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48" r:id="rId1"/>
  </p:sldMasterIdLst>
  <p:notesMasterIdLst>
    <p:notesMasterId r:id="rId24"/>
  </p:notesMasterIdLst>
  <p:handoutMasterIdLst>
    <p:handoutMasterId r:id="rId25"/>
  </p:handoutMasterIdLst>
  <p:sldIdLst>
    <p:sldId id="283" r:id="rId2"/>
    <p:sldId id="284" r:id="rId3"/>
    <p:sldId id="285" r:id="rId4"/>
    <p:sldId id="286" r:id="rId5"/>
    <p:sldId id="287" r:id="rId6"/>
    <p:sldId id="288" r:id="rId7"/>
    <p:sldId id="289" r:id="rId8"/>
    <p:sldId id="290" r:id="rId9"/>
    <p:sldId id="293" r:id="rId10"/>
    <p:sldId id="291" r:id="rId11"/>
    <p:sldId id="314" r:id="rId12"/>
    <p:sldId id="313" r:id="rId13"/>
    <p:sldId id="315" r:id="rId14"/>
    <p:sldId id="316" r:id="rId15"/>
    <p:sldId id="294" r:id="rId16"/>
    <p:sldId id="317" r:id="rId17"/>
    <p:sldId id="318" r:id="rId18"/>
    <p:sldId id="298" r:id="rId19"/>
    <p:sldId id="299" r:id="rId20"/>
    <p:sldId id="300" r:id="rId21"/>
    <p:sldId id="301" r:id="rId22"/>
    <p:sldId id="295" r:id="rId23"/>
  </p:sldIdLst>
  <p:sldSz cx="9144000" cy="6858000" type="screen4x3"/>
  <p:notesSz cx="7099300" cy="93853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56">
          <p15:clr>
            <a:srgbClr val="A4A3A4"/>
          </p15:clr>
        </p15:guide>
        <p15:guide id="2" pos="223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frameSlides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458F"/>
    <a:srgbClr val="66FF33"/>
    <a:srgbClr val="FF0000"/>
    <a:srgbClr val="0000FF"/>
    <a:srgbClr val="9A000D"/>
    <a:srgbClr val="B8B8B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860"/>
    <p:restoredTop sz="94621"/>
  </p:normalViewPr>
  <p:slideViewPr>
    <p:cSldViewPr>
      <p:cViewPr varScale="1">
        <p:scale>
          <a:sx n="123" d="100"/>
          <a:sy n="123" d="100"/>
        </p:scale>
        <p:origin x="184" y="10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7" d="100"/>
          <a:sy n="57" d="100"/>
        </p:scale>
        <p:origin x="-1788" y="-102"/>
      </p:cViewPr>
      <p:guideLst>
        <p:guide orient="horz" pos="2956"/>
        <p:guide pos="2236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46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ＭＳ Ｐゴシック" charset="-128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384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1138" y="0"/>
            <a:ext cx="3076575" cy="46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ＭＳ Ｐゴシック" charset="-128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384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913813"/>
            <a:ext cx="3076575" cy="46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ＭＳ Ｐゴシック" charset="-128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384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1138" y="8913813"/>
            <a:ext cx="3076575" cy="46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EF54C6FB-68DE-4B07-B6EA-856A8564D9C7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50999367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46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4192" tIns="47096" rIns="94192" bIns="47096" numCol="1" anchor="t" anchorCtr="0" compatLnSpc="1">
            <a:prstTxWarp prst="textNoShape">
              <a:avLst/>
            </a:prstTxWarp>
          </a:bodyPr>
          <a:lstStyle>
            <a:lvl1pPr defTabSz="941388">
              <a:defRPr sz="1200">
                <a:cs typeface="ＭＳ Ｐゴシック" charset="-128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2725" y="0"/>
            <a:ext cx="3076575" cy="46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4192" tIns="47096" rIns="94192" bIns="47096" numCol="1" anchor="t" anchorCtr="0" compatLnSpc="1">
            <a:prstTxWarp prst="textNoShape">
              <a:avLst/>
            </a:prstTxWarp>
          </a:bodyPr>
          <a:lstStyle>
            <a:lvl1pPr algn="r" defTabSz="941388">
              <a:defRPr sz="1200">
                <a:cs typeface="ＭＳ Ｐゴシック" charset="-128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3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03325" y="703263"/>
            <a:ext cx="4692650" cy="35194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46150" y="4457700"/>
            <a:ext cx="5207000" cy="4224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4192" tIns="47096" rIns="94192" bIns="4709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noProof="0"/>
              <a:t>Click to edit Master text styles</a:t>
            </a:r>
          </a:p>
          <a:p>
            <a:pPr lvl="1"/>
            <a:r>
              <a:rPr lang="en-US" altLang="zh-CN" noProof="0"/>
              <a:t>Second level</a:t>
            </a:r>
          </a:p>
          <a:p>
            <a:pPr lvl="2"/>
            <a:r>
              <a:rPr lang="en-US" altLang="zh-CN" noProof="0"/>
              <a:t>Third level</a:t>
            </a:r>
          </a:p>
          <a:p>
            <a:pPr lvl="3"/>
            <a:r>
              <a:rPr lang="en-US" altLang="zh-CN" noProof="0"/>
              <a:t>Fourth level</a:t>
            </a:r>
          </a:p>
          <a:p>
            <a:pPr lvl="4"/>
            <a:r>
              <a:rPr lang="en-US" altLang="zh-CN" noProof="0"/>
              <a:t>Fifth level</a:t>
            </a:r>
          </a:p>
        </p:txBody>
      </p:sp>
      <p:sp>
        <p:nvSpPr>
          <p:cNvPr id="1536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915400"/>
            <a:ext cx="3076575" cy="46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4192" tIns="47096" rIns="94192" bIns="47096" numCol="1" anchor="b" anchorCtr="0" compatLnSpc="1">
            <a:prstTxWarp prst="textNoShape">
              <a:avLst/>
            </a:prstTxWarp>
          </a:bodyPr>
          <a:lstStyle>
            <a:lvl1pPr defTabSz="941388">
              <a:defRPr sz="1200">
                <a:cs typeface="ＭＳ Ｐゴシック" charset="-128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36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2725" y="8915400"/>
            <a:ext cx="3076575" cy="46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4192" tIns="47096" rIns="94192" bIns="47096" numCol="1" anchor="b" anchorCtr="0" compatLnSpc="1">
            <a:prstTxWarp prst="textNoShape">
              <a:avLst/>
            </a:prstTxWarp>
          </a:bodyPr>
          <a:lstStyle>
            <a:lvl1pPr algn="r" defTabSz="941388">
              <a:defRPr sz="1200"/>
            </a:lvl1pPr>
          </a:lstStyle>
          <a:p>
            <a:fld id="{FE061C16-56D9-455B-A146-2A84C0109F5C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32729197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06" charset="0"/>
        <a:ea typeface="ＭＳ Ｐゴシック" pitchFamily="-106" charset="-128"/>
        <a:cs typeface="ＭＳ Ｐゴシック" pitchFamily="-106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06" charset="0"/>
        <a:ea typeface="ＭＳ Ｐゴシック" pitchFamily="-106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06" charset="0"/>
        <a:ea typeface="ＭＳ Ｐゴシック" pitchFamily="-106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06" charset="0"/>
        <a:ea typeface="ＭＳ Ｐゴシック" pitchFamily="-106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06" charset="0"/>
        <a:ea typeface="ＭＳ Ｐゴシック" pitchFamily="-106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7623A90-AAB2-4E1F-810E-42AB8D66212A}" type="slidenum">
              <a:rPr lang="en-US" altLang="zh-CN"/>
              <a:pPr/>
              <a:t>1</a:t>
            </a:fld>
            <a:endParaRPr lang="en-US" altLang="zh-CN"/>
          </a:p>
        </p:txBody>
      </p:sp>
      <p:sp>
        <p:nvSpPr>
          <p:cNvPr id="17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altLang="zh-CN">
              <a:latin typeface="Arial" charset="0"/>
              <a:ea typeface="ＭＳ Ｐゴシック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/>
          <p:cNvSpPr>
            <a:spLocks noChangeArrowheads="1"/>
          </p:cNvSpPr>
          <p:nvPr userDrawn="1"/>
        </p:nvSpPr>
        <p:spPr bwMode="auto">
          <a:xfrm>
            <a:off x="381000" y="685800"/>
            <a:ext cx="8382000" cy="76200"/>
          </a:xfrm>
          <a:prstGeom prst="rect">
            <a:avLst/>
          </a:prstGeom>
          <a:solidFill>
            <a:srgbClr val="00458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ChangeArrowheads="1"/>
          </p:cNvSpPr>
          <p:nvPr userDrawn="1"/>
        </p:nvSpPr>
        <p:spPr bwMode="auto">
          <a:xfrm>
            <a:off x="381000" y="6096000"/>
            <a:ext cx="8382000" cy="76200"/>
          </a:xfrm>
          <a:prstGeom prst="rect">
            <a:avLst/>
          </a:prstGeom>
          <a:solidFill>
            <a:srgbClr val="00458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pic>
        <p:nvPicPr>
          <p:cNvPr id="6" name="Picture 11" descr="University of Virginia Department of Computer Science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304800" y="6248400"/>
            <a:ext cx="2570163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Box 6"/>
          <p:cNvSpPr txBox="1"/>
          <p:nvPr userDrawn="1"/>
        </p:nvSpPr>
        <p:spPr>
          <a:xfrm>
            <a:off x="7579262" y="6248400"/>
            <a:ext cx="1183738" cy="46166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dirty="0">
                <a:latin typeface="Calibri" charset="0"/>
                <a:ea typeface="Calibri" charset="0"/>
                <a:cs typeface="Calibri" charset="0"/>
              </a:rPr>
              <a:t>CS 4730</a:t>
            </a:r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6002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124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 altLang="zh-CN" dirty="0"/>
              <a:t>Click to edit Master subtitle style</a:t>
            </a:r>
          </a:p>
        </p:txBody>
      </p:sp>
      <p:sp>
        <p:nvSpPr>
          <p:cNvPr id="8" name="Rectangle 4"/>
          <p:cNvSpPr>
            <a:spLocks noGrp="1" noChangeArrowheads="1"/>
          </p:cNvSpPr>
          <p:nvPr>
            <p:ph type="ftr" sz="quarter" idx="10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1B2F9A7-9283-4D8B-9F6C-3A2099420845}" type="slidenum">
              <a:rPr lang="en-US" altLang="zh-CN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67500" y="304800"/>
            <a:ext cx="2095500" cy="5791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1000" y="304800"/>
            <a:ext cx="6134100" cy="5791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4D83C48-FFF1-4AEA-9073-49209B234D3F}" type="slidenum">
              <a:rPr lang="en-US" altLang="zh-CN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304800"/>
            <a:ext cx="8382000" cy="6096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381000" y="1143000"/>
            <a:ext cx="4114800" cy="4953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143000"/>
            <a:ext cx="4114800" cy="4953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5EA8893-BB50-418D-87EF-CE854790302F}" type="slidenum">
              <a:rPr lang="en-US" altLang="zh-CN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0357299-C40C-42AB-B0C0-2E6E0A5A7F61}" type="slidenum">
              <a:rPr lang="en-US" altLang="zh-CN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A2F35AA-A946-4799-AE91-DFCF9FD1ED3C}" type="slidenum">
              <a:rPr lang="en-US" altLang="zh-CN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1000" y="1143000"/>
            <a:ext cx="4114800" cy="4953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143000"/>
            <a:ext cx="4114800" cy="4953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3D479DE-F942-4FD0-8CAF-21BC2CE5C1CE}" type="slidenum">
              <a:rPr lang="en-US" altLang="zh-CN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F6B3082-F798-4B73-9568-E1035691E4C5}" type="slidenum">
              <a:rPr lang="en-US" altLang="zh-CN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03E5E0F-F894-4775-8178-1A4251DDCCE8}" type="slidenum">
              <a:rPr lang="en-US" altLang="zh-CN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4D87575-2D68-4047-9720-BE9B5A1ADADB}" type="slidenum">
              <a:rPr lang="en-US" altLang="zh-CN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C7995AC-4451-497A-81AB-7CB5E20C8AD7}" type="slidenum">
              <a:rPr lang="en-US" altLang="zh-CN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C49935E-8D12-4537-8C77-C33ADB8F5875}" type="slidenum">
              <a:rPr lang="en-US" altLang="zh-CN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304800"/>
            <a:ext cx="83820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81000" y="1143000"/>
            <a:ext cx="8382000" cy="495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324600"/>
            <a:ext cx="31242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fld id="{81DEC360-6AEE-4CC6-B4A7-44FE5C125199}" type="slidenum">
              <a:rPr lang="en-US" altLang="zh-CN"/>
              <a:pPr/>
              <a:t>‹#›</a:t>
            </a:fld>
            <a:endParaRPr lang="en-US" altLang="zh-CN"/>
          </a:p>
        </p:txBody>
      </p:sp>
      <p:sp>
        <p:nvSpPr>
          <p:cNvPr id="1032" name="Rectangle 8"/>
          <p:cNvSpPr>
            <a:spLocks noChangeArrowheads="1"/>
          </p:cNvSpPr>
          <p:nvPr userDrawn="1"/>
        </p:nvSpPr>
        <p:spPr bwMode="auto">
          <a:xfrm>
            <a:off x="381000" y="6096000"/>
            <a:ext cx="8382000" cy="76200"/>
          </a:xfrm>
          <a:prstGeom prst="rect">
            <a:avLst/>
          </a:prstGeom>
          <a:solidFill>
            <a:srgbClr val="00458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035" name="Rectangle 11"/>
          <p:cNvSpPr>
            <a:spLocks noChangeArrowheads="1"/>
          </p:cNvSpPr>
          <p:nvPr userDrawn="1"/>
        </p:nvSpPr>
        <p:spPr bwMode="auto">
          <a:xfrm>
            <a:off x="381000" y="990600"/>
            <a:ext cx="8382000" cy="76200"/>
          </a:xfrm>
          <a:prstGeom prst="rect">
            <a:avLst/>
          </a:prstGeom>
          <a:solidFill>
            <a:srgbClr val="00458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pic>
        <p:nvPicPr>
          <p:cNvPr id="1031" name="Picture 5" descr="University of Virginia Department of Computer Science"/>
          <p:cNvPicPr>
            <a:picLocks noChangeAspect="1" noChangeArrowheads="1"/>
          </p:cNvPicPr>
          <p:nvPr userDrawn="1"/>
        </p:nvPicPr>
        <p:blipFill>
          <a:blip r:embed="rId14"/>
          <a:srcRect/>
          <a:stretch>
            <a:fillRect/>
          </a:stretch>
        </p:blipFill>
        <p:spPr bwMode="auto">
          <a:xfrm>
            <a:off x="304800" y="6248400"/>
            <a:ext cx="2570163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extBox 8"/>
          <p:cNvSpPr txBox="1"/>
          <p:nvPr userDrawn="1"/>
        </p:nvSpPr>
        <p:spPr>
          <a:xfrm>
            <a:off x="7579262" y="6248400"/>
            <a:ext cx="1183738" cy="46166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dirty="0">
                <a:latin typeface="Calibri" charset="0"/>
                <a:ea typeface="Calibri" charset="0"/>
                <a:cs typeface="Calibri" charset="0"/>
              </a:rPr>
              <a:t>CS 4730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77" r:id="rId1"/>
    <p:sldLayoutId id="2147483766" r:id="rId2"/>
    <p:sldLayoutId id="2147483767" r:id="rId3"/>
    <p:sldLayoutId id="2147483768" r:id="rId4"/>
    <p:sldLayoutId id="2147483769" r:id="rId5"/>
    <p:sldLayoutId id="2147483770" r:id="rId6"/>
    <p:sldLayoutId id="2147483771" r:id="rId7"/>
    <p:sldLayoutId id="2147483772" r:id="rId8"/>
    <p:sldLayoutId id="2147483773" r:id="rId9"/>
    <p:sldLayoutId id="2147483774" r:id="rId10"/>
    <p:sldLayoutId id="2147483775" r:id="rId11"/>
    <p:sldLayoutId id="2147483776" r:id="rId12"/>
  </p:sldLayoutIdLst>
  <p:hf sldNum="0"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Calibri"/>
          <a:ea typeface="+mj-ea"/>
          <a:cs typeface="Calibri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Calibri" charset="0"/>
          <a:ea typeface="ＭＳ Ｐゴシック" pitchFamily="-106" charset="-128"/>
          <a:cs typeface="ＭＳ Ｐゴシック" pitchFamily="-106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Calibri" charset="0"/>
          <a:ea typeface="ＭＳ Ｐゴシック" pitchFamily="-106" charset="-128"/>
          <a:cs typeface="ＭＳ Ｐゴシック" pitchFamily="-106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Calibri" charset="0"/>
          <a:ea typeface="ＭＳ Ｐゴシック" pitchFamily="-106" charset="-128"/>
          <a:cs typeface="ＭＳ Ｐゴシック" pitchFamily="-106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Calibri" charset="0"/>
          <a:ea typeface="ＭＳ Ｐゴシック" pitchFamily="-106" charset="-128"/>
          <a:cs typeface="ＭＳ Ｐゴシック" pitchFamily="-106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itchFamily="-106" charset="0"/>
          <a:ea typeface="ＭＳ Ｐゴシック" pitchFamily="-106" charset="-128"/>
          <a:cs typeface="ＭＳ Ｐゴシック" pitchFamily="-106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itchFamily="-106" charset="0"/>
          <a:ea typeface="ＭＳ Ｐゴシック" pitchFamily="-106" charset="-128"/>
          <a:cs typeface="ＭＳ Ｐゴシック" pitchFamily="-106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itchFamily="-106" charset="0"/>
          <a:ea typeface="ＭＳ Ｐゴシック" pitchFamily="-106" charset="-128"/>
          <a:cs typeface="ＭＳ Ｐゴシック" pitchFamily="-106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itchFamily="-106" charset="0"/>
          <a:ea typeface="ＭＳ Ｐゴシック" pitchFamily="-106" charset="-128"/>
          <a:cs typeface="ＭＳ Ｐゴシック" pitchFamily="-106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Calibri"/>
          <a:ea typeface="+mn-ea"/>
          <a:cs typeface="Calibri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Calibri"/>
          <a:ea typeface="+mn-ea"/>
          <a:cs typeface="Calibri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Calibri"/>
          <a:ea typeface="+mn-ea"/>
          <a:cs typeface="Calibri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Calibri"/>
          <a:ea typeface="+mn-ea"/>
          <a:cs typeface="Calibri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Calibri"/>
          <a:ea typeface="+mn-ea"/>
          <a:cs typeface="Calibri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4"/>
          <p:cNvSpPr>
            <a:spLocks noGrp="1" noChangeArrowheads="1"/>
          </p:cNvSpPr>
          <p:nvPr>
            <p:ph type="ctrTitle"/>
          </p:nvPr>
        </p:nvSpPr>
        <p:spPr>
          <a:xfrm>
            <a:off x="457200" y="1905000"/>
            <a:ext cx="8153400" cy="1219200"/>
          </a:xfrm>
        </p:spPr>
        <p:txBody>
          <a:bodyPr/>
          <a:lstStyle/>
          <a:p>
            <a:pPr eaLnBrk="1" hangingPunct="1"/>
            <a:r>
              <a:rPr lang="en-US" sz="3200" b="1" dirty="0">
                <a:latin typeface="Calibri" charset="0"/>
              </a:rPr>
              <a:t>What is a game?</a:t>
            </a:r>
          </a:p>
        </p:txBody>
      </p:sp>
      <p:sp>
        <p:nvSpPr>
          <p:cNvPr id="16387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4572000"/>
            <a:ext cx="6400800" cy="14478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zh-CN" sz="2000" b="1" dirty="0">
                <a:latin typeface="Calibri" charset="0"/>
              </a:rPr>
              <a:t>CS 4730 – Computer Game Design</a:t>
            </a:r>
          </a:p>
          <a:p>
            <a:pPr eaLnBrk="1" hangingPunct="1">
              <a:lnSpc>
                <a:spcPct val="80000"/>
              </a:lnSpc>
            </a:pPr>
            <a:endParaRPr lang="en-US" altLang="zh-CN" sz="2000" dirty="0">
              <a:latin typeface="Calibri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Wait… NOT FUN?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Ok, that is games. What about </a:t>
            </a:r>
            <a:r>
              <a:rPr lang="en-US" b="1" i="1" u="sng" dirty="0"/>
              <a:t>players</a:t>
            </a:r>
            <a:r>
              <a:rPr lang="en-US" dirty="0"/>
              <a:t>?</a:t>
            </a:r>
          </a:p>
          <a:p>
            <a:endParaRPr lang="en-US" dirty="0"/>
          </a:p>
          <a:p>
            <a:r>
              <a:rPr lang="en-US" dirty="0"/>
              <a:t>Why do you play games?  Or why do people play games in general?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fld id="{D0357299-C40C-42AB-B0C0-2E6E0A5A7F61}" type="slidenum">
              <a:rPr lang="en-US" altLang="zh-CN" smtClean="0"/>
              <a:pPr/>
              <a:t>10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93605617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Wait… NOT FUN?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Richard Bartle in 1996</a:t>
            </a:r>
          </a:p>
          <a:p>
            <a:endParaRPr lang="en-US" dirty="0"/>
          </a:p>
          <a:p>
            <a:r>
              <a:rPr lang="en-US" dirty="0"/>
              <a:t>Bartle’s Four Types of Online Gamers</a:t>
            </a:r>
          </a:p>
          <a:p>
            <a:pPr lvl="1"/>
            <a:r>
              <a:rPr lang="en-US" dirty="0"/>
              <a:t>Achiever: overcome challenges, gather rewards</a:t>
            </a:r>
          </a:p>
          <a:p>
            <a:pPr lvl="1"/>
            <a:r>
              <a:rPr lang="en-US" dirty="0"/>
              <a:t>Explorer: discover, understand game worlds</a:t>
            </a:r>
          </a:p>
          <a:p>
            <a:pPr lvl="1"/>
            <a:r>
              <a:rPr lang="en-US" dirty="0"/>
              <a:t>Socializer: interact and role-play</a:t>
            </a:r>
          </a:p>
          <a:p>
            <a:pPr lvl="1"/>
            <a:r>
              <a:rPr lang="en-US" dirty="0"/>
              <a:t>Killer: competitive. wants to win and everyone else to lose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fld id="{D0357299-C40C-42AB-B0C0-2E6E0A5A7F61}" type="slidenum">
              <a:rPr lang="en-US" altLang="zh-CN" smtClean="0"/>
              <a:pPr/>
              <a:t>11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40263783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Bartle’s Taxonomy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fld id="{D0357299-C40C-42AB-B0C0-2E6E0A5A7F61}" type="slidenum">
              <a:rPr lang="en-US" altLang="zh-CN" smtClean="0"/>
              <a:pPr/>
              <a:t>12</a:t>
            </a:fld>
            <a:endParaRPr lang="en-US" altLang="zh-CN"/>
          </a:p>
        </p:txBody>
      </p:sp>
      <p:pic>
        <p:nvPicPr>
          <p:cNvPr id="1026" name="Picture 2" descr="http://marianneriis.files.wordpress.com/2012/05/playertypes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7800" y="1219200"/>
            <a:ext cx="6362700" cy="48498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4834262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Bartle Extended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600" dirty="0"/>
              <a:t>Later, Bartle added a 3</a:t>
            </a:r>
            <a:r>
              <a:rPr lang="en-US" sz="2600" baseline="30000" dirty="0"/>
              <a:t>rd</a:t>
            </a:r>
            <a:r>
              <a:rPr lang="en-US" sz="2600" dirty="0"/>
              <a:t> axis (implicit vs explicit), leading to eight types</a:t>
            </a:r>
          </a:p>
          <a:p>
            <a:r>
              <a:rPr lang="en-US" sz="2600" dirty="0"/>
              <a:t>Achievers:</a:t>
            </a:r>
          </a:p>
          <a:p>
            <a:pPr lvl="1"/>
            <a:r>
              <a:rPr lang="en-US" sz="2600" b="1" i="1" dirty="0"/>
              <a:t>Planner (explicit): </a:t>
            </a:r>
            <a:r>
              <a:rPr lang="en-US" sz="2600" dirty="0"/>
              <a:t>sets goal and aims to achieve it</a:t>
            </a:r>
          </a:p>
          <a:p>
            <a:pPr lvl="1"/>
            <a:r>
              <a:rPr lang="en-US" sz="2600" b="1" i="1" dirty="0"/>
              <a:t>Opportunist (implicit):</a:t>
            </a:r>
            <a:r>
              <a:rPr lang="en-US" sz="2600" dirty="0"/>
              <a:t> looks around for things to do and achieve them once found.</a:t>
            </a:r>
          </a:p>
          <a:p>
            <a:r>
              <a:rPr lang="en-US" sz="3000" dirty="0"/>
              <a:t>Explorers:</a:t>
            </a:r>
          </a:p>
          <a:p>
            <a:pPr lvl="1"/>
            <a:r>
              <a:rPr lang="en-US" sz="2600" b="1" i="1" dirty="0"/>
              <a:t>Scientist (explicit): </a:t>
            </a:r>
            <a:r>
              <a:rPr lang="en-US" sz="2600" dirty="0"/>
              <a:t>exploring methodically</a:t>
            </a:r>
          </a:p>
          <a:p>
            <a:pPr lvl="1"/>
            <a:r>
              <a:rPr lang="en-US" sz="2600" b="1" i="1" dirty="0"/>
              <a:t>Hacker (implicit): </a:t>
            </a:r>
            <a:r>
              <a:rPr lang="en-US" sz="2600" dirty="0"/>
              <a:t>intuitive understand of world, do not need to test every idea they have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fld id="{D0357299-C40C-42AB-B0C0-2E6E0A5A7F61}" type="slidenum">
              <a:rPr lang="en-US" altLang="zh-CN" smtClean="0"/>
              <a:pPr/>
              <a:t>13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20756569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Bartle Extended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600" dirty="0"/>
              <a:t>Later, Bartle added a 3</a:t>
            </a:r>
            <a:r>
              <a:rPr lang="en-US" sz="2600" baseline="30000" dirty="0"/>
              <a:t>rd</a:t>
            </a:r>
            <a:r>
              <a:rPr lang="en-US" sz="2600" dirty="0"/>
              <a:t> axis (implicit vs explicit), leading to eight types</a:t>
            </a:r>
          </a:p>
          <a:p>
            <a:r>
              <a:rPr lang="en-US" sz="2600" dirty="0"/>
              <a:t>Socializers:</a:t>
            </a:r>
          </a:p>
          <a:p>
            <a:pPr lvl="1"/>
            <a:r>
              <a:rPr lang="en-US" sz="2200" b="1" i="1" dirty="0"/>
              <a:t>Networker (explicit):</a:t>
            </a:r>
            <a:r>
              <a:rPr lang="en-US" sz="2200" dirty="0"/>
              <a:t> Assess who is worth playing / hanging with</a:t>
            </a:r>
          </a:p>
          <a:p>
            <a:pPr lvl="1"/>
            <a:r>
              <a:rPr lang="en-US" sz="2200" b="1" i="1" dirty="0"/>
              <a:t>Friend (implicit): </a:t>
            </a:r>
            <a:r>
              <a:rPr lang="en-US" sz="2200" dirty="0"/>
              <a:t>Enjoy company of others</a:t>
            </a:r>
          </a:p>
          <a:p>
            <a:r>
              <a:rPr lang="en-US" sz="2600" dirty="0"/>
              <a:t>Killers:</a:t>
            </a:r>
          </a:p>
          <a:p>
            <a:pPr lvl="1"/>
            <a:r>
              <a:rPr lang="en-US" sz="2200" b="1" i="1" dirty="0"/>
              <a:t>Politician (explicit): </a:t>
            </a:r>
            <a:r>
              <a:rPr lang="en-US" sz="2200" dirty="0"/>
              <a:t>Aim is to get a big / good reputation</a:t>
            </a:r>
          </a:p>
          <a:p>
            <a:pPr lvl="1"/>
            <a:r>
              <a:rPr lang="en-US" sz="2200" b="1" i="1" dirty="0"/>
              <a:t>Griefer (implicit): </a:t>
            </a:r>
            <a:r>
              <a:rPr lang="en-US" sz="2200" dirty="0"/>
              <a:t>Aim is to get a big / bad reputation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fld id="{D0357299-C40C-42AB-B0C0-2E6E0A5A7F61}" type="slidenum">
              <a:rPr lang="en-US" altLang="zh-CN" smtClean="0"/>
              <a:pPr/>
              <a:t>14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67987280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Summary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So we have a basic, first </a:t>
            </a:r>
            <a:r>
              <a:rPr lang="en-US" b="1" i="1" u="sng" dirty="0"/>
              <a:t>definition of a game</a:t>
            </a:r>
          </a:p>
          <a:p>
            <a:r>
              <a:rPr lang="en-US" dirty="0"/>
              <a:t>… and we have an initial understanding /</a:t>
            </a:r>
            <a:r>
              <a:rPr lang="en-US" b="1" i="1" u="sng" dirty="0"/>
              <a:t> taxonomy of players</a:t>
            </a:r>
          </a:p>
          <a:p>
            <a:endParaRPr lang="en-US" b="1" i="1" u="sng" dirty="0"/>
          </a:p>
          <a:p>
            <a:r>
              <a:rPr lang="en-US" dirty="0"/>
              <a:t>Last thing that might be of interest:</a:t>
            </a:r>
          </a:p>
          <a:p>
            <a:pPr lvl="1"/>
            <a:r>
              <a:rPr lang="en-US" b="1" i="1" u="sng" dirty="0"/>
              <a:t>Interactivity</a:t>
            </a:r>
            <a:r>
              <a:rPr lang="en-US" dirty="0"/>
              <a:t>: How much the player has agency over the game’s outcome / result.</a:t>
            </a:r>
          </a:p>
          <a:p>
            <a:pPr lvl="1"/>
            <a:r>
              <a:rPr lang="en-US" dirty="0"/>
              <a:t>Not really part of our definitions yet. Let’s discuss.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fld id="{D0357299-C40C-42AB-B0C0-2E6E0A5A7F61}" type="slidenum">
              <a:rPr lang="en-US" altLang="zh-CN" smtClean="0"/>
              <a:pPr/>
              <a:t>15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70642429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Possible Scale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On one end: </a:t>
            </a:r>
            <a:r>
              <a:rPr lang="en-US" b="1" i="1" u="sng" dirty="0"/>
              <a:t>Low Interactivity</a:t>
            </a:r>
          </a:p>
          <a:p>
            <a:pPr lvl="1"/>
            <a:r>
              <a:rPr lang="en-US" dirty="0"/>
              <a:t>Extreme = a movie</a:t>
            </a:r>
          </a:p>
          <a:p>
            <a:pPr lvl="1"/>
            <a:r>
              <a:rPr lang="en-US" dirty="0"/>
              <a:t>Or a game where you watch long cutscenes and click a button or two. </a:t>
            </a:r>
          </a:p>
          <a:p>
            <a:pPr lvl="2"/>
            <a:r>
              <a:rPr lang="en-US" dirty="0"/>
              <a:t>Was </a:t>
            </a:r>
            <a:r>
              <a:rPr lang="en-US" b="1" i="1" u="sng" dirty="0"/>
              <a:t>Black Mirror: Bandersnatch</a:t>
            </a:r>
            <a:r>
              <a:rPr lang="en-US" dirty="0"/>
              <a:t> a game?</a:t>
            </a:r>
          </a:p>
          <a:p>
            <a:r>
              <a:rPr lang="en-US" dirty="0"/>
              <a:t>Other end: </a:t>
            </a:r>
            <a:r>
              <a:rPr lang="en-US" b="1" i="1" u="sng" dirty="0"/>
              <a:t>High Interactivity</a:t>
            </a:r>
          </a:p>
          <a:p>
            <a:pPr lvl="1"/>
            <a:r>
              <a:rPr lang="en-US" dirty="0"/>
              <a:t>You can do </a:t>
            </a:r>
            <a:r>
              <a:rPr lang="en-US" b="1" i="1" u="sng" dirty="0"/>
              <a:t>ANYTHING</a:t>
            </a:r>
            <a:r>
              <a:rPr lang="en-US" dirty="0"/>
              <a:t> you want in this world</a:t>
            </a:r>
          </a:p>
          <a:p>
            <a:pPr lvl="1"/>
            <a:r>
              <a:rPr lang="en-US" dirty="0"/>
              <a:t>Grand Theft Auto, open-world games maybe best examples.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fld id="{D0357299-C40C-42AB-B0C0-2E6E0A5A7F61}" type="slidenum">
              <a:rPr lang="en-US" altLang="zh-CN" smtClean="0"/>
              <a:pPr/>
              <a:t>16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14118617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“I play it for the story”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See, I bet most of you started thinking about video games…</a:t>
            </a:r>
          </a:p>
          <a:p>
            <a:r>
              <a:rPr lang="en-US" dirty="0"/>
              <a:t>But let’s back up</a:t>
            </a:r>
          </a:p>
          <a:p>
            <a:r>
              <a:rPr lang="en-US" dirty="0"/>
              <a:t>How about that riveting story in </a:t>
            </a:r>
            <a:r>
              <a:rPr lang="en-US" i="1" dirty="0"/>
              <a:t>Chutes and Ladders?  Candy Land?  Monopoly?</a:t>
            </a:r>
          </a:p>
          <a:p>
            <a:r>
              <a:rPr lang="en-US" dirty="0"/>
              <a:t>Okay, now video games…</a:t>
            </a:r>
          </a:p>
          <a:p>
            <a:pPr lvl="1"/>
            <a:r>
              <a:rPr lang="en-US" dirty="0"/>
              <a:t>Exactly how many times has Princess Peach been kidnapped?  Is it even a crime anymore?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fld id="{D0357299-C40C-42AB-B0C0-2E6E0A5A7F61}" type="slidenum">
              <a:rPr lang="en-US" altLang="zh-CN" smtClean="0"/>
              <a:pPr/>
              <a:t>17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57519186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“I play it for the story”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 drives you to play a certain game?</a:t>
            </a:r>
          </a:p>
          <a:p>
            <a:r>
              <a:rPr lang="en-US" dirty="0"/>
              <a:t>Do you play a game solely for the story/lore?</a:t>
            </a:r>
          </a:p>
          <a:p>
            <a:r>
              <a:rPr lang="en-US" dirty="0"/>
              <a:t>Or do you play the game for the mechanics/</a:t>
            </a:r>
            <a:r>
              <a:rPr lang="en-US" dirty="0" err="1"/>
              <a:t>playstyle</a:t>
            </a:r>
            <a:r>
              <a:rPr lang="en-US" dirty="0"/>
              <a:t>?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fld id="{D0357299-C40C-42AB-B0C0-2E6E0A5A7F61}" type="slidenum">
              <a:rPr lang="en-US" altLang="zh-CN" smtClean="0"/>
              <a:pPr/>
              <a:t>18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5876555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“I play it for the story”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Are games a vehicle for telling a story?</a:t>
            </a:r>
          </a:p>
          <a:p>
            <a:r>
              <a:rPr lang="en-US" dirty="0"/>
              <a:t>Or are games about how we empower the player to do things they don’t normally get to do?</a:t>
            </a:r>
          </a:p>
          <a:p>
            <a:r>
              <a:rPr lang="en-US" dirty="0"/>
              <a:t>Is it the author’s voice we care about, or is it the gamers?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fld id="{D0357299-C40C-42AB-B0C0-2E6E0A5A7F61}" type="slidenum">
              <a:rPr lang="en-US" altLang="zh-CN" smtClean="0"/>
              <a:pPr/>
              <a:t>19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4205646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is a game?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Name some games!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fld id="{D0357299-C40C-42AB-B0C0-2E6E0A5A7F61}" type="slidenum">
              <a:rPr lang="en-US" altLang="zh-CN" smtClean="0"/>
              <a:pPr/>
              <a:t>2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63907297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“I play it for the story”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Name a game where the author’s voice is paramount – over that of the player’s.</a:t>
            </a:r>
          </a:p>
          <a:p>
            <a:r>
              <a:rPr lang="en-US" dirty="0"/>
              <a:t>Name a game where the player’s voice is paramount – over that of the author’s.</a:t>
            </a:r>
          </a:p>
          <a:p>
            <a:r>
              <a:rPr lang="en-US" dirty="0"/>
              <a:t>What characteristics do the two types of games have?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fld id="{D0357299-C40C-42AB-B0C0-2E6E0A5A7F61}" type="slidenum">
              <a:rPr lang="en-US" altLang="zh-CN" smtClean="0"/>
              <a:pPr/>
              <a:t>20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96710516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Beware the Extremes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Either extreme is dangerous.</a:t>
            </a:r>
          </a:p>
          <a:p>
            <a:r>
              <a:rPr lang="en-US" dirty="0"/>
              <a:t>Pure story often has poor mechanics, or is simply watching a movie.  Why watch a movie holding a controller?</a:t>
            </a:r>
          </a:p>
          <a:p>
            <a:r>
              <a:rPr lang="en-US" dirty="0"/>
              <a:t>Pure mechanics often leads to lack of player motivation and interest.  Why use your agency in a world you don’t care about?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fld id="{D0357299-C40C-42AB-B0C0-2E6E0A5A7F61}" type="slidenum">
              <a:rPr lang="en-US" altLang="zh-CN" smtClean="0"/>
              <a:pPr/>
              <a:t>21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63704141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</a:t>
            </a:r>
            <a:r>
              <a:rPr lang="en-US" dirty="0" err="1"/>
              <a:t>Playcentric</a:t>
            </a:r>
            <a:r>
              <a:rPr lang="en-US" dirty="0"/>
              <a:t> Approach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/>
              <a:t>Gameplay MATTERS</a:t>
            </a:r>
          </a:p>
          <a:p>
            <a:r>
              <a:rPr lang="en-US" dirty="0"/>
              <a:t>This is your job as a game designer!</a:t>
            </a:r>
          </a:p>
          <a:p>
            <a:r>
              <a:rPr lang="en-US" dirty="0"/>
              <a:t>We will have to find graphics, audio, </a:t>
            </a:r>
            <a:r>
              <a:rPr lang="en-US" dirty="0" err="1"/>
              <a:t>etc</a:t>
            </a:r>
            <a:r>
              <a:rPr lang="en-US" dirty="0"/>
              <a:t> for our games, but our focus here is on GAMEPLAY</a:t>
            </a:r>
          </a:p>
          <a:p>
            <a:r>
              <a:rPr lang="en-US" dirty="0"/>
              <a:t>How do we think about gameplay?</a:t>
            </a:r>
          </a:p>
          <a:p>
            <a:r>
              <a:rPr lang="en-US" dirty="0"/>
              <a:t>How do we tease out game mechanics?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fld id="{D0357299-C40C-42AB-B0C0-2E6E0A5A7F61}" type="slidenum">
              <a:rPr lang="en-US" altLang="zh-CN" smtClean="0"/>
              <a:pPr/>
              <a:t>22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3838133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Is this a game?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143000"/>
            <a:ext cx="4191000" cy="4953000"/>
          </a:xfrm>
        </p:spPr>
        <p:txBody>
          <a:bodyPr/>
          <a:lstStyle/>
          <a:p>
            <a:r>
              <a:rPr lang="en-US" dirty="0"/>
              <a:t>Chess</a:t>
            </a:r>
          </a:p>
          <a:p>
            <a:r>
              <a:rPr lang="en-US" dirty="0"/>
              <a:t>Monopoly</a:t>
            </a:r>
          </a:p>
          <a:p>
            <a:r>
              <a:rPr lang="en-US" dirty="0"/>
              <a:t>Hopscotch</a:t>
            </a:r>
          </a:p>
          <a:p>
            <a:r>
              <a:rPr lang="en-US" dirty="0"/>
              <a:t>Poker</a:t>
            </a:r>
          </a:p>
          <a:p>
            <a:r>
              <a:rPr lang="en-US" dirty="0"/>
              <a:t>Roulette</a:t>
            </a:r>
          </a:p>
          <a:p>
            <a:r>
              <a:rPr lang="en-US" dirty="0"/>
              <a:t>Golf</a:t>
            </a:r>
          </a:p>
          <a:p>
            <a:r>
              <a:rPr lang="en-US" dirty="0"/>
              <a:t>Flight simulator</a:t>
            </a:r>
          </a:p>
          <a:p>
            <a:r>
              <a:rPr lang="en-US" dirty="0"/>
              <a:t>Dating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fld id="{D0357299-C40C-42AB-B0C0-2E6E0A5A7F61}" type="slidenum">
              <a:rPr lang="en-US" altLang="zh-CN" smtClean="0"/>
              <a:pPr/>
              <a:t>3</a:t>
            </a:fld>
            <a:endParaRPr lang="en-US" altLang="zh-CN"/>
          </a:p>
        </p:txBody>
      </p:sp>
      <p:sp>
        <p:nvSpPr>
          <p:cNvPr id="5" name="Content Placeholder 2"/>
          <p:cNvSpPr txBox="1">
            <a:spLocks/>
          </p:cNvSpPr>
          <p:nvPr/>
        </p:nvSpPr>
        <p:spPr bwMode="auto">
          <a:xfrm>
            <a:off x="4572000" y="1143000"/>
            <a:ext cx="4191000" cy="495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r>
              <a:rPr lang="en-US" dirty="0"/>
              <a:t>Treaty Negotiation</a:t>
            </a:r>
          </a:p>
          <a:p>
            <a:r>
              <a:rPr lang="en-US" dirty="0"/>
              <a:t>Tending a fire</a:t>
            </a:r>
          </a:p>
          <a:p>
            <a:r>
              <a:rPr lang="en-US" dirty="0"/>
              <a:t>Karaoke</a:t>
            </a:r>
          </a:p>
          <a:p>
            <a:r>
              <a:rPr lang="en-US" dirty="0"/>
              <a:t>Playing piano</a:t>
            </a:r>
          </a:p>
          <a:p>
            <a:r>
              <a:rPr lang="en-US" dirty="0"/>
              <a:t>Investing in stocks</a:t>
            </a:r>
          </a:p>
          <a:p>
            <a:r>
              <a:rPr lang="en-US" dirty="0"/>
              <a:t>Reading a book</a:t>
            </a:r>
          </a:p>
          <a:p>
            <a:r>
              <a:rPr lang="en-US" dirty="0"/>
              <a:t>Writing poetry</a:t>
            </a:r>
          </a:p>
          <a:p>
            <a:r>
              <a:rPr lang="en-US" dirty="0"/>
              <a:t>Hiking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38403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makes a game “a game”?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Thoughts?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fld id="{D0357299-C40C-42AB-B0C0-2E6E0A5A7F61}" type="slidenum">
              <a:rPr lang="en-US" altLang="zh-CN" smtClean="0"/>
              <a:pPr/>
              <a:t>4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1915881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Several Definitions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“Playing a game is the voluntary attempt to overcome unnecessary obstacles.”</a:t>
            </a:r>
          </a:p>
          <a:p>
            <a:pPr lvl="1"/>
            <a:r>
              <a:rPr lang="en-US" i="1" dirty="0"/>
              <a:t>Bernard Suits</a:t>
            </a:r>
          </a:p>
          <a:p>
            <a:r>
              <a:rPr lang="en-US" dirty="0"/>
              <a:t>“A game is a system in which players engage in artificial conflict, defined by rules, that results in a quantifiable outcome.”</a:t>
            </a:r>
          </a:p>
          <a:p>
            <a:pPr lvl="1"/>
            <a:r>
              <a:rPr lang="en-US" i="1" dirty="0" err="1"/>
              <a:t>Salen</a:t>
            </a:r>
            <a:r>
              <a:rPr lang="en-US" i="1" dirty="0"/>
              <a:t> &amp; Zimmerman, Rules of Play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fld id="{D0357299-C40C-42AB-B0C0-2E6E0A5A7F61}" type="slidenum">
              <a:rPr lang="en-US" altLang="zh-CN" smtClean="0"/>
              <a:pPr/>
              <a:t>5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6861633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So… is this a game?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143000"/>
            <a:ext cx="4191000" cy="4953000"/>
          </a:xfrm>
        </p:spPr>
        <p:txBody>
          <a:bodyPr/>
          <a:lstStyle/>
          <a:p>
            <a:r>
              <a:rPr lang="en-US" dirty="0"/>
              <a:t>Chess</a:t>
            </a:r>
          </a:p>
          <a:p>
            <a:r>
              <a:rPr lang="en-US" dirty="0"/>
              <a:t>Monopoly</a:t>
            </a:r>
          </a:p>
          <a:p>
            <a:r>
              <a:rPr lang="en-US" dirty="0"/>
              <a:t>Hopscotch</a:t>
            </a:r>
          </a:p>
          <a:p>
            <a:r>
              <a:rPr lang="en-US" dirty="0"/>
              <a:t>Poker</a:t>
            </a:r>
          </a:p>
          <a:p>
            <a:r>
              <a:rPr lang="en-US" dirty="0"/>
              <a:t>Roulette</a:t>
            </a:r>
          </a:p>
          <a:p>
            <a:r>
              <a:rPr lang="en-US" dirty="0"/>
              <a:t>Golf</a:t>
            </a:r>
          </a:p>
          <a:p>
            <a:r>
              <a:rPr lang="en-US" dirty="0"/>
              <a:t>Flight simulator</a:t>
            </a:r>
          </a:p>
          <a:p>
            <a:r>
              <a:rPr lang="en-US" dirty="0"/>
              <a:t>Dating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fld id="{D0357299-C40C-42AB-B0C0-2E6E0A5A7F61}" type="slidenum">
              <a:rPr lang="en-US" altLang="zh-CN" smtClean="0"/>
              <a:pPr/>
              <a:t>6</a:t>
            </a:fld>
            <a:endParaRPr lang="en-US" altLang="zh-CN"/>
          </a:p>
        </p:txBody>
      </p:sp>
      <p:sp>
        <p:nvSpPr>
          <p:cNvPr id="5" name="Content Placeholder 2"/>
          <p:cNvSpPr txBox="1">
            <a:spLocks/>
          </p:cNvSpPr>
          <p:nvPr/>
        </p:nvSpPr>
        <p:spPr bwMode="auto">
          <a:xfrm>
            <a:off x="4572000" y="1143000"/>
            <a:ext cx="4191000" cy="495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r>
              <a:rPr lang="en-US" dirty="0"/>
              <a:t>Treaty Negotiation</a:t>
            </a:r>
          </a:p>
          <a:p>
            <a:r>
              <a:rPr lang="en-US" dirty="0"/>
              <a:t>Tending a fire</a:t>
            </a:r>
          </a:p>
          <a:p>
            <a:r>
              <a:rPr lang="en-US" dirty="0"/>
              <a:t>Karaoke</a:t>
            </a:r>
          </a:p>
          <a:p>
            <a:r>
              <a:rPr lang="en-US" dirty="0"/>
              <a:t>Playing piano</a:t>
            </a:r>
          </a:p>
          <a:p>
            <a:r>
              <a:rPr lang="en-US" dirty="0"/>
              <a:t>Investing in stocks</a:t>
            </a:r>
          </a:p>
          <a:p>
            <a:r>
              <a:rPr lang="en-US" dirty="0"/>
              <a:t>Reading a book</a:t>
            </a:r>
          </a:p>
          <a:p>
            <a:r>
              <a:rPr lang="en-US" dirty="0"/>
              <a:t>Writing poetry</a:t>
            </a:r>
          </a:p>
          <a:p>
            <a:r>
              <a:rPr lang="en-US" dirty="0"/>
              <a:t>Hiking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92526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All games have…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Goals</a:t>
            </a:r>
          </a:p>
          <a:p>
            <a:r>
              <a:rPr lang="en-US" dirty="0"/>
              <a:t>Rules</a:t>
            </a:r>
          </a:p>
          <a:p>
            <a:r>
              <a:rPr lang="en-US" dirty="0"/>
              <a:t>Feedback</a:t>
            </a:r>
          </a:p>
          <a:p>
            <a:r>
              <a:rPr lang="en-US" dirty="0"/>
              <a:t>Voluntary participation (aka “players”)</a:t>
            </a:r>
          </a:p>
          <a:p>
            <a:r>
              <a:rPr lang="en-US" dirty="0"/>
              <a:t>Another thought:</a:t>
            </a:r>
          </a:p>
          <a:p>
            <a:pPr lvl="1"/>
            <a:r>
              <a:rPr lang="en-US" dirty="0"/>
              <a:t>What things are NOT listed here?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r>
              <a:rPr lang="en-US" sz="1600" i="1" dirty="0"/>
              <a:t>*Jane </a:t>
            </a:r>
            <a:r>
              <a:rPr lang="en-US" sz="1600" i="1" dirty="0" err="1"/>
              <a:t>McGonigal</a:t>
            </a:r>
            <a:endParaRPr lang="en-US" sz="1600" i="1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fld id="{D0357299-C40C-42AB-B0C0-2E6E0A5A7F61}" type="slidenum">
              <a:rPr lang="en-US" altLang="zh-CN" smtClean="0"/>
              <a:pPr/>
              <a:t>7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95603175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Not all games have…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Winners and losers</a:t>
            </a:r>
          </a:p>
          <a:p>
            <a:r>
              <a:rPr lang="en-US" dirty="0"/>
              <a:t>Narrative</a:t>
            </a:r>
          </a:p>
          <a:p>
            <a:r>
              <a:rPr lang="en-US" dirty="0"/>
              <a:t>Competition</a:t>
            </a:r>
          </a:p>
          <a:p>
            <a:r>
              <a:rPr lang="en-US" b="1" dirty="0"/>
              <a:t>FUN</a:t>
            </a:r>
          </a:p>
          <a:p>
            <a:r>
              <a:rPr lang="en-US" dirty="0"/>
              <a:t>And others!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fld id="{D0357299-C40C-42AB-B0C0-2E6E0A5A7F61}" type="slidenum">
              <a:rPr lang="en-US" altLang="zh-CN" smtClean="0"/>
              <a:pPr/>
              <a:t>8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91737737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Wait… NOT FUN?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Escapism</a:t>
            </a:r>
          </a:p>
          <a:p>
            <a:r>
              <a:rPr lang="en-US" dirty="0"/>
              <a:t>Narrative</a:t>
            </a:r>
          </a:p>
          <a:p>
            <a:r>
              <a:rPr lang="en-US" dirty="0"/>
              <a:t>Victory</a:t>
            </a:r>
          </a:p>
          <a:p>
            <a:r>
              <a:rPr lang="en-US" dirty="0"/>
              <a:t>(a whole lot more…)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fld id="{D0357299-C40C-42AB-B0C0-2E6E0A5A7F61}" type="slidenum">
              <a:rPr lang="en-US" altLang="zh-CN" smtClean="0"/>
              <a:pPr/>
              <a:t>9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595411137"/>
      </p:ext>
    </p:extLst>
  </p:cSld>
  <p:clrMapOvr>
    <a:masterClrMapping/>
  </p:clrMapOvr>
</p:sld>
</file>

<file path=ppt/theme/theme1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 Presentation">
      <a:majorFont>
        <a:latin typeface="Arial"/>
        <a:ea typeface="ＭＳ Ｐゴシック"/>
        <a:cs typeface="ＭＳ Ｐゴシック"/>
      </a:majorFont>
      <a:minorFont>
        <a:latin typeface="Arial"/>
        <a:ea typeface="ＭＳ Ｐゴシック"/>
        <a:cs typeface="ＭＳ Ｐゴシック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06" charset="0"/>
            <a:ea typeface="ＭＳ Ｐゴシック" pitchFamily="-106" charset="-128"/>
            <a:cs typeface="ＭＳ Ｐゴシック" pitchFamily="-106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06" charset="0"/>
            <a:ea typeface="ＭＳ Ｐゴシック" pitchFamily="-106" charset="-128"/>
            <a:cs typeface="ＭＳ Ｐゴシック" pitchFamily="-106" charset="-128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6487</TotalTime>
  <Words>864</Words>
  <Application>Microsoft Macintosh PowerPoint</Application>
  <PresentationFormat>On-screen Show (4:3)</PresentationFormat>
  <Paragraphs>163</Paragraphs>
  <Slides>22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6" baseType="lpstr">
      <vt:lpstr>ＭＳ Ｐゴシック</vt:lpstr>
      <vt:lpstr>Arial</vt:lpstr>
      <vt:lpstr>Calibri</vt:lpstr>
      <vt:lpstr>Blank Presentation</vt:lpstr>
      <vt:lpstr>What is a game?</vt:lpstr>
      <vt:lpstr>What is a game?</vt:lpstr>
      <vt:lpstr>Is this a game?</vt:lpstr>
      <vt:lpstr>What makes a game “a game”?</vt:lpstr>
      <vt:lpstr>Several Definitions</vt:lpstr>
      <vt:lpstr>So… is this a game?</vt:lpstr>
      <vt:lpstr>All games have…</vt:lpstr>
      <vt:lpstr>Not all games have…</vt:lpstr>
      <vt:lpstr>Wait… NOT FUN?</vt:lpstr>
      <vt:lpstr>Wait… NOT FUN?</vt:lpstr>
      <vt:lpstr>Wait… NOT FUN?</vt:lpstr>
      <vt:lpstr>Bartle’s Taxonomy</vt:lpstr>
      <vt:lpstr>Bartle Extended</vt:lpstr>
      <vt:lpstr>Bartle Extended</vt:lpstr>
      <vt:lpstr>Summary</vt:lpstr>
      <vt:lpstr>Possible Scale</vt:lpstr>
      <vt:lpstr>“I play it for the story”</vt:lpstr>
      <vt:lpstr>“I play it for the story”</vt:lpstr>
      <vt:lpstr>“I play it for the story”</vt:lpstr>
      <vt:lpstr>“I play it for the story”</vt:lpstr>
      <vt:lpstr>Beware the Extremes</vt:lpstr>
      <vt:lpstr>A Playcentric Approach</vt:lpstr>
    </vt:vector>
  </TitlesOfParts>
  <Company>North Carolina State University</Company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Jiang Zheng</dc:creator>
  <cp:lastModifiedBy>Microsoft Office User</cp:lastModifiedBy>
  <cp:revision>908</cp:revision>
  <cp:lastPrinted>2009-09-22T17:08:35Z</cp:lastPrinted>
  <dcterms:created xsi:type="dcterms:W3CDTF">2010-02-08T00:29:22Z</dcterms:created>
  <dcterms:modified xsi:type="dcterms:W3CDTF">2020-08-27T14:30:33Z</dcterms:modified>
</cp:coreProperties>
</file>