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tiff" ContentType="image/tif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48" r:id="rId1"/>
  </p:sldMasterIdLst>
  <p:notesMasterIdLst>
    <p:notesMasterId r:id="rId32"/>
  </p:notesMasterIdLst>
  <p:handoutMasterIdLst>
    <p:handoutMasterId r:id="rId33"/>
  </p:handoutMasterIdLst>
  <p:sldIdLst>
    <p:sldId id="283" r:id="rId2"/>
    <p:sldId id="342" r:id="rId3"/>
    <p:sldId id="370" r:id="rId4"/>
    <p:sldId id="371" r:id="rId5"/>
    <p:sldId id="372" r:id="rId6"/>
    <p:sldId id="346" r:id="rId7"/>
    <p:sldId id="347" r:id="rId8"/>
    <p:sldId id="348" r:id="rId9"/>
    <p:sldId id="351" r:id="rId10"/>
    <p:sldId id="352" r:id="rId11"/>
    <p:sldId id="353" r:id="rId12"/>
    <p:sldId id="354" r:id="rId13"/>
    <p:sldId id="356" r:id="rId14"/>
    <p:sldId id="357" r:id="rId15"/>
    <p:sldId id="358" r:id="rId16"/>
    <p:sldId id="374" r:id="rId17"/>
    <p:sldId id="359" r:id="rId18"/>
    <p:sldId id="360" r:id="rId19"/>
    <p:sldId id="377" r:id="rId20"/>
    <p:sldId id="375" r:id="rId21"/>
    <p:sldId id="378" r:id="rId22"/>
    <p:sldId id="379" r:id="rId23"/>
    <p:sldId id="380" r:id="rId24"/>
    <p:sldId id="376" r:id="rId25"/>
    <p:sldId id="361" r:id="rId26"/>
    <p:sldId id="362" r:id="rId27"/>
    <p:sldId id="363" r:id="rId28"/>
    <p:sldId id="381" r:id="rId29"/>
    <p:sldId id="382" r:id="rId30"/>
    <p:sldId id="368" r:id="rId31"/>
  </p:sldIdLst>
  <p:sldSz cx="9144000" cy="6858000" type="screen4x3"/>
  <p:notesSz cx="7099300" cy="93853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56">
          <p15:clr>
            <a:srgbClr val="A4A3A4"/>
          </p15:clr>
        </p15:guide>
        <p15:guide id="2" pos="223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458F"/>
    <a:srgbClr val="66FF33"/>
    <a:srgbClr val="FF0000"/>
    <a:srgbClr val="0000FF"/>
    <a:srgbClr val="9A000D"/>
    <a:srgbClr val="B8B8B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328"/>
    <p:restoredTop sz="94660"/>
  </p:normalViewPr>
  <p:slideViewPr>
    <p:cSldViewPr>
      <p:cViewPr varScale="1">
        <p:scale>
          <a:sx n="146" d="100"/>
          <a:sy n="146" d="100"/>
        </p:scale>
        <p:origin x="184" y="53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7" d="100"/>
          <a:sy n="57" d="100"/>
        </p:scale>
        <p:origin x="-1788" y="-102"/>
      </p:cViewPr>
      <p:guideLst>
        <p:guide orient="horz" pos="2956"/>
        <p:guide pos="2236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46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ＭＳ Ｐゴシック" charset="-128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384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1138" y="0"/>
            <a:ext cx="3076575" cy="46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ＭＳ Ｐゴシック" charset="-128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384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913813"/>
            <a:ext cx="3076575" cy="46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ＭＳ Ｐゴシック" charset="-128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384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1138" y="8913813"/>
            <a:ext cx="3076575" cy="46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EF54C6FB-68DE-4B07-B6EA-856A8564D9C7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50999367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46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4192" tIns="47096" rIns="94192" bIns="47096" numCol="1" anchor="t" anchorCtr="0" compatLnSpc="1">
            <a:prstTxWarp prst="textNoShape">
              <a:avLst/>
            </a:prstTxWarp>
          </a:bodyPr>
          <a:lstStyle>
            <a:lvl1pPr defTabSz="941388">
              <a:defRPr sz="1200">
                <a:cs typeface="ＭＳ Ｐゴシック" charset="-128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2725" y="0"/>
            <a:ext cx="3076575" cy="46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4192" tIns="47096" rIns="94192" bIns="47096" numCol="1" anchor="t" anchorCtr="0" compatLnSpc="1">
            <a:prstTxWarp prst="textNoShape">
              <a:avLst/>
            </a:prstTxWarp>
          </a:bodyPr>
          <a:lstStyle>
            <a:lvl1pPr algn="r" defTabSz="941388">
              <a:defRPr sz="1200">
                <a:cs typeface="ＭＳ Ｐゴシック" charset="-128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3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03325" y="703263"/>
            <a:ext cx="4692650" cy="35194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46150" y="4457700"/>
            <a:ext cx="5207000" cy="4224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4192" tIns="47096" rIns="94192" bIns="4709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noProof="0"/>
              <a:t>Click to edit Master text styles</a:t>
            </a:r>
          </a:p>
          <a:p>
            <a:pPr lvl="1"/>
            <a:r>
              <a:rPr lang="en-US" altLang="zh-CN" noProof="0"/>
              <a:t>Second level</a:t>
            </a:r>
          </a:p>
          <a:p>
            <a:pPr lvl="2"/>
            <a:r>
              <a:rPr lang="en-US" altLang="zh-CN" noProof="0"/>
              <a:t>Third level</a:t>
            </a:r>
          </a:p>
          <a:p>
            <a:pPr lvl="3"/>
            <a:r>
              <a:rPr lang="en-US" altLang="zh-CN" noProof="0"/>
              <a:t>Fourth level</a:t>
            </a:r>
          </a:p>
          <a:p>
            <a:pPr lvl="4"/>
            <a:r>
              <a:rPr lang="en-US" altLang="zh-CN" noProof="0"/>
              <a:t>Fifth level</a:t>
            </a:r>
          </a:p>
        </p:txBody>
      </p:sp>
      <p:sp>
        <p:nvSpPr>
          <p:cNvPr id="1536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915400"/>
            <a:ext cx="3076575" cy="46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4192" tIns="47096" rIns="94192" bIns="47096" numCol="1" anchor="b" anchorCtr="0" compatLnSpc="1">
            <a:prstTxWarp prst="textNoShape">
              <a:avLst/>
            </a:prstTxWarp>
          </a:bodyPr>
          <a:lstStyle>
            <a:lvl1pPr defTabSz="941388">
              <a:defRPr sz="1200">
                <a:cs typeface="ＭＳ Ｐゴシック" charset="-128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36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2725" y="8915400"/>
            <a:ext cx="3076575" cy="46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4192" tIns="47096" rIns="94192" bIns="47096" numCol="1" anchor="b" anchorCtr="0" compatLnSpc="1">
            <a:prstTxWarp prst="textNoShape">
              <a:avLst/>
            </a:prstTxWarp>
          </a:bodyPr>
          <a:lstStyle>
            <a:lvl1pPr algn="r" defTabSz="941388">
              <a:defRPr sz="1200"/>
            </a:lvl1pPr>
          </a:lstStyle>
          <a:p>
            <a:fld id="{FE061C16-56D9-455B-A146-2A84C0109F5C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32729197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06" charset="0"/>
        <a:ea typeface="ＭＳ Ｐゴシック" pitchFamily="-106" charset="-128"/>
        <a:cs typeface="ＭＳ Ｐゴシック" pitchFamily="-106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06" charset="0"/>
        <a:ea typeface="ＭＳ Ｐゴシック" pitchFamily="-106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06" charset="0"/>
        <a:ea typeface="ＭＳ Ｐゴシック" pitchFamily="-106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06" charset="0"/>
        <a:ea typeface="ＭＳ Ｐゴシック" pitchFamily="-106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06" charset="0"/>
        <a:ea typeface="ＭＳ Ｐゴシック" pitchFamily="-106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7623A90-AAB2-4E1F-810E-42AB8D66212A}" type="slidenum">
              <a:rPr lang="en-US" altLang="zh-CN"/>
              <a:pPr/>
              <a:t>1</a:t>
            </a:fld>
            <a:endParaRPr lang="en-US" altLang="zh-CN"/>
          </a:p>
        </p:txBody>
      </p:sp>
      <p:sp>
        <p:nvSpPr>
          <p:cNvPr id="17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altLang="zh-CN">
              <a:latin typeface="Arial" charset="0"/>
              <a:ea typeface="ＭＳ Ｐゴシック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/>
          <p:cNvSpPr>
            <a:spLocks noChangeArrowheads="1"/>
          </p:cNvSpPr>
          <p:nvPr userDrawn="1"/>
        </p:nvSpPr>
        <p:spPr bwMode="auto">
          <a:xfrm>
            <a:off x="381000" y="685800"/>
            <a:ext cx="8382000" cy="76200"/>
          </a:xfrm>
          <a:prstGeom prst="rect">
            <a:avLst/>
          </a:prstGeom>
          <a:solidFill>
            <a:srgbClr val="00458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ChangeArrowheads="1"/>
          </p:cNvSpPr>
          <p:nvPr userDrawn="1"/>
        </p:nvSpPr>
        <p:spPr bwMode="auto">
          <a:xfrm>
            <a:off x="381000" y="6096000"/>
            <a:ext cx="8382000" cy="76200"/>
          </a:xfrm>
          <a:prstGeom prst="rect">
            <a:avLst/>
          </a:prstGeom>
          <a:solidFill>
            <a:srgbClr val="00458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pic>
        <p:nvPicPr>
          <p:cNvPr id="6" name="Picture 11" descr="University of Virginia Department of Computer Science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304800" y="6248400"/>
            <a:ext cx="2570163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Box 6"/>
          <p:cNvSpPr txBox="1"/>
          <p:nvPr userDrawn="1"/>
        </p:nvSpPr>
        <p:spPr>
          <a:xfrm>
            <a:off x="7579262" y="6248400"/>
            <a:ext cx="1183738" cy="46166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dirty="0">
                <a:latin typeface="Calibri" charset="0"/>
                <a:ea typeface="Calibri" charset="0"/>
                <a:cs typeface="Calibri" charset="0"/>
              </a:rPr>
              <a:t>CS 4730</a:t>
            </a:r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6002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124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 altLang="zh-CN" dirty="0"/>
              <a:t>Click to edit Master subtitle style</a:t>
            </a:r>
          </a:p>
        </p:txBody>
      </p:sp>
      <p:sp>
        <p:nvSpPr>
          <p:cNvPr id="8" name="Rectangle 4"/>
          <p:cNvSpPr>
            <a:spLocks noGrp="1" noChangeArrowheads="1"/>
          </p:cNvSpPr>
          <p:nvPr>
            <p:ph type="ftr" sz="quarter" idx="10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1B2F9A7-9283-4D8B-9F6C-3A2099420845}" type="slidenum">
              <a:rPr lang="en-US" altLang="zh-CN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67500" y="304800"/>
            <a:ext cx="2095500" cy="5791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1000" y="304800"/>
            <a:ext cx="6134100" cy="5791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4D83C48-FFF1-4AEA-9073-49209B234D3F}" type="slidenum">
              <a:rPr lang="en-US" altLang="zh-CN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304800"/>
            <a:ext cx="8382000" cy="6096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381000" y="1143000"/>
            <a:ext cx="4114800" cy="4953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143000"/>
            <a:ext cx="4114800" cy="4953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5EA8893-BB50-418D-87EF-CE854790302F}" type="slidenum">
              <a:rPr lang="en-US" altLang="zh-CN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0357299-C40C-42AB-B0C0-2E6E0A5A7F61}" type="slidenum">
              <a:rPr lang="en-US" altLang="zh-CN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A2F35AA-A946-4799-AE91-DFCF9FD1ED3C}" type="slidenum">
              <a:rPr lang="en-US" altLang="zh-CN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1000" y="1143000"/>
            <a:ext cx="4114800" cy="4953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143000"/>
            <a:ext cx="4114800" cy="4953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3D479DE-F942-4FD0-8CAF-21BC2CE5C1CE}" type="slidenum">
              <a:rPr lang="en-US" altLang="zh-CN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F6B3082-F798-4B73-9568-E1035691E4C5}" type="slidenum">
              <a:rPr lang="en-US" altLang="zh-CN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03E5E0F-F894-4775-8178-1A4251DDCCE8}" type="slidenum">
              <a:rPr lang="en-US" altLang="zh-CN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4D87575-2D68-4047-9720-BE9B5A1ADADB}" type="slidenum">
              <a:rPr lang="en-US" altLang="zh-CN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C7995AC-4451-497A-81AB-7CB5E20C8AD7}" type="slidenum">
              <a:rPr lang="en-US" altLang="zh-CN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C49935E-8D12-4537-8C77-C33ADB8F5875}" type="slidenum">
              <a:rPr lang="en-US" altLang="zh-CN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304800"/>
            <a:ext cx="83820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81000" y="1143000"/>
            <a:ext cx="8382000" cy="495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324600"/>
            <a:ext cx="31242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fld id="{81DEC360-6AEE-4CC6-B4A7-44FE5C125199}" type="slidenum">
              <a:rPr lang="en-US" altLang="zh-CN"/>
              <a:pPr/>
              <a:t>‹#›</a:t>
            </a:fld>
            <a:endParaRPr lang="en-US" altLang="zh-CN"/>
          </a:p>
        </p:txBody>
      </p:sp>
      <p:sp>
        <p:nvSpPr>
          <p:cNvPr id="1032" name="Rectangle 8"/>
          <p:cNvSpPr>
            <a:spLocks noChangeArrowheads="1"/>
          </p:cNvSpPr>
          <p:nvPr userDrawn="1"/>
        </p:nvSpPr>
        <p:spPr bwMode="auto">
          <a:xfrm>
            <a:off x="381000" y="6096000"/>
            <a:ext cx="8382000" cy="76200"/>
          </a:xfrm>
          <a:prstGeom prst="rect">
            <a:avLst/>
          </a:prstGeom>
          <a:solidFill>
            <a:srgbClr val="00458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035" name="Rectangle 11"/>
          <p:cNvSpPr>
            <a:spLocks noChangeArrowheads="1"/>
          </p:cNvSpPr>
          <p:nvPr userDrawn="1"/>
        </p:nvSpPr>
        <p:spPr bwMode="auto">
          <a:xfrm>
            <a:off x="381000" y="990600"/>
            <a:ext cx="8382000" cy="76200"/>
          </a:xfrm>
          <a:prstGeom prst="rect">
            <a:avLst/>
          </a:prstGeom>
          <a:solidFill>
            <a:srgbClr val="00458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pic>
        <p:nvPicPr>
          <p:cNvPr id="1031" name="Picture 5" descr="University of Virginia Department of Computer Science"/>
          <p:cNvPicPr>
            <a:picLocks noChangeAspect="1" noChangeArrowheads="1"/>
          </p:cNvPicPr>
          <p:nvPr userDrawn="1"/>
        </p:nvPicPr>
        <p:blipFill>
          <a:blip r:embed="rId14"/>
          <a:srcRect/>
          <a:stretch>
            <a:fillRect/>
          </a:stretch>
        </p:blipFill>
        <p:spPr bwMode="auto">
          <a:xfrm>
            <a:off x="304800" y="6248400"/>
            <a:ext cx="2570163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extBox 8"/>
          <p:cNvSpPr txBox="1"/>
          <p:nvPr userDrawn="1"/>
        </p:nvSpPr>
        <p:spPr>
          <a:xfrm>
            <a:off x="7579262" y="6248400"/>
            <a:ext cx="1183738" cy="46166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dirty="0">
                <a:latin typeface="Calibri" charset="0"/>
                <a:ea typeface="Calibri" charset="0"/>
                <a:cs typeface="Calibri" charset="0"/>
              </a:rPr>
              <a:t>CS 4730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77" r:id="rId1"/>
    <p:sldLayoutId id="2147483766" r:id="rId2"/>
    <p:sldLayoutId id="2147483767" r:id="rId3"/>
    <p:sldLayoutId id="2147483768" r:id="rId4"/>
    <p:sldLayoutId id="2147483769" r:id="rId5"/>
    <p:sldLayoutId id="2147483770" r:id="rId6"/>
    <p:sldLayoutId id="2147483771" r:id="rId7"/>
    <p:sldLayoutId id="2147483772" r:id="rId8"/>
    <p:sldLayoutId id="2147483773" r:id="rId9"/>
    <p:sldLayoutId id="2147483774" r:id="rId10"/>
    <p:sldLayoutId id="2147483775" r:id="rId11"/>
    <p:sldLayoutId id="2147483776" r:id="rId12"/>
  </p:sldLayoutIdLst>
  <p:hf sldNum="0"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Calibri"/>
          <a:ea typeface="+mj-ea"/>
          <a:cs typeface="Calibri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Calibri" charset="0"/>
          <a:ea typeface="ＭＳ Ｐゴシック" pitchFamily="-106" charset="-128"/>
          <a:cs typeface="ＭＳ Ｐゴシック" pitchFamily="-106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Calibri" charset="0"/>
          <a:ea typeface="ＭＳ Ｐゴシック" pitchFamily="-106" charset="-128"/>
          <a:cs typeface="ＭＳ Ｐゴシック" pitchFamily="-106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Calibri" charset="0"/>
          <a:ea typeface="ＭＳ Ｐゴシック" pitchFamily="-106" charset="-128"/>
          <a:cs typeface="ＭＳ Ｐゴシック" pitchFamily="-106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Calibri" charset="0"/>
          <a:ea typeface="ＭＳ Ｐゴシック" pitchFamily="-106" charset="-128"/>
          <a:cs typeface="ＭＳ Ｐゴシック" pitchFamily="-106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itchFamily="-106" charset="0"/>
          <a:ea typeface="ＭＳ Ｐゴシック" pitchFamily="-106" charset="-128"/>
          <a:cs typeface="ＭＳ Ｐゴシック" pitchFamily="-106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itchFamily="-106" charset="0"/>
          <a:ea typeface="ＭＳ Ｐゴシック" pitchFamily="-106" charset="-128"/>
          <a:cs typeface="ＭＳ Ｐゴシック" pitchFamily="-106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itchFamily="-106" charset="0"/>
          <a:ea typeface="ＭＳ Ｐゴシック" pitchFamily="-106" charset="-128"/>
          <a:cs typeface="ＭＳ Ｐゴシック" pitchFamily="-106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itchFamily="-106" charset="0"/>
          <a:ea typeface="ＭＳ Ｐゴシック" pitchFamily="-106" charset="-128"/>
          <a:cs typeface="ＭＳ Ｐゴシック" pitchFamily="-106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Calibri"/>
          <a:ea typeface="+mn-ea"/>
          <a:cs typeface="Calibri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Calibri"/>
          <a:ea typeface="+mn-ea"/>
          <a:cs typeface="Calibri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Calibri"/>
          <a:ea typeface="+mn-ea"/>
          <a:cs typeface="Calibri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Calibri"/>
          <a:ea typeface="+mn-ea"/>
          <a:cs typeface="Calibri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Calibri"/>
          <a:ea typeface="+mn-ea"/>
          <a:cs typeface="Calibri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tif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4"/>
          <p:cNvSpPr>
            <a:spLocks noGrp="1" noChangeArrowheads="1"/>
          </p:cNvSpPr>
          <p:nvPr>
            <p:ph type="ctrTitle"/>
          </p:nvPr>
        </p:nvSpPr>
        <p:spPr>
          <a:xfrm>
            <a:off x="457200" y="1905000"/>
            <a:ext cx="8153400" cy="1219200"/>
          </a:xfrm>
        </p:spPr>
        <p:txBody>
          <a:bodyPr/>
          <a:lstStyle/>
          <a:p>
            <a:pPr eaLnBrk="1" hangingPunct="1"/>
            <a:r>
              <a:rPr lang="en-US" sz="3200" b="1" dirty="0">
                <a:latin typeface="Calibri" charset="0"/>
              </a:rPr>
              <a:t>Probability and Risk</a:t>
            </a:r>
          </a:p>
        </p:txBody>
      </p:sp>
      <p:sp>
        <p:nvSpPr>
          <p:cNvPr id="16387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4572000"/>
            <a:ext cx="6400800" cy="14478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zh-CN" sz="2000" b="1" dirty="0">
                <a:latin typeface="Calibri" charset="0"/>
              </a:rPr>
              <a:t>CS 4730 – Computer Game Design</a:t>
            </a:r>
          </a:p>
          <a:p>
            <a:pPr eaLnBrk="1" hangingPunct="1">
              <a:lnSpc>
                <a:spcPct val="80000"/>
              </a:lnSpc>
            </a:pPr>
            <a:endParaRPr lang="en-US" altLang="zh-CN" sz="2000" dirty="0">
              <a:latin typeface="Calibri" charset="0"/>
            </a:endParaRPr>
          </a:p>
          <a:p>
            <a:pPr eaLnBrk="1" hangingPunct="1">
              <a:lnSpc>
                <a:spcPct val="80000"/>
              </a:lnSpc>
            </a:pPr>
            <a:endParaRPr lang="en-US" altLang="zh-CN" sz="2000" dirty="0">
              <a:latin typeface="Calibri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en-US" altLang="zh-CN" sz="2000" dirty="0">
                <a:latin typeface="Calibri" charset="0"/>
              </a:rPr>
              <a:t>Credit: Several slides from Walker White (Cornell)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Expected Value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expected value is the average of all the possibilities of a random variable</a:t>
            </a:r>
          </a:p>
          <a:p>
            <a:r>
              <a:rPr lang="en-US" dirty="0"/>
              <a:t>Each value is weighted by its probability</a:t>
            </a:r>
          </a:p>
          <a:p>
            <a:r>
              <a:rPr lang="en-US" dirty="0"/>
              <a:t>E(x) = Sum(k * P(“x=k”)) over the possible values of k</a:t>
            </a:r>
          </a:p>
          <a:p>
            <a:r>
              <a:rPr lang="en-US" dirty="0"/>
              <a:t>E(1d2) = 1 * P(“x=1”) + 2 * P(“x=2”)</a:t>
            </a:r>
          </a:p>
          <a:p>
            <a:pPr marL="0" indent="0">
              <a:buNone/>
            </a:pPr>
            <a:r>
              <a:rPr lang="en-US" dirty="0"/>
              <a:t>		= 1 * .5 + 2 * .5</a:t>
            </a:r>
          </a:p>
          <a:p>
            <a:pPr marL="0" indent="0">
              <a:buNone/>
            </a:pPr>
            <a:r>
              <a:rPr lang="en-US" dirty="0"/>
              <a:t>		= 1.5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fld id="{D0357299-C40C-42AB-B0C0-2E6E0A5A7F61}" type="slidenum">
              <a:rPr lang="en-US" altLang="zh-CN" smtClean="0"/>
              <a:pPr/>
              <a:t>10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34472963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Dice Expected Values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E(1d4) = 2.5</a:t>
            </a:r>
          </a:p>
          <a:p>
            <a:r>
              <a:rPr lang="en-US" dirty="0"/>
              <a:t>E(2d6) = 7</a:t>
            </a:r>
          </a:p>
          <a:p>
            <a:r>
              <a:rPr lang="en-US" dirty="0"/>
              <a:t>E(1d8) = 4.5</a:t>
            </a:r>
          </a:p>
          <a:p>
            <a:r>
              <a:rPr lang="en-US" dirty="0"/>
              <a:t>E(1d10) = 5.5</a:t>
            </a:r>
          </a:p>
          <a:p>
            <a:r>
              <a:rPr lang="en-US" dirty="0"/>
              <a:t>E(1d12) = 6.5</a:t>
            </a:r>
          </a:p>
          <a:p>
            <a:r>
              <a:rPr lang="en-US" dirty="0"/>
              <a:t>E(1d20) = 10.5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fld id="{D0357299-C40C-42AB-B0C0-2E6E0A5A7F61}" type="slidenum">
              <a:rPr lang="en-US" altLang="zh-CN" smtClean="0"/>
              <a:pPr/>
              <a:t>11</a:t>
            </a:fld>
            <a:endParaRPr lang="en-US" altLang="zh-CN"/>
          </a:p>
        </p:txBody>
      </p:sp>
      <p:pic>
        <p:nvPicPr>
          <p:cNvPr id="5" name="Picture 4" descr="dice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00" y="1752600"/>
            <a:ext cx="4445000" cy="3251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559470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Variance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 is the distribution of possible values about the expected value?</a:t>
            </a:r>
          </a:p>
          <a:p>
            <a:r>
              <a:rPr lang="en-US" dirty="0" err="1"/>
              <a:t>Var</a:t>
            </a:r>
            <a:r>
              <a:rPr lang="en-US" dirty="0"/>
              <a:t>(x) = E((x – E(x))</a:t>
            </a:r>
            <a:r>
              <a:rPr lang="en-US" baseline="30000" dirty="0"/>
              <a:t>2</a:t>
            </a:r>
            <a:r>
              <a:rPr lang="en-US" dirty="0"/>
              <a:t>)</a:t>
            </a:r>
          </a:p>
          <a:p>
            <a:r>
              <a:rPr lang="en-US" dirty="0"/>
              <a:t>Uniform (high variance)</a:t>
            </a:r>
          </a:p>
          <a:p>
            <a:r>
              <a:rPr lang="en-US" dirty="0"/>
              <a:t>Bimodal (low and high variance)</a:t>
            </a:r>
          </a:p>
          <a:p>
            <a:r>
              <a:rPr lang="en-US" dirty="0"/>
              <a:t>Gaussian (low and high variance)</a:t>
            </a:r>
          </a:p>
          <a:p>
            <a:r>
              <a:rPr lang="en-US" dirty="0"/>
              <a:t>Zero variance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fld id="{D0357299-C40C-42AB-B0C0-2E6E0A5A7F61}" type="slidenum">
              <a:rPr lang="en-US" altLang="zh-CN" smtClean="0"/>
              <a:pPr/>
              <a:t>12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71825570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Probabilities of </a:t>
            </a:r>
            <a:r>
              <a:rPr lang="en-US" dirty="0" err="1"/>
              <a:t>Catan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Let’s look at the math of </a:t>
            </a:r>
            <a:r>
              <a:rPr lang="en-US" dirty="0" err="1"/>
              <a:t>Catan</a:t>
            </a:r>
            <a:r>
              <a:rPr lang="en-US" dirty="0"/>
              <a:t> to figure out how probabilities play into the game</a:t>
            </a:r>
          </a:p>
          <a:p>
            <a:r>
              <a:rPr lang="en-US" dirty="0"/>
              <a:t>Quick overview of the rules of Settlers of </a:t>
            </a:r>
            <a:r>
              <a:rPr lang="en-US" dirty="0" err="1"/>
              <a:t>Catan</a:t>
            </a:r>
            <a:endParaRPr lang="en-US" dirty="0"/>
          </a:p>
          <a:p>
            <a:pPr lvl="1"/>
            <a:r>
              <a:rPr lang="en-US" dirty="0"/>
              <a:t>http://</a:t>
            </a:r>
            <a:r>
              <a:rPr lang="en-US" dirty="0" err="1"/>
              <a:t>www.catan.com</a:t>
            </a:r>
            <a:r>
              <a:rPr lang="en-US" dirty="0"/>
              <a:t>/service/game-rules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fld id="{D0357299-C40C-42AB-B0C0-2E6E0A5A7F61}" type="slidenum">
              <a:rPr lang="en-US" altLang="zh-CN" smtClean="0"/>
              <a:pPr/>
              <a:t>13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7527241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Settlers of </a:t>
            </a:r>
            <a:r>
              <a:rPr lang="en-US" dirty="0" err="1"/>
              <a:t>Catan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fld id="{D0357299-C40C-42AB-B0C0-2E6E0A5A7F61}" type="slidenum">
              <a:rPr lang="en-US" altLang="zh-CN" smtClean="0"/>
              <a:pPr/>
              <a:t>14</a:t>
            </a:fld>
            <a:endParaRPr lang="en-US" altLang="zh-CN"/>
          </a:p>
        </p:txBody>
      </p:sp>
      <p:pic>
        <p:nvPicPr>
          <p:cNvPr id="6" name="Picture 5" descr="game-catan-board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0" y="152400"/>
            <a:ext cx="7620000" cy="6629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567619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Probabilities of </a:t>
            </a:r>
            <a:r>
              <a:rPr lang="en-US" dirty="0" err="1"/>
              <a:t>Catan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It’s actually pretty easy to know what’s the “best” option</a:t>
            </a:r>
          </a:p>
          <a:p>
            <a:pPr lvl="1"/>
            <a:r>
              <a:rPr lang="en-US" dirty="0"/>
              <a:t>Just add up the dots!</a:t>
            </a:r>
          </a:p>
          <a:p>
            <a:r>
              <a:rPr lang="en-US" dirty="0"/>
              <a:t>Probability and randomness plays a HUGE role in </a:t>
            </a:r>
            <a:r>
              <a:rPr lang="en-US" dirty="0" err="1"/>
              <a:t>Catan</a:t>
            </a:r>
            <a:r>
              <a:rPr lang="en-US" dirty="0"/>
              <a:t> working “correctly.”</a:t>
            </a:r>
          </a:p>
          <a:p>
            <a:r>
              <a:rPr lang="en-US" dirty="0"/>
              <a:t>What about games in which probability and randomness is the entire game?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fld id="{D0357299-C40C-42AB-B0C0-2E6E0A5A7F61}" type="slidenum">
              <a:rPr lang="en-US" altLang="zh-CN" smtClean="0"/>
              <a:pPr/>
              <a:t>15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0559986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All Random vs. No Random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fld id="{D0357299-C40C-42AB-B0C0-2E6E0A5A7F61}" type="slidenum">
              <a:rPr lang="en-US" altLang="zh-CN" smtClean="0"/>
              <a:pPr/>
              <a:t>16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34951025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Chutes and Ladders</a:t>
            </a:r>
          </a:p>
        </p:txBody>
      </p:sp>
      <p:pic>
        <p:nvPicPr>
          <p:cNvPr id="5" name="Content Placeholder 4" descr="chutesladders.gif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0924" b="20924"/>
          <a:stretch>
            <a:fillRect/>
          </a:stretch>
        </p:blipFill>
        <p:spPr/>
      </p:pic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fld id="{D0357299-C40C-42AB-B0C0-2E6E0A5A7F61}" type="slidenum">
              <a:rPr lang="en-US" altLang="zh-CN" smtClean="0"/>
              <a:pPr/>
              <a:t>17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08747142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Chutes and Ladders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game is ALL RANDOM.</a:t>
            </a:r>
          </a:p>
          <a:p>
            <a:r>
              <a:rPr lang="en-US" dirty="0"/>
              <a:t>But a video game that is ALL SKILL can eventually get boring!</a:t>
            </a:r>
          </a:p>
          <a:p>
            <a:pPr lvl="1"/>
            <a:r>
              <a:rPr lang="en-US" dirty="0"/>
              <a:t>You’ve learned every pattern</a:t>
            </a:r>
          </a:p>
          <a:p>
            <a:pPr lvl="1"/>
            <a:r>
              <a:rPr lang="en-US" dirty="0"/>
              <a:t>You’ve seen every level and enemy</a:t>
            </a:r>
          </a:p>
          <a:p>
            <a:pPr lvl="1"/>
            <a:r>
              <a:rPr lang="en-US" dirty="0"/>
              <a:t>Nothing varies!</a:t>
            </a:r>
          </a:p>
          <a:p>
            <a:r>
              <a:rPr lang="en-US" dirty="0"/>
              <a:t>We need to consider games that have some aspects of both!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fld id="{D0357299-C40C-42AB-B0C0-2E6E0A5A7F61}" type="slidenum">
              <a:rPr lang="en-US" altLang="zh-CN" smtClean="0"/>
              <a:pPr/>
              <a:t>18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83703705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Chess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fld id="{D0357299-C40C-42AB-B0C0-2E6E0A5A7F61}" type="slidenum">
              <a:rPr lang="en-US" altLang="zh-CN" smtClean="0"/>
              <a:pPr/>
              <a:t>19</a:t>
            </a:fld>
            <a:endParaRPr lang="en-US" altLang="zh-CN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87FBEBDA-B1EF-6D46-9392-21B8676C650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600" y="1295400"/>
            <a:ext cx="8028214" cy="4495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3158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Topics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**VERY** quick overview of Probability</a:t>
            </a:r>
          </a:p>
          <a:p>
            <a:pPr lvl="1"/>
            <a:r>
              <a:rPr lang="en-US" dirty="0"/>
              <a:t>Random variables</a:t>
            </a:r>
          </a:p>
          <a:p>
            <a:pPr lvl="1"/>
            <a:r>
              <a:rPr lang="en-US" dirty="0"/>
              <a:t>Using distributions to your advantage, etc.</a:t>
            </a:r>
          </a:p>
          <a:p>
            <a:r>
              <a:rPr lang="en-US" dirty="0"/>
              <a:t>Degree of Randomness</a:t>
            </a:r>
          </a:p>
          <a:p>
            <a:pPr lvl="1"/>
            <a:r>
              <a:rPr lang="en-US" dirty="0"/>
              <a:t>All random versus no random. </a:t>
            </a:r>
          </a:p>
          <a:p>
            <a:r>
              <a:rPr lang="en-US" dirty="0"/>
              <a:t>Types of randomness in games</a:t>
            </a:r>
          </a:p>
          <a:p>
            <a:pPr lvl="1"/>
            <a:r>
              <a:rPr lang="en-US" dirty="0"/>
              <a:t>Input vs output randomness, examples</a:t>
            </a:r>
          </a:p>
          <a:p>
            <a:r>
              <a:rPr lang="en-US" dirty="0"/>
              <a:t>Psychology of randomness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fld id="{D0357299-C40C-42AB-B0C0-2E6E0A5A7F61}" type="slidenum">
              <a:rPr lang="en-US" altLang="zh-CN" smtClean="0"/>
              <a:pPr/>
              <a:t>2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45896470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Types of Randomness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fld id="{D0357299-C40C-42AB-B0C0-2E6E0A5A7F61}" type="slidenum">
              <a:rPr lang="en-US" altLang="zh-CN" smtClean="0"/>
              <a:pPr/>
              <a:t>20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90873416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Types of Randomness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Two types widely cited by game designers:</a:t>
            </a:r>
          </a:p>
          <a:p>
            <a:endParaRPr lang="en-US" b="1" i="1" u="sng" dirty="0"/>
          </a:p>
          <a:p>
            <a:r>
              <a:rPr lang="en-US" b="1" i="1" u="sng" dirty="0"/>
              <a:t>Input Randomness</a:t>
            </a:r>
            <a:r>
              <a:rPr lang="en-US" dirty="0"/>
              <a:t>: Noise introduced BEFORE the player makes decisions / takes action.</a:t>
            </a:r>
          </a:p>
          <a:p>
            <a:endParaRPr lang="en-US" dirty="0"/>
          </a:p>
          <a:p>
            <a:r>
              <a:rPr lang="en-US" b="1" i="1" u="sng" dirty="0"/>
              <a:t>Output Randomness</a:t>
            </a:r>
            <a:r>
              <a:rPr lang="en-US" dirty="0"/>
              <a:t>: Noise introduced AFTER the player takes action that affects the result of that action.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fld id="{D0357299-C40C-42AB-B0C0-2E6E0A5A7F61}" type="slidenum">
              <a:rPr lang="en-US" altLang="zh-CN" smtClean="0"/>
              <a:pPr/>
              <a:t>21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8234507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Types of Randomness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i="1" u="sng" dirty="0"/>
              <a:t>Input Randomness</a:t>
            </a:r>
            <a:r>
              <a:rPr lang="en-US" dirty="0"/>
              <a:t>: Noise introduced BEFORE the player makes decisions / takes action.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Examples?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fld id="{D0357299-C40C-42AB-B0C0-2E6E0A5A7F61}" type="slidenum">
              <a:rPr lang="en-US" altLang="zh-CN" smtClean="0"/>
              <a:pPr/>
              <a:t>22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3998124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Types of Randomness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i="1" u="sng" dirty="0"/>
              <a:t>Output Randomness</a:t>
            </a:r>
            <a:r>
              <a:rPr lang="en-US" dirty="0"/>
              <a:t>: Noise introduced AFTER the player takes action that affects the result of that action.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Examples??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fld id="{D0357299-C40C-42AB-B0C0-2E6E0A5A7F61}" type="slidenum">
              <a:rPr lang="en-US" altLang="zh-CN" smtClean="0"/>
              <a:pPr/>
              <a:t>23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75281684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Psychology of Randomness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fld id="{D0357299-C40C-42AB-B0C0-2E6E0A5A7F61}" type="slidenum">
              <a:rPr lang="en-US" altLang="zh-CN" smtClean="0"/>
              <a:pPr/>
              <a:t>24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64621404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do people gamble?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Let’s face it – gambling in Vegas is a losing proposition</a:t>
            </a:r>
          </a:p>
          <a:p>
            <a:r>
              <a:rPr lang="en-US" dirty="0"/>
              <a:t>Over time, everyone loses money</a:t>
            </a:r>
          </a:p>
          <a:p>
            <a:r>
              <a:rPr lang="en-US" dirty="0"/>
              <a:t>But in the (very) short term, it’s definitely possible to win</a:t>
            </a:r>
          </a:p>
          <a:p>
            <a:r>
              <a:rPr lang="en-US" dirty="0"/>
              <a:t>And besides – risk and uncertainty can be a lot of fun!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fld id="{D0357299-C40C-42AB-B0C0-2E6E0A5A7F61}" type="slidenum">
              <a:rPr lang="en-US" altLang="zh-CN" smtClean="0"/>
              <a:pPr/>
              <a:t>25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76160972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Psychology of Randomness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Player’s like </a:t>
            </a:r>
            <a:r>
              <a:rPr lang="en-US" dirty="0" err="1"/>
              <a:t>longshots</a:t>
            </a:r>
            <a:r>
              <a:rPr lang="en-US" dirty="0"/>
              <a:t>!</a:t>
            </a:r>
          </a:p>
          <a:p>
            <a:pPr lvl="1"/>
            <a:r>
              <a:rPr lang="en-US" dirty="0"/>
              <a:t>How many times have you gone for the “super move” to win the game?</a:t>
            </a:r>
          </a:p>
          <a:p>
            <a:pPr lvl="1"/>
            <a:r>
              <a:rPr lang="en-US" dirty="0"/>
              <a:t>Even if it’s a low probability, players will optimize for it!</a:t>
            </a:r>
          </a:p>
          <a:p>
            <a:r>
              <a:rPr lang="en-US" dirty="0"/>
              <a:t>Player’s suffer from too much Monte Carlo</a:t>
            </a:r>
          </a:p>
          <a:p>
            <a:pPr lvl="1"/>
            <a:r>
              <a:rPr lang="en-US" dirty="0"/>
              <a:t>“Oh, I’ve gotten bad results for so long… a good card/good roll has to come up soon!”</a:t>
            </a:r>
          </a:p>
          <a:p>
            <a:pPr lvl="1"/>
            <a:r>
              <a:rPr lang="en-US" dirty="0"/>
              <a:t>Probability does not care what the last roll was, but players will think the game is “unfair” otherwise!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fld id="{D0357299-C40C-42AB-B0C0-2E6E0A5A7F61}" type="slidenum">
              <a:rPr lang="en-US" altLang="zh-CN" smtClean="0"/>
              <a:pPr/>
              <a:t>26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38323612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Psychology of Randomness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But think about it another way – I bet you remember those big payoff moments</a:t>
            </a:r>
          </a:p>
          <a:p>
            <a:endParaRPr lang="en-US" dirty="0"/>
          </a:p>
          <a:p>
            <a:r>
              <a:rPr lang="en-US" b="1" i="1" u="sng" dirty="0"/>
              <a:t>Randomness Tip</a:t>
            </a:r>
            <a:r>
              <a:rPr lang="en-US" dirty="0"/>
              <a:t>: Low probability, huge payoff mechanics can be really fun.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fld id="{D0357299-C40C-42AB-B0C0-2E6E0A5A7F61}" type="slidenum">
              <a:rPr lang="en-US" altLang="zh-CN" smtClean="0"/>
              <a:pPr/>
              <a:t>27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08250055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Psychology of Randomness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On the flip side, it is very frustrating when an event has high probability and doesn’t occur.</a:t>
            </a:r>
          </a:p>
          <a:p>
            <a:endParaRPr lang="en-US" dirty="0"/>
          </a:p>
          <a:p>
            <a:r>
              <a:rPr lang="en-US" dirty="0"/>
              <a:t>E.g., X-Com: Chance of landing hit is given as 99%, but misses.</a:t>
            </a:r>
          </a:p>
          <a:p>
            <a:pPr lvl="1"/>
            <a:r>
              <a:rPr lang="en-US" dirty="0"/>
              <a:t>That’s unfair!! It should have hit!!</a:t>
            </a:r>
          </a:p>
          <a:p>
            <a:r>
              <a:rPr lang="en-US" dirty="0"/>
              <a:t>E.g., Chance of getting good item is 50%, but you don’t get it 9 times in a row! </a:t>
            </a:r>
          </a:p>
          <a:p>
            <a:pPr lvl="1"/>
            <a:r>
              <a:rPr lang="en-US" dirty="0"/>
              <a:t>This game is cheating!!!!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fld id="{D0357299-C40C-42AB-B0C0-2E6E0A5A7F61}" type="slidenum">
              <a:rPr lang="en-US" altLang="zh-CN" smtClean="0"/>
              <a:pPr/>
              <a:t>28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58777538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Psychology of Randomness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Humans are BAD at probability.</a:t>
            </a:r>
          </a:p>
          <a:p>
            <a:r>
              <a:rPr lang="en-US" b="1" i="1" u="sng" dirty="0"/>
              <a:t>Randomness Tip</a:t>
            </a:r>
            <a:r>
              <a:rPr lang="en-US" dirty="0"/>
              <a:t>: So games will sometimes fudge randomness to please humans.</a:t>
            </a:r>
          </a:p>
          <a:p>
            <a:endParaRPr lang="en-US" dirty="0"/>
          </a:p>
          <a:p>
            <a:r>
              <a:rPr lang="en-US" dirty="0"/>
              <a:t>E.g., X-Com: Tell user chance of hit is 85% or 90%, but actually 99% in the code.</a:t>
            </a:r>
          </a:p>
          <a:p>
            <a:pPr lvl="1"/>
            <a:r>
              <a:rPr lang="en-US" dirty="0"/>
              <a:t>Feels more fair.</a:t>
            </a:r>
          </a:p>
          <a:p>
            <a:r>
              <a:rPr lang="en-US" dirty="0"/>
              <a:t>E.g., Item will appear 50% of the time, but also guarantee it appears within 3 tries.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fld id="{D0357299-C40C-42AB-B0C0-2E6E0A5A7F61}" type="slidenum">
              <a:rPr lang="en-US" altLang="zh-CN" smtClean="0"/>
              <a:pPr/>
              <a:t>29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6121719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Quick Discussion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Why have randomness in games?</a:t>
            </a:r>
          </a:p>
          <a:p>
            <a:r>
              <a:rPr lang="en-US" dirty="0"/>
              <a:t>What does it provide?</a:t>
            </a:r>
          </a:p>
          <a:p>
            <a:pPr lvl="1"/>
            <a:r>
              <a:rPr lang="en-US" dirty="0"/>
              <a:t>Strengths?</a:t>
            </a:r>
          </a:p>
          <a:p>
            <a:pPr lvl="1"/>
            <a:r>
              <a:rPr lang="en-US" dirty="0"/>
              <a:t>Weaknesses?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fld id="{D0357299-C40C-42AB-B0C0-2E6E0A5A7F61}" type="slidenum">
              <a:rPr lang="en-US" altLang="zh-CN" smtClean="0"/>
              <a:pPr/>
              <a:t>3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500002365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Summary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Randomness is a useful, but not necessary tool.</a:t>
            </a:r>
          </a:p>
          <a:p>
            <a:endParaRPr lang="en-US" dirty="0"/>
          </a:p>
          <a:p>
            <a:r>
              <a:rPr lang="en-US" dirty="0"/>
              <a:t>Think about the </a:t>
            </a:r>
            <a:r>
              <a:rPr lang="en-US" b="1" i="1" dirty="0"/>
              <a:t>distribution of your random variables</a:t>
            </a:r>
            <a:r>
              <a:rPr lang="en-US" dirty="0"/>
              <a:t> and why that might matter!</a:t>
            </a:r>
          </a:p>
          <a:p>
            <a:r>
              <a:rPr lang="en-US" dirty="0"/>
              <a:t>Think about </a:t>
            </a:r>
            <a:r>
              <a:rPr lang="en-US" b="1" i="1" dirty="0"/>
              <a:t>input vs output randomness</a:t>
            </a:r>
          </a:p>
          <a:p>
            <a:r>
              <a:rPr lang="en-US" dirty="0"/>
              <a:t>Think about </a:t>
            </a:r>
            <a:r>
              <a:rPr lang="en-US" b="1" i="1" dirty="0"/>
              <a:t>manipulating random values </a:t>
            </a:r>
            <a:r>
              <a:rPr lang="en-US" dirty="0"/>
              <a:t>to trick humans into thinking game is fair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fld id="{D0357299-C40C-42AB-B0C0-2E6E0A5A7F61}" type="slidenum">
              <a:rPr lang="en-US" altLang="zh-CN" smtClean="0"/>
              <a:pPr/>
              <a:t>30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6455178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My View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i="1" dirty="0"/>
              <a:t>Randomness</a:t>
            </a:r>
            <a:r>
              <a:rPr lang="en-US" dirty="0"/>
              <a:t> is a useful tool for the following (non-exhaustive):</a:t>
            </a:r>
          </a:p>
          <a:p>
            <a:pPr lvl="1"/>
            <a:r>
              <a:rPr lang="en-US" dirty="0"/>
              <a:t>A form of </a:t>
            </a:r>
            <a:r>
              <a:rPr lang="en-US" b="1" i="1" u="sng" dirty="0"/>
              <a:t>information hiding</a:t>
            </a:r>
          </a:p>
          <a:p>
            <a:pPr lvl="1"/>
            <a:r>
              <a:rPr lang="en-US" dirty="0"/>
              <a:t>Providing </a:t>
            </a:r>
            <a:r>
              <a:rPr lang="en-US" b="1" i="1" u="sng" dirty="0"/>
              <a:t>variety</a:t>
            </a:r>
            <a:r>
              <a:rPr lang="en-US" dirty="0"/>
              <a:t> of gameplay</a:t>
            </a:r>
          </a:p>
          <a:p>
            <a:pPr lvl="1"/>
            <a:r>
              <a:rPr lang="en-US" dirty="0"/>
              <a:t>Providing </a:t>
            </a:r>
            <a:r>
              <a:rPr lang="en-US" b="1" i="1" u="sng" dirty="0"/>
              <a:t>unexpected obstacles </a:t>
            </a:r>
            <a:r>
              <a:rPr lang="en-US" dirty="0"/>
              <a:t>(e.g., random enemies arrive mid-battle)</a:t>
            </a:r>
          </a:p>
          <a:p>
            <a:pPr lvl="1"/>
            <a:r>
              <a:rPr lang="en-US" dirty="0"/>
              <a:t>Providing an avenue for </a:t>
            </a:r>
            <a:r>
              <a:rPr lang="en-US" b="1" i="1" u="sng" dirty="0"/>
              <a:t>epic comebacks</a:t>
            </a:r>
          </a:p>
          <a:p>
            <a:pPr lvl="1"/>
            <a:r>
              <a:rPr lang="en-US" dirty="0"/>
              <a:t>…and more</a:t>
            </a:r>
          </a:p>
          <a:p>
            <a:pPr lvl="1"/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fld id="{D0357299-C40C-42AB-B0C0-2E6E0A5A7F61}" type="slidenum">
              <a:rPr lang="en-US" altLang="zh-CN" smtClean="0"/>
              <a:pPr/>
              <a:t>4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0890742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Probability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fld id="{D0357299-C40C-42AB-B0C0-2E6E0A5A7F61}" type="slidenum">
              <a:rPr lang="en-US" altLang="zh-CN" smtClean="0"/>
              <a:pPr/>
              <a:t>5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5952637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It All Start With Numbers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Hope you remember your APMA classes…</a:t>
            </a:r>
          </a:p>
          <a:p>
            <a:r>
              <a:rPr lang="en-US" i="1" dirty="0"/>
              <a:t>Statistics</a:t>
            </a:r>
            <a:r>
              <a:rPr lang="en-US" dirty="0"/>
              <a:t> is the study of what HAS happened</a:t>
            </a:r>
          </a:p>
          <a:p>
            <a:r>
              <a:rPr lang="en-US" i="1" dirty="0"/>
              <a:t>Probability</a:t>
            </a:r>
            <a:r>
              <a:rPr lang="en-US" dirty="0"/>
              <a:t> predicts what WILL happen</a:t>
            </a:r>
            <a:endParaRPr lang="en-US" i="1" dirty="0"/>
          </a:p>
          <a:p>
            <a:r>
              <a:rPr lang="en-US" dirty="0"/>
              <a:t>The interesting thing is that people are reasonably good at statistics, but horrible at probability</a:t>
            </a:r>
          </a:p>
          <a:p>
            <a:r>
              <a:rPr lang="en-US" dirty="0"/>
              <a:t>“There’s no way another 6 comes up!”</a:t>
            </a:r>
          </a:p>
          <a:p>
            <a:r>
              <a:rPr lang="en-US" dirty="0"/>
              <a:t>^Ok, sometimes this is possible…when?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fld id="{D0357299-C40C-42AB-B0C0-2E6E0A5A7F61}" type="slidenum">
              <a:rPr lang="en-US" altLang="zh-CN" smtClean="0"/>
              <a:pPr/>
              <a:t>6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9802646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Randomness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Computers are actually horrible at being truly random</a:t>
            </a:r>
          </a:p>
          <a:p>
            <a:r>
              <a:rPr lang="en-US" dirty="0"/>
              <a:t>Which is both good and bad</a:t>
            </a:r>
          </a:p>
          <a:p>
            <a:r>
              <a:rPr lang="en-US" dirty="0"/>
              <a:t>Bad for security purposes</a:t>
            </a:r>
          </a:p>
          <a:p>
            <a:r>
              <a:rPr lang="en-US" dirty="0"/>
              <a:t>Good for networked games to have the same state without transmitting that state</a:t>
            </a:r>
          </a:p>
          <a:p>
            <a:r>
              <a:rPr lang="en-US" dirty="0"/>
              <a:t>Probability of any value is written as P(x)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fld id="{D0357299-C40C-42AB-B0C0-2E6E0A5A7F61}" type="slidenum">
              <a:rPr lang="en-US" altLang="zh-CN" smtClean="0"/>
              <a:pPr/>
              <a:t>7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79380993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Random Variables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Core element of probability</a:t>
            </a:r>
          </a:p>
          <a:p>
            <a:r>
              <a:rPr lang="en-US" dirty="0"/>
              <a:t>Variable (let’s say A) which has some degree of uncertainty.</a:t>
            </a:r>
          </a:p>
          <a:p>
            <a:r>
              <a:rPr lang="en-US" dirty="0"/>
              <a:t>A = ”Event of getting a critical hit upon attack”</a:t>
            </a:r>
          </a:p>
          <a:p>
            <a:r>
              <a:rPr lang="en-US" dirty="0"/>
              <a:t>0 &lt;= P(A) &lt;= 1.0 </a:t>
            </a:r>
          </a:p>
          <a:p>
            <a:endParaRPr lang="en-US" dirty="0"/>
          </a:p>
          <a:p>
            <a:r>
              <a:rPr lang="en-US" dirty="0"/>
              <a:t>Not always Boolean of course. Can have:</a:t>
            </a:r>
          </a:p>
          <a:p>
            <a:pPr lvl="1"/>
            <a:r>
              <a:rPr lang="en-US" dirty="0"/>
              <a:t>B = “number of coins earned from playing minigame”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fld id="{D0357299-C40C-42AB-B0C0-2E6E0A5A7F61}" type="slidenum">
              <a:rPr lang="en-US" altLang="zh-CN" smtClean="0"/>
              <a:pPr/>
              <a:t>8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85200163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Combining Probabilities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P(not A) = 1 – P(A)</a:t>
            </a:r>
          </a:p>
          <a:p>
            <a:endParaRPr lang="en-US" dirty="0"/>
          </a:p>
          <a:p>
            <a:r>
              <a:rPr lang="en-US" dirty="0"/>
              <a:t>P(A or B) = P(A) + P(B) – P(A and B)</a:t>
            </a:r>
          </a:p>
          <a:p>
            <a:endParaRPr lang="en-US" dirty="0"/>
          </a:p>
          <a:p>
            <a:r>
              <a:rPr lang="en-US" dirty="0"/>
              <a:t>P(A and B) = P(A) * P(B)</a:t>
            </a:r>
          </a:p>
          <a:p>
            <a:pPr lvl="1"/>
            <a:r>
              <a:rPr lang="en-US" dirty="0"/>
              <a:t>//if A and B are independent events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fld id="{D0357299-C40C-42AB-B0C0-2E6E0A5A7F61}" type="slidenum">
              <a:rPr lang="en-US" altLang="zh-CN" smtClean="0"/>
              <a:pPr/>
              <a:t>9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445483140"/>
      </p:ext>
    </p:extLst>
  </p:cSld>
  <p:clrMapOvr>
    <a:masterClrMapping/>
  </p:clrMapOvr>
</p:sld>
</file>

<file path=ppt/theme/theme1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 Presentation">
      <a:majorFont>
        <a:latin typeface="Arial"/>
        <a:ea typeface="ＭＳ Ｐゴシック"/>
        <a:cs typeface="ＭＳ Ｐゴシック"/>
      </a:majorFont>
      <a:minorFont>
        <a:latin typeface="Arial"/>
        <a:ea typeface="ＭＳ Ｐゴシック"/>
        <a:cs typeface="ＭＳ Ｐゴシック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06" charset="0"/>
            <a:ea typeface="ＭＳ Ｐゴシック" pitchFamily="-106" charset="-128"/>
            <a:cs typeface="ＭＳ Ｐゴシック" pitchFamily="-106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06" charset="0"/>
            <a:ea typeface="ＭＳ Ｐゴシック" pitchFamily="-106" charset="-128"/>
            <a:cs typeface="ＭＳ Ｐゴシック" pitchFamily="-106" charset="-128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8072</TotalTime>
  <Words>1145</Words>
  <Application>Microsoft Macintosh PowerPoint</Application>
  <PresentationFormat>On-screen Show (4:3)</PresentationFormat>
  <Paragraphs>178</Paragraphs>
  <Slides>30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4" baseType="lpstr">
      <vt:lpstr>ＭＳ Ｐゴシック</vt:lpstr>
      <vt:lpstr>Arial</vt:lpstr>
      <vt:lpstr>Calibri</vt:lpstr>
      <vt:lpstr>Blank Presentation</vt:lpstr>
      <vt:lpstr>Probability and Risk</vt:lpstr>
      <vt:lpstr>Topics</vt:lpstr>
      <vt:lpstr>Quick Discussion</vt:lpstr>
      <vt:lpstr>My View</vt:lpstr>
      <vt:lpstr>Probability</vt:lpstr>
      <vt:lpstr>It All Start With Numbers</vt:lpstr>
      <vt:lpstr>Randomness</vt:lpstr>
      <vt:lpstr>Random Variables</vt:lpstr>
      <vt:lpstr>Combining Probabilities</vt:lpstr>
      <vt:lpstr>Expected Value</vt:lpstr>
      <vt:lpstr>Dice Expected Values</vt:lpstr>
      <vt:lpstr>Variance</vt:lpstr>
      <vt:lpstr>Probabilities of Catan</vt:lpstr>
      <vt:lpstr>Settlers of Catan</vt:lpstr>
      <vt:lpstr>Probabilities of Catan</vt:lpstr>
      <vt:lpstr>All Random vs. No Random</vt:lpstr>
      <vt:lpstr>Chutes and Ladders</vt:lpstr>
      <vt:lpstr>Chutes and Ladders</vt:lpstr>
      <vt:lpstr>Chess</vt:lpstr>
      <vt:lpstr>Types of Randomness</vt:lpstr>
      <vt:lpstr>Types of Randomness</vt:lpstr>
      <vt:lpstr>Types of Randomness</vt:lpstr>
      <vt:lpstr>Types of Randomness</vt:lpstr>
      <vt:lpstr>Psychology of Randomness</vt:lpstr>
      <vt:lpstr>Why do people gamble?</vt:lpstr>
      <vt:lpstr>Psychology of Randomness</vt:lpstr>
      <vt:lpstr>Psychology of Randomness</vt:lpstr>
      <vt:lpstr>Psychology of Randomness</vt:lpstr>
      <vt:lpstr>Psychology of Randomness</vt:lpstr>
      <vt:lpstr>Summary</vt:lpstr>
    </vt:vector>
  </TitlesOfParts>
  <Company>North Carolina State University</Company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Jiang Zheng</dc:creator>
  <cp:lastModifiedBy>Microsoft Office User</cp:lastModifiedBy>
  <cp:revision>941</cp:revision>
  <cp:lastPrinted>2014-01-29T00:37:43Z</cp:lastPrinted>
  <dcterms:created xsi:type="dcterms:W3CDTF">2010-02-08T00:29:22Z</dcterms:created>
  <dcterms:modified xsi:type="dcterms:W3CDTF">2020-11-24T17:16:01Z</dcterms:modified>
</cp:coreProperties>
</file>