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83" r:id="rId2"/>
    <p:sldId id="402" r:id="rId3"/>
    <p:sldId id="403" r:id="rId4"/>
    <p:sldId id="364" r:id="rId5"/>
    <p:sldId id="365" r:id="rId6"/>
    <p:sldId id="410" r:id="rId7"/>
    <p:sldId id="404" r:id="rId8"/>
    <p:sldId id="405" r:id="rId9"/>
    <p:sldId id="366" r:id="rId10"/>
    <p:sldId id="411" r:id="rId11"/>
    <p:sldId id="406" r:id="rId12"/>
    <p:sldId id="412" r:id="rId13"/>
    <p:sldId id="421" r:id="rId14"/>
    <p:sldId id="409" r:id="rId15"/>
    <p:sldId id="413" r:id="rId16"/>
    <p:sldId id="414" r:id="rId17"/>
    <p:sldId id="415" r:id="rId18"/>
    <p:sldId id="417" r:id="rId19"/>
    <p:sldId id="418" r:id="rId20"/>
    <p:sldId id="420" r:id="rId21"/>
    <p:sldId id="422" r:id="rId22"/>
    <p:sldId id="447" r:id="rId23"/>
    <p:sldId id="407" r:id="rId24"/>
    <p:sldId id="416" r:id="rId25"/>
    <p:sldId id="423" r:id="rId26"/>
    <p:sldId id="424" r:id="rId27"/>
    <p:sldId id="426" r:id="rId28"/>
    <p:sldId id="427" r:id="rId29"/>
    <p:sldId id="428" r:id="rId30"/>
    <p:sldId id="429" r:id="rId31"/>
    <p:sldId id="430" r:id="rId32"/>
    <p:sldId id="431" r:id="rId33"/>
    <p:sldId id="432" r:id="rId34"/>
    <p:sldId id="434" r:id="rId35"/>
    <p:sldId id="435" r:id="rId36"/>
    <p:sldId id="436" r:id="rId37"/>
    <p:sldId id="437" r:id="rId38"/>
    <p:sldId id="367" r:id="rId39"/>
    <p:sldId id="370" r:id="rId40"/>
    <p:sldId id="396" r:id="rId41"/>
    <p:sldId id="398" r:id="rId42"/>
    <p:sldId id="438" r:id="rId43"/>
    <p:sldId id="368" r:id="rId44"/>
    <p:sldId id="373" r:id="rId45"/>
    <p:sldId id="376" r:id="rId46"/>
    <p:sldId id="377" r:id="rId47"/>
    <p:sldId id="384" r:id="rId48"/>
    <p:sldId id="392" r:id="rId49"/>
    <p:sldId id="393" r:id="rId50"/>
    <p:sldId id="394" r:id="rId51"/>
    <p:sldId id="385" r:id="rId52"/>
    <p:sldId id="386" r:id="rId53"/>
    <p:sldId id="439" r:id="rId54"/>
    <p:sldId id="440" r:id="rId55"/>
    <p:sldId id="441" r:id="rId56"/>
    <p:sldId id="442" r:id="rId57"/>
    <p:sldId id="443" r:id="rId58"/>
    <p:sldId id="444" r:id="rId59"/>
    <p:sldId id="445" r:id="rId60"/>
    <p:sldId id="446" r:id="rId61"/>
    <p:sldId id="395" r:id="rId62"/>
  </p:sldIdLst>
  <p:sldSz cx="9144000" cy="6858000" type="screen4x3"/>
  <p:notesSz cx="7099300" cy="9385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6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458F"/>
    <a:srgbClr val="FF0000"/>
    <a:srgbClr val="0000FF"/>
    <a:srgbClr val="9A000D"/>
    <a:srgbClr val="B8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43"/>
    <p:restoredTop sz="94673"/>
  </p:normalViewPr>
  <p:slideViewPr>
    <p:cSldViewPr>
      <p:cViewPr varScale="1">
        <p:scale>
          <a:sx n="137" d="100"/>
          <a:sy n="137" d="100"/>
        </p:scale>
        <p:origin x="164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88" y="-102"/>
      </p:cViewPr>
      <p:guideLst>
        <p:guide orient="horz" pos="2956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3813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8913813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54C6FB-68DE-4B07-B6EA-856A8564D9C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9993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>
            <a:lvl1pPr defTabSz="941388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3263"/>
            <a:ext cx="4692650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457700"/>
            <a:ext cx="520700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54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 defTabSz="941388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9154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 algn="r" defTabSz="941388">
              <a:defRPr sz="1200"/>
            </a:lvl1pPr>
          </a:lstStyle>
          <a:p>
            <a:fld id="{FE061C16-56D9-455B-A146-2A84C0109F5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7291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23A90-AAB2-4E1F-810E-42AB8D66212A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61C16-56D9-455B-A146-2A84C0109F5C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2541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61C16-56D9-455B-A146-2A84C0109F5C}" type="slidenum">
              <a:rPr lang="en-US" altLang="zh-CN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1563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61C16-56D9-455B-A146-2A84C0109F5C}" type="slidenum">
              <a:rPr lang="en-US" altLang="zh-CN" smtClean="0"/>
              <a:pPr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5025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61C16-56D9-455B-A146-2A84C0109F5C}" type="slidenum">
              <a:rPr lang="en-US" altLang="zh-CN" smtClean="0"/>
              <a:pPr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0849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61C16-56D9-455B-A146-2A84C0109F5C}" type="slidenum">
              <a:rPr lang="en-US" altLang="zh-CN" smtClean="0"/>
              <a:pPr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6304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61C16-56D9-455B-A146-2A84C0109F5C}" type="slidenum">
              <a:rPr lang="en-US" altLang="zh-CN" smtClean="0"/>
              <a:pPr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5662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61C16-56D9-455B-A146-2A84C0109F5C}" type="slidenum">
              <a:rPr lang="en-US" altLang="zh-CN" smtClean="0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578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81000" y="685800"/>
            <a:ext cx="8382000" cy="76200"/>
          </a:xfrm>
          <a:prstGeom prst="rect">
            <a:avLst/>
          </a:prstGeom>
          <a:solidFill>
            <a:srgbClr val="0045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381000" y="6096000"/>
            <a:ext cx="8382000" cy="76200"/>
          </a:xfrm>
          <a:prstGeom prst="rect">
            <a:avLst/>
          </a:prstGeom>
          <a:solidFill>
            <a:srgbClr val="0045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1" descr="University of Virginia Department of Computer Scienc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248400"/>
            <a:ext cx="25701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7579262" y="6248400"/>
            <a:ext cx="11837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CS 4730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 dirty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2F9A7-9283-4D8B-9F6C-3A209942084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83C48-FFF1-4AEA-9073-49209B234D3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411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A8893-BB50-418D-87EF-CE854790302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57299-C40C-42AB-B0C0-2E6E0A5A7F6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F35AA-A946-4799-AE91-DFCF9FD1ED3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479DE-F942-4FD0-8CAF-21BC2CE5C1C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B3082-F798-4B73-9568-E1035691E4C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E5E0F-F894-4775-8178-1A4251DDCCE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87575-2D68-4047-9720-BE9B5A1ADAD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995AC-4451-497A-81AB-7CB5E20C8AD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9935E-8D12-4537-8C77-C33ADB8F587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81DEC360-6AEE-4CC6-B4A7-44FE5C125199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81000" y="6096000"/>
            <a:ext cx="8382000" cy="76200"/>
          </a:xfrm>
          <a:prstGeom prst="rect">
            <a:avLst/>
          </a:prstGeom>
          <a:solidFill>
            <a:srgbClr val="0045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381000" y="990600"/>
            <a:ext cx="8382000" cy="76200"/>
          </a:xfrm>
          <a:prstGeom prst="rect">
            <a:avLst/>
          </a:prstGeom>
          <a:solidFill>
            <a:srgbClr val="00458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1" name="Picture 5" descr="University of Virginia Department of Computer Scienc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04800" y="6248400"/>
            <a:ext cx="25701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7579262" y="6248400"/>
            <a:ext cx="11837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CS 4730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/>
          <a:ea typeface="+mj-ea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emf"/><Relationship Id="rId9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8153400" cy="1219200"/>
          </a:xfrm>
        </p:spPr>
        <p:txBody>
          <a:bodyPr/>
          <a:lstStyle/>
          <a:p>
            <a:pPr eaLnBrk="1" hangingPunct="1"/>
            <a:r>
              <a:rPr lang="en-US" sz="3200" b="1" dirty="0">
                <a:latin typeface="Calibri" charset="0"/>
              </a:rPr>
              <a:t>Collision Detection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0"/>
            <a:ext cx="6400800" cy="144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000" b="1" dirty="0">
                <a:latin typeface="Calibri" charset="0"/>
              </a:rPr>
              <a:t>CS 4730 – Computer Game Design</a:t>
            </a:r>
          </a:p>
          <a:p>
            <a:pPr eaLnBrk="1" hangingPunct="1">
              <a:lnSpc>
                <a:spcPct val="80000"/>
              </a:lnSpc>
            </a:pPr>
            <a:endParaRPr lang="en-US" altLang="zh-CN" sz="20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2. Determine Collision 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Easiest method: </a:t>
            </a:r>
            <a:r>
              <a:rPr lang="en-US" b="1" i="1" u="sng" dirty="0"/>
              <a:t>Sphere collision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10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D21DAA-B8EE-DE49-87AC-6805CAAE8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2156460"/>
            <a:ext cx="304800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87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2. Determine Collision 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3429000" cy="4953000"/>
          </a:xfrm>
        </p:spPr>
        <p:txBody>
          <a:bodyPr/>
          <a:lstStyle/>
          <a:p>
            <a:r>
              <a:rPr lang="en-US" dirty="0"/>
              <a:t>Easiest method: </a:t>
            </a:r>
            <a:r>
              <a:rPr lang="en-US" b="1" i="1" u="sng" dirty="0"/>
              <a:t>Sphere collision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11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D21DAA-B8EE-DE49-87AC-6805CAAE8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07920"/>
            <a:ext cx="3048000" cy="292608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82131C-C16D-1041-A32C-037D6B09918A}"/>
              </a:ext>
            </a:extLst>
          </p:cNvPr>
          <p:cNvSpPr txBox="1">
            <a:spLocks/>
          </p:cNvSpPr>
          <p:nvPr/>
        </p:nvSpPr>
        <p:spPr bwMode="auto">
          <a:xfrm>
            <a:off x="4653084" y="1143000"/>
            <a:ext cx="410991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A collision sphere is just a center point and radius.</a:t>
            </a:r>
          </a:p>
          <a:p>
            <a:r>
              <a:rPr lang="en-US" kern="0" dirty="0"/>
              <a:t>Method in DO will find center point, pass through global transform, and return radius as well.</a:t>
            </a:r>
          </a:p>
        </p:txBody>
      </p:sp>
    </p:spTree>
    <p:extLst>
      <p:ext uri="{BB962C8B-B14F-4D97-AF65-F5344CB8AC3E}">
        <p14:creationId xmlns:p14="http://schemas.microsoft.com/office/powerpoint/2010/main" val="2791395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2. Determine Collision 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3429000" cy="4953000"/>
          </a:xfrm>
        </p:spPr>
        <p:txBody>
          <a:bodyPr/>
          <a:lstStyle/>
          <a:p>
            <a:r>
              <a:rPr lang="en-US" dirty="0"/>
              <a:t>Easiest method: </a:t>
            </a:r>
            <a:r>
              <a:rPr lang="en-US" b="1" i="1" u="sng" dirty="0"/>
              <a:t>Sphere collision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12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D21DAA-B8EE-DE49-87AC-6805CAAE8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07920"/>
            <a:ext cx="3048000" cy="292608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82131C-C16D-1041-A32C-037D6B09918A}"/>
              </a:ext>
            </a:extLst>
          </p:cNvPr>
          <p:cNvSpPr txBox="1">
            <a:spLocks/>
          </p:cNvSpPr>
          <p:nvPr/>
        </p:nvSpPr>
        <p:spPr bwMode="auto">
          <a:xfrm>
            <a:off x="4191000" y="1143000"/>
            <a:ext cx="45719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SIDE NOTE:</a:t>
            </a:r>
          </a:p>
          <a:p>
            <a:pPr lvl="1"/>
            <a:r>
              <a:rPr lang="en-US" kern="0" dirty="0"/>
              <a:t>Notice all that empty space around Mario. </a:t>
            </a:r>
          </a:p>
          <a:p>
            <a:pPr lvl="1"/>
            <a:r>
              <a:rPr lang="en-US" kern="0" dirty="0"/>
              <a:t>What problems would this cause?</a:t>
            </a:r>
          </a:p>
          <a:p>
            <a:pPr lvl="1"/>
            <a:r>
              <a:rPr lang="en-US" kern="0" dirty="0"/>
              <a:t>How would we easily fix this?</a:t>
            </a:r>
          </a:p>
          <a:p>
            <a:pPr lvl="1"/>
            <a:r>
              <a:rPr lang="en-US" kern="0" dirty="0"/>
              <a:t>What are the issues with the fix?</a:t>
            </a:r>
          </a:p>
        </p:txBody>
      </p:sp>
    </p:spTree>
    <p:extLst>
      <p:ext uri="{BB962C8B-B14F-4D97-AF65-F5344CB8AC3E}">
        <p14:creationId xmlns:p14="http://schemas.microsoft.com/office/powerpoint/2010/main" val="1987755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2. Determine Collision 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3429000" cy="4953000"/>
          </a:xfrm>
        </p:spPr>
        <p:txBody>
          <a:bodyPr/>
          <a:lstStyle/>
          <a:p>
            <a:r>
              <a:rPr lang="en-US" dirty="0"/>
              <a:t>Easiest method: </a:t>
            </a:r>
            <a:r>
              <a:rPr lang="en-US" b="1" i="1" u="sng" dirty="0"/>
              <a:t>Sphere collision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13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D21DAA-B8EE-DE49-87AC-6805CAAE8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07920"/>
            <a:ext cx="3048000" cy="2926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B9B587-48F9-C243-BACD-A1C0C71EF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590800"/>
            <a:ext cx="2857500" cy="28575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181FFE5-75E8-D949-820D-2E96F0A5CCF0}"/>
              </a:ext>
            </a:extLst>
          </p:cNvPr>
          <p:cNvSpPr/>
          <p:nvPr/>
        </p:nvSpPr>
        <p:spPr bwMode="auto">
          <a:xfrm>
            <a:off x="5417820" y="2895600"/>
            <a:ext cx="2278380" cy="1981200"/>
          </a:xfrm>
          <a:prstGeom prst="ellipse">
            <a:avLst/>
          </a:prstGeom>
          <a:noFill/>
          <a:ln w="508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9785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2. Determine Collision 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Harder method: </a:t>
            </a:r>
            <a:r>
              <a:rPr lang="en-US" b="1" i="1" u="sng" dirty="0"/>
              <a:t>Axis Aligned Hitbox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14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82886-3222-DF4E-A2B2-4953157D8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050" y="1981200"/>
            <a:ext cx="6032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79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2. Determine Collision 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3886200" cy="4953000"/>
          </a:xfrm>
        </p:spPr>
        <p:txBody>
          <a:bodyPr/>
          <a:lstStyle/>
          <a:p>
            <a:r>
              <a:rPr lang="en-US" dirty="0"/>
              <a:t>Harder method: </a:t>
            </a:r>
            <a:r>
              <a:rPr lang="en-US" b="1" i="1" u="sng" dirty="0"/>
              <a:t>Axis Aligned Hitbox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15</a:t>
            </a:fld>
            <a:endParaRPr lang="en-US" altLang="zh-C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AFD4E9-1ACD-FF46-AB89-2D56CB2B9B1F}"/>
              </a:ext>
            </a:extLst>
          </p:cNvPr>
          <p:cNvGrpSpPr/>
          <p:nvPr/>
        </p:nvGrpSpPr>
        <p:grpSpPr>
          <a:xfrm>
            <a:off x="762000" y="2514600"/>
            <a:ext cx="2590800" cy="2590800"/>
            <a:chOff x="762000" y="2514600"/>
            <a:chExt cx="2590800" cy="2590800"/>
          </a:xfrm>
          <a:scene3d>
            <a:camera prst="orthographicFront">
              <a:rot lat="0" lon="0" rev="2700000"/>
            </a:camera>
            <a:lightRig rig="threePt" dir="t"/>
          </a:scene3d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74C4146-A0A4-F347-B35E-79783276D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2514600"/>
              <a:ext cx="2590800" cy="259080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4E59A71-3CCC-B446-B0D1-447F75B6FDA3}"/>
                </a:ext>
              </a:extLst>
            </p:cNvPr>
            <p:cNvSpPr/>
            <p:nvPr/>
          </p:nvSpPr>
          <p:spPr bwMode="auto">
            <a:xfrm>
              <a:off x="1447800" y="2743200"/>
              <a:ext cx="1524000" cy="2057400"/>
            </a:xfrm>
            <a:prstGeom prst="rect">
              <a:avLst/>
            </a:prstGeom>
            <a:noFill/>
            <a:ln w="73025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066143D-E724-DB47-977B-8057F2303495}"/>
              </a:ext>
            </a:extLst>
          </p:cNvPr>
          <p:cNvSpPr/>
          <p:nvPr/>
        </p:nvSpPr>
        <p:spPr bwMode="auto">
          <a:xfrm>
            <a:off x="838200" y="2362200"/>
            <a:ext cx="2590800" cy="2590800"/>
          </a:xfrm>
          <a:prstGeom prst="rect">
            <a:avLst/>
          </a:prstGeom>
          <a:noFill/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96D6512-10AD-774A-B8D3-F24F6601242A}"/>
              </a:ext>
            </a:extLst>
          </p:cNvPr>
          <p:cNvSpPr txBox="1">
            <a:spLocks/>
          </p:cNvSpPr>
          <p:nvPr/>
        </p:nvSpPr>
        <p:spPr bwMode="auto">
          <a:xfrm>
            <a:off x="4419600" y="1143000"/>
            <a:ext cx="43433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If Sprites might be rotated, need to find the black box in image left.</a:t>
            </a:r>
          </a:p>
          <a:p>
            <a:r>
              <a:rPr lang="en-US" kern="0" dirty="0"/>
              <a:t>Use transform to find four corners of green box.</a:t>
            </a:r>
          </a:p>
          <a:p>
            <a:pPr lvl="1"/>
            <a:r>
              <a:rPr lang="en-US" kern="0" dirty="0"/>
              <a:t>transform (0,0),(0,width),(height,0),(</a:t>
            </a:r>
            <a:r>
              <a:rPr lang="en-US" kern="0" dirty="0" err="1"/>
              <a:t>width,height</a:t>
            </a:r>
            <a:r>
              <a:rPr lang="en-US" kern="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025631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2. Determine Collision 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3886200" cy="4953000"/>
          </a:xfrm>
        </p:spPr>
        <p:txBody>
          <a:bodyPr/>
          <a:lstStyle/>
          <a:p>
            <a:r>
              <a:rPr lang="en-US" dirty="0"/>
              <a:t>Harder method: </a:t>
            </a:r>
            <a:r>
              <a:rPr lang="en-US" b="1" i="1" u="sng" dirty="0"/>
              <a:t>Axis Aligned Hitbox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16</a:t>
            </a:fld>
            <a:endParaRPr lang="en-US" altLang="zh-C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AFD4E9-1ACD-FF46-AB89-2D56CB2B9B1F}"/>
              </a:ext>
            </a:extLst>
          </p:cNvPr>
          <p:cNvGrpSpPr/>
          <p:nvPr/>
        </p:nvGrpSpPr>
        <p:grpSpPr>
          <a:xfrm>
            <a:off x="762000" y="2514600"/>
            <a:ext cx="2590800" cy="2590800"/>
            <a:chOff x="762000" y="2514600"/>
            <a:chExt cx="2590800" cy="2590800"/>
          </a:xfrm>
          <a:scene3d>
            <a:camera prst="orthographicFront">
              <a:rot lat="0" lon="0" rev="2700000"/>
            </a:camera>
            <a:lightRig rig="threePt" dir="t"/>
          </a:scene3d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74C4146-A0A4-F347-B35E-79783276D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2514600"/>
              <a:ext cx="2590800" cy="259080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4E59A71-3CCC-B446-B0D1-447F75B6FDA3}"/>
                </a:ext>
              </a:extLst>
            </p:cNvPr>
            <p:cNvSpPr/>
            <p:nvPr/>
          </p:nvSpPr>
          <p:spPr bwMode="auto">
            <a:xfrm>
              <a:off x="1447800" y="2743200"/>
              <a:ext cx="1524000" cy="2057400"/>
            </a:xfrm>
            <a:prstGeom prst="rect">
              <a:avLst/>
            </a:prstGeom>
            <a:noFill/>
            <a:ln w="73025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066143D-E724-DB47-977B-8057F2303495}"/>
              </a:ext>
            </a:extLst>
          </p:cNvPr>
          <p:cNvSpPr/>
          <p:nvPr/>
        </p:nvSpPr>
        <p:spPr bwMode="auto">
          <a:xfrm>
            <a:off x="838200" y="2362200"/>
            <a:ext cx="2590800" cy="2590800"/>
          </a:xfrm>
          <a:prstGeom prst="rect">
            <a:avLst/>
          </a:prstGeom>
          <a:noFill/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96D6512-10AD-774A-B8D3-F24F6601242A}"/>
              </a:ext>
            </a:extLst>
          </p:cNvPr>
          <p:cNvSpPr txBox="1">
            <a:spLocks/>
          </p:cNvSpPr>
          <p:nvPr/>
        </p:nvSpPr>
        <p:spPr bwMode="auto">
          <a:xfrm>
            <a:off x="4419600" y="1143000"/>
            <a:ext cx="43433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Given corners of green box, return corners of black box.</a:t>
            </a:r>
          </a:p>
          <a:p>
            <a:r>
              <a:rPr lang="en-US" kern="0" dirty="0"/>
              <a:t>Involves simply mixing and matching the coordinates.</a:t>
            </a:r>
          </a:p>
          <a:p>
            <a:pPr lvl="1"/>
            <a:r>
              <a:rPr lang="en-US" kern="0" dirty="0"/>
              <a:t>e.g., upper left is min of all x </a:t>
            </a:r>
            <a:r>
              <a:rPr lang="en-US" kern="0" dirty="0" err="1"/>
              <a:t>coords</a:t>
            </a:r>
            <a:r>
              <a:rPr lang="en-US" kern="0" dirty="0"/>
              <a:t> and min of all y </a:t>
            </a:r>
            <a:r>
              <a:rPr lang="en-US" kern="0" dirty="0" err="1"/>
              <a:t>coords</a:t>
            </a:r>
            <a:r>
              <a:rPr lang="en-US" kern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3042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2. Determine Collision 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3886200" cy="4953000"/>
          </a:xfrm>
        </p:spPr>
        <p:txBody>
          <a:bodyPr/>
          <a:lstStyle/>
          <a:p>
            <a:r>
              <a:rPr lang="en-US" dirty="0"/>
              <a:t>Harder method: </a:t>
            </a:r>
            <a:r>
              <a:rPr lang="en-US" b="1" i="1" u="sng" dirty="0"/>
              <a:t>Axis Aligned Hitbox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17</a:t>
            </a:fld>
            <a:endParaRPr lang="en-US" altLang="zh-C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AFD4E9-1ACD-FF46-AB89-2D56CB2B9B1F}"/>
              </a:ext>
            </a:extLst>
          </p:cNvPr>
          <p:cNvGrpSpPr/>
          <p:nvPr/>
        </p:nvGrpSpPr>
        <p:grpSpPr>
          <a:xfrm>
            <a:off x="762000" y="2514600"/>
            <a:ext cx="2590800" cy="2590800"/>
            <a:chOff x="762000" y="2514600"/>
            <a:chExt cx="2590800" cy="2590800"/>
          </a:xfrm>
          <a:scene3d>
            <a:camera prst="orthographicFront">
              <a:rot lat="0" lon="0" rev="2700000"/>
            </a:camera>
            <a:lightRig rig="threePt" dir="t"/>
          </a:scene3d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74C4146-A0A4-F347-B35E-79783276D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2514600"/>
              <a:ext cx="2590800" cy="259080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4E59A71-3CCC-B446-B0D1-447F75B6FDA3}"/>
                </a:ext>
              </a:extLst>
            </p:cNvPr>
            <p:cNvSpPr/>
            <p:nvPr/>
          </p:nvSpPr>
          <p:spPr bwMode="auto">
            <a:xfrm>
              <a:off x="1447800" y="2743200"/>
              <a:ext cx="1524000" cy="2057400"/>
            </a:xfrm>
            <a:prstGeom prst="rect">
              <a:avLst/>
            </a:prstGeom>
            <a:noFill/>
            <a:ln w="73025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066143D-E724-DB47-977B-8057F2303495}"/>
              </a:ext>
            </a:extLst>
          </p:cNvPr>
          <p:cNvSpPr/>
          <p:nvPr/>
        </p:nvSpPr>
        <p:spPr bwMode="auto">
          <a:xfrm>
            <a:off x="838200" y="2362200"/>
            <a:ext cx="2590800" cy="2590800"/>
          </a:xfrm>
          <a:prstGeom prst="rect">
            <a:avLst/>
          </a:prstGeom>
          <a:noFill/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96D6512-10AD-774A-B8D3-F24F6601242A}"/>
              </a:ext>
            </a:extLst>
          </p:cNvPr>
          <p:cNvSpPr txBox="1">
            <a:spLocks/>
          </p:cNvSpPr>
          <p:nvPr/>
        </p:nvSpPr>
        <p:spPr bwMode="auto">
          <a:xfrm>
            <a:off x="4419600" y="1143000"/>
            <a:ext cx="43433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Why?</a:t>
            </a:r>
          </a:p>
          <a:p>
            <a:r>
              <a:rPr lang="en-US" kern="0" dirty="0"/>
              <a:t>Well, doing the actual collision detection with axis aligned boxes is MUCH easier.</a:t>
            </a:r>
          </a:p>
        </p:txBody>
      </p:sp>
    </p:spTree>
    <p:extLst>
      <p:ext uri="{BB962C8B-B14F-4D97-AF65-F5344CB8AC3E}">
        <p14:creationId xmlns:p14="http://schemas.microsoft.com/office/powerpoint/2010/main" val="1056150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2. Determine Collision 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Harder method: </a:t>
            </a:r>
            <a:r>
              <a:rPr lang="en-US" b="1" i="1" u="sng" dirty="0"/>
              <a:t>Object Aligned Hitbox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18</a:t>
            </a:fld>
            <a:endParaRPr lang="en-US" altLang="zh-C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AFAEF7-B14B-F44D-934C-661C3973D048}"/>
              </a:ext>
            </a:extLst>
          </p:cNvPr>
          <p:cNvGrpSpPr/>
          <p:nvPr/>
        </p:nvGrpSpPr>
        <p:grpSpPr>
          <a:xfrm>
            <a:off x="3276600" y="2362200"/>
            <a:ext cx="2590800" cy="2590800"/>
            <a:chOff x="762000" y="2514600"/>
            <a:chExt cx="2590800" cy="2590800"/>
          </a:xfrm>
          <a:scene3d>
            <a:camera prst="orthographicFront">
              <a:rot lat="0" lon="0" rev="2700000"/>
            </a:camera>
            <a:lightRig rig="threePt" dir="t"/>
          </a:scene3d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052824-A7C6-CE46-9F8C-2B60B323B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" y="2514600"/>
              <a:ext cx="2590800" cy="25908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CD4078A-6FBF-0E48-B76A-B1045176AF50}"/>
                </a:ext>
              </a:extLst>
            </p:cNvPr>
            <p:cNvSpPr/>
            <p:nvPr/>
          </p:nvSpPr>
          <p:spPr bwMode="auto">
            <a:xfrm>
              <a:off x="1447800" y="2743200"/>
              <a:ext cx="1524000" cy="2057400"/>
            </a:xfrm>
            <a:prstGeom prst="rect">
              <a:avLst/>
            </a:prstGeom>
            <a:noFill/>
            <a:ln w="73025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22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2. Determine Collision 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267200" cy="4953000"/>
          </a:xfrm>
        </p:spPr>
        <p:txBody>
          <a:bodyPr/>
          <a:lstStyle/>
          <a:p>
            <a:r>
              <a:rPr lang="en-US" dirty="0"/>
              <a:t>Harder method: </a:t>
            </a:r>
            <a:r>
              <a:rPr lang="en-US" b="1" i="1" u="sng" dirty="0"/>
              <a:t>Object Aligned Hitbox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19</a:t>
            </a:fld>
            <a:endParaRPr lang="en-US" altLang="zh-C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AFD4E9-1ACD-FF46-AB89-2D56CB2B9B1F}"/>
              </a:ext>
            </a:extLst>
          </p:cNvPr>
          <p:cNvGrpSpPr/>
          <p:nvPr/>
        </p:nvGrpSpPr>
        <p:grpSpPr>
          <a:xfrm>
            <a:off x="762000" y="2514600"/>
            <a:ext cx="2590800" cy="2590800"/>
            <a:chOff x="762000" y="2514600"/>
            <a:chExt cx="2590800" cy="2590800"/>
          </a:xfrm>
          <a:scene3d>
            <a:camera prst="orthographicFront">
              <a:rot lat="0" lon="0" rev="2700000"/>
            </a:camera>
            <a:lightRig rig="threePt" dir="t"/>
          </a:scene3d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74C4146-A0A4-F347-B35E-79783276D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2514600"/>
              <a:ext cx="2590800" cy="259080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4E59A71-3CCC-B446-B0D1-447F75B6FDA3}"/>
                </a:ext>
              </a:extLst>
            </p:cNvPr>
            <p:cNvSpPr/>
            <p:nvPr/>
          </p:nvSpPr>
          <p:spPr bwMode="auto">
            <a:xfrm>
              <a:off x="1447800" y="2743200"/>
              <a:ext cx="1524000" cy="2057400"/>
            </a:xfrm>
            <a:prstGeom prst="rect">
              <a:avLst/>
            </a:prstGeom>
            <a:noFill/>
            <a:ln w="73025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96D6512-10AD-774A-B8D3-F24F6601242A}"/>
              </a:ext>
            </a:extLst>
          </p:cNvPr>
          <p:cNvSpPr txBox="1">
            <a:spLocks/>
          </p:cNvSpPr>
          <p:nvPr/>
        </p:nvSpPr>
        <p:spPr bwMode="auto">
          <a:xfrm>
            <a:off x="4419600" y="1143000"/>
            <a:ext cx="43433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Use transform to find four corners of green box.</a:t>
            </a:r>
          </a:p>
          <a:p>
            <a:pPr lvl="1"/>
            <a:r>
              <a:rPr lang="en-US" kern="0" dirty="0"/>
              <a:t>pass (0,0),(0,width),(height,0),(</a:t>
            </a:r>
            <a:r>
              <a:rPr lang="en-US" kern="0" dirty="0" err="1"/>
              <a:t>width,height</a:t>
            </a:r>
            <a:r>
              <a:rPr lang="en-US" kern="0" dirty="0"/>
              <a:t>) through global transform</a:t>
            </a:r>
          </a:p>
        </p:txBody>
      </p:sp>
    </p:spTree>
    <p:extLst>
      <p:ext uri="{BB962C8B-B14F-4D97-AF65-F5344CB8AC3E}">
        <p14:creationId xmlns:p14="http://schemas.microsoft.com/office/powerpoint/2010/main" val="407891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791E1-0B02-8846-8CE9-C8F537C48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77621-2FCC-AE40-A4DA-407464D67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Detecting Collisions</a:t>
            </a:r>
          </a:p>
          <a:p>
            <a:pPr lvl="1"/>
            <a:r>
              <a:rPr lang="en-US" dirty="0"/>
              <a:t>Moving everything to shared coordinate space</a:t>
            </a:r>
          </a:p>
          <a:p>
            <a:pPr lvl="1"/>
            <a:r>
              <a:rPr lang="en-US" b="1" i="1" u="sng" dirty="0"/>
              <a:t>Simple</a:t>
            </a:r>
            <a:r>
              <a:rPr lang="en-US" dirty="0"/>
              <a:t>: Use spheres</a:t>
            </a:r>
          </a:p>
          <a:p>
            <a:pPr lvl="1"/>
            <a:r>
              <a:rPr lang="en-US" b="1" i="1" u="sng" dirty="0"/>
              <a:t>A bit harder</a:t>
            </a:r>
            <a:r>
              <a:rPr lang="en-US" dirty="0"/>
              <a:t>: Axis aligned hitboxes</a:t>
            </a:r>
          </a:p>
          <a:p>
            <a:pPr lvl="1"/>
            <a:r>
              <a:rPr lang="en-US" b="1" i="1" u="sng" dirty="0"/>
              <a:t>harder still</a:t>
            </a:r>
            <a:r>
              <a:rPr lang="en-US" dirty="0"/>
              <a:t>: Object-aligned hitboxes</a:t>
            </a:r>
          </a:p>
          <a:p>
            <a:r>
              <a:rPr lang="en-US" dirty="0"/>
              <a:t>Some advanced techniques:</a:t>
            </a:r>
          </a:p>
          <a:p>
            <a:pPr lvl="1"/>
            <a:r>
              <a:rPr lang="en-US" dirty="0"/>
              <a:t>Swept geometry / bullet through window</a:t>
            </a:r>
          </a:p>
          <a:p>
            <a:pPr lvl="1"/>
            <a:r>
              <a:rPr lang="en-US" dirty="0"/>
              <a:t>Optimization techniques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A04F0-9A9C-6A43-A213-4A08F320D5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4533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2. Determine Collision 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267200" cy="4953000"/>
          </a:xfrm>
        </p:spPr>
        <p:txBody>
          <a:bodyPr/>
          <a:lstStyle/>
          <a:p>
            <a:r>
              <a:rPr lang="en-US" dirty="0"/>
              <a:t>Harder method: </a:t>
            </a:r>
            <a:r>
              <a:rPr lang="en-US" b="1" i="1" u="sng" dirty="0"/>
              <a:t>Object Aligned Hitbox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20</a:t>
            </a:fld>
            <a:endParaRPr lang="en-US" altLang="zh-C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AFD4E9-1ACD-FF46-AB89-2D56CB2B9B1F}"/>
              </a:ext>
            </a:extLst>
          </p:cNvPr>
          <p:cNvGrpSpPr/>
          <p:nvPr/>
        </p:nvGrpSpPr>
        <p:grpSpPr>
          <a:xfrm>
            <a:off x="762000" y="2514600"/>
            <a:ext cx="2590800" cy="2590800"/>
            <a:chOff x="762000" y="2514600"/>
            <a:chExt cx="2590800" cy="2590800"/>
          </a:xfrm>
          <a:scene3d>
            <a:camera prst="orthographicFront">
              <a:rot lat="0" lon="0" rev="2700000"/>
            </a:camera>
            <a:lightRig rig="threePt" dir="t"/>
          </a:scene3d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74C4146-A0A4-F347-B35E-79783276D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2514600"/>
              <a:ext cx="2590800" cy="259080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4E59A71-3CCC-B446-B0D1-447F75B6FDA3}"/>
                </a:ext>
              </a:extLst>
            </p:cNvPr>
            <p:cNvSpPr/>
            <p:nvPr/>
          </p:nvSpPr>
          <p:spPr bwMode="auto">
            <a:xfrm>
              <a:off x="1447800" y="2743200"/>
              <a:ext cx="1524000" cy="2057400"/>
            </a:xfrm>
            <a:prstGeom prst="rect">
              <a:avLst/>
            </a:prstGeom>
            <a:noFill/>
            <a:ln w="73025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96D6512-10AD-774A-B8D3-F24F6601242A}"/>
              </a:ext>
            </a:extLst>
          </p:cNvPr>
          <p:cNvSpPr txBox="1">
            <a:spLocks/>
          </p:cNvSpPr>
          <p:nvPr/>
        </p:nvSpPr>
        <p:spPr bwMode="auto">
          <a:xfrm>
            <a:off x="4419600" y="1143000"/>
            <a:ext cx="43433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Why?</a:t>
            </a:r>
          </a:p>
          <a:p>
            <a:r>
              <a:rPr lang="en-US" kern="0" dirty="0"/>
              <a:t>More accurate hit detection (especially if rotation involved).</a:t>
            </a:r>
          </a:p>
          <a:p>
            <a:r>
              <a:rPr lang="en-US" kern="0" dirty="0"/>
              <a:t>But…harder to detect the collisions. </a:t>
            </a:r>
          </a:p>
        </p:txBody>
      </p:sp>
    </p:spTree>
    <p:extLst>
      <p:ext uri="{BB962C8B-B14F-4D97-AF65-F5344CB8AC3E}">
        <p14:creationId xmlns:p14="http://schemas.microsoft.com/office/powerpoint/2010/main" val="2030342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2. Determine Collision 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6934200" cy="914400"/>
          </a:xfrm>
        </p:spPr>
        <p:txBody>
          <a:bodyPr/>
          <a:lstStyle/>
          <a:p>
            <a:r>
              <a:rPr lang="en-US" dirty="0"/>
              <a:t>Last Tip: </a:t>
            </a:r>
            <a:r>
              <a:rPr lang="en-US" b="1" i="1" u="sng" dirty="0"/>
              <a:t>Multiple Hitboxes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21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E3456-A751-E44E-954B-7E822CD1D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590800"/>
            <a:ext cx="4585063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60696E-30F0-464F-B523-353CC20BF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667" y="2590800"/>
            <a:ext cx="458893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42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2. Determine Collision 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382000" cy="4800600"/>
          </a:xfrm>
        </p:spPr>
        <p:txBody>
          <a:bodyPr/>
          <a:lstStyle/>
          <a:p>
            <a:r>
              <a:rPr lang="en-US" dirty="0"/>
              <a:t>What about 3D Games?</a:t>
            </a:r>
          </a:p>
          <a:p>
            <a:pPr lvl="1"/>
            <a:r>
              <a:rPr lang="en-US" dirty="0"/>
              <a:t>Very similar</a:t>
            </a:r>
          </a:p>
          <a:p>
            <a:pPr lvl="1"/>
            <a:r>
              <a:rPr lang="en-US" b="1" i="1" u="sng" dirty="0"/>
              <a:t>Hit Sphere</a:t>
            </a:r>
            <a:r>
              <a:rPr lang="en-US" dirty="0"/>
              <a:t>: Transform will get you center point and radius</a:t>
            </a:r>
          </a:p>
          <a:p>
            <a:pPr lvl="1"/>
            <a:r>
              <a:rPr lang="en-US" b="1" i="1" u="sng" dirty="0"/>
              <a:t>Hit 3D Box (axis-aligned). </a:t>
            </a:r>
            <a:r>
              <a:rPr lang="en-US" dirty="0"/>
              <a:t>Send eight corners through the transform, take min/max in each dimension</a:t>
            </a:r>
          </a:p>
          <a:p>
            <a:pPr lvl="1"/>
            <a:r>
              <a:rPr lang="en-US" b="1" i="1" u="sng" dirty="0"/>
              <a:t>Hit 3D Box (object-aligned)</a:t>
            </a:r>
            <a:r>
              <a:rPr lang="en-US" dirty="0"/>
              <a:t>. Send eight corners through the transform.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8280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3. Detect Collisions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4207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3. Detect Collisions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3429000" cy="4953000"/>
          </a:xfrm>
        </p:spPr>
        <p:txBody>
          <a:bodyPr/>
          <a:lstStyle/>
          <a:p>
            <a:r>
              <a:rPr lang="en-US" dirty="0"/>
              <a:t>Easiest method: </a:t>
            </a:r>
            <a:r>
              <a:rPr lang="en-US" b="1" i="1" u="sng" dirty="0"/>
              <a:t>Sphere collision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24</a:t>
            </a:fld>
            <a:endParaRPr lang="en-US" altLang="zh-CN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82131C-C16D-1041-A32C-037D6B09918A}"/>
              </a:ext>
            </a:extLst>
          </p:cNvPr>
          <p:cNvSpPr txBox="1">
            <a:spLocks/>
          </p:cNvSpPr>
          <p:nvPr/>
        </p:nvSpPr>
        <p:spPr bwMode="auto">
          <a:xfrm>
            <a:off x="4805485" y="1143000"/>
            <a:ext cx="410991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Actual collision detection is just distance formula. </a:t>
            </a:r>
          </a:p>
          <a:p>
            <a:r>
              <a:rPr lang="en-US" kern="0" dirty="0"/>
              <a:t>If two objects have radii r1 and r2, they collide if center points are r1+r2 or closer to each other.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406FD1-BD2D-0F4D-BEA8-4496716E1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39" y="2971800"/>
            <a:ext cx="450376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14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6EAE21D-9A58-6C44-9123-D9CDFFBCA5C5}"/>
              </a:ext>
            </a:extLst>
          </p:cNvPr>
          <p:cNvGrpSpPr/>
          <p:nvPr/>
        </p:nvGrpSpPr>
        <p:grpSpPr>
          <a:xfrm>
            <a:off x="1181100" y="3657600"/>
            <a:ext cx="1828800" cy="1828800"/>
            <a:chOff x="1600200" y="3505200"/>
            <a:chExt cx="1828800" cy="18288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A3269C5-CB4E-FE49-B1A7-1618B9052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0200" y="3505200"/>
              <a:ext cx="1828800" cy="18288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AB1A48B-5627-AF4C-BAC5-9994F2CB6793}"/>
                </a:ext>
              </a:extLst>
            </p:cNvPr>
            <p:cNvSpPr/>
            <p:nvPr/>
          </p:nvSpPr>
          <p:spPr bwMode="auto">
            <a:xfrm>
              <a:off x="2133600" y="3840284"/>
              <a:ext cx="762000" cy="1112715"/>
            </a:xfrm>
            <a:prstGeom prst="rect">
              <a:avLst/>
            </a:prstGeom>
            <a:noFill/>
            <a:ln w="41275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3. Detect Collisions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4038600" cy="1752600"/>
          </a:xfrm>
        </p:spPr>
        <p:txBody>
          <a:bodyPr/>
          <a:lstStyle/>
          <a:p>
            <a:r>
              <a:rPr lang="en-US" dirty="0"/>
              <a:t>still easy method: </a:t>
            </a:r>
            <a:r>
              <a:rPr lang="en-US" b="1" i="1" u="sng" dirty="0"/>
              <a:t>Axis-Aligned Boxes collision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25</a:t>
            </a:fld>
            <a:endParaRPr lang="en-US" altLang="zh-CN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82131C-C16D-1041-A32C-037D6B09918A}"/>
              </a:ext>
            </a:extLst>
          </p:cNvPr>
          <p:cNvSpPr txBox="1">
            <a:spLocks/>
          </p:cNvSpPr>
          <p:nvPr/>
        </p:nvSpPr>
        <p:spPr bwMode="auto">
          <a:xfrm>
            <a:off x="4805485" y="1143000"/>
            <a:ext cx="410991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Overlap testing made easier because axis-aligned.</a:t>
            </a:r>
          </a:p>
          <a:p>
            <a:endParaRPr lang="en-US" kern="0" dirty="0"/>
          </a:p>
          <a:p>
            <a:r>
              <a:rPr lang="en-US" kern="0" dirty="0"/>
              <a:t>Solution:</a:t>
            </a:r>
          </a:p>
          <a:p>
            <a:pPr lvl="1"/>
            <a:r>
              <a:rPr lang="en-US" kern="0" dirty="0"/>
              <a:t>If x ranges overlap and y ranges overlap, then collision!!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8916BB-492F-0A42-8182-C9509B443DBF}"/>
              </a:ext>
            </a:extLst>
          </p:cNvPr>
          <p:cNvGrpSpPr/>
          <p:nvPr/>
        </p:nvGrpSpPr>
        <p:grpSpPr>
          <a:xfrm>
            <a:off x="1143000" y="2538046"/>
            <a:ext cx="3016455" cy="2527300"/>
            <a:chOff x="3231945" y="2729034"/>
            <a:chExt cx="3016455" cy="25273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990F55E-AA17-C347-BAD8-DB6EB75A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1945" y="2729034"/>
              <a:ext cx="3016455" cy="25273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8EDD6B-E7C3-DB43-B318-768DA76E1C3C}"/>
                </a:ext>
              </a:extLst>
            </p:cNvPr>
            <p:cNvSpPr/>
            <p:nvPr/>
          </p:nvSpPr>
          <p:spPr bwMode="auto">
            <a:xfrm>
              <a:off x="4343400" y="3505200"/>
              <a:ext cx="685800" cy="1112715"/>
            </a:xfrm>
            <a:prstGeom prst="rect">
              <a:avLst/>
            </a:prstGeom>
            <a:noFill/>
            <a:ln w="41275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0070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6EAE21D-9A58-6C44-9123-D9CDFFBCA5C5}"/>
              </a:ext>
            </a:extLst>
          </p:cNvPr>
          <p:cNvGrpSpPr/>
          <p:nvPr/>
        </p:nvGrpSpPr>
        <p:grpSpPr>
          <a:xfrm>
            <a:off x="1600200" y="3733800"/>
            <a:ext cx="1828800" cy="1828800"/>
            <a:chOff x="1600200" y="3505200"/>
            <a:chExt cx="1828800" cy="1828800"/>
          </a:xfrm>
          <a:scene3d>
            <a:camera prst="orthographicFront">
              <a:rot lat="0" lon="0" rev="6000000"/>
            </a:camera>
            <a:lightRig rig="threePt" dir="t"/>
          </a:scene3d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A3269C5-CB4E-FE49-B1A7-1618B9052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0200" y="3505200"/>
              <a:ext cx="1828800" cy="18288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AB1A48B-5627-AF4C-BAC5-9994F2CB6793}"/>
                </a:ext>
              </a:extLst>
            </p:cNvPr>
            <p:cNvSpPr/>
            <p:nvPr/>
          </p:nvSpPr>
          <p:spPr bwMode="auto">
            <a:xfrm>
              <a:off x="2133600" y="3840284"/>
              <a:ext cx="762000" cy="1112715"/>
            </a:xfrm>
            <a:prstGeom prst="rect">
              <a:avLst/>
            </a:prstGeom>
            <a:noFill/>
            <a:ln w="41275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3. Detect Collisions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4038600" cy="1752600"/>
          </a:xfrm>
        </p:spPr>
        <p:txBody>
          <a:bodyPr/>
          <a:lstStyle/>
          <a:p>
            <a:r>
              <a:rPr lang="en-US" dirty="0"/>
              <a:t>Hard method: </a:t>
            </a:r>
            <a:r>
              <a:rPr lang="en-US" b="1" i="1" u="sng" dirty="0"/>
              <a:t>Object-aligned Boxes collision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26</a:t>
            </a:fld>
            <a:endParaRPr lang="en-US" altLang="zh-CN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82131C-C16D-1041-A32C-037D6B09918A}"/>
              </a:ext>
            </a:extLst>
          </p:cNvPr>
          <p:cNvSpPr txBox="1">
            <a:spLocks/>
          </p:cNvSpPr>
          <p:nvPr/>
        </p:nvSpPr>
        <p:spPr bwMode="auto">
          <a:xfrm>
            <a:off x="4805485" y="1143000"/>
            <a:ext cx="410991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Overall Approach:</a:t>
            </a:r>
          </a:p>
          <a:p>
            <a:pPr lvl="1"/>
            <a:r>
              <a:rPr lang="en-US" kern="0" dirty="0"/>
              <a:t>See if any of the individual line segments intersect.</a:t>
            </a:r>
          </a:p>
          <a:p>
            <a:pPr lvl="1"/>
            <a:r>
              <a:rPr lang="en-US" kern="0" dirty="0"/>
              <a:t>If not, See if any one corner from either hitbox is inside the other.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8916BB-492F-0A42-8182-C9509B443DBF}"/>
              </a:ext>
            </a:extLst>
          </p:cNvPr>
          <p:cNvGrpSpPr/>
          <p:nvPr/>
        </p:nvGrpSpPr>
        <p:grpSpPr>
          <a:xfrm>
            <a:off x="762000" y="2538046"/>
            <a:ext cx="3016455" cy="2527300"/>
            <a:chOff x="3231945" y="2729034"/>
            <a:chExt cx="3016455" cy="2527300"/>
          </a:xfrm>
          <a:scene3d>
            <a:camera prst="orthographicFront">
              <a:rot lat="0" lon="0" rev="2700000"/>
            </a:camera>
            <a:lightRig rig="threePt" dir="t"/>
          </a:scene3d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990F55E-AA17-C347-BAD8-DB6EB75A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1945" y="2729034"/>
              <a:ext cx="3016455" cy="25273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8EDD6B-E7C3-DB43-B318-768DA76E1C3C}"/>
                </a:ext>
              </a:extLst>
            </p:cNvPr>
            <p:cNvSpPr/>
            <p:nvPr/>
          </p:nvSpPr>
          <p:spPr bwMode="auto">
            <a:xfrm>
              <a:off x="4343400" y="3505200"/>
              <a:ext cx="685800" cy="1112715"/>
            </a:xfrm>
            <a:prstGeom prst="rect">
              <a:avLst/>
            </a:prstGeom>
            <a:noFill/>
            <a:ln w="41275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5195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4343400" cy="4572000"/>
          </a:xfrm>
        </p:spPr>
        <p:txBody>
          <a:bodyPr/>
          <a:lstStyle/>
          <a:p>
            <a:r>
              <a:rPr lang="en-US" dirty="0"/>
              <a:t>First, check if any line segments intersect</a:t>
            </a:r>
          </a:p>
          <a:p>
            <a:pPr lvl="1"/>
            <a:r>
              <a:rPr lang="en-US" dirty="0"/>
              <a:t>Works for most cases</a:t>
            </a:r>
          </a:p>
          <a:p>
            <a:pPr lvl="1"/>
            <a:r>
              <a:rPr lang="en-US" dirty="0"/>
              <a:t>Counter-example: One box completely inside other.</a:t>
            </a:r>
          </a:p>
          <a:p>
            <a:r>
              <a:rPr lang="en-US" dirty="0"/>
              <a:t>Solution: Test if one corner of each box inside other.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B1A48B-5627-AF4C-BAC5-9994F2CB6793}"/>
              </a:ext>
            </a:extLst>
          </p:cNvPr>
          <p:cNvSpPr/>
          <p:nvPr/>
        </p:nvSpPr>
        <p:spPr bwMode="auto">
          <a:xfrm>
            <a:off x="6813345" y="2163885"/>
            <a:ext cx="762000" cy="1112715"/>
          </a:xfrm>
          <a:prstGeom prst="rect">
            <a:avLst/>
          </a:prstGeom>
          <a:noFill/>
          <a:ln w="41275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60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3. Detect Collisions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27</a:t>
            </a:fld>
            <a:endParaRPr lang="en-US" altLang="zh-C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8EDD6B-E7C3-DB43-B318-768DA76E1C3C}"/>
              </a:ext>
            </a:extLst>
          </p:cNvPr>
          <p:cNvSpPr/>
          <p:nvPr/>
        </p:nvSpPr>
        <p:spPr bwMode="auto">
          <a:xfrm>
            <a:off x="6553200" y="1409213"/>
            <a:ext cx="685800" cy="1112715"/>
          </a:xfrm>
          <a:prstGeom prst="rect">
            <a:avLst/>
          </a:prstGeom>
          <a:noFill/>
          <a:ln w="41275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B04E04-C214-4343-B24B-954DAD15CE28}"/>
              </a:ext>
            </a:extLst>
          </p:cNvPr>
          <p:cNvSpPr/>
          <p:nvPr/>
        </p:nvSpPr>
        <p:spPr bwMode="auto">
          <a:xfrm>
            <a:off x="6813344" y="3576763"/>
            <a:ext cx="1568655" cy="2290638"/>
          </a:xfrm>
          <a:prstGeom prst="rect">
            <a:avLst/>
          </a:prstGeom>
          <a:noFill/>
          <a:ln w="41275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60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2EFA47-50F4-324C-869B-20503DFD72EC}"/>
              </a:ext>
            </a:extLst>
          </p:cNvPr>
          <p:cNvSpPr/>
          <p:nvPr/>
        </p:nvSpPr>
        <p:spPr bwMode="auto">
          <a:xfrm>
            <a:off x="7162800" y="4191000"/>
            <a:ext cx="685800" cy="1112715"/>
          </a:xfrm>
          <a:prstGeom prst="rect">
            <a:avLst/>
          </a:prstGeom>
          <a:noFill/>
          <a:ln w="41275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6543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4343400" cy="4572000"/>
          </a:xfrm>
        </p:spPr>
        <p:txBody>
          <a:bodyPr/>
          <a:lstStyle/>
          <a:p>
            <a:r>
              <a:rPr lang="en-US" dirty="0"/>
              <a:t>How to check if two line segments intersect?</a:t>
            </a:r>
          </a:p>
          <a:p>
            <a:pPr lvl="1"/>
            <a:r>
              <a:rPr lang="en-US" dirty="0"/>
              <a:t>Couple of ways:</a:t>
            </a:r>
          </a:p>
          <a:p>
            <a:pPr lvl="1"/>
            <a:r>
              <a:rPr lang="en-US" dirty="0"/>
              <a:t>Use line equations and calculate intersect</a:t>
            </a:r>
          </a:p>
          <a:p>
            <a:pPr lvl="1"/>
            <a:r>
              <a:rPr lang="en-US" dirty="0"/>
              <a:t>Use orientation of points!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3. Detect Collisions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28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151ECA-42C6-6948-92D5-C960A2555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038350"/>
            <a:ext cx="4011127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27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1295400"/>
          </a:xfrm>
        </p:spPr>
        <p:txBody>
          <a:bodyPr/>
          <a:lstStyle/>
          <a:p>
            <a:r>
              <a:rPr lang="en-US" dirty="0"/>
              <a:t>Any three points (</a:t>
            </a:r>
            <a:r>
              <a:rPr lang="en-US" dirty="0" err="1"/>
              <a:t>a,b,c</a:t>
            </a:r>
            <a:r>
              <a:rPr lang="en-US" dirty="0"/>
              <a:t>) have three possible orientations: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3. Detect Collisions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29</a:t>
            </a:fld>
            <a:endParaRPr lang="en-US" altLang="zh-C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B4D63B-C36C-594C-BBFA-2C4017CEC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438400"/>
            <a:ext cx="4800600" cy="348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4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791E1-0B02-8846-8CE9-C8F537C48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77621-2FCC-AE40-A4DA-407464D67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Resolving Collisions</a:t>
            </a:r>
          </a:p>
          <a:p>
            <a:pPr lvl="1"/>
            <a:r>
              <a:rPr lang="en-US" dirty="0"/>
              <a:t>Simple reversal of transformations</a:t>
            </a:r>
          </a:p>
          <a:p>
            <a:pPr lvl="1"/>
            <a:r>
              <a:rPr lang="en-US" dirty="0"/>
              <a:t>Binary Search</a:t>
            </a:r>
          </a:p>
          <a:p>
            <a:pPr lvl="1"/>
            <a:r>
              <a:rPr lang="en-US" dirty="0"/>
              <a:t>Dealing w/ multiple axes, sloped platforms, etc.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A04F0-9A9C-6A43-A213-4A08F320D5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2581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648200"/>
          </a:xfrm>
        </p:spPr>
        <p:txBody>
          <a:bodyPr/>
          <a:lstStyle/>
          <a:p>
            <a:r>
              <a:rPr lang="en-US" dirty="0"/>
              <a:t>Two lines intersect if one of the following:</a:t>
            </a:r>
          </a:p>
          <a:p>
            <a:pPr lvl="1"/>
            <a:r>
              <a:rPr lang="en-US" dirty="0"/>
              <a:t>General Case: (p1,q1,p2) and (p1,q1,q2) have different orientations (same for other line)</a:t>
            </a:r>
          </a:p>
          <a:p>
            <a:pPr lvl="1"/>
            <a:r>
              <a:rPr lang="en-US" dirty="0"/>
              <a:t>Special Case: All four points are co-linear and the x-projections overlap.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3. Detect Collisions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30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948B1C-1BFE-0D43-9A2A-4B00599DD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124200"/>
            <a:ext cx="4495800" cy="295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66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648200"/>
          </a:xfrm>
        </p:spPr>
        <p:txBody>
          <a:bodyPr/>
          <a:lstStyle/>
          <a:p>
            <a:r>
              <a:rPr lang="en-US" dirty="0"/>
              <a:t>Two lines intersect if one of the following:</a:t>
            </a:r>
          </a:p>
          <a:p>
            <a:pPr lvl="1"/>
            <a:r>
              <a:rPr lang="en-US" dirty="0"/>
              <a:t>General Case: (p1,q1,p2) and (p1,q1,q2) have different orientations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3. Detect Collisions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31</a:t>
            </a:fld>
            <a:endParaRPr lang="en-US" altLang="zh-C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8B4A36-C91E-8F41-9BA8-E4F2EE67C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58" y="2882073"/>
            <a:ext cx="4373642" cy="28329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DAB34C-7ED1-4A4F-B0B9-256A9D39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295" y="2729672"/>
            <a:ext cx="3640505" cy="329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831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648200"/>
          </a:xfrm>
        </p:spPr>
        <p:txBody>
          <a:bodyPr/>
          <a:lstStyle/>
          <a:p>
            <a:r>
              <a:rPr lang="en-US" dirty="0"/>
              <a:t>Two lines intersect if one of the following:</a:t>
            </a:r>
          </a:p>
          <a:p>
            <a:pPr lvl="1"/>
            <a:r>
              <a:rPr lang="en-US" dirty="0"/>
              <a:t>Special Case: All four points are co-linear and the x-projections overlap.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3. Detect Collisions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32</a:t>
            </a:fld>
            <a:endParaRPr lang="en-US" altLang="zh-C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852E1B-BB0D-CC46-B810-A41FB7508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48000"/>
            <a:ext cx="3886200" cy="179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1A016A-FD9E-F242-BBFF-2CFDC5F07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762271"/>
            <a:ext cx="4610100" cy="224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22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181600"/>
          </a:xfrm>
        </p:spPr>
        <p:txBody>
          <a:bodyPr/>
          <a:lstStyle/>
          <a:p>
            <a:r>
              <a:rPr lang="en-US" sz="2000" dirty="0"/>
              <a:t>Ok, so overall algorithm is:</a:t>
            </a:r>
          </a:p>
          <a:p>
            <a:pPr lvl="1"/>
            <a:r>
              <a:rPr lang="en-US" sz="2000" dirty="0"/>
              <a:t>Find the four orientations of interest</a:t>
            </a:r>
          </a:p>
          <a:p>
            <a:pPr lvl="2"/>
            <a:r>
              <a:rPr lang="en-US" sz="2000" dirty="0"/>
              <a:t>o1, o2 (line 1 w/ respect to line 2)</a:t>
            </a:r>
          </a:p>
          <a:p>
            <a:pPr lvl="2"/>
            <a:r>
              <a:rPr lang="en-US" sz="2000" dirty="0"/>
              <a:t>o3, o4 (line 2 w/ respect to line 1)</a:t>
            </a:r>
          </a:p>
          <a:p>
            <a:pPr lvl="1"/>
            <a:r>
              <a:rPr lang="en-US" sz="2000" dirty="0"/>
              <a:t>if o1 != o2 and o3 != o4</a:t>
            </a:r>
          </a:p>
          <a:p>
            <a:pPr lvl="2"/>
            <a:r>
              <a:rPr lang="en-US" sz="2000" dirty="0"/>
              <a:t>General case! Lines intersect!</a:t>
            </a:r>
          </a:p>
          <a:p>
            <a:pPr lvl="1"/>
            <a:r>
              <a:rPr lang="en-US" sz="2000" dirty="0"/>
              <a:t>else check special case!</a:t>
            </a:r>
          </a:p>
          <a:p>
            <a:pPr lvl="1"/>
            <a:r>
              <a:rPr lang="en-US" sz="2000" dirty="0"/>
              <a:t>For each </a:t>
            </a:r>
            <a:r>
              <a:rPr lang="en-US" sz="2000" dirty="0" err="1"/>
              <a:t>i</a:t>
            </a:r>
            <a:r>
              <a:rPr lang="en-US" sz="2000" dirty="0"/>
              <a:t> (1 to 4):</a:t>
            </a:r>
          </a:p>
          <a:p>
            <a:pPr lvl="2"/>
            <a:r>
              <a:rPr lang="en-US" sz="2000" dirty="0"/>
              <a:t>if orientation </a:t>
            </a:r>
            <a:r>
              <a:rPr lang="en-US" sz="2000" dirty="0" err="1"/>
              <a:t>i</a:t>
            </a:r>
            <a:r>
              <a:rPr lang="en-US" sz="2000" dirty="0"/>
              <a:t> == 0 and the point from the other line for that orientation lies on the segment from the main line</a:t>
            </a:r>
          </a:p>
          <a:p>
            <a:pPr lvl="3"/>
            <a:r>
              <a:rPr lang="en-US" dirty="0"/>
              <a:t>Return True! Lines intersect!</a:t>
            </a:r>
          </a:p>
          <a:p>
            <a:pPr lvl="1"/>
            <a:r>
              <a:rPr lang="en-US" sz="2000" dirty="0"/>
              <a:t>If none of this applies, return false.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3. Detect Collisions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5240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648200"/>
          </a:xfrm>
        </p:spPr>
        <p:txBody>
          <a:bodyPr/>
          <a:lstStyle/>
          <a:p>
            <a:r>
              <a:rPr lang="en-US" sz="2000" dirty="0"/>
              <a:t>Last bit: How to compute those orientations?</a:t>
            </a:r>
          </a:p>
          <a:p>
            <a:r>
              <a:rPr lang="en-US" sz="2000" dirty="0"/>
              <a:t>Compute slope of each line segment</a:t>
            </a:r>
          </a:p>
          <a:p>
            <a:pPr lvl="1"/>
            <a:r>
              <a:rPr lang="en-US" sz="1600" dirty="0"/>
              <a:t>s1 = slope of p1 to p2</a:t>
            </a:r>
          </a:p>
          <a:p>
            <a:pPr lvl="1"/>
            <a:r>
              <a:rPr lang="en-US" sz="1600" dirty="0"/>
              <a:t>s2 = slope of p2 to p3</a:t>
            </a:r>
          </a:p>
          <a:p>
            <a:r>
              <a:rPr lang="en-US" sz="2000" dirty="0"/>
              <a:t>if s1 &lt; s2</a:t>
            </a:r>
          </a:p>
          <a:p>
            <a:pPr lvl="1"/>
            <a:r>
              <a:rPr lang="en-US" sz="1600" dirty="0"/>
              <a:t>return counterclockwise (left turn)</a:t>
            </a:r>
          </a:p>
          <a:p>
            <a:r>
              <a:rPr lang="en-US" sz="2000" dirty="0"/>
              <a:t>else if s2 &lt; s1</a:t>
            </a:r>
          </a:p>
          <a:p>
            <a:pPr lvl="1"/>
            <a:r>
              <a:rPr lang="en-US" sz="1600" dirty="0"/>
              <a:t>return clockwise (right turn)</a:t>
            </a:r>
          </a:p>
          <a:p>
            <a:r>
              <a:rPr lang="en-US" sz="2000" dirty="0"/>
              <a:t>if s1 == s2</a:t>
            </a:r>
          </a:p>
          <a:p>
            <a:pPr lvl="1"/>
            <a:r>
              <a:rPr lang="en-US" sz="1600" dirty="0"/>
              <a:t>return collinear</a:t>
            </a:r>
          </a:p>
          <a:p>
            <a:pPr lvl="1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3. Detect Collisions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34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22C8CA-AC44-1D4D-B0ED-4EE572015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133600"/>
            <a:ext cx="3896154" cy="3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289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143000"/>
            <a:ext cx="5638801" cy="4800600"/>
          </a:xfrm>
        </p:spPr>
        <p:txBody>
          <a:bodyPr/>
          <a:lstStyle/>
          <a:p>
            <a:r>
              <a:rPr lang="en-US" dirty="0"/>
              <a:t>Ok, line intersection works except for the special case at bottom.</a:t>
            </a:r>
          </a:p>
          <a:p>
            <a:r>
              <a:rPr lang="en-US" dirty="0"/>
              <a:t>For this case:</a:t>
            </a:r>
          </a:p>
          <a:p>
            <a:pPr lvl="1"/>
            <a:r>
              <a:rPr lang="en-US" dirty="0"/>
              <a:t>Check any one corner of each hitbox and test if that point inside the other box.</a:t>
            </a:r>
          </a:p>
          <a:p>
            <a:pPr lvl="1"/>
            <a:r>
              <a:rPr lang="en-US" dirty="0"/>
              <a:t>Need to test in both directions!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B1A48B-5627-AF4C-BAC5-9994F2CB6793}"/>
              </a:ext>
            </a:extLst>
          </p:cNvPr>
          <p:cNvSpPr/>
          <p:nvPr/>
        </p:nvSpPr>
        <p:spPr bwMode="auto">
          <a:xfrm>
            <a:off x="6813345" y="2163885"/>
            <a:ext cx="762000" cy="1112715"/>
          </a:xfrm>
          <a:prstGeom prst="rect">
            <a:avLst/>
          </a:prstGeom>
          <a:noFill/>
          <a:ln w="41275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60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3. Detect Collisions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35</a:t>
            </a:fld>
            <a:endParaRPr lang="en-US" altLang="zh-C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8EDD6B-E7C3-DB43-B318-768DA76E1C3C}"/>
              </a:ext>
            </a:extLst>
          </p:cNvPr>
          <p:cNvSpPr/>
          <p:nvPr/>
        </p:nvSpPr>
        <p:spPr bwMode="auto">
          <a:xfrm>
            <a:off x="6553200" y="1409213"/>
            <a:ext cx="685800" cy="1112715"/>
          </a:xfrm>
          <a:prstGeom prst="rect">
            <a:avLst/>
          </a:prstGeom>
          <a:noFill/>
          <a:ln w="41275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B04E04-C214-4343-B24B-954DAD15CE28}"/>
              </a:ext>
            </a:extLst>
          </p:cNvPr>
          <p:cNvSpPr/>
          <p:nvPr/>
        </p:nvSpPr>
        <p:spPr bwMode="auto">
          <a:xfrm>
            <a:off x="6813344" y="3576763"/>
            <a:ext cx="1568655" cy="2290638"/>
          </a:xfrm>
          <a:prstGeom prst="rect">
            <a:avLst/>
          </a:prstGeom>
          <a:noFill/>
          <a:ln w="41275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60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2EFA47-50F4-324C-869B-20503DFD72EC}"/>
              </a:ext>
            </a:extLst>
          </p:cNvPr>
          <p:cNvSpPr/>
          <p:nvPr/>
        </p:nvSpPr>
        <p:spPr bwMode="auto">
          <a:xfrm>
            <a:off x="7162800" y="4191000"/>
            <a:ext cx="685800" cy="1112715"/>
          </a:xfrm>
          <a:prstGeom prst="rect">
            <a:avLst/>
          </a:prstGeom>
          <a:noFill/>
          <a:ln w="41275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90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143000"/>
            <a:ext cx="5638801" cy="4800600"/>
          </a:xfrm>
        </p:spPr>
        <p:txBody>
          <a:bodyPr/>
          <a:lstStyle/>
          <a:p>
            <a:r>
              <a:rPr lang="en-US" sz="2000" dirty="0"/>
              <a:t>How to tell if a point is inside a rectangle?</a:t>
            </a:r>
          </a:p>
          <a:p>
            <a:r>
              <a:rPr lang="en-US" sz="2000" dirty="0"/>
              <a:t>Easy solution:</a:t>
            </a:r>
          </a:p>
          <a:p>
            <a:pPr lvl="1"/>
            <a:r>
              <a:rPr lang="en-US" sz="2000" dirty="0"/>
              <a:t>Make four triangles</a:t>
            </a:r>
          </a:p>
          <a:p>
            <a:pPr lvl="1"/>
            <a:r>
              <a:rPr lang="en-US" sz="2000" dirty="0"/>
              <a:t>Point is inside hitbox if sum of areas of triangles equals area of hitbox.</a:t>
            </a:r>
          </a:p>
          <a:p>
            <a:pPr lvl="1"/>
            <a:r>
              <a:rPr lang="en-US" sz="2000" dirty="0"/>
              <a:t>Otherwise, not.</a:t>
            </a:r>
          </a:p>
          <a:p>
            <a:pPr lvl="1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3. Detect Collisions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34782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143000"/>
            <a:ext cx="8382001" cy="4800600"/>
          </a:xfrm>
        </p:spPr>
        <p:txBody>
          <a:bodyPr/>
          <a:lstStyle/>
          <a:p>
            <a:r>
              <a:rPr lang="en-US" sz="2000" dirty="0"/>
              <a:t>Overall Algorithm:</a:t>
            </a:r>
          </a:p>
          <a:p>
            <a:pPr lvl="1"/>
            <a:r>
              <a:rPr lang="en-US" sz="2000" dirty="0"/>
              <a:t>Get global hitboxes of each object (transform four corners of each hitbox to global space)</a:t>
            </a:r>
          </a:p>
          <a:p>
            <a:pPr lvl="2"/>
            <a:r>
              <a:rPr lang="en-US" sz="2000" dirty="0"/>
              <a:t>Call these hb1 and hb2</a:t>
            </a:r>
          </a:p>
          <a:p>
            <a:pPr lvl="1"/>
            <a:r>
              <a:rPr lang="en-US" sz="2000" dirty="0"/>
              <a:t>For each line segment on hb1 versus line segment on hb2</a:t>
            </a:r>
          </a:p>
          <a:p>
            <a:pPr lvl="2"/>
            <a:r>
              <a:rPr lang="en-US" sz="2000" dirty="0"/>
              <a:t>If line segments overlap, return true!</a:t>
            </a:r>
          </a:p>
          <a:p>
            <a:pPr lvl="1"/>
            <a:r>
              <a:rPr lang="en-US" sz="2000" dirty="0"/>
              <a:t>If no lines intersect</a:t>
            </a:r>
          </a:p>
          <a:p>
            <a:pPr lvl="1"/>
            <a:r>
              <a:rPr lang="en-US" sz="2000" dirty="0"/>
              <a:t>Check one corner of hb1 and see if it is inside hb2</a:t>
            </a:r>
          </a:p>
          <a:p>
            <a:pPr lvl="2"/>
            <a:r>
              <a:rPr lang="en-US" sz="2000" dirty="0"/>
              <a:t>If so, return true</a:t>
            </a:r>
          </a:p>
          <a:p>
            <a:pPr lvl="1"/>
            <a:r>
              <a:rPr lang="en-US" sz="2000" dirty="0"/>
              <a:t>Check one corner of hb2 and see if it is inside hb1</a:t>
            </a:r>
          </a:p>
          <a:p>
            <a:pPr lvl="2"/>
            <a:r>
              <a:rPr lang="en-US" sz="2000" dirty="0"/>
              <a:t>If so, return true</a:t>
            </a:r>
          </a:p>
          <a:p>
            <a:pPr lvl="1"/>
            <a:r>
              <a:rPr lang="en-US" sz="2000" dirty="0"/>
              <a:t>If nothing above applies</a:t>
            </a:r>
          </a:p>
          <a:p>
            <a:pPr lvl="2"/>
            <a:r>
              <a:rPr lang="en-US" sz="2000" dirty="0"/>
              <a:t>Return false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3. Detect Collisions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37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56700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Some Advanced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38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2473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Overlaps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your </a:t>
            </a:r>
            <a:r>
              <a:rPr lang="en-US" dirty="0" err="1"/>
              <a:t>Δt</a:t>
            </a:r>
            <a:r>
              <a:rPr lang="en-US" dirty="0"/>
              <a:t> is too big?</a:t>
            </a:r>
          </a:p>
          <a:p>
            <a:pPr lvl="1"/>
            <a:r>
              <a:rPr lang="en-US" dirty="0"/>
              <a:t>Well, you can fly right through an object before any collision is actually registered</a:t>
            </a:r>
          </a:p>
          <a:p>
            <a:r>
              <a:rPr lang="en-US" dirty="0" err="1"/>
              <a:t>Kinda</a:t>
            </a:r>
            <a:r>
              <a:rPr lang="en-US" dirty="0"/>
              <a:t> hard to do with complex shapes</a:t>
            </a:r>
          </a:p>
          <a:p>
            <a:pPr lvl="1"/>
            <a:r>
              <a:rPr lang="en-US" dirty="0"/>
              <a:t>Picture any game sprite</a:t>
            </a:r>
          </a:p>
          <a:p>
            <a:pPr lvl="1"/>
            <a:r>
              <a:rPr lang="en-US" dirty="0"/>
              <a:t>None of them are actually simple geometric shapes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8736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Collisions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game relies on </a:t>
            </a:r>
            <a:r>
              <a:rPr lang="en-US" b="1" i="1" dirty="0"/>
              <a:t>Collision Detection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Determines when interactions between objects occur.</a:t>
            </a:r>
          </a:p>
          <a:p>
            <a:pPr lvl="1"/>
            <a:r>
              <a:rPr lang="en-US" dirty="0"/>
              <a:t>If done poorly, leads to frustration.</a:t>
            </a:r>
          </a:p>
          <a:p>
            <a:pPr lvl="1"/>
            <a:r>
              <a:rPr lang="en-US" dirty="0"/>
              <a:t>If done well, a smooth experience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9005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Fails with objects that move too fast</a:t>
            </a:r>
          </a:p>
          <a:p>
            <a:pPr lvl="1"/>
            <a:r>
              <a:rPr lang="en-US" sz="2400" dirty="0"/>
              <a:t>Unlikely to catch time slice during overlap</a:t>
            </a:r>
          </a:p>
          <a:p>
            <a:r>
              <a:rPr lang="en-US" sz="2800" dirty="0"/>
              <a:t>Possible solutions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40</a:t>
            </a:fld>
            <a:endParaRPr lang="en-US" altLang="zh-CN"/>
          </a:p>
        </p:txBody>
      </p:sp>
      <p:pic>
        <p:nvPicPr>
          <p:cNvPr id="5" name="Picture 4" descr="bul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0"/>
            <a:ext cx="459105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162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21A23EB0-1ECD-E445-ABF8-67C2B6736992}" type="slidenum">
              <a:rPr lang="en-US"/>
              <a:pPr/>
              <a:t>41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Swept Geometry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Extrude geometry in direction of movement</a:t>
            </a:r>
          </a:p>
          <a:p>
            <a:r>
              <a:rPr lang="en-US" sz="2800"/>
              <a:t>Swept sphere turns into a </a:t>
            </a:r>
            <a:r>
              <a:rPr lang="ja-JP" altLang="en-US" sz="2800">
                <a:latin typeface="Arial"/>
              </a:rPr>
              <a:t>“</a:t>
            </a:r>
            <a:r>
              <a:rPr lang="en-US" sz="2800"/>
              <a:t>capsule</a:t>
            </a:r>
            <a:r>
              <a:rPr lang="ja-JP" altLang="en-US" sz="2800">
                <a:latin typeface="Arial"/>
              </a:rPr>
              <a:t>”</a:t>
            </a:r>
            <a:r>
              <a:rPr lang="en-US" sz="2800"/>
              <a:t> shape</a:t>
            </a:r>
          </a:p>
        </p:txBody>
      </p:sp>
      <p:pic>
        <p:nvPicPr>
          <p:cNvPr id="21508" name="Picture 4" descr="caps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95600"/>
            <a:ext cx="67056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4300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Which Objects to Check?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42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2501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Colliding?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everything</a:t>
            </a:r>
          </a:p>
          <a:p>
            <a:r>
              <a:rPr lang="en-US" dirty="0"/>
              <a:t>Check only around the player</a:t>
            </a:r>
          </a:p>
          <a:p>
            <a:r>
              <a:rPr lang="en-US" dirty="0"/>
              <a:t>Check only in a particular quadrant</a:t>
            </a:r>
          </a:p>
          <a:p>
            <a:r>
              <a:rPr lang="en-US" dirty="0"/>
              <a:t>Check only around moving objects (i.e. not </a:t>
            </a:r>
            <a:r>
              <a:rPr lang="en-US" dirty="0" err="1"/>
              <a:t>atRest</a:t>
            </a:r>
            <a:r>
              <a:rPr lang="en-US" dirty="0"/>
              <a:t>())</a:t>
            </a:r>
          </a:p>
          <a:p>
            <a:r>
              <a:rPr lang="en-US" dirty="0"/>
              <a:t>Remember: “perfect is the enemy of good enough”</a:t>
            </a:r>
          </a:p>
          <a:p>
            <a:r>
              <a:rPr lang="en-US" dirty="0"/>
              <a:t>Don’t go for perfection!  Go for “looks right”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43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99499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Hit Boxes?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worst case (with complex objects) this is a pretty hard problem!  O(n^2)</a:t>
            </a:r>
          </a:p>
          <a:p>
            <a:pPr>
              <a:lnSpc>
                <a:spcPct val="90000"/>
              </a:lnSpc>
            </a:pPr>
            <a:r>
              <a:rPr lang="en-US" dirty="0"/>
              <a:t>For each object </a:t>
            </a:r>
            <a:r>
              <a:rPr lang="en-US" b="1" i="1" dirty="0" err="1"/>
              <a:t>i</a:t>
            </a:r>
            <a:r>
              <a:rPr lang="en-US" dirty="0"/>
              <a:t> containing polygons </a:t>
            </a:r>
            <a:r>
              <a:rPr lang="en-US" b="1" i="1" dirty="0"/>
              <a:t>p</a:t>
            </a:r>
            <a:endParaRPr lang="en-US" i="1" dirty="0"/>
          </a:p>
          <a:p>
            <a:pPr lvl="1">
              <a:lnSpc>
                <a:spcPct val="90000"/>
              </a:lnSpc>
            </a:pPr>
            <a:r>
              <a:rPr lang="en-US" dirty="0"/>
              <a:t>Test for intersection with object </a:t>
            </a:r>
            <a:r>
              <a:rPr lang="en-US" b="1" i="1" dirty="0"/>
              <a:t>j</a:t>
            </a:r>
            <a:r>
              <a:rPr lang="en-US" dirty="0"/>
              <a:t> with polygons </a:t>
            </a:r>
            <a:r>
              <a:rPr lang="en-US" b="1" i="1" dirty="0"/>
              <a:t>q</a:t>
            </a:r>
            <a:endParaRPr lang="en-US" i="1" dirty="0"/>
          </a:p>
          <a:p>
            <a:pPr>
              <a:lnSpc>
                <a:spcPct val="90000"/>
              </a:lnSpc>
            </a:pPr>
            <a:r>
              <a:rPr lang="en-US" dirty="0"/>
              <a:t>For polyhedral objects, test if object </a:t>
            </a:r>
            <a:r>
              <a:rPr lang="en-US" b="1" i="1" dirty="0" err="1"/>
              <a:t>i</a:t>
            </a:r>
            <a:r>
              <a:rPr lang="en-US" i="1" dirty="0"/>
              <a:t> </a:t>
            </a:r>
            <a:r>
              <a:rPr lang="en-US" dirty="0"/>
              <a:t>penetrates surface of </a:t>
            </a:r>
            <a:r>
              <a:rPr lang="en-US" b="1" i="1" dirty="0"/>
              <a:t>j</a:t>
            </a:r>
            <a:endParaRPr lang="en-US" i="1" dirty="0"/>
          </a:p>
          <a:p>
            <a:pPr lvl="1">
              <a:lnSpc>
                <a:spcPct val="90000"/>
              </a:lnSpc>
            </a:pPr>
            <a:r>
              <a:rPr lang="en-US" dirty="0"/>
              <a:t>Test if vertices of </a:t>
            </a:r>
            <a:r>
              <a:rPr lang="en-US" b="1" i="1" dirty="0" err="1"/>
              <a:t>i</a:t>
            </a:r>
            <a:r>
              <a:rPr lang="en-US" dirty="0"/>
              <a:t> straddle polygon </a:t>
            </a:r>
            <a:r>
              <a:rPr lang="en-US" b="1" i="1" dirty="0"/>
              <a:t>q</a:t>
            </a:r>
            <a:r>
              <a:rPr lang="en-US" dirty="0"/>
              <a:t> of </a:t>
            </a:r>
            <a:r>
              <a:rPr lang="en-US" b="1" i="1" dirty="0"/>
              <a:t>j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44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90093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go faster</a:t>
            </a:r>
          </a:p>
          <a:p>
            <a:pPr lvl="1"/>
            <a:r>
              <a:rPr lang="en-US" dirty="0"/>
              <a:t>Sort on one dimension</a:t>
            </a:r>
          </a:p>
          <a:p>
            <a:pPr lvl="2"/>
            <a:r>
              <a:rPr lang="en-US" dirty="0"/>
              <a:t>Bucket sort (i.e. discretize in 1 dimension)</a:t>
            </a:r>
          </a:p>
          <a:p>
            <a:pPr lvl="1"/>
            <a:r>
              <a:rPr lang="en-US" dirty="0"/>
              <a:t>Exploit temporal coherence</a:t>
            </a:r>
          </a:p>
          <a:p>
            <a:pPr lvl="2"/>
            <a:r>
              <a:rPr lang="en-US" dirty="0"/>
              <a:t>Maintain a list of object pairs that are close to each other</a:t>
            </a:r>
          </a:p>
          <a:p>
            <a:pPr lvl="2"/>
            <a:r>
              <a:rPr lang="en-US" dirty="0"/>
              <a:t>Use current speeds to estimate likely collisions</a:t>
            </a:r>
          </a:p>
          <a:p>
            <a:pPr lvl="1"/>
            <a:r>
              <a:rPr lang="en-US" dirty="0"/>
              <a:t>Use cheaper tests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45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97565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Cheaper Distance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Cheaper distance calculation:</a:t>
            </a:r>
          </a:p>
          <a:p>
            <a:pPr lvl="1"/>
            <a:r>
              <a:rPr lang="en-US" dirty="0"/>
              <a:t>Compare against </a:t>
            </a:r>
          </a:p>
          <a:p>
            <a:r>
              <a:rPr lang="en-US" dirty="0"/>
              <a:t>Approximation for comparison: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Manhattan distance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46</a:t>
            </a:fld>
            <a:endParaRPr lang="en-US" altLang="zh-CN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375592"/>
              </p:ext>
            </p:extLst>
          </p:nvPr>
        </p:nvGraphicFramePr>
        <p:xfrm>
          <a:off x="1828800" y="1143000"/>
          <a:ext cx="56848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Equation" r:id="rId3" imgW="2006996" imgH="228997" progId="Equation.3">
                  <p:embed/>
                </p:oleObj>
              </mc:Choice>
              <mc:Fallback>
                <p:oleObj name="Equation" r:id="rId3" imgW="2006996" imgH="2289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143000"/>
                        <a:ext cx="568483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711791"/>
              </p:ext>
            </p:extLst>
          </p:nvPr>
        </p:nvGraphicFramePr>
        <p:xfrm>
          <a:off x="3733800" y="2286000"/>
          <a:ext cx="5397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Equation" r:id="rId5" imgW="190500" imgH="203200" progId="Equation.3">
                  <p:embed/>
                </p:oleObj>
              </mc:Choice>
              <mc:Fallback>
                <p:oleObj name="Equation" r:id="rId5" imgW="190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286000"/>
                        <a:ext cx="53975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329693"/>
              </p:ext>
            </p:extLst>
          </p:nvPr>
        </p:nvGraphicFramePr>
        <p:xfrm>
          <a:off x="1447800" y="3352800"/>
          <a:ext cx="46101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Equation" r:id="rId7" imgW="1549400" imgH="228600" progId="Equation.3">
                  <p:embed/>
                </p:oleObj>
              </mc:Choice>
              <mc:Fallback>
                <p:oleObj name="Equation" r:id="rId7" imgW="154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352800"/>
                        <a:ext cx="4610100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Manhattan_distance.svg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5814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125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053C02EA-2498-514C-A971-EFD213FB8032}" type="slidenum">
              <a:rPr lang="en-US"/>
              <a:pPr/>
              <a:t>47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Achieving O(n) Time Complexity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One solution is to partition space</a:t>
            </a:r>
          </a:p>
        </p:txBody>
      </p:sp>
      <p:pic>
        <p:nvPicPr>
          <p:cNvPr id="35844" name="Picture 4" descr="partitioningspacewithgr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6248400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2142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Achieving O(n) Time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box collides with the</a:t>
            </a:r>
            <a:br>
              <a:rPr lang="en-US" dirty="0"/>
            </a:br>
            <a:r>
              <a:rPr lang="en-US" dirty="0"/>
              <a:t>level 1 node – but there </a:t>
            </a:r>
            <a:br>
              <a:rPr lang="en-US" dirty="0"/>
            </a:br>
            <a:r>
              <a:rPr lang="en-US" dirty="0"/>
              <a:t>are no objects in level 1</a:t>
            </a:r>
          </a:p>
          <a:p>
            <a:r>
              <a:rPr lang="en-US" dirty="0"/>
              <a:t>The box collides with two </a:t>
            </a:r>
            <a:br>
              <a:rPr lang="en-US" dirty="0"/>
            </a:br>
            <a:r>
              <a:rPr lang="en-US" dirty="0"/>
              <a:t>level 2 nodes – but there </a:t>
            </a:r>
            <a:br>
              <a:rPr lang="en-US" dirty="0"/>
            </a:br>
            <a:r>
              <a:rPr lang="en-US" dirty="0"/>
              <a:t>are no objects in them </a:t>
            </a:r>
            <a:br>
              <a:rPr lang="en-US" dirty="0"/>
            </a:br>
            <a:r>
              <a:rPr lang="en-US" dirty="0"/>
              <a:t>either. However, their </a:t>
            </a:r>
            <a:br>
              <a:rPr lang="en-US" dirty="0"/>
            </a:br>
            <a:r>
              <a:rPr lang="en-US" dirty="0"/>
              <a:t>child nodes need to be </a:t>
            </a:r>
            <a:br>
              <a:rPr lang="en-US" dirty="0"/>
            </a:br>
            <a:r>
              <a:rPr lang="en-US" dirty="0"/>
              <a:t>checked now.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48</a:t>
            </a:fld>
            <a:endParaRPr lang="en-US" altLang="zh-CN"/>
          </a:p>
        </p:txBody>
      </p:sp>
      <p:pic>
        <p:nvPicPr>
          <p:cNvPr id="5" name="Picture 4" descr="quadTre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066800"/>
            <a:ext cx="37592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138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Achieving O(n) Time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box collides with four </a:t>
            </a:r>
            <a:br>
              <a:rPr lang="en-US" dirty="0"/>
            </a:br>
            <a:r>
              <a:rPr lang="en-US" dirty="0"/>
              <a:t>level 3 nodes, and there </a:t>
            </a:r>
            <a:br>
              <a:rPr lang="en-US" dirty="0"/>
            </a:br>
            <a:r>
              <a:rPr lang="en-US" dirty="0"/>
              <a:t>is one object in them, </a:t>
            </a:r>
            <a:br>
              <a:rPr lang="en-US" dirty="0"/>
            </a:br>
            <a:r>
              <a:rPr lang="en-US" dirty="0"/>
              <a:t>which is added to the </a:t>
            </a:r>
            <a:br>
              <a:rPr lang="en-US" dirty="0"/>
            </a:br>
            <a:r>
              <a:rPr lang="en-US" dirty="0"/>
              <a:t>return list. Note that </a:t>
            </a:r>
            <a:br>
              <a:rPr lang="en-US" dirty="0"/>
            </a:br>
            <a:r>
              <a:rPr lang="en-US" dirty="0"/>
              <a:t>there are no level 3 </a:t>
            </a:r>
            <a:br>
              <a:rPr lang="en-US" dirty="0"/>
            </a:br>
            <a:r>
              <a:rPr lang="en-US" dirty="0"/>
              <a:t>nodes in the top-right </a:t>
            </a:r>
            <a:br>
              <a:rPr lang="en-US" dirty="0"/>
            </a:br>
            <a:r>
              <a:rPr lang="en-US" dirty="0"/>
              <a:t>level 2 node, so it is not </a:t>
            </a:r>
            <a:br>
              <a:rPr lang="en-US" dirty="0"/>
            </a:br>
            <a:r>
              <a:rPr lang="en-US" dirty="0"/>
              <a:t>queried any further.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49</a:t>
            </a:fld>
            <a:endParaRPr lang="en-US" altLang="zh-CN"/>
          </a:p>
        </p:txBody>
      </p:sp>
      <p:pic>
        <p:nvPicPr>
          <p:cNvPr id="5" name="Picture 4" descr="quadTre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066800"/>
            <a:ext cx="37592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49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1. Coordinate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20740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Achieving O(n) Time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Finally, the box is </a:t>
            </a:r>
            <a:br>
              <a:rPr lang="en-US" dirty="0"/>
            </a:br>
            <a:r>
              <a:rPr lang="en-US" dirty="0"/>
              <a:t>colliding with six level 4 </a:t>
            </a:r>
            <a:br>
              <a:rPr lang="en-US" dirty="0"/>
            </a:br>
            <a:r>
              <a:rPr lang="en-US" dirty="0"/>
              <a:t>nodes, one of which </a:t>
            </a:r>
            <a:br>
              <a:rPr lang="en-US" dirty="0"/>
            </a:br>
            <a:r>
              <a:rPr lang="en-US" dirty="0"/>
              <a:t>contains another object. </a:t>
            </a:r>
            <a:br>
              <a:rPr lang="en-US" dirty="0"/>
            </a:br>
            <a:r>
              <a:rPr lang="en-US" dirty="0"/>
              <a:t>Note that the object we </a:t>
            </a:r>
            <a:br>
              <a:rPr lang="en-US" dirty="0"/>
            </a:br>
            <a:r>
              <a:rPr lang="en-US" dirty="0"/>
              <a:t>just returned was on an </a:t>
            </a:r>
            <a:br>
              <a:rPr lang="en-US" dirty="0"/>
            </a:br>
            <a:r>
              <a:rPr lang="en-US" dirty="0"/>
              <a:t>edge, so it was contained </a:t>
            </a:r>
            <a:br>
              <a:rPr lang="en-US" dirty="0"/>
            </a:br>
            <a:r>
              <a:rPr lang="en-US" dirty="0"/>
              <a:t>within the level 3 node </a:t>
            </a:r>
            <a:br>
              <a:rPr lang="en-US" dirty="0"/>
            </a:br>
            <a:r>
              <a:rPr lang="en-US" dirty="0"/>
              <a:t>instead of a level 4 node.</a:t>
            </a:r>
          </a:p>
          <a:p>
            <a:r>
              <a:rPr lang="en-US" sz="2000" dirty="0"/>
              <a:t>Credit: http://</a:t>
            </a:r>
            <a:r>
              <a:rPr lang="en-US" sz="2000" dirty="0" err="1"/>
              <a:t>www.kyleschouviller.com</a:t>
            </a:r>
            <a:r>
              <a:rPr lang="en-US" sz="2000" dirty="0"/>
              <a:t>/</a:t>
            </a:r>
            <a:r>
              <a:rPr lang="en-US" sz="2000" dirty="0" err="1"/>
              <a:t>wsuxna</a:t>
            </a:r>
            <a:r>
              <a:rPr lang="en-US" sz="2000" dirty="0"/>
              <a:t>/</a:t>
            </a:r>
            <a:r>
              <a:rPr lang="en-US" sz="2000" dirty="0" err="1"/>
              <a:t>quadtree</a:t>
            </a:r>
            <a:r>
              <a:rPr lang="en-US" sz="2000" dirty="0"/>
              <a:t>-source-included/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50</a:t>
            </a:fld>
            <a:endParaRPr lang="en-US" altLang="zh-CN"/>
          </a:p>
        </p:txBody>
      </p:sp>
      <p:pic>
        <p:nvPicPr>
          <p:cNvPr id="5" name="Picture 4" descr="quadTre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066800"/>
            <a:ext cx="37592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408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7D8C7721-60EA-6C45-A6D5-1B135BB8712A}" type="slidenum">
              <a:rPr lang="en-US"/>
              <a:pPr/>
              <a:t>51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Achieving O(n) Time Complexity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800"/>
              <a:t>Another solution is the plane sweep algorithm</a:t>
            </a:r>
          </a:p>
        </p:txBody>
      </p:sp>
      <p:pic>
        <p:nvPicPr>
          <p:cNvPr id="36868" name="Picture 4" descr="planeswee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5410200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Fortunes-algorith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90800"/>
            <a:ext cx="3297464" cy="262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350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5D64FCB6-C9E2-494D-89F8-90FDCF84A2D9}" type="slidenum">
              <a:rPr lang="en-US"/>
              <a:pPr/>
              <a:t>52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Collision Resolution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772400" cy="4611687"/>
          </a:xfrm>
        </p:spPr>
        <p:txBody>
          <a:bodyPr/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81004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5D64FCB6-C9E2-494D-89F8-90FDCF84A2D9}" type="slidenum">
              <a:rPr lang="en-US"/>
              <a:pPr/>
              <a:t>53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Collision Resolution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772400" cy="4611687"/>
          </a:xfrm>
        </p:spPr>
        <p:txBody>
          <a:bodyPr/>
          <a:lstStyle/>
          <a:p>
            <a:r>
              <a:rPr lang="en-US" sz="2000" dirty="0"/>
              <a:t>Suppose two objects collide, now what?</a:t>
            </a:r>
          </a:p>
          <a:p>
            <a:pPr lvl="1"/>
            <a:r>
              <a:rPr lang="en-US" sz="2000" dirty="0"/>
              <a:t>We don’t want to leave the objects (usually), they might get “stuck” inside each other.</a:t>
            </a:r>
          </a:p>
          <a:p>
            <a:pPr lvl="1"/>
            <a:r>
              <a:rPr lang="en-US" sz="2000" dirty="0"/>
              <a:t>Some things that need to be considered:</a:t>
            </a:r>
          </a:p>
          <a:p>
            <a:pPr lvl="2"/>
            <a:r>
              <a:rPr lang="en-US" sz="2000" dirty="0"/>
              <a:t>Moving the objects to not be colliding anymore (e.g., player and platform)</a:t>
            </a:r>
          </a:p>
          <a:p>
            <a:pPr lvl="2"/>
            <a:r>
              <a:rPr lang="en-US" sz="2000" dirty="0"/>
              <a:t>Destroying one or both objects (e.g., bullet destroyed once it hits first target)</a:t>
            </a:r>
          </a:p>
          <a:p>
            <a:pPr lvl="2"/>
            <a:r>
              <a:rPr lang="en-US" sz="2000" dirty="0"/>
              <a:t>Playing sound effects</a:t>
            </a:r>
          </a:p>
          <a:p>
            <a:pPr lvl="2"/>
            <a:r>
              <a:rPr lang="en-US" sz="2000" dirty="0"/>
              <a:t>Changing game state (e.g., player health goes down)</a:t>
            </a:r>
          </a:p>
          <a:p>
            <a:pPr lvl="3"/>
            <a:r>
              <a:rPr lang="en-US" dirty="0"/>
              <a:t>Sometimes need to be careful to only do this once!!</a:t>
            </a:r>
          </a:p>
          <a:p>
            <a:pPr lvl="2"/>
            <a:endParaRPr lang="en-US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2597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5D64FCB6-C9E2-494D-89F8-90FDCF84A2D9}" type="slidenum">
              <a:rPr lang="en-US"/>
              <a:pPr/>
              <a:t>54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Collision Resolution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772400" cy="4611687"/>
          </a:xfrm>
        </p:spPr>
        <p:txBody>
          <a:bodyPr/>
          <a:lstStyle/>
          <a:p>
            <a:r>
              <a:rPr lang="en-US" sz="2000" dirty="0"/>
              <a:t>Let’s focus on the most difficult of these problems:</a:t>
            </a:r>
          </a:p>
          <a:p>
            <a:pPr lvl="1"/>
            <a:r>
              <a:rPr lang="en-US" sz="2000" dirty="0"/>
              <a:t>Moving objects so they no longer collide</a:t>
            </a:r>
          </a:p>
          <a:p>
            <a:pPr lvl="1"/>
            <a:endParaRPr lang="en-US" sz="2000" dirty="0"/>
          </a:p>
          <a:p>
            <a:r>
              <a:rPr lang="en-US" sz="2000" dirty="0"/>
              <a:t>Initial attempt:</a:t>
            </a:r>
          </a:p>
          <a:p>
            <a:pPr lvl="1"/>
            <a:r>
              <a:rPr lang="en-US" sz="2000" dirty="0"/>
              <a:t>Before moving objects, keep track of the old position, scale, or anything else of interest.</a:t>
            </a:r>
          </a:p>
          <a:p>
            <a:pPr lvl="1"/>
            <a:r>
              <a:rPr lang="en-US" sz="2000" dirty="0"/>
              <a:t>If a collision occurs put these values back to their old values to “resolve” the collision?</a:t>
            </a:r>
          </a:p>
          <a:p>
            <a:pPr lvl="1"/>
            <a:r>
              <a:rPr lang="en-US" sz="2000" dirty="0"/>
              <a:t>Pros? Cons?</a:t>
            </a:r>
          </a:p>
        </p:txBody>
      </p:sp>
    </p:spTree>
    <p:extLst>
      <p:ext uri="{BB962C8B-B14F-4D97-AF65-F5344CB8AC3E}">
        <p14:creationId xmlns:p14="http://schemas.microsoft.com/office/powerpoint/2010/main" val="36062603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5D64FCB6-C9E2-494D-89F8-90FDCF84A2D9}" type="slidenum">
              <a:rPr lang="en-US"/>
              <a:pPr/>
              <a:t>55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Collision Resolution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772400" cy="4611687"/>
          </a:xfrm>
        </p:spPr>
        <p:txBody>
          <a:bodyPr/>
          <a:lstStyle/>
          <a:p>
            <a:r>
              <a:rPr lang="en-US" sz="2000" dirty="0"/>
              <a:t>Pros: Very easy to code. Does a reasonable job for simple collisions</a:t>
            </a:r>
          </a:p>
          <a:p>
            <a:endParaRPr lang="en-US" sz="2000" dirty="0"/>
          </a:p>
          <a:p>
            <a:r>
              <a:rPr lang="en-US" sz="2000" dirty="0"/>
              <a:t>Cons: Objects get stuck easily. Consider below (no vertical movement)</a:t>
            </a:r>
          </a:p>
          <a:p>
            <a:pPr lvl="1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FA7177-60A3-BE4A-B639-0B753CFF8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31101"/>
            <a:ext cx="1270000" cy="9276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C603B0-9505-D240-829F-EEA43A38E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048000"/>
            <a:ext cx="1270000" cy="9276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412D59-FD9B-1E48-A74E-142E1ED8A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200" y="3048000"/>
            <a:ext cx="1270000" cy="9276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DB95B8-69DC-3E47-926E-6E3C5A67A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900" y="3124200"/>
            <a:ext cx="1460500" cy="139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0EE1E0-C3EC-A541-A3E2-3C5029ADC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3429000"/>
            <a:ext cx="1460500" cy="1397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906693-5BDE-0F45-BD99-465C44678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327400"/>
            <a:ext cx="14605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151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/>
          <a:p>
            <a:fld id="{5D64FCB6-C9E2-494D-89F8-90FDCF84A2D9}" type="slidenum">
              <a:rPr lang="en-US"/>
              <a:pPr/>
              <a:t>56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Collision Resolution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772400" cy="4611687"/>
          </a:xfrm>
        </p:spPr>
        <p:txBody>
          <a:bodyPr/>
          <a:lstStyle/>
          <a:p>
            <a:r>
              <a:rPr lang="en-US" sz="2000" dirty="0"/>
              <a:t>Better: Treat x and y axis independently!</a:t>
            </a:r>
          </a:p>
          <a:p>
            <a:pPr lvl="1"/>
            <a:r>
              <a:rPr lang="en-US" sz="1600" dirty="0"/>
              <a:t>If x movement causes collision, move x back</a:t>
            </a:r>
          </a:p>
          <a:p>
            <a:pPr lvl="1"/>
            <a:r>
              <a:rPr lang="en-US" sz="1600" dirty="0"/>
              <a:t>If y movement causes collision, move y back</a:t>
            </a:r>
          </a:p>
          <a:p>
            <a:pPr lvl="1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FA7177-60A3-BE4A-B639-0B753CFF8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69101"/>
            <a:ext cx="1270000" cy="9276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C603B0-9505-D240-829F-EEA43A38E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2286000"/>
            <a:ext cx="1270000" cy="9276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DB95B8-69DC-3E47-926E-6E3C5A67A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300" y="2362200"/>
            <a:ext cx="1460500" cy="139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0EE1E0-C3EC-A541-A3E2-3C5029ADC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667000"/>
            <a:ext cx="1460500" cy="1397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6CEC58-077A-DA4B-8D95-2B7A833D2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700" y="2286000"/>
            <a:ext cx="1270000" cy="927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D35040-1680-D74B-AA7E-3F59A6157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900" y="2362200"/>
            <a:ext cx="1460500" cy="1397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AEC028-8EDF-604D-B8F4-ECC1FC18D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0" y="2286000"/>
            <a:ext cx="1270000" cy="9276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C40737-38C1-BC4C-A082-EBA689A2F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981200"/>
            <a:ext cx="1460500" cy="1397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4D2573-2913-734A-9039-9B3331B82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939748"/>
            <a:ext cx="1270000" cy="9276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1EB7BD-8129-FD47-8958-3297079D7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4330148"/>
            <a:ext cx="1460500" cy="1397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A4AB8D-4E4F-224D-817D-65EBF56E7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4939748"/>
            <a:ext cx="1270000" cy="9276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926250-96FF-DB4E-83B4-8A5768006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872948"/>
            <a:ext cx="1460500" cy="1397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3C768D-4749-6445-9067-10643BBFD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400" y="4939748"/>
            <a:ext cx="1270000" cy="9276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76A482-8541-1C4B-B725-24B244EBD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0" y="3542748"/>
            <a:ext cx="1460500" cy="1397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63023B6-6E6F-7140-B3C0-76C68040B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00" y="4978400"/>
            <a:ext cx="1270000" cy="9276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ADDDC62-5D20-C74D-97E0-39A47DC93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500" y="3886200"/>
            <a:ext cx="14605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718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Collision Resolution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1"/>
            <a:ext cx="7772400" cy="1181652"/>
          </a:xfrm>
        </p:spPr>
        <p:txBody>
          <a:bodyPr/>
          <a:lstStyle/>
          <a:p>
            <a:r>
              <a:rPr lang="en-US" sz="2000" dirty="0"/>
              <a:t>PROBLEM: If neither x nor y cause a collision on their own!</a:t>
            </a:r>
          </a:p>
          <a:p>
            <a:r>
              <a:rPr lang="en-US" sz="2000" dirty="0"/>
              <a:t>Need to check this case! </a:t>
            </a:r>
            <a:endParaRPr lang="en-US" sz="1600" dirty="0"/>
          </a:p>
          <a:p>
            <a:pPr lvl="1"/>
            <a:endParaRPr lang="en-US" sz="20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AE8DBC4-C02A-7D42-8E18-2DDB44158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676400"/>
            <a:ext cx="1270000" cy="9276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D8B9EA7-EC91-394F-8C6B-9F1B068C0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489200"/>
            <a:ext cx="1460500" cy="1397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C32CF74-754E-044C-BD3D-4237C513D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00" y="3920101"/>
            <a:ext cx="1270000" cy="9276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C8CD285-E857-514A-AB93-14D38649A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300" y="4267200"/>
            <a:ext cx="1460500" cy="1397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CF7C87A-2FE6-794C-AC54-74406C997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00" y="3920101"/>
            <a:ext cx="1270000" cy="9276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886DCD8-C510-2242-BA7F-99311AE0E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900" y="4775200"/>
            <a:ext cx="1460500" cy="1397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5CA910A-8D01-2A40-871F-637E59D5E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3920101"/>
            <a:ext cx="1270000" cy="9276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C527B43-AF7F-504B-9261-184E80446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343400"/>
            <a:ext cx="14605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708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Collision Resolution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772400" cy="1447799"/>
          </a:xfrm>
        </p:spPr>
        <p:txBody>
          <a:bodyPr/>
          <a:lstStyle/>
          <a:p>
            <a:r>
              <a:rPr lang="en-US" sz="2000" dirty="0"/>
              <a:t>More problems: What if we want sloped platforms?</a:t>
            </a:r>
          </a:p>
          <a:p>
            <a:endParaRPr lang="en-US" sz="2000" dirty="0"/>
          </a:p>
          <a:p>
            <a:r>
              <a:rPr lang="en-US" sz="2000" dirty="0"/>
              <a:t>Pushing right would NOT allow Mario to walk up the slope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858C52FA-29DF-464E-BAA3-8A007F974E70}"/>
              </a:ext>
            </a:extLst>
          </p:cNvPr>
          <p:cNvSpPr/>
          <p:nvPr/>
        </p:nvSpPr>
        <p:spPr bwMode="auto">
          <a:xfrm>
            <a:off x="457200" y="3705686"/>
            <a:ext cx="8153400" cy="124731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677D0E-46E2-7549-B29E-06A2DE120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749092"/>
            <a:ext cx="621322" cy="59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478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Collision Resolution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62606"/>
            <a:ext cx="7772400" cy="2852194"/>
          </a:xfrm>
        </p:spPr>
        <p:txBody>
          <a:bodyPr/>
          <a:lstStyle/>
          <a:p>
            <a:r>
              <a:rPr lang="en-US" sz="2000" dirty="0"/>
              <a:t>Possible solutions for this sort of thing:</a:t>
            </a:r>
          </a:p>
          <a:p>
            <a:pPr lvl="1"/>
            <a:r>
              <a:rPr lang="en-US" sz="2000" dirty="0"/>
              <a:t>Use normal to the surface to push Mario out (not perfect, Mario will slide down slope due to gravity)</a:t>
            </a:r>
          </a:p>
          <a:p>
            <a:pPr lvl="1"/>
            <a:r>
              <a:rPr lang="en-US" sz="2000" dirty="0"/>
              <a:t>Pixel by pixel manipulation (to figure out pixel by pixel if Mario is moving left or right, otherwise don’t move Mario)</a:t>
            </a:r>
          </a:p>
          <a:p>
            <a:pPr lvl="1"/>
            <a:r>
              <a:rPr lang="en-US" sz="2000" dirty="0"/>
              <a:t>Etc.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677D0E-46E2-7549-B29E-06A2DE120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678" y="4968292"/>
            <a:ext cx="621322" cy="594308"/>
          </a:xfrm>
          <a:prstGeom prst="rect">
            <a:avLst/>
          </a:prstGeom>
        </p:spPr>
      </p:pic>
      <p:sp>
        <p:nvSpPr>
          <p:cNvPr id="2" name="Triangle 1">
            <a:extLst>
              <a:ext uri="{FF2B5EF4-FFF2-40B4-BE49-F238E27FC236}">
                <a16:creationId xmlns:a16="http://schemas.microsoft.com/office/drawing/2014/main" id="{858C52FA-29DF-464E-BAA3-8A007F974E70}"/>
              </a:ext>
            </a:extLst>
          </p:cNvPr>
          <p:cNvSpPr/>
          <p:nvPr/>
        </p:nvSpPr>
        <p:spPr bwMode="auto">
          <a:xfrm>
            <a:off x="457200" y="4620086"/>
            <a:ext cx="8153400" cy="124731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4857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1. Coordinate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we even start detecting collisions, we need Sprite locations to be in a shared coordinate system.</a:t>
            </a:r>
          </a:p>
          <a:p>
            <a:pPr lvl="1"/>
            <a:r>
              <a:rPr lang="en-US" dirty="0"/>
              <a:t>But Sprites might be on different branches of our display tree!</a:t>
            </a:r>
          </a:p>
          <a:p>
            <a:endParaRPr lang="en-US" dirty="0"/>
          </a:p>
          <a:p>
            <a:r>
              <a:rPr lang="en-US" b="1" i="1" u="sng" dirty="0"/>
              <a:t>Solution</a:t>
            </a:r>
            <a:r>
              <a:rPr lang="en-US" dirty="0"/>
              <a:t>: Use </a:t>
            </a:r>
            <a:r>
              <a:rPr lang="en-US" i="1" dirty="0" err="1"/>
              <a:t>AffineTransforms</a:t>
            </a:r>
            <a:r>
              <a:rPr lang="en-US" dirty="0"/>
              <a:t> to quickly convert a Sprites location to the global coordinate space.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687803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Collision Resolution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62606"/>
            <a:ext cx="7772400" cy="2852194"/>
          </a:xfrm>
        </p:spPr>
        <p:txBody>
          <a:bodyPr/>
          <a:lstStyle/>
          <a:p>
            <a:r>
              <a:rPr lang="en-US" sz="2000" dirty="0"/>
              <a:t>Last thing:</a:t>
            </a:r>
          </a:p>
          <a:p>
            <a:pPr lvl="1"/>
            <a:r>
              <a:rPr lang="en-US" sz="1600" dirty="0"/>
              <a:t>What if Mario is moving very fast? Might lead to a “gap” in between Mario and platform.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3CD61D-5346-314D-9B0F-892B70AE2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815" y="4876800"/>
            <a:ext cx="1270000" cy="9276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677D0E-46E2-7549-B29E-06A2DE120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286000"/>
            <a:ext cx="1219200" cy="1166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595CE6-E7D6-8242-9F1F-B2C646B4A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4876800"/>
            <a:ext cx="1270000" cy="9276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ED49E8-0BBB-CC42-B6AB-302799D8F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585" y="3177209"/>
            <a:ext cx="1219200" cy="11661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E7690A-7E63-1F40-863B-34FACEBBD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600" y="4876800"/>
            <a:ext cx="1270000" cy="9276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F784C4-E037-2045-A654-ECF239133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585" y="4167809"/>
            <a:ext cx="1219200" cy="11661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B11EAC-6AF1-AA44-9294-F086491BC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0" y="4876800"/>
            <a:ext cx="1270000" cy="927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0872C8-1250-E346-A214-04623924E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985" y="3124200"/>
            <a:ext cx="1219200" cy="116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290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 Testing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61</a:t>
            </a:fld>
            <a:endParaRPr lang="en-US" altLang="zh-CN"/>
          </a:p>
        </p:txBody>
      </p:sp>
      <p:pic>
        <p:nvPicPr>
          <p:cNvPr id="5" name="Picture 4" descr="bisectio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78714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214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791E1-0B02-8846-8CE9-C8F537C48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1. Coordinate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77621-2FCC-AE40-A4DA-407464D67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Idea:</a:t>
            </a:r>
          </a:p>
          <a:p>
            <a:r>
              <a:rPr lang="en-US" dirty="0"/>
              <a:t>Write a method that, for a given display object, returns an Affine Transform which converts from that object’s local space to global space</a:t>
            </a:r>
          </a:p>
          <a:p>
            <a:pPr lvl="1"/>
            <a:r>
              <a:rPr lang="en-US" dirty="0"/>
              <a:t>We will call this the object’s </a:t>
            </a:r>
            <a:r>
              <a:rPr lang="en-US" b="1" i="1" dirty="0"/>
              <a:t>Global Transform</a:t>
            </a:r>
          </a:p>
          <a:p>
            <a:r>
              <a:rPr lang="en-US" dirty="0"/>
              <a:t>For any points of interest (for collisions), use the transform’s </a:t>
            </a:r>
            <a:r>
              <a:rPr lang="en-US" i="1" dirty="0" err="1"/>
              <a:t>transformPoint</a:t>
            </a:r>
            <a:r>
              <a:rPr lang="en-US" i="1" dirty="0"/>
              <a:t>(</a:t>
            </a:r>
            <a:r>
              <a:rPr lang="en-US" i="1" dirty="0" err="1"/>
              <a:t>x,y</a:t>
            </a:r>
            <a:r>
              <a:rPr lang="en-US" i="1" dirty="0"/>
              <a:t>) </a:t>
            </a:r>
            <a:r>
              <a:rPr lang="en-US" dirty="0"/>
              <a:t>method to find global versions of points.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A04F0-9A9C-6A43-A213-4A08F320D5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8208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791E1-0B02-8846-8CE9-C8F537C48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1. Coordinate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77621-2FCC-AE40-A4DA-407464D67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define this </a:t>
            </a:r>
            <a:r>
              <a:rPr lang="en-US" b="1" i="1" u="sng" dirty="0"/>
              <a:t>Global Transform</a:t>
            </a:r>
            <a:r>
              <a:rPr lang="en-US" dirty="0"/>
              <a:t> recursively up the display tree.</a:t>
            </a:r>
          </a:p>
          <a:p>
            <a:r>
              <a:rPr lang="en-US" dirty="0" err="1"/>
              <a:t>Psuedo</a:t>
            </a:r>
            <a:r>
              <a:rPr lang="en-US" dirty="0"/>
              <a:t>-code: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200" i="1" dirty="0" err="1"/>
              <a:t>AffineTransform</a:t>
            </a:r>
            <a:r>
              <a:rPr lang="en-US" sz="2200" i="1" dirty="0"/>
              <a:t> at;</a:t>
            </a:r>
          </a:p>
          <a:p>
            <a:pPr marL="0" indent="0">
              <a:buNone/>
            </a:pPr>
            <a:r>
              <a:rPr lang="en-US" sz="2200" i="1" dirty="0"/>
              <a:t>	if this DO has a parent:</a:t>
            </a:r>
          </a:p>
          <a:p>
            <a:pPr marL="0" indent="0">
              <a:buNone/>
            </a:pPr>
            <a:r>
              <a:rPr lang="en-US" sz="2200" i="1" dirty="0"/>
              <a:t>	    at = get this parent’s global transform (recursively)</a:t>
            </a:r>
          </a:p>
          <a:p>
            <a:pPr marL="0" indent="0">
              <a:buNone/>
            </a:pPr>
            <a:r>
              <a:rPr lang="en-US" sz="2200" i="1" dirty="0"/>
              <a:t>	    //undo parent’s pivot transformation if necessary</a:t>
            </a:r>
          </a:p>
          <a:p>
            <a:pPr marL="0" indent="0">
              <a:buNone/>
            </a:pPr>
            <a:r>
              <a:rPr lang="en-US" sz="2200" i="1" dirty="0"/>
              <a:t>	apply this object’s transforms to at</a:t>
            </a:r>
          </a:p>
          <a:p>
            <a:pPr marL="0" indent="0">
              <a:buNone/>
            </a:pPr>
            <a:r>
              <a:rPr lang="en-US" sz="2200" i="1" dirty="0"/>
              <a:t>	return at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A04F0-9A9C-6A43-A213-4A08F320D5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0603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2. Determine Collision Shape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0357299-C40C-42AB-B0C0-2E6E0A5A7F61}" type="slidenum">
              <a:rPr lang="en-US" altLang="zh-CN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811346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9473</TotalTime>
  <Words>2311</Words>
  <Application>Microsoft Macintosh PowerPoint</Application>
  <PresentationFormat>On-screen Show (4:3)</PresentationFormat>
  <Paragraphs>338</Paragraphs>
  <Slides>61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ＭＳ Ｐゴシック</vt:lpstr>
      <vt:lpstr>Arial</vt:lpstr>
      <vt:lpstr>Calibri</vt:lpstr>
      <vt:lpstr>Wingdings</vt:lpstr>
      <vt:lpstr>Blank Presentation</vt:lpstr>
      <vt:lpstr>Equation</vt:lpstr>
      <vt:lpstr>Collision Detection</vt:lpstr>
      <vt:lpstr>Topics</vt:lpstr>
      <vt:lpstr>Topics (Cont’d)</vt:lpstr>
      <vt:lpstr>Detecting Collisions</vt:lpstr>
      <vt:lpstr>Step 1. Coordinate Systems</vt:lpstr>
      <vt:lpstr>Step 1. Coordinate Systems</vt:lpstr>
      <vt:lpstr>Step 1. Coordinate Systems</vt:lpstr>
      <vt:lpstr>Step 1. Coordinate Systems</vt:lpstr>
      <vt:lpstr>Step 2. Determine Collision Shape</vt:lpstr>
      <vt:lpstr>Step 2. Determine Collision Shape</vt:lpstr>
      <vt:lpstr>Step 2. Determine Collision Shape</vt:lpstr>
      <vt:lpstr>Step 2. Determine Collision Shape</vt:lpstr>
      <vt:lpstr>Step 2. Determine Collision Shape</vt:lpstr>
      <vt:lpstr>Step 2. Determine Collision Shape</vt:lpstr>
      <vt:lpstr>Step 2. Determine Collision Shape</vt:lpstr>
      <vt:lpstr>Step 2. Determine Collision Shape</vt:lpstr>
      <vt:lpstr>Step 2. Determine Collision Shape</vt:lpstr>
      <vt:lpstr>Step 2. Determine Collision Shape</vt:lpstr>
      <vt:lpstr>Step 2. Determine Collision Shape</vt:lpstr>
      <vt:lpstr>Step 2. Determine Collision Shape</vt:lpstr>
      <vt:lpstr>Step 2. Determine Collision Shape</vt:lpstr>
      <vt:lpstr>Step 2. Determine Collision Shape</vt:lpstr>
      <vt:lpstr>Step 3. Detect Collisions</vt:lpstr>
      <vt:lpstr>Step 3. Detect Collisions</vt:lpstr>
      <vt:lpstr>Step 3. Detect Collisions</vt:lpstr>
      <vt:lpstr>Step 3. Detect Collisions</vt:lpstr>
      <vt:lpstr>Step 3. Detect Collisions</vt:lpstr>
      <vt:lpstr>Step 3. Detect Collisions</vt:lpstr>
      <vt:lpstr>Step 3. Detect Collisions</vt:lpstr>
      <vt:lpstr>Step 3. Detect Collisions</vt:lpstr>
      <vt:lpstr>Step 3. Detect Collisions</vt:lpstr>
      <vt:lpstr>Step 3. Detect Collisions</vt:lpstr>
      <vt:lpstr>Step 3. Detect Collisions</vt:lpstr>
      <vt:lpstr>Step 3. Detect Collisions</vt:lpstr>
      <vt:lpstr>Step 3. Detect Collisions</vt:lpstr>
      <vt:lpstr>Step 3. Detect Collisions</vt:lpstr>
      <vt:lpstr>Step 3. Detect Collisions</vt:lpstr>
      <vt:lpstr>Aside: Some Advanced Things</vt:lpstr>
      <vt:lpstr>Problems With Overlaps</vt:lpstr>
      <vt:lpstr>Overlap Testing</vt:lpstr>
      <vt:lpstr>Swept Geometry</vt:lpstr>
      <vt:lpstr>Step 4: Which Objects to Check?</vt:lpstr>
      <vt:lpstr>Who’s Colliding?</vt:lpstr>
      <vt:lpstr>How Many Hit Boxes?</vt:lpstr>
      <vt:lpstr>Speed Up</vt:lpstr>
      <vt:lpstr>Cheaper Distance Tests</vt:lpstr>
      <vt:lpstr>Achieving O(n) Time Complexity</vt:lpstr>
      <vt:lpstr>Achieving O(n) Time Complexity</vt:lpstr>
      <vt:lpstr>Achieving O(n) Time Complexity</vt:lpstr>
      <vt:lpstr>Achieving O(n) Time Complexity</vt:lpstr>
      <vt:lpstr>Achieving O(n) Time Complexity</vt:lpstr>
      <vt:lpstr>Step 5: Collision Resolution</vt:lpstr>
      <vt:lpstr>Step 5: Collision Resolution</vt:lpstr>
      <vt:lpstr>Step 5: Collision Resolution</vt:lpstr>
      <vt:lpstr>Step 5: Collision Resolution</vt:lpstr>
      <vt:lpstr>Step 5: Collision Resolution</vt:lpstr>
      <vt:lpstr>Step 5: Collision Resolution</vt:lpstr>
      <vt:lpstr>Step 5: Collision Resolution</vt:lpstr>
      <vt:lpstr>Step 5: Collision Resolution</vt:lpstr>
      <vt:lpstr>Step 5: Collision Resolution</vt:lpstr>
      <vt:lpstr>Overlap Testing</vt:lpstr>
    </vt:vector>
  </TitlesOfParts>
  <Company>North Carolina State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Jiang Zheng</dc:creator>
  <cp:lastModifiedBy>Microsoft Office User</cp:lastModifiedBy>
  <cp:revision>948</cp:revision>
  <cp:lastPrinted>2009-09-22T17:08:35Z</cp:lastPrinted>
  <dcterms:created xsi:type="dcterms:W3CDTF">2010-02-08T00:29:22Z</dcterms:created>
  <dcterms:modified xsi:type="dcterms:W3CDTF">2020-10-22T15:53:34Z</dcterms:modified>
</cp:coreProperties>
</file>