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83" r:id="rId2"/>
    <p:sldId id="312" r:id="rId3"/>
    <p:sldId id="320" r:id="rId4"/>
    <p:sldId id="321" r:id="rId5"/>
    <p:sldId id="322" r:id="rId6"/>
    <p:sldId id="323" r:id="rId7"/>
    <p:sldId id="324" r:id="rId8"/>
    <p:sldId id="326" r:id="rId9"/>
    <p:sldId id="327" r:id="rId10"/>
    <p:sldId id="328" r:id="rId11"/>
    <p:sldId id="329" r:id="rId12"/>
    <p:sldId id="330" r:id="rId13"/>
    <p:sldId id="331" r:id="rId14"/>
    <p:sldId id="333" r:id="rId15"/>
    <p:sldId id="334" r:id="rId16"/>
    <p:sldId id="332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</p:sldIdLst>
  <p:sldSz cx="9144000" cy="6858000" type="screen4x3"/>
  <p:notesSz cx="7099300" cy="9385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8F"/>
    <a:srgbClr val="66FF33"/>
    <a:srgbClr val="FF0000"/>
    <a:srgbClr val="0000FF"/>
    <a:srgbClr val="9A000D"/>
    <a:srgbClr val="B8B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63"/>
    <p:restoredTop sz="94667"/>
  </p:normalViewPr>
  <p:slideViewPr>
    <p:cSldViewPr>
      <p:cViewPr varScale="1">
        <p:scale>
          <a:sx n="123" d="100"/>
          <a:sy n="123" d="100"/>
        </p:scale>
        <p:origin x="200" y="9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88" y="-102"/>
      </p:cViewPr>
      <p:guideLst>
        <p:guide orient="horz" pos="2956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38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138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54C6FB-68DE-4B07-B6EA-856A8564D9C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9993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>
            <a:lvl1pPr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57700"/>
            <a:ext cx="5207000" cy="422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54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FE061C16-56D9-455B-A146-2A84C0109F5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7291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623A90-AAB2-4E1F-810E-42AB8D66212A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81000" y="6858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381000" y="60960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University of Virginia Department of Computer Scienc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248400"/>
            <a:ext cx="25701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7579262" y="6248400"/>
            <a:ext cx="118373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CS 4730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 dirty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B2F9A7-9283-4D8B-9F6C-3A209942084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04800"/>
            <a:ext cx="20955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1341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D83C48-FFF1-4AEA-9073-49209B234D3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143000"/>
            <a:ext cx="411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11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A8893-BB50-418D-87EF-CE854790302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57299-C40C-42AB-B0C0-2E6E0A5A7F6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2F35AA-A946-4799-AE91-DFCF9FD1ED3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479DE-F942-4FD0-8CAF-21BC2CE5C1C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B3082-F798-4B73-9568-E1035691E4C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E5E0F-F894-4775-8178-1A4251DDCCE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D87575-2D68-4047-9720-BE9B5A1ADAD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995AC-4451-497A-81AB-7CB5E20C8AD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9935E-8D12-4537-8C77-C33ADB8F587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143000"/>
            <a:ext cx="8382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81DEC360-6AEE-4CC6-B4A7-44FE5C125199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81000" y="60960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381000" y="9906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1" name="Picture 5" descr="University of Virginia Department of Computer Scienc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04800" y="6248400"/>
            <a:ext cx="25701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7579262" y="6248400"/>
            <a:ext cx="118373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CS 4730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/>
          <a:ea typeface="+mj-ea"/>
          <a:cs typeface="Calibri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+mn-ea"/>
          <a:cs typeface="Calibri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/>
          <a:ea typeface="+mn-ea"/>
          <a:cs typeface="Calibri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1905000"/>
            <a:ext cx="8153400" cy="1219200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Calibri" charset="0"/>
              </a:rPr>
              <a:t>Action vs. Interaction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0"/>
            <a:ext cx="64008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000" b="1" dirty="0">
                <a:latin typeface="Calibri" charset="0"/>
              </a:rPr>
              <a:t>CS 4730 – Computer Game Design</a:t>
            </a: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Calibri" charset="0"/>
              </a:rPr>
              <a:t>Credit: Several slides from Walker White (Cornell)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OMG So Many VERBS!</a:t>
            </a:r>
          </a:p>
        </p:txBody>
      </p:sp>
      <p:pic>
        <p:nvPicPr>
          <p:cNvPr id="5" name="Content Placeholder 4" descr="152005-megastryk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3" r="2233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8495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vs. Secondary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you had no obstacles or challenges in a game… what verbs would you actually </a:t>
            </a:r>
            <a:r>
              <a:rPr lang="en-US" i="1" dirty="0"/>
              <a:t>need</a:t>
            </a:r>
            <a:r>
              <a:rPr lang="en-US" dirty="0"/>
              <a:t>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11</a:t>
            </a:fld>
            <a:endParaRPr lang="en-US" altLang="zh-CN"/>
          </a:p>
        </p:txBody>
      </p:sp>
      <p:pic>
        <p:nvPicPr>
          <p:cNvPr id="6" name="Picture 5" descr="Supermarioworl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590800"/>
            <a:ext cx="3251200" cy="30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117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vs. Secondary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you had no obstacles or challenges in a game… what verbs would you actually </a:t>
            </a:r>
            <a:r>
              <a:rPr lang="en-US" i="1" dirty="0"/>
              <a:t>need</a:t>
            </a:r>
            <a:r>
              <a:rPr lang="en-US" dirty="0"/>
              <a:t>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12</a:t>
            </a:fld>
            <a:endParaRPr lang="en-US" altLang="zh-CN"/>
          </a:p>
        </p:txBody>
      </p:sp>
      <p:pic>
        <p:nvPicPr>
          <p:cNvPr id="6" name="Picture 5" descr="Supermarioworl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590800"/>
            <a:ext cx="3251200" cy="3022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0" y="2362200"/>
            <a:ext cx="3962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libri"/>
                <a:cs typeface="Calibri"/>
              </a:rPr>
              <a:t>Platformers</a:t>
            </a:r>
            <a:r>
              <a:rPr lang="en-US" dirty="0">
                <a:latin typeface="Calibri"/>
                <a:cs typeface="Calibri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alibri"/>
                <a:cs typeface="Calibri"/>
              </a:rPr>
              <a:t>Goal: Reach exit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alibri"/>
                <a:cs typeface="Calibri"/>
              </a:rPr>
              <a:t>Movement is only need verbs!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alibri"/>
                <a:cs typeface="Calibri"/>
              </a:rPr>
              <a:t>Killing enemies is secondary</a:t>
            </a:r>
          </a:p>
          <a:p>
            <a:r>
              <a:rPr lang="en-US" dirty="0">
                <a:latin typeface="Calibri"/>
                <a:cs typeface="Calibri"/>
              </a:rPr>
              <a:t>Concentrate on primary verbs; too many secondary leads to bloat!</a:t>
            </a:r>
          </a:p>
        </p:txBody>
      </p:sp>
    </p:spTree>
    <p:extLst>
      <p:ext uri="{BB962C8B-B14F-4D97-AF65-F5344CB8AC3E}">
        <p14:creationId xmlns:p14="http://schemas.microsoft.com/office/powerpoint/2010/main" val="2344850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Verb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Pick a game; find the verbs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1765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Good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number of verbs to minimum; utilize interesting interactions</a:t>
            </a:r>
          </a:p>
          <a:p>
            <a:r>
              <a:rPr lang="en-US" dirty="0"/>
              <a:t>Avoid verb proxies</a:t>
            </a:r>
          </a:p>
          <a:p>
            <a:pPr lvl="1"/>
            <a:r>
              <a:rPr lang="en-US" dirty="0"/>
              <a:t>“use an item” -&gt; What is the item doing?</a:t>
            </a:r>
          </a:p>
          <a:p>
            <a:pPr lvl="1"/>
            <a:r>
              <a:rPr lang="en-US" dirty="0"/>
              <a:t>“shoot” -&gt; What does the weapon do?</a:t>
            </a:r>
          </a:p>
          <a:p>
            <a:r>
              <a:rPr lang="en-US" dirty="0"/>
              <a:t>Outcome oriented verbs</a:t>
            </a:r>
          </a:p>
          <a:p>
            <a:r>
              <a:rPr lang="en-US" dirty="0"/>
              <a:t>Ask if the goal helps the player reach the goal?</a:t>
            </a:r>
          </a:p>
          <a:p>
            <a:r>
              <a:rPr lang="en-US" dirty="0"/>
              <a:t>Does it overcome a challenge or obstacle?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824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Verbs can combine in interesting ways</a:t>
            </a:r>
          </a:p>
          <a:p>
            <a:pPr lvl="1"/>
            <a:r>
              <a:rPr lang="en-US" dirty="0"/>
              <a:t>What verbs can you combine in Super Mario Bros?</a:t>
            </a:r>
          </a:p>
          <a:p>
            <a:pPr lvl="1"/>
            <a:r>
              <a:rPr lang="en-US" dirty="0"/>
              <a:t>How can a verb change based on the environment (interactions)?</a:t>
            </a:r>
          </a:p>
          <a:p>
            <a:r>
              <a:rPr lang="en-US" dirty="0"/>
              <a:t>This is called </a:t>
            </a:r>
            <a:r>
              <a:rPr lang="en-US" i="1" dirty="0"/>
              <a:t>emergent behavior</a:t>
            </a:r>
            <a:endParaRPr lang="en-US" dirty="0"/>
          </a:p>
          <a:p>
            <a:r>
              <a:rPr lang="en-US" dirty="0"/>
              <a:t>NOTE: Not all combos are emergent – not all have to do with interactions with environment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0476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Specifically NOT the direct action of a player</a:t>
            </a:r>
          </a:p>
          <a:p>
            <a:pPr lvl="1"/>
            <a:r>
              <a:rPr lang="en-US" dirty="0"/>
              <a:t>Outcome of the game state</a:t>
            </a:r>
          </a:p>
          <a:p>
            <a:pPr lvl="1"/>
            <a:r>
              <a:rPr lang="en-US" dirty="0"/>
              <a:t>Can happen without player input</a:t>
            </a:r>
          </a:p>
          <a:p>
            <a:r>
              <a:rPr lang="en-US" dirty="0"/>
              <a:t>Example: Collisions</a:t>
            </a:r>
          </a:p>
          <a:p>
            <a:pPr lvl="1"/>
            <a:r>
              <a:rPr lang="en-US" dirty="0"/>
              <a:t>Can happen by player movement OR can happen by game state changing</a:t>
            </a:r>
          </a:p>
          <a:p>
            <a:r>
              <a:rPr lang="en-US" dirty="0"/>
              <a:t>What are some other interactions?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0638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Beat Sneak Bandit</a:t>
            </a:r>
          </a:p>
          <a:p>
            <a:pPr lvl="1"/>
            <a:r>
              <a:rPr lang="en-US" dirty="0"/>
              <a:t>Verb: Move</a:t>
            </a:r>
          </a:p>
          <a:p>
            <a:pPr lvl="1"/>
            <a:r>
              <a:rPr lang="en-US" dirty="0"/>
              <a:t>Rhythm game where you</a:t>
            </a:r>
            <a:br>
              <a:rPr lang="en-US" dirty="0"/>
            </a:br>
            <a:r>
              <a:rPr lang="en-US" dirty="0"/>
              <a:t>move to the beat</a:t>
            </a:r>
          </a:p>
          <a:p>
            <a:pPr lvl="1"/>
            <a:r>
              <a:rPr lang="en-US" dirty="0"/>
              <a:t>All movement is on rails</a:t>
            </a:r>
          </a:p>
          <a:p>
            <a:pPr lvl="1"/>
            <a:r>
              <a:rPr lang="en-US" dirty="0"/>
              <a:t>Turns at obstacles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17</a:t>
            </a:fld>
            <a:endParaRPr lang="en-US" altLang="zh-CN"/>
          </a:p>
        </p:txBody>
      </p:sp>
      <p:pic>
        <p:nvPicPr>
          <p:cNvPr id="5" name="Picture 4" descr="beatsneakbandit_ipadscreen_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143000"/>
            <a:ext cx="36576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776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Procedures vs.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 are formal schemas</a:t>
            </a:r>
          </a:p>
          <a:p>
            <a:r>
              <a:rPr lang="en-US" dirty="0"/>
              <a:t>In general, we have three types of rules</a:t>
            </a:r>
          </a:p>
          <a:p>
            <a:pPr lvl="1"/>
            <a:r>
              <a:rPr lang="en-US" dirty="0"/>
              <a:t>Operational - the “English” rules of a game as the player understands them</a:t>
            </a:r>
          </a:p>
          <a:p>
            <a:pPr lvl="1"/>
            <a:r>
              <a:rPr lang="en-US" dirty="0"/>
              <a:t>Constitutive - the underlying math and logic behind the operational rules</a:t>
            </a:r>
          </a:p>
          <a:p>
            <a:pPr lvl="1"/>
            <a:r>
              <a:rPr lang="en-US" dirty="0"/>
              <a:t>Implicit - extra rules understood by the players to make the game move forward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589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rules of the game as if you were explaining them to a friend</a:t>
            </a:r>
          </a:p>
          <a:p>
            <a:r>
              <a:rPr lang="en-US" dirty="0"/>
              <a:t>“In Mario, you can run and jump and land on top of </a:t>
            </a:r>
            <a:r>
              <a:rPr lang="en-US" dirty="0" err="1"/>
              <a:t>goombas</a:t>
            </a:r>
            <a:r>
              <a:rPr lang="en-US" dirty="0"/>
              <a:t> and they die!”</a:t>
            </a:r>
          </a:p>
          <a:p>
            <a:r>
              <a:rPr lang="en-US" dirty="0"/>
              <a:t>Consider this the instruction book approach to rules – highest level of abstraction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58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Procedures and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Procedures are the actions that players can take to achieve their objectives</a:t>
            </a:r>
          </a:p>
          <a:p>
            <a:r>
              <a:rPr lang="en-US" dirty="0"/>
              <a:t>Rules define the game objects and set limits on the player procedures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17944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Constitutive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operational rules as understood by the game system itself</a:t>
            </a:r>
          </a:p>
          <a:p>
            <a:r>
              <a:rPr lang="en-US" dirty="0"/>
              <a:t>A </a:t>
            </a:r>
            <a:r>
              <a:rPr lang="en-US" dirty="0" err="1"/>
              <a:t>goomba</a:t>
            </a:r>
            <a:r>
              <a:rPr lang="en-US" dirty="0"/>
              <a:t> dies </a:t>
            </a:r>
            <a:r>
              <a:rPr lang="en-US" dirty="0" err="1"/>
              <a:t>iff</a:t>
            </a:r>
            <a:r>
              <a:rPr lang="en-US" dirty="0"/>
              <a:t> the bottom of Mario’s sprite collides with the top of the </a:t>
            </a:r>
            <a:r>
              <a:rPr lang="en-US" dirty="0" err="1"/>
              <a:t>goomba’s</a:t>
            </a:r>
            <a:r>
              <a:rPr lang="en-US" dirty="0"/>
              <a:t> sprite</a:t>
            </a:r>
          </a:p>
          <a:p>
            <a:r>
              <a:rPr lang="en-US" dirty="0"/>
              <a:t>This is how the game is actually programmed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6717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Implicit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Agreed upon rules of a game that are not part of the formal rule set, but are important to make the game work</a:t>
            </a:r>
          </a:p>
          <a:p>
            <a:r>
              <a:rPr lang="en-US" dirty="0"/>
              <a:t>For instance, a time limit on a move on a board game – not an actual time limit, but you know when someone is taking too long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3988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Good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lead players to </a:t>
            </a:r>
            <a:r>
              <a:rPr lang="en-US" i="1" dirty="0"/>
              <a:t>interesting choices</a:t>
            </a:r>
            <a:endParaRPr lang="en-US" dirty="0"/>
          </a:p>
          <a:p>
            <a:pPr lvl="1"/>
            <a:r>
              <a:rPr lang="en-US" dirty="0"/>
              <a:t>Player MUST be able to make some decisions!</a:t>
            </a:r>
          </a:p>
          <a:p>
            <a:pPr lvl="1"/>
            <a:r>
              <a:rPr lang="en-US" dirty="0"/>
              <a:t>System MUST respond and give feedback!</a:t>
            </a:r>
          </a:p>
          <a:p>
            <a:r>
              <a:rPr lang="en-US" dirty="0"/>
              <a:t>Bad rules</a:t>
            </a:r>
          </a:p>
          <a:p>
            <a:pPr lvl="1"/>
            <a:r>
              <a:rPr lang="en-US" dirty="0"/>
              <a:t>Pure luck based</a:t>
            </a:r>
          </a:p>
          <a:p>
            <a:pPr lvl="1"/>
            <a:r>
              <a:rPr lang="en-US" dirty="0"/>
              <a:t>Lack of interaction</a:t>
            </a:r>
          </a:p>
          <a:p>
            <a:pPr lvl="1"/>
            <a:r>
              <a:rPr lang="en-US" dirty="0"/>
              <a:t>Doesn’t relate to goal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3404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Mechanics vs.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Mechanics are created by game designers in the framework of rules</a:t>
            </a:r>
          </a:p>
          <a:p>
            <a:r>
              <a:rPr lang="en-US" dirty="0"/>
              <a:t>Dynamics are created by players as interpretations of mechanics within the rules</a:t>
            </a:r>
          </a:p>
          <a:p>
            <a:r>
              <a:rPr lang="en-US" dirty="0"/>
              <a:t>Rules are the formal implementation of the game world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00769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Formalizing Everything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game state</a:t>
            </a:r>
            <a:r>
              <a:rPr lang="en-US" dirty="0"/>
              <a:t> is the current positioning/value of all entities in the game world</a:t>
            </a:r>
          </a:p>
          <a:p>
            <a:r>
              <a:rPr lang="en-US" dirty="0"/>
              <a:t>Actions a player takes is input into the current game state</a:t>
            </a:r>
          </a:p>
          <a:p>
            <a:r>
              <a:rPr lang="en-US" dirty="0"/>
              <a:t>An interaction is a function between game states as determined by the actions (of both player and world) in generating a new game state</a:t>
            </a:r>
          </a:p>
          <a:p>
            <a:r>
              <a:rPr lang="en-US" dirty="0"/>
              <a:t>The Game Loop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8964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their most basic, procedures map to the input device you are using</a:t>
            </a:r>
          </a:p>
          <a:p>
            <a:r>
              <a:rPr lang="en-US" dirty="0"/>
              <a:t>You will fall into one of a few categories</a:t>
            </a:r>
          </a:p>
          <a:p>
            <a:pPr lvl="1"/>
            <a:r>
              <a:rPr lang="en-US" dirty="0"/>
              <a:t>Gamepad: a controller input device with a specified set of directional and interactive command buttons</a:t>
            </a:r>
          </a:p>
          <a:p>
            <a:pPr lvl="1"/>
            <a:r>
              <a:rPr lang="en-US" dirty="0"/>
              <a:t>Mouse: a pointer interface that can interact with click, hover, drag, and drop</a:t>
            </a:r>
          </a:p>
          <a:p>
            <a:pPr lvl="1"/>
            <a:r>
              <a:rPr lang="en-US" dirty="0"/>
              <a:t>Keyboard: like a gamepad, but with far more discrete command button options</a:t>
            </a:r>
          </a:p>
          <a:p>
            <a:pPr lvl="1"/>
            <a:r>
              <a:rPr lang="en-US" dirty="0"/>
              <a:t>Combination: such as Mouse/Keyboard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6792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real?</a:t>
            </a:r>
          </a:p>
        </p:txBody>
      </p:sp>
      <p:pic>
        <p:nvPicPr>
          <p:cNvPr id="5" name="Content Placeholder 4" descr="152005-megastryk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3" r="2233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269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real?</a:t>
            </a:r>
          </a:p>
        </p:txBody>
      </p:sp>
      <p:pic>
        <p:nvPicPr>
          <p:cNvPr id="5" name="Content Placeholder 4" descr="13398-152005-NISGearsControlsjpg-620x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3" r="2233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1274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real?</a:t>
            </a:r>
          </a:p>
        </p:txBody>
      </p:sp>
      <p:pic>
        <p:nvPicPr>
          <p:cNvPr id="5" name="Content Placeholder 4" descr="13398-152005-NISNESControllerjpg-620x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3" r="2233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5961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 vs. Interactions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game context, an </a:t>
            </a:r>
            <a:r>
              <a:rPr lang="en-US" i="1" dirty="0"/>
              <a:t>action</a:t>
            </a:r>
            <a:r>
              <a:rPr lang="en-US" dirty="0"/>
              <a:t> is a procedure that is mapped to a control input.</a:t>
            </a:r>
          </a:p>
          <a:p>
            <a:pPr lvl="1"/>
            <a:r>
              <a:rPr lang="en-US" dirty="0"/>
              <a:t>Examples: Jump, Move, Run, Shoot, Slide, etc.</a:t>
            </a:r>
          </a:p>
          <a:p>
            <a:r>
              <a:rPr lang="en-US" dirty="0"/>
              <a:t>An </a:t>
            </a:r>
            <a:r>
              <a:rPr lang="en-US" i="1" dirty="0"/>
              <a:t>interaction</a:t>
            </a:r>
            <a:r>
              <a:rPr lang="en-US" dirty="0"/>
              <a:t> is an outcome of the game state and may not be the result of any direct action from the player and can happen without any input.</a:t>
            </a:r>
          </a:p>
          <a:p>
            <a:pPr lvl="1"/>
            <a:r>
              <a:rPr lang="en-US" dirty="0"/>
              <a:t>Examples: Collisions, Line-of-sight, Resource change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626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Create Some Actions!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Verbs that describe what the player can do</a:t>
            </a:r>
          </a:p>
          <a:p>
            <a:r>
              <a:rPr lang="en-US" dirty="0"/>
              <a:t>Does not have to be attached to an avatar!</a:t>
            </a:r>
          </a:p>
          <a:p>
            <a:r>
              <a:rPr lang="en-US" dirty="0"/>
              <a:t>Let’s play!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0859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by brainstorming verbs that make sense in the world you are building</a:t>
            </a:r>
          </a:p>
          <a:p>
            <a:pPr lvl="1"/>
            <a:r>
              <a:rPr lang="en-US" dirty="0"/>
              <a:t>Define the types of verbs</a:t>
            </a:r>
          </a:p>
          <a:p>
            <a:pPr lvl="1"/>
            <a:r>
              <a:rPr lang="en-US" dirty="0"/>
              <a:t>Define the scope of the verbs</a:t>
            </a:r>
          </a:p>
          <a:p>
            <a:r>
              <a:rPr lang="en-US" dirty="0"/>
              <a:t>Do the verbs </a:t>
            </a:r>
            <a:r>
              <a:rPr lang="en-US" i="1" dirty="0"/>
              <a:t>directly</a:t>
            </a:r>
            <a:r>
              <a:rPr lang="en-US" dirty="0"/>
              <a:t> help the player achieve the goal?</a:t>
            </a:r>
          </a:p>
          <a:p>
            <a:r>
              <a:rPr lang="en-US" dirty="0"/>
              <a:t>How many verbs do I need?</a:t>
            </a:r>
          </a:p>
          <a:p>
            <a:pPr lvl="1"/>
            <a:r>
              <a:rPr lang="en-US" dirty="0"/>
              <a:t>Well, enough to avoid being too simple</a:t>
            </a:r>
          </a:p>
          <a:p>
            <a:pPr lvl="1"/>
            <a:r>
              <a:rPr lang="en-US" dirty="0"/>
              <a:t>And…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970980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6883</TotalTime>
  <Words>907</Words>
  <Application>Microsoft Macintosh PowerPoint</Application>
  <PresentationFormat>On-screen Show (4:3)</PresentationFormat>
  <Paragraphs>132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ＭＳ Ｐゴシック</vt:lpstr>
      <vt:lpstr>Arial</vt:lpstr>
      <vt:lpstr>Calibri</vt:lpstr>
      <vt:lpstr>Blank Presentation</vt:lpstr>
      <vt:lpstr>Action vs. Interaction</vt:lpstr>
      <vt:lpstr>Procedures and Rules</vt:lpstr>
      <vt:lpstr>Procedures</vt:lpstr>
      <vt:lpstr>Is this real?</vt:lpstr>
      <vt:lpstr>Is this real?</vt:lpstr>
      <vt:lpstr>Is this real?</vt:lpstr>
      <vt:lpstr>Actions vs. Interactions</vt:lpstr>
      <vt:lpstr>Let’s Create Some Actions!</vt:lpstr>
      <vt:lpstr>Designing Actions</vt:lpstr>
      <vt:lpstr>OMG So Many VERBS!</vt:lpstr>
      <vt:lpstr>Primary vs. Secondary Verbs</vt:lpstr>
      <vt:lpstr>Primary vs. Secondary Actions</vt:lpstr>
      <vt:lpstr>Verb Analysis</vt:lpstr>
      <vt:lpstr>Finding Good Verbs</vt:lpstr>
      <vt:lpstr>Combining Actions</vt:lpstr>
      <vt:lpstr>Interactions</vt:lpstr>
      <vt:lpstr>Interaction Example</vt:lpstr>
      <vt:lpstr>Procedures vs. Rules</vt:lpstr>
      <vt:lpstr>Operational Rules</vt:lpstr>
      <vt:lpstr>Constitutive Rules</vt:lpstr>
      <vt:lpstr>Implicit Rules</vt:lpstr>
      <vt:lpstr>Designing Good Rules</vt:lpstr>
      <vt:lpstr>Mechanics vs. Rules</vt:lpstr>
      <vt:lpstr>Formalizing Everything</vt:lpstr>
    </vt:vector>
  </TitlesOfParts>
  <Company>North Carolina State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Jiang Zheng</dc:creator>
  <cp:lastModifiedBy>Microsoft Office User</cp:lastModifiedBy>
  <cp:revision>921</cp:revision>
  <cp:lastPrinted>2014-01-29T00:37:43Z</cp:lastPrinted>
  <dcterms:created xsi:type="dcterms:W3CDTF">2010-02-08T00:29:22Z</dcterms:created>
  <dcterms:modified xsi:type="dcterms:W3CDTF">2020-11-12T17:01:06Z</dcterms:modified>
</cp:coreProperties>
</file>