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84" r:id="rId3"/>
    <p:sldId id="358" r:id="rId4"/>
    <p:sldId id="359" r:id="rId5"/>
    <p:sldId id="360" r:id="rId6"/>
    <p:sldId id="361" r:id="rId7"/>
    <p:sldId id="362" r:id="rId8"/>
    <p:sldId id="363" r:id="rId9"/>
    <p:sldId id="364" r:id="rId10"/>
    <p:sldId id="370" r:id="rId11"/>
    <p:sldId id="365" r:id="rId12"/>
    <p:sldId id="371" r:id="rId13"/>
    <p:sldId id="366" r:id="rId14"/>
    <p:sldId id="367" r:id="rId15"/>
    <p:sldId id="368" r:id="rId16"/>
    <p:sldId id="369" r:id="rId17"/>
    <p:sldId id="3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0" autoAdjust="0"/>
    <p:restoredTop sz="94660"/>
  </p:normalViewPr>
  <p:slideViewPr>
    <p:cSldViewPr snapToGrid="0">
      <p:cViewPr varScale="1">
        <p:scale>
          <a:sx n="135" d="100"/>
          <a:sy n="135" d="100"/>
        </p:scale>
        <p:origin x="192" y="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D189-E039-4A51-BC88-4927E4923AA0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ADD41-74E8-4F8A-933F-A917FB6E1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532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D189-E039-4A51-BC88-4927E4923AA0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ADD41-74E8-4F8A-933F-A917FB6E1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33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D189-E039-4A51-BC88-4927E4923AA0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ADD41-74E8-4F8A-933F-A917FB6E1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265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D189-E039-4A51-BC88-4927E4923AA0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ADD41-74E8-4F8A-933F-A917FB6E1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841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D189-E039-4A51-BC88-4927E4923AA0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ADD41-74E8-4F8A-933F-A917FB6E1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783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D189-E039-4A51-BC88-4927E4923AA0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ADD41-74E8-4F8A-933F-A917FB6E1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444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D189-E039-4A51-BC88-4927E4923AA0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ADD41-74E8-4F8A-933F-A917FB6E1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94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D189-E039-4A51-BC88-4927E4923AA0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ADD41-74E8-4F8A-933F-A917FB6E1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327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D189-E039-4A51-BC88-4927E4923AA0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ADD41-74E8-4F8A-933F-A917FB6E1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908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D189-E039-4A51-BC88-4927E4923AA0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ADD41-74E8-4F8A-933F-A917FB6E1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205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D189-E039-4A51-BC88-4927E4923AA0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ADD41-74E8-4F8A-933F-A917FB6E1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811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CD189-E039-4A51-BC88-4927E4923AA0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ADD41-74E8-4F8A-933F-A917FB6E1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2873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CS3100: DSA2</a:t>
            </a:r>
            <a:br>
              <a:rPr lang="en-US" dirty="0"/>
            </a:br>
            <a:r>
              <a:rPr lang="en-US" dirty="0"/>
              <a:t>ML - Clustering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Let’s look at a couple more machine learning algorithms!</a:t>
            </a:r>
          </a:p>
        </p:txBody>
      </p:sp>
    </p:spTree>
    <p:extLst>
      <p:ext uri="{BB962C8B-B14F-4D97-AF65-F5344CB8AC3E}">
        <p14:creationId xmlns:p14="http://schemas.microsoft.com/office/powerpoint/2010/main" val="17861657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8737" y="808894"/>
            <a:ext cx="5298831" cy="5673967"/>
          </a:xfrm>
        </p:spPr>
        <p:txBody>
          <a:bodyPr>
            <a:normAutofit fontScale="77500" lnSpcReduction="20000"/>
          </a:bodyPr>
          <a:lstStyle/>
          <a:p>
            <a:pPr marL="36900" indent="0" algn="ctr">
              <a:buNone/>
            </a:pPr>
            <a:r>
              <a:rPr lang="en-US" sz="2400" b="1" dirty="0"/>
              <a:t>K-Means Algorithm</a:t>
            </a:r>
          </a:p>
          <a:p>
            <a:pPr marL="36900" indent="0" algn="ctr">
              <a:buNone/>
            </a:pPr>
            <a:endParaRPr lang="en-US" dirty="0"/>
          </a:p>
          <a:p>
            <a:pPr marL="36900" indent="0">
              <a:buNone/>
            </a:pPr>
            <a:r>
              <a:rPr lang="en-US" dirty="0"/>
              <a:t>More detail on this formula:</a:t>
            </a:r>
          </a:p>
          <a:p>
            <a:pPr marL="36900" indent="0">
              <a:buNone/>
            </a:pPr>
            <a:endParaRPr lang="en-US" i="1" dirty="0"/>
          </a:p>
          <a:p>
            <a:pPr marL="36900" indent="0">
              <a:buNone/>
            </a:pPr>
            <a:endParaRPr lang="en-US" i="1" dirty="0"/>
          </a:p>
          <a:p>
            <a:pPr marL="36900" indent="0">
              <a:buNone/>
            </a:pPr>
            <a:r>
              <a:rPr lang="en-US" i="1" dirty="0"/>
              <a:t>S is each set (so the clusters) and there are k total</a:t>
            </a:r>
          </a:p>
          <a:p>
            <a:pPr marL="36900" indent="0">
              <a:buNone/>
            </a:pPr>
            <a:endParaRPr lang="en-US" i="1" dirty="0"/>
          </a:p>
          <a:p>
            <a:pPr marL="36900" indent="0">
              <a:buNone/>
            </a:pPr>
            <a:r>
              <a:rPr lang="en-US" i="1" dirty="0" err="1"/>
              <a:t>xp</a:t>
            </a:r>
            <a:r>
              <a:rPr lang="en-US" i="1" dirty="0"/>
              <a:t> is training examples belonging to that cluster</a:t>
            </a:r>
          </a:p>
          <a:p>
            <a:pPr marL="36900" indent="0">
              <a:buNone/>
            </a:pPr>
            <a:endParaRPr lang="en-US" i="1" dirty="0"/>
          </a:p>
          <a:p>
            <a:pPr marL="36900" indent="0">
              <a:buNone/>
            </a:pPr>
            <a:r>
              <a:rPr lang="en-US" i="1" dirty="0"/>
              <a:t>mi is the mean location of the centroid</a:t>
            </a:r>
          </a:p>
          <a:p>
            <a:pPr marL="36900" indent="0">
              <a:buNone/>
            </a:pPr>
            <a:r>
              <a:rPr lang="en-US" i="1" dirty="0"/>
              <a:t>	n-dimensional where n is # of features</a:t>
            </a:r>
          </a:p>
          <a:p>
            <a:pPr marL="36900" indent="0">
              <a:buNone/>
            </a:pPr>
            <a:endParaRPr lang="en-US" i="1" dirty="0"/>
          </a:p>
          <a:p>
            <a:pPr marL="36900" indent="0">
              <a:buNone/>
            </a:pPr>
            <a:r>
              <a:rPr lang="en-US" i="1" dirty="0"/>
              <a:t>The subtraction here is Euclidean distance</a:t>
            </a:r>
          </a:p>
          <a:p>
            <a:pPr marL="36900" indent="0">
              <a:buNone/>
            </a:pPr>
            <a:endParaRPr lang="en-US" i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020" y="1436543"/>
            <a:ext cx="5886450" cy="46291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6546" y="1908522"/>
            <a:ext cx="5483212" cy="445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228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8737" y="808894"/>
            <a:ext cx="5298831" cy="5673967"/>
          </a:xfrm>
        </p:spPr>
        <p:txBody>
          <a:bodyPr>
            <a:normAutofit/>
          </a:bodyPr>
          <a:lstStyle/>
          <a:p>
            <a:pPr marL="36900" indent="0" algn="ctr">
              <a:buNone/>
            </a:pPr>
            <a:r>
              <a:rPr lang="en-US" sz="2400" b="1" dirty="0"/>
              <a:t>K-Means Algorithm</a:t>
            </a:r>
          </a:p>
          <a:p>
            <a:pPr marL="36900" indent="0" algn="ctr">
              <a:buNone/>
            </a:pPr>
            <a:endParaRPr lang="en-US" dirty="0"/>
          </a:p>
          <a:p>
            <a:pPr marL="36900" indent="0">
              <a:buNone/>
            </a:pPr>
            <a:r>
              <a:rPr lang="en-US" dirty="0"/>
              <a:t>Move Cluster Centroids</a:t>
            </a:r>
          </a:p>
          <a:p>
            <a:pPr marL="36900" indent="0">
              <a:buNone/>
            </a:pPr>
            <a:endParaRPr lang="en-US" dirty="0"/>
          </a:p>
          <a:p>
            <a:pPr marL="36900" indent="0">
              <a:buNone/>
            </a:pPr>
            <a:r>
              <a:rPr lang="en-US" dirty="0"/>
              <a:t>By moving them to the mean position of everything in that cluster</a:t>
            </a:r>
          </a:p>
          <a:p>
            <a:pPr marL="36900" indent="0">
              <a:buNone/>
            </a:pPr>
            <a:endParaRPr lang="en-US" dirty="0"/>
          </a:p>
          <a:p>
            <a:pPr marL="36900" indent="0">
              <a:buNone/>
            </a:pPr>
            <a:r>
              <a:rPr lang="en-US" i="1" dirty="0"/>
              <a:t>As seen here</a:t>
            </a:r>
          </a:p>
          <a:p>
            <a:pPr marL="36900" indent="0">
              <a:buNone/>
            </a:pPr>
            <a:endParaRPr lang="en-US" i="1" dirty="0"/>
          </a:p>
          <a:p>
            <a:pPr marL="36900" indent="0">
              <a:buNone/>
            </a:pPr>
            <a:r>
              <a:rPr lang="en-US" i="1" dirty="0"/>
              <a:t>How is this actually done?</a:t>
            </a:r>
          </a:p>
          <a:p>
            <a:pPr marL="36900" indent="0">
              <a:buNone/>
            </a:pPr>
            <a:endParaRPr lang="en-US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35" y="1153823"/>
            <a:ext cx="5972175" cy="46958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9358" y="4209100"/>
            <a:ext cx="3424937" cy="1094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681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8737" y="808894"/>
            <a:ext cx="5298831" cy="5673967"/>
          </a:xfrm>
        </p:spPr>
        <p:txBody>
          <a:bodyPr>
            <a:normAutofit fontScale="77500" lnSpcReduction="20000"/>
          </a:bodyPr>
          <a:lstStyle/>
          <a:p>
            <a:pPr marL="36900" indent="0" algn="ctr">
              <a:buNone/>
            </a:pPr>
            <a:r>
              <a:rPr lang="en-US" sz="2400" b="1" dirty="0"/>
              <a:t>K-Means Algorithm</a:t>
            </a:r>
          </a:p>
          <a:p>
            <a:pPr marL="36900" indent="0" algn="ctr">
              <a:buNone/>
            </a:pPr>
            <a:endParaRPr lang="en-US" dirty="0"/>
          </a:p>
          <a:p>
            <a:pPr marL="36900" indent="0">
              <a:buNone/>
            </a:pPr>
            <a:r>
              <a:rPr lang="en-US" dirty="0"/>
              <a:t>More detail on this formula:</a:t>
            </a:r>
          </a:p>
          <a:p>
            <a:pPr marL="36900" indent="0">
              <a:buNone/>
            </a:pPr>
            <a:endParaRPr lang="en-US" dirty="0"/>
          </a:p>
          <a:p>
            <a:pPr marL="36900" indent="0">
              <a:buNone/>
            </a:pPr>
            <a:endParaRPr lang="en-US" i="1" dirty="0"/>
          </a:p>
          <a:p>
            <a:pPr marL="36900" indent="0">
              <a:buNone/>
            </a:pPr>
            <a:endParaRPr lang="en-US" i="1" dirty="0"/>
          </a:p>
          <a:p>
            <a:pPr marL="36900" indent="0">
              <a:buNone/>
            </a:pPr>
            <a:endParaRPr lang="en-US" i="1" dirty="0"/>
          </a:p>
          <a:p>
            <a:pPr marL="36900" indent="0">
              <a:buNone/>
            </a:pPr>
            <a:r>
              <a:rPr lang="en-US" i="1" dirty="0"/>
              <a:t>mi is the next mean (centroid location)</a:t>
            </a:r>
          </a:p>
          <a:p>
            <a:pPr marL="36900" indent="0">
              <a:buNone/>
            </a:pPr>
            <a:r>
              <a:rPr lang="en-US" i="1" dirty="0"/>
              <a:t>	t+1 is “at the next time step of the algorithm”</a:t>
            </a:r>
          </a:p>
          <a:p>
            <a:pPr marL="36900" indent="0">
              <a:buNone/>
            </a:pPr>
            <a:endParaRPr lang="en-US" i="1" dirty="0"/>
          </a:p>
          <a:p>
            <a:pPr marL="36900" indent="0">
              <a:buNone/>
            </a:pPr>
            <a:r>
              <a:rPr lang="en-US" i="1" dirty="0"/>
              <a:t>The summation is simply the average of all the features of each assigned point.</a:t>
            </a:r>
          </a:p>
          <a:p>
            <a:pPr marL="36900" indent="0">
              <a:buNone/>
            </a:pPr>
            <a:endParaRPr lang="en-US" i="1" dirty="0"/>
          </a:p>
          <a:p>
            <a:pPr marL="36900" indent="0">
              <a:buNone/>
            </a:pPr>
            <a:r>
              <a:rPr lang="en-US" i="1" dirty="0"/>
              <a:t>Notice that these means are n-dimensional vectors (the mean value of each  of the n features)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35" y="1153823"/>
            <a:ext cx="5972175" cy="46958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5683" y="1957979"/>
            <a:ext cx="3424937" cy="1094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250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3123" y="330913"/>
            <a:ext cx="5298831" cy="5673967"/>
          </a:xfrm>
        </p:spPr>
        <p:txBody>
          <a:bodyPr>
            <a:normAutofit/>
          </a:bodyPr>
          <a:lstStyle/>
          <a:p>
            <a:pPr marL="36900" indent="0" algn="ctr">
              <a:buNone/>
            </a:pPr>
            <a:r>
              <a:rPr lang="en-US" sz="2400" b="1" dirty="0"/>
              <a:t>K-Means Algorithm</a:t>
            </a:r>
          </a:p>
          <a:p>
            <a:pPr marL="36900" indent="0" algn="ctr">
              <a:buNone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6927" y="1581582"/>
            <a:ext cx="5991225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5327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3123" y="330913"/>
            <a:ext cx="5298831" cy="5673967"/>
          </a:xfrm>
        </p:spPr>
        <p:txBody>
          <a:bodyPr>
            <a:normAutofit/>
          </a:bodyPr>
          <a:lstStyle/>
          <a:p>
            <a:pPr marL="36900" indent="0" algn="ctr">
              <a:buNone/>
            </a:pPr>
            <a:r>
              <a:rPr lang="en-US" sz="2400" b="1" dirty="0"/>
              <a:t>K-Means Algorithm</a:t>
            </a:r>
          </a:p>
          <a:p>
            <a:pPr marL="36900" indent="0" algn="ctr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6450" y="1549778"/>
            <a:ext cx="5972175" cy="471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7591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3123" y="330913"/>
            <a:ext cx="5298831" cy="5673967"/>
          </a:xfrm>
        </p:spPr>
        <p:txBody>
          <a:bodyPr>
            <a:normAutofit/>
          </a:bodyPr>
          <a:lstStyle/>
          <a:p>
            <a:pPr marL="36900" indent="0" algn="ctr">
              <a:buNone/>
            </a:pPr>
            <a:r>
              <a:rPr lang="en-US" sz="2400" b="1" dirty="0"/>
              <a:t>K-Means Algorithm</a:t>
            </a:r>
          </a:p>
          <a:p>
            <a:pPr marL="36900" indent="0" algn="ctr">
              <a:buNone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8950" y="1232855"/>
            <a:ext cx="6134100" cy="477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1087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3123" y="330913"/>
            <a:ext cx="5298831" cy="5673967"/>
          </a:xfrm>
        </p:spPr>
        <p:txBody>
          <a:bodyPr>
            <a:normAutofit/>
          </a:bodyPr>
          <a:lstStyle/>
          <a:p>
            <a:pPr marL="36900" indent="0" algn="ctr">
              <a:buNone/>
            </a:pPr>
            <a:r>
              <a:rPr lang="en-US" sz="2400" b="1" dirty="0"/>
              <a:t>K-Means Algorithm</a:t>
            </a:r>
          </a:p>
          <a:p>
            <a:pPr marL="36900" indent="0" algn="ctr">
              <a:buNone/>
            </a:pPr>
            <a:r>
              <a:rPr lang="en-US" sz="2400" b="1" dirty="0"/>
              <a:t>We’ve converged!!!!!!</a:t>
            </a:r>
          </a:p>
          <a:p>
            <a:pPr marL="36900" indent="0" algn="ctr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4116" y="1538720"/>
            <a:ext cx="5924550" cy="459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2786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8737" y="808894"/>
            <a:ext cx="5298831" cy="5673967"/>
          </a:xfrm>
        </p:spPr>
        <p:txBody>
          <a:bodyPr>
            <a:normAutofit fontScale="92500" lnSpcReduction="10000"/>
          </a:bodyPr>
          <a:lstStyle/>
          <a:p>
            <a:pPr marL="36900" indent="0" algn="ctr">
              <a:buNone/>
            </a:pPr>
            <a:r>
              <a:rPr lang="en-US" sz="2400" b="1" dirty="0"/>
              <a:t>K-Means: Summary</a:t>
            </a:r>
          </a:p>
          <a:p>
            <a:pPr marL="36900" indent="0">
              <a:buNone/>
            </a:pPr>
            <a:endParaRPr lang="en-US" dirty="0"/>
          </a:p>
          <a:p>
            <a:r>
              <a:rPr lang="en-US" dirty="0"/>
              <a:t>Good For:</a:t>
            </a:r>
          </a:p>
          <a:p>
            <a:pPr lvl="1"/>
            <a:r>
              <a:rPr lang="en-US" dirty="0"/>
              <a:t>Easy to implement</a:t>
            </a:r>
          </a:p>
          <a:p>
            <a:pPr lvl="1"/>
            <a:r>
              <a:rPr lang="en-US" dirty="0"/>
              <a:t>Guaranteed to converge</a:t>
            </a:r>
          </a:p>
          <a:p>
            <a:pPr lvl="1"/>
            <a:r>
              <a:rPr lang="en-US" dirty="0"/>
              <a:t>Finds good solutions quickly</a:t>
            </a:r>
          </a:p>
          <a:p>
            <a:pPr lvl="1"/>
            <a:endParaRPr lang="en-US" dirty="0"/>
          </a:p>
          <a:p>
            <a:r>
              <a:rPr lang="en-US" dirty="0"/>
              <a:t>Bad For:</a:t>
            </a:r>
          </a:p>
          <a:p>
            <a:pPr lvl="1"/>
            <a:r>
              <a:rPr lang="en-US" dirty="0"/>
              <a:t>Not optimal</a:t>
            </a:r>
          </a:p>
          <a:p>
            <a:pPr lvl="2"/>
            <a:r>
              <a:rPr lang="en-US" dirty="0"/>
              <a:t>This problem is NP-Hard</a:t>
            </a:r>
          </a:p>
          <a:p>
            <a:pPr lvl="1"/>
            <a:r>
              <a:rPr lang="en-US" dirty="0"/>
              <a:t>Need to figure out what ‘k’ should be</a:t>
            </a:r>
          </a:p>
          <a:p>
            <a:pPr lvl="1"/>
            <a:r>
              <a:rPr lang="en-US" dirty="0"/>
              <a:t>Tends to find equal sized clusters, which can be bad. Can you give an example?</a:t>
            </a:r>
          </a:p>
          <a:p>
            <a:pPr lvl="2"/>
            <a:r>
              <a:rPr lang="en-US" dirty="0"/>
              <a:t>Expectation-Maximization can be used instead</a:t>
            </a:r>
          </a:p>
        </p:txBody>
      </p:sp>
      <p:pic>
        <p:nvPicPr>
          <p:cNvPr id="1026" name="Picture 2" descr="https://sp.yimg.com/ib/th?id=HN.608005616744729845&amp;pid=15.1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943" y="808894"/>
            <a:ext cx="4898781" cy="4898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9671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Unsupervised Learning: Clustering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24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8737" y="808894"/>
            <a:ext cx="5298831" cy="5673967"/>
          </a:xfrm>
        </p:spPr>
        <p:txBody>
          <a:bodyPr>
            <a:normAutofit fontScale="92500" lnSpcReduction="10000"/>
          </a:bodyPr>
          <a:lstStyle/>
          <a:p>
            <a:pPr marL="36900" indent="0" algn="ctr">
              <a:buNone/>
            </a:pPr>
            <a:r>
              <a:rPr lang="en-US" sz="2400" b="1" dirty="0"/>
              <a:t>Unsupervised Learning</a:t>
            </a:r>
          </a:p>
          <a:p>
            <a:pPr marL="36900" indent="0">
              <a:buNone/>
            </a:pPr>
            <a:endParaRPr lang="en-US" dirty="0"/>
          </a:p>
          <a:p>
            <a:r>
              <a:rPr lang="en-US" dirty="0"/>
              <a:t>Supervised Learning:</a:t>
            </a:r>
          </a:p>
          <a:p>
            <a:pPr lvl="1"/>
            <a:r>
              <a:rPr lang="en-US" dirty="0"/>
              <a:t>Given a list of </a:t>
            </a:r>
            <a:r>
              <a:rPr lang="en-US" i="1" dirty="0"/>
              <a:t>labeled training examples</a:t>
            </a:r>
            <a:r>
              <a:rPr lang="en-US" dirty="0"/>
              <a:t>, fit a hypothesis function to those examples as best as you can.</a:t>
            </a:r>
          </a:p>
          <a:p>
            <a:pPr lvl="1"/>
            <a:endParaRPr lang="en-US" dirty="0"/>
          </a:p>
          <a:p>
            <a:r>
              <a:rPr lang="en-US" dirty="0"/>
              <a:t>Unsupervised Learning:</a:t>
            </a:r>
          </a:p>
          <a:p>
            <a:pPr lvl="1"/>
            <a:r>
              <a:rPr lang="en-US" dirty="0"/>
              <a:t>Given a list of unlabeled training examples, figure out which are likely to have the same output variable (if they were labeled)</a:t>
            </a:r>
          </a:p>
          <a:p>
            <a:pPr lvl="1"/>
            <a:endParaRPr lang="en-US" dirty="0"/>
          </a:p>
          <a:p>
            <a:r>
              <a:rPr lang="en-US" dirty="0"/>
              <a:t>IDEA!</a:t>
            </a:r>
          </a:p>
          <a:p>
            <a:pPr lvl="1"/>
            <a:r>
              <a:rPr lang="en-US" dirty="0"/>
              <a:t>Compute the “clusters” in the data (the data with similar features)</a:t>
            </a:r>
          </a:p>
        </p:txBody>
      </p:sp>
      <p:pic>
        <p:nvPicPr>
          <p:cNvPr id="1026" name="Picture 2" descr="https://sp.yimg.com/ib/th?id=HN.608005616744729845&amp;pid=15.1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943" y="808894"/>
            <a:ext cx="4898781" cy="4898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2703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8737" y="808894"/>
            <a:ext cx="5298831" cy="5673967"/>
          </a:xfrm>
        </p:spPr>
        <p:txBody>
          <a:bodyPr>
            <a:normAutofit lnSpcReduction="10000"/>
          </a:bodyPr>
          <a:lstStyle/>
          <a:p>
            <a:pPr marL="36900" indent="0" algn="ctr">
              <a:buNone/>
            </a:pPr>
            <a:r>
              <a:rPr lang="en-US" sz="2400" b="1" dirty="0"/>
              <a:t>Unsupervised Learning</a:t>
            </a:r>
          </a:p>
          <a:p>
            <a:pPr marL="36900" indent="0" algn="ctr">
              <a:buNone/>
            </a:pPr>
            <a:endParaRPr lang="en-US" dirty="0"/>
          </a:p>
          <a:p>
            <a:r>
              <a:rPr lang="en-US" dirty="0"/>
              <a:t>Unsupervised Learning:</a:t>
            </a:r>
          </a:p>
          <a:p>
            <a:pPr lvl="1"/>
            <a:r>
              <a:rPr lang="en-US" dirty="0"/>
              <a:t>Given a list of unlabeled training examples, figure out which are likely to have the same output variable (if they were labeled)</a:t>
            </a:r>
          </a:p>
          <a:p>
            <a:pPr lvl="1"/>
            <a:endParaRPr lang="en-US" dirty="0"/>
          </a:p>
          <a:p>
            <a:r>
              <a:rPr lang="en-US" dirty="0"/>
              <a:t>IDEA!</a:t>
            </a:r>
          </a:p>
          <a:p>
            <a:pPr lvl="1"/>
            <a:r>
              <a:rPr lang="en-US" dirty="0"/>
              <a:t>Compute the “clusters” in the data (the data with similar features)</a:t>
            </a:r>
          </a:p>
          <a:p>
            <a:pPr lvl="1"/>
            <a:endParaRPr lang="en-US" dirty="0"/>
          </a:p>
          <a:p>
            <a:r>
              <a:rPr lang="en-US" dirty="0"/>
              <a:t>In the image here, it looks like there are two different </a:t>
            </a:r>
            <a:r>
              <a:rPr lang="en-US" i="1" dirty="0"/>
              <a:t>clusters</a:t>
            </a:r>
            <a:r>
              <a:rPr lang="en-US" dirty="0"/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714" y="1718830"/>
            <a:ext cx="4997595" cy="4030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882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8737" y="808894"/>
            <a:ext cx="5298831" cy="5673967"/>
          </a:xfrm>
        </p:spPr>
        <p:txBody>
          <a:bodyPr>
            <a:normAutofit/>
          </a:bodyPr>
          <a:lstStyle/>
          <a:p>
            <a:pPr marL="36900" indent="0" algn="ctr">
              <a:buNone/>
            </a:pPr>
            <a:r>
              <a:rPr lang="en-US" sz="2400" b="1" dirty="0"/>
              <a:t>What is clustering good for?</a:t>
            </a:r>
          </a:p>
          <a:p>
            <a:pPr marL="36900" indent="0" algn="ctr">
              <a:buNone/>
            </a:pPr>
            <a:endParaRPr lang="en-US" dirty="0"/>
          </a:p>
          <a:p>
            <a:r>
              <a:rPr lang="en-US" dirty="0"/>
              <a:t>Market Segmentation</a:t>
            </a:r>
          </a:p>
          <a:p>
            <a:pPr lvl="1"/>
            <a:r>
              <a:rPr lang="en-US" dirty="0"/>
              <a:t>Figure out different types of customers your company has.</a:t>
            </a:r>
          </a:p>
          <a:p>
            <a:pPr lvl="1"/>
            <a:endParaRPr lang="en-US" dirty="0"/>
          </a:p>
          <a:p>
            <a:r>
              <a:rPr lang="en-US" dirty="0"/>
              <a:t>Organize Data Centers based on characteristics of the network traffic you are getting.</a:t>
            </a:r>
          </a:p>
          <a:p>
            <a:endParaRPr lang="en-US" dirty="0"/>
          </a:p>
          <a:p>
            <a:r>
              <a:rPr lang="en-US" dirty="0"/>
              <a:t>Social Network Analysis</a:t>
            </a:r>
          </a:p>
          <a:p>
            <a:pPr lvl="1"/>
            <a:r>
              <a:rPr lang="en-US" dirty="0"/>
              <a:t>Automatically compute different types of users in a social network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714" y="1718830"/>
            <a:ext cx="4997595" cy="4030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000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8737" y="808894"/>
            <a:ext cx="5298831" cy="5673967"/>
          </a:xfrm>
        </p:spPr>
        <p:txBody>
          <a:bodyPr>
            <a:normAutofit fontScale="92500"/>
          </a:bodyPr>
          <a:lstStyle/>
          <a:p>
            <a:pPr marL="36900" indent="0" algn="ctr">
              <a:buNone/>
            </a:pPr>
            <a:r>
              <a:rPr lang="en-US" sz="2400" b="1" dirty="0"/>
              <a:t>K-Means Algorithm</a:t>
            </a:r>
          </a:p>
          <a:p>
            <a:pPr marL="36900" indent="0" algn="ctr">
              <a:buNone/>
            </a:pPr>
            <a:endParaRPr lang="en-US" dirty="0"/>
          </a:p>
          <a:p>
            <a:r>
              <a:rPr lang="en-US" dirty="0"/>
              <a:t>VERY popular clustering algorithm.</a:t>
            </a:r>
          </a:p>
          <a:p>
            <a:endParaRPr lang="en-US" dirty="0"/>
          </a:p>
          <a:p>
            <a:r>
              <a:rPr lang="en-US" dirty="0"/>
              <a:t>Really simple (which is awesome!)</a:t>
            </a:r>
          </a:p>
          <a:p>
            <a:endParaRPr lang="en-US" dirty="0"/>
          </a:p>
          <a:p>
            <a:r>
              <a:rPr lang="en-US" dirty="0"/>
              <a:t>Inputs:</a:t>
            </a:r>
          </a:p>
          <a:p>
            <a:pPr lvl="1"/>
            <a:r>
              <a:rPr lang="en-US" dirty="0"/>
              <a:t>The (unlabeled) training examples</a:t>
            </a:r>
          </a:p>
          <a:p>
            <a:pPr lvl="1"/>
            <a:r>
              <a:rPr lang="en-US" dirty="0"/>
              <a:t>The number of clusters (k) to compute</a:t>
            </a:r>
          </a:p>
          <a:p>
            <a:pPr lvl="1"/>
            <a:endParaRPr lang="en-US" dirty="0"/>
          </a:p>
          <a:p>
            <a:r>
              <a:rPr lang="en-US" dirty="0"/>
              <a:t>Outputs:</a:t>
            </a:r>
          </a:p>
          <a:p>
            <a:pPr lvl="1"/>
            <a:r>
              <a:rPr lang="en-US" dirty="0"/>
              <a:t>k subsets of the data that are similar to each other (i.e., the clusters).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714" y="1718830"/>
            <a:ext cx="4997595" cy="4030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796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8737" y="808894"/>
            <a:ext cx="5298831" cy="5673967"/>
          </a:xfrm>
        </p:spPr>
        <p:txBody>
          <a:bodyPr>
            <a:normAutofit fontScale="92500" lnSpcReduction="20000"/>
          </a:bodyPr>
          <a:lstStyle/>
          <a:p>
            <a:pPr marL="36900" indent="0" algn="ctr">
              <a:buNone/>
            </a:pPr>
            <a:r>
              <a:rPr lang="en-US" sz="2400" b="1" dirty="0"/>
              <a:t>Aside: </a:t>
            </a:r>
            <a:r>
              <a:rPr lang="en-US" sz="2400" b="1" dirty="0" err="1"/>
              <a:t>Voronoi</a:t>
            </a:r>
            <a:r>
              <a:rPr lang="en-US" sz="2400" b="1" dirty="0"/>
              <a:t> Cells</a:t>
            </a:r>
          </a:p>
          <a:p>
            <a:pPr marL="36900" indent="0" algn="ctr">
              <a:buNone/>
            </a:pPr>
            <a:endParaRPr lang="en-US" dirty="0"/>
          </a:p>
          <a:p>
            <a:r>
              <a:rPr lang="en-US" dirty="0"/>
              <a:t>A partitioning of planes into regions</a:t>
            </a:r>
          </a:p>
          <a:p>
            <a:endParaRPr lang="en-US" dirty="0"/>
          </a:p>
          <a:p>
            <a:r>
              <a:rPr lang="en-US" dirty="0"/>
              <a:t>Each black dot is called a </a:t>
            </a:r>
            <a:r>
              <a:rPr lang="en-US" i="1" dirty="0"/>
              <a:t>centroid</a:t>
            </a:r>
          </a:p>
          <a:p>
            <a:endParaRPr lang="en-US" dirty="0"/>
          </a:p>
          <a:p>
            <a:r>
              <a:rPr lang="en-US" dirty="0"/>
              <a:t>Every color represents which centroid is closest to that particular point in the diagram</a:t>
            </a:r>
          </a:p>
          <a:p>
            <a:endParaRPr lang="en-US" dirty="0"/>
          </a:p>
          <a:p>
            <a:r>
              <a:rPr lang="en-US" dirty="0"/>
              <a:t>K-Means is similar:</a:t>
            </a:r>
          </a:p>
          <a:p>
            <a:pPr lvl="1"/>
            <a:r>
              <a:rPr lang="en-US" dirty="0"/>
              <a:t>Initialize exactly K centroids</a:t>
            </a:r>
          </a:p>
          <a:p>
            <a:pPr lvl="1"/>
            <a:r>
              <a:rPr lang="en-US" dirty="0"/>
              <a:t>Training examples belong to closest centroid</a:t>
            </a:r>
          </a:p>
          <a:p>
            <a:pPr lvl="1"/>
            <a:r>
              <a:rPr lang="en-US" dirty="0"/>
              <a:t>Update centroid locations, etc.</a:t>
            </a:r>
          </a:p>
        </p:txBody>
      </p:sp>
      <p:pic>
        <p:nvPicPr>
          <p:cNvPr id="1026" name="Picture 2" descr="http://upload.wikimedia.org/wikipedia/commons/thumb/5/54/Euclidean_Voronoi_diagram.svg/512px-Euclidean_Voronoi_diagram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65" y="1007485"/>
            <a:ext cx="4876800" cy="487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7476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8737" y="808894"/>
            <a:ext cx="5298831" cy="5673967"/>
          </a:xfrm>
        </p:spPr>
        <p:txBody>
          <a:bodyPr>
            <a:normAutofit/>
          </a:bodyPr>
          <a:lstStyle/>
          <a:p>
            <a:pPr marL="36900" indent="0" algn="ctr">
              <a:buNone/>
            </a:pPr>
            <a:r>
              <a:rPr lang="en-US" sz="2400" b="1" dirty="0"/>
              <a:t>K-Means Algorithm</a:t>
            </a:r>
          </a:p>
          <a:p>
            <a:pPr marL="36900" indent="0" algn="ctr">
              <a:buNone/>
            </a:pPr>
            <a:endParaRPr lang="en-US" dirty="0"/>
          </a:p>
          <a:p>
            <a:pPr marL="36900" indent="0">
              <a:buNone/>
            </a:pPr>
            <a:r>
              <a:rPr lang="en-US" dirty="0"/>
              <a:t>Initialize K (here, 2) cluster centroids</a:t>
            </a:r>
          </a:p>
          <a:p>
            <a:pPr marL="36900" indent="0">
              <a:buNone/>
            </a:pPr>
            <a:endParaRPr lang="en-US" dirty="0"/>
          </a:p>
          <a:p>
            <a:pPr marL="36900" indent="0">
              <a:buNone/>
            </a:pPr>
            <a:r>
              <a:rPr lang="en-US" dirty="0"/>
              <a:t>Repeat:</a:t>
            </a:r>
          </a:p>
          <a:p>
            <a:pPr marL="36900" indent="0">
              <a:buNone/>
            </a:pPr>
            <a:r>
              <a:rPr lang="en-US" dirty="0"/>
              <a:t>	Assign each training example to a group</a:t>
            </a:r>
          </a:p>
          <a:p>
            <a:pPr marL="36900" indent="0">
              <a:buNone/>
            </a:pPr>
            <a:r>
              <a:rPr lang="en-US" dirty="0"/>
              <a:t>		Via closest centroid</a:t>
            </a:r>
          </a:p>
          <a:p>
            <a:pPr marL="36900" indent="0">
              <a:buNone/>
            </a:pPr>
            <a:endParaRPr lang="en-US" dirty="0"/>
          </a:p>
          <a:p>
            <a:pPr marL="36900" indent="0">
              <a:buNone/>
            </a:pPr>
            <a:r>
              <a:rPr lang="en-US" dirty="0"/>
              <a:t>	Update centroid locations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43" y="1265493"/>
            <a:ext cx="6124575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67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8737" y="808894"/>
            <a:ext cx="5298831" cy="5673967"/>
          </a:xfrm>
        </p:spPr>
        <p:txBody>
          <a:bodyPr>
            <a:normAutofit/>
          </a:bodyPr>
          <a:lstStyle/>
          <a:p>
            <a:pPr marL="36900" indent="0" algn="ctr">
              <a:buNone/>
            </a:pPr>
            <a:r>
              <a:rPr lang="en-US" sz="2400" b="1" dirty="0"/>
              <a:t>K-Means Algorithm</a:t>
            </a:r>
          </a:p>
          <a:p>
            <a:pPr marL="36900" indent="0" algn="ctr">
              <a:buNone/>
            </a:pPr>
            <a:endParaRPr lang="en-US" dirty="0"/>
          </a:p>
          <a:p>
            <a:pPr marL="36900" indent="0">
              <a:buNone/>
            </a:pPr>
            <a:r>
              <a:rPr lang="en-US" dirty="0"/>
              <a:t>Assign each training example to a group</a:t>
            </a:r>
          </a:p>
          <a:p>
            <a:pPr marL="36900" indent="0">
              <a:buNone/>
            </a:pPr>
            <a:r>
              <a:rPr lang="en-US" dirty="0"/>
              <a:t>	Via closest centroid</a:t>
            </a:r>
          </a:p>
          <a:p>
            <a:pPr marL="36900" indent="0">
              <a:buNone/>
            </a:pPr>
            <a:endParaRPr lang="en-US" dirty="0"/>
          </a:p>
          <a:p>
            <a:pPr marL="36900" indent="0">
              <a:buNone/>
            </a:pPr>
            <a:r>
              <a:rPr lang="en-US" i="1" dirty="0"/>
              <a:t>As seen here</a:t>
            </a:r>
          </a:p>
          <a:p>
            <a:pPr marL="36900" indent="0">
              <a:buNone/>
            </a:pPr>
            <a:endParaRPr lang="en-US" i="1" dirty="0"/>
          </a:p>
          <a:p>
            <a:pPr marL="36900" indent="0">
              <a:buNone/>
            </a:pPr>
            <a:r>
              <a:rPr lang="en-US" i="1" dirty="0"/>
              <a:t>How is this actually done?</a:t>
            </a:r>
          </a:p>
          <a:p>
            <a:pPr marL="36900" indent="0">
              <a:buNone/>
            </a:pPr>
            <a:endParaRPr lang="en-US" i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020" y="1436543"/>
            <a:ext cx="5886450" cy="46291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1083" y="4718770"/>
            <a:ext cx="5483212" cy="445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733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2746</TotalTime>
  <Words>565</Words>
  <Application>Microsoft Macintosh PowerPoint</Application>
  <PresentationFormat>Widescreen</PresentationFormat>
  <Paragraphs>125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CS3100: DSA2 ML - Clustering</vt:lpstr>
      <vt:lpstr>Unsupervised Learning: Clustering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CS4710: Artificial Intelligence Course Introduction</dc:title>
  <dc:creator>Maya Kumazawa</dc:creator>
  <cp:lastModifiedBy>Mark Floryan</cp:lastModifiedBy>
  <cp:revision>222</cp:revision>
  <dcterms:created xsi:type="dcterms:W3CDTF">2014-12-16T15:21:56Z</dcterms:created>
  <dcterms:modified xsi:type="dcterms:W3CDTF">2022-10-13T14:55:26Z</dcterms:modified>
</cp:coreProperties>
</file>