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645" r:id="rId2"/>
    <p:sldId id="1100" r:id="rId3"/>
    <p:sldId id="770" r:id="rId4"/>
    <p:sldId id="751" r:id="rId5"/>
    <p:sldId id="773" r:id="rId6"/>
    <p:sldId id="1101" r:id="rId7"/>
    <p:sldId id="782" r:id="rId8"/>
    <p:sldId id="783" r:id="rId9"/>
    <p:sldId id="784" r:id="rId10"/>
    <p:sldId id="785" r:id="rId11"/>
    <p:sldId id="1110" r:id="rId12"/>
    <p:sldId id="786" r:id="rId13"/>
    <p:sldId id="1109" r:id="rId14"/>
    <p:sldId id="789" r:id="rId15"/>
    <p:sldId id="1098" r:id="rId16"/>
    <p:sldId id="792" r:id="rId17"/>
    <p:sldId id="799" r:id="rId18"/>
    <p:sldId id="794" r:id="rId19"/>
    <p:sldId id="1102" r:id="rId20"/>
    <p:sldId id="1103" r:id="rId21"/>
    <p:sldId id="842" r:id="rId22"/>
    <p:sldId id="268" r:id="rId23"/>
    <p:sldId id="342" r:id="rId24"/>
    <p:sldId id="846" r:id="rId25"/>
    <p:sldId id="1108" r:id="rId26"/>
    <p:sldId id="315" r:id="rId27"/>
    <p:sldId id="851" r:id="rId28"/>
    <p:sldId id="322" r:id="rId29"/>
    <p:sldId id="312" r:id="rId30"/>
    <p:sldId id="313" r:id="rId31"/>
    <p:sldId id="337" r:id="rId32"/>
    <p:sldId id="336" r:id="rId33"/>
    <p:sldId id="339" r:id="rId34"/>
    <p:sldId id="341" r:id="rId35"/>
    <p:sldId id="1106" r:id="rId36"/>
    <p:sldId id="343" r:id="rId37"/>
    <p:sldId id="1107" r:id="rId38"/>
    <p:sldId id="345" r:id="rId39"/>
    <p:sldId id="852" r:id="rId40"/>
    <p:sldId id="1105" r:id="rId41"/>
    <p:sldId id="276" r:id="rId42"/>
    <p:sldId id="34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FF"/>
    <a:srgbClr val="FF33CC"/>
    <a:srgbClr val="00B0F0"/>
    <a:srgbClr val="FFFF00"/>
    <a:srgbClr val="00CCFF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2"/>
    <p:restoredTop sz="92908" autoAdjust="0"/>
  </p:normalViewPr>
  <p:slideViewPr>
    <p:cSldViewPr>
      <p:cViewPr varScale="1">
        <p:scale>
          <a:sx n="138" d="100"/>
          <a:sy n="138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19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24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5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11.png"/><Relationship Id="rId7" Type="http://schemas.openxmlformats.org/officeDocument/2006/relationships/image" Target="../media/image9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11" Type="http://schemas.openxmlformats.org/officeDocument/2006/relationships/image" Target="../media/image110.png"/><Relationship Id="rId5" Type="http://schemas.openxmlformats.org/officeDocument/2006/relationships/image" Target="../media/image900.png"/><Relationship Id="rId10" Type="http://schemas.openxmlformats.org/officeDocument/2006/relationships/image" Target="../media/image109.png"/><Relationship Id="rId4" Type="http://schemas.openxmlformats.org/officeDocument/2006/relationships/image" Target="../media/image771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CS 3100 DSA2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Mark Floryan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87700"/>
            <a:ext cx="8534400" cy="26670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Topics: NP, NP-Hard, NP Complete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Readings:  CLRS Chapter 34 (be selective)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349488" y="1481300"/>
            <a:ext cx="4346713" cy="4914248"/>
            <a:chOff x="1825487" y="1481300"/>
            <a:chExt cx="4346713" cy="4914248"/>
          </a:xfrm>
        </p:grpSpPr>
        <p:cxnSp>
          <p:nvCxnSpPr>
            <p:cNvPr id="14" name="Straight Connector 13"/>
            <p:cNvCxnSpPr>
              <a:cxnSpLocks/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/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543800" y="1348773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348773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238066" y="2641506"/>
            <a:ext cx="3572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</a:p>
          <a:p>
            <a:endParaRPr lang="en-US" sz="2400" dirty="0"/>
          </a:p>
          <a:p>
            <a:r>
              <a:rPr lang="en-US" sz="2400" i="1" dirty="0"/>
              <a:t>This node IS in the vertex cover!</a:t>
            </a:r>
          </a:p>
          <a:p>
            <a:endParaRPr lang="en-US" sz="2400" i="1" dirty="0"/>
          </a:p>
          <a:p>
            <a:r>
              <a:rPr lang="en-US" sz="2400" i="1" dirty="0"/>
              <a:t>Wait, what!? </a:t>
            </a:r>
            <a:br>
              <a:rPr lang="en-US" sz="2400" i="1" dirty="0"/>
            </a:br>
            <a:r>
              <a:rPr lang="en-US" sz="2400" i="1" dirty="0"/>
              <a:t>Actually, this blue node is in SOME vertex cover of size 4 so algorithm still works.</a:t>
            </a:r>
          </a:p>
        </p:txBody>
      </p:sp>
      <p:sp>
        <p:nvSpPr>
          <p:cNvPr id="33" name="&quot;No&quot; Symbol 32"/>
          <p:cNvSpPr/>
          <p:nvPr/>
        </p:nvSpPr>
        <p:spPr>
          <a:xfrm>
            <a:off x="5638801" y="1349446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76086A-E8D6-A448-B3DB-31A6F2EC7580}"/>
              </a:ext>
            </a:extLst>
          </p:cNvPr>
          <p:cNvCxnSpPr>
            <a:stCxn id="39" idx="2"/>
          </p:cNvCxnSpPr>
          <p:nvPr/>
        </p:nvCxnSpPr>
        <p:spPr>
          <a:xfrm>
            <a:off x="2409826" y="3032235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D62542A-36C2-9848-ABA1-148A7B7EEC8E}"/>
              </a:ext>
            </a:extLst>
          </p:cNvPr>
          <p:cNvSpPr/>
          <p:nvPr/>
        </p:nvSpPr>
        <p:spPr>
          <a:xfrm>
            <a:off x="2181226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FF04B3-F975-EB43-8A13-73C4476B02EA}"/>
              </a:ext>
            </a:extLst>
          </p:cNvPr>
          <p:cNvCxnSpPr>
            <a:stCxn id="47" idx="3"/>
          </p:cNvCxnSpPr>
          <p:nvPr/>
        </p:nvCxnSpPr>
        <p:spPr>
          <a:xfrm>
            <a:off x="4830552" y="2447104"/>
            <a:ext cx="2408449" cy="586773"/>
          </a:xfrm>
          <a:prstGeom prst="lin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76200"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2C82F3-C509-A542-AB6C-4E7DF14EEAFD}"/>
              </a:ext>
            </a:extLst>
          </p:cNvPr>
          <p:cNvCxnSpPr>
            <a:stCxn id="47" idx="2"/>
          </p:cNvCxnSpPr>
          <p:nvPr/>
        </p:nvCxnSpPr>
        <p:spPr>
          <a:xfrm flipH="1">
            <a:off x="4137081" y="2675704"/>
            <a:ext cx="464871" cy="786795"/>
          </a:xfrm>
          <a:prstGeom prst="lin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76200"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2052DEB-D612-3A4B-90BE-1DEEACD1F320}"/>
              </a:ext>
            </a:extLst>
          </p:cNvPr>
          <p:cNvSpPr/>
          <p:nvPr/>
        </p:nvSpPr>
        <p:spPr>
          <a:xfrm>
            <a:off x="4373352" y="2218504"/>
            <a:ext cx="457200" cy="4572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913DE9-569F-9846-8BD1-30B9A7F7968C}"/>
              </a:ext>
            </a:extLst>
          </p:cNvPr>
          <p:cNvCxnSpPr/>
          <p:nvPr/>
        </p:nvCxnSpPr>
        <p:spPr>
          <a:xfrm flipV="1">
            <a:off x="2638426" y="2447104"/>
            <a:ext cx="1734926" cy="356531"/>
          </a:xfrm>
          <a:prstGeom prst="lin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76200">
            <a:solidFill>
              <a:schemeClr val="tx1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&quot;No&quot; Symbol 41">
            <a:extLst>
              <a:ext uri="{FF2B5EF4-FFF2-40B4-BE49-F238E27FC236}">
                <a16:creationId xmlns:a16="http://schemas.microsoft.com/office/drawing/2014/main" id="{6135002A-1BC8-C941-A65D-AEFEE1EA4C0A}"/>
              </a:ext>
            </a:extLst>
          </p:cNvPr>
          <p:cNvSpPr/>
          <p:nvPr/>
        </p:nvSpPr>
        <p:spPr>
          <a:xfrm>
            <a:off x="4247974" y="2100419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/>
              <a:t>If node ‘v’ IS in any VC</a:t>
            </a:r>
            <a:r>
              <a:rPr lang="en-US" dirty="0"/>
              <a:t>: Then ‘v’ covers its incident edges and k-1 nodes can be used to cover the rest (use decider to find out). Node can safely be removed because it has already been “counted”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If node ‘v’ NOT in any VC</a:t>
            </a:r>
            <a:r>
              <a:rPr lang="en-US" dirty="0"/>
              <a:t>: Then another node needs to cover it’s edges, but it won’t be usable with k = i-1 (not enough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5700" y="1403866"/>
                <a:ext cx="2162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Solver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0" y="1403866"/>
                <a:ext cx="2162580" cy="369332"/>
              </a:xfrm>
              <a:prstGeom prst="rect">
                <a:avLst/>
              </a:prstGeom>
              <a:blipFill>
                <a:blip r:embed="rId2"/>
                <a:stretch>
                  <a:fillRect t="-6667" r="-11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61177" y="1371600"/>
                <a:ext cx="2310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Decider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177" y="1371600"/>
                <a:ext cx="2310697" cy="369332"/>
              </a:xfrm>
              <a:prstGeom prst="rect">
                <a:avLst/>
              </a:prstGeom>
              <a:blipFill>
                <a:blip r:embed="rId3"/>
                <a:stretch>
                  <a:fillRect t="-6897" r="-109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9638" y="17526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a node,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blipFill>
                <a:blip r:embed="rId8"/>
                <a:stretch>
                  <a:fillRect l="-228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Relate Solutions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9"/>
                <a:stretch>
                  <a:fillRect l="-1521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11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7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Problems (P, NP, NP-Hard)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1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44000" y="2282633"/>
            <a:ext cx="2292734" cy="22927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Problems: P vs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</a:t>
                </a:r>
              </a:p>
              <a:p>
                <a:pPr lvl="1"/>
                <a:r>
                  <a:rPr lang="en-US" dirty="0"/>
                  <a:t>Deterministic Polynomial Time</a:t>
                </a:r>
              </a:p>
              <a:p>
                <a:pPr lvl="1"/>
                <a:r>
                  <a:rPr lang="en-US" dirty="0"/>
                  <a:t>P is the set of problems solvable in polynomial time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NP</a:t>
                </a:r>
              </a:p>
              <a:p>
                <a:pPr lvl="1"/>
                <a:r>
                  <a:rPr lang="en-US" dirty="0"/>
                  <a:t>Non-Deterministic Polynomial Time</a:t>
                </a:r>
              </a:p>
              <a:p>
                <a:pPr lvl="1"/>
                <a:r>
                  <a:rPr lang="en-US" dirty="0"/>
                  <a:t>NP is the set of problems </a:t>
                </a:r>
                <a:r>
                  <a:rPr lang="en-US" b="1" i="1" dirty="0"/>
                  <a:t>verifiable</a:t>
                </a:r>
                <a:r>
                  <a:rPr lang="en-US" dirty="0"/>
                  <a:t> in polynomial time</a:t>
                </a:r>
              </a:p>
              <a:p>
                <a:pPr lvl="2"/>
                <a:r>
                  <a:rPr lang="en-US" dirty="0"/>
                  <a:t>Verify a proposed solution (not find one)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Open Problem: Does P=NP?</a:t>
                </a:r>
              </a:p>
              <a:p>
                <a:pPr lvl="1"/>
                <a:r>
                  <a:rPr lang="en-US" dirty="0"/>
                  <a:t>Certainly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68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95218" y="3352800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7106" y="370079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81794" y="2725216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367425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 is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1"/>
                <a:ext cx="8686800" cy="12318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show: Given a potential solution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, can we </a:t>
                </a:r>
                <a:r>
                  <a:rPr lang="en-US" b="1" dirty="0"/>
                  <a:t>verify</a:t>
                </a:r>
                <a:r>
                  <a:rPr lang="en-US" dirty="0"/>
                  <a:t>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1"/>
                <a:ext cx="8686800" cy="1231826"/>
              </a:xfrm>
              <a:blipFill>
                <a:blip r:embed="rId3"/>
                <a:stretch>
                  <a:fillRect l="-1752" r="-1606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676400" y="3106136"/>
                <a:ext cx="8534400" cy="1839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How can we verify it?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  Takes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is a vertex cover?  Takes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06136"/>
                <a:ext cx="8534400" cy="1839675"/>
              </a:xfrm>
              <a:prstGeom prst="rect">
                <a:avLst/>
              </a:prstGeom>
              <a:blipFill>
                <a:blip r:embed="rId4"/>
                <a:stretch>
                  <a:fillRect l="-1935" t="-4138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B6D8EC-8AEC-5F47-97A5-D2DAD6784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5009906"/>
                <a:ext cx="8534400" cy="1002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Therefore, </a:t>
                </a:r>
                <a:r>
                  <a:rPr lang="en-US" b="1" i="1" dirty="0"/>
                  <a:t>k-</a:t>
                </a:r>
                <a:r>
                  <a:rPr lang="en-US" b="1" i="1" dirty="0" err="1"/>
                  <a:t>VertCover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⊆</m:t>
                    </m:r>
                    <m:r>
                      <a:rPr lang="en-US" b="1" i="1">
                        <a:latin typeface="Cambria Math"/>
                      </a:rPr>
                      <m:t>𝑵𝑷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B6D8EC-8AEC-5F47-97A5-D2DAD6784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009906"/>
                <a:ext cx="8534400" cy="1002333"/>
              </a:xfrm>
              <a:prstGeom prst="rect">
                <a:avLst/>
              </a:prstGeom>
              <a:blipFill>
                <a:blip r:embed="rId5"/>
                <a:stretch>
                  <a:fillRect l="-1786"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088284" cy="475615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any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reduces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not harder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088284" cy="4756150"/>
              </a:xfrm>
              <a:blipFill>
                <a:blip r:embed="rId2"/>
                <a:stretch>
                  <a:fillRect l="-1727" t="-8267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95950" y="3659024"/>
            <a:ext cx="2292734" cy="22927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25000" y="4724400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46888" y="507239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57544" y="420933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  <p:sp>
        <p:nvSpPr>
          <p:cNvPr id="9" name="Oval 8"/>
          <p:cNvSpPr/>
          <p:nvPr/>
        </p:nvSpPr>
        <p:spPr>
          <a:xfrm>
            <a:off x="9144000" y="990600"/>
            <a:ext cx="1916084" cy="28194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98087" y="1846560"/>
            <a:ext cx="143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NP-Hard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21640" y="2310466"/>
            <a:ext cx="163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least as “hard” as NP</a:t>
            </a:r>
          </a:p>
        </p:txBody>
      </p:sp>
    </p:spTree>
    <p:extLst>
      <p:ext uri="{BB962C8B-B14F-4D97-AF65-F5344CB8AC3E}">
        <p14:creationId xmlns:p14="http://schemas.microsoft.com/office/powerpoint/2010/main" val="370250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Polynomial Reduction &amp; Relative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888" y="2044210"/>
            <a:ext cx="261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we </a:t>
            </a:r>
            <a:r>
              <a:rPr lang="en-US" sz="2400" b="1" u="sng" dirty="0"/>
              <a:t>don’t</a:t>
            </a:r>
            <a:r>
              <a:rPr lang="en-US" sz="2400" b="1" dirty="0"/>
              <a:t>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3" y="1454734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we </a:t>
            </a:r>
            <a:r>
              <a:rPr lang="en-US" sz="2400" b="1" u="sng" dirty="0"/>
              <a:t>do</a:t>
            </a:r>
            <a:r>
              <a:rPr lang="en-US" sz="2400" b="1" dirty="0"/>
              <a:t>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2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1275" y="287253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61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Polynomial</a:t>
            </a:r>
            <a:br>
              <a:rPr lang="en-US" sz="2400" b="1" dirty="0"/>
            </a:br>
            <a:r>
              <a:rPr lang="en-US" sz="2400" b="1" dirty="0"/>
              <a:t>Reduction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901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6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D7354E-F05E-D94E-A383-5A086AC07D12}"/>
              </a:ext>
            </a:extLst>
          </p:cNvPr>
          <p:cNvSpPr txBox="1"/>
          <p:nvPr/>
        </p:nvSpPr>
        <p:spPr>
          <a:xfrm>
            <a:off x="8908108" y="3941833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B could be solved in polynomial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AD5281-B1F3-6245-9F13-C3A8A452B0B7}"/>
              </a:ext>
            </a:extLst>
          </p:cNvPr>
          <p:cNvSpPr txBox="1"/>
          <p:nvPr/>
        </p:nvSpPr>
        <p:spPr>
          <a:xfrm>
            <a:off x="829415" y="3545649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A could be solved in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/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42859"/>
                <a:ext cx="7667910" cy="501349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NP-Complete = NP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∩</m:t>
                    </m:r>
                  </m:oMath>
                </a14:m>
                <a:r>
                  <a:rPr lang="en-US" b="1" dirty="0"/>
                  <a:t> NP-Hard</a:t>
                </a:r>
              </a:p>
              <a:p>
                <a:pPr lvl="1"/>
                <a:r>
                  <a:rPr lang="en-US" dirty="0"/>
                  <a:t>The “hardest” of all the problems in NP</a:t>
                </a:r>
              </a:p>
              <a:p>
                <a:pPr lvl="1"/>
                <a:r>
                  <a:rPr lang="en-US" dirty="0"/>
                  <a:t>An NP-C problem is polynomial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 polynomial.  I.e. P=NP</a:t>
                </a:r>
              </a:p>
              <a:p>
                <a:pPr lvl="1"/>
                <a:r>
                  <a:rPr lang="en-US" dirty="0"/>
                  <a:t>If P=NP, then all NP-C problems are polynomial</a:t>
                </a:r>
              </a:p>
              <a:p>
                <a:pPr lvl="1"/>
                <a:r>
                  <a:rPr lang="en-US" dirty="0"/>
                  <a:t>“Together they stand, together they fall”</a:t>
                </a:r>
              </a:p>
              <a:p>
                <a:r>
                  <a:rPr lang="en-US" b="1" dirty="0"/>
                  <a:t>How to show a problem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/>
                  <a:t> is NP-Complete?</a:t>
                </a:r>
              </a:p>
              <a:p>
                <a:pPr lvl="1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belongs to NP</a:t>
                </a:r>
              </a:p>
              <a:p>
                <a:pPr lvl="2"/>
                <a:r>
                  <a:rPr lang="en-US" dirty="0"/>
                  <a:t>Show we can verify a solution in polynomial time</a:t>
                </a:r>
              </a:p>
              <a:p>
                <a:pPr lvl="1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NP-Hard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𝑁𝑃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(That sounds really hard to do!)</a:t>
                </a:r>
              </a:p>
              <a:p>
                <a:pPr lvl="2"/>
                <a:r>
                  <a:rPr lang="en-US" dirty="0"/>
                  <a:t>Or, show a reduction from another NP-Hard problem. (But we need to have a proven NP-Hard problem.)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42859"/>
                <a:ext cx="7667910" cy="5013491"/>
              </a:xfrm>
              <a:blipFill>
                <a:blip r:embed="rId2"/>
                <a:stretch>
                  <a:fillRect l="-1987" t="-2020" r="-1490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55125" y="7369164"/>
            <a:ext cx="483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We now just need a FIRST NP-Hard problem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75601F-694E-9D45-BFB1-BD99FE14BD3E}"/>
              </a:ext>
            </a:extLst>
          </p:cNvPr>
          <p:cNvSpPr/>
          <p:nvPr/>
        </p:nvSpPr>
        <p:spPr>
          <a:xfrm>
            <a:off x="8995950" y="3963824"/>
            <a:ext cx="2292734" cy="22927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E0B588-DE6B-1848-AFF8-12F9C226A1FA}"/>
              </a:ext>
            </a:extLst>
          </p:cNvPr>
          <p:cNvSpPr/>
          <p:nvPr/>
        </p:nvSpPr>
        <p:spPr>
          <a:xfrm>
            <a:off x="9601200" y="5029200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8552E-D92D-E04A-9A32-16087FFF243C}"/>
              </a:ext>
            </a:extLst>
          </p:cNvPr>
          <p:cNvSpPr txBox="1"/>
          <p:nvPr/>
        </p:nvSpPr>
        <p:spPr>
          <a:xfrm>
            <a:off x="10023088" y="537719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B479B-DCD8-3F44-97B3-8761B3B7E6AA}"/>
              </a:ext>
            </a:extLst>
          </p:cNvPr>
          <p:cNvSpPr txBox="1"/>
          <p:nvPr/>
        </p:nvSpPr>
        <p:spPr>
          <a:xfrm>
            <a:off x="9857544" y="451413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F35D6-027D-3346-9324-E081A14B4C63}"/>
              </a:ext>
            </a:extLst>
          </p:cNvPr>
          <p:cNvSpPr/>
          <p:nvPr/>
        </p:nvSpPr>
        <p:spPr>
          <a:xfrm>
            <a:off x="9220200" y="1295400"/>
            <a:ext cx="1916084" cy="28194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D587A-C314-0F41-AA73-3E7F4B95236F}"/>
              </a:ext>
            </a:extLst>
          </p:cNvPr>
          <p:cNvSpPr txBox="1"/>
          <p:nvPr/>
        </p:nvSpPr>
        <p:spPr>
          <a:xfrm>
            <a:off x="9474287" y="2151360"/>
            <a:ext cx="143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NP-Hard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ED550-DDC4-074F-A444-2737AC7E1AE0}"/>
              </a:ext>
            </a:extLst>
          </p:cNvPr>
          <p:cNvSpPr txBox="1"/>
          <p:nvPr/>
        </p:nvSpPr>
        <p:spPr>
          <a:xfrm>
            <a:off x="9497840" y="2615266"/>
            <a:ext cx="163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least as “hard” as NP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412E41DA-CF6D-E344-A056-4E8E729D9328}"/>
              </a:ext>
            </a:extLst>
          </p:cNvPr>
          <p:cNvSpPr/>
          <p:nvPr/>
        </p:nvSpPr>
        <p:spPr>
          <a:xfrm>
            <a:off x="7916129" y="1524000"/>
            <a:ext cx="923071" cy="618052"/>
          </a:xfrm>
          <a:prstGeom prst="wedgeRoundRectCallout">
            <a:avLst>
              <a:gd name="adj1" fmla="val 184359"/>
              <a:gd name="adj2" fmla="val 3548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NP-C</a:t>
            </a:r>
          </a:p>
        </p:txBody>
      </p:sp>
    </p:spTree>
    <p:extLst>
      <p:ext uri="{BB962C8B-B14F-4D97-AF65-F5344CB8AC3E}">
        <p14:creationId xmlns:p14="http://schemas.microsoft.com/office/powerpoint/2010/main" val="15877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“Stand and Fall Together”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888" y="2044210"/>
            <a:ext cx="261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Any NP-C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3" y="1454734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Any other NP-C </a:t>
            </a:r>
            <a:br>
              <a:rPr lang="en-US" sz="2400" b="1" dirty="0"/>
            </a:br>
            <a:r>
              <a:rPr lang="en-US" sz="2400" b="1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2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1275" y="287253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61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Polynomial</a:t>
            </a:r>
            <a:br>
              <a:rPr lang="en-US" sz="2400" b="1" dirty="0"/>
            </a:br>
            <a:r>
              <a:rPr lang="en-US" sz="2400" b="1" dirty="0"/>
              <a:t>Reduction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901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6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D7354E-F05E-D94E-A383-5A086AC07D12}"/>
              </a:ext>
            </a:extLst>
          </p:cNvPr>
          <p:cNvSpPr txBox="1"/>
          <p:nvPr/>
        </p:nvSpPr>
        <p:spPr>
          <a:xfrm>
            <a:off x="8908108" y="3941833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B could be solved in polynomial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AD5281-B1F3-6245-9F13-C3A8A452B0B7}"/>
              </a:ext>
            </a:extLst>
          </p:cNvPr>
          <p:cNvSpPr txBox="1"/>
          <p:nvPr/>
        </p:nvSpPr>
        <p:spPr>
          <a:xfrm>
            <a:off x="829415" y="3545649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A could be solved in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/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0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8ADC-F6F6-C043-8CC0-36C31B64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38D5-BB5F-F043-9A7C-1C14D011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1"/>
          </a:xfrm>
        </p:spPr>
        <p:txBody>
          <a:bodyPr anchor="t" anchorCtr="0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Before we go further on this topic….</a:t>
            </a:r>
          </a:p>
          <a:p>
            <a:r>
              <a:rPr lang="en-US" dirty="0"/>
              <a:t>This is a complex (and interesting!) topic in CS theory</a:t>
            </a:r>
          </a:p>
          <a:p>
            <a:r>
              <a:rPr lang="en-US" dirty="0"/>
              <a:t>In our few lectures, we may approach things from a simpler viewpoint than you’d get in a CS theory course</a:t>
            </a:r>
          </a:p>
          <a:p>
            <a:endParaRPr lang="en-US" dirty="0"/>
          </a:p>
          <a:p>
            <a:r>
              <a:rPr lang="en-US" dirty="0"/>
              <a:t>The math and theory related to NP-complete problems starts with </a:t>
            </a:r>
            <a:r>
              <a:rPr lang="en-US" b="1" i="1" dirty="0"/>
              <a:t>decision problems</a:t>
            </a:r>
          </a:p>
          <a:p>
            <a:pPr lvl="1"/>
            <a:r>
              <a:rPr lang="en-US" dirty="0"/>
              <a:t>What’s that?  Let’s use vertex cover as an example</a:t>
            </a:r>
          </a:p>
          <a:p>
            <a:pPr lvl="1"/>
            <a:r>
              <a:rPr lang="en-US" dirty="0"/>
              <a:t>What’s described next applies to any optimization problems we’ve seen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9992-77A5-DF4B-9481-0C319EF9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454735"/>
            <a:ext cx="3215508" cy="5162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“Stand and Fall Together”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888" y="2044210"/>
            <a:ext cx="261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Any NP-C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3033" y="1454734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Any other NP-C </a:t>
            </a:r>
            <a:br>
              <a:rPr lang="en-US" sz="2400" b="1" dirty="0"/>
            </a:br>
            <a:r>
              <a:rPr lang="en-US" sz="2400" b="1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49" y="4726663"/>
                <a:ext cx="1935082" cy="461665"/>
              </a:xfrm>
              <a:prstGeom prst="rect">
                <a:avLst/>
              </a:prstGeom>
              <a:blipFill>
                <a:blip r:embed="rId2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61" y="2060349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Solution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54" y="4650030"/>
                <a:ext cx="1915845" cy="461665"/>
              </a:xfrm>
              <a:prstGeom prst="rect">
                <a:avLst/>
              </a:prstGeom>
              <a:blipFill>
                <a:blip r:embed="rId4"/>
                <a:stretch>
                  <a:fillRect l="-52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721275" y="287253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467260" y="3871206"/>
            <a:ext cx="823923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22103" y="4811917"/>
            <a:ext cx="2840038" cy="993815"/>
          </a:xfrm>
          <a:prstGeom prst="rightArrow">
            <a:avLst>
              <a:gd name="adj1" fmla="val 52315"/>
              <a:gd name="adj2" fmla="val 6063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55018" y="1444128"/>
            <a:ext cx="161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Polynomial</a:t>
            </a:r>
            <a:br>
              <a:rPr lang="en-US" sz="2400" b="1" dirty="0"/>
            </a:br>
            <a:r>
              <a:rPr lang="en-US" sz="2400" b="1" dirty="0"/>
              <a:t>Reduction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Instances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38" y="2231271"/>
                <a:ext cx="3333428" cy="707886"/>
              </a:xfrm>
              <a:prstGeom prst="rect">
                <a:avLst/>
              </a:prstGeom>
              <a:blipFill>
                <a:blip r:embed="rId5"/>
                <a:stretch>
                  <a:fillRect l="-1901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91" y="3304423"/>
                <a:ext cx="3569809" cy="461665"/>
              </a:xfrm>
              <a:prstGeom prst="rect">
                <a:avLst/>
              </a:prstGeom>
              <a:blipFill>
                <a:blip r:embed="rId6"/>
                <a:stretch>
                  <a:fillRect l="-247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𝑩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Solutions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</a:rPr>
                      <m:t>𝑨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45" y="4020047"/>
                <a:ext cx="3333428" cy="707886"/>
              </a:xfrm>
              <a:prstGeom prst="rect">
                <a:avLst/>
              </a:prstGeom>
              <a:blipFill>
                <a:blip r:embed="rId7"/>
                <a:stretch>
                  <a:fillRect l="-228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640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25000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/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Flowchart: Magnetic Disk 279">
                <a:extLst>
                  <a:ext uri="{FF2B5EF4-FFF2-40B4-BE49-F238E27FC236}">
                    <a16:creationId xmlns:a16="http://schemas.microsoft.com/office/drawing/2014/main" id="{695455C0-679C-C348-BAB8-1292588A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81" y="2060349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/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262D6B-2253-6240-94C1-D2CD2D3E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0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23077" r="-384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D7354E-F05E-D94E-A383-5A086AC07D12}"/>
              </a:ext>
            </a:extLst>
          </p:cNvPr>
          <p:cNvSpPr txBox="1"/>
          <p:nvPr/>
        </p:nvSpPr>
        <p:spPr>
          <a:xfrm>
            <a:off x="451921" y="3476993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A </a:t>
            </a:r>
            <a:r>
              <a:rPr lang="en-US" sz="2400" b="1" u="sng" dirty="0">
                <a:solidFill>
                  <a:srgbClr val="FF0000"/>
                </a:solidFill>
              </a:rPr>
              <a:t>cannot</a:t>
            </a:r>
            <a:r>
              <a:rPr lang="en-US" sz="2400" b="1" dirty="0">
                <a:solidFill>
                  <a:srgbClr val="FF0000"/>
                </a:solidFill>
              </a:rPr>
              <a:t> be solved in polynomial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AD5281-B1F3-6245-9F13-C3A8A452B0B7}"/>
              </a:ext>
            </a:extLst>
          </p:cNvPr>
          <p:cNvSpPr txBox="1"/>
          <p:nvPr/>
        </p:nvSpPr>
        <p:spPr>
          <a:xfrm>
            <a:off x="8734480" y="3885157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B cannot be solved in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/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17B01E-C36E-AA48-9452-45464B21E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88" y="1258667"/>
                <a:ext cx="1758750" cy="695960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7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1A0D-9E7C-E640-8EC7-A5B179DC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DA0D-9CD8-1C48-96E6-B87F2861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Focusing on “hard” problems, those that seem to be exponential</a:t>
            </a:r>
          </a:p>
          <a:p>
            <a:r>
              <a:rPr lang="en-US" dirty="0"/>
              <a:t>Reductions used to show “hardness” relationships between problems</a:t>
            </a:r>
          </a:p>
          <a:p>
            <a:r>
              <a:rPr lang="en-US" dirty="0"/>
              <a:t>Starting to define “classes” of problems based on complexity issues</a:t>
            </a:r>
          </a:p>
          <a:p>
            <a:pPr lvl="1"/>
            <a:r>
              <a:rPr lang="en-US" dirty="0"/>
              <a:t>P are problems that can be solved in polynomial time</a:t>
            </a:r>
          </a:p>
          <a:p>
            <a:pPr lvl="1"/>
            <a:r>
              <a:rPr lang="en-US" dirty="0"/>
              <a:t>NP are problems where a solution can be verified in polynomial time</a:t>
            </a:r>
          </a:p>
          <a:p>
            <a:pPr lvl="1"/>
            <a:r>
              <a:rPr lang="en-US" dirty="0"/>
              <a:t>NP-hard are problems that are at least as hard as anything in NP</a:t>
            </a:r>
          </a:p>
          <a:p>
            <a:pPr lvl="1"/>
            <a:r>
              <a:rPr lang="en-US" dirty="0"/>
              <a:t>NP-complete are NP-hard problems that “stand or fall together”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7A024-E923-F243-8856-C4AD8B43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1C14DF2-E222-0D4C-8572-9A2BB3EF1D6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Proving NP-Completeness</a:t>
            </a:r>
          </a:p>
        </p:txBody>
      </p:sp>
      <p:sp>
        <p:nvSpPr>
          <p:cNvPr id="1626115" name="Rectangle 3">
            <a:extLst>
              <a:ext uri="{FF2B5EF4-FFF2-40B4-BE49-F238E27FC236}">
                <a16:creationId xmlns:a16="http://schemas.microsoft.com/office/drawing/2014/main" id="{8C0063CE-AC81-574C-8F66-1AADE8F3ADA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What steps do we have to take to prove a problem B</a:t>
            </a:r>
            <a:r>
              <a:rPr lang="en-US" altLang="en-US" b="1" i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is NP-Complete?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Pick a known NP-Hard (or NP-Complete) problem A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Assuming there is one!  (More later.)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1.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Reduce A to B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Describe a transformation that maps instances of A to instances of B,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such that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yes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for instance of B =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yes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for instance of A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Prove the transformation works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Prove it runs in polynomial time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2. Prove </a:t>
            </a:r>
            <a:r>
              <a:rPr lang="en-US" altLang="en-US" b="1" dirty="0">
                <a:ea typeface="ＭＳ Ｐゴシック" panose="020B0600070205080204" pitchFamily="34" charset="-128"/>
              </a:rPr>
              <a:t>B </a:t>
            </a:r>
            <a:r>
              <a:rPr lang="en-US" altLang="en-US" b="1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NP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(This one is usually easy)</a:t>
            </a:r>
          </a:p>
        </p:txBody>
      </p:sp>
    </p:spTree>
    <p:extLst>
      <p:ext uri="{BB962C8B-B14F-4D97-AF65-F5344CB8AC3E}">
        <p14:creationId xmlns:p14="http://schemas.microsoft.com/office/powerpoint/2010/main" val="28632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A07671A-692C-0F4B-95B4-160387D8E07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Order of the Reduction When Proving NP-Completeness</a:t>
            </a:r>
          </a:p>
        </p:txBody>
      </p:sp>
      <p:sp>
        <p:nvSpPr>
          <p:cNvPr id="1725443" name="Rectangle 3">
            <a:extLst>
              <a:ext uri="{FF2B5EF4-FFF2-40B4-BE49-F238E27FC236}">
                <a16:creationId xmlns:a16="http://schemas.microsoft.com/office/drawing/2014/main" id="{8C2D65AA-EFE9-ED43-9B20-D87DE111DAA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524000"/>
            <a:ext cx="10363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To prove B is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NP-C</a:t>
            </a:r>
            <a:r>
              <a:rPr lang="en-US" altLang="en-US" sz="2800" dirty="0">
                <a:ea typeface="ＭＳ Ｐゴシック" panose="020B0600070205080204" pitchFamily="34" charset="-128"/>
              </a:rPr>
              <a:t>, show A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B</a:t>
            </a:r>
            <a:r>
              <a:rPr lang="en-US" altLang="en-US" sz="2800" dirty="0">
                <a:ea typeface="ＭＳ Ｐゴシック" panose="020B0600070205080204" pitchFamily="34" charset="-128"/>
              </a:rPr>
              <a:t> where A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NP-Hard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Why have the known NP-Hard problem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on the left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?  Shouldn’t it be the other way around? (No!)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If A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NP-Hard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then:    all NP problems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If you show A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B</a:t>
            </a:r>
            <a:r>
              <a:rPr lang="en-US" altLang="en-US" sz="2800" dirty="0">
                <a:ea typeface="ＭＳ Ｐゴシック" panose="020B0600070205080204" pitchFamily="34" charset="-128"/>
              </a:rPr>
              <a:t>, then: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  any-NP-problem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A 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B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Thus any problem in NP can be reduced to B if the two transformations are applied in sequence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And both are polynomial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NP-C are “complete” because:  if A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>
                <a:ea typeface="ＭＳ Ｐゴシック" panose="020B0600070205080204" pitchFamily="34" charset="-128"/>
              </a:rPr>
              <a:t> NP-C and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A 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B</a:t>
            </a:r>
            <a:r>
              <a:rPr lang="en-US" altLang="en-US" sz="2800" dirty="0">
                <a:ea typeface="ＭＳ Ｐゴシック" panose="020B0600070205080204" pitchFamily="34" charset="-128"/>
              </a:rPr>
              <a:t>, then B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>
                <a:ea typeface="ＭＳ Ｐゴシック" panose="020B0600070205080204" pitchFamily="34" charset="-128"/>
              </a:rPr>
              <a:t> NP-c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 long as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both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2400" b="1" dirty="0">
                <a:ea typeface="ＭＳ Ｐゴシック" panose="020B0600070205080204" pitchFamily="34" charset="-128"/>
                <a:sym typeface="Symbol" pitchFamily="2" charset="2"/>
              </a:rPr>
              <a:t>NP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0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7A66-6345-4641-B63F-B5350C91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DFAB-AEBE-204C-9B5C-58C77AA2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Where we want to go next:</a:t>
            </a:r>
          </a:p>
          <a:p>
            <a:pPr lvl="1"/>
            <a:r>
              <a:rPr lang="en-US" dirty="0"/>
              <a:t>Are there any NP-Hard problems?  Are there any NP-C problems?</a:t>
            </a:r>
          </a:p>
          <a:p>
            <a:pPr marL="0" indent="0">
              <a:buNone/>
            </a:pPr>
            <a:endParaRPr lang="en-US" sz="2800" dirty="0">
              <a:latin typeface="Tahoma" charset="0"/>
              <a:sym typeface="Symbol" charset="0"/>
            </a:endParaRPr>
          </a:p>
          <a:p>
            <a:r>
              <a:rPr lang="en-US" sz="2800" dirty="0">
                <a:latin typeface="Tahoma" charset="0"/>
                <a:sym typeface="Symbol" charset="0"/>
              </a:rPr>
              <a:t>Reminder: why do we care?</a:t>
            </a:r>
          </a:p>
          <a:p>
            <a:pPr lvl="1"/>
            <a:r>
              <a:rPr lang="en-US" sz="2400" dirty="0">
                <a:latin typeface="Tahoma" charset="0"/>
                <a:sym typeface="Symbol" charset="0"/>
              </a:rPr>
              <a:t>We know</a:t>
            </a:r>
            <a:r>
              <a:rPr lang="en-US" sz="2400" i="1" dirty="0">
                <a:latin typeface="Tahoma" charset="0"/>
                <a:sym typeface="Symbol" charset="0"/>
              </a:rPr>
              <a:t> </a:t>
            </a:r>
            <a:r>
              <a:rPr lang="en-US" sz="2400" b="1" i="1" dirty="0">
                <a:latin typeface="Tahoma" charset="0"/>
                <a:sym typeface="Symbol" charset="0"/>
              </a:rPr>
              <a:t>P </a:t>
            </a:r>
            <a:r>
              <a:rPr lang="en-US" sz="2400" i="1" dirty="0">
                <a:latin typeface="Tahoma" charset="0"/>
                <a:sym typeface="Symbol" charset="0"/>
              </a:rPr>
              <a:t> </a:t>
            </a:r>
            <a:r>
              <a:rPr lang="en-US" sz="2400" b="1" i="1" dirty="0">
                <a:latin typeface="Tahoma" charset="0"/>
                <a:sym typeface="Symbol" charset="0"/>
              </a:rPr>
              <a:t> NP</a:t>
            </a:r>
            <a:r>
              <a:rPr lang="en-US" sz="2400" i="1" dirty="0">
                <a:latin typeface="Tahoma" charset="0"/>
                <a:sym typeface="Symbol" charset="0"/>
              </a:rPr>
              <a:t> </a:t>
            </a:r>
          </a:p>
          <a:p>
            <a:pPr lvl="1"/>
            <a:r>
              <a:rPr lang="en-US" sz="2400" dirty="0">
                <a:latin typeface="Tahoma" charset="0"/>
              </a:rPr>
              <a:t>But are they equal or is it a proper subset?</a:t>
            </a:r>
          </a:p>
          <a:p>
            <a:pPr lvl="1"/>
            <a:r>
              <a:rPr lang="en-US" sz="2400" dirty="0">
                <a:latin typeface="Tahoma" charset="0"/>
              </a:rPr>
              <a:t>In other words, is there a problem in </a:t>
            </a:r>
            <a:r>
              <a:rPr lang="en-US" sz="2400" b="1" dirty="0">
                <a:latin typeface="Tahoma" charset="0"/>
              </a:rPr>
              <a:t>NP</a:t>
            </a:r>
            <a:r>
              <a:rPr lang="en-US" sz="2400" dirty="0">
                <a:latin typeface="Tahoma" charset="0"/>
              </a:rPr>
              <a:t> that cannot be directly solved in polynomial time?</a:t>
            </a:r>
            <a:br>
              <a:rPr lang="en-US" sz="2400" dirty="0">
                <a:latin typeface="Tahoma" charset="0"/>
              </a:rPr>
            </a:br>
            <a:r>
              <a:rPr lang="en-US" sz="2400" dirty="0">
                <a:latin typeface="Tahoma" charset="0"/>
              </a:rPr>
              <a:t>Do some problems in NP have an exponential lower bound?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Is P = NP?  Or not?  (The big question!)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D58E6-415F-F847-B850-1069DE88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first NP-Complete Problem?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0AAB046-5BE9-7945-9244-12ED9B6B03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But You Need One NP-Hard First…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83019B8-1A6A-D04C-81A1-F828E59E4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295400"/>
            <a:ext cx="10896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If you have one NP-Hard problem, you can use the technique just described to prove other problems are NP-Hard and NP-c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We need an NP-Hard problem to start this off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definition of NP-Hard was created to prove a point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There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might be</a:t>
            </a:r>
            <a:r>
              <a:rPr lang="en-US" altLang="en-US" sz="2400" dirty="0">
                <a:ea typeface="ＭＳ Ｐゴシック" panose="020B0600070205080204" pitchFamily="34" charset="-128"/>
              </a:rPr>
              <a:t> problems that are at least as hard as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anything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(i.e. all NP problems)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Are there really NP-complete problems?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Cook-Levin Theorem:  The satisfiability problem (SAT) is NP-Complete.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Stephen Cook proved this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directly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, from first principles, in 1971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Proven independently by Leonid Levin (USSR)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Showed that any problem that meets the definition of NP can be transformed in polynomial time to a CNF formula.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Proof outside the scope of this course (lucky you)</a:t>
            </a:r>
          </a:p>
        </p:txBody>
      </p:sp>
    </p:spTree>
    <p:extLst>
      <p:ext uri="{BB962C8B-B14F-4D97-AF65-F5344CB8AC3E}">
        <p14:creationId xmlns:p14="http://schemas.microsoft.com/office/powerpoint/2010/main" val="275929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DC1F014-B0AD-734C-BED6-75179533D31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About The SAT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1B83A67C-0E01-5844-BD4B-DD223A866EF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first problem to be proved NP-Complete was </a:t>
            </a:r>
            <a:r>
              <a:rPr lang="en-US" altLang="en-US" sz="28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satisfiability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(SAT):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a Boolean expression 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ea typeface="ＭＳ Ｐゴシック" panose="020B0600070205080204" pitchFamily="34" charset="-128"/>
              </a:rPr>
              <a:t> variables, can we assign values such that the expression is TRUE?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Ex: ((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 ((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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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)) 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sz="2400" i="1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You might imagine that lots of decision problems could be expressed as a complex logical expression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And Cook and Levin proved you were right!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Proved the general result that </a:t>
            </a:r>
            <a:r>
              <a:rPr lang="en-US" altLang="en-US" sz="2400" b="1" u="sng" dirty="0">
                <a:ea typeface="ＭＳ Ｐゴシック" panose="020B0600070205080204" pitchFamily="34" charset="-128"/>
                <a:sym typeface="Symbol" pitchFamily="2" charset="2"/>
              </a:rPr>
              <a:t>any</a:t>
            </a:r>
            <a:r>
              <a:rPr lang="en-US" altLang="en-US" sz="2400" b="1" dirty="0">
                <a:ea typeface="ＭＳ Ｐゴシック" panose="020B0600070205080204" pitchFamily="34" charset="-128"/>
                <a:sym typeface="Symbol" pitchFamily="2" charset="2"/>
              </a:rPr>
              <a:t> NP problem can be expressed this way</a:t>
            </a:r>
          </a:p>
        </p:txBody>
      </p:sp>
    </p:spTree>
    <p:extLst>
      <p:ext uri="{BB962C8B-B14F-4D97-AF65-F5344CB8AC3E}">
        <p14:creationId xmlns:p14="http://schemas.microsoft.com/office/powerpoint/2010/main" val="88281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3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E248308-656D-834C-910F-EBC96027FFC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Conjunctive Normal Form (CNF)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3C3387A-C619-F240-9D05-D2916E6B036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0"/>
            <a:ext cx="9753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Even if the form of the Boolean expression is simplified, the problem may be NP-Complete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Literal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an occurrence of a Boolean or its negation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 Boolean formula is in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conjunctive normal form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or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CNF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if it is an AND of clauses, each of which is an OR of literals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Ex: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(x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3-CNF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each clause has exactly 3 distinct literals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Ex: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(x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 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  (x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5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 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Notice: true if at least one literal in each clause is true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Note: Arbitrary SAT expressions can be translated into CNF forms by introducing intermediate variables etc.</a:t>
            </a:r>
          </a:p>
        </p:txBody>
      </p:sp>
    </p:spTree>
    <p:extLst>
      <p:ext uri="{BB962C8B-B14F-4D97-AF65-F5344CB8AC3E}">
        <p14:creationId xmlns:p14="http://schemas.microsoft.com/office/powerpoint/2010/main" val="91547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the Vertex 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4984751"/>
              </a:xfrm>
            </p:spPr>
            <p:txBody>
              <a:bodyPr anchor="t" anchorCtr="0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Minimum Vertex Cover Problem: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Given a </a:t>
                </a:r>
                <a:r>
                  <a:rPr lang="en-US" dirty="0">
                    <a:solidFill>
                      <a:srgbClr val="C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Result is C, a set of vertices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Vertex Cover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and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rgbClr val="C00000"/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Result is True or False</a:t>
                </a:r>
              </a:p>
              <a:p>
                <a:pPr lvl="1"/>
                <a:r>
                  <a:rPr lang="en-US" dirty="0"/>
                  <a:t>This is the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decision problem form </a:t>
                </a:r>
                <a:r>
                  <a:rPr lang="en-US" dirty="0"/>
                  <a:t>of Vertex Cover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4984751"/>
              </a:xfrm>
              <a:blipFill>
                <a:blip r:embed="rId2"/>
                <a:stretch>
                  <a:fillRect l="-1387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080C729-7865-3741-BBDF-77747ECC8D0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3-CNF Problem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11A355F-7E96-914D-9499-4F72520C556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Satisfiability of Boolean formulas in 3-CNF form (the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3-CNF Problem</a:t>
            </a:r>
            <a:r>
              <a:rPr lang="en-US" altLang="en-US" dirty="0">
                <a:ea typeface="ＭＳ Ｐゴシック" panose="020B0600070205080204" pitchFamily="34" charset="-128"/>
              </a:rPr>
              <a:t>) is NP-Complete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Proof: Also done by Cook (“part 2” of Cook’s theorem)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But it’s not that hard to show SAT 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3-CNF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reason we care about the 3-CNF problem is that it is relatively easy to reduce to others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Thus by proving 3-CNF is NP-Complete we can prove many seemingly unrelated problems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2780942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3-SAT is NP-complete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First, we must show it’s in NP</a:t>
            </a:r>
          </a:p>
          <a:p>
            <a:pPr lvl="1"/>
            <a:r>
              <a:rPr lang="en-US" dirty="0"/>
              <a:t>A NTM can decide it in polynomial time</a:t>
            </a:r>
          </a:p>
          <a:p>
            <a:pPr lvl="1"/>
            <a:r>
              <a:rPr lang="en-US" dirty="0"/>
              <a:t>Rephrased: it can be verified by a DTM in polynomial time</a:t>
            </a:r>
          </a:p>
          <a:p>
            <a:pPr lvl="2"/>
            <a:r>
              <a:rPr lang="en-US" dirty="0"/>
              <a:t>The equivalence of those two statements is on slide 30</a:t>
            </a:r>
          </a:p>
          <a:p>
            <a:pPr lvl="2"/>
            <a:r>
              <a:rPr lang="en-US" dirty="0"/>
              <a:t>This second one is easy to show</a:t>
            </a:r>
          </a:p>
          <a:p>
            <a:pPr lvl="2"/>
            <a:r>
              <a:rPr lang="en-US" dirty="0"/>
              <a:t>A formal proof would require showing </a:t>
            </a:r>
            <a:r>
              <a:rPr lang="en-US" i="1" dirty="0"/>
              <a:t>how</a:t>
            </a:r>
            <a:r>
              <a:rPr lang="en-US" dirty="0"/>
              <a:t>, which I’ll do verbally</a:t>
            </a:r>
          </a:p>
          <a:p>
            <a:r>
              <a:rPr lang="en-US" dirty="0"/>
              <a:t>Next we must show that 3-SAT is NP-hard: that we can reduce an NP-complete problem </a:t>
            </a:r>
            <a:r>
              <a:rPr lang="en-US" i="1" dirty="0"/>
              <a:t>to</a:t>
            </a:r>
            <a:r>
              <a:rPr lang="en-US" dirty="0"/>
              <a:t> 3-SAT</a:t>
            </a:r>
          </a:p>
          <a:p>
            <a:pPr lvl="1"/>
            <a:r>
              <a:rPr lang="en-US" dirty="0"/>
              <a:t>Not surprisingly, we choose SAT</a:t>
            </a:r>
          </a:p>
          <a:p>
            <a:pPr lvl="1"/>
            <a:endParaRPr lang="en-US" dirty="0"/>
          </a:p>
          <a:p>
            <a:r>
              <a:rPr lang="en-US" dirty="0"/>
              <a:t>We’ll consider the following formula:</a:t>
            </a:r>
          </a:p>
          <a:p>
            <a:r>
              <a:rPr lang="en-US" dirty="0">
                <a:sym typeface="Symbol"/>
              </a:rPr>
              <a:t> = ((x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 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((x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 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)  x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))  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14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SAT to 3-SAT, 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904177"/>
            <a:ext cx="7162800" cy="449662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ym typeface="Symbol"/>
              </a:rPr>
              <a:t> = ((x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 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((x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 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)  x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))  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We </a:t>
            </a:r>
            <a:r>
              <a:rPr lang="en-US" i="1" dirty="0"/>
              <a:t>parse</a:t>
            </a:r>
            <a:r>
              <a:rPr lang="en-US" dirty="0"/>
              <a:t> the expression into an expression tree</a:t>
            </a:r>
          </a:p>
          <a:p>
            <a:pPr lvl="1" algn="just"/>
            <a:r>
              <a:rPr lang="en-US" dirty="0"/>
              <a:t>Standard Algorithm Applies</a:t>
            </a:r>
          </a:p>
          <a:p>
            <a:pPr algn="just"/>
            <a:r>
              <a:rPr lang="en-US" dirty="0"/>
              <a:t>Since each operator (other than </a:t>
            </a:r>
            <a:r>
              <a:rPr lang="en-US" dirty="0">
                <a:sym typeface="Symbol"/>
              </a:rPr>
              <a:t></a:t>
            </a:r>
            <a:r>
              <a:rPr lang="en-US" dirty="0"/>
              <a:t>) is binary, it will be a binary tree</a:t>
            </a:r>
          </a:p>
        </p:txBody>
      </p:sp>
      <p:pic>
        <p:nvPicPr>
          <p:cNvPr id="8" name="Content Placeholder 7" descr="cormen-fig-34-1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07097" y="2209800"/>
            <a:ext cx="4041775" cy="3773725"/>
          </a:xfrm>
        </p:spPr>
      </p:pic>
    </p:spTree>
    <p:extLst>
      <p:ext uri="{BB962C8B-B14F-4D97-AF65-F5344CB8AC3E}">
        <p14:creationId xmlns:p14="http://schemas.microsoft.com/office/powerpoint/2010/main" val="64196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SAT to 3-SAT, step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72390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ym typeface="Symbol"/>
              </a:rPr>
              <a:t>We introduce a variable </a:t>
            </a:r>
            <a:r>
              <a:rPr lang="en-US" dirty="0" err="1">
                <a:sym typeface="Symbol"/>
              </a:rPr>
              <a:t>y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for each internal node</a:t>
            </a:r>
          </a:p>
          <a:p>
            <a:pPr algn="just"/>
            <a:r>
              <a:rPr lang="en-US" dirty="0">
                <a:sym typeface="Symbol"/>
              </a:rPr>
              <a:t>We can then re-write our expression:</a:t>
            </a:r>
          </a:p>
          <a:p>
            <a:pPr algn="just"/>
            <a:endParaRPr lang="en-US" dirty="0">
              <a:sym typeface="Symbol"/>
            </a:endParaRPr>
          </a:p>
          <a:p>
            <a:pPr algn="just"/>
            <a:r>
              <a:rPr lang="en-US" dirty="0">
                <a:sym typeface="Symbol"/>
              </a:rPr>
              <a:t>’ = 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 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 (y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 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 (y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  y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))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  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 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  y</a:t>
            </a:r>
            <a:r>
              <a:rPr lang="en-US" baseline="-25000" dirty="0">
                <a:sym typeface="Symbol"/>
              </a:rPr>
              <a:t>5</a:t>
            </a:r>
            <a:r>
              <a:rPr lang="en-US" dirty="0">
                <a:sym typeface="Symbol"/>
              </a:rPr>
              <a:t>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5</a:t>
            </a:r>
            <a:r>
              <a:rPr lang="en-US" dirty="0">
                <a:sym typeface="Symbol"/>
              </a:rPr>
              <a:t>  (y</a:t>
            </a:r>
            <a:r>
              <a:rPr lang="en-US" baseline="-25000" dirty="0">
                <a:sym typeface="Symbol"/>
              </a:rPr>
              <a:t>6</a:t>
            </a:r>
            <a:r>
              <a:rPr lang="en-US" dirty="0">
                <a:sym typeface="Symbol"/>
              </a:rPr>
              <a:t>  x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))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6</a:t>
            </a:r>
            <a:r>
              <a:rPr lang="en-US" dirty="0">
                <a:sym typeface="Symbol"/>
              </a:rPr>
              <a:t>  (x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 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))</a:t>
            </a:r>
          </a:p>
          <a:p>
            <a:pPr algn="just"/>
            <a:endParaRPr lang="en-US" dirty="0"/>
          </a:p>
        </p:txBody>
      </p:sp>
      <p:pic>
        <p:nvPicPr>
          <p:cNvPr id="8" name="Content Placeholder 7" descr="cormen-fig-34-1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086600" y="2398475"/>
            <a:ext cx="4041775" cy="3773725"/>
          </a:xfrm>
        </p:spPr>
      </p:pic>
    </p:spTree>
    <p:extLst>
      <p:ext uri="{BB962C8B-B14F-4D97-AF65-F5344CB8AC3E}">
        <p14:creationId xmlns:p14="http://schemas.microsoft.com/office/powerpoint/2010/main" val="1392942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SAT to 3-SAT, step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791200" cy="512127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ym typeface="Symbol"/>
              </a:rPr>
              <a:t>’ = 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 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 (y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 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 (y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  y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))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  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 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  y</a:t>
            </a:r>
            <a:r>
              <a:rPr lang="en-US" baseline="-25000" dirty="0">
                <a:sym typeface="Symbol"/>
              </a:rPr>
              <a:t>5</a:t>
            </a:r>
            <a:r>
              <a:rPr lang="en-US" dirty="0">
                <a:sym typeface="Symbol"/>
              </a:rPr>
              <a:t>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5</a:t>
            </a:r>
            <a:r>
              <a:rPr lang="en-US" dirty="0">
                <a:sym typeface="Symbol"/>
              </a:rPr>
              <a:t>  (y</a:t>
            </a:r>
            <a:r>
              <a:rPr lang="en-US" baseline="-25000" dirty="0">
                <a:sym typeface="Symbol"/>
              </a:rPr>
              <a:t>6</a:t>
            </a:r>
            <a:r>
              <a:rPr lang="en-US" dirty="0">
                <a:sym typeface="Symbol"/>
              </a:rPr>
              <a:t>  x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))</a:t>
            </a:r>
          </a:p>
          <a:p>
            <a:pPr algn="just">
              <a:buNone/>
            </a:pPr>
            <a:r>
              <a:rPr lang="en-US" dirty="0">
                <a:sym typeface="Symbol"/>
              </a:rPr>
              <a:t>		  (y</a:t>
            </a:r>
            <a:r>
              <a:rPr lang="en-US" baseline="-25000" dirty="0">
                <a:sym typeface="Symbol"/>
              </a:rPr>
              <a:t>6</a:t>
            </a:r>
            <a:r>
              <a:rPr lang="en-US" dirty="0">
                <a:sym typeface="Symbol"/>
              </a:rPr>
              <a:t>  (x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 x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))</a:t>
            </a:r>
          </a:p>
          <a:p>
            <a:pPr algn="just"/>
            <a:endParaRPr lang="en-US" dirty="0"/>
          </a:p>
          <a:p>
            <a:r>
              <a:rPr lang="en-US" dirty="0"/>
              <a:t>We have an equation with at most 3 literals each</a:t>
            </a:r>
          </a:p>
          <a:p>
            <a:r>
              <a:rPr lang="en-US" dirty="0"/>
              <a:t>But it’s not in CNF!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689600" cy="512127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So we build a truth table for each clause </a:t>
            </a:r>
            <a:r>
              <a:rPr lang="en-US" dirty="0">
                <a:sym typeface="Symbol"/>
              </a:rPr>
              <a:t>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/>
              <a:t>: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67015"/>
              </p:ext>
            </p:extLst>
          </p:nvPr>
        </p:nvGraphicFramePr>
        <p:xfrm>
          <a:off x="7696200" y="3018791"/>
          <a:ext cx="3034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(y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Symbol"/>
                        </a:rPr>
                        <a:t> (y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  x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752600" y="1524000"/>
            <a:ext cx="295268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  <a:stCxn id="9" idx="5"/>
          </p:cNvCxnSpPr>
          <p:nvPr/>
        </p:nvCxnSpPr>
        <p:spPr>
          <a:xfrm>
            <a:off x="4272877" y="2109367"/>
            <a:ext cx="3423323" cy="909424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SAT to 3-SAT, step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791200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ym typeface="Symbol"/>
              </a:rPr>
              <a:t>For each clause 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, we create new DNF (disjunctive normal form) clauses for when it’s </a:t>
            </a:r>
            <a:r>
              <a:rPr lang="en-US" i="1" dirty="0">
                <a:sym typeface="Symbol"/>
              </a:rPr>
              <a:t>false</a:t>
            </a:r>
            <a:r>
              <a:rPr lang="en-US" dirty="0">
                <a:sym typeface="Symbol"/>
              </a:rPr>
              <a:t>:</a:t>
            </a:r>
          </a:p>
          <a:p>
            <a:pPr algn="just"/>
            <a:endParaRPr lang="en-US" dirty="0">
              <a:sym typeface="Symbol"/>
            </a:endParaRPr>
          </a:p>
          <a:p>
            <a:pPr algn="l"/>
            <a:r>
              <a:rPr lang="en-US" dirty="0">
                <a:sym typeface="Symbol"/>
              </a:rPr>
              <a:t>’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= 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		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y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	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y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	(y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We then negate that to get when it’s </a:t>
            </a:r>
            <a:r>
              <a:rPr lang="en-US" i="1" dirty="0">
                <a:sym typeface="Symbol"/>
              </a:rPr>
              <a:t>true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So we build a truth table for each clause </a:t>
            </a:r>
            <a:r>
              <a:rPr lang="en-US" dirty="0">
                <a:sym typeface="Symbol"/>
              </a:rPr>
              <a:t>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/>
              <a:t>: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38055"/>
              </p:ext>
            </p:extLst>
          </p:nvPr>
        </p:nvGraphicFramePr>
        <p:xfrm>
          <a:off x="7696200" y="2788604"/>
          <a:ext cx="3034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(y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Symbol"/>
                        </a:rPr>
                        <a:t> (y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  x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19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SAT to 3-SAT, step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400800" cy="512127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ym typeface="Symbol"/>
              </a:rPr>
              <a:t>’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= 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		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y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y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 	(y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y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x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  <a:p>
            <a:pPr algn="just"/>
            <a:endParaRPr lang="en-US" dirty="0">
              <a:sym typeface="Symbol"/>
            </a:endParaRPr>
          </a:p>
          <a:p>
            <a:pPr algn="just"/>
            <a:r>
              <a:rPr lang="en-US" dirty="0">
                <a:sym typeface="Symbol"/>
              </a:rPr>
              <a:t>Then the negation (</a:t>
            </a:r>
            <a:r>
              <a:rPr lang="en-US" dirty="0" err="1">
                <a:sym typeface="Symbol"/>
              </a:rPr>
              <a:t>DeMorgan’s</a:t>
            </a:r>
            <a:r>
              <a:rPr lang="en-US" dirty="0">
                <a:sym typeface="Symbol"/>
              </a:rPr>
              <a:t> law!) is:</a:t>
            </a:r>
          </a:p>
          <a:p>
            <a:pPr algn="l"/>
            <a:r>
              <a:rPr lang="en-US" dirty="0">
                <a:sym typeface="Symbol"/>
              </a:rPr>
              <a:t>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 = (y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y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x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	(y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y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x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 	(y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y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x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  (y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y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x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705600" y="1600201"/>
            <a:ext cx="5181600" cy="50291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So we build a truth table for each clause </a:t>
            </a:r>
            <a:r>
              <a:rPr lang="en-US" dirty="0">
                <a:sym typeface="Symbol"/>
              </a:rPr>
              <a:t>’</a:t>
            </a:r>
            <a:r>
              <a:rPr lang="en-US" baseline="-25000" dirty="0" err="1">
                <a:sym typeface="Symbol"/>
              </a:rPr>
              <a:t>i</a:t>
            </a:r>
            <a:r>
              <a:rPr lang="en-US" dirty="0"/>
              <a:t>: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165725"/>
              </p:ext>
            </p:extLst>
          </p:nvPr>
        </p:nvGraphicFramePr>
        <p:xfrm>
          <a:off x="8060944" y="3018791"/>
          <a:ext cx="30349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(y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Symbol"/>
                        </a:rPr>
                        <a:t> (y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  x</a:t>
                      </a:r>
                      <a:r>
                        <a:rPr lang="en-US" baseline="-25000" dirty="0">
                          <a:sym typeface="Symbol"/>
                        </a:rPr>
                        <a:t>2</a:t>
                      </a:r>
                      <a:r>
                        <a:rPr lang="en-US" dirty="0">
                          <a:sym typeface="Symbol"/>
                        </a:rPr>
                        <a:t>))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586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SAT to 3-SAT, step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Three cases can occur for all the CNF clauses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/>
              <a:t> has 3 literals: then we include it in the final formula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/>
              <a:t> has 2 literals (l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</a:t>
            </a:r>
            <a:r>
              <a:rPr lang="en-US" dirty="0"/>
              <a:t>): we include (l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 l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 p)  (l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 l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 p)</a:t>
            </a:r>
          </a:p>
          <a:p>
            <a:pPr lvl="2"/>
            <a:r>
              <a:rPr lang="en-US" dirty="0">
                <a:sym typeface="Symbol"/>
              </a:rPr>
              <a:t>It doesn’t matter whether p is true or false; one clause will evaluate to true, the other to </a:t>
            </a:r>
            <a:r>
              <a:rPr lang="en-US" dirty="0"/>
              <a:t>l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 l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/>
              <a:t> has just one literal (l): we include the following:</a:t>
            </a:r>
          </a:p>
          <a:p>
            <a:pPr lvl="2"/>
            <a:r>
              <a:rPr lang="en-US" dirty="0"/>
              <a:t>(l </a:t>
            </a:r>
            <a:r>
              <a:rPr lang="en-US" dirty="0">
                <a:sym typeface="Symbol"/>
              </a:rPr>
              <a:t> p  q)  </a:t>
            </a:r>
            <a:r>
              <a:rPr lang="en-US" dirty="0"/>
              <a:t>(l </a:t>
            </a:r>
            <a:r>
              <a:rPr lang="en-US" dirty="0">
                <a:sym typeface="Symbol"/>
              </a:rPr>
              <a:t> p  q)  </a:t>
            </a:r>
            <a:r>
              <a:rPr lang="en-US" dirty="0"/>
              <a:t>(l </a:t>
            </a:r>
            <a:r>
              <a:rPr lang="en-US" dirty="0">
                <a:sym typeface="Symbol"/>
              </a:rPr>
              <a:t> p  q)  </a:t>
            </a:r>
            <a:r>
              <a:rPr lang="en-US" dirty="0"/>
              <a:t>(l </a:t>
            </a:r>
            <a:r>
              <a:rPr lang="en-US" dirty="0">
                <a:sym typeface="Symbol"/>
              </a:rPr>
              <a:t> p  q)</a:t>
            </a:r>
          </a:p>
          <a:p>
            <a:pPr lvl="2"/>
            <a:r>
              <a:rPr lang="en-US" dirty="0">
                <a:sym typeface="Symbol"/>
              </a:rPr>
              <a:t>Regardless of what p and q are, 3 clauses will evaluate to true, and the other one to l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33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done!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B1A1-9A82-492A-87A6-500459A044C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Whew!</a:t>
            </a:r>
          </a:p>
          <a:p>
            <a:r>
              <a:rPr lang="en-US" dirty="0"/>
              <a:t>Note that each step of converting SAT to 3-SAT was in polynomial time</a:t>
            </a:r>
          </a:p>
          <a:p>
            <a:pPr lvl="1"/>
            <a:r>
              <a:rPr lang="en-US" dirty="0"/>
              <a:t>And thus the entire thing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10528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BC36879A-ADF6-4E4E-B776-2A7FA92C2DE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Joining the Club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40704A5-CFBE-5F4A-BB96-53267D64C49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7800" y="1524000"/>
            <a:ext cx="8991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Given one NP-c problem, others can join the club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Prove that SAT reduces to another problem, and so on…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Membership in NP-c grows…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Classic textbook: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Garey</a:t>
            </a:r>
            <a:r>
              <a:rPr lang="en-US" altLang="en-US" sz="2400" dirty="0">
                <a:ea typeface="ＭＳ Ｐゴシック" panose="020B0600070205080204" pitchFamily="34" charset="-128"/>
              </a:rPr>
              <a:t>, M. and D. Johnson,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i="1" dirty="0">
                <a:ea typeface="ＭＳ Ｐゴシック" panose="020B0600070205080204" pitchFamily="34" charset="-128"/>
              </a:rPr>
              <a:t>Computers and Intractability: A Guide to the Theory of NP-Completeness,</a:t>
            </a:r>
            <a:r>
              <a:rPr lang="en-US" altLang="en-US" sz="2400" dirty="0">
                <a:ea typeface="ＭＳ Ｐゴシック" panose="020B0600070205080204" pitchFamily="34" charset="-128"/>
              </a:rPr>
              <a:t> 1979.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27651" name="Group 24">
            <a:extLst>
              <a:ext uri="{FF2B5EF4-FFF2-40B4-BE49-F238E27FC236}">
                <a16:creationId xmlns:a16="http://schemas.microsoft.com/office/drawing/2014/main" id="{DBFA1D97-D202-C745-AAFF-7188EC61756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62201" y="2895601"/>
            <a:ext cx="7313613" cy="1851025"/>
            <a:chOff x="336" y="2208"/>
            <a:chExt cx="4607" cy="1166"/>
          </a:xfrm>
        </p:grpSpPr>
        <p:sp>
          <p:nvSpPr>
            <p:cNvPr id="27652" name="Text Box 6">
              <a:extLst>
                <a:ext uri="{FF2B5EF4-FFF2-40B4-BE49-F238E27FC236}">
                  <a16:creationId xmlns:a16="http://schemas.microsoft.com/office/drawing/2014/main" id="{BB382666-700D-F145-8142-9291142A7A1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36" y="2208"/>
              <a:ext cx="419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SAT</a:t>
              </a:r>
            </a:p>
          </p:txBody>
        </p:sp>
        <p:sp>
          <p:nvSpPr>
            <p:cNvPr id="27653" name="Text Box 7">
              <a:extLst>
                <a:ext uri="{FF2B5EF4-FFF2-40B4-BE49-F238E27FC236}">
                  <a16:creationId xmlns:a16="http://schemas.microsoft.com/office/drawing/2014/main" id="{E820D181-FD32-F548-A413-5C2B8546754F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48" y="2208"/>
              <a:ext cx="950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3-CNF-SAT</a:t>
              </a:r>
            </a:p>
          </p:txBody>
        </p:sp>
        <p:sp>
          <p:nvSpPr>
            <p:cNvPr id="27654" name="Text Box 8">
              <a:extLst>
                <a:ext uri="{FF2B5EF4-FFF2-40B4-BE49-F238E27FC236}">
                  <a16:creationId xmlns:a16="http://schemas.microsoft.com/office/drawing/2014/main" id="{55433BDE-1F1A-CE48-8521-85B559D83C18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2928"/>
              <a:ext cx="718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 dirty="0"/>
                <a:t>CLIQUE</a:t>
              </a:r>
            </a:p>
          </p:txBody>
        </p:sp>
        <p:sp>
          <p:nvSpPr>
            <p:cNvPr id="27655" name="Text Box 9">
              <a:extLst>
                <a:ext uri="{FF2B5EF4-FFF2-40B4-BE49-F238E27FC236}">
                  <a16:creationId xmlns:a16="http://schemas.microsoft.com/office/drawing/2014/main" id="{86A6A4A6-CC2F-DE4D-992C-8CA40BBA9AAF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32" y="2208"/>
              <a:ext cx="1169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SUBSET-SUM</a:t>
              </a:r>
            </a:p>
          </p:txBody>
        </p:sp>
        <p:sp>
          <p:nvSpPr>
            <p:cNvPr id="27656" name="Text Box 10">
              <a:extLst>
                <a:ext uri="{FF2B5EF4-FFF2-40B4-BE49-F238E27FC236}">
                  <a16:creationId xmlns:a16="http://schemas.microsoft.com/office/drawing/2014/main" id="{15DA4C19-15CF-364D-9999-03A05D147702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48" y="2928"/>
              <a:ext cx="815" cy="44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VERTEX-</a:t>
              </a:r>
              <a:br>
                <a:rPr lang="en-US" altLang="en-US" i="0"/>
              </a:br>
              <a:r>
                <a:rPr lang="en-US" altLang="en-US" i="0"/>
                <a:t>COVER</a:t>
              </a:r>
            </a:p>
          </p:txBody>
        </p:sp>
        <p:sp>
          <p:nvSpPr>
            <p:cNvPr id="27657" name="Text Box 11">
              <a:extLst>
                <a:ext uri="{FF2B5EF4-FFF2-40B4-BE49-F238E27FC236}">
                  <a16:creationId xmlns:a16="http://schemas.microsoft.com/office/drawing/2014/main" id="{B61AF424-DB88-864F-83AC-24E633703B37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52" y="2928"/>
              <a:ext cx="657" cy="44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HAM-</a:t>
              </a:r>
              <a:br>
                <a:rPr lang="en-US" altLang="en-US" i="0"/>
              </a:br>
              <a:r>
                <a:rPr lang="en-US" altLang="en-US" i="0"/>
                <a:t>CYCLE</a:t>
              </a:r>
            </a:p>
          </p:txBody>
        </p:sp>
        <p:sp>
          <p:nvSpPr>
            <p:cNvPr id="27658" name="Text Box 12">
              <a:extLst>
                <a:ext uri="{FF2B5EF4-FFF2-40B4-BE49-F238E27FC236}">
                  <a16:creationId xmlns:a16="http://schemas.microsoft.com/office/drawing/2014/main" id="{2440B377-4DAF-404D-9057-6A0ED8CD74DD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12" y="2928"/>
              <a:ext cx="431" cy="25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i="0"/>
                <a:t>TSP</a:t>
              </a:r>
            </a:p>
          </p:txBody>
        </p:sp>
        <p:sp>
          <p:nvSpPr>
            <p:cNvPr id="27659" name="Line 13">
              <a:extLst>
                <a:ext uri="{FF2B5EF4-FFF2-40B4-BE49-F238E27FC236}">
                  <a16:creationId xmlns:a16="http://schemas.microsoft.com/office/drawing/2014/main" id="{1A7D4544-58F0-5946-9674-8FA779313721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68" y="235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Line 15">
              <a:extLst>
                <a:ext uri="{FF2B5EF4-FFF2-40B4-BE49-F238E27FC236}">
                  <a16:creationId xmlns:a16="http://schemas.microsoft.com/office/drawing/2014/main" id="{03A6951F-E7B9-5049-B2E8-7889A81A63C0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208" y="2352"/>
              <a:ext cx="62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6">
              <a:extLst>
                <a:ext uri="{FF2B5EF4-FFF2-40B4-BE49-F238E27FC236}">
                  <a16:creationId xmlns:a16="http://schemas.microsoft.com/office/drawing/2014/main" id="{9CF12494-64F2-4C4E-8BFB-8A8929A2E0BC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392" y="2496"/>
              <a:ext cx="144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7">
              <a:extLst>
                <a:ext uri="{FF2B5EF4-FFF2-40B4-BE49-F238E27FC236}">
                  <a16:creationId xmlns:a16="http://schemas.microsoft.com/office/drawing/2014/main" id="{CF773F4B-53C2-8640-849A-2078996B4E67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064" y="3072"/>
              <a:ext cx="38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8">
              <a:extLst>
                <a:ext uri="{FF2B5EF4-FFF2-40B4-BE49-F238E27FC236}">
                  <a16:creationId xmlns:a16="http://schemas.microsoft.com/office/drawing/2014/main" id="{54A7105C-404D-1D48-AA0E-0BA8C46587F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312" y="3168"/>
              <a:ext cx="24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9">
              <a:extLst>
                <a:ext uri="{FF2B5EF4-FFF2-40B4-BE49-F238E27FC236}">
                  <a16:creationId xmlns:a16="http://schemas.microsoft.com/office/drawing/2014/main" id="{E13576B0-A114-D44E-9995-842441FD214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224" y="3072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588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4036"/>
                <a:ext cx="10972800" cy="4712127"/>
              </a:xfrm>
            </p:spPr>
            <p:txBody>
              <a:bodyPr anchor="t" anchorCtr="0"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Vertex Cover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and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rgbClr val="C00000"/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4036"/>
                <a:ext cx="10972800" cy="4712127"/>
              </a:xfrm>
              <a:blipFill>
                <a:blip r:embed="rId2"/>
                <a:stretch>
                  <a:fillRect l="-1387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A7964A-C2FA-DC4F-BCC4-6BF5D320DBA2}"/>
              </a:ext>
            </a:extLst>
          </p:cNvPr>
          <p:cNvGrpSpPr/>
          <p:nvPr/>
        </p:nvGrpSpPr>
        <p:grpSpPr>
          <a:xfrm>
            <a:off x="1371600" y="4117181"/>
            <a:ext cx="2514600" cy="2281238"/>
            <a:chOff x="657225" y="1481300"/>
            <a:chExt cx="5514975" cy="49142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7DF2B2-07E5-1D4F-BC6D-C7B2DDEB25A5}"/>
                </a:ext>
              </a:extLst>
            </p:cNvPr>
            <p:cNvCxnSpPr>
              <a:cxnSpLocks/>
              <a:stCxn id="29" idx="1"/>
              <a:endCxn id="2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691B65-1E79-D645-914E-D071FC632D50}"/>
                </a:ext>
              </a:extLst>
            </p:cNvPr>
            <p:cNvCxnSpPr>
              <a:cxnSpLocks/>
              <a:stCxn id="20" idx="2"/>
              <a:endCxn id="2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ACAB44-8D08-D046-9D3F-77FEFEF5A41F}"/>
                </a:ext>
              </a:extLst>
            </p:cNvPr>
            <p:cNvCxnSpPr>
              <a:cxnSpLocks/>
              <a:stCxn id="21" idx="1"/>
              <a:endCxn id="2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E0764-D9DB-4D42-B399-66D87C501FD4}"/>
                </a:ext>
              </a:extLst>
            </p:cNvPr>
            <p:cNvCxnSpPr>
              <a:cxnSpLocks/>
              <a:stCxn id="24" idx="2"/>
              <a:endCxn id="2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34E4D2-8AC2-D44D-AAC6-467F79220276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C09ED0-6FD4-CC4A-97E2-DF3B165E197A}"/>
                </a:ext>
              </a:extLst>
            </p:cNvPr>
            <p:cNvCxnSpPr>
              <a:cxnSpLocks/>
              <a:stCxn id="25" idx="3"/>
              <a:endCxn id="2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F79F63-25EC-134D-BD2A-59EC22165472}"/>
                </a:ext>
              </a:extLst>
            </p:cNvPr>
            <p:cNvCxnSpPr>
              <a:cxnSpLocks/>
              <a:stCxn id="25" idx="2"/>
              <a:endCxn id="2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7A437A-17C1-7442-B354-F922EA81C00B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7A80BB-EF7D-4A4D-A7CA-685F74AFACD0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071BE2-133F-BA4E-B54E-28BED1546189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B9EE51-95A9-0F45-BE59-6C651F5BF207}"/>
                </a:ext>
              </a:extLst>
            </p:cNvPr>
            <p:cNvCxnSpPr>
              <a:cxnSpLocks/>
              <a:stCxn id="22" idx="0"/>
              <a:endCxn id="27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D402CD-9070-7F42-8C33-B56A16ADECDC}"/>
                </a:ext>
              </a:extLst>
            </p:cNvPr>
            <p:cNvCxnSpPr>
              <a:cxnSpLocks/>
              <a:stCxn id="21" idx="0"/>
              <a:endCxn id="2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B8CC0-2A03-7A44-A66A-29AA22593E30}"/>
                </a:ext>
              </a:extLst>
            </p:cNvPr>
            <p:cNvCxnSpPr>
              <a:cxnSpLocks/>
              <a:stCxn id="21" idx="0"/>
              <a:endCxn id="2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BF3C25-10D5-6C4F-9437-7054FBCD30DB}"/>
                </a:ext>
              </a:extLst>
            </p:cNvPr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28" name="Isosceles Triangle 69">
                <a:extLst>
                  <a:ext uri="{FF2B5EF4-FFF2-40B4-BE49-F238E27FC236}">
                    <a16:creationId xmlns:a16="http://schemas.microsoft.com/office/drawing/2014/main" id="{63450425-D9D7-5F40-B76B-ACFDCECBDDBF}"/>
                  </a:ext>
                </a:extLst>
              </p:cNvPr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8353D7-9548-E845-BA05-7913D2F77602}"/>
                  </a:ext>
                </a:extLst>
              </p:cNvPr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5962F2-67E8-7A4F-BD1B-2001C8319BB6}"/>
                </a:ext>
              </a:extLst>
            </p:cNvPr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3C9FA-AFF7-B548-9D2D-E58B20766E85}"/>
                </a:ext>
              </a:extLst>
            </p:cNvPr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8CD6E5-3625-C84D-8CB7-B3007F8D0D9F}"/>
                </a:ext>
              </a:extLst>
            </p:cNvPr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92259B-444F-6C4B-BE1E-65A0F418AB7D}"/>
                </a:ext>
              </a:extLst>
            </p:cNvPr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2D3C1E-C353-8B45-99E5-EFBC44378F3E}"/>
                </a:ext>
              </a:extLst>
            </p:cNvPr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78DE4F-18B0-754D-91CB-14AC8D935309}"/>
                </a:ext>
              </a:extLst>
            </p:cNvPr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ADE967-C62D-ED4C-A5B4-248FA5E5FF20}"/>
                </a:ext>
              </a:extLst>
            </p:cNvPr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54ABE4-80CF-CF4D-83FA-429E677BAECE}"/>
                </a:ext>
              </a:extLst>
            </p:cNvPr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4FC45B-BEA0-0F4B-961A-C731D602192B}"/>
              </a:ext>
            </a:extLst>
          </p:cNvPr>
          <p:cNvGrpSpPr/>
          <p:nvPr/>
        </p:nvGrpSpPr>
        <p:grpSpPr>
          <a:xfrm>
            <a:off x="5206223" y="4026212"/>
            <a:ext cx="2514600" cy="2281238"/>
            <a:chOff x="657225" y="1481300"/>
            <a:chExt cx="5514975" cy="491424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2DBEEE-F485-5F4C-A777-1801821F3FC6}"/>
                </a:ext>
              </a:extLst>
            </p:cNvPr>
            <p:cNvCxnSpPr>
              <a:cxnSpLocks/>
              <a:stCxn id="54" idx="1"/>
              <a:endCxn id="46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6ECAF1-7E2D-0043-8639-7822ECF197DA}"/>
                </a:ext>
              </a:extLst>
            </p:cNvPr>
            <p:cNvCxnSpPr>
              <a:cxnSpLocks/>
              <a:stCxn id="45" idx="2"/>
              <a:endCxn id="54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013A88-0F5C-AE4E-98C5-4B27E3928788}"/>
                </a:ext>
              </a:extLst>
            </p:cNvPr>
            <p:cNvCxnSpPr>
              <a:cxnSpLocks/>
              <a:stCxn id="46" idx="1"/>
              <a:endCxn id="45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0D2E43-2C9C-EF43-86B1-068EDB8ADB66}"/>
                </a:ext>
              </a:extLst>
            </p:cNvPr>
            <p:cNvCxnSpPr>
              <a:cxnSpLocks/>
              <a:stCxn id="49" idx="2"/>
              <a:endCxn id="45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397FB1-58D7-434F-938D-1CF68781CF00}"/>
                </a:ext>
              </a:extLst>
            </p:cNvPr>
            <p:cNvCxnSpPr>
              <a:cxnSpLocks/>
              <a:stCxn id="49" idx="3"/>
              <a:endCxn id="50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36DB25B-0523-344A-9C1E-6602F0DBBDBB}"/>
                </a:ext>
              </a:extLst>
            </p:cNvPr>
            <p:cNvCxnSpPr>
              <a:cxnSpLocks/>
              <a:stCxn id="50" idx="3"/>
              <a:endCxn id="47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1BF9AD-F630-E84B-9EA7-90435F1D28EB}"/>
                </a:ext>
              </a:extLst>
            </p:cNvPr>
            <p:cNvCxnSpPr>
              <a:cxnSpLocks/>
              <a:stCxn id="50" idx="2"/>
              <a:endCxn id="48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CE68CAB-D39F-7241-9CEE-BDF31F619D4F}"/>
                </a:ext>
              </a:extLst>
            </p:cNvPr>
            <p:cNvCxnSpPr>
              <a:cxnSpLocks/>
              <a:stCxn id="48" idx="3"/>
              <a:endCxn id="51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0E0912-AE3E-B243-BE35-7C959641D2CE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8C9127-C7E9-B84B-B4C2-6F1205B730AD}"/>
                </a:ext>
              </a:extLst>
            </p:cNvPr>
            <p:cNvCxnSpPr>
              <a:cxnSpLocks/>
              <a:stCxn id="50" idx="3"/>
              <a:endCxn id="52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E38055-A919-5C4E-AB25-3E22751CEA29}"/>
                </a:ext>
              </a:extLst>
            </p:cNvPr>
            <p:cNvCxnSpPr>
              <a:cxnSpLocks/>
              <a:stCxn id="47" idx="0"/>
              <a:endCxn id="52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4AB2C1-75DE-2148-B2B5-FA9CAE1B76A5}"/>
                </a:ext>
              </a:extLst>
            </p:cNvPr>
            <p:cNvCxnSpPr>
              <a:cxnSpLocks/>
              <a:stCxn id="46" idx="0"/>
              <a:endCxn id="51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931874-AC39-EA4C-8BC1-F2CC02FDDF6F}"/>
                </a:ext>
              </a:extLst>
            </p:cNvPr>
            <p:cNvCxnSpPr>
              <a:cxnSpLocks/>
              <a:stCxn id="46" idx="0"/>
              <a:endCxn id="47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49F9F7C-BD6C-264D-89DF-CC92943D8D89}"/>
                </a:ext>
              </a:extLst>
            </p:cNvPr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53" name="Isosceles Triangle 69">
                <a:extLst>
                  <a:ext uri="{FF2B5EF4-FFF2-40B4-BE49-F238E27FC236}">
                    <a16:creationId xmlns:a16="http://schemas.microsoft.com/office/drawing/2014/main" id="{33F5FD3F-CA02-BB46-B89B-517D8F114356}"/>
                  </a:ext>
                </a:extLst>
              </p:cNvPr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B2DC8B4-FA70-BE44-8105-35DF0F91FBA6}"/>
                  </a:ext>
                </a:extLst>
              </p:cNvPr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BB794C-F4AB-B147-9402-62A7184C6569}"/>
                </a:ext>
              </a:extLst>
            </p:cNvPr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20E7D3-E81F-2A4C-BD95-029F9B395BAE}"/>
                </a:ext>
              </a:extLst>
            </p:cNvPr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DD042-D75C-4743-AD7E-442627506746}"/>
                </a:ext>
              </a:extLst>
            </p:cNvPr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03F0CB0-3477-BE42-99DB-3B11DE37FF85}"/>
                </a:ext>
              </a:extLst>
            </p:cNvPr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7C7400-EB7B-C941-AF51-E385933E2245}"/>
                </a:ext>
              </a:extLst>
            </p:cNvPr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0920E7-7197-6A40-A827-1E594393B534}"/>
                </a:ext>
              </a:extLst>
            </p:cNvPr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370F43-590D-FD4B-8FE3-55FE38C6FD6D}"/>
                </a:ext>
              </a:extLst>
            </p:cNvPr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4913B7-00D3-7940-AAEF-C75CAE0B5AAC}"/>
                </a:ext>
              </a:extLst>
            </p:cNvPr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67ED9E-A23B-F043-B4F8-8A8899B99EAB}"/>
              </a:ext>
            </a:extLst>
          </p:cNvPr>
          <p:cNvSpPr txBox="1"/>
          <p:nvPr/>
        </p:nvSpPr>
        <p:spPr>
          <a:xfrm>
            <a:off x="1082161" y="368997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 for k=6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84FF83-195C-0E4A-BBBC-D09450347A77}"/>
              </a:ext>
            </a:extLst>
          </p:cNvPr>
          <p:cNvSpPr txBox="1"/>
          <p:nvPr/>
        </p:nvSpPr>
        <p:spPr>
          <a:xfrm>
            <a:off x="4912077" y="364923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 for k=5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DB32E1-357F-D144-BB87-8AFA6DF931C3}"/>
              </a:ext>
            </a:extLst>
          </p:cNvPr>
          <p:cNvSpPr txBox="1"/>
          <p:nvPr/>
        </p:nvSpPr>
        <p:spPr>
          <a:xfrm>
            <a:off x="8657335" y="4113022"/>
            <a:ext cx="266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5 the smallest?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True for k=4?</a:t>
            </a:r>
          </a:p>
        </p:txBody>
      </p:sp>
    </p:spTree>
    <p:extLst>
      <p:ext uri="{BB962C8B-B14F-4D97-AF65-F5344CB8AC3E}">
        <p14:creationId xmlns:p14="http://schemas.microsoft.com/office/powerpoint/2010/main" val="3237156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E763-F4AB-9043-94F1-039891F7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F2F1-2D56-9543-A86E-6C59BD4F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4529D-355D-E541-A79F-491C57D5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4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“Consequences” of NP-Completeness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charset="0"/>
              </a:rPr>
              <a:t>NP-Complete is the set of </a:t>
            </a:r>
            <a:r>
              <a:rPr lang="ja-JP" altLang="en-US" sz="2800">
                <a:latin typeface="Tahoma" charset="0"/>
              </a:rPr>
              <a:t>“</a:t>
            </a:r>
            <a:r>
              <a:rPr lang="en-US" sz="2800" dirty="0">
                <a:latin typeface="Tahoma" charset="0"/>
              </a:rPr>
              <a:t>hardest</a:t>
            </a:r>
            <a:r>
              <a:rPr lang="ja-JP" altLang="en-US" sz="2800" dirty="0">
                <a:latin typeface="Tahoma" charset="0"/>
              </a:rPr>
              <a:t>”</a:t>
            </a:r>
            <a:r>
              <a:rPr lang="en-US" sz="2800" dirty="0">
                <a:latin typeface="Tahoma" charset="0"/>
              </a:rPr>
              <a:t> problems in NP, with these important properties: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any </a:t>
            </a:r>
            <a:r>
              <a:rPr lang="en-US" sz="2400" i="1" dirty="0">
                <a:latin typeface="Tahoma" charset="0"/>
                <a:ea typeface="ＭＳ Ｐゴシック" charset="0"/>
              </a:rPr>
              <a:t>one </a:t>
            </a:r>
            <a:r>
              <a:rPr lang="en-US" sz="2400" dirty="0">
                <a:latin typeface="Tahoma" charset="0"/>
                <a:ea typeface="ＭＳ Ｐゴシック" charset="0"/>
              </a:rPr>
              <a:t> 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 </a:t>
            </a:r>
            <a:r>
              <a:rPr lang="en-US" sz="2400" dirty="0">
                <a:latin typeface="Tahoma" charset="0"/>
                <a:ea typeface="ＭＳ Ｐゴシック" charset="0"/>
              </a:rPr>
              <a:t>NP-Complete problem can be solved in polynomial time…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…and in fact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 </a:t>
            </a:r>
            <a:r>
              <a:rPr lang="en-US" sz="2400" dirty="0">
                <a:latin typeface="Tahoma" charset="0"/>
                <a:ea typeface="ＭＳ Ｐゴシック" charset="0"/>
              </a:rPr>
              <a:t>problem in </a:t>
            </a:r>
            <a:r>
              <a:rPr lang="en-US" sz="2400" b="1" dirty="0">
                <a:latin typeface="Tahoma" charset="0"/>
                <a:ea typeface="ＭＳ Ｐゴシック" charset="0"/>
              </a:rPr>
              <a:t>NP</a:t>
            </a:r>
            <a:r>
              <a:rPr lang="en-US" sz="2400" dirty="0">
                <a:latin typeface="Tahoma" charset="0"/>
                <a:ea typeface="ＭＳ Ｐゴシック" charset="0"/>
              </a:rPr>
              <a:t> can be solved in polynomial time (which would show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Or, prove an exponential lower-bound for </a:t>
            </a:r>
            <a:r>
              <a:rPr lang="en-US" sz="2400" i="1" dirty="0">
                <a:latin typeface="Tahoma" charset="0"/>
                <a:ea typeface="ＭＳ Ｐゴシック" charset="0"/>
              </a:rPr>
              <a:t>any single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b="1" dirty="0">
                <a:latin typeface="Tahoma" charset="0"/>
                <a:ea typeface="ＭＳ Ｐゴシック" charset="0"/>
              </a:rPr>
              <a:t>NP-hard</a:t>
            </a:r>
            <a:r>
              <a:rPr lang="en-US" sz="2400" dirty="0">
                <a:latin typeface="Tahoma" charset="0"/>
                <a:ea typeface="ＭＳ Ｐゴシック" charset="0"/>
              </a:rPr>
              <a:t> problem, then </a:t>
            </a:r>
            <a:r>
              <a:rPr lang="en-US" sz="2400" i="1" dirty="0">
                <a:latin typeface="Tahoma" charset="0"/>
                <a:ea typeface="ＭＳ Ｐゴシック" charset="0"/>
              </a:rPr>
              <a:t>every</a:t>
            </a:r>
            <a:r>
              <a:rPr lang="en-US" sz="2400" dirty="0">
                <a:latin typeface="Tahoma" charset="0"/>
                <a:ea typeface="ＭＳ Ｐゴシック" charset="0"/>
              </a:rPr>
              <a:t>  </a:t>
            </a:r>
            <a:r>
              <a:rPr lang="en-US" sz="2400" b="1" dirty="0">
                <a:latin typeface="Tahoma" charset="0"/>
                <a:ea typeface="ＭＳ Ｐゴシック" charset="0"/>
              </a:rPr>
              <a:t>NP-hard</a:t>
            </a:r>
            <a:r>
              <a:rPr lang="en-US" sz="2400" dirty="0">
                <a:latin typeface="Tahoma" charset="0"/>
                <a:ea typeface="ＭＳ Ｐゴシック" charset="0"/>
              </a:rPr>
              <a:t> problem (including </a:t>
            </a:r>
            <a:r>
              <a:rPr lang="en-US" sz="2400" b="1" dirty="0">
                <a:latin typeface="Tahoma" charset="0"/>
                <a:ea typeface="ＭＳ Ｐゴシック" charset="0"/>
              </a:rPr>
              <a:t>NP-C</a:t>
            </a:r>
            <a:r>
              <a:rPr lang="en-US" sz="2400" dirty="0">
                <a:latin typeface="Tahoma" charset="0"/>
                <a:ea typeface="ＭＳ Ｐゴシック" charset="0"/>
              </a:rPr>
              <a:t>) is exponential</a:t>
            </a:r>
          </a:p>
          <a:p>
            <a:pPr marL="457200" lvl="1" indent="0"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Therefore: solve (say) traveling salesperson problem in O(</a:t>
            </a:r>
            <a:r>
              <a:rPr lang="en-US" sz="2400" i="1" dirty="0">
                <a:latin typeface="Tahoma" charset="0"/>
                <a:ea typeface="ＭＳ Ｐゴシック" charset="0"/>
              </a:rPr>
              <a:t>n</a:t>
            </a:r>
            <a:r>
              <a:rPr lang="en-US" sz="2400" baseline="30000" dirty="0">
                <a:latin typeface="Tahoma" charset="0"/>
                <a:ea typeface="ＭＳ Ｐゴシック" charset="0"/>
              </a:rPr>
              <a:t>100</a:t>
            </a:r>
            <a:r>
              <a:rPr lang="en-US" sz="2400" dirty="0">
                <a:latin typeface="Tahoma" charset="0"/>
                <a:ea typeface="ＭＳ Ｐゴシック" charset="0"/>
              </a:rPr>
              <a:t>) time, you</a:t>
            </a:r>
            <a:r>
              <a:rPr lang="fr-FR" altLang="ja-JP" sz="2400" dirty="0">
                <a:latin typeface="Tahoma" charset="0"/>
                <a:ea typeface="ＭＳ Ｐゴシック" charset="0"/>
              </a:rPr>
              <a:t>'</a:t>
            </a:r>
            <a:r>
              <a:rPr lang="en-US" sz="2400" dirty="0" err="1">
                <a:latin typeface="Tahoma" charset="0"/>
                <a:ea typeface="ＭＳ Ｐゴシック" charset="0"/>
              </a:rPr>
              <a:t>ve</a:t>
            </a:r>
            <a:r>
              <a:rPr lang="en-US" sz="2400" dirty="0">
                <a:latin typeface="Tahoma" charset="0"/>
                <a:ea typeface="ＭＳ Ｐゴシック" charset="0"/>
              </a:rPr>
              <a:t> proved that </a:t>
            </a:r>
            <a:r>
              <a:rPr lang="en-US" sz="2400" b="1" dirty="0">
                <a:latin typeface="Tahoma" charset="0"/>
                <a:ea typeface="ＭＳ Ｐゴシック" charset="0"/>
              </a:rPr>
              <a:t>P = NP</a:t>
            </a:r>
            <a:r>
              <a:rPr lang="en-US" sz="2400" dirty="0">
                <a:latin typeface="Tahoma" charset="0"/>
                <a:ea typeface="ＭＳ Ｐゴシック" charset="0"/>
              </a:rPr>
              <a:t>.  Retire rich &amp; famous!</a:t>
            </a:r>
          </a:p>
        </p:txBody>
      </p:sp>
    </p:spTree>
    <p:extLst>
      <p:ext uri="{BB962C8B-B14F-4D97-AF65-F5344CB8AC3E}">
        <p14:creationId xmlns:p14="http://schemas.microsoft.com/office/powerpoint/2010/main" val="1641680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B0B5365-AE68-B449-80E5-97D49E23382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Can a Problem be NP-Hard but not NP-C?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A1A36A9-9BC7-074D-ADE3-7D8289286D7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1524000"/>
            <a:ext cx="9677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So, find a reduction and then try to prove B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NP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What if you can</a:t>
            </a:r>
            <a:r>
              <a:rPr lang="ja-JP" altLang="en-US" sz="2400" i="1">
                <a:solidFill>
                  <a:schemeClr val="accent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400" i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t?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Are there any problems B that are NP-hard but not NP-complete?  This means: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All problems in NP reduce to B .  (A known NP-Hard problem can be reduced to B.)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But, B cannot be proved to be in NP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Yes!  Of course!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Any problem that has an exponential size output would apply!</a:t>
            </a:r>
          </a:p>
        </p:txBody>
      </p:sp>
    </p:spTree>
    <p:extLst>
      <p:ext uri="{BB962C8B-B14F-4D97-AF65-F5344CB8AC3E}">
        <p14:creationId xmlns:p14="http://schemas.microsoft.com/office/powerpoint/2010/main" val="314705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06095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Decision Problems:</a:t>
                </a:r>
              </a:p>
              <a:p>
                <a:pPr lvl="1"/>
                <a:r>
                  <a:rPr lang="en-US" dirty="0"/>
                  <a:t>Is there a solution?</a:t>
                </a:r>
              </a:p>
              <a:p>
                <a:pPr lvl="2"/>
                <a:r>
                  <a:rPr lang="en-US" dirty="0"/>
                  <a:t>Result is True/False</a:t>
                </a:r>
              </a:p>
              <a:p>
                <a:pPr lvl="1"/>
                <a:r>
                  <a:rPr lang="en-US" dirty="0"/>
                  <a:t>E.g. Is there a vertex cover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/>
                  <a:t>Optimal Value Problems:</a:t>
                </a:r>
              </a:p>
              <a:p>
                <a:pPr lvl="1"/>
                <a:r>
                  <a:rPr lang="en-US" dirty="0"/>
                  <a:t>E.g. What’s the min </a:t>
                </a:r>
                <a:r>
                  <a:rPr lang="en-US" i="1" dirty="0"/>
                  <a:t>k</a:t>
                </a:r>
                <a:r>
                  <a:rPr lang="en-US" dirty="0"/>
                  <a:t> for </a:t>
                </a:r>
                <a:r>
                  <a:rPr lang="en-US" i="1" dirty="0"/>
                  <a:t>k</a:t>
                </a:r>
                <a:r>
                  <a:rPr lang="en-US" dirty="0"/>
                  <a:t>-vertex cover decision problem?</a:t>
                </a:r>
              </a:p>
              <a:p>
                <a:r>
                  <a:rPr lang="en-US" b="1" dirty="0"/>
                  <a:t>Search Problems:</a:t>
                </a:r>
              </a:p>
              <a:p>
                <a:pPr lvl="1"/>
                <a:r>
                  <a:rPr lang="en-US" dirty="0"/>
                  <a:t>Find a solution</a:t>
                </a:r>
              </a:p>
              <a:p>
                <a:pPr lvl="2"/>
                <a:r>
                  <a:rPr lang="en-US" dirty="0"/>
                  <a:t>Result more complex than T/F or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Find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Verification Problems:</a:t>
                </a:r>
              </a:p>
              <a:p>
                <a:pPr lvl="1"/>
                <a:r>
                  <a:rPr lang="en-US" dirty="0"/>
                  <a:t>Given a potential solution for an input, is that input valid?</a:t>
                </a:r>
              </a:p>
              <a:p>
                <a:pPr lvl="2"/>
                <a:r>
                  <a:rPr lang="en-US" dirty="0"/>
                  <a:t>Result is True/False</a:t>
                </a:r>
              </a:p>
              <a:p>
                <a:pPr lvl="1"/>
                <a:r>
                  <a:rPr lang="en-US" dirty="0"/>
                  <a:t>E.g. Is </a:t>
                </a:r>
                <a:r>
                  <a:rPr lang="en-US" b="1" dirty="0"/>
                  <a:t>set of vertices </a:t>
                </a:r>
                <a:r>
                  <a:rPr lang="en-US" dirty="0"/>
                  <a:t>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060951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516" y="1456978"/>
            <a:ext cx="276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can solve this…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2516" y="2685871"/>
            <a:ext cx="356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…Then we can solve this,…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…and also this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624D4D6-58F4-614F-B169-E368E3F23175}"/>
              </a:ext>
            </a:extLst>
          </p:cNvPr>
          <p:cNvSpPr/>
          <p:nvPr/>
        </p:nvSpPr>
        <p:spPr>
          <a:xfrm>
            <a:off x="7809262" y="4345858"/>
            <a:ext cx="3505200" cy="1555751"/>
          </a:xfrm>
          <a:prstGeom prst="wedgeRoundRectCallout">
            <a:avLst>
              <a:gd name="adj1" fmla="val -159396"/>
              <a:gd name="adj2" fmla="val -48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Looking ahead:</a:t>
            </a:r>
            <a:br>
              <a:rPr lang="en-US" sz="2400" dirty="0"/>
            </a:br>
            <a:r>
              <a:rPr lang="en-US" sz="2400" dirty="0"/>
              <a:t>We’ll use this to define a problem class called NP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8E561A5-CCD1-FC4C-8E4D-724A811FCE74}"/>
              </a:ext>
            </a:extLst>
          </p:cNvPr>
          <p:cNvSpPr/>
          <p:nvPr/>
        </p:nvSpPr>
        <p:spPr>
          <a:xfrm>
            <a:off x="8407400" y="1700100"/>
            <a:ext cx="3505200" cy="1555751"/>
          </a:xfrm>
          <a:prstGeom prst="wedgeRoundRectCallout">
            <a:avLst>
              <a:gd name="adj1" fmla="val -185904"/>
              <a:gd name="adj2" fmla="val -332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Looking ahead:</a:t>
            </a:r>
            <a:br>
              <a:rPr lang="en-US" sz="2400" dirty="0"/>
            </a:br>
            <a:r>
              <a:rPr lang="en-US" sz="2400" dirty="0"/>
              <a:t>We’ll use this to define a problem classes P and NP</a:t>
            </a:r>
          </a:p>
        </p:txBody>
      </p:sp>
    </p:spTree>
    <p:extLst>
      <p:ext uri="{BB962C8B-B14F-4D97-AF65-F5344CB8AC3E}">
        <p14:creationId xmlns:p14="http://schemas.microsoft.com/office/powerpoint/2010/main" val="38940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decider to build a searcher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17021" r="-340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nodes (and incident edges) one at a time </a:t>
                </a:r>
              </a:p>
              <a:p>
                <a:r>
                  <a:rPr lang="en-US" dirty="0"/>
                  <a:t>Check if there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(i.e. use the “decider”)</a:t>
                </a:r>
              </a:p>
              <a:p>
                <a:pPr lvl="1"/>
                <a:r>
                  <a:rPr lang="en-US" dirty="0"/>
                  <a:t>If so, then that removed node was part of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cover, </a:t>
                </a:r>
                <a:br>
                  <a:rPr lang="en-US" dirty="0"/>
                </a:b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Keep node and edges removed</a:t>
                </a:r>
              </a:p>
              <a:p>
                <a:pPr lvl="1"/>
                <a:r>
                  <a:rPr lang="en-US" dirty="0"/>
                  <a:t>Else, it isn’t part of ANY k vertex cover;</a:t>
                </a:r>
              </a:p>
              <a:p>
                <a:pPr lvl="2"/>
                <a:r>
                  <a:rPr lang="en-US" dirty="0"/>
                  <a:t>Put node and edges back in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049BFACB-4F9D-634A-84D5-DAB2CF9D551B}"/>
                  </a:ext>
                </a:extLst>
              </p:cNvPr>
              <p:cNvSpPr/>
              <p:nvPr/>
            </p:nvSpPr>
            <p:spPr>
              <a:xfrm>
                <a:off x="8839200" y="4800600"/>
                <a:ext cx="3352800" cy="1555751"/>
              </a:xfrm>
              <a:prstGeom prst="wedgeRoundRectCallout">
                <a:avLst>
                  <a:gd name="adj1" fmla="val -36669"/>
                  <a:gd name="adj2" fmla="val -64531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Did I need this node to cover its edges to have a vertex cover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049BFACB-4F9D-634A-84D5-DAB2CF9D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4800600"/>
                <a:ext cx="3352800" cy="1555751"/>
              </a:xfrm>
              <a:prstGeom prst="wedgeRoundRectCallout">
                <a:avLst>
                  <a:gd name="adj1" fmla="val -36669"/>
                  <a:gd name="adj2" fmla="val -6453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53AB1-F303-874D-88C3-DE915771B918}"/>
                  </a:ext>
                </a:extLst>
              </p:cNvPr>
              <p:cNvSpPr txBox="1"/>
              <p:nvPr/>
            </p:nvSpPr>
            <p:spPr>
              <a:xfrm>
                <a:off x="6705600" y="1447800"/>
                <a:ext cx="4169859" cy="987322"/>
              </a:xfrm>
              <a:prstGeom prst="rect">
                <a:avLst/>
              </a:prstGeom>
              <a:noFill/>
              <a:ln w="50800">
                <a:solidFill>
                  <a:schemeClr val="accent4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Note this is a reduction!</a:t>
                </a:r>
                <a:br>
                  <a:rPr lang="en-US" sz="2800" dirty="0"/>
                </a:br>
                <a:r>
                  <a:rPr lang="en-US" sz="2800" dirty="0"/>
                  <a:t>kVC-search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kVC-decider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453AB1-F303-874D-88C3-DE915771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447800"/>
                <a:ext cx="4169859" cy="987322"/>
              </a:xfrm>
              <a:prstGeom prst="rect">
                <a:avLst/>
              </a:prstGeom>
              <a:blipFill>
                <a:blip r:embed="rId5"/>
                <a:stretch>
                  <a:fillRect l="-2703" t="-4878" r="-1502" b="-9756"/>
                </a:stretch>
              </a:blipFill>
              <a:ln w="50800">
                <a:solidFill>
                  <a:schemeClr val="accent4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48700" y="19876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28884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581147" y="2389379"/>
            <a:ext cx="301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/>
              <a:t>This node is NOT in the vertex cover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2055848" y="2451300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349488" y="1481300"/>
            <a:ext cx="4346713" cy="4914248"/>
            <a:chOff x="1825487" y="1481300"/>
            <a:chExt cx="4346713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28043" y="2614278"/>
            <a:ext cx="304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/>
              <a:t>This node IS in the vertex cover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B57E9D-2D35-9E4D-8BAB-77FC74D3018A}"/>
              </a:ext>
            </a:extLst>
          </p:cNvPr>
          <p:cNvCxnSpPr>
            <a:stCxn id="35" idx="2"/>
          </p:cNvCxnSpPr>
          <p:nvPr/>
        </p:nvCxnSpPr>
        <p:spPr>
          <a:xfrm>
            <a:off x="2409826" y="3032235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1E87126-950B-244A-BEAD-0814ABEC16DE}"/>
              </a:ext>
            </a:extLst>
          </p:cNvPr>
          <p:cNvSpPr/>
          <p:nvPr/>
        </p:nvSpPr>
        <p:spPr>
          <a:xfrm>
            <a:off x="2181226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&quot;No&quot; Symbol 31"/>
          <p:cNvSpPr/>
          <p:nvPr/>
        </p:nvSpPr>
        <p:spPr>
          <a:xfrm>
            <a:off x="4245045" y="2103860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17925C-3FA6-3D45-960C-D084C38A7450}"/>
              </a:ext>
            </a:extLst>
          </p:cNvPr>
          <p:cNvCxnSpPr/>
          <p:nvPr/>
        </p:nvCxnSpPr>
        <p:spPr>
          <a:xfrm flipV="1">
            <a:off x="2638426" y="2447104"/>
            <a:ext cx="1734926" cy="356531"/>
          </a:xfrm>
          <a:prstGeom prst="line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76200">
            <a:solidFill>
              <a:schemeClr val="tx1"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42094</TotalTime>
  <Words>3452</Words>
  <Application>Microsoft Macintosh PowerPoint</Application>
  <PresentationFormat>Widescreen</PresentationFormat>
  <Paragraphs>505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Helvetica Neue</vt:lpstr>
      <vt:lpstr>Helvetica Neue Thin</vt:lpstr>
      <vt:lpstr>Symbol</vt:lpstr>
      <vt:lpstr>Tahoma</vt:lpstr>
      <vt:lpstr>Times New Roman</vt:lpstr>
      <vt:lpstr>CS4102-SlimGray</vt:lpstr>
      <vt:lpstr>CS 3100 DSA2 Mark Floryan</vt:lpstr>
      <vt:lpstr>Some Preliminaries</vt:lpstr>
      <vt:lpstr>Forms of the Vertex Cover Problem</vt:lpstr>
      <vt:lpstr>k Vertex Cover</vt:lpstr>
      <vt:lpstr>Problem Types</vt:lpstr>
      <vt:lpstr>Using a k-VertexCover decider to build a searcher</vt:lpstr>
      <vt:lpstr>5 Vertex Cover (Decision)</vt:lpstr>
      <vt:lpstr>4 Vertex Cover (Decision)</vt:lpstr>
      <vt:lpstr>4 Vertex Cover (Decision)</vt:lpstr>
      <vt:lpstr>3 Vertex Cover (Decision)</vt:lpstr>
      <vt:lpstr>Why does this work?</vt:lpstr>
      <vt:lpstr>Reduction</vt:lpstr>
      <vt:lpstr>Classes of Problems (P, NP, NP-Hard)</vt:lpstr>
      <vt:lpstr>Classes of Problems: P vs NP</vt:lpstr>
      <vt:lpstr>k-Vertex Cover is NP</vt:lpstr>
      <vt:lpstr>NP-Hard</vt:lpstr>
      <vt:lpstr>Polynomial Reduction &amp; Relative Hardness</vt:lpstr>
      <vt:lpstr>NP-Complete</vt:lpstr>
      <vt:lpstr>“Stand and Fall Together”</vt:lpstr>
      <vt:lpstr>“Stand and Fall Together”</vt:lpstr>
      <vt:lpstr>Summary of Where We Are</vt:lpstr>
      <vt:lpstr>Proving NP-Completeness</vt:lpstr>
      <vt:lpstr>Order of the Reduction When Proving NP-Completeness</vt:lpstr>
      <vt:lpstr>What’s Next?</vt:lpstr>
      <vt:lpstr>What was the first NP-Complete Problem?</vt:lpstr>
      <vt:lpstr>But You Need One NP-Hard First…</vt:lpstr>
      <vt:lpstr>More About The SAT Problem</vt:lpstr>
      <vt:lpstr>3-SAT</vt:lpstr>
      <vt:lpstr>Conjunctive Normal Form (CNF)</vt:lpstr>
      <vt:lpstr>The 3-CNF Problem</vt:lpstr>
      <vt:lpstr>Showing 3-SAT is NP-complete</vt:lpstr>
      <vt:lpstr>Converting SAT to 3-SAT, step 1</vt:lpstr>
      <vt:lpstr>Converting SAT to 3-SAT, step 2</vt:lpstr>
      <vt:lpstr>Converting SAT to 3-SAT, step 3</vt:lpstr>
      <vt:lpstr>Converting SAT to 3-SAT, step 4</vt:lpstr>
      <vt:lpstr>Converting SAT to 3-SAT, step 5</vt:lpstr>
      <vt:lpstr>Converting SAT to 3-SAT, step 6</vt:lpstr>
      <vt:lpstr>We’re done!</vt:lpstr>
      <vt:lpstr>Joining the Club</vt:lpstr>
      <vt:lpstr>PowerPoint Presentation</vt:lpstr>
      <vt:lpstr>“Consequences” of NP-Completeness</vt:lpstr>
      <vt:lpstr>Can a Problem be NP-Hard but not NP-C?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Mark Floryan</cp:lastModifiedBy>
  <cp:revision>3222</cp:revision>
  <cp:lastPrinted>2020-04-22T16:31:35Z</cp:lastPrinted>
  <dcterms:created xsi:type="dcterms:W3CDTF">2017-08-21T20:54:06Z</dcterms:created>
  <dcterms:modified xsi:type="dcterms:W3CDTF">2022-11-11T15:45:51Z</dcterms:modified>
</cp:coreProperties>
</file>