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645" r:id="rId2"/>
    <p:sldId id="786" r:id="rId3"/>
    <p:sldId id="787" r:id="rId4"/>
    <p:sldId id="778" r:id="rId5"/>
    <p:sldId id="728" r:id="rId6"/>
    <p:sldId id="729" r:id="rId7"/>
    <p:sldId id="730" r:id="rId8"/>
    <p:sldId id="788" r:id="rId9"/>
    <p:sldId id="779" r:id="rId10"/>
    <p:sldId id="731" r:id="rId11"/>
    <p:sldId id="732" r:id="rId12"/>
    <p:sldId id="789" r:id="rId13"/>
    <p:sldId id="791" r:id="rId14"/>
    <p:sldId id="403" r:id="rId15"/>
    <p:sldId id="404" r:id="rId16"/>
    <p:sldId id="799" r:id="rId17"/>
    <p:sldId id="800" r:id="rId18"/>
    <p:sldId id="803" r:id="rId19"/>
    <p:sldId id="805" r:id="rId20"/>
    <p:sldId id="804" r:id="rId21"/>
    <p:sldId id="792" r:id="rId22"/>
    <p:sldId id="385" r:id="rId23"/>
    <p:sldId id="386" r:id="rId24"/>
    <p:sldId id="387" r:id="rId25"/>
    <p:sldId id="770" r:id="rId26"/>
    <p:sldId id="784" r:id="rId27"/>
    <p:sldId id="785" r:id="rId28"/>
    <p:sldId id="773" r:id="rId29"/>
    <p:sldId id="774" r:id="rId30"/>
    <p:sldId id="767" r:id="rId31"/>
    <p:sldId id="416" r:id="rId32"/>
    <p:sldId id="417" r:id="rId33"/>
    <p:sldId id="418" r:id="rId34"/>
    <p:sldId id="419" r:id="rId35"/>
    <p:sldId id="801" r:id="rId36"/>
    <p:sldId id="422" r:id="rId37"/>
    <p:sldId id="423" r:id="rId38"/>
    <p:sldId id="425" r:id="rId39"/>
    <p:sldId id="432" r:id="rId40"/>
    <p:sldId id="424" r:id="rId41"/>
    <p:sldId id="426" r:id="rId42"/>
    <p:sldId id="427" r:id="rId43"/>
    <p:sldId id="428" r:id="rId44"/>
    <p:sldId id="806" r:id="rId45"/>
    <p:sldId id="41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CCFF"/>
    <a:srgbClr val="FFA7FF"/>
    <a:srgbClr val="00B0F0"/>
    <a:srgbClr val="FFFF00"/>
    <a:srgbClr val="33CC33"/>
    <a:srgbClr val="996600"/>
    <a:srgbClr val="CC6600"/>
    <a:srgbClr val="00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9"/>
    <p:restoredTop sz="92961" autoAdjust="0"/>
  </p:normalViewPr>
  <p:slideViewPr>
    <p:cSldViewPr>
      <p:cViewPr varScale="1">
        <p:scale>
          <a:sx n="158" d="100"/>
          <a:sy n="158" d="100"/>
        </p:scale>
        <p:origin x="12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F7FD5-2840-4607-A4CD-0A8A66D9D61D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E913D-325D-4B30-8E23-50203DB58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5D8DCB-06E0-DB4B-A914-CADE4285D24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2421-D2CD-4522-A1BA-E4F59ED821B7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2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928D-0C55-4D8D-9D16-4C05754E5356}" type="datetime1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6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EDDD-253B-4C38-A621-35D8BA950C17}" type="datetime1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2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67E4-28CB-45C9-B82C-D6B22AD4F0EB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C693-B405-44E1-A127-B7CE8B45C1E1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6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731837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0698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985-6D44-417A-9881-D208468CBA07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6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rm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59ABBA-0641-D142-A6E1-AAF21A858462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7612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972800" cy="4373562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4245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86-E8D2-4E57-8D6D-61E2D175474B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0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AB17AF-8C4C-5845-B7DE-A4AC7A53117E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1DF3-1FB0-45DC-97EF-461960E13574}" type="datetime1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82CF36-B83D-CA4E-A297-1A51EA28471C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88E-2809-46D8-B43F-738015D878CC}" type="datetime1">
              <a:rPr lang="en-US" smtClean="0"/>
              <a:t>11/7/22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6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D42A-BC08-426E-9E11-483BA9D61AF6}" type="datetime1">
              <a:rPr lang="en-US" smtClean="0"/>
              <a:t>11/7/22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3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maller 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11/7/22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555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C786-44E1-4BD5-AD14-75F3EA166B5A}" type="datetime1">
              <a:rPr lang="en-US" smtClean="0"/>
              <a:t>11/7/22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8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8102-2E91-4DD7-8E8B-98B790A12701}" type="datetime1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eg"/><Relationship Id="rId9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eg"/><Relationship Id="rId9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eg"/><Relationship Id="rId9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tiff"/><Relationship Id="rId7" Type="http://schemas.openxmlformats.org/officeDocument/2006/relationships/image" Target="../media/image16.tiff"/><Relationship Id="rId12" Type="http://schemas.openxmlformats.org/officeDocument/2006/relationships/image" Target="../media/image21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30.png"/><Relationship Id="rId10" Type="http://schemas.openxmlformats.org/officeDocument/2006/relationships/image" Target="../media/image19.tiff"/><Relationship Id="rId4" Type="http://schemas.openxmlformats.org/officeDocument/2006/relationships/image" Target="../media/image125.png"/><Relationship Id="rId9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.tiff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12" Type="http://schemas.openxmlformats.org/officeDocument/2006/relationships/image" Target="../media/image17.jpeg"/><Relationship Id="rId17" Type="http://schemas.openxmlformats.org/officeDocument/2006/relationships/image" Target="../media/image22.tiff"/><Relationship Id="rId2" Type="http://schemas.openxmlformats.org/officeDocument/2006/relationships/image" Target="../media/image22.png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6.tiff"/><Relationship Id="rId5" Type="http://schemas.openxmlformats.org/officeDocument/2006/relationships/image" Target="../media/image25.png"/><Relationship Id="rId15" Type="http://schemas.openxmlformats.org/officeDocument/2006/relationships/image" Target="../media/image20.tiff"/><Relationship Id="rId10" Type="http://schemas.openxmlformats.org/officeDocument/2006/relationships/image" Target="../media/image15.tiff"/><Relationship Id="rId4" Type="http://schemas.openxmlformats.org/officeDocument/2006/relationships/image" Target="../media/image24.png"/><Relationship Id="rId9" Type="http://schemas.openxmlformats.org/officeDocument/2006/relationships/image" Target="../media/image180.png"/><Relationship Id="rId14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6CE7-81B2-8049-9E87-758163BB5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90600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CS 3100 – DSA2</a:t>
            </a:r>
            <a:br>
              <a:rPr lang="en-US" sz="80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58644-965A-D547-8284-0CF0702A7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187700"/>
            <a:ext cx="8534400" cy="2667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Bi-partite matching</a:t>
            </a:r>
          </a:p>
          <a:p>
            <a:pPr algn="l"/>
            <a:r>
              <a:rPr lang="en-US" dirty="0"/>
              <a:t>Introduction to reducing problems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2174-F7C5-3845-B17B-CDFA1796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Vertex-Disjoint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520419" y="292127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Oval 8"/>
          <p:cNvSpPr/>
          <p:nvPr/>
        </p:nvSpPr>
        <p:spPr>
          <a:xfrm>
            <a:off x="3590943" y="4167022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2027503" y="560734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2962657" y="5254408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2" name="Straight Arrow Connector 11"/>
          <p:cNvCxnSpPr>
            <a:stCxn id="6" idx="7"/>
            <a:endCxn id="8" idx="2"/>
          </p:cNvCxnSpPr>
          <p:nvPr/>
        </p:nvCxnSpPr>
        <p:spPr>
          <a:xfrm>
            <a:off x="2189904" y="3055809"/>
            <a:ext cx="2330515" cy="951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10" idx="0"/>
          </p:cNvCxnSpPr>
          <p:nvPr/>
        </p:nvCxnSpPr>
        <p:spPr>
          <a:xfrm>
            <a:off x="2027503" y="3447880"/>
            <a:ext cx="229671" cy="21594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7"/>
            <a:endCxn id="8" idx="3"/>
          </p:cNvCxnSpPr>
          <p:nvPr/>
        </p:nvCxnSpPr>
        <p:spPr>
          <a:xfrm flipV="1">
            <a:off x="3983015" y="3313342"/>
            <a:ext cx="604673" cy="9209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9" idx="1"/>
          </p:cNvCxnSpPr>
          <p:nvPr/>
        </p:nvCxnSpPr>
        <p:spPr>
          <a:xfrm>
            <a:off x="2257173" y="3218210"/>
            <a:ext cx="1401039" cy="101608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5"/>
            <a:endCxn id="11" idx="1"/>
          </p:cNvCxnSpPr>
          <p:nvPr/>
        </p:nvCxnSpPr>
        <p:spPr>
          <a:xfrm>
            <a:off x="2189903" y="3380612"/>
            <a:ext cx="840022" cy="1941065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6"/>
            <a:endCxn id="69" idx="2"/>
          </p:cNvCxnSpPr>
          <p:nvPr/>
        </p:nvCxnSpPr>
        <p:spPr>
          <a:xfrm>
            <a:off x="4050284" y="4396693"/>
            <a:ext cx="862207" cy="22967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8" idx="5"/>
          </p:cNvCxnSpPr>
          <p:nvPr/>
        </p:nvCxnSpPr>
        <p:spPr>
          <a:xfrm flipH="1" flipV="1">
            <a:off x="4912491" y="3313342"/>
            <a:ext cx="3013381" cy="177866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912491" y="439669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2" name="Straight Arrow Connector 71"/>
          <p:cNvCxnSpPr>
            <a:stCxn id="11" idx="7"/>
            <a:endCxn id="69" idx="3"/>
          </p:cNvCxnSpPr>
          <p:nvPr/>
        </p:nvCxnSpPr>
        <p:spPr>
          <a:xfrm flipV="1">
            <a:off x="3354729" y="4788764"/>
            <a:ext cx="1625031" cy="532912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3177708" y="620027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91" name="Straight Arrow Connector 90"/>
          <p:cNvCxnSpPr>
            <a:stCxn id="10" idx="5"/>
            <a:endCxn id="90" idx="2"/>
          </p:cNvCxnSpPr>
          <p:nvPr/>
        </p:nvCxnSpPr>
        <p:spPr>
          <a:xfrm>
            <a:off x="2419575" y="5999413"/>
            <a:ext cx="758133" cy="43053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4303066" y="588561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5" name="Straight Arrow Connector 94"/>
          <p:cNvCxnSpPr>
            <a:stCxn id="10" idx="6"/>
            <a:endCxn id="94" idx="2"/>
          </p:cNvCxnSpPr>
          <p:nvPr/>
        </p:nvCxnSpPr>
        <p:spPr>
          <a:xfrm>
            <a:off x="2486843" y="5837011"/>
            <a:ext cx="1816222" cy="27827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1" idx="5"/>
            <a:endCxn id="94" idx="1"/>
          </p:cNvCxnSpPr>
          <p:nvPr/>
        </p:nvCxnSpPr>
        <p:spPr>
          <a:xfrm>
            <a:off x="3354728" y="5646479"/>
            <a:ext cx="1015606" cy="306406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11" idx="6"/>
            <a:endCxn id="7" idx="2"/>
          </p:cNvCxnSpPr>
          <p:nvPr/>
        </p:nvCxnSpPr>
        <p:spPr>
          <a:xfrm flipV="1">
            <a:off x="3421998" y="5321678"/>
            <a:ext cx="4274203" cy="16240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9" idx="6"/>
            <a:endCxn id="7" idx="1"/>
          </p:cNvCxnSpPr>
          <p:nvPr/>
        </p:nvCxnSpPr>
        <p:spPr>
          <a:xfrm>
            <a:off x="5371831" y="4626363"/>
            <a:ext cx="2391638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6"/>
            <a:endCxn id="7" idx="3"/>
          </p:cNvCxnSpPr>
          <p:nvPr/>
        </p:nvCxnSpPr>
        <p:spPr>
          <a:xfrm flipV="1">
            <a:off x="4762407" y="5484079"/>
            <a:ext cx="3001063" cy="631209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0" idx="6"/>
            <a:endCxn id="94" idx="3"/>
          </p:cNvCxnSpPr>
          <p:nvPr/>
        </p:nvCxnSpPr>
        <p:spPr>
          <a:xfrm flipV="1">
            <a:off x="3637048" y="6277689"/>
            <a:ext cx="733286" cy="1522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108214" y="2434750"/>
            <a:ext cx="5908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shows 3 </a:t>
            </a:r>
            <a:r>
              <a:rPr lang="en-US" sz="2800" u="sng" dirty="0"/>
              <a:t>edge</a:t>
            </a:r>
            <a:r>
              <a:rPr lang="en-US" sz="2800" dirty="0"/>
              <a:t>-disjoint paths.</a:t>
            </a:r>
            <a:br>
              <a:rPr lang="en-US" sz="2800" dirty="0"/>
            </a:br>
            <a:r>
              <a:rPr lang="en-US" sz="2800" dirty="0"/>
              <a:t>Note these aren’t </a:t>
            </a:r>
            <a:r>
              <a:rPr lang="en-US" sz="2800" u="sng" dirty="0"/>
              <a:t>vertex</a:t>
            </a:r>
            <a:r>
              <a:rPr lang="en-US" sz="2800" dirty="0"/>
              <a:t>-disjoint paths!</a:t>
            </a:r>
          </a:p>
        </p:txBody>
      </p:sp>
      <p:sp>
        <p:nvSpPr>
          <p:cNvPr id="3" name="Rectangle 2"/>
          <p:cNvSpPr/>
          <p:nvPr/>
        </p:nvSpPr>
        <p:spPr>
          <a:xfrm>
            <a:off x="2798640" y="5074212"/>
            <a:ext cx="745004" cy="745004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96434B-41D4-DC47-AC09-3BA6DC1A50D6}"/>
                  </a:ext>
                </a:extLst>
              </p:cNvPr>
              <p:cNvSpPr txBox="1"/>
              <p:nvPr/>
            </p:nvSpPr>
            <p:spPr>
              <a:xfrm>
                <a:off x="1219200" y="1306652"/>
                <a:ext cx="9525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Given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  <m:r>
                      <a:rPr lang="en-US" sz="2400" i="1">
                        <a:latin typeface="Cambria Math"/>
                      </a:rPr>
                      <m:t>=(</m:t>
                    </m:r>
                    <m:r>
                      <a:rPr lang="en-US" sz="2400" i="1">
                        <a:latin typeface="Cambria Math"/>
                      </a:rPr>
                      <m:t>𝑉</m:t>
                    </m:r>
                    <m:r>
                      <a:rPr lang="en-US" sz="2400" i="1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𝐸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/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which share no vertices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96434B-41D4-DC47-AC09-3BA6DC1A5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06652"/>
                <a:ext cx="9525000" cy="830997"/>
              </a:xfrm>
              <a:prstGeom prst="rect">
                <a:avLst/>
              </a:prstGeom>
              <a:blipFill>
                <a:blip r:embed="rId4"/>
                <a:stretch>
                  <a:fillRect l="-1065" t="-4478" r="-119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Vertex-Disjoint Paths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03950"/>
            <a:ext cx="2844800" cy="365125"/>
          </a:xfrm>
        </p:spPr>
        <p:txBody>
          <a:bodyPr/>
          <a:lstStyle/>
          <a:p>
            <a:fld id="{86BADE50-950A-4D58-BFB2-FA2C6A8B385D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1296867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Idea: Convert an instance of the vertex-disjoint paths problem into an instance of edge-disjoint paths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1797832" y="3110726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32" y="3110726"/>
                <a:ext cx="459341" cy="45934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/>
              <p:cNvSpPr/>
              <p:nvPr/>
            </p:nvSpPr>
            <p:spPr>
              <a:xfrm>
                <a:off x="7696201" y="5214193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Oval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1" y="5214193"/>
                <a:ext cx="459341" cy="45934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/>
          <p:cNvSpPr/>
          <p:nvPr/>
        </p:nvSpPr>
        <p:spPr>
          <a:xfrm>
            <a:off x="4520419" y="304345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4" name="Oval 33"/>
          <p:cNvSpPr/>
          <p:nvPr/>
        </p:nvSpPr>
        <p:spPr>
          <a:xfrm>
            <a:off x="3590943" y="4289208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Oval 34"/>
          <p:cNvSpPr/>
          <p:nvPr/>
        </p:nvSpPr>
        <p:spPr>
          <a:xfrm>
            <a:off x="2027503" y="572952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2962657" y="5376594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37" name="Straight Arrow Connector 36"/>
          <p:cNvCxnSpPr>
            <a:stCxn id="31" idx="7"/>
            <a:endCxn id="33" idx="2"/>
          </p:cNvCxnSpPr>
          <p:nvPr/>
        </p:nvCxnSpPr>
        <p:spPr>
          <a:xfrm>
            <a:off x="2189904" y="3177995"/>
            <a:ext cx="2330515" cy="951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1" idx="4"/>
            <a:endCxn id="35" idx="0"/>
          </p:cNvCxnSpPr>
          <p:nvPr/>
        </p:nvCxnSpPr>
        <p:spPr>
          <a:xfrm>
            <a:off x="2027503" y="3570066"/>
            <a:ext cx="229671" cy="21594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4" idx="7"/>
            <a:endCxn id="33" idx="3"/>
          </p:cNvCxnSpPr>
          <p:nvPr/>
        </p:nvCxnSpPr>
        <p:spPr>
          <a:xfrm flipV="1">
            <a:off x="3983015" y="3435528"/>
            <a:ext cx="604673" cy="9209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1" idx="6"/>
            <a:endCxn id="34" idx="1"/>
          </p:cNvCxnSpPr>
          <p:nvPr/>
        </p:nvCxnSpPr>
        <p:spPr>
          <a:xfrm>
            <a:off x="2257173" y="3340396"/>
            <a:ext cx="1401039" cy="101608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1" idx="5"/>
            <a:endCxn id="36" idx="1"/>
          </p:cNvCxnSpPr>
          <p:nvPr/>
        </p:nvCxnSpPr>
        <p:spPr>
          <a:xfrm>
            <a:off x="2189903" y="3502798"/>
            <a:ext cx="840022" cy="1941065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4" idx="6"/>
            <a:endCxn id="44" idx="2"/>
          </p:cNvCxnSpPr>
          <p:nvPr/>
        </p:nvCxnSpPr>
        <p:spPr>
          <a:xfrm>
            <a:off x="4050284" y="4518879"/>
            <a:ext cx="862207" cy="22967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2" idx="0"/>
            <a:endCxn id="33" idx="5"/>
          </p:cNvCxnSpPr>
          <p:nvPr/>
        </p:nvCxnSpPr>
        <p:spPr>
          <a:xfrm flipH="1" flipV="1">
            <a:off x="4912491" y="3435528"/>
            <a:ext cx="3013381" cy="177866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4912491" y="4518879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45" name="Straight Arrow Connector 44"/>
          <p:cNvCxnSpPr>
            <a:stCxn id="36" idx="7"/>
            <a:endCxn id="44" idx="3"/>
          </p:cNvCxnSpPr>
          <p:nvPr/>
        </p:nvCxnSpPr>
        <p:spPr>
          <a:xfrm flipV="1">
            <a:off x="3354729" y="4910950"/>
            <a:ext cx="1625031" cy="532912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3177708" y="6322459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7" name="Straight Arrow Connector 46"/>
          <p:cNvCxnSpPr>
            <a:stCxn id="35" idx="5"/>
            <a:endCxn id="46" idx="2"/>
          </p:cNvCxnSpPr>
          <p:nvPr/>
        </p:nvCxnSpPr>
        <p:spPr>
          <a:xfrm>
            <a:off x="2419575" y="6121599"/>
            <a:ext cx="758133" cy="43053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303066" y="600780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9" name="Straight Arrow Connector 48"/>
          <p:cNvCxnSpPr>
            <a:stCxn id="35" idx="6"/>
            <a:endCxn id="48" idx="2"/>
          </p:cNvCxnSpPr>
          <p:nvPr/>
        </p:nvCxnSpPr>
        <p:spPr>
          <a:xfrm>
            <a:off x="2486843" y="5959197"/>
            <a:ext cx="1816222" cy="27827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6" idx="5"/>
            <a:endCxn id="48" idx="1"/>
          </p:cNvCxnSpPr>
          <p:nvPr/>
        </p:nvCxnSpPr>
        <p:spPr>
          <a:xfrm>
            <a:off x="3354728" y="5768665"/>
            <a:ext cx="1015606" cy="306406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6" idx="6"/>
            <a:endCxn id="32" idx="2"/>
          </p:cNvCxnSpPr>
          <p:nvPr/>
        </p:nvCxnSpPr>
        <p:spPr>
          <a:xfrm flipV="1">
            <a:off x="3421998" y="5443864"/>
            <a:ext cx="4274203" cy="16240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4" idx="6"/>
            <a:endCxn id="32" idx="1"/>
          </p:cNvCxnSpPr>
          <p:nvPr/>
        </p:nvCxnSpPr>
        <p:spPr>
          <a:xfrm>
            <a:off x="5371831" y="4748549"/>
            <a:ext cx="2391638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8" idx="6"/>
            <a:endCxn id="32" idx="3"/>
          </p:cNvCxnSpPr>
          <p:nvPr/>
        </p:nvCxnSpPr>
        <p:spPr>
          <a:xfrm flipV="1">
            <a:off x="4762407" y="5606265"/>
            <a:ext cx="3001063" cy="631209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6" idx="6"/>
            <a:endCxn id="48" idx="3"/>
          </p:cNvCxnSpPr>
          <p:nvPr/>
        </p:nvCxnSpPr>
        <p:spPr>
          <a:xfrm flipV="1">
            <a:off x="3637048" y="6399875"/>
            <a:ext cx="733286" cy="1522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412697" y="3667666"/>
            <a:ext cx="924402" cy="60005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 in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143000" y="2069347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two copies of each node, one connected to incoming edges, the other to outgoing edges</a:t>
            </a:r>
          </a:p>
        </p:txBody>
      </p:sp>
      <p:sp>
        <p:nvSpPr>
          <p:cNvPr id="59" name="Oval 58"/>
          <p:cNvSpPr/>
          <p:nvPr/>
        </p:nvSpPr>
        <p:spPr>
          <a:xfrm>
            <a:off x="9266481" y="3720825"/>
            <a:ext cx="924402" cy="60005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 out</a:t>
            </a:r>
          </a:p>
        </p:txBody>
      </p:sp>
      <p:cxnSp>
        <p:nvCxnSpPr>
          <p:cNvPr id="61" name="Straight Arrow Connector 60"/>
          <p:cNvCxnSpPr>
            <a:stCxn id="57" idx="6"/>
            <a:endCxn id="59" idx="2"/>
          </p:cNvCxnSpPr>
          <p:nvPr/>
        </p:nvCxnSpPr>
        <p:spPr>
          <a:xfrm>
            <a:off x="8337099" y="3967692"/>
            <a:ext cx="929382" cy="5315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57" idx="4"/>
          </p:cNvCxnSpPr>
          <p:nvPr/>
        </p:nvCxnSpPr>
        <p:spPr>
          <a:xfrm flipV="1">
            <a:off x="7579358" y="4267716"/>
            <a:ext cx="295541" cy="48083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57" idx="2"/>
          </p:cNvCxnSpPr>
          <p:nvPr/>
        </p:nvCxnSpPr>
        <p:spPr>
          <a:xfrm flipV="1">
            <a:off x="6934201" y="3967692"/>
            <a:ext cx="478497" cy="5315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9" idx="5"/>
          </p:cNvCxnSpPr>
          <p:nvPr/>
        </p:nvCxnSpPr>
        <p:spPr>
          <a:xfrm>
            <a:off x="10055507" y="4233001"/>
            <a:ext cx="374624" cy="28526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80308" y="3316069"/>
            <a:ext cx="154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Restricts to 1 edge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037244" y="2769891"/>
            <a:ext cx="587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Compute </a:t>
            </a:r>
            <a:r>
              <a:rPr lang="en-US" sz="2400" b="1" dirty="0"/>
              <a:t>Edge-Disjoint Paths </a:t>
            </a:r>
            <a:r>
              <a:rPr lang="en-US" sz="2400" dirty="0"/>
              <a:t>on new graph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1F7F95-0B9B-924F-B1F8-5C88CCF98E39}"/>
              </a:ext>
            </a:extLst>
          </p:cNvPr>
          <p:cNvSpPr txBox="1"/>
          <p:nvPr/>
        </p:nvSpPr>
        <p:spPr>
          <a:xfrm>
            <a:off x="8541904" y="4816852"/>
            <a:ext cx="3401829" cy="1569660"/>
          </a:xfrm>
          <a:prstGeom prst="rect">
            <a:avLst/>
          </a:prstGeom>
          <a:noFill/>
          <a:ln w="444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Why does this work?</a:t>
            </a:r>
            <a:br>
              <a:rPr lang="en-US" sz="2400" dirty="0"/>
            </a:br>
            <a:r>
              <a:rPr lang="en-US" sz="2400" dirty="0"/>
              <a:t>We need to be able to make a valid argument that it always does.</a:t>
            </a:r>
          </a:p>
        </p:txBody>
      </p:sp>
    </p:spTree>
    <p:extLst>
      <p:ext uri="{BB962C8B-B14F-4D97-AF65-F5344CB8AC3E}">
        <p14:creationId xmlns:p14="http://schemas.microsoft.com/office/powerpoint/2010/main" val="350623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59" grpId="0" animBg="1"/>
      <p:bldP spid="29" grpId="0"/>
      <p:bldP spid="77" grpId="0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9A6B-2D9C-634D-B87E-A0D80EE2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situation </a:t>
            </a:r>
            <a:r>
              <a:rPr lang="en-US" u="sng" dirty="0"/>
              <a:t>now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74178-DBCB-5D49-A3BB-5F92FD21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1252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Given an input </a:t>
            </a:r>
            <a:r>
              <a:rPr lang="en-US" b="1" i="1" dirty="0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1</a:t>
            </a:r>
            <a:r>
              <a:rPr lang="en-US" dirty="0"/>
              <a:t> for the </a:t>
            </a:r>
            <a:r>
              <a:rPr lang="en-US" b="1" i="1" dirty="0">
                <a:solidFill>
                  <a:srgbClr val="0070C0"/>
                </a:solidFill>
              </a:rPr>
              <a:t>max network flow problem </a:t>
            </a:r>
            <a:r>
              <a:rPr lang="en-US" dirty="0"/>
              <a:t>(graph G with edge capacities), we can find max flow for that input </a:t>
            </a:r>
          </a:p>
          <a:p>
            <a:r>
              <a:rPr lang="en-US" dirty="0"/>
              <a:t>Given an input </a:t>
            </a:r>
            <a:r>
              <a:rPr lang="en-US" b="1" i="1" dirty="0">
                <a:solidFill>
                  <a:srgbClr val="C0000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C00000"/>
                </a:solidFill>
                <a:latin typeface="Times" pitchFamily="2" charset="0"/>
              </a:rPr>
              <a:t>2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en-US" dirty="0"/>
              <a:t>for </a:t>
            </a:r>
            <a:r>
              <a:rPr lang="en-US" b="1" i="1" u="sng" dirty="0">
                <a:solidFill>
                  <a:srgbClr val="C00000"/>
                </a:solidFill>
              </a:rPr>
              <a:t>edge</a:t>
            </a:r>
            <a:r>
              <a:rPr lang="en-US" b="1" i="1" dirty="0">
                <a:solidFill>
                  <a:srgbClr val="C00000"/>
                </a:solidFill>
              </a:rPr>
              <a:t>-disjoint path problem</a:t>
            </a:r>
            <a:r>
              <a:rPr lang="en-US" dirty="0"/>
              <a:t>, we can:</a:t>
            </a:r>
          </a:p>
          <a:p>
            <a:pPr lvl="1"/>
            <a:r>
              <a:rPr lang="en-US" dirty="0"/>
              <a:t>Convert that input </a:t>
            </a:r>
            <a:r>
              <a:rPr lang="en-US" b="1" i="1" dirty="0">
                <a:solidFill>
                  <a:srgbClr val="C0000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C00000"/>
                </a:solidFill>
                <a:latin typeface="Times" pitchFamily="2" charset="0"/>
              </a:rPr>
              <a:t>2</a:t>
            </a:r>
            <a:r>
              <a:rPr lang="en-US" dirty="0"/>
              <a:t> to make a valid input </a:t>
            </a:r>
            <a:r>
              <a:rPr lang="en-US" b="1" i="1" dirty="0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1 </a:t>
            </a:r>
            <a:r>
              <a:rPr lang="en-US" dirty="0"/>
              <a:t>for </a:t>
            </a:r>
            <a:r>
              <a:rPr lang="en-US" b="1" i="1" dirty="0">
                <a:solidFill>
                  <a:srgbClr val="0070C0"/>
                </a:solidFill>
              </a:rPr>
              <a:t>network flow problem</a:t>
            </a:r>
            <a:r>
              <a:rPr lang="en-US" dirty="0"/>
              <a:t>,  and solve that to find </a:t>
            </a:r>
            <a:r>
              <a:rPr lang="en-US" b="1" dirty="0">
                <a:solidFill>
                  <a:srgbClr val="C00000"/>
                </a:solidFill>
              </a:rPr>
              <a:t>number of edge-disjoint paths</a:t>
            </a:r>
            <a:endParaRPr lang="en-US" dirty="0"/>
          </a:p>
          <a:p>
            <a:r>
              <a:rPr lang="en-US" dirty="0"/>
              <a:t>Given an input </a:t>
            </a:r>
            <a:r>
              <a:rPr lang="en-US" b="1" i="1" dirty="0">
                <a:solidFill>
                  <a:srgbClr val="FF33CC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FF33CC"/>
                </a:solidFill>
                <a:latin typeface="Times" pitchFamily="2" charset="0"/>
              </a:rPr>
              <a:t>3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en-US" dirty="0"/>
              <a:t>for </a:t>
            </a:r>
            <a:r>
              <a:rPr lang="en-US" b="1" i="1" u="sng" dirty="0">
                <a:solidFill>
                  <a:srgbClr val="FF33CC"/>
                </a:solidFill>
              </a:rPr>
              <a:t>vertex</a:t>
            </a:r>
            <a:r>
              <a:rPr lang="en-US" b="1" i="1" dirty="0">
                <a:solidFill>
                  <a:srgbClr val="FF33CC"/>
                </a:solidFill>
              </a:rPr>
              <a:t>-disjoint path problem</a:t>
            </a:r>
            <a:r>
              <a:rPr lang="en-US" dirty="0"/>
              <a:t>, we can:</a:t>
            </a:r>
          </a:p>
          <a:p>
            <a:pPr lvl="1"/>
            <a:r>
              <a:rPr lang="en-US" dirty="0"/>
              <a:t>Convert that input </a:t>
            </a:r>
            <a:r>
              <a:rPr lang="en-US" b="1" i="1" dirty="0">
                <a:solidFill>
                  <a:srgbClr val="FF33CC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FF33CC"/>
                </a:solidFill>
                <a:latin typeface="Times" pitchFamily="2" charset="0"/>
              </a:rPr>
              <a:t>3</a:t>
            </a:r>
            <a:r>
              <a:rPr lang="en-US" dirty="0"/>
              <a:t> to make a valid input </a:t>
            </a:r>
            <a:r>
              <a:rPr lang="en-US" b="1" i="1" dirty="0">
                <a:solidFill>
                  <a:srgbClr val="C0000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C00000"/>
                </a:solidFill>
                <a:latin typeface="Times" pitchFamily="2" charset="0"/>
              </a:rPr>
              <a:t>2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en-US" dirty="0"/>
              <a:t>for </a:t>
            </a:r>
            <a:r>
              <a:rPr lang="en-US" b="1" i="1" dirty="0">
                <a:solidFill>
                  <a:srgbClr val="C00000"/>
                </a:solidFill>
              </a:rPr>
              <a:t>edge-disjoint path problem</a:t>
            </a:r>
            <a:endParaRPr lang="en-US" dirty="0"/>
          </a:p>
          <a:p>
            <a:pPr lvl="1"/>
            <a:r>
              <a:rPr lang="en-US" dirty="0"/>
              <a:t>See above! Convert </a:t>
            </a:r>
            <a:r>
              <a:rPr lang="en-US" b="1" i="1" dirty="0">
                <a:solidFill>
                  <a:srgbClr val="C0000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C00000"/>
                </a:solidFill>
                <a:latin typeface="Times" pitchFamily="2" charset="0"/>
              </a:rPr>
              <a:t>2</a:t>
            </a:r>
            <a:r>
              <a:rPr lang="en-US" dirty="0"/>
              <a:t> to </a:t>
            </a:r>
            <a:r>
              <a:rPr lang="en-US" b="1" i="1" dirty="0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1</a:t>
            </a:r>
            <a:r>
              <a:rPr lang="en-US" dirty="0"/>
              <a:t> and solve</a:t>
            </a:r>
            <a:r>
              <a:rPr lang="en-US" b="1" i="1" dirty="0">
                <a:solidFill>
                  <a:srgbClr val="0070C0"/>
                </a:solidFill>
              </a:rPr>
              <a:t> max network flow problem</a:t>
            </a:r>
          </a:p>
          <a:p>
            <a:r>
              <a:rPr lang="en-US" dirty="0"/>
              <a:t>This chain of “problem conversions” finds lets us solve </a:t>
            </a:r>
            <a:r>
              <a:rPr lang="en-US" b="1" i="1" u="sng" dirty="0">
                <a:solidFill>
                  <a:srgbClr val="FF33CC"/>
                </a:solidFill>
              </a:rPr>
              <a:t>vertex</a:t>
            </a:r>
            <a:r>
              <a:rPr lang="en-US" b="1" i="1" dirty="0">
                <a:solidFill>
                  <a:srgbClr val="FF33CC"/>
                </a:solidFill>
              </a:rPr>
              <a:t>-disjoint path problem</a:t>
            </a:r>
            <a:endParaRPr lang="en-US" dirty="0"/>
          </a:p>
          <a:p>
            <a:pPr lvl="1"/>
            <a:r>
              <a:rPr lang="en-US" b="1" dirty="0"/>
              <a:t>Time complexity? </a:t>
            </a:r>
            <a:r>
              <a:rPr lang="en-US" dirty="0"/>
              <a:t>Cost of solving max network flow plus two conversions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334DC-C966-9A44-BA37-1CD51FD1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8A98-9943-6642-9A20-632EDD93B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Reductions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AA07A-4840-C84B-9318-A83C908A2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(We’re about to get interested in problems that seem to require exponential time…)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27E49-7D74-394F-8C3D-6FDDB494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1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Max-flow vs. Edge-disjoint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These two problems are “related”</a:t>
            </a:r>
          </a:p>
          <a:p>
            <a:pPr lvl="1"/>
            <a:r>
              <a:rPr lang="en-US" dirty="0"/>
              <a:t>Here we’re saying: if you can solve </a:t>
            </a:r>
            <a:r>
              <a:rPr lang="en-US" b="1" i="1" u="sng" dirty="0"/>
              <a:t>Max-flow</a:t>
            </a:r>
            <a:r>
              <a:rPr lang="en-US" dirty="0"/>
              <a:t>, you can solve </a:t>
            </a:r>
            <a:r>
              <a:rPr lang="en-US" b="1" i="1" u="sng" dirty="0"/>
              <a:t>Edge-disjoint path</a:t>
            </a:r>
          </a:p>
          <a:p>
            <a:r>
              <a:rPr lang="en-US" dirty="0"/>
              <a:t>Alternatively, we can say that one problem </a:t>
            </a:r>
            <a:r>
              <a:rPr lang="en-US" b="1" i="1" dirty="0">
                <a:solidFill>
                  <a:schemeClr val="accent1"/>
                </a:solidFill>
              </a:rPr>
              <a:t>reduces</a:t>
            </a:r>
            <a:r>
              <a:rPr lang="en-US" dirty="0"/>
              <a:t> to the other</a:t>
            </a:r>
          </a:p>
          <a:p>
            <a:pPr lvl="1"/>
            <a:r>
              <a:rPr lang="en-US" dirty="0"/>
              <a:t>The problem of finding Edge-disjoint paths </a:t>
            </a:r>
            <a:r>
              <a:rPr lang="en-US" b="1" i="1" dirty="0">
                <a:solidFill>
                  <a:schemeClr val="accent1"/>
                </a:solidFill>
              </a:rPr>
              <a:t>reduces to </a:t>
            </a:r>
            <a:r>
              <a:rPr lang="en-US" dirty="0"/>
              <a:t>the problem of finding max-flow</a:t>
            </a:r>
          </a:p>
          <a:p>
            <a:pPr lvl="1"/>
            <a:r>
              <a:rPr lang="en-US" dirty="0"/>
              <a:t>Maybe this </a:t>
            </a:r>
            <a:r>
              <a:rPr lang="en-US" b="1" i="1" dirty="0">
                <a:solidFill>
                  <a:schemeClr val="accent1"/>
                </a:solidFill>
              </a:rPr>
              <a:t>reduction</a:t>
            </a:r>
            <a:r>
              <a:rPr lang="en-US" dirty="0"/>
              <a:t> requires some work to “convert”</a:t>
            </a:r>
          </a:p>
          <a:p>
            <a:pPr lvl="2"/>
            <a:r>
              <a:rPr lang="en-US" dirty="0"/>
              <a:t>Could be nothing or minimal</a:t>
            </a:r>
          </a:p>
          <a:p>
            <a:pPr lvl="1"/>
            <a:r>
              <a:rPr lang="en-US" dirty="0"/>
              <a:t>For these problems, the cost of the conversion is </a:t>
            </a:r>
            <a:r>
              <a:rPr lang="en-US" b="1" i="1" dirty="0"/>
              <a:t>hopefully small (more on this in a moment).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09600" y="1600200"/>
                <a:ext cx="10972800" cy="48768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reduction</a:t>
                </a:r>
                <a:r>
                  <a:rPr lang="en-US" dirty="0"/>
                  <a:t> is a transformation of one problem into another problem</a:t>
                </a:r>
              </a:p>
              <a:p>
                <a:pPr lvl="1"/>
                <a:r>
                  <a:rPr lang="en-US" dirty="0"/>
                  <a:t>Edge-disjoint paths is reducible to max-flow because we can use max-flow to solve it</a:t>
                </a:r>
              </a:p>
              <a:p>
                <a:pPr lvl="1"/>
                <a:r>
                  <a:rPr lang="en-US" dirty="0"/>
                  <a:t>Formally, problem A is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reducible</a:t>
                </a:r>
                <a:r>
                  <a:rPr lang="en-US" dirty="0"/>
                  <a:t> to problem B if we can use a solution to B to solve A</a:t>
                </a:r>
              </a:p>
              <a:p>
                <a:r>
                  <a:rPr lang="en-US" dirty="0"/>
                  <a:t>We’re particularly interested in reductions that happen fast!</a:t>
                </a:r>
              </a:p>
              <a:p>
                <a:pPr lvl="1"/>
                <a:r>
                  <a:rPr lang="en-US" i="1" dirty="0"/>
                  <a:t>Meaning the work to do the conversion is fast (how fast?)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dirty="0">
                    <a:ea typeface="ＭＳ Ｐゴシック" panose="020B0600070205080204" pitchFamily="34" charset="-128"/>
                  </a:rPr>
                  <a:t>If A is </a:t>
                </a:r>
                <a:r>
                  <a:rPr lang="en-US" altLang="en-US" b="1" i="1" dirty="0">
                    <a:solidFill>
                      <a:schemeClr val="accent1"/>
                    </a:solidFill>
                    <a:ea typeface="ＭＳ Ｐゴシック" panose="020B0600070205080204" pitchFamily="34" charset="-128"/>
                  </a:rPr>
                  <a:t>polynomial-time reducible </a:t>
                </a:r>
                <a:r>
                  <a:rPr lang="en-US" altLang="en-US" dirty="0">
                    <a:ea typeface="ＭＳ Ｐゴシック" panose="020B0600070205080204" pitchFamily="34" charset="-128"/>
                  </a:rPr>
                  <a:t>to B, we denote this as:</a:t>
                </a:r>
                <a:br>
                  <a:rPr lang="en-US" altLang="en-US" dirty="0">
                    <a:ea typeface="ＭＳ Ｐゴシック" panose="020B0600070205080204" pitchFamily="34" charset="-128"/>
                  </a:rPr>
                </a:br>
                <a:r>
                  <a:rPr lang="en-US" altLang="en-US" dirty="0">
                    <a:ea typeface="ＭＳ Ｐゴシック" panose="020B0600070205080204" pitchFamily="34" charset="-128"/>
                  </a:rPr>
                  <a:t>        </a:t>
                </a:r>
                <a:r>
                  <a:rPr lang="en-US" altLang="en-US" b="1" dirty="0">
                    <a:solidFill>
                      <a:schemeClr val="accent1"/>
                    </a:solidFill>
                    <a:ea typeface="ＭＳ Ｐゴシック" panose="020B0600070205080204" pitchFamily="34" charset="-128"/>
                  </a:rPr>
                  <a:t>A </a:t>
                </a:r>
                <a:r>
                  <a:rPr lang="en-US" altLang="en-US" b="1" dirty="0">
                    <a:solidFill>
                      <a:schemeClr val="accent1"/>
                    </a:solidFill>
                    <a:ea typeface="ＭＳ Ｐゴシック" panose="020B0600070205080204" pitchFamily="34" charset="-128"/>
                    <a:sym typeface="Symbol" pitchFamily="2" charset="2"/>
                  </a:rPr>
                  <a:t></a:t>
                </a:r>
                <a:r>
                  <a:rPr lang="en-US" altLang="en-US" b="1" baseline="-25000" dirty="0">
                    <a:solidFill>
                      <a:schemeClr val="accent1"/>
                    </a:solidFill>
                    <a:ea typeface="ＭＳ Ｐゴシック" panose="020B0600070205080204" pitchFamily="34" charset="-128"/>
                    <a:sym typeface="Symbol" pitchFamily="2" charset="2"/>
                  </a:rPr>
                  <a:t>p</a:t>
                </a:r>
                <a:r>
                  <a:rPr lang="en-US" altLang="en-US" b="1" dirty="0">
                    <a:solidFill>
                      <a:schemeClr val="accent1"/>
                    </a:solidFill>
                    <a:ea typeface="ＭＳ Ｐゴシック" panose="020B0600070205080204" pitchFamily="34" charset="-128"/>
                    <a:sym typeface="Symbol" pitchFamily="2" charset="2"/>
                  </a:rPr>
                  <a:t> </a:t>
                </a:r>
                <a:r>
                  <a:rPr lang="en-US" altLang="en-US" b="1" dirty="0">
                    <a:solidFill>
                      <a:schemeClr val="accent1"/>
                    </a:solidFill>
                    <a:ea typeface="ＭＳ Ｐゴシック" panose="020B0600070205080204" pitchFamily="34" charset="-128"/>
                  </a:rPr>
                  <a:t>B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b="1" dirty="0">
                    <a:solidFill>
                      <a:schemeClr val="accent1"/>
                    </a:solidFill>
                    <a:ea typeface="ＭＳ Ｐゴシック" panose="020B0600070205080204" pitchFamily="34" charset="-128"/>
                  </a:rPr>
                  <a:t>If the conversion takes linear time, we might say 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𝑨</m:t>
                    </m:r>
                    <m:sSub>
                      <m:sSubPr>
                        <m:ctrlPr>
                          <a:rPr lang="en-US" alt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≤</m:t>
                        </m:r>
                      </m:e>
                      <m:sub>
                        <m:r>
                          <a:rPr lang="en-US" alt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𝒏</m:t>
                        </m:r>
                      </m:sub>
                    </m:sSub>
                    <m:r>
                      <a:rPr lang="en-US" alt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𝑩</m:t>
                    </m:r>
                  </m:oMath>
                </a14:m>
                <a:endParaRPr lang="en-US" altLang="en-US" b="1" dirty="0">
                  <a:solidFill>
                    <a:schemeClr val="accent1"/>
                  </a:solidFill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09600" y="1600200"/>
                <a:ext cx="10972800" cy="4876800"/>
              </a:xfrm>
              <a:blipFill>
                <a:blip r:embed="rId2"/>
                <a:stretch>
                  <a:fillRect l="-1273" t="-2338" r="-694" b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488720" y="1454735"/>
            <a:ext cx="3215508" cy="5162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General: </a:t>
            </a:r>
            <a:r>
              <a:rPr lang="en-US" dirty="0">
                <a:solidFill>
                  <a:srgbClr val="FFA7FF"/>
                </a:solidFill>
              </a:rPr>
              <a:t>A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8527" y="1384885"/>
            <a:ext cx="2611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 problem we </a:t>
            </a:r>
            <a:r>
              <a:rPr lang="en-US" sz="2400" b="1" u="sng" dirty="0"/>
              <a:t>don’t</a:t>
            </a:r>
            <a:r>
              <a:rPr lang="en-US" sz="2400" b="1" dirty="0"/>
              <a:t> know how to solve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43033" y="1454734"/>
            <a:ext cx="28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 problem we </a:t>
            </a:r>
            <a:r>
              <a:rPr lang="en-US" sz="2400" b="1" u="sng" dirty="0"/>
              <a:t>do</a:t>
            </a:r>
            <a:r>
              <a:rPr lang="en-US" sz="2400" b="1" dirty="0"/>
              <a:t> know how to solve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040749" y="4726663"/>
                <a:ext cx="1935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Solution for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/>
                      </a:rPr>
                      <m:t>𝑩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749" y="4726663"/>
                <a:ext cx="1935082" cy="461665"/>
              </a:xfrm>
              <a:prstGeom prst="rect">
                <a:avLst/>
              </a:prstGeom>
              <a:blipFill>
                <a:blip r:embed="rId2"/>
                <a:stretch>
                  <a:fillRect l="-5229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Flowchart: Magnetic Disk 21"/>
              <p:cNvSpPr/>
              <p:nvPr/>
            </p:nvSpPr>
            <p:spPr>
              <a:xfrm>
                <a:off x="3077361" y="2060349"/>
                <a:ext cx="625924" cy="1184190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sz="4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Flowchart: Magnetic Dis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61" y="2060349"/>
                <a:ext cx="625924" cy="1184190"/>
              </a:xfrm>
              <a:prstGeom prst="flowChartMagneticDisk">
                <a:avLst/>
              </a:prstGeom>
              <a:blipFill>
                <a:blip r:embed="rId3"/>
                <a:stretch>
                  <a:fillRect l="-11538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236354" y="4650030"/>
                <a:ext cx="1915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Solution for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𝑨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354" y="4650030"/>
                <a:ext cx="1915845" cy="461665"/>
              </a:xfrm>
              <a:prstGeom prst="rect">
                <a:avLst/>
              </a:prstGeom>
              <a:blipFill>
                <a:blip r:embed="rId4"/>
                <a:stretch>
                  <a:fillRect l="-5298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4722103" y="2778752"/>
            <a:ext cx="2840038" cy="759976"/>
          </a:xfrm>
          <a:prstGeom prst="rightArrow">
            <a:avLst>
              <a:gd name="adj1" fmla="val 52315"/>
              <a:gd name="adj2" fmla="val 59192"/>
            </a:avLst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altLang="en-US" sz="2000" dirty="0"/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 rot="5400000">
            <a:off x="8467260" y="3871206"/>
            <a:ext cx="823923" cy="701516"/>
          </a:xfrm>
          <a:prstGeom prst="rightArrow">
            <a:avLst>
              <a:gd name="adj1" fmla="val 52315"/>
              <a:gd name="adj2" fmla="val 59192"/>
            </a:avLst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altLang="en-US" dirty="0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 rot="10800000">
            <a:off x="4722103" y="4811917"/>
            <a:ext cx="2840038" cy="993815"/>
          </a:xfrm>
          <a:prstGeom prst="rightArrow">
            <a:avLst>
              <a:gd name="adj1" fmla="val 52315"/>
              <a:gd name="adj2" fmla="val 60630"/>
            </a:avLst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alt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5155018" y="1444128"/>
            <a:ext cx="191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Reduction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5366" y="2137485"/>
                <a:ext cx="33334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Map Instances of problem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𝑨</m:t>
                    </m:r>
                    <m:r>
                      <a:rPr lang="en-US" sz="2000" b="1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to Instances of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𝑩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66" y="2137485"/>
                <a:ext cx="3333428" cy="707886"/>
              </a:xfrm>
              <a:prstGeom prst="rect">
                <a:avLst/>
              </a:prstGeom>
              <a:blipFill>
                <a:blip r:embed="rId5"/>
                <a:stretch>
                  <a:fillRect l="-1901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/>
              <p:cNvSpPr txBox="1"/>
              <p:nvPr/>
            </p:nvSpPr>
            <p:spPr>
              <a:xfrm>
                <a:off x="8012591" y="3304423"/>
                <a:ext cx="35698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Using any Algorithm for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/>
                      </a:rPr>
                      <m:t>𝑩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7" name="TextBox 2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591" y="3304423"/>
                <a:ext cx="3569809" cy="461665"/>
              </a:xfrm>
              <a:prstGeom prst="rect">
                <a:avLst/>
              </a:prstGeom>
              <a:blipFill>
                <a:blip r:embed="rId6"/>
                <a:stretch>
                  <a:fillRect l="-247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8" name="TextBox 277"/>
              <p:cNvSpPr txBox="1"/>
              <p:nvPr/>
            </p:nvSpPr>
            <p:spPr>
              <a:xfrm>
                <a:off x="4498245" y="4020047"/>
                <a:ext cx="33334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Map Solutions of problem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𝑩</m:t>
                    </m:r>
                    <m:r>
                      <a:rPr lang="en-US" sz="20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to Solutions of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𝑨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78" name="TextBox 2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245" y="4020047"/>
                <a:ext cx="3333428" cy="707886"/>
              </a:xfrm>
              <a:prstGeom prst="rect">
                <a:avLst/>
              </a:prstGeom>
              <a:blipFill>
                <a:blip r:embed="rId7"/>
                <a:stretch>
                  <a:fillRect l="-2281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Rectangle 278"/>
              <p:cNvSpPr/>
              <p:nvPr/>
            </p:nvSpPr>
            <p:spPr>
              <a:xfrm>
                <a:off x="8530640" y="5242707"/>
                <a:ext cx="625924" cy="100488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0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9" name="Rectangle 2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0640" y="5242707"/>
                <a:ext cx="625924" cy="1004887"/>
              </a:xfrm>
              <a:prstGeom prst="rect">
                <a:avLst/>
              </a:prstGeom>
              <a:blipFill>
                <a:blip r:embed="rId8"/>
                <a:stretch>
                  <a:fillRect l="-25000" r="-3846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Flowchart: Magnetic Disk 279">
                <a:extLst>
                  <a:ext uri="{FF2B5EF4-FFF2-40B4-BE49-F238E27FC236}">
                    <a16:creationId xmlns:a16="http://schemas.microsoft.com/office/drawing/2014/main" id="{695455C0-679C-C348-BAB8-1292588A4653}"/>
                  </a:ext>
                </a:extLst>
              </p:cNvPr>
              <p:cNvSpPr/>
              <p:nvPr/>
            </p:nvSpPr>
            <p:spPr>
              <a:xfrm>
                <a:off x="8575481" y="2060349"/>
                <a:ext cx="625924" cy="1184190"/>
              </a:xfrm>
              <a:prstGeom prst="flowChartMagneticDisk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Flowchart: Magnetic Disk 279">
                <a:extLst>
                  <a:ext uri="{FF2B5EF4-FFF2-40B4-BE49-F238E27FC236}">
                    <a16:creationId xmlns:a16="http://schemas.microsoft.com/office/drawing/2014/main" id="{695455C0-679C-C348-BAB8-1292588A4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481" y="2060349"/>
                <a:ext cx="625924" cy="1184190"/>
              </a:xfrm>
              <a:prstGeom prst="flowChartMagneticDisk">
                <a:avLst/>
              </a:prstGeom>
              <a:blipFill>
                <a:blip r:embed="rId9"/>
                <a:stretch>
                  <a:fillRect l="-9615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262D6B-2253-6240-94C1-D2CD2D3E9084}"/>
                  </a:ext>
                </a:extLst>
              </p:cNvPr>
              <p:cNvSpPr/>
              <p:nvPr/>
            </p:nvSpPr>
            <p:spPr>
              <a:xfrm>
                <a:off x="3054910" y="5242707"/>
                <a:ext cx="625924" cy="10048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40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262D6B-2253-6240-94C1-D2CD2D3E9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910" y="5242707"/>
                <a:ext cx="625924" cy="1004887"/>
              </a:xfrm>
              <a:prstGeom prst="rect">
                <a:avLst/>
              </a:prstGeom>
              <a:blipFill>
                <a:blip r:embed="rId10"/>
                <a:stretch>
                  <a:fillRect l="-23077" r="-3846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58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488720" y="1454735"/>
            <a:ext cx="3215508" cy="5162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General: </a:t>
            </a:r>
            <a:r>
              <a:rPr lang="en-US" dirty="0">
                <a:solidFill>
                  <a:srgbClr val="FFA7FF"/>
                </a:solidFill>
              </a:rPr>
              <a:t>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8527" y="1384885"/>
            <a:ext cx="2611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Problem we </a:t>
            </a:r>
            <a:r>
              <a:rPr lang="en-US" sz="2400" b="1" u="sng" dirty="0"/>
              <a:t>don’t</a:t>
            </a:r>
            <a:r>
              <a:rPr lang="en-US" sz="2400" b="1" dirty="0"/>
              <a:t> know how to solve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43032" y="1454734"/>
            <a:ext cx="3569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Problem we </a:t>
            </a:r>
            <a:r>
              <a:rPr lang="en-US" sz="2400" b="1" u="sng" dirty="0"/>
              <a:t>do</a:t>
            </a:r>
            <a:r>
              <a:rPr lang="en-US" sz="2400" b="1" dirty="0"/>
              <a:t> know</a:t>
            </a:r>
            <a:br>
              <a:rPr lang="en-US" sz="2400" b="1" dirty="0"/>
            </a:br>
            <a:r>
              <a:rPr lang="en-US" sz="2400" b="1" dirty="0"/>
              <a:t>how to solve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040749" y="4726663"/>
                <a:ext cx="1935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Solution for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/>
                      </a:rPr>
                      <m:t>𝑩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749" y="4726663"/>
                <a:ext cx="1935082" cy="461665"/>
              </a:xfrm>
              <a:prstGeom prst="rect">
                <a:avLst/>
              </a:prstGeom>
              <a:blipFill>
                <a:blip r:embed="rId2"/>
                <a:stretch>
                  <a:fillRect l="-5229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Flowchart: Magnetic Disk 21"/>
              <p:cNvSpPr/>
              <p:nvPr/>
            </p:nvSpPr>
            <p:spPr>
              <a:xfrm>
                <a:off x="3077361" y="2060349"/>
                <a:ext cx="625924" cy="1184190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sz="4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Flowchart: Magnetic Dis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61" y="2060349"/>
                <a:ext cx="625924" cy="1184190"/>
              </a:xfrm>
              <a:prstGeom prst="flowChartMagneticDisk">
                <a:avLst/>
              </a:prstGeom>
              <a:blipFill>
                <a:blip r:embed="rId3"/>
                <a:stretch>
                  <a:fillRect l="-11538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236354" y="4650030"/>
                <a:ext cx="1915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Solution for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𝑨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354" y="4650030"/>
                <a:ext cx="1915845" cy="461665"/>
              </a:xfrm>
              <a:prstGeom prst="rect">
                <a:avLst/>
              </a:prstGeom>
              <a:blipFill>
                <a:blip r:embed="rId4"/>
                <a:stretch>
                  <a:fillRect l="-5298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4722103" y="2778752"/>
            <a:ext cx="2840038" cy="759976"/>
          </a:xfrm>
          <a:prstGeom prst="rightArrow">
            <a:avLst>
              <a:gd name="adj1" fmla="val 52315"/>
              <a:gd name="adj2" fmla="val 59192"/>
            </a:avLst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altLang="en-US" sz="2000" dirty="0"/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 rot="5400000">
            <a:off x="8467260" y="3871206"/>
            <a:ext cx="823923" cy="701516"/>
          </a:xfrm>
          <a:prstGeom prst="rightArrow">
            <a:avLst>
              <a:gd name="adj1" fmla="val 52315"/>
              <a:gd name="adj2" fmla="val 59192"/>
            </a:avLst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altLang="en-US" dirty="0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 rot="10800000">
            <a:off x="4722103" y="4811917"/>
            <a:ext cx="2840038" cy="993815"/>
          </a:xfrm>
          <a:prstGeom prst="rightArrow">
            <a:avLst>
              <a:gd name="adj1" fmla="val 52315"/>
              <a:gd name="adj2" fmla="val 60630"/>
            </a:avLst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alt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5155018" y="1444128"/>
            <a:ext cx="191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Reduction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5366" y="2137485"/>
                <a:ext cx="33334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Map Instances of problem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𝑨</m:t>
                    </m:r>
                    <m:r>
                      <a:rPr lang="en-US" sz="2000" b="1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to Instances of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𝑩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66" y="2137485"/>
                <a:ext cx="3333428" cy="707886"/>
              </a:xfrm>
              <a:prstGeom prst="rect">
                <a:avLst/>
              </a:prstGeom>
              <a:blipFill>
                <a:blip r:embed="rId5"/>
                <a:stretch>
                  <a:fillRect l="-1901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/>
              <p:cNvSpPr txBox="1"/>
              <p:nvPr/>
            </p:nvSpPr>
            <p:spPr>
              <a:xfrm>
                <a:off x="8012591" y="3304423"/>
                <a:ext cx="35698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Using any Algorithm for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/>
                      </a:rPr>
                      <m:t>𝑩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7" name="TextBox 2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591" y="3304423"/>
                <a:ext cx="3569809" cy="461665"/>
              </a:xfrm>
              <a:prstGeom prst="rect">
                <a:avLst/>
              </a:prstGeom>
              <a:blipFill>
                <a:blip r:embed="rId6"/>
                <a:stretch>
                  <a:fillRect l="-247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8" name="TextBox 277"/>
              <p:cNvSpPr txBox="1"/>
              <p:nvPr/>
            </p:nvSpPr>
            <p:spPr>
              <a:xfrm>
                <a:off x="4498245" y="4020047"/>
                <a:ext cx="33334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Map Solutions of problem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𝑩</m:t>
                    </m:r>
                    <m:r>
                      <a:rPr lang="en-US" sz="20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to Solutions of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𝑨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78" name="TextBox 2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245" y="4020047"/>
                <a:ext cx="3333428" cy="707886"/>
              </a:xfrm>
              <a:prstGeom prst="rect">
                <a:avLst/>
              </a:prstGeom>
              <a:blipFill>
                <a:blip r:embed="rId7"/>
                <a:stretch>
                  <a:fillRect l="-2281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Rectangle 278"/>
              <p:cNvSpPr/>
              <p:nvPr/>
            </p:nvSpPr>
            <p:spPr>
              <a:xfrm>
                <a:off x="8530640" y="5242707"/>
                <a:ext cx="625924" cy="100488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0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9" name="Rectangle 2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0640" y="5242707"/>
                <a:ext cx="625924" cy="1004887"/>
              </a:xfrm>
              <a:prstGeom prst="rect">
                <a:avLst/>
              </a:prstGeom>
              <a:blipFill>
                <a:blip r:embed="rId8"/>
                <a:stretch>
                  <a:fillRect l="-25000" r="-3846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6D5239D-8834-B044-B09D-B842BB2BAF32}"/>
              </a:ext>
            </a:extLst>
          </p:cNvPr>
          <p:cNvSpPr/>
          <p:nvPr/>
        </p:nvSpPr>
        <p:spPr>
          <a:xfrm>
            <a:off x="9017815" y="4423209"/>
            <a:ext cx="2992438" cy="1656702"/>
          </a:xfrm>
          <a:prstGeom prst="wedgeRoundRectCallout">
            <a:avLst>
              <a:gd name="adj1" fmla="val -30074"/>
              <a:gd name="adj2" fmla="val -8958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For now: we are NOT focusing on an algorithm to solve one of these, </a:t>
            </a:r>
            <a:r>
              <a:rPr lang="en-US" sz="2000" b="1" u="sng" dirty="0"/>
              <a:t>just on the reduction</a:t>
            </a:r>
            <a:r>
              <a:rPr lang="en-US" sz="2000" b="1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Flowchart: Magnetic Disk 279">
                <a:extLst>
                  <a:ext uri="{FF2B5EF4-FFF2-40B4-BE49-F238E27FC236}">
                    <a16:creationId xmlns:a16="http://schemas.microsoft.com/office/drawing/2014/main" id="{695455C0-679C-C348-BAB8-1292588A4653}"/>
                  </a:ext>
                </a:extLst>
              </p:cNvPr>
              <p:cNvSpPr/>
              <p:nvPr/>
            </p:nvSpPr>
            <p:spPr>
              <a:xfrm>
                <a:off x="8575481" y="2060349"/>
                <a:ext cx="625924" cy="1184190"/>
              </a:xfrm>
              <a:prstGeom prst="flowChartMagneticDisk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Flowchart: Magnetic Disk 279">
                <a:extLst>
                  <a:ext uri="{FF2B5EF4-FFF2-40B4-BE49-F238E27FC236}">
                    <a16:creationId xmlns:a16="http://schemas.microsoft.com/office/drawing/2014/main" id="{695455C0-679C-C348-BAB8-1292588A4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481" y="2060349"/>
                <a:ext cx="625924" cy="1184190"/>
              </a:xfrm>
              <a:prstGeom prst="flowChartMagneticDisk">
                <a:avLst/>
              </a:prstGeom>
              <a:blipFill>
                <a:blip r:embed="rId9"/>
                <a:stretch>
                  <a:fillRect l="-9615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262D6B-2253-6240-94C1-D2CD2D3E9084}"/>
                  </a:ext>
                </a:extLst>
              </p:cNvPr>
              <p:cNvSpPr/>
              <p:nvPr/>
            </p:nvSpPr>
            <p:spPr>
              <a:xfrm>
                <a:off x="3054910" y="5242707"/>
                <a:ext cx="625924" cy="10048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40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262D6B-2253-6240-94C1-D2CD2D3E9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910" y="5242707"/>
                <a:ext cx="625924" cy="1004887"/>
              </a:xfrm>
              <a:prstGeom prst="rect">
                <a:avLst/>
              </a:prstGeom>
              <a:blipFill>
                <a:blip r:embed="rId10"/>
                <a:stretch>
                  <a:fillRect l="-23077" r="-3846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91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Runtime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111252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total runtime to solve A is:</a:t>
            </a:r>
          </a:p>
          <a:p>
            <a:pPr lvl="1"/>
            <a:r>
              <a:rPr lang="en-US" b="1" i="1" dirty="0"/>
              <a:t>Convert(A-&gt;B)</a:t>
            </a:r>
            <a:r>
              <a:rPr lang="en-US" dirty="0"/>
              <a:t>: Time it takes to convert problem A into problem B</a:t>
            </a:r>
          </a:p>
          <a:p>
            <a:pPr lvl="1"/>
            <a:r>
              <a:rPr lang="en-US" b="1" i="1" dirty="0"/>
              <a:t>Execute(B):</a:t>
            </a:r>
            <a:r>
              <a:rPr lang="en-US" dirty="0"/>
              <a:t> Time it takes to execute algorithm to solve B</a:t>
            </a:r>
          </a:p>
          <a:p>
            <a:pPr lvl="1"/>
            <a:r>
              <a:rPr lang="en-US" b="1" i="1" dirty="0"/>
              <a:t>Solve(B-&gt;A)</a:t>
            </a:r>
            <a:r>
              <a:rPr lang="en-US" dirty="0"/>
              <a:t>: Time to convert solution of B back to solution of A</a:t>
            </a:r>
          </a:p>
          <a:p>
            <a:pPr lvl="1"/>
            <a:endParaRPr lang="en-US" b="1" i="1" dirty="0"/>
          </a:p>
          <a:p>
            <a:r>
              <a:rPr lang="en-US" b="1" i="1" dirty="0"/>
              <a:t>Total Runtime: Convert(A-&gt;B) + Execute(B) + Solve(B-&gt;A)</a:t>
            </a:r>
          </a:p>
          <a:p>
            <a:endParaRPr lang="en-US" b="1" i="1" dirty="0"/>
          </a:p>
          <a:p>
            <a:r>
              <a:rPr lang="en-US" dirty="0"/>
              <a:t>Do you see why we want convert() and solve() to be FAST. We want the slowest part to be the actual algorithm that solves B if possible.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2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Hard-ness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295400"/>
                <a:ext cx="11125200" cy="52578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b="1" i="1" dirty="0"/>
                  <a:t>Total Runtime: Convert(A-&gt;B) + Execute(B) + Solve(B-&gt;A)</a:t>
                </a:r>
              </a:p>
              <a:p>
                <a:endParaRPr lang="en-US" b="1" i="1" dirty="0"/>
              </a:p>
              <a:p>
                <a:r>
                  <a:rPr lang="en-US" dirty="0"/>
                  <a:t>Generally, we want execute() to be the slowest term, we then can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where alpha is the runtime of convert() and solve()</a:t>
                </a:r>
              </a:p>
              <a:p>
                <a:endParaRPr lang="en-US" dirty="0"/>
              </a:p>
              <a:p>
                <a:r>
                  <a:rPr lang="en-US" dirty="0"/>
                  <a:t>If Execute() IS the slowest part, then what does that mean about the relative difficulty of solving A versus B??</a:t>
                </a:r>
              </a:p>
              <a:p>
                <a:pPr lvl="1"/>
                <a:r>
                  <a:rPr lang="en-US" dirty="0"/>
                  <a:t>It means that B is as hard or harder than A. Why?</a:t>
                </a:r>
              </a:p>
              <a:p>
                <a:pPr lvl="1"/>
                <a:r>
                  <a:rPr lang="en-US" dirty="0"/>
                  <a:t>Because B provides an algorithm that solves A, so if algorithm to solve B gets faster, so does the algorithm that solves A.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295400"/>
                <a:ext cx="11125200" cy="5257800"/>
              </a:xfrm>
              <a:blipFill>
                <a:blip r:embed="rId2"/>
                <a:stretch>
                  <a:fillRect l="-1370" t="-1205" r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90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3C82-FB1E-9B41-9C6B-87C336C4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Roadmap: Where We’re Going and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9E30A-8B11-F04A-8AA0-33FCB281C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>
            <a:norm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Reductions</a:t>
            </a:r>
            <a:r>
              <a:rPr lang="en-US" dirty="0"/>
              <a:t> between problems</a:t>
            </a:r>
          </a:p>
          <a:p>
            <a:pPr lvl="1"/>
            <a:r>
              <a:rPr lang="en-US" dirty="0"/>
              <a:t>Why?  Can be a practical way of solving a new problem</a:t>
            </a:r>
          </a:p>
          <a:p>
            <a:pPr lvl="1"/>
            <a:r>
              <a:rPr lang="en-US" dirty="0"/>
              <a:t>Also: A proof about one problem’s complexity can be applied to another</a:t>
            </a:r>
          </a:p>
          <a:p>
            <a:pPr lvl="1"/>
            <a:r>
              <a:rPr lang="en-US" dirty="0"/>
              <a:t>Formal definition of a reduction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Bipartite graphs, matching</a:t>
            </a:r>
          </a:p>
          <a:p>
            <a:pPr lvl="1"/>
            <a:r>
              <a:rPr lang="en-US" dirty="0"/>
              <a:t>Vertex cover and independent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D0457-CF06-D24B-9D75-4320A45E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14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Max-flow vs. min-cut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These two problems are “equivalent”</a:t>
            </a:r>
          </a:p>
          <a:p>
            <a:pPr lvl="1"/>
            <a:r>
              <a:rPr lang="en-US" dirty="0"/>
              <a:t>Remember? </a:t>
            </a:r>
            <a:r>
              <a:rPr lang="en-US" b="1" i="1" dirty="0">
                <a:solidFill>
                  <a:schemeClr val="accent1"/>
                </a:solidFill>
              </a:rPr>
              <a:t>max-flow min-cut </a:t>
            </a:r>
            <a:r>
              <a:rPr lang="en-US" b="1" i="1" u="sng" dirty="0">
                <a:solidFill>
                  <a:schemeClr val="accent1"/>
                </a:solidFill>
              </a:rPr>
              <a:t>theorem</a:t>
            </a:r>
            <a:endParaRPr lang="en-US" u="sng" dirty="0"/>
          </a:p>
          <a:p>
            <a:pPr lvl="1"/>
            <a:r>
              <a:rPr lang="en-US" dirty="0"/>
              <a:t>Here we’re saying: if you can solve one, you can solve the other</a:t>
            </a:r>
          </a:p>
          <a:p>
            <a:r>
              <a:rPr lang="en-US" dirty="0"/>
              <a:t>Alternatively, we can say that one problem </a:t>
            </a:r>
            <a:r>
              <a:rPr lang="en-US" b="1" i="1" dirty="0">
                <a:solidFill>
                  <a:schemeClr val="accent1"/>
                </a:solidFill>
              </a:rPr>
              <a:t>reduces</a:t>
            </a:r>
            <a:r>
              <a:rPr lang="en-US" dirty="0"/>
              <a:t> to the other</a:t>
            </a:r>
          </a:p>
          <a:p>
            <a:pPr lvl="1"/>
            <a:r>
              <a:rPr lang="en-US" dirty="0"/>
              <a:t>The problem of finding min-cut </a:t>
            </a:r>
            <a:r>
              <a:rPr lang="en-US" b="1" i="1" dirty="0">
                <a:solidFill>
                  <a:schemeClr val="accent1"/>
                </a:solidFill>
              </a:rPr>
              <a:t>reduces to </a:t>
            </a:r>
            <a:r>
              <a:rPr lang="en-US" dirty="0"/>
              <a:t>the problem of finding max-flow</a:t>
            </a:r>
          </a:p>
          <a:p>
            <a:pPr lvl="1"/>
            <a:r>
              <a:rPr lang="en-US" dirty="0"/>
              <a:t>Maybe this </a:t>
            </a:r>
            <a:r>
              <a:rPr lang="en-US" b="1" i="1" dirty="0">
                <a:solidFill>
                  <a:schemeClr val="accent1"/>
                </a:solidFill>
              </a:rPr>
              <a:t>reduction</a:t>
            </a:r>
            <a:r>
              <a:rPr lang="en-US" dirty="0"/>
              <a:t> requires some work to “convert”</a:t>
            </a:r>
          </a:p>
          <a:p>
            <a:pPr lvl="2"/>
            <a:r>
              <a:rPr lang="en-US" dirty="0"/>
              <a:t>Could be nothing or minimal</a:t>
            </a:r>
          </a:p>
          <a:p>
            <a:pPr lvl="1"/>
            <a:r>
              <a:rPr lang="en-US" dirty="0"/>
              <a:t>For these problems, the cost of the conversion is </a:t>
            </a:r>
            <a:r>
              <a:rPr lang="en-US" b="1" i="1" dirty="0"/>
              <a:t>polynomial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9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8A98-9943-6642-9A20-632EDD93B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Bipartite Matching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AA07A-4840-C84B-9318-A83C908A2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Another example of a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27E49-7D74-394F-8C3D-6FDDB494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5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Bipartite Graphs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graph is </a:t>
            </a:r>
            <a:r>
              <a:rPr lang="en-US" i="1" dirty="0"/>
              <a:t>bipartite</a:t>
            </a:r>
            <a:r>
              <a:rPr lang="en-US" dirty="0"/>
              <a:t> if node-set V can be split into sets X and Y such that every edge has one end in X and one end in Y</a:t>
            </a:r>
          </a:p>
          <a:p>
            <a:pPr lvl="1"/>
            <a:r>
              <a:rPr lang="en-US" dirty="0"/>
              <a:t>X and Y could be colored red and blue</a:t>
            </a:r>
          </a:p>
          <a:p>
            <a:pPr lvl="1"/>
            <a:r>
              <a:rPr lang="en-US" dirty="0"/>
              <a:t>Or Boolean true/false</a:t>
            </a:r>
          </a:p>
        </p:txBody>
      </p:sp>
      <p:pic>
        <p:nvPicPr>
          <p:cNvPr id="7" name="Picture 6" descr="RecursiveEvenBipartit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638" y="3615263"/>
            <a:ext cx="5343525" cy="251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993FC-0275-7449-965A-3D83891F01F5}"/>
              </a:ext>
            </a:extLst>
          </p:cNvPr>
          <p:cNvSpPr txBox="1"/>
          <p:nvPr/>
        </p:nvSpPr>
        <p:spPr>
          <a:xfrm>
            <a:off x="6553200" y="3264992"/>
            <a:ext cx="4606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How to determine if G is bipartite?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A593E-D5FA-3746-B983-4AEEEFDFB4B4}"/>
              </a:ext>
            </a:extLst>
          </p:cNvPr>
          <p:cNvSpPr txBox="1"/>
          <p:nvPr/>
        </p:nvSpPr>
        <p:spPr>
          <a:xfrm>
            <a:off x="6553200" y="3864944"/>
            <a:ext cx="4867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The numbers and arrows on edges may give you a clue….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A6FAA-9DFD-054A-AB24-072D074A6793}"/>
              </a:ext>
            </a:extLst>
          </p:cNvPr>
          <p:cNvSpPr txBox="1"/>
          <p:nvPr/>
        </p:nvSpPr>
        <p:spPr>
          <a:xfrm>
            <a:off x="6553200" y="4847576"/>
            <a:ext cx="4870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BFS or DFS, and label nodes by levels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in tree.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Non-tree edge to node with same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label means NOT bipartite.</a:t>
            </a:r>
          </a:p>
        </p:txBody>
      </p:sp>
    </p:spTree>
    <p:extLst>
      <p:ext uri="{BB962C8B-B14F-4D97-AF65-F5344CB8AC3E}">
        <p14:creationId xmlns:p14="http://schemas.microsoft.com/office/powerpoint/2010/main" val="5992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Notes and assumptions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We assume the graph is connected</a:t>
            </a:r>
          </a:p>
          <a:p>
            <a:pPr lvl="1"/>
            <a:r>
              <a:rPr lang="en-US" dirty="0"/>
              <a:t>Otherwise we will only look at each connected component individually</a:t>
            </a:r>
          </a:p>
          <a:p>
            <a:r>
              <a:rPr lang="en-US" dirty="0"/>
              <a:t>A triangle cannot be bipartite</a:t>
            </a:r>
          </a:p>
          <a:p>
            <a:pPr lvl="1" algn="l"/>
            <a:r>
              <a:rPr lang="en-US" dirty="0"/>
              <a:t>In fact, any graph with an odd </a:t>
            </a:r>
            <a:br>
              <a:rPr lang="en-US" dirty="0"/>
            </a:br>
            <a:r>
              <a:rPr lang="en-US" dirty="0"/>
              <a:t>length cycle cannot be bipartite</a:t>
            </a:r>
          </a:p>
        </p:txBody>
      </p:sp>
      <p:pic>
        <p:nvPicPr>
          <p:cNvPr id="5" name="Picture 2" descr="C:\WINDOWS\Desktop\Oh_type\kleinberg_GIF_01to10\kleinberg_07F09.gif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9" t="2029" r="67321" b="28994"/>
          <a:stretch>
            <a:fillRect/>
          </a:stretch>
        </p:blipFill>
        <p:spPr bwMode="auto">
          <a:xfrm>
            <a:off x="7543800" y="2836986"/>
            <a:ext cx="2667000" cy="348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6681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Bipartite Determination Algorithm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Pick a starting vertex, color it red</a:t>
            </a:r>
          </a:p>
          <a:p>
            <a:r>
              <a:rPr lang="en-US" dirty="0"/>
              <a:t>Color all adjacent nodes blue</a:t>
            </a:r>
          </a:p>
          <a:p>
            <a:pPr lvl="1"/>
            <a:r>
              <a:rPr lang="en-US" dirty="0"/>
              <a:t>And all nodes adjacent to that red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If you ever try coloring a red-node blue, or a blue-node red, then the graph is not bipartite</a:t>
            </a:r>
          </a:p>
          <a:p>
            <a:endParaRPr lang="en-US" dirty="0"/>
          </a:p>
          <a:p>
            <a:r>
              <a:rPr lang="en-US" dirty="0"/>
              <a:t>Does this algorithm sound familiar?</a:t>
            </a:r>
          </a:p>
        </p:txBody>
      </p:sp>
    </p:spTree>
    <p:extLst>
      <p:ext uri="{BB962C8B-B14F-4D97-AF65-F5344CB8AC3E}">
        <p14:creationId xmlns:p14="http://schemas.microsoft.com/office/powerpoint/2010/main" val="1399331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Bipartite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36496" y="1249461"/>
            <a:ext cx="157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Dog Lovers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7435" y="1249461"/>
            <a:ext cx="221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Adoptable Dogs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27D728E-D197-CC4E-ABA0-177080EAF1DF}"/>
              </a:ext>
            </a:extLst>
          </p:cNvPr>
          <p:cNvGrpSpPr/>
          <p:nvPr/>
        </p:nvGrpSpPr>
        <p:grpSpPr>
          <a:xfrm>
            <a:off x="4192382" y="1775728"/>
            <a:ext cx="3713046" cy="4961280"/>
            <a:chOff x="3784372" y="1053974"/>
            <a:chExt cx="4345205" cy="58059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6C6C14-E94B-EB43-B600-A88728EB7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8825" y="1630676"/>
              <a:ext cx="2293428" cy="328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2AF6C4-F8B6-8E45-96CC-E2FB1AD7599C}"/>
                </a:ext>
              </a:extLst>
            </p:cNvPr>
            <p:cNvCxnSpPr>
              <a:cxnSpLocks/>
            </p:cNvCxnSpPr>
            <p:nvPr/>
          </p:nvCxnSpPr>
          <p:spPr>
            <a:xfrm>
              <a:off x="4701308" y="1745442"/>
              <a:ext cx="2466043" cy="43531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9039D4-E75D-7048-A182-B766E16AB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6457" y="1614210"/>
              <a:ext cx="2500894" cy="17156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B1931A-4785-EB4E-B2AA-49E6FC3ECA45}"/>
                </a:ext>
              </a:extLst>
            </p:cNvPr>
            <p:cNvCxnSpPr>
              <a:cxnSpLocks/>
            </p:cNvCxnSpPr>
            <p:nvPr/>
          </p:nvCxnSpPr>
          <p:spPr>
            <a:xfrm>
              <a:off x="4632124" y="3337406"/>
              <a:ext cx="270364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9EC057-B40D-8E4C-873D-EC664724E9F2}"/>
                </a:ext>
              </a:extLst>
            </p:cNvPr>
            <p:cNvCxnSpPr>
              <a:cxnSpLocks/>
            </p:cNvCxnSpPr>
            <p:nvPr/>
          </p:nvCxnSpPr>
          <p:spPr>
            <a:xfrm>
              <a:off x="4676617" y="3362535"/>
              <a:ext cx="2421549" cy="122380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EBEF2F-29EE-AD45-9F41-2813EC6B6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1308" y="4794572"/>
              <a:ext cx="2634464" cy="4390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7A6CD4-F0C2-D348-B952-CB8E01AF8F79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791299" y="1745442"/>
              <a:ext cx="2376051" cy="30269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7EB825-BCF7-5041-9ADE-1C5E9ADF4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2124" y="3477778"/>
              <a:ext cx="2646597" cy="293668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991296-BBA7-BA4A-B5CB-649F205FE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4257" y="1745442"/>
              <a:ext cx="2691515" cy="448438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F08E85-16C1-A145-9FB0-89A0C040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8586" y="1230713"/>
              <a:ext cx="967302" cy="11110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5FDA6D-3566-5F4A-99FE-1931B021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4372" y="2634606"/>
              <a:ext cx="1015731" cy="13543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5B004F-CD86-1B41-83C2-F6902792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173" y="4106991"/>
              <a:ext cx="998126" cy="13308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3411F1-0F55-0D4B-8BC4-4C94CE10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7758" y="4130642"/>
              <a:ext cx="945213" cy="12602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65AD1-8FC6-1E48-9FF9-DC886F704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3165" y="5555902"/>
              <a:ext cx="838144" cy="1304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17E874-23C4-9C44-8AA2-94F554D63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8199" y="2800573"/>
              <a:ext cx="804333" cy="1206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6BE3EA-0D01-4242-98F5-BA3F3315F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1153" y="1053974"/>
              <a:ext cx="1078424" cy="16230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B7152E-99F8-3948-9FEE-F4A9F779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4115" y="5548524"/>
              <a:ext cx="952500" cy="1176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400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Bipartite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26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27D728E-D197-CC4E-ABA0-177080EAF1DF}"/>
              </a:ext>
            </a:extLst>
          </p:cNvPr>
          <p:cNvGrpSpPr/>
          <p:nvPr/>
        </p:nvGrpSpPr>
        <p:grpSpPr>
          <a:xfrm>
            <a:off x="4192382" y="1775728"/>
            <a:ext cx="3713046" cy="4961280"/>
            <a:chOff x="3784372" y="1053974"/>
            <a:chExt cx="4345205" cy="58059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6C6C14-E94B-EB43-B600-A88728EB7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8825" y="1630676"/>
              <a:ext cx="2293428" cy="32834"/>
            </a:xfrm>
            <a:prstGeom prst="line">
              <a:avLst/>
            </a:prstGeom>
            <a:ln w="762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2AF6C4-F8B6-8E45-96CC-E2FB1AD7599C}"/>
                </a:ext>
              </a:extLst>
            </p:cNvPr>
            <p:cNvCxnSpPr>
              <a:cxnSpLocks/>
            </p:cNvCxnSpPr>
            <p:nvPr/>
          </p:nvCxnSpPr>
          <p:spPr>
            <a:xfrm>
              <a:off x="4701308" y="1745442"/>
              <a:ext cx="2466043" cy="43531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9039D4-E75D-7048-A182-B766E16AB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6457" y="1614210"/>
              <a:ext cx="2500894" cy="17156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B1931A-4785-EB4E-B2AA-49E6FC3ECA45}"/>
                </a:ext>
              </a:extLst>
            </p:cNvPr>
            <p:cNvCxnSpPr>
              <a:cxnSpLocks/>
            </p:cNvCxnSpPr>
            <p:nvPr/>
          </p:nvCxnSpPr>
          <p:spPr>
            <a:xfrm>
              <a:off x="4632124" y="3337406"/>
              <a:ext cx="2703648" cy="0"/>
            </a:xfrm>
            <a:prstGeom prst="line">
              <a:avLst/>
            </a:prstGeom>
            <a:ln w="762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9EC057-B40D-8E4C-873D-EC664724E9F2}"/>
                </a:ext>
              </a:extLst>
            </p:cNvPr>
            <p:cNvCxnSpPr>
              <a:cxnSpLocks/>
            </p:cNvCxnSpPr>
            <p:nvPr/>
          </p:nvCxnSpPr>
          <p:spPr>
            <a:xfrm>
              <a:off x="4676617" y="3362535"/>
              <a:ext cx="2421549" cy="122380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EBEF2F-29EE-AD45-9F41-2813EC6B6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1308" y="4794572"/>
              <a:ext cx="2634464" cy="43901"/>
            </a:xfrm>
            <a:prstGeom prst="line">
              <a:avLst/>
            </a:prstGeom>
            <a:ln w="762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7A6CD4-F0C2-D348-B952-CB8E01AF8F79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791299" y="1745442"/>
              <a:ext cx="2376051" cy="30269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7EB825-BCF7-5041-9ADE-1C5E9ADF4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2124" y="3477778"/>
              <a:ext cx="2646597" cy="293668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991296-BBA7-BA4A-B5CB-649F205FE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4257" y="1745442"/>
              <a:ext cx="2691515" cy="448438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F08E85-16C1-A145-9FB0-89A0C040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8586" y="1230713"/>
              <a:ext cx="967302" cy="11110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5FDA6D-3566-5F4A-99FE-1931B021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4372" y="2634606"/>
              <a:ext cx="1015731" cy="13543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5B004F-CD86-1B41-83C2-F6902792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173" y="4106991"/>
              <a:ext cx="998126" cy="13308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3411F1-0F55-0D4B-8BC4-4C94CE10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7758" y="4130642"/>
              <a:ext cx="945213" cy="12602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65AD1-8FC6-1E48-9FF9-DC886F704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3165" y="5555902"/>
              <a:ext cx="838144" cy="1304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17E874-23C4-9C44-8AA2-94F554D63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8199" y="2800573"/>
              <a:ext cx="804333" cy="1206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6BE3EA-0D01-4242-98F5-BA3F3315F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1153" y="1053974"/>
              <a:ext cx="1078424" cy="16230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B7152E-99F8-3948-9FEE-F4A9F779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4115" y="5548524"/>
              <a:ext cx="952500" cy="117633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E40AD0A-56E2-1345-AADD-74ED632C4363}"/>
              </a:ext>
            </a:extLst>
          </p:cNvPr>
          <p:cNvSpPr txBox="1"/>
          <p:nvPr/>
        </p:nvSpPr>
        <p:spPr>
          <a:xfrm>
            <a:off x="3836496" y="1249461"/>
            <a:ext cx="157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Dog Lovers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93C15C-D3D4-B64B-9BEB-C59960AFA081}"/>
              </a:ext>
            </a:extLst>
          </p:cNvPr>
          <p:cNvSpPr txBox="1"/>
          <p:nvPr/>
        </p:nvSpPr>
        <p:spPr>
          <a:xfrm>
            <a:off x="6567435" y="1249461"/>
            <a:ext cx="221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Adoptable Dogs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CBEE4-7296-C547-A690-A6DDFF86576F}"/>
              </a:ext>
            </a:extLst>
          </p:cNvPr>
          <p:cNvSpPr txBox="1"/>
          <p:nvPr/>
        </p:nvSpPr>
        <p:spPr>
          <a:xfrm>
            <a:off x="8610600" y="205739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this the best possible?</a:t>
            </a:r>
            <a:br>
              <a:rPr lang="en-US" sz="2400" dirty="0"/>
            </a:br>
            <a:r>
              <a:rPr lang="en-US" sz="2400" dirty="0"/>
              <a:t>The largest possible set </a:t>
            </a:r>
            <a:br>
              <a:rPr lang="en-US" sz="2400" dirty="0"/>
            </a:br>
            <a:r>
              <a:rPr lang="en-US" sz="2400" dirty="0"/>
              <a:t> of edges?</a:t>
            </a:r>
          </a:p>
        </p:txBody>
      </p:sp>
    </p:spTree>
    <p:extLst>
      <p:ext uri="{BB962C8B-B14F-4D97-AF65-F5344CB8AC3E}">
        <p14:creationId xmlns:p14="http://schemas.microsoft.com/office/powerpoint/2010/main" val="30853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Bipartite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27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27D728E-D197-CC4E-ABA0-177080EAF1DF}"/>
              </a:ext>
            </a:extLst>
          </p:cNvPr>
          <p:cNvGrpSpPr/>
          <p:nvPr/>
        </p:nvGrpSpPr>
        <p:grpSpPr>
          <a:xfrm>
            <a:off x="4192382" y="1775728"/>
            <a:ext cx="3713046" cy="4961280"/>
            <a:chOff x="3784372" y="1053974"/>
            <a:chExt cx="4345205" cy="58059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6C6C14-E94B-EB43-B600-A88728EB7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8825" y="1630676"/>
              <a:ext cx="2293428" cy="328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2AF6C4-F8B6-8E45-96CC-E2FB1AD7599C}"/>
                </a:ext>
              </a:extLst>
            </p:cNvPr>
            <p:cNvCxnSpPr>
              <a:cxnSpLocks/>
            </p:cNvCxnSpPr>
            <p:nvPr/>
          </p:nvCxnSpPr>
          <p:spPr>
            <a:xfrm>
              <a:off x="4701308" y="1745442"/>
              <a:ext cx="2466043" cy="4353157"/>
            </a:xfrm>
            <a:prstGeom prst="line">
              <a:avLst/>
            </a:prstGeom>
            <a:ln w="762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9039D4-E75D-7048-A182-B766E16AB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6457" y="1614210"/>
              <a:ext cx="2500894" cy="17156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B1931A-4785-EB4E-B2AA-49E6FC3ECA45}"/>
                </a:ext>
              </a:extLst>
            </p:cNvPr>
            <p:cNvCxnSpPr>
              <a:cxnSpLocks/>
            </p:cNvCxnSpPr>
            <p:nvPr/>
          </p:nvCxnSpPr>
          <p:spPr>
            <a:xfrm>
              <a:off x="4632124" y="3337406"/>
              <a:ext cx="2703648" cy="0"/>
            </a:xfrm>
            <a:prstGeom prst="line">
              <a:avLst/>
            </a:prstGeom>
            <a:ln w="762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9EC057-B40D-8E4C-873D-EC664724E9F2}"/>
                </a:ext>
              </a:extLst>
            </p:cNvPr>
            <p:cNvCxnSpPr>
              <a:cxnSpLocks/>
            </p:cNvCxnSpPr>
            <p:nvPr/>
          </p:nvCxnSpPr>
          <p:spPr>
            <a:xfrm>
              <a:off x="4676617" y="3362535"/>
              <a:ext cx="2421549" cy="122380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EBEF2F-29EE-AD45-9F41-2813EC6B6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1308" y="4794572"/>
              <a:ext cx="2634464" cy="43901"/>
            </a:xfrm>
            <a:prstGeom prst="line">
              <a:avLst/>
            </a:prstGeom>
            <a:ln w="762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7A6CD4-F0C2-D348-B952-CB8E01AF8F79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791299" y="1745442"/>
              <a:ext cx="2376051" cy="30269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7EB825-BCF7-5041-9ADE-1C5E9ADF4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2124" y="3477778"/>
              <a:ext cx="2646597" cy="293668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991296-BBA7-BA4A-B5CB-649F205FE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4257" y="1745442"/>
              <a:ext cx="2691515" cy="4484389"/>
            </a:xfrm>
            <a:prstGeom prst="line">
              <a:avLst/>
            </a:prstGeom>
            <a:ln w="762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F08E85-16C1-A145-9FB0-89A0C040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8586" y="1230713"/>
              <a:ext cx="967302" cy="11110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5FDA6D-3566-5F4A-99FE-1931B021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4372" y="2634606"/>
              <a:ext cx="1015731" cy="13543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5B004F-CD86-1B41-83C2-F6902792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173" y="4106991"/>
              <a:ext cx="998126" cy="13308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3411F1-0F55-0D4B-8BC4-4C94CE10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7758" y="4130642"/>
              <a:ext cx="945213" cy="12602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65AD1-8FC6-1E48-9FF9-DC886F704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3165" y="5555902"/>
              <a:ext cx="838144" cy="1304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17E874-23C4-9C44-8AA2-94F554D63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8199" y="2800573"/>
              <a:ext cx="804333" cy="1206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6BE3EA-0D01-4242-98F5-BA3F3315F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1153" y="1053974"/>
              <a:ext cx="1078424" cy="16230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B7152E-99F8-3948-9FEE-F4A9F779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4115" y="5548524"/>
              <a:ext cx="952500" cy="117633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AC732C0-1737-A24D-92D5-CAC17E1BB175}"/>
              </a:ext>
            </a:extLst>
          </p:cNvPr>
          <p:cNvSpPr txBox="1"/>
          <p:nvPr/>
        </p:nvSpPr>
        <p:spPr>
          <a:xfrm>
            <a:off x="3836496" y="1249461"/>
            <a:ext cx="157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Dog Lovers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E6F71E-52BB-B64B-B8F4-E94744BFD037}"/>
              </a:ext>
            </a:extLst>
          </p:cNvPr>
          <p:cNvSpPr txBox="1"/>
          <p:nvPr/>
        </p:nvSpPr>
        <p:spPr>
          <a:xfrm>
            <a:off x="6567435" y="1249461"/>
            <a:ext cx="221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Adoptable Dogs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9F8D7F-06C8-3E46-AC7D-7257A5C2691B}"/>
              </a:ext>
            </a:extLst>
          </p:cNvPr>
          <p:cNvSpPr txBox="1"/>
          <p:nvPr/>
        </p:nvSpPr>
        <p:spPr>
          <a:xfrm>
            <a:off x="8610600" y="205739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Better! In fact, the maximum possible!</a:t>
            </a:r>
            <a:br>
              <a:rPr lang="en-US" sz="2400" dirty="0"/>
            </a:br>
            <a:r>
              <a:rPr lang="en-US" sz="2400" dirty="0"/>
              <a:t>How can we tell?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B4B058-0353-C149-B3E7-BEFB2A0F44CD}"/>
              </a:ext>
            </a:extLst>
          </p:cNvPr>
          <p:cNvSpPr txBox="1"/>
          <p:nvPr/>
        </p:nvSpPr>
        <p:spPr>
          <a:xfrm>
            <a:off x="8610600" y="3593863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b="1" i="1" dirty="0">
                <a:solidFill>
                  <a:schemeClr val="accent1"/>
                </a:solidFill>
              </a:rPr>
              <a:t>perfect bipartite match</a:t>
            </a:r>
            <a:r>
              <a:rPr lang="en-US" sz="2400" dirty="0"/>
              <a:t>:</a:t>
            </a:r>
          </a:p>
          <a:p>
            <a:r>
              <a:rPr lang="en-US" sz="2400" dirty="0"/>
              <a:t>Equal-sized left and right subsets, and all nodes have a matching edge</a:t>
            </a:r>
          </a:p>
        </p:txBody>
      </p:sp>
    </p:spTree>
    <p:extLst>
      <p:ext uri="{BB962C8B-B14F-4D97-AF65-F5344CB8AC3E}">
        <p14:creationId xmlns:p14="http://schemas.microsoft.com/office/powerpoint/2010/main" val="23316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Bipartite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:r>
                  <a:rPr lang="en-US" sz="2800" dirty="0"/>
                  <a:t>a set of left nodes, right nodes, and edges between left and right</a:t>
                </a:r>
              </a:p>
              <a:p>
                <a:pPr marL="0" indent="0">
                  <a:buNone/>
                </a:pPr>
                <a:r>
                  <a:rPr lang="en-US" dirty="0"/>
                  <a:t>Find the largest set of edges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⊆</m:t>
                    </m:r>
                    <m:r>
                      <a:rPr lang="en-US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/>
                  <a:t> such that each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/>
                  <a:t> is incident to at most one edge.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11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Maximum Bipartite Matching Using Max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7648" y="1281205"/>
                <a:ext cx="7377288" cy="3978385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3400" dirty="0"/>
                  <a:t>Make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/>
                      </a:rPr>
                      <m:t>𝐺</m:t>
                    </m:r>
                    <m:r>
                      <a:rPr lang="en-US" sz="3400" i="1">
                        <a:latin typeface="Cambria Math"/>
                      </a:rPr>
                      <m:t>=(</m:t>
                    </m:r>
                    <m:r>
                      <a:rPr lang="en-US" sz="3400" i="1">
                        <a:latin typeface="Cambria Math"/>
                      </a:rPr>
                      <m:t>𝐿</m:t>
                    </m:r>
                    <m:r>
                      <a:rPr lang="en-US" sz="3400" i="1">
                        <a:latin typeface="Cambria Math"/>
                      </a:rPr>
                      <m:t>,</m:t>
                    </m:r>
                    <m:r>
                      <a:rPr lang="en-US" sz="3400" i="1">
                        <a:latin typeface="Cambria Math"/>
                      </a:rPr>
                      <m:t>𝑅</m:t>
                    </m:r>
                    <m:r>
                      <a:rPr lang="en-US" sz="3400" i="1">
                        <a:latin typeface="Cambria Math"/>
                      </a:rPr>
                      <m:t>,</m:t>
                    </m:r>
                    <m:r>
                      <a:rPr lang="en-US" sz="3400" i="1">
                        <a:latin typeface="Cambria Math"/>
                      </a:rPr>
                      <m:t>𝐸</m:t>
                    </m:r>
                    <m:r>
                      <a:rPr lang="en-US" sz="3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3400" dirty="0"/>
                  <a:t> a flow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1">
                            <a:latin typeface="Cambria Math"/>
                          </a:rPr>
                          <m:t>𝐺</m:t>
                        </m:r>
                      </m:e>
                      <m:sup>
                        <m:r>
                          <a:rPr lang="en-US" sz="3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400" i="1">
                        <a:latin typeface="Cambria Math"/>
                      </a:rPr>
                      <m:t>=(</m:t>
                    </m:r>
                    <m:sSup>
                      <m:sSup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1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sz="3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4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1"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en-US" sz="3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3400" dirty="0"/>
                  <a:t> by:</a:t>
                </a:r>
              </a:p>
              <a:p>
                <a:r>
                  <a:rPr lang="en-US" sz="3400" dirty="0"/>
                  <a:t>Adding in a </a:t>
                </a:r>
                <a:r>
                  <a:rPr lang="en-US" sz="3400" dirty="0">
                    <a:solidFill>
                      <a:srgbClr val="7030A0"/>
                    </a:solidFill>
                  </a:rPr>
                  <a:t>source</a:t>
                </a:r>
                <a:r>
                  <a:rPr lang="en-US" sz="3400" dirty="0"/>
                  <a:t> and </a:t>
                </a:r>
                <a:r>
                  <a:rPr lang="en-US" sz="3400" dirty="0">
                    <a:solidFill>
                      <a:srgbClr val="0070C0"/>
                    </a:solidFill>
                  </a:rPr>
                  <a:t>sink</a:t>
                </a:r>
                <a:r>
                  <a:rPr lang="en-US" sz="3400" dirty="0"/>
                  <a:t> to the set of nodes: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1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sz="3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400" i="1">
                        <a:latin typeface="Cambria Math"/>
                      </a:rPr>
                      <m:t>=</m:t>
                    </m:r>
                    <m:r>
                      <a:rPr lang="en-US" sz="3400" i="1">
                        <a:latin typeface="Cambria Math"/>
                      </a:rPr>
                      <m:t>𝐿</m:t>
                    </m:r>
                    <m:r>
                      <a:rPr lang="en-US" sz="3400" i="1">
                        <a:latin typeface="Cambria Math"/>
                      </a:rPr>
                      <m:t>∪</m:t>
                    </m:r>
                    <m:r>
                      <a:rPr lang="en-US" sz="3400" i="1">
                        <a:latin typeface="Cambria Math"/>
                      </a:rPr>
                      <m:t>𝑅</m:t>
                    </m:r>
                    <m:r>
                      <a:rPr lang="en-US" sz="3400" i="1">
                        <a:latin typeface="Cambria Math"/>
                      </a:rPr>
                      <m:t>∪{</m:t>
                    </m:r>
                    <m:r>
                      <a:rPr lang="en-US" sz="3400" i="1" smtClean="0">
                        <a:solidFill>
                          <a:srgbClr val="7030A0"/>
                        </a:solidFill>
                        <a:latin typeface="Cambria Math"/>
                      </a:rPr>
                      <m:t>𝑠</m:t>
                    </m:r>
                    <m:r>
                      <a:rPr lang="en-US" sz="3400" i="1">
                        <a:latin typeface="Cambria Math"/>
                      </a:rPr>
                      <m:t>,</m:t>
                    </m:r>
                    <m:r>
                      <a:rPr lang="en-US" sz="3400" i="1" smtClean="0">
                        <a:solidFill>
                          <a:srgbClr val="0070C0"/>
                        </a:solidFill>
                        <a:latin typeface="Cambria Math"/>
                      </a:rPr>
                      <m:t>𝑡</m:t>
                    </m:r>
                    <m:r>
                      <a:rPr lang="en-US" sz="3400" i="1">
                        <a:latin typeface="Cambria Math"/>
                      </a:rPr>
                      <m:t>}</m:t>
                    </m:r>
                  </m:oMath>
                </a14:m>
                <a:endParaRPr lang="en-US" sz="3400" dirty="0"/>
              </a:p>
              <a:p>
                <a:r>
                  <a:rPr lang="en-US" sz="3400" dirty="0"/>
                  <a:t>Adding an edge from </a:t>
                </a:r>
                <a:r>
                  <a:rPr lang="en-US" sz="3400" dirty="0">
                    <a:solidFill>
                      <a:srgbClr val="7030A0"/>
                    </a:solidFill>
                  </a:rPr>
                  <a:t>source </a:t>
                </a:r>
                <a:r>
                  <a:rPr lang="en-US" sz="3400" dirty="0"/>
                  <a:t>to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/>
                      </a:rPr>
                      <m:t>𝐿</m:t>
                    </m:r>
                  </m:oMath>
                </a14:m>
                <a:r>
                  <a:rPr lang="en-US" sz="3400" dirty="0"/>
                  <a:t> and from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/>
                      </a:rPr>
                      <m:t>𝑅</m:t>
                    </m:r>
                  </m:oMath>
                </a14:m>
                <a:r>
                  <a:rPr lang="en-US" sz="3400" dirty="0"/>
                  <a:t> to </a:t>
                </a:r>
                <a:r>
                  <a:rPr lang="en-US" sz="3400" dirty="0">
                    <a:solidFill>
                      <a:srgbClr val="0070C0"/>
                    </a:solidFill>
                  </a:rPr>
                  <a:t>sink</a:t>
                </a:r>
                <a:r>
                  <a:rPr lang="en-US" sz="3400" dirty="0"/>
                  <a:t>:</a:t>
                </a:r>
              </a:p>
              <a:p>
                <a:pPr lvl="1"/>
                <a:r>
                  <a:rPr lang="en-US" sz="3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1"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en-US" sz="3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400" i="1">
                        <a:latin typeface="Cambria Math"/>
                      </a:rPr>
                      <m:t>=</m:t>
                    </m:r>
                    <m:r>
                      <a:rPr lang="en-US" sz="3400" i="1">
                        <a:latin typeface="Cambria Math"/>
                      </a:rPr>
                      <m:t>𝐸</m:t>
                    </m:r>
                    <m:r>
                      <a:rPr lang="en-US" sz="3400" i="1">
                        <a:latin typeface="Cambria Math"/>
                      </a:rPr>
                      <m:t>∪</m:t>
                    </m:r>
                    <m:d>
                      <m:dPr>
                        <m:begChr m:val="{"/>
                        <m:endChr m:val="|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/>
                          </a:rPr>
                          <m:t>𝑢</m:t>
                        </m:r>
                        <m:r>
                          <a:rPr lang="en-US" sz="3400" i="1">
                            <a:latin typeface="Cambria Math"/>
                          </a:rPr>
                          <m:t>∈</m:t>
                        </m:r>
                        <m:r>
                          <a:rPr lang="en-US" sz="3400" i="1">
                            <a:latin typeface="Cambria Math"/>
                          </a:rPr>
                          <m:t>𝐿</m:t>
                        </m:r>
                        <m:r>
                          <a:rPr lang="en-US" sz="3400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sz="3400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n-US" sz="3400" i="1">
                            <a:latin typeface="Cambria Math"/>
                          </a:rPr>
                          <m:t>,</m:t>
                        </m:r>
                        <m:r>
                          <a:rPr lang="en-US" sz="3400" i="1"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US" sz="3400" i="1">
                        <a:latin typeface="Cambria Math"/>
                      </a:rPr>
                      <m:t>}∪</m:t>
                    </m:r>
                    <m:d>
                      <m:dPr>
                        <m:begChr m:val="{"/>
                        <m:endChr m:val="|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/>
                          </a:rPr>
                          <m:t>𝑣</m:t>
                        </m:r>
                        <m:r>
                          <a:rPr lang="en-US" sz="3400" i="1">
                            <a:latin typeface="Cambria Math"/>
                          </a:rPr>
                          <m:t>∈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3400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sz="3400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/>
                          </a:rPr>
                          <m:t>𝑣</m:t>
                        </m:r>
                        <m:r>
                          <a:rPr lang="en-US" sz="3400" i="1">
                            <a:latin typeface="Cambria Math"/>
                          </a:rPr>
                          <m:t>,</m:t>
                        </m:r>
                        <m:r>
                          <a:rPr lang="en-US" sz="34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3400" i="1">
                        <a:latin typeface="Cambria Math"/>
                      </a:rPr>
                      <m:t>}</m:t>
                    </m:r>
                  </m:oMath>
                </a14:m>
                <a:endParaRPr lang="en-US" sz="3400" dirty="0"/>
              </a:p>
              <a:p>
                <a:r>
                  <a:rPr lang="en-US" sz="3400" dirty="0"/>
                  <a:t>Make each edge capacity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sz="3400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/>
                      </a:rPr>
                      <m:t>∀</m:t>
                    </m:r>
                    <m:r>
                      <a:rPr lang="en-US" sz="3400" b="0" i="1" smtClean="0">
                        <a:latin typeface="Cambria Math"/>
                      </a:rPr>
                      <m:t>𝑒</m:t>
                    </m:r>
                    <m:r>
                      <a:rPr lang="en-US" sz="3400" b="0" i="1" smtClean="0">
                        <a:latin typeface="Cambria Math"/>
                      </a:rPr>
                      <m:t>∈</m:t>
                    </m:r>
                    <m:sSup>
                      <m:sSup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0" i="1" smtClean="0"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en-US" sz="34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400" b="0" i="1" smtClean="0">
                        <a:latin typeface="Cambria Math"/>
                      </a:rPr>
                      <m:t>, </m:t>
                    </m:r>
                    <m:r>
                      <a:rPr lang="en-US" sz="3400" b="0" i="1" smtClean="0">
                        <a:latin typeface="Cambria Math"/>
                      </a:rPr>
                      <m:t>𝑐</m:t>
                    </m:r>
                    <m:d>
                      <m:d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b="0" i="1" smtClean="0">
                            <a:latin typeface="Cambria Math"/>
                          </a:rPr>
                          <m:t>𝑒</m:t>
                        </m:r>
                      </m:e>
                    </m:d>
                    <m:r>
                      <a:rPr lang="en-US" sz="3400" b="0" i="1" smtClean="0">
                        <a:latin typeface="Cambria Math"/>
                      </a:rPr>
                      <m:t>=1</m:t>
                    </m:r>
                  </m:oMath>
                </a14:m>
                <a:endParaRPr lang="en-US" sz="34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7648" y="1281205"/>
                <a:ext cx="7377288" cy="3978385"/>
              </a:xfrm>
              <a:blipFill>
                <a:blip r:embed="rId2"/>
                <a:stretch>
                  <a:fillRect l="-1546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8E0A8B-3161-704E-AFFB-359B470088A9}"/>
              </a:ext>
            </a:extLst>
          </p:cNvPr>
          <p:cNvGrpSpPr/>
          <p:nvPr/>
        </p:nvGrpSpPr>
        <p:grpSpPr>
          <a:xfrm>
            <a:off x="6096000" y="3305027"/>
            <a:ext cx="5905817" cy="2926728"/>
            <a:chOff x="4724401" y="3589716"/>
            <a:chExt cx="5905817" cy="2926728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6990515" y="3748743"/>
              <a:ext cx="1334478" cy="1558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90515" y="3764330"/>
              <a:ext cx="1438514" cy="272108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937252" y="3748742"/>
              <a:ext cx="1387741" cy="90863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</p:cNvCxnSpPr>
            <p:nvPr/>
          </p:nvCxnSpPr>
          <p:spPr>
            <a:xfrm flipV="1">
              <a:off x="6949108" y="4656250"/>
              <a:ext cx="1485803" cy="1632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37251" y="4657373"/>
              <a:ext cx="1491778" cy="92203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4871" y="5534714"/>
              <a:ext cx="1487108" cy="4469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884871" y="3748742"/>
              <a:ext cx="1440122" cy="178597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>
            <a:xfrm flipV="1">
              <a:off x="6955153" y="4655612"/>
              <a:ext cx="1538182" cy="186083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884871" y="3748742"/>
              <a:ext cx="1440122" cy="273667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/>
                <p:cNvSpPr/>
                <p:nvPr/>
              </p:nvSpPr>
              <p:spPr>
                <a:xfrm>
                  <a:off x="4724401" y="4698051"/>
                  <a:ext cx="459341" cy="45934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401" y="4698051"/>
                  <a:ext cx="459341" cy="45934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/>
                <p:cNvSpPr/>
                <p:nvPr/>
              </p:nvSpPr>
              <p:spPr>
                <a:xfrm>
                  <a:off x="10170877" y="4990456"/>
                  <a:ext cx="459341" cy="459341"/>
                </a:xfrm>
                <a:prstGeom prst="ellipse">
                  <a:avLst/>
                </a:prstGeom>
                <a:solidFill>
                  <a:srgbClr val="00CCFF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0877" y="4990456"/>
                  <a:ext cx="459341" cy="45934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/>
            <p:cNvSpPr txBox="1"/>
            <p:nvPr/>
          </p:nvSpPr>
          <p:spPr>
            <a:xfrm>
              <a:off x="7501222" y="358971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80448" y="40162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1107" y="3940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52347" y="44654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86727" y="466235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21107" y="50005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21107" y="53942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52347" y="55910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83587" y="57223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cxnSp>
          <p:nvCxnSpPr>
            <p:cNvPr id="34" name="Straight Connector 33"/>
            <p:cNvCxnSpPr>
              <a:cxnSpLocks/>
              <a:stCxn id="23" idx="7"/>
            </p:cNvCxnSpPr>
            <p:nvPr/>
          </p:nvCxnSpPr>
          <p:spPr>
            <a:xfrm flipV="1">
              <a:off x="5116473" y="3745633"/>
              <a:ext cx="1284285" cy="101968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3" idx="6"/>
            </p:cNvCxnSpPr>
            <p:nvPr/>
          </p:nvCxnSpPr>
          <p:spPr>
            <a:xfrm flipV="1">
              <a:off x="5183741" y="4657372"/>
              <a:ext cx="1196056" cy="27034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3" idx="5"/>
            </p:cNvCxnSpPr>
            <p:nvPr/>
          </p:nvCxnSpPr>
          <p:spPr>
            <a:xfrm>
              <a:off x="5116472" y="5090122"/>
              <a:ext cx="1256338" cy="44459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3" idx="4"/>
            </p:cNvCxnSpPr>
            <p:nvPr/>
          </p:nvCxnSpPr>
          <p:spPr>
            <a:xfrm>
              <a:off x="4954072" y="5157392"/>
              <a:ext cx="1349265" cy="134448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528339" y="40995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19295" y="46047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52551" y="52652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21970" y="57378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cxnSp>
          <p:nvCxnSpPr>
            <p:cNvPr id="50" name="Straight Connector 49"/>
            <p:cNvCxnSpPr>
              <a:endCxn id="24" idx="0"/>
            </p:cNvCxnSpPr>
            <p:nvPr/>
          </p:nvCxnSpPr>
          <p:spPr>
            <a:xfrm>
              <a:off x="8960131" y="3748742"/>
              <a:ext cx="1440417" cy="12417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  <a:stCxn id="58" idx="3"/>
              <a:endCxn id="24" idx="1"/>
            </p:cNvCxnSpPr>
            <p:nvPr/>
          </p:nvCxnSpPr>
          <p:spPr>
            <a:xfrm>
              <a:off x="8871584" y="4641049"/>
              <a:ext cx="1366562" cy="4166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24" idx="2"/>
            </p:cNvCxnSpPr>
            <p:nvPr/>
          </p:nvCxnSpPr>
          <p:spPr>
            <a:xfrm flipV="1">
              <a:off x="8913142" y="5220126"/>
              <a:ext cx="1257734" cy="35927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24" idx="3"/>
            </p:cNvCxnSpPr>
            <p:nvPr/>
          </p:nvCxnSpPr>
          <p:spPr>
            <a:xfrm flipV="1">
              <a:off x="8960131" y="5382527"/>
              <a:ext cx="1278015" cy="11028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9550439" y="40991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17355" y="466235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514674" y="518731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514674" y="57223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495F58FE-241A-CE4B-A488-766EE9E73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766" y="3185173"/>
            <a:ext cx="539409" cy="61954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E7D87EC-699B-8444-8D3E-3CFCA6574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516" y="3966405"/>
            <a:ext cx="566415" cy="7552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03689B6-E4BA-0E41-A23C-BB22B849F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7711" y="4947262"/>
            <a:ext cx="556597" cy="74213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AB093DD-F729-424D-A423-E8221C23D6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8971" y="4919513"/>
            <a:ext cx="527091" cy="70278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49CAE5C-C4AB-EC49-823C-54B19E5F98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2453" y="5806968"/>
            <a:ext cx="467385" cy="7271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9849CC-02DE-C949-928D-67E02325A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4653" y="4019962"/>
            <a:ext cx="448530" cy="67279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E6CB250-9ADB-8F45-B3E4-C2111C6FE2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044" y="2944248"/>
            <a:ext cx="601375" cy="9050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32BD92C-65F8-784D-AE58-4044D1CE8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2235" y="5849058"/>
            <a:ext cx="531154" cy="6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6795-AB53-4149-9B35-BC5C702B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One Solution to Solve Something Else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D31C6-70CB-714A-AE7A-96F9E32F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561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Sometimes we can solve a “new” problem using a solution to another problem</a:t>
            </a:r>
          </a:p>
          <a:p>
            <a:pPr lvl="1"/>
            <a:r>
              <a:rPr lang="en-US" dirty="0"/>
              <a:t>We need to “re-cast” the “new” problem as an </a:t>
            </a:r>
            <a:r>
              <a:rPr lang="en-US" b="1" i="1" dirty="0">
                <a:solidFill>
                  <a:srgbClr val="0070C0"/>
                </a:solidFill>
              </a:rPr>
              <a:t>instance</a:t>
            </a:r>
            <a:r>
              <a:rPr lang="en-US" dirty="0"/>
              <a:t> of the other problem</a:t>
            </a:r>
          </a:p>
          <a:p>
            <a:pPr lvl="1"/>
            <a:r>
              <a:rPr lang="en-US" dirty="0"/>
              <a:t>We may need to relate how the answer found for the other problem gives the answer for the “new” problem</a:t>
            </a:r>
          </a:p>
          <a:p>
            <a:r>
              <a:rPr lang="en-US" dirty="0"/>
              <a:t>Some examples coming in this lecture:</a:t>
            </a:r>
          </a:p>
          <a:p>
            <a:pPr lvl="1"/>
            <a:r>
              <a:rPr lang="en-US" dirty="0"/>
              <a:t>We’ll see how to solve </a:t>
            </a:r>
            <a:r>
              <a:rPr lang="en-US" b="1" i="1" dirty="0">
                <a:solidFill>
                  <a:srgbClr val="0070C0"/>
                </a:solidFill>
              </a:rPr>
              <a:t>edge-disjoint path </a:t>
            </a:r>
            <a:r>
              <a:rPr lang="en-US" dirty="0"/>
              <a:t>problem.</a:t>
            </a:r>
            <a:br>
              <a:rPr lang="en-US" dirty="0"/>
            </a:br>
            <a:r>
              <a:rPr lang="en-US" dirty="0"/>
              <a:t>Use that to solve </a:t>
            </a:r>
            <a:r>
              <a:rPr lang="en-US" b="1" i="1" dirty="0">
                <a:solidFill>
                  <a:srgbClr val="C00000"/>
                </a:solidFill>
              </a:rPr>
              <a:t>vertex-disjoint path </a:t>
            </a:r>
            <a:r>
              <a:rPr lang="en-US" dirty="0"/>
              <a:t>problem.</a:t>
            </a:r>
          </a:p>
          <a:p>
            <a:pPr lvl="1"/>
            <a:r>
              <a:rPr lang="en-US" dirty="0"/>
              <a:t>We know how to find </a:t>
            </a:r>
            <a:r>
              <a:rPr lang="en-US" b="1" i="1" dirty="0">
                <a:solidFill>
                  <a:srgbClr val="0070C0"/>
                </a:solidFill>
              </a:rPr>
              <a:t>max network flow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Use that to solve </a:t>
            </a:r>
            <a:r>
              <a:rPr lang="en-US" b="1" i="1" dirty="0">
                <a:solidFill>
                  <a:srgbClr val="C00000"/>
                </a:solidFill>
              </a:rPr>
              <a:t>bi-partite matching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84A98-A5FF-EB40-9185-6C584E40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47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Bipartite Matching Using Max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9125" y="1270934"/>
                <a:ext cx="10972800" cy="4525963"/>
              </a:xfrm>
            </p:spPr>
            <p:txBody>
              <a:bodyPr anchor="t"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Make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Compute Max Flow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Return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/>
                  <a:t> as all “middle” edges with flow 1</a:t>
                </a: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9125" y="1270934"/>
                <a:ext cx="10972800" cy="4525963"/>
              </a:xfrm>
              <a:blipFill>
                <a:blip r:embed="rId2"/>
                <a:stretch>
                  <a:fillRect l="-1387" t="-1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49907" y="1369709"/>
                <a:ext cx="14509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0000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𝐿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907" y="1369709"/>
                <a:ext cx="1450910" cy="461665"/>
              </a:xfrm>
              <a:prstGeom prst="rect">
                <a:avLst/>
              </a:prstGeom>
              <a:blipFill>
                <a:blip r:embed="rId3"/>
                <a:stretch>
                  <a:fillRect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21366" y="1971875"/>
                <a:ext cx="13403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0000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366" y="1971875"/>
                <a:ext cx="1340367" cy="461665"/>
              </a:xfrm>
              <a:prstGeom prst="rect">
                <a:avLst/>
              </a:prstGeom>
              <a:blipFill>
                <a:blip r:embed="rId4"/>
                <a:stretch>
                  <a:fillRect r="-943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30950" y="1973537"/>
                <a:ext cx="1198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≤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950" y="1973537"/>
                <a:ext cx="1198918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466098" y="2546455"/>
                <a:ext cx="14509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0000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𝐿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098" y="2546455"/>
                <a:ext cx="1450910" cy="461665"/>
              </a:xfrm>
              <a:prstGeom prst="rect">
                <a:avLst/>
              </a:prstGeom>
              <a:blipFill>
                <a:blip r:embed="rId6"/>
                <a:stretch>
                  <a:fillRect r="-87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47048" y="3479843"/>
                <a:ext cx="3155929" cy="58477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Overall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F0000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048" y="3479843"/>
                <a:ext cx="3155929" cy="584775"/>
              </a:xfrm>
              <a:prstGeom prst="rect">
                <a:avLst/>
              </a:prstGeom>
              <a:blipFill>
                <a:blip r:embed="rId7"/>
                <a:stretch>
                  <a:fillRect r="-794" b="-16000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16F49E-F6BF-EB44-9E41-8E2DA554BBDB}"/>
              </a:ext>
            </a:extLst>
          </p:cNvPr>
          <p:cNvCxnSpPr/>
          <p:nvPr/>
        </p:nvCxnSpPr>
        <p:spPr>
          <a:xfrm flipV="1">
            <a:off x="4952554" y="3433514"/>
            <a:ext cx="1334478" cy="155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129D02-7B86-684A-AFDB-40A75355D8B6}"/>
              </a:ext>
            </a:extLst>
          </p:cNvPr>
          <p:cNvCxnSpPr/>
          <p:nvPr/>
        </p:nvCxnSpPr>
        <p:spPr>
          <a:xfrm>
            <a:off x="4943029" y="3778367"/>
            <a:ext cx="1438514" cy="272108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DC1494-5BAD-204F-B5CD-FEF2BA815930}"/>
              </a:ext>
            </a:extLst>
          </p:cNvPr>
          <p:cNvCxnSpPr/>
          <p:nvPr/>
        </p:nvCxnSpPr>
        <p:spPr>
          <a:xfrm flipV="1">
            <a:off x="4889766" y="3762779"/>
            <a:ext cx="1387741" cy="9086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5910EF-93C2-2B41-B482-CC769948B92C}"/>
              </a:ext>
            </a:extLst>
          </p:cNvPr>
          <p:cNvCxnSpPr>
            <a:cxnSpLocks/>
            <a:endCxn id="70" idx="1"/>
          </p:cNvCxnSpPr>
          <p:nvPr/>
        </p:nvCxnSpPr>
        <p:spPr>
          <a:xfrm flipV="1">
            <a:off x="4889765" y="4665238"/>
            <a:ext cx="1493637" cy="617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A20AC8-B750-F84E-AB5A-325FC2343706}"/>
              </a:ext>
            </a:extLst>
          </p:cNvPr>
          <p:cNvCxnSpPr/>
          <p:nvPr/>
        </p:nvCxnSpPr>
        <p:spPr>
          <a:xfrm>
            <a:off x="4889765" y="4671410"/>
            <a:ext cx="1491778" cy="922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B4EFD0-DC26-2D43-B020-F02D00062DDA}"/>
              </a:ext>
            </a:extLst>
          </p:cNvPr>
          <p:cNvCxnSpPr/>
          <p:nvPr/>
        </p:nvCxnSpPr>
        <p:spPr>
          <a:xfrm>
            <a:off x="4837385" y="5548751"/>
            <a:ext cx="1487108" cy="4469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EC3DC-A566-1C49-ADCE-BB829D21D7DD}"/>
              </a:ext>
            </a:extLst>
          </p:cNvPr>
          <p:cNvCxnSpPr/>
          <p:nvPr/>
        </p:nvCxnSpPr>
        <p:spPr>
          <a:xfrm flipV="1">
            <a:off x="4837385" y="3762779"/>
            <a:ext cx="1440122" cy="17859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E425A2-9822-E94B-93C4-B799DEAA8A07}"/>
              </a:ext>
            </a:extLst>
          </p:cNvPr>
          <p:cNvCxnSpPr>
            <a:cxnSpLocks/>
            <a:endCxn id="70" idx="1"/>
          </p:cNvCxnSpPr>
          <p:nvPr/>
        </p:nvCxnSpPr>
        <p:spPr>
          <a:xfrm flipV="1">
            <a:off x="4837386" y="4665238"/>
            <a:ext cx="1546016" cy="1850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C19DD4-F880-7347-BA82-50ED145ABC78}"/>
              </a:ext>
            </a:extLst>
          </p:cNvPr>
          <p:cNvCxnSpPr/>
          <p:nvPr/>
        </p:nvCxnSpPr>
        <p:spPr>
          <a:xfrm flipV="1">
            <a:off x="4837385" y="3762779"/>
            <a:ext cx="1440122" cy="273667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A5D95E-9B51-D54E-AD7F-7D8C04422CDC}"/>
                  </a:ext>
                </a:extLst>
              </p:cNvPr>
              <p:cNvSpPr/>
              <p:nvPr/>
            </p:nvSpPr>
            <p:spPr>
              <a:xfrm>
                <a:off x="2676915" y="4712088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A5D95E-9B51-D54E-AD7F-7D8C04422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915" y="4712088"/>
                <a:ext cx="459341" cy="45934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CB881AA-1041-864F-A1CB-F6D08A83B780}"/>
                  </a:ext>
                </a:extLst>
              </p:cNvPr>
              <p:cNvSpPr/>
              <p:nvPr/>
            </p:nvSpPr>
            <p:spPr>
              <a:xfrm>
                <a:off x="8123391" y="5004493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CB881AA-1041-864F-A1CB-F6D08A83B7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391" y="5004493"/>
                <a:ext cx="459341" cy="45934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9BBF2A8-6C91-A549-967C-3013BBDB8277}"/>
              </a:ext>
            </a:extLst>
          </p:cNvPr>
          <p:cNvSpPr txBox="1"/>
          <p:nvPr/>
        </p:nvSpPr>
        <p:spPr>
          <a:xfrm>
            <a:off x="5463261" y="327448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F7100D-7374-D54B-9D4E-5DFAE5CBAE65}"/>
              </a:ext>
            </a:extLst>
          </p:cNvPr>
          <p:cNvSpPr txBox="1"/>
          <p:nvPr/>
        </p:nvSpPr>
        <p:spPr>
          <a:xfrm>
            <a:off x="5353794" y="40293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B7B7A-900F-4042-BC98-51784AED7ED3}"/>
              </a:ext>
            </a:extLst>
          </p:cNvPr>
          <p:cNvSpPr txBox="1"/>
          <p:nvPr/>
        </p:nvSpPr>
        <p:spPr>
          <a:xfrm>
            <a:off x="4906142" y="392719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F95360-88B6-9B4A-9EDF-1FEE61C888B4}"/>
              </a:ext>
            </a:extLst>
          </p:cNvPr>
          <p:cNvSpPr txBox="1"/>
          <p:nvPr/>
        </p:nvSpPr>
        <p:spPr>
          <a:xfrm>
            <a:off x="4983703" y="44800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91A443-AD0F-2A42-AF60-1E1CD56E6326}"/>
              </a:ext>
            </a:extLst>
          </p:cNvPr>
          <p:cNvSpPr txBox="1"/>
          <p:nvPr/>
        </p:nvSpPr>
        <p:spPr>
          <a:xfrm>
            <a:off x="4892189" y="471705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7EE5B4-F49A-4F46-9002-59F0C6BD7CCD}"/>
              </a:ext>
            </a:extLst>
          </p:cNvPr>
          <p:cNvSpPr txBox="1"/>
          <p:nvPr/>
        </p:nvSpPr>
        <p:spPr>
          <a:xfrm>
            <a:off x="4905065" y="505710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6E9FC6-E4B2-274A-BC46-343C58A49815}"/>
              </a:ext>
            </a:extLst>
          </p:cNvPr>
          <p:cNvSpPr txBox="1"/>
          <p:nvPr/>
        </p:nvSpPr>
        <p:spPr>
          <a:xfrm>
            <a:off x="4850623" y="539414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C3F5EF-CB7C-874D-A9AB-3217F99BA302}"/>
              </a:ext>
            </a:extLst>
          </p:cNvPr>
          <p:cNvSpPr txBox="1"/>
          <p:nvPr/>
        </p:nvSpPr>
        <p:spPr>
          <a:xfrm>
            <a:off x="4874408" y="564513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C558BB-AFEF-F242-810A-8E80E30F8ED4}"/>
              </a:ext>
            </a:extLst>
          </p:cNvPr>
          <p:cNvSpPr txBox="1"/>
          <p:nvPr/>
        </p:nvSpPr>
        <p:spPr>
          <a:xfrm>
            <a:off x="5102234" y="607488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A8A577-30BC-4A4B-9E7B-92AD7057E7D4}"/>
              </a:ext>
            </a:extLst>
          </p:cNvPr>
          <p:cNvCxnSpPr>
            <a:stCxn id="29" idx="7"/>
          </p:cNvCxnSpPr>
          <p:nvPr/>
        </p:nvCxnSpPr>
        <p:spPr>
          <a:xfrm flipV="1">
            <a:off x="3068987" y="3778368"/>
            <a:ext cx="1205647" cy="1000989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58748BC-2A56-A841-9C07-34781DDFBD0D}"/>
              </a:ext>
            </a:extLst>
          </p:cNvPr>
          <p:cNvCxnSpPr>
            <a:stCxn id="29" idx="6"/>
          </p:cNvCxnSpPr>
          <p:nvPr/>
        </p:nvCxnSpPr>
        <p:spPr>
          <a:xfrm flipV="1">
            <a:off x="3136255" y="4671409"/>
            <a:ext cx="1196056" cy="27034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248879-BEBB-5448-99EB-5AA07ABE7B5B}"/>
              </a:ext>
            </a:extLst>
          </p:cNvPr>
          <p:cNvCxnSpPr>
            <a:stCxn id="29" idx="5"/>
          </p:cNvCxnSpPr>
          <p:nvPr/>
        </p:nvCxnSpPr>
        <p:spPr>
          <a:xfrm>
            <a:off x="3068986" y="5104159"/>
            <a:ext cx="1256338" cy="44459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C2A6F2-E5AD-AB40-93BA-3F56BFF7774D}"/>
              </a:ext>
            </a:extLst>
          </p:cNvPr>
          <p:cNvCxnSpPr>
            <a:stCxn id="29" idx="4"/>
          </p:cNvCxnSpPr>
          <p:nvPr/>
        </p:nvCxnSpPr>
        <p:spPr>
          <a:xfrm>
            <a:off x="2906586" y="5171429"/>
            <a:ext cx="1349265" cy="1344489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6B40FE7-75E4-DC4F-961B-BA73414A2E3D}"/>
              </a:ext>
            </a:extLst>
          </p:cNvPr>
          <p:cNvSpPr txBox="1"/>
          <p:nvPr/>
        </p:nvSpPr>
        <p:spPr>
          <a:xfrm>
            <a:off x="3480853" y="411359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F9B80D-E464-C543-A1DF-D488E7EC58CF}"/>
              </a:ext>
            </a:extLst>
          </p:cNvPr>
          <p:cNvSpPr txBox="1"/>
          <p:nvPr/>
        </p:nvSpPr>
        <p:spPr>
          <a:xfrm>
            <a:off x="3657600" y="461881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C4DC42-83FD-EF4E-9381-7D1C9B84BA46}"/>
              </a:ext>
            </a:extLst>
          </p:cNvPr>
          <p:cNvSpPr txBox="1"/>
          <p:nvPr/>
        </p:nvSpPr>
        <p:spPr>
          <a:xfrm>
            <a:off x="3705065" y="527930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0C2F9C-D514-5446-8387-90C049C475E1}"/>
              </a:ext>
            </a:extLst>
          </p:cNvPr>
          <p:cNvSpPr txBox="1"/>
          <p:nvPr/>
        </p:nvSpPr>
        <p:spPr>
          <a:xfrm>
            <a:off x="3474484" y="575185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62EAF30-712A-2D41-A371-B831734D72E6}"/>
              </a:ext>
            </a:extLst>
          </p:cNvPr>
          <p:cNvCxnSpPr>
            <a:endCxn id="30" idx="0"/>
          </p:cNvCxnSpPr>
          <p:nvPr/>
        </p:nvCxnSpPr>
        <p:spPr>
          <a:xfrm>
            <a:off x="6912645" y="3762779"/>
            <a:ext cx="1440417" cy="12417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AB967D-4AD0-A641-B0E9-9F9A681637E5}"/>
              </a:ext>
            </a:extLst>
          </p:cNvPr>
          <p:cNvCxnSpPr>
            <a:cxnSpLocks/>
            <a:stCxn id="70" idx="3"/>
            <a:endCxn id="30" idx="1"/>
          </p:cNvCxnSpPr>
          <p:nvPr/>
        </p:nvCxnSpPr>
        <p:spPr>
          <a:xfrm>
            <a:off x="6831932" y="4665238"/>
            <a:ext cx="1358728" cy="40652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F69C141-8606-B04B-BEE9-B787AC8058DE}"/>
              </a:ext>
            </a:extLst>
          </p:cNvPr>
          <p:cNvCxnSpPr>
            <a:endCxn id="30" idx="2"/>
          </p:cNvCxnSpPr>
          <p:nvPr/>
        </p:nvCxnSpPr>
        <p:spPr>
          <a:xfrm flipV="1">
            <a:off x="6865656" y="5234163"/>
            <a:ext cx="1257734" cy="359279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B9809E9-A2E6-4F45-8ED8-31456B003DF8}"/>
              </a:ext>
            </a:extLst>
          </p:cNvPr>
          <p:cNvCxnSpPr>
            <a:endCxn id="30" idx="3"/>
          </p:cNvCxnSpPr>
          <p:nvPr/>
        </p:nvCxnSpPr>
        <p:spPr>
          <a:xfrm flipV="1">
            <a:off x="6912645" y="5396564"/>
            <a:ext cx="1278015" cy="110288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D4A11B6-33DC-024F-A5E8-482BFA82D60B}"/>
              </a:ext>
            </a:extLst>
          </p:cNvPr>
          <p:cNvSpPr txBox="1"/>
          <p:nvPr/>
        </p:nvSpPr>
        <p:spPr>
          <a:xfrm>
            <a:off x="7366077" y="412905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CAB79C-B95B-1741-8556-10EEBB967402}"/>
              </a:ext>
            </a:extLst>
          </p:cNvPr>
          <p:cNvSpPr txBox="1"/>
          <p:nvPr/>
        </p:nvSpPr>
        <p:spPr>
          <a:xfrm>
            <a:off x="7321840" y="46891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6FE871-9572-2C4F-8C6D-4ED997581EEF}"/>
              </a:ext>
            </a:extLst>
          </p:cNvPr>
          <p:cNvSpPr txBox="1"/>
          <p:nvPr/>
        </p:nvSpPr>
        <p:spPr>
          <a:xfrm>
            <a:off x="7333465" y="521468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AADDBE-8F40-E148-8343-FFF3CAE72FA4}"/>
              </a:ext>
            </a:extLst>
          </p:cNvPr>
          <p:cNvSpPr txBox="1"/>
          <p:nvPr/>
        </p:nvSpPr>
        <p:spPr>
          <a:xfrm>
            <a:off x="7376173" y="574920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4ABC611-FD01-0946-B3F9-194DDF77D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040" y="3164785"/>
            <a:ext cx="539409" cy="6195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8A126CC-019F-B347-8077-5409C6FF93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265" y="4275283"/>
            <a:ext cx="566415" cy="7552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5B4B3A8-0AD8-AB45-B37A-38C4253BCE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460" y="5256140"/>
            <a:ext cx="556597" cy="7421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A9F9EEC-7EC7-2248-81CC-0659521134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7720" y="5228391"/>
            <a:ext cx="527091" cy="7027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3E57853-27F8-6B48-A4A2-53C3EC3C25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202" y="6115846"/>
            <a:ext cx="467385" cy="72718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A0AEEDF-95CB-AF45-9B88-B9D9BE08D4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3402" y="4328840"/>
            <a:ext cx="448530" cy="67279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CF6824C-E9DB-1941-990E-179042C03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318" y="2923860"/>
            <a:ext cx="601375" cy="9050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4D4D5BF-47AC-D346-BF8A-3BCBF23DA7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0984" y="6157936"/>
            <a:ext cx="531154" cy="6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does this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Each node on the left can be in at most one matching</a:t>
            </a:r>
          </a:p>
          <a:p>
            <a:pPr lvl="1"/>
            <a:r>
              <a:rPr lang="en-US"/>
              <a:t>This is enforced by the edge of capacity one leading into it</a:t>
            </a:r>
          </a:p>
          <a:p>
            <a:r>
              <a:rPr lang="en-US"/>
              <a:t>Likewise for each node on the right</a:t>
            </a:r>
          </a:p>
          <a:p>
            <a:r>
              <a:rPr lang="en-US"/>
              <a:t>The bottleneck will be how it flows across the bipartite “barrier”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07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Reduction details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We have transformed (in polynomial time) a bipartite matching problem into a maximal flow problem</a:t>
            </a:r>
          </a:p>
          <a:p>
            <a:r>
              <a:rPr lang="en-US" dirty="0"/>
              <a:t>Specifically, bipartite-matching ≤</a:t>
            </a:r>
            <a:r>
              <a:rPr lang="en-US" baseline="-25000" dirty="0"/>
              <a:t>p</a:t>
            </a:r>
            <a:r>
              <a:rPr lang="en-US" dirty="0"/>
              <a:t> max-flow</a:t>
            </a:r>
          </a:p>
          <a:p>
            <a:pPr lvl="1"/>
            <a:r>
              <a:rPr lang="en-US" dirty="0"/>
              <a:t>Because we can transform bipartite matching to max-flow in polynomial time</a:t>
            </a:r>
          </a:p>
          <a:p>
            <a:r>
              <a:rPr lang="en-US" dirty="0"/>
              <a:t>But is it the case that max-flow ≤</a:t>
            </a:r>
            <a:r>
              <a:rPr lang="en-US" baseline="-25000" dirty="0"/>
              <a:t>p</a:t>
            </a:r>
            <a:r>
              <a:rPr lang="en-US" dirty="0"/>
              <a:t> bipartite-matching?</a:t>
            </a:r>
          </a:p>
          <a:p>
            <a:pPr lvl="1"/>
            <a:r>
              <a:rPr lang="en-US" dirty="0"/>
              <a:t>Not so much: a solution to bipartite matching does not help us with a non-bipartite graph</a:t>
            </a:r>
          </a:p>
        </p:txBody>
      </p:sp>
    </p:spTree>
    <p:extLst>
      <p:ext uri="{BB962C8B-B14F-4D97-AF65-F5344CB8AC3E}">
        <p14:creationId xmlns:p14="http://schemas.microsoft.com/office/powerpoint/2010/main" val="23112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Max flow runs in O(E*f)</a:t>
                </a:r>
              </a:p>
              <a:p>
                <a:pPr lvl="1"/>
                <a:r>
                  <a:rPr lang="en-US" dirty="0"/>
                  <a:t>But the max flow is (at most) V/2    (where V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𝐿</m:t>
                    </m:r>
                    <m:r>
                      <a:rPr lang="en-US" i="1">
                        <a:latin typeface="Cambria Math"/>
                      </a:rPr>
                      <m:t>∪</m:t>
                    </m:r>
                    <m:r>
                      <a:rPr lang="en-US" i="1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If every node in the graph has flow through it, then there are V/2 units of flow moving through the graph</a:t>
                </a:r>
              </a:p>
              <a:p>
                <a:pPr lvl="1"/>
                <a:r>
                  <a:rPr lang="en-US" dirty="0"/>
                  <a:t>So the running time is equivalent to O(E*V)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387" t="-1681"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904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Imperfect bipartite matchings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These exist, and the algorithm may produce them, depending on the graph</a:t>
            </a:r>
          </a:p>
          <a:p>
            <a:pPr lvl="1"/>
            <a:r>
              <a:rPr lang="en-US"/>
              <a:t>The following shows an augmenting path (in the middle) used to achieve the maximal flow on the right</a:t>
            </a:r>
            <a:endParaRPr lang="en-US" dirty="0"/>
          </a:p>
        </p:txBody>
      </p:sp>
      <p:pic>
        <p:nvPicPr>
          <p:cNvPr id="5" name="Picture 2" descr="C:\WINDOWS\Desktop\Oh_type\kleinberg_GIF_01to10\kleinberg_07F10.gif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 b="28753"/>
          <a:stretch>
            <a:fillRect/>
          </a:stretch>
        </p:blipFill>
        <p:spPr bwMode="auto">
          <a:xfrm>
            <a:off x="2133600" y="3657600"/>
            <a:ext cx="777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5055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8A98-9943-6642-9A20-632EDD93B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Reductions</a:t>
            </a:r>
            <a:br>
              <a:rPr lang="en-US" dirty="0"/>
            </a:br>
            <a:r>
              <a:rPr lang="en-US" dirty="0"/>
              <a:t>Max-Flow “Variations”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AA07A-4840-C84B-9318-A83C908A2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27E49-7D74-394F-8C3D-6FDDB494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77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a Circulation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Real world applications don’t have just one source and sink</a:t>
            </a:r>
          </a:p>
          <a:p>
            <a:pPr lvl="1"/>
            <a:r>
              <a:rPr lang="en-US"/>
              <a:t>Instead there are multiple ones: power production / consumption, etc.</a:t>
            </a:r>
          </a:p>
          <a:p>
            <a:r>
              <a:rPr lang="en-US"/>
              <a:t>We designate a set S to be all the nodes that are sources</a:t>
            </a:r>
          </a:p>
          <a:p>
            <a:pPr lvl="1"/>
            <a:r>
              <a:rPr lang="en-US"/>
              <a:t>We can also view them has having negative demand</a:t>
            </a:r>
          </a:p>
          <a:p>
            <a:r>
              <a:rPr lang="en-US"/>
              <a:t>Likewise, we designate a set T to be all the nodes that are sinks</a:t>
            </a:r>
          </a:p>
          <a:p>
            <a:pPr lvl="1"/>
            <a:r>
              <a:rPr lang="en-US"/>
              <a:t>They have positive demand</a:t>
            </a:r>
          </a:p>
          <a:p>
            <a:r>
              <a:rPr lang="en-US"/>
              <a:t>Networks with multiple sources and sinks (modeled using demand) are called </a:t>
            </a:r>
            <a:r>
              <a:rPr lang="en-US" i="1"/>
              <a:t>circulation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75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Reduction to max-flow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With a few modifications, we can make this a max-flow problem:</a:t>
            </a:r>
          </a:p>
          <a:p>
            <a:pPr lvl="1"/>
            <a:r>
              <a:rPr lang="en-US"/>
              <a:t>Create a ‘super source’ s* with edges to each node in S</a:t>
            </a:r>
          </a:p>
          <a:p>
            <a:pPr lvl="2"/>
            <a:r>
              <a:rPr lang="en-US"/>
              <a:t>The capacity of that edge is the size of the source of the node in S</a:t>
            </a:r>
          </a:p>
          <a:p>
            <a:pPr lvl="1"/>
            <a:r>
              <a:rPr lang="en-US"/>
              <a:t>Likewise with the set T</a:t>
            </a:r>
            <a:endParaRPr lang="en-US" dirty="0"/>
          </a:p>
        </p:txBody>
      </p:sp>
      <p:pic>
        <p:nvPicPr>
          <p:cNvPr id="5" name="Picture 2" descr="C:\WINDOWS\Desktop\Oh_type\kleinberg_GIF_01to10\kleinberg_07F14.gif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 b="12470"/>
          <a:stretch>
            <a:fillRect/>
          </a:stretch>
        </p:blipFill>
        <p:spPr bwMode="auto">
          <a:xfrm>
            <a:off x="2362200" y="4055137"/>
            <a:ext cx="6705600" cy="269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1698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Conversion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Converting a graph with multiple sources and sinks to a single-source-single-sink max-flow problem:</a:t>
            </a:r>
            <a:endParaRPr lang="en-US" dirty="0"/>
          </a:p>
        </p:txBody>
      </p:sp>
      <p:pic>
        <p:nvPicPr>
          <p:cNvPr id="5" name="Picture 2" descr="C:\WINDOWS\Desktop\Oh_type\kleinberg_GIF_01to10\kleinberg_07F13.gif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2549" b="22161"/>
          <a:stretch>
            <a:fillRect/>
          </a:stretch>
        </p:blipFill>
        <p:spPr bwMode="auto">
          <a:xfrm>
            <a:off x="1524000" y="2783971"/>
            <a:ext cx="8839200" cy="39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0769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Circulation 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circulation problem is aiming for </a:t>
            </a:r>
            <a:r>
              <a:rPr lang="en-US" i="1" dirty="0"/>
              <a:t>feasibility</a:t>
            </a:r>
            <a:r>
              <a:rPr lang="en-US" dirty="0"/>
              <a:t>, not max flow</a:t>
            </a:r>
          </a:p>
          <a:p>
            <a:pPr lvl="1"/>
            <a:r>
              <a:rPr lang="en-US" dirty="0"/>
              <a:t>But we use max flow to solve it</a:t>
            </a:r>
          </a:p>
          <a:p>
            <a:r>
              <a:rPr lang="en-US" dirty="0"/>
              <a:t>We set each edge from the super-source to each individual source to be the absolute value as the individual source’s demand</a:t>
            </a:r>
          </a:p>
          <a:p>
            <a:r>
              <a:rPr lang="en-US" dirty="0"/>
              <a:t>Max-flow is then run</a:t>
            </a:r>
          </a:p>
          <a:p>
            <a:r>
              <a:rPr lang="en-US" dirty="0"/>
              <a:t>If the total amount leaving the single-source is the SAME as the capacity of each outgoing edge, then the circulation is feasible</a:t>
            </a:r>
          </a:p>
        </p:txBody>
      </p:sp>
    </p:spTree>
    <p:extLst>
      <p:ext uri="{BB962C8B-B14F-4D97-AF65-F5344CB8AC3E}">
        <p14:creationId xmlns:p14="http://schemas.microsoft.com/office/powerpoint/2010/main" val="3305943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Edge-Disjoint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1295401"/>
                <a:ext cx="7162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Given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  <m:r>
                      <a:rPr lang="en-US" sz="2400" i="1">
                        <a:latin typeface="Cambria Math"/>
                      </a:rPr>
                      <m:t>=(</m:t>
                    </m:r>
                    <m:r>
                      <a:rPr lang="en-US" sz="2400" i="1">
                        <a:latin typeface="Cambria Math"/>
                      </a:rPr>
                      <m:t>𝑉</m:t>
                    </m:r>
                    <m:r>
                      <a:rPr lang="en-US" sz="2400" i="1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𝐸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/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which share no edges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295401"/>
                <a:ext cx="7162800" cy="1200329"/>
              </a:xfrm>
              <a:prstGeom prst="rect">
                <a:avLst/>
              </a:prstGeom>
              <a:blipFill>
                <a:blip r:embed="rId2"/>
                <a:stretch>
                  <a:fillRect l="-1416" t="-4211" r="-88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520419" y="292127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Oval 8"/>
          <p:cNvSpPr/>
          <p:nvPr/>
        </p:nvSpPr>
        <p:spPr>
          <a:xfrm>
            <a:off x="3590943" y="4167022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2027503" y="560734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2962657" y="5254408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2" name="Straight Arrow Connector 11"/>
          <p:cNvCxnSpPr>
            <a:stCxn id="6" idx="7"/>
            <a:endCxn id="8" idx="2"/>
          </p:cNvCxnSpPr>
          <p:nvPr/>
        </p:nvCxnSpPr>
        <p:spPr>
          <a:xfrm>
            <a:off x="2189904" y="3055809"/>
            <a:ext cx="2330515" cy="9513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10" idx="0"/>
          </p:cNvCxnSpPr>
          <p:nvPr/>
        </p:nvCxnSpPr>
        <p:spPr>
          <a:xfrm>
            <a:off x="2027503" y="3447880"/>
            <a:ext cx="229671" cy="21594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7"/>
            <a:endCxn id="8" idx="3"/>
          </p:cNvCxnSpPr>
          <p:nvPr/>
        </p:nvCxnSpPr>
        <p:spPr>
          <a:xfrm flipV="1">
            <a:off x="3983015" y="3313342"/>
            <a:ext cx="604673" cy="9209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9" idx="1"/>
          </p:cNvCxnSpPr>
          <p:nvPr/>
        </p:nvCxnSpPr>
        <p:spPr>
          <a:xfrm>
            <a:off x="2257173" y="3218210"/>
            <a:ext cx="1401039" cy="101608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5"/>
            <a:endCxn id="11" idx="1"/>
          </p:cNvCxnSpPr>
          <p:nvPr/>
        </p:nvCxnSpPr>
        <p:spPr>
          <a:xfrm>
            <a:off x="2189903" y="3380612"/>
            <a:ext cx="840022" cy="194106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6"/>
            <a:endCxn id="69" idx="2"/>
          </p:cNvCxnSpPr>
          <p:nvPr/>
        </p:nvCxnSpPr>
        <p:spPr>
          <a:xfrm>
            <a:off x="4050284" y="4396693"/>
            <a:ext cx="862207" cy="22967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8" idx="5"/>
          </p:cNvCxnSpPr>
          <p:nvPr/>
        </p:nvCxnSpPr>
        <p:spPr>
          <a:xfrm flipH="1" flipV="1">
            <a:off x="4912491" y="3313342"/>
            <a:ext cx="3013381" cy="1778664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912491" y="439669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2" name="Straight Arrow Connector 71"/>
          <p:cNvCxnSpPr>
            <a:stCxn id="11" idx="7"/>
            <a:endCxn id="69" idx="3"/>
          </p:cNvCxnSpPr>
          <p:nvPr/>
        </p:nvCxnSpPr>
        <p:spPr>
          <a:xfrm flipV="1">
            <a:off x="3354729" y="4788764"/>
            <a:ext cx="1625031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3177708" y="620027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91" name="Straight Arrow Connector 90"/>
          <p:cNvCxnSpPr>
            <a:stCxn id="10" idx="5"/>
            <a:endCxn id="90" idx="2"/>
          </p:cNvCxnSpPr>
          <p:nvPr/>
        </p:nvCxnSpPr>
        <p:spPr>
          <a:xfrm>
            <a:off x="2419575" y="5999413"/>
            <a:ext cx="758133" cy="43053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4303066" y="588561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5" name="Straight Arrow Connector 94"/>
          <p:cNvCxnSpPr>
            <a:stCxn id="10" idx="6"/>
            <a:endCxn id="94" idx="2"/>
          </p:cNvCxnSpPr>
          <p:nvPr/>
        </p:nvCxnSpPr>
        <p:spPr>
          <a:xfrm>
            <a:off x="2486843" y="5837011"/>
            <a:ext cx="1816222" cy="27827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1" idx="5"/>
            <a:endCxn id="94" idx="1"/>
          </p:cNvCxnSpPr>
          <p:nvPr/>
        </p:nvCxnSpPr>
        <p:spPr>
          <a:xfrm>
            <a:off x="3354728" y="5646479"/>
            <a:ext cx="1015606" cy="30640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11" idx="6"/>
            <a:endCxn id="7" idx="2"/>
          </p:cNvCxnSpPr>
          <p:nvPr/>
        </p:nvCxnSpPr>
        <p:spPr>
          <a:xfrm flipV="1">
            <a:off x="3421998" y="5321678"/>
            <a:ext cx="4274203" cy="16240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9" idx="6"/>
            <a:endCxn id="7" idx="1"/>
          </p:cNvCxnSpPr>
          <p:nvPr/>
        </p:nvCxnSpPr>
        <p:spPr>
          <a:xfrm>
            <a:off x="5371831" y="4626363"/>
            <a:ext cx="2391638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6"/>
            <a:endCxn id="7" idx="3"/>
          </p:cNvCxnSpPr>
          <p:nvPr/>
        </p:nvCxnSpPr>
        <p:spPr>
          <a:xfrm flipV="1">
            <a:off x="4762407" y="5484079"/>
            <a:ext cx="3001063" cy="63120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0" idx="6"/>
            <a:endCxn id="94" idx="3"/>
          </p:cNvCxnSpPr>
          <p:nvPr/>
        </p:nvCxnSpPr>
        <p:spPr>
          <a:xfrm flipV="1">
            <a:off x="3637048" y="6277689"/>
            <a:ext cx="733286" cy="1522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F82F22-5988-5643-89E5-3FECE7FE5F4A}"/>
              </a:ext>
            </a:extLst>
          </p:cNvPr>
          <p:cNvSpPr txBox="1"/>
          <p:nvPr/>
        </p:nvSpPr>
        <p:spPr>
          <a:xfrm>
            <a:off x="7763469" y="2800531"/>
            <a:ext cx="3689707" cy="954107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Note this is an </a:t>
            </a:r>
            <a:r>
              <a:rPr lang="en-US" sz="2800" b="1" i="1" dirty="0">
                <a:solidFill>
                  <a:srgbClr val="0070C0"/>
                </a:solidFill>
              </a:rPr>
              <a:t>optimization problem.</a:t>
            </a:r>
            <a:endParaRPr lang="en-US" sz="28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96C5FC-FB29-2940-A899-00184A6405F4}"/>
              </a:ext>
            </a:extLst>
          </p:cNvPr>
          <p:cNvCxnSpPr>
            <a:cxnSpLocks/>
          </p:cNvCxnSpPr>
          <p:nvPr/>
        </p:nvCxnSpPr>
        <p:spPr>
          <a:xfrm flipH="1" flipV="1">
            <a:off x="6705600" y="2091938"/>
            <a:ext cx="1057869" cy="728597"/>
          </a:xfrm>
          <a:prstGeom prst="straightConnector1">
            <a:avLst/>
          </a:prstGeom>
          <a:ln w="44450">
            <a:solidFill>
              <a:srgbClr val="0070C0"/>
            </a:solidFill>
            <a:prstDash val="sysDash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527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lower bounds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far, we have considered only the capacity of an edge: the upper bound on the flow</a:t>
            </a:r>
          </a:p>
          <a:p>
            <a:r>
              <a:rPr lang="en-US" dirty="0"/>
              <a:t>We also want to consider a lower bound on the flow on an edge</a:t>
            </a:r>
          </a:p>
          <a:p>
            <a:pPr lvl="1"/>
            <a:r>
              <a:rPr lang="en-US" dirty="0"/>
              <a:t>i.e. forcing a certain amount of flow through an edge</a:t>
            </a:r>
          </a:p>
          <a:p>
            <a:r>
              <a:rPr lang="en-US" dirty="0"/>
              <a:t>We will reduce this to a circulation problem</a:t>
            </a:r>
          </a:p>
          <a:p>
            <a:pPr lvl="1"/>
            <a:r>
              <a:rPr lang="en-US" dirty="0"/>
              <a:t>Which can then be reduced to a max-flow problem</a:t>
            </a:r>
          </a:p>
        </p:txBody>
      </p:sp>
    </p:spTree>
    <p:extLst>
      <p:ext uri="{BB962C8B-B14F-4D97-AF65-F5344CB8AC3E}">
        <p14:creationId xmlns:p14="http://schemas.microsoft.com/office/powerpoint/2010/main" val="1278933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lower bounds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A lower bound forces flow across an edge</a:t>
            </a:r>
          </a:p>
          <a:p>
            <a:pPr lvl="1"/>
            <a:r>
              <a:rPr lang="en-US"/>
              <a:t>Which increases demand at the start of the edge (to compensate for the flow across the edge)</a:t>
            </a:r>
          </a:p>
          <a:p>
            <a:pPr lvl="1"/>
            <a:r>
              <a:rPr lang="en-US"/>
              <a:t>And decreases demand at the terminus of the edge (as some flow is fulfilling the demand)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32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Solving a flow with lower bounds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Given a circulation network G, construct a new graph G’ such that for each edge e from u to v with a  lower bound l</a:t>
            </a:r>
            <a:r>
              <a:rPr lang="en-US" baseline="-25000"/>
              <a:t>e</a:t>
            </a:r>
            <a:r>
              <a:rPr lang="en-US"/>
              <a:t>:</a:t>
            </a:r>
          </a:p>
          <a:p>
            <a:pPr lvl="1"/>
            <a:r>
              <a:rPr lang="en-US"/>
              <a:t>We decrease the capacity on that edge by l</a:t>
            </a:r>
            <a:r>
              <a:rPr lang="en-US" baseline="-25000"/>
              <a:t>e</a:t>
            </a:r>
            <a:r>
              <a:rPr lang="en-US"/>
              <a:t> </a:t>
            </a:r>
          </a:p>
          <a:p>
            <a:pPr lvl="2"/>
            <a:r>
              <a:rPr lang="en-US"/>
              <a:t>As that is the flow that is moving through the edge</a:t>
            </a:r>
          </a:p>
          <a:p>
            <a:pPr lvl="1"/>
            <a:r>
              <a:rPr lang="en-US"/>
              <a:t>We increase the demand at u by l</a:t>
            </a:r>
            <a:r>
              <a:rPr lang="en-US" baseline="-25000"/>
              <a:t>e</a:t>
            </a:r>
            <a:r>
              <a:rPr lang="en-US"/>
              <a:t> </a:t>
            </a:r>
          </a:p>
          <a:p>
            <a:pPr lvl="1"/>
            <a:r>
              <a:rPr lang="en-US"/>
              <a:t>We decrease the demand at v by l</a:t>
            </a:r>
            <a:r>
              <a:rPr lang="en-US" baseline="-25000"/>
              <a:t>e</a:t>
            </a:r>
            <a:r>
              <a:rPr lang="en-US"/>
              <a:t> </a:t>
            </a:r>
          </a:p>
          <a:p>
            <a:r>
              <a:rPr lang="en-US"/>
              <a:t>Then solve G’ as a circulation problem</a:t>
            </a:r>
          </a:p>
          <a:p>
            <a:pPr lvl="1"/>
            <a:r>
              <a:rPr lang="en-US"/>
              <a:t>i.e. add a super-sink and super-terminus, and solve as a max-flow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25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Eliminating a lower bound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Diagrammatically…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295400" y="2148657"/>
            <a:ext cx="8763000" cy="4426670"/>
            <a:chOff x="762000" y="2133600"/>
            <a:chExt cx="7391400" cy="3733800"/>
          </a:xfrm>
        </p:grpSpPr>
        <p:pic>
          <p:nvPicPr>
            <p:cNvPr id="5" name="Picture 2" descr="C:\WINDOWS\Desktop\Oh_type\kleinberg_GIF_01to10\kleinberg_07F15.gif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 b="22093"/>
            <a:stretch>
              <a:fillRect/>
            </a:stretch>
          </p:blipFill>
          <p:spPr bwMode="auto">
            <a:xfrm>
              <a:off x="762000" y="2133600"/>
              <a:ext cx="7391400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4038600" y="2209800"/>
              <a:ext cx="1905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4867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8A98-9943-6642-9A20-632EDD93B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AA07A-4840-C84B-9318-A83C908A2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27E49-7D74-394F-8C3D-6FDDB494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57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Max-flow / min-cut</a:t>
            </a:r>
          </a:p>
          <a:p>
            <a:pPr lvl="1"/>
            <a:r>
              <a:rPr lang="en-US" dirty="0"/>
              <a:t>The problems, relationship between them, etc.</a:t>
            </a:r>
          </a:p>
          <a:p>
            <a:pPr lvl="1"/>
            <a:r>
              <a:rPr lang="en-US" dirty="0"/>
              <a:t>Ford-Fulkerson algorithm and related proofs that this approach is optimal</a:t>
            </a:r>
          </a:p>
          <a:p>
            <a:r>
              <a:rPr lang="en-US" dirty="0"/>
              <a:t>Bi-partite matching</a:t>
            </a:r>
          </a:p>
          <a:p>
            <a:pPr lvl="1"/>
            <a:r>
              <a:rPr lang="en-US" dirty="0"/>
              <a:t>First example of a reduction. Use the algorithm from one problem to solve another problem.</a:t>
            </a:r>
          </a:p>
          <a:p>
            <a:r>
              <a:rPr lang="en-US" dirty="0"/>
              <a:t>More reductions</a:t>
            </a:r>
          </a:p>
          <a:p>
            <a:pPr lvl="1"/>
            <a:r>
              <a:rPr lang="en-US" dirty="0"/>
              <a:t>Solving variations of max-flow by converting the problem into an instance of “normal</a:t>
            </a:r>
            <a:r>
              <a:rPr lang="en-US"/>
              <a:t>” max-flow.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3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Edge-Disjoint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1295401"/>
                <a:ext cx="7162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Given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  <m:r>
                      <a:rPr lang="en-US" sz="2400" i="1">
                        <a:latin typeface="Cambria Math"/>
                      </a:rPr>
                      <m:t>=(</m:t>
                    </m:r>
                    <m:r>
                      <a:rPr lang="en-US" sz="2400" i="1">
                        <a:latin typeface="Cambria Math"/>
                      </a:rPr>
                      <m:t>𝑉</m:t>
                    </m:r>
                    <m:r>
                      <a:rPr lang="en-US" sz="2400" i="1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𝐸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/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which share no edges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295401"/>
                <a:ext cx="7162800" cy="1200329"/>
              </a:xfrm>
              <a:prstGeom prst="rect">
                <a:avLst/>
              </a:prstGeom>
              <a:blipFill>
                <a:blip r:embed="rId2"/>
                <a:stretch>
                  <a:fillRect l="-1416" t="-4211" r="-88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520419" y="292127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Oval 8"/>
          <p:cNvSpPr/>
          <p:nvPr/>
        </p:nvSpPr>
        <p:spPr>
          <a:xfrm>
            <a:off x="3590943" y="4167022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2027503" y="560734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2962657" y="5254408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2" name="Straight Arrow Connector 11"/>
          <p:cNvCxnSpPr>
            <a:stCxn id="6" idx="7"/>
            <a:endCxn id="8" idx="2"/>
          </p:cNvCxnSpPr>
          <p:nvPr/>
        </p:nvCxnSpPr>
        <p:spPr>
          <a:xfrm>
            <a:off x="2189904" y="3055809"/>
            <a:ext cx="2330515" cy="951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10" idx="0"/>
          </p:cNvCxnSpPr>
          <p:nvPr/>
        </p:nvCxnSpPr>
        <p:spPr>
          <a:xfrm>
            <a:off x="2027503" y="3447880"/>
            <a:ext cx="229671" cy="21594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7"/>
            <a:endCxn id="8" idx="3"/>
          </p:cNvCxnSpPr>
          <p:nvPr/>
        </p:nvCxnSpPr>
        <p:spPr>
          <a:xfrm flipV="1">
            <a:off x="3983015" y="3313342"/>
            <a:ext cx="604673" cy="9209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9" idx="1"/>
          </p:cNvCxnSpPr>
          <p:nvPr/>
        </p:nvCxnSpPr>
        <p:spPr>
          <a:xfrm>
            <a:off x="2257173" y="3218210"/>
            <a:ext cx="1401039" cy="101608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5"/>
            <a:endCxn id="11" idx="1"/>
          </p:cNvCxnSpPr>
          <p:nvPr/>
        </p:nvCxnSpPr>
        <p:spPr>
          <a:xfrm>
            <a:off x="2189903" y="3380612"/>
            <a:ext cx="840022" cy="1941065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6"/>
            <a:endCxn id="69" idx="2"/>
          </p:cNvCxnSpPr>
          <p:nvPr/>
        </p:nvCxnSpPr>
        <p:spPr>
          <a:xfrm>
            <a:off x="4050284" y="4396693"/>
            <a:ext cx="862207" cy="22967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8" idx="5"/>
          </p:cNvCxnSpPr>
          <p:nvPr/>
        </p:nvCxnSpPr>
        <p:spPr>
          <a:xfrm flipH="1" flipV="1">
            <a:off x="4912491" y="3313342"/>
            <a:ext cx="3013381" cy="177866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912491" y="439669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2" name="Straight Arrow Connector 71"/>
          <p:cNvCxnSpPr>
            <a:stCxn id="11" idx="7"/>
            <a:endCxn id="69" idx="3"/>
          </p:cNvCxnSpPr>
          <p:nvPr/>
        </p:nvCxnSpPr>
        <p:spPr>
          <a:xfrm flipV="1">
            <a:off x="3354729" y="4788764"/>
            <a:ext cx="1625031" cy="532912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3177708" y="620027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91" name="Straight Arrow Connector 90"/>
          <p:cNvCxnSpPr>
            <a:stCxn id="10" idx="5"/>
            <a:endCxn id="90" idx="2"/>
          </p:cNvCxnSpPr>
          <p:nvPr/>
        </p:nvCxnSpPr>
        <p:spPr>
          <a:xfrm>
            <a:off x="2419575" y="5999413"/>
            <a:ext cx="758133" cy="43053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4303066" y="588561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5" name="Straight Arrow Connector 94"/>
          <p:cNvCxnSpPr>
            <a:stCxn id="10" idx="6"/>
            <a:endCxn id="94" idx="2"/>
          </p:cNvCxnSpPr>
          <p:nvPr/>
        </p:nvCxnSpPr>
        <p:spPr>
          <a:xfrm>
            <a:off x="2486843" y="5837011"/>
            <a:ext cx="1816222" cy="27827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1" idx="5"/>
            <a:endCxn id="94" idx="1"/>
          </p:cNvCxnSpPr>
          <p:nvPr/>
        </p:nvCxnSpPr>
        <p:spPr>
          <a:xfrm>
            <a:off x="3354728" y="5646479"/>
            <a:ext cx="1015606" cy="306406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11" idx="6"/>
            <a:endCxn id="7" idx="2"/>
          </p:cNvCxnSpPr>
          <p:nvPr/>
        </p:nvCxnSpPr>
        <p:spPr>
          <a:xfrm flipV="1">
            <a:off x="3421998" y="5321678"/>
            <a:ext cx="4274203" cy="16240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9" idx="6"/>
            <a:endCxn id="7" idx="1"/>
          </p:cNvCxnSpPr>
          <p:nvPr/>
        </p:nvCxnSpPr>
        <p:spPr>
          <a:xfrm>
            <a:off x="5371831" y="4626363"/>
            <a:ext cx="2391638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6"/>
            <a:endCxn id="7" idx="3"/>
          </p:cNvCxnSpPr>
          <p:nvPr/>
        </p:nvCxnSpPr>
        <p:spPr>
          <a:xfrm flipV="1">
            <a:off x="4762407" y="5484079"/>
            <a:ext cx="3001063" cy="631209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0" idx="6"/>
            <a:endCxn id="94" idx="3"/>
          </p:cNvCxnSpPr>
          <p:nvPr/>
        </p:nvCxnSpPr>
        <p:spPr>
          <a:xfrm flipV="1">
            <a:off x="3637048" y="6277689"/>
            <a:ext cx="733286" cy="1522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567650" y="2526642"/>
            <a:ext cx="51535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Set of edge-disjoint paths of size 3</a:t>
            </a:r>
          </a:p>
          <a:p>
            <a:r>
              <a:rPr lang="en-US" sz="2800" dirty="0"/>
              <a:t>   (the </a:t>
            </a:r>
            <a:r>
              <a:rPr lang="en-US" sz="2800" b="1" dirty="0">
                <a:solidFill>
                  <a:srgbClr val="C00000"/>
                </a:solidFill>
              </a:rPr>
              <a:t>red</a:t>
            </a:r>
            <a:r>
              <a:rPr lang="en-US" sz="2800" dirty="0"/>
              <a:t>, </a:t>
            </a:r>
            <a:r>
              <a:rPr lang="en-US" sz="2800" b="1" dirty="0">
                <a:solidFill>
                  <a:schemeClr val="accent1"/>
                </a:solidFill>
              </a:rPr>
              <a:t>blue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FF33CC"/>
                </a:solidFill>
              </a:rPr>
              <a:t>magenta</a:t>
            </a:r>
            <a:r>
              <a:rPr lang="en-US" sz="2800" dirty="0"/>
              <a:t> paths)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4E8F66-AEE2-A643-AEBC-2CAE1FAB4C8D}"/>
              </a:ext>
            </a:extLst>
          </p:cNvPr>
          <p:cNvSpPr txBox="1"/>
          <p:nvPr/>
        </p:nvSpPr>
        <p:spPr>
          <a:xfrm>
            <a:off x="6567650" y="3552676"/>
            <a:ext cx="3696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this the max number?</a:t>
            </a:r>
          </a:p>
        </p:txBody>
      </p:sp>
    </p:spTree>
    <p:extLst>
      <p:ext uri="{BB962C8B-B14F-4D97-AF65-F5344CB8AC3E}">
        <p14:creationId xmlns:p14="http://schemas.microsoft.com/office/powerpoint/2010/main" val="308903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Edge-Disjoint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1295401"/>
                <a:ext cx="7162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Given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  <m:r>
                      <a:rPr lang="en-US" sz="2400" i="1">
                        <a:latin typeface="Cambria Math"/>
                      </a:rPr>
                      <m:t>=(</m:t>
                    </m:r>
                    <m:r>
                      <a:rPr lang="en-US" sz="2400" i="1">
                        <a:latin typeface="Cambria Math"/>
                      </a:rPr>
                      <m:t>𝑉</m:t>
                    </m:r>
                    <m:r>
                      <a:rPr lang="en-US" sz="2400" i="1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𝐸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/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which share no edges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295401"/>
                <a:ext cx="7162800" cy="1200329"/>
              </a:xfrm>
              <a:prstGeom prst="rect">
                <a:avLst/>
              </a:prstGeom>
              <a:blipFill>
                <a:blip r:embed="rId2"/>
                <a:stretch>
                  <a:fillRect l="-1416" t="-4211" r="-88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520419" y="292127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Oval 8"/>
          <p:cNvSpPr/>
          <p:nvPr/>
        </p:nvSpPr>
        <p:spPr>
          <a:xfrm>
            <a:off x="3590943" y="4167022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2027503" y="560734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2962657" y="5254408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2" name="Straight Arrow Connector 11"/>
          <p:cNvCxnSpPr>
            <a:stCxn id="6" idx="7"/>
            <a:endCxn id="8" idx="2"/>
          </p:cNvCxnSpPr>
          <p:nvPr/>
        </p:nvCxnSpPr>
        <p:spPr>
          <a:xfrm>
            <a:off x="2189904" y="3055809"/>
            <a:ext cx="2330515" cy="951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10" idx="0"/>
          </p:cNvCxnSpPr>
          <p:nvPr/>
        </p:nvCxnSpPr>
        <p:spPr>
          <a:xfrm>
            <a:off x="2027503" y="3447880"/>
            <a:ext cx="229671" cy="215946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7"/>
            <a:endCxn id="8" idx="3"/>
          </p:cNvCxnSpPr>
          <p:nvPr/>
        </p:nvCxnSpPr>
        <p:spPr>
          <a:xfrm flipV="1">
            <a:off x="3983015" y="3313342"/>
            <a:ext cx="604673" cy="9209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9" idx="1"/>
          </p:cNvCxnSpPr>
          <p:nvPr/>
        </p:nvCxnSpPr>
        <p:spPr>
          <a:xfrm>
            <a:off x="2257173" y="3218210"/>
            <a:ext cx="1401039" cy="101608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5"/>
            <a:endCxn id="11" idx="1"/>
          </p:cNvCxnSpPr>
          <p:nvPr/>
        </p:nvCxnSpPr>
        <p:spPr>
          <a:xfrm>
            <a:off x="2189903" y="3380612"/>
            <a:ext cx="840022" cy="1941065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6"/>
            <a:endCxn id="69" idx="2"/>
          </p:cNvCxnSpPr>
          <p:nvPr/>
        </p:nvCxnSpPr>
        <p:spPr>
          <a:xfrm>
            <a:off x="4050284" y="4396693"/>
            <a:ext cx="862207" cy="22967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8" idx="5"/>
          </p:cNvCxnSpPr>
          <p:nvPr/>
        </p:nvCxnSpPr>
        <p:spPr>
          <a:xfrm flipH="1" flipV="1">
            <a:off x="4912491" y="3313342"/>
            <a:ext cx="3013381" cy="177866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912491" y="439669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2" name="Straight Arrow Connector 71"/>
          <p:cNvCxnSpPr>
            <a:stCxn id="11" idx="7"/>
            <a:endCxn id="69" idx="3"/>
          </p:cNvCxnSpPr>
          <p:nvPr/>
        </p:nvCxnSpPr>
        <p:spPr>
          <a:xfrm flipV="1">
            <a:off x="3354729" y="4788764"/>
            <a:ext cx="1625031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3177708" y="620027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91" name="Straight Arrow Connector 90"/>
          <p:cNvCxnSpPr>
            <a:stCxn id="10" idx="5"/>
            <a:endCxn id="90" idx="2"/>
          </p:cNvCxnSpPr>
          <p:nvPr/>
        </p:nvCxnSpPr>
        <p:spPr>
          <a:xfrm>
            <a:off x="2419575" y="5999413"/>
            <a:ext cx="758133" cy="43053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4303066" y="588561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5" name="Straight Arrow Connector 94"/>
          <p:cNvCxnSpPr>
            <a:stCxn id="10" idx="6"/>
            <a:endCxn id="94" idx="2"/>
          </p:cNvCxnSpPr>
          <p:nvPr/>
        </p:nvCxnSpPr>
        <p:spPr>
          <a:xfrm>
            <a:off x="2486843" y="5837011"/>
            <a:ext cx="1816222" cy="27827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1" idx="5"/>
            <a:endCxn id="94" idx="1"/>
          </p:cNvCxnSpPr>
          <p:nvPr/>
        </p:nvCxnSpPr>
        <p:spPr>
          <a:xfrm>
            <a:off x="3354728" y="5646479"/>
            <a:ext cx="1015606" cy="30640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11" idx="6"/>
            <a:endCxn id="7" idx="2"/>
          </p:cNvCxnSpPr>
          <p:nvPr/>
        </p:nvCxnSpPr>
        <p:spPr>
          <a:xfrm flipV="1">
            <a:off x="3421998" y="5321678"/>
            <a:ext cx="4274203" cy="162401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9" idx="6"/>
            <a:endCxn id="7" idx="1"/>
          </p:cNvCxnSpPr>
          <p:nvPr/>
        </p:nvCxnSpPr>
        <p:spPr>
          <a:xfrm>
            <a:off x="5371831" y="4626363"/>
            <a:ext cx="2391638" cy="53291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6"/>
            <a:endCxn id="7" idx="3"/>
          </p:cNvCxnSpPr>
          <p:nvPr/>
        </p:nvCxnSpPr>
        <p:spPr>
          <a:xfrm flipV="1">
            <a:off x="4762407" y="5484079"/>
            <a:ext cx="3001063" cy="631209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0" idx="6"/>
            <a:endCxn id="94" idx="3"/>
          </p:cNvCxnSpPr>
          <p:nvPr/>
        </p:nvCxnSpPr>
        <p:spPr>
          <a:xfrm flipV="1">
            <a:off x="3637048" y="6277689"/>
            <a:ext cx="733286" cy="1522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569629" y="2790121"/>
            <a:ext cx="515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Set of edge-disjoint paths of size 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5341FC-8BF0-D244-A527-8324B15618E3}"/>
              </a:ext>
            </a:extLst>
          </p:cNvPr>
          <p:cNvSpPr txBox="1"/>
          <p:nvPr/>
        </p:nvSpPr>
        <p:spPr>
          <a:xfrm>
            <a:off x="6567650" y="3417844"/>
            <a:ext cx="3696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this the max number?</a:t>
            </a:r>
          </a:p>
        </p:txBody>
      </p:sp>
    </p:spTree>
    <p:extLst>
      <p:ext uri="{BB962C8B-B14F-4D97-AF65-F5344CB8AC3E}">
        <p14:creationId xmlns:p14="http://schemas.microsoft.com/office/powerpoint/2010/main" val="220032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Edge-Disjoint Paths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1329586"/>
                <a:ext cx="1090188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Use a problem we know how to solve, </a:t>
                </a:r>
                <a:r>
                  <a:rPr lang="en-US" sz="2800" b="1" i="1" dirty="0">
                    <a:solidFill>
                      <a:schemeClr val="accent1"/>
                    </a:solidFill>
                  </a:rPr>
                  <a:t>max network flow</a:t>
                </a:r>
                <a:r>
                  <a:rPr lang="en-US" sz="2800" dirty="0">
                    <a:solidFill>
                      <a:schemeClr val="tx1"/>
                    </a:solidFill>
                  </a:rPr>
                  <a:t>, to solve this!</a:t>
                </a:r>
                <a:br>
                  <a:rPr lang="en-US" sz="3200" b="1" dirty="0">
                    <a:solidFill>
                      <a:schemeClr val="tx1"/>
                    </a:solidFill>
                  </a:rPr>
                </a:br>
                <a:endParaRPr lang="en-US" sz="32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Make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the source and sink, give each edge capacity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find the max flow.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329586"/>
                <a:ext cx="10901882" cy="1384995"/>
              </a:xfrm>
              <a:prstGeom prst="rect">
                <a:avLst/>
              </a:prstGeom>
              <a:blipFill>
                <a:blip r:embed="rId2"/>
                <a:stretch>
                  <a:fillRect l="-1164" t="-45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520419" y="292127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Oval 8"/>
          <p:cNvSpPr/>
          <p:nvPr/>
        </p:nvSpPr>
        <p:spPr>
          <a:xfrm>
            <a:off x="3590943" y="4167022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2027503" y="560734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2962657" y="5254408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2" name="Straight Arrow Connector 11"/>
          <p:cNvCxnSpPr>
            <a:stCxn id="6" idx="7"/>
            <a:endCxn id="8" idx="2"/>
          </p:cNvCxnSpPr>
          <p:nvPr/>
        </p:nvCxnSpPr>
        <p:spPr>
          <a:xfrm>
            <a:off x="2189904" y="3055809"/>
            <a:ext cx="2330515" cy="951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10" idx="0"/>
          </p:cNvCxnSpPr>
          <p:nvPr/>
        </p:nvCxnSpPr>
        <p:spPr>
          <a:xfrm>
            <a:off x="2027503" y="3447880"/>
            <a:ext cx="229671" cy="215946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7"/>
            <a:endCxn id="8" idx="3"/>
          </p:cNvCxnSpPr>
          <p:nvPr/>
        </p:nvCxnSpPr>
        <p:spPr>
          <a:xfrm flipV="1">
            <a:off x="3983015" y="3313342"/>
            <a:ext cx="604673" cy="9209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9" idx="1"/>
          </p:cNvCxnSpPr>
          <p:nvPr/>
        </p:nvCxnSpPr>
        <p:spPr>
          <a:xfrm>
            <a:off x="2257173" y="3218210"/>
            <a:ext cx="1401039" cy="101608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5"/>
            <a:endCxn id="11" idx="1"/>
          </p:cNvCxnSpPr>
          <p:nvPr/>
        </p:nvCxnSpPr>
        <p:spPr>
          <a:xfrm>
            <a:off x="2189903" y="3380612"/>
            <a:ext cx="840022" cy="1941065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6"/>
            <a:endCxn id="69" idx="2"/>
          </p:cNvCxnSpPr>
          <p:nvPr/>
        </p:nvCxnSpPr>
        <p:spPr>
          <a:xfrm>
            <a:off x="4050284" y="4396693"/>
            <a:ext cx="862207" cy="229671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8" idx="5"/>
          </p:cNvCxnSpPr>
          <p:nvPr/>
        </p:nvCxnSpPr>
        <p:spPr>
          <a:xfrm flipH="1" flipV="1">
            <a:off x="4912491" y="3313342"/>
            <a:ext cx="3013381" cy="177866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912491" y="439669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2" name="Straight Arrow Connector 71"/>
          <p:cNvCxnSpPr>
            <a:stCxn id="11" idx="7"/>
            <a:endCxn id="69" idx="3"/>
          </p:cNvCxnSpPr>
          <p:nvPr/>
        </p:nvCxnSpPr>
        <p:spPr>
          <a:xfrm flipV="1">
            <a:off x="3354729" y="4788764"/>
            <a:ext cx="1625031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3177708" y="620027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91" name="Straight Arrow Connector 90"/>
          <p:cNvCxnSpPr>
            <a:stCxn id="10" idx="5"/>
            <a:endCxn id="90" idx="2"/>
          </p:cNvCxnSpPr>
          <p:nvPr/>
        </p:nvCxnSpPr>
        <p:spPr>
          <a:xfrm>
            <a:off x="2419575" y="5999413"/>
            <a:ext cx="758133" cy="43053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4303066" y="588561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5" name="Straight Arrow Connector 94"/>
          <p:cNvCxnSpPr>
            <a:stCxn id="10" idx="6"/>
            <a:endCxn id="94" idx="2"/>
          </p:cNvCxnSpPr>
          <p:nvPr/>
        </p:nvCxnSpPr>
        <p:spPr>
          <a:xfrm>
            <a:off x="2486843" y="5837011"/>
            <a:ext cx="1816222" cy="27827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1" idx="5"/>
            <a:endCxn id="94" idx="1"/>
          </p:cNvCxnSpPr>
          <p:nvPr/>
        </p:nvCxnSpPr>
        <p:spPr>
          <a:xfrm>
            <a:off x="3354728" y="5646479"/>
            <a:ext cx="1015606" cy="30640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11" idx="6"/>
            <a:endCxn id="7" idx="2"/>
          </p:cNvCxnSpPr>
          <p:nvPr/>
        </p:nvCxnSpPr>
        <p:spPr>
          <a:xfrm flipV="1">
            <a:off x="3421998" y="5321678"/>
            <a:ext cx="4274203" cy="162401"/>
          </a:xfrm>
          <a:prstGeom prst="straightConnector1">
            <a:avLst/>
          </a:prstGeom>
          <a:ln w="57150"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9" idx="6"/>
            <a:endCxn id="7" idx="1"/>
          </p:cNvCxnSpPr>
          <p:nvPr/>
        </p:nvCxnSpPr>
        <p:spPr>
          <a:xfrm>
            <a:off x="5371831" y="4626363"/>
            <a:ext cx="2391638" cy="53291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6"/>
            <a:endCxn id="7" idx="3"/>
          </p:cNvCxnSpPr>
          <p:nvPr/>
        </p:nvCxnSpPr>
        <p:spPr>
          <a:xfrm flipV="1">
            <a:off x="4762407" y="5484079"/>
            <a:ext cx="3001063" cy="631209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0" idx="6"/>
            <a:endCxn id="94" idx="3"/>
          </p:cNvCxnSpPr>
          <p:nvPr/>
        </p:nvCxnSpPr>
        <p:spPr>
          <a:xfrm flipV="1">
            <a:off x="3637048" y="6277689"/>
            <a:ext cx="733286" cy="1522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467600" y="3047475"/>
            <a:ext cx="443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Set of edge-disjoint paths of size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2C6FD-5F05-BE42-A38D-FB5FFA03020E}"/>
              </a:ext>
            </a:extLst>
          </p:cNvPr>
          <p:cNvSpPr txBox="1"/>
          <p:nvPr/>
        </p:nvSpPr>
        <p:spPr>
          <a:xfrm>
            <a:off x="3153141" y="267814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537B86-DA2E-4F4E-8693-186DAA5392A4}"/>
              </a:ext>
            </a:extLst>
          </p:cNvPr>
          <p:cNvSpPr txBox="1"/>
          <p:nvPr/>
        </p:nvSpPr>
        <p:spPr>
          <a:xfrm>
            <a:off x="3019192" y="344788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04883-B3C0-BC42-A15D-DDC9AD65104B}"/>
              </a:ext>
            </a:extLst>
          </p:cNvPr>
          <p:cNvSpPr txBox="1"/>
          <p:nvPr/>
        </p:nvSpPr>
        <p:spPr>
          <a:xfrm>
            <a:off x="2631518" y="424566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8F8F6C-9574-2744-9359-609F05A80335}"/>
              </a:ext>
            </a:extLst>
          </p:cNvPr>
          <p:cNvSpPr txBox="1"/>
          <p:nvPr/>
        </p:nvSpPr>
        <p:spPr>
          <a:xfrm>
            <a:off x="2189902" y="475184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8CD8E9-205E-6B4F-BADD-039F6CF2E80A}"/>
              </a:ext>
            </a:extLst>
          </p:cNvPr>
          <p:cNvSpPr txBox="1"/>
          <p:nvPr/>
        </p:nvSpPr>
        <p:spPr>
          <a:xfrm>
            <a:off x="5861038" y="348880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5D14CA-9310-5B44-B403-B60BA0EC6CDB}"/>
              </a:ext>
            </a:extLst>
          </p:cNvPr>
          <p:cNvSpPr txBox="1"/>
          <p:nvPr/>
        </p:nvSpPr>
        <p:spPr>
          <a:xfrm>
            <a:off x="4219230" y="410224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7CDEEE-AF30-FA4F-AF34-3C4FC83481EB}"/>
              </a:ext>
            </a:extLst>
          </p:cNvPr>
          <p:cNvSpPr txBox="1"/>
          <p:nvPr/>
        </p:nvSpPr>
        <p:spPr>
          <a:xfrm>
            <a:off x="5961780" y="438251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642424-6BEB-594C-AEE7-F24175868E6B}"/>
              </a:ext>
            </a:extLst>
          </p:cNvPr>
          <p:cNvSpPr txBox="1"/>
          <p:nvPr/>
        </p:nvSpPr>
        <p:spPr>
          <a:xfrm>
            <a:off x="5100058" y="505336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05A823-4FF9-7F4C-AC4B-CAA8FB4F7579}"/>
              </a:ext>
            </a:extLst>
          </p:cNvPr>
          <p:cNvSpPr txBox="1"/>
          <p:nvPr/>
        </p:nvSpPr>
        <p:spPr>
          <a:xfrm>
            <a:off x="5418293" y="554360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FC74AD-B4B2-5E48-9BEC-7F174A1D7681}"/>
              </a:ext>
            </a:extLst>
          </p:cNvPr>
          <p:cNvSpPr txBox="1"/>
          <p:nvPr/>
        </p:nvSpPr>
        <p:spPr>
          <a:xfrm>
            <a:off x="3082470" y="5691483"/>
            <a:ext cx="50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F3B4E6-76F3-134C-9B63-DCCAF2019C2E}"/>
              </a:ext>
            </a:extLst>
          </p:cNvPr>
          <p:cNvSpPr txBox="1"/>
          <p:nvPr/>
        </p:nvSpPr>
        <p:spPr>
          <a:xfrm>
            <a:off x="4285351" y="3578118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937D5E-532F-2A4A-B93A-B359E8CE03FB}"/>
              </a:ext>
            </a:extLst>
          </p:cNvPr>
          <p:cNvSpPr txBox="1"/>
          <p:nvPr/>
        </p:nvSpPr>
        <p:spPr>
          <a:xfrm>
            <a:off x="3824378" y="471568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719F3E-35A9-5B4C-BE30-9E36839A1F94}"/>
              </a:ext>
            </a:extLst>
          </p:cNvPr>
          <p:cNvSpPr txBox="1"/>
          <p:nvPr/>
        </p:nvSpPr>
        <p:spPr>
          <a:xfrm>
            <a:off x="3868298" y="553268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4046D5-A2D8-9A41-BAC1-59745B1735BA}"/>
              </a:ext>
            </a:extLst>
          </p:cNvPr>
          <p:cNvSpPr txBox="1"/>
          <p:nvPr/>
        </p:nvSpPr>
        <p:spPr>
          <a:xfrm>
            <a:off x="2370059" y="617544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6B6E4D-70C6-1844-AC0B-0D0F178DCDB7}"/>
              </a:ext>
            </a:extLst>
          </p:cNvPr>
          <p:cNvSpPr txBox="1"/>
          <p:nvPr/>
        </p:nvSpPr>
        <p:spPr>
          <a:xfrm>
            <a:off x="3778116" y="635424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57972B-3A48-B14C-BA91-E6887AE185C0}"/>
              </a:ext>
            </a:extLst>
          </p:cNvPr>
          <p:cNvSpPr txBox="1"/>
          <p:nvPr/>
        </p:nvSpPr>
        <p:spPr>
          <a:xfrm>
            <a:off x="7467600" y="3524705"/>
            <a:ext cx="182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Max flow = 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85FA2E-2E96-4D4A-AD3C-011B8C1CE11A}"/>
              </a:ext>
            </a:extLst>
          </p:cNvPr>
          <p:cNvSpPr txBox="1"/>
          <p:nvPr/>
        </p:nvSpPr>
        <p:spPr>
          <a:xfrm>
            <a:off x="8490654" y="4721511"/>
            <a:ext cx="3401829" cy="1569660"/>
          </a:xfrm>
          <a:prstGeom prst="rect">
            <a:avLst/>
          </a:prstGeom>
          <a:noFill/>
          <a:ln w="444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Why does this work?</a:t>
            </a:r>
            <a:br>
              <a:rPr lang="en-US" sz="2400" dirty="0"/>
            </a:br>
            <a:r>
              <a:rPr lang="en-US" sz="2400" dirty="0"/>
              <a:t>We need to be able to make a valid argument that it always does.</a:t>
            </a:r>
          </a:p>
        </p:txBody>
      </p:sp>
    </p:spTree>
    <p:extLst>
      <p:ext uri="{BB962C8B-B14F-4D97-AF65-F5344CB8AC3E}">
        <p14:creationId xmlns:p14="http://schemas.microsoft.com/office/powerpoint/2010/main" val="321786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9A6B-2D9C-634D-B87E-A0D80EE2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situation?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74178-DBCB-5D49-A3BB-5F92FD21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Given an input </a:t>
            </a:r>
            <a:r>
              <a:rPr lang="en-US" b="1" i="1" dirty="0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1</a:t>
            </a:r>
            <a:r>
              <a:rPr lang="en-US" dirty="0"/>
              <a:t> for the </a:t>
            </a:r>
            <a:r>
              <a:rPr lang="en-US" b="1" i="1" dirty="0">
                <a:solidFill>
                  <a:srgbClr val="0070C0"/>
                </a:solidFill>
              </a:rPr>
              <a:t>max network flow problem </a:t>
            </a:r>
            <a:r>
              <a:rPr lang="en-US" dirty="0"/>
              <a:t>(graph G with edge capacities), we can find the max flow for that input </a:t>
            </a:r>
          </a:p>
          <a:p>
            <a:r>
              <a:rPr lang="en-US" dirty="0"/>
              <a:t>Given an input </a:t>
            </a:r>
            <a:r>
              <a:rPr lang="en-US" b="1" i="1" dirty="0">
                <a:solidFill>
                  <a:srgbClr val="C0000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C00000"/>
                </a:solidFill>
                <a:latin typeface="Times" pitchFamily="2" charset="0"/>
              </a:rPr>
              <a:t>2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en-US" dirty="0"/>
              <a:t>for </a:t>
            </a:r>
            <a:r>
              <a:rPr lang="en-US" b="1" i="1" dirty="0">
                <a:solidFill>
                  <a:srgbClr val="C00000"/>
                </a:solidFill>
              </a:rPr>
              <a:t>edge-disjoint path problem</a:t>
            </a:r>
            <a:r>
              <a:rPr lang="en-US" dirty="0"/>
              <a:t>, we can:</a:t>
            </a:r>
          </a:p>
          <a:p>
            <a:pPr lvl="1"/>
            <a:r>
              <a:rPr lang="en-US" dirty="0"/>
              <a:t>Convert that input </a:t>
            </a:r>
            <a:r>
              <a:rPr lang="en-US" b="1" i="1" dirty="0">
                <a:solidFill>
                  <a:srgbClr val="C0000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C00000"/>
                </a:solidFill>
                <a:latin typeface="Times" pitchFamily="2" charset="0"/>
              </a:rPr>
              <a:t>2</a:t>
            </a:r>
            <a:r>
              <a:rPr lang="en-US" dirty="0"/>
              <a:t> to make a valid input </a:t>
            </a:r>
            <a:r>
              <a:rPr lang="en-US" b="1" i="1" dirty="0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1 </a:t>
            </a:r>
            <a:r>
              <a:rPr lang="en-US" dirty="0"/>
              <a:t>for </a:t>
            </a:r>
            <a:r>
              <a:rPr lang="en-US" b="1" i="1" dirty="0">
                <a:solidFill>
                  <a:srgbClr val="0070C0"/>
                </a:solidFill>
              </a:rPr>
              <a:t>network flow problem</a:t>
            </a:r>
            <a:r>
              <a:rPr lang="en-US" dirty="0"/>
              <a:t>, by using same graph G but adding capacity=1 for each edge</a:t>
            </a:r>
          </a:p>
          <a:p>
            <a:pPr lvl="1"/>
            <a:r>
              <a:rPr lang="en-US" dirty="0"/>
              <a:t>Solve </a:t>
            </a:r>
            <a:r>
              <a:rPr lang="en-US" b="1" i="1" dirty="0">
                <a:solidFill>
                  <a:srgbClr val="0070C0"/>
                </a:solidFill>
              </a:rPr>
              <a:t>max network flow problem</a:t>
            </a:r>
            <a:r>
              <a:rPr lang="en-US" b="1" i="1" dirty="0">
                <a:solidFill>
                  <a:srgbClr val="0070C0"/>
                </a:solidFill>
                <a:latin typeface="Times" pitchFamily="2" charset="0"/>
              </a:rPr>
              <a:t> </a:t>
            </a:r>
            <a:r>
              <a:rPr lang="en-US" dirty="0"/>
              <a:t>for </a:t>
            </a:r>
            <a:r>
              <a:rPr lang="en-US" b="1" i="1" dirty="0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0070C0"/>
                </a:solidFill>
                <a:latin typeface="Times" pitchFamily="2" charset="0"/>
              </a:rPr>
              <a:t>1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/>
              <a:t>and get result </a:t>
            </a:r>
            <a:r>
              <a:rPr lang="en-US" b="1" i="1" dirty="0">
                <a:solidFill>
                  <a:srgbClr val="0070C0"/>
                </a:solidFill>
              </a:rPr>
              <a:t>R</a:t>
            </a:r>
            <a:r>
              <a:rPr lang="en-US" b="1" i="1" baseline="-25000" dirty="0">
                <a:solidFill>
                  <a:srgbClr val="0070C0"/>
                </a:solidFill>
              </a:rPr>
              <a:t>1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dirty="0"/>
              <a:t>Use </a:t>
            </a:r>
            <a:r>
              <a:rPr lang="en-US" b="1" i="1" dirty="0">
                <a:solidFill>
                  <a:srgbClr val="0070C0"/>
                </a:solidFill>
              </a:rPr>
              <a:t>R</a:t>
            </a:r>
            <a:r>
              <a:rPr lang="en-US" b="1" i="1" baseline="-25000" dirty="0">
                <a:solidFill>
                  <a:srgbClr val="0070C0"/>
                </a:solidFill>
              </a:rPr>
              <a:t>1</a:t>
            </a:r>
            <a:r>
              <a:rPr lang="en-US" dirty="0"/>
              <a:t> to give the solution </a:t>
            </a:r>
            <a:r>
              <a:rPr lang="en-US" b="1" i="1" dirty="0">
                <a:solidFill>
                  <a:srgbClr val="C00000"/>
                </a:solidFill>
              </a:rPr>
              <a:t>R</a:t>
            </a:r>
            <a:r>
              <a:rPr lang="en-US" b="1" i="1" baseline="-25000" dirty="0">
                <a:solidFill>
                  <a:srgbClr val="C00000"/>
                </a:solidFill>
              </a:rPr>
              <a:t>2</a:t>
            </a:r>
            <a:r>
              <a:rPr lang="en-US" dirty="0"/>
              <a:t> for </a:t>
            </a:r>
            <a:r>
              <a:rPr lang="en-US" b="1" i="1" dirty="0">
                <a:solidFill>
                  <a:srgbClr val="C00000"/>
                </a:solidFill>
              </a:rPr>
              <a:t>edge-disjoint path</a:t>
            </a:r>
            <a:r>
              <a:rPr lang="en-US" dirty="0"/>
              <a:t> for input </a:t>
            </a:r>
            <a:r>
              <a:rPr lang="en-US" b="1" i="1" dirty="0">
                <a:solidFill>
                  <a:srgbClr val="C00000"/>
                </a:solidFill>
                <a:latin typeface="Times" pitchFamily="2" charset="0"/>
              </a:rPr>
              <a:t>I</a:t>
            </a:r>
            <a:r>
              <a:rPr lang="en-US" b="1" i="1" baseline="-25000" dirty="0">
                <a:solidFill>
                  <a:srgbClr val="C00000"/>
                </a:solidFill>
                <a:latin typeface="Times" pitchFamily="2" charset="0"/>
              </a:rPr>
              <a:t>2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In this case, </a:t>
            </a:r>
            <a:r>
              <a:rPr lang="en-US" b="1" dirty="0">
                <a:solidFill>
                  <a:srgbClr val="0070C0"/>
                </a:solidFill>
              </a:rPr>
              <a:t>|f| </a:t>
            </a:r>
            <a:r>
              <a:rPr lang="en-US" dirty="0"/>
              <a:t>= </a:t>
            </a:r>
            <a:r>
              <a:rPr lang="en-US" b="1" dirty="0">
                <a:solidFill>
                  <a:srgbClr val="C00000"/>
                </a:solidFill>
              </a:rPr>
              <a:t>the number of paths</a:t>
            </a:r>
            <a:endParaRPr lang="en-US" b="1" dirty="0"/>
          </a:p>
          <a:p>
            <a:r>
              <a:rPr lang="en-US" dirty="0"/>
              <a:t>Next, let’s solve another problem using our new </a:t>
            </a:r>
            <a:r>
              <a:rPr lang="en-US" i="1" dirty="0"/>
              <a:t>edge-disjoint path</a:t>
            </a:r>
            <a:r>
              <a:rPr lang="en-US" dirty="0"/>
              <a:t> solution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334DC-C966-9A44-BA37-1CD51FD1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5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Vertex-Disjoint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9200" y="1306652"/>
                <a:ext cx="9525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Given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  <m:r>
                      <a:rPr lang="en-US" sz="2400" i="1">
                        <a:latin typeface="Cambria Math"/>
                      </a:rPr>
                      <m:t>=(</m:t>
                    </m:r>
                    <m:r>
                      <a:rPr lang="en-US" sz="2400" i="1">
                        <a:latin typeface="Cambria Math"/>
                      </a:rPr>
                      <m:t>𝑉</m:t>
                    </m:r>
                    <m:r>
                      <a:rPr lang="en-US" sz="2400" i="1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𝐸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/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which share no </a:t>
                </a:r>
                <a:r>
                  <a:rPr lang="en-US" sz="2400" u="sng" dirty="0"/>
                  <a:t>vertices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06652"/>
                <a:ext cx="9525000" cy="830997"/>
              </a:xfrm>
              <a:prstGeom prst="rect">
                <a:avLst/>
              </a:prstGeom>
              <a:blipFill>
                <a:blip r:embed="rId2"/>
                <a:stretch>
                  <a:fillRect l="-1065" t="-4478" r="-119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32" y="2988540"/>
                <a:ext cx="459341" cy="45934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solidFill>
                <a:srgbClr val="00CCFF"/>
              </a:solid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1" y="5092007"/>
                <a:ext cx="459341" cy="45934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520419" y="292127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Oval 8"/>
          <p:cNvSpPr/>
          <p:nvPr/>
        </p:nvSpPr>
        <p:spPr>
          <a:xfrm>
            <a:off x="3590943" y="4167022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2027503" y="5607341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2962657" y="5254408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2" name="Straight Arrow Connector 11"/>
          <p:cNvCxnSpPr>
            <a:stCxn id="6" idx="7"/>
            <a:endCxn id="8" idx="2"/>
          </p:cNvCxnSpPr>
          <p:nvPr/>
        </p:nvCxnSpPr>
        <p:spPr>
          <a:xfrm>
            <a:off x="2189904" y="3055809"/>
            <a:ext cx="2330515" cy="9513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10" idx="0"/>
          </p:cNvCxnSpPr>
          <p:nvPr/>
        </p:nvCxnSpPr>
        <p:spPr>
          <a:xfrm>
            <a:off x="2027503" y="3447880"/>
            <a:ext cx="229671" cy="21594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7"/>
            <a:endCxn id="8" idx="3"/>
          </p:cNvCxnSpPr>
          <p:nvPr/>
        </p:nvCxnSpPr>
        <p:spPr>
          <a:xfrm flipV="1">
            <a:off x="3983015" y="3313342"/>
            <a:ext cx="604673" cy="9209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9" idx="1"/>
          </p:cNvCxnSpPr>
          <p:nvPr/>
        </p:nvCxnSpPr>
        <p:spPr>
          <a:xfrm>
            <a:off x="2257173" y="3218210"/>
            <a:ext cx="1401039" cy="101608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5"/>
            <a:endCxn id="11" idx="1"/>
          </p:cNvCxnSpPr>
          <p:nvPr/>
        </p:nvCxnSpPr>
        <p:spPr>
          <a:xfrm>
            <a:off x="2189903" y="3380612"/>
            <a:ext cx="840022" cy="194106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6"/>
            <a:endCxn id="69" idx="2"/>
          </p:cNvCxnSpPr>
          <p:nvPr/>
        </p:nvCxnSpPr>
        <p:spPr>
          <a:xfrm>
            <a:off x="4050284" y="4396693"/>
            <a:ext cx="862207" cy="22967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8" idx="5"/>
          </p:cNvCxnSpPr>
          <p:nvPr/>
        </p:nvCxnSpPr>
        <p:spPr>
          <a:xfrm flipH="1" flipV="1">
            <a:off x="4912491" y="3313342"/>
            <a:ext cx="3013381" cy="1778664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4912491" y="439669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2" name="Straight Arrow Connector 71"/>
          <p:cNvCxnSpPr>
            <a:stCxn id="11" idx="7"/>
            <a:endCxn id="69" idx="3"/>
          </p:cNvCxnSpPr>
          <p:nvPr/>
        </p:nvCxnSpPr>
        <p:spPr>
          <a:xfrm flipV="1">
            <a:off x="3354729" y="4788764"/>
            <a:ext cx="1625031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3177708" y="6200273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91" name="Straight Arrow Connector 90"/>
          <p:cNvCxnSpPr>
            <a:stCxn id="10" idx="5"/>
            <a:endCxn id="90" idx="2"/>
          </p:cNvCxnSpPr>
          <p:nvPr/>
        </p:nvCxnSpPr>
        <p:spPr>
          <a:xfrm>
            <a:off x="2419575" y="5999413"/>
            <a:ext cx="758133" cy="43053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4303066" y="5885617"/>
            <a:ext cx="459341" cy="459341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95" name="Straight Arrow Connector 94"/>
          <p:cNvCxnSpPr>
            <a:stCxn id="10" idx="6"/>
            <a:endCxn id="94" idx="2"/>
          </p:cNvCxnSpPr>
          <p:nvPr/>
        </p:nvCxnSpPr>
        <p:spPr>
          <a:xfrm>
            <a:off x="2486843" y="5837011"/>
            <a:ext cx="1816222" cy="27827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1" idx="5"/>
            <a:endCxn id="94" idx="1"/>
          </p:cNvCxnSpPr>
          <p:nvPr/>
        </p:nvCxnSpPr>
        <p:spPr>
          <a:xfrm>
            <a:off x="3354728" y="5646479"/>
            <a:ext cx="1015606" cy="30640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11" idx="6"/>
            <a:endCxn id="7" idx="2"/>
          </p:cNvCxnSpPr>
          <p:nvPr/>
        </p:nvCxnSpPr>
        <p:spPr>
          <a:xfrm flipV="1">
            <a:off x="3421998" y="5321678"/>
            <a:ext cx="4274203" cy="16240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9" idx="6"/>
            <a:endCxn id="7" idx="1"/>
          </p:cNvCxnSpPr>
          <p:nvPr/>
        </p:nvCxnSpPr>
        <p:spPr>
          <a:xfrm>
            <a:off x="5371831" y="4626363"/>
            <a:ext cx="2391638" cy="5329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6"/>
            <a:endCxn id="7" idx="3"/>
          </p:cNvCxnSpPr>
          <p:nvPr/>
        </p:nvCxnSpPr>
        <p:spPr>
          <a:xfrm flipV="1">
            <a:off x="4762407" y="5484079"/>
            <a:ext cx="3001063" cy="63120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0" idx="6"/>
            <a:endCxn id="94" idx="3"/>
          </p:cNvCxnSpPr>
          <p:nvPr/>
        </p:nvCxnSpPr>
        <p:spPr>
          <a:xfrm flipV="1">
            <a:off x="3637048" y="6277689"/>
            <a:ext cx="733286" cy="1522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7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heme/theme1.xml><?xml version="1.0" encoding="utf-8"?>
<a:theme xmlns:a="http://schemas.openxmlformats.org/drawingml/2006/main" name="CS4102-SlimGr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4102-SlimGray" id="{0C9D6FD0-6105-1D4A-B9A3-9200ED4C5EEE}" vid="{94664388-EB31-D042-8A81-6F2F7AEB9E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CS4102-SlimGray</Template>
  <TotalTime>37316</TotalTime>
  <Words>2770</Words>
  <Application>Microsoft Macintosh PowerPoint</Application>
  <PresentationFormat>Widescreen</PresentationFormat>
  <Paragraphs>425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ＭＳ Ｐゴシック</vt:lpstr>
      <vt:lpstr>Arial</vt:lpstr>
      <vt:lpstr>Calibri</vt:lpstr>
      <vt:lpstr>Cambria Math</vt:lpstr>
      <vt:lpstr>Helvetica Neue</vt:lpstr>
      <vt:lpstr>Helvetica Neue Thin</vt:lpstr>
      <vt:lpstr>Symbol</vt:lpstr>
      <vt:lpstr>Times</vt:lpstr>
      <vt:lpstr>CS4102-SlimGray</vt:lpstr>
      <vt:lpstr>CS 3100 – DSA2 </vt:lpstr>
      <vt:lpstr>Roadmap: Where We’re Going and Why</vt:lpstr>
      <vt:lpstr>Using One Solution to Solve Something Else</vt:lpstr>
      <vt:lpstr>Edge-Disjoint Paths</vt:lpstr>
      <vt:lpstr>Edge-Disjoint Paths</vt:lpstr>
      <vt:lpstr>Edge-Disjoint Paths</vt:lpstr>
      <vt:lpstr>Edge-Disjoint Paths Algorithm</vt:lpstr>
      <vt:lpstr>What’s the situation?</vt:lpstr>
      <vt:lpstr>Vertex-Disjoint Paths</vt:lpstr>
      <vt:lpstr>Vertex-Disjoint Paths</vt:lpstr>
      <vt:lpstr>Vertex-Disjoint Paths Algorithm</vt:lpstr>
      <vt:lpstr>What’s the situation now?</vt:lpstr>
      <vt:lpstr>Reductions</vt:lpstr>
      <vt:lpstr>Max-flow vs. Edge-disjoint paths</vt:lpstr>
      <vt:lpstr>Reduction</vt:lpstr>
      <vt:lpstr>In General: A Reduction</vt:lpstr>
      <vt:lpstr>In General: Reduction</vt:lpstr>
      <vt:lpstr>Total Runtime</vt:lpstr>
      <vt:lpstr>Relative Hard-ness</vt:lpstr>
      <vt:lpstr>Max-flow vs. min-cut</vt:lpstr>
      <vt:lpstr>Bipartite Matching</vt:lpstr>
      <vt:lpstr>Bipartite Graphs</vt:lpstr>
      <vt:lpstr>Notes and assumptions</vt:lpstr>
      <vt:lpstr>Bipartite Determination Algorithm </vt:lpstr>
      <vt:lpstr>Maximum Bipartite Matching</vt:lpstr>
      <vt:lpstr>Maximum Bipartite Matching</vt:lpstr>
      <vt:lpstr>Maximum Bipartite Matching</vt:lpstr>
      <vt:lpstr>Maximum Bipartite Matching</vt:lpstr>
      <vt:lpstr>Maximum Bipartite Matching Using Max Flow</vt:lpstr>
      <vt:lpstr>Maximum Bipartite Matching Using Max Flow</vt:lpstr>
      <vt:lpstr>Why does this work?</vt:lpstr>
      <vt:lpstr>Reduction details</vt:lpstr>
      <vt:lpstr>Running time</vt:lpstr>
      <vt:lpstr>Imperfect bipartite matchings</vt:lpstr>
      <vt:lpstr>More Reductions Max-Flow “Variations”</vt:lpstr>
      <vt:lpstr>Finding a Circulation</vt:lpstr>
      <vt:lpstr>Reduction to max-flow</vt:lpstr>
      <vt:lpstr>Conversion example</vt:lpstr>
      <vt:lpstr>Circulation notes</vt:lpstr>
      <vt:lpstr>Edge lower bounds</vt:lpstr>
      <vt:lpstr>Handling lower bounds</vt:lpstr>
      <vt:lpstr>Solving a flow with lower bounds</vt:lpstr>
      <vt:lpstr>Eliminating a lower bound</vt:lpstr>
      <vt:lpstr>Summary</vt:lpstr>
      <vt:lpstr>What did we learn?</vt:lpstr>
    </vt:vector>
  </TitlesOfParts>
  <Company>UVA SEAS Computer Science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njb2b</dc:creator>
  <cp:lastModifiedBy>Mark Floryan</cp:lastModifiedBy>
  <cp:revision>3192</cp:revision>
  <dcterms:created xsi:type="dcterms:W3CDTF">2017-08-21T20:54:06Z</dcterms:created>
  <dcterms:modified xsi:type="dcterms:W3CDTF">2022-11-07T19:11:22Z</dcterms:modified>
</cp:coreProperties>
</file>