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6" r:id="rId1"/>
  </p:sldMasterIdLst>
  <p:notesMasterIdLst>
    <p:notesMasterId r:id="rId55"/>
  </p:notesMasterIdLst>
  <p:sldIdLst>
    <p:sldId id="256" r:id="rId2"/>
    <p:sldId id="786" r:id="rId3"/>
    <p:sldId id="867" r:id="rId4"/>
    <p:sldId id="871" r:id="rId5"/>
    <p:sldId id="877" r:id="rId6"/>
    <p:sldId id="879" r:id="rId7"/>
    <p:sldId id="890" r:id="rId8"/>
    <p:sldId id="891" r:id="rId9"/>
    <p:sldId id="892" r:id="rId10"/>
    <p:sldId id="882" r:id="rId11"/>
    <p:sldId id="884" r:id="rId12"/>
    <p:sldId id="883" r:id="rId13"/>
    <p:sldId id="885" r:id="rId14"/>
    <p:sldId id="886" r:id="rId15"/>
    <p:sldId id="872" r:id="rId16"/>
    <p:sldId id="873" r:id="rId17"/>
    <p:sldId id="874" r:id="rId18"/>
    <p:sldId id="887" r:id="rId19"/>
    <p:sldId id="875" r:id="rId20"/>
    <p:sldId id="876" r:id="rId21"/>
    <p:sldId id="878" r:id="rId22"/>
    <p:sldId id="868" r:id="rId23"/>
    <p:sldId id="880" r:id="rId24"/>
    <p:sldId id="881" r:id="rId25"/>
    <p:sldId id="893" r:id="rId26"/>
    <p:sldId id="894" r:id="rId27"/>
    <p:sldId id="895" r:id="rId28"/>
    <p:sldId id="283" r:id="rId29"/>
    <p:sldId id="286" r:id="rId30"/>
    <p:sldId id="896" r:id="rId31"/>
    <p:sldId id="897" r:id="rId32"/>
    <p:sldId id="898" r:id="rId33"/>
    <p:sldId id="899" r:id="rId34"/>
    <p:sldId id="900" r:id="rId35"/>
    <p:sldId id="901" r:id="rId36"/>
    <p:sldId id="902" r:id="rId37"/>
    <p:sldId id="903" r:id="rId38"/>
    <p:sldId id="869" r:id="rId39"/>
    <p:sldId id="904" r:id="rId40"/>
    <p:sldId id="905" r:id="rId41"/>
    <p:sldId id="906" r:id="rId42"/>
    <p:sldId id="907" r:id="rId43"/>
    <p:sldId id="908" r:id="rId44"/>
    <p:sldId id="309" r:id="rId45"/>
    <p:sldId id="870" r:id="rId46"/>
    <p:sldId id="315" r:id="rId47"/>
    <p:sldId id="316" r:id="rId48"/>
    <p:sldId id="318" r:id="rId49"/>
    <p:sldId id="888" r:id="rId50"/>
    <p:sldId id="889" r:id="rId51"/>
    <p:sldId id="322" r:id="rId52"/>
    <p:sldId id="323" r:id="rId53"/>
    <p:sldId id="32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83"/>
    <p:restoredTop sz="94802"/>
  </p:normalViewPr>
  <p:slideViewPr>
    <p:cSldViewPr snapToGrid="0" snapToObjects="1">
      <p:cViewPr varScale="1">
        <p:scale>
          <a:sx n="118" d="100"/>
          <a:sy n="118" d="100"/>
        </p:scale>
        <p:origin x="240" y="8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45307-6ED4-B142-BD64-10F739779302}" type="datetimeFigureOut">
              <a:rPr lang="en-US" smtClean="0"/>
              <a:t>11/3/25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DE956-AECE-4A49-8BC2-51A8C013B720}" type="slidenum">
              <a:rPr lang="en-US" smtClean="0"/>
              <a:t>‹#›</a:t>
            </a:fld>
            <a:endParaRPr lang="en-US"/>
          </a:p>
        </p:txBody>
      </p:sp>
    </p:spTree>
    <p:extLst>
      <p:ext uri="{BB962C8B-B14F-4D97-AF65-F5344CB8AC3E}">
        <p14:creationId xmlns:p14="http://schemas.microsoft.com/office/powerpoint/2010/main" val="355397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1</a:t>
            </a:fld>
            <a:endParaRPr lang="en-US"/>
          </a:p>
        </p:txBody>
      </p:sp>
    </p:spTree>
    <p:extLst>
      <p:ext uri="{BB962C8B-B14F-4D97-AF65-F5344CB8AC3E}">
        <p14:creationId xmlns:p14="http://schemas.microsoft.com/office/powerpoint/2010/main" val="929457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a:extLst>
            <a:ext uri="{FF2B5EF4-FFF2-40B4-BE49-F238E27FC236}">
              <a16:creationId xmlns:a16="http://schemas.microsoft.com/office/drawing/2014/main" id="{2325D57F-2607-D387-8271-9EBC8325E9FE}"/>
            </a:ext>
          </a:extLst>
        </p:cNvPr>
        <p:cNvGrpSpPr/>
        <p:nvPr/>
      </p:nvGrpSpPr>
      <p:grpSpPr>
        <a:xfrm>
          <a:off x="0" y="0"/>
          <a:ext cx="0" cy="0"/>
          <a:chOff x="0" y="0"/>
          <a:chExt cx="0" cy="0"/>
        </a:xfrm>
      </p:grpSpPr>
      <p:sp>
        <p:nvSpPr>
          <p:cNvPr id="358" name="Google Shape;358;p32:notes">
            <a:extLst>
              <a:ext uri="{FF2B5EF4-FFF2-40B4-BE49-F238E27FC236}">
                <a16:creationId xmlns:a16="http://schemas.microsoft.com/office/drawing/2014/main" id="{A6DEB6CA-2AB6-6551-CF91-C1F51EB7427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2:notes">
            <a:extLst>
              <a:ext uri="{FF2B5EF4-FFF2-40B4-BE49-F238E27FC236}">
                <a16:creationId xmlns:a16="http://schemas.microsoft.com/office/drawing/2014/main" id="{FB81065A-72C1-5E5A-549F-E5180F6B8B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7193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a:extLst>
            <a:ext uri="{FF2B5EF4-FFF2-40B4-BE49-F238E27FC236}">
              <a16:creationId xmlns:a16="http://schemas.microsoft.com/office/drawing/2014/main" id="{4BB02EC5-F8CB-E353-B11C-005DFA640621}"/>
            </a:ext>
          </a:extLst>
        </p:cNvPr>
        <p:cNvGrpSpPr/>
        <p:nvPr/>
      </p:nvGrpSpPr>
      <p:grpSpPr>
        <a:xfrm>
          <a:off x="0" y="0"/>
          <a:ext cx="0" cy="0"/>
          <a:chOff x="0" y="0"/>
          <a:chExt cx="0" cy="0"/>
        </a:xfrm>
      </p:grpSpPr>
      <p:sp>
        <p:nvSpPr>
          <p:cNvPr id="358" name="Google Shape;358;p32:notes">
            <a:extLst>
              <a:ext uri="{FF2B5EF4-FFF2-40B4-BE49-F238E27FC236}">
                <a16:creationId xmlns:a16="http://schemas.microsoft.com/office/drawing/2014/main" id="{F527460E-8114-09A2-A05E-C784DA21128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2:notes">
            <a:extLst>
              <a:ext uri="{FF2B5EF4-FFF2-40B4-BE49-F238E27FC236}">
                <a16:creationId xmlns:a16="http://schemas.microsoft.com/office/drawing/2014/main" id="{F142C706-8CEB-B54D-E84A-E13F3C86CE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7464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4e268b36c4_2_1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g34e268b36c4_2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34e268b36c4_2_2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6" name="Google Shape;586;g34e268b36c4_2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34e268b36c4_2_2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g34e268b36c4_2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4e268b36c4_2_2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g34e268b36c4_2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34e268b36c4_2_2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g34e268b36c4_2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34e268b36c4_2_2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g34e268b36c4_2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34e268b36c4_2_2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g34e268b36c4_2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a:extLst>
            <a:ext uri="{FF2B5EF4-FFF2-40B4-BE49-F238E27FC236}">
              <a16:creationId xmlns:a16="http://schemas.microsoft.com/office/drawing/2014/main" id="{4E12AAB7-7EE6-1497-7FC2-39AA4172FE34}"/>
            </a:ext>
          </a:extLst>
        </p:cNvPr>
        <p:cNvGrpSpPr/>
        <p:nvPr/>
      </p:nvGrpSpPr>
      <p:grpSpPr>
        <a:xfrm>
          <a:off x="0" y="0"/>
          <a:ext cx="0" cy="0"/>
          <a:chOff x="0" y="0"/>
          <a:chExt cx="0" cy="0"/>
        </a:xfrm>
      </p:grpSpPr>
      <p:sp>
        <p:nvSpPr>
          <p:cNvPr id="358" name="Google Shape;358;p32:notes">
            <a:extLst>
              <a:ext uri="{FF2B5EF4-FFF2-40B4-BE49-F238E27FC236}">
                <a16:creationId xmlns:a16="http://schemas.microsoft.com/office/drawing/2014/main" id="{C9899E5E-C1CE-A6EC-08E9-5E43677B059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2:notes">
            <a:extLst>
              <a:ext uri="{FF2B5EF4-FFF2-40B4-BE49-F238E27FC236}">
                <a16:creationId xmlns:a16="http://schemas.microsoft.com/office/drawing/2014/main" id="{2E765AAA-DBE4-27F9-624E-D264889B22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052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a:extLst>
            <a:ext uri="{FF2B5EF4-FFF2-40B4-BE49-F238E27FC236}">
              <a16:creationId xmlns:a16="http://schemas.microsoft.com/office/drawing/2014/main" id="{9106F8A3-96AF-8AF9-0352-5A9CADCC2CB4}"/>
            </a:ext>
          </a:extLst>
        </p:cNvPr>
        <p:cNvGrpSpPr/>
        <p:nvPr/>
      </p:nvGrpSpPr>
      <p:grpSpPr>
        <a:xfrm>
          <a:off x="0" y="0"/>
          <a:ext cx="0" cy="0"/>
          <a:chOff x="0" y="0"/>
          <a:chExt cx="0" cy="0"/>
        </a:xfrm>
      </p:grpSpPr>
      <p:sp>
        <p:nvSpPr>
          <p:cNvPr id="358" name="Google Shape;358;p32:notes">
            <a:extLst>
              <a:ext uri="{FF2B5EF4-FFF2-40B4-BE49-F238E27FC236}">
                <a16:creationId xmlns:a16="http://schemas.microsoft.com/office/drawing/2014/main" id="{A1CDEBAC-E1D6-1FC3-9084-9886E312198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2:notes">
            <a:extLst>
              <a:ext uri="{FF2B5EF4-FFF2-40B4-BE49-F238E27FC236}">
                <a16:creationId xmlns:a16="http://schemas.microsoft.com/office/drawing/2014/main" id="{5B37ED07-2A73-D139-4E49-C01B5230F4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537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a:extLst>
            <a:ext uri="{FF2B5EF4-FFF2-40B4-BE49-F238E27FC236}">
              <a16:creationId xmlns:a16="http://schemas.microsoft.com/office/drawing/2014/main" id="{7A027F36-ED15-4CAE-5B5E-AD051E0EF8E2}"/>
            </a:ext>
          </a:extLst>
        </p:cNvPr>
        <p:cNvGrpSpPr/>
        <p:nvPr/>
      </p:nvGrpSpPr>
      <p:grpSpPr>
        <a:xfrm>
          <a:off x="0" y="0"/>
          <a:ext cx="0" cy="0"/>
          <a:chOff x="0" y="0"/>
          <a:chExt cx="0" cy="0"/>
        </a:xfrm>
      </p:grpSpPr>
      <p:sp>
        <p:nvSpPr>
          <p:cNvPr id="358" name="Google Shape;358;p32:notes">
            <a:extLst>
              <a:ext uri="{FF2B5EF4-FFF2-40B4-BE49-F238E27FC236}">
                <a16:creationId xmlns:a16="http://schemas.microsoft.com/office/drawing/2014/main" id="{E6DB58D8-9FDB-5FC2-96DE-67811E51AE4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2:notes">
            <a:extLst>
              <a:ext uri="{FF2B5EF4-FFF2-40B4-BE49-F238E27FC236}">
                <a16:creationId xmlns:a16="http://schemas.microsoft.com/office/drawing/2014/main" id="{45F6483D-012E-14D3-312A-061825C1B8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565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a:extLst>
            <a:ext uri="{FF2B5EF4-FFF2-40B4-BE49-F238E27FC236}">
              <a16:creationId xmlns:a16="http://schemas.microsoft.com/office/drawing/2014/main" id="{11F0C087-437C-156F-D39A-E8C7A1F59919}"/>
            </a:ext>
          </a:extLst>
        </p:cNvPr>
        <p:cNvGrpSpPr/>
        <p:nvPr/>
      </p:nvGrpSpPr>
      <p:grpSpPr>
        <a:xfrm>
          <a:off x="0" y="0"/>
          <a:ext cx="0" cy="0"/>
          <a:chOff x="0" y="0"/>
          <a:chExt cx="0" cy="0"/>
        </a:xfrm>
      </p:grpSpPr>
      <p:sp>
        <p:nvSpPr>
          <p:cNvPr id="358" name="Google Shape;358;p32:notes">
            <a:extLst>
              <a:ext uri="{FF2B5EF4-FFF2-40B4-BE49-F238E27FC236}">
                <a16:creationId xmlns:a16="http://schemas.microsoft.com/office/drawing/2014/main" id="{6C3B289A-A7B8-8B28-0668-0E429C66C19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2:notes">
            <a:extLst>
              <a:ext uri="{FF2B5EF4-FFF2-40B4-BE49-F238E27FC236}">
                <a16:creationId xmlns:a16="http://schemas.microsoft.com/office/drawing/2014/main" id="{EDD975A5-F627-EAD8-2DA9-D85961A33F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5306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a:extLst>
            <a:ext uri="{FF2B5EF4-FFF2-40B4-BE49-F238E27FC236}">
              <a16:creationId xmlns:a16="http://schemas.microsoft.com/office/drawing/2014/main" id="{DAD0C426-0F06-FE5D-6FEA-07E3CDD7B8CD}"/>
            </a:ext>
          </a:extLst>
        </p:cNvPr>
        <p:cNvGrpSpPr/>
        <p:nvPr/>
      </p:nvGrpSpPr>
      <p:grpSpPr>
        <a:xfrm>
          <a:off x="0" y="0"/>
          <a:ext cx="0" cy="0"/>
          <a:chOff x="0" y="0"/>
          <a:chExt cx="0" cy="0"/>
        </a:xfrm>
      </p:grpSpPr>
      <p:sp>
        <p:nvSpPr>
          <p:cNvPr id="358" name="Google Shape;358;p32:notes">
            <a:extLst>
              <a:ext uri="{FF2B5EF4-FFF2-40B4-BE49-F238E27FC236}">
                <a16:creationId xmlns:a16="http://schemas.microsoft.com/office/drawing/2014/main" id="{B544DCEA-BAA4-FFA2-6755-2333164B60F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2:notes">
            <a:extLst>
              <a:ext uri="{FF2B5EF4-FFF2-40B4-BE49-F238E27FC236}">
                <a16:creationId xmlns:a16="http://schemas.microsoft.com/office/drawing/2014/main" id="{C94A1E2D-6567-FAA0-F924-5F9BE0C6D4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6829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a:extLst>
            <a:ext uri="{FF2B5EF4-FFF2-40B4-BE49-F238E27FC236}">
              <a16:creationId xmlns:a16="http://schemas.microsoft.com/office/drawing/2014/main" id="{D2D14105-BAF3-DA82-75D1-626C31FE9C07}"/>
            </a:ext>
          </a:extLst>
        </p:cNvPr>
        <p:cNvGrpSpPr/>
        <p:nvPr/>
      </p:nvGrpSpPr>
      <p:grpSpPr>
        <a:xfrm>
          <a:off x="0" y="0"/>
          <a:ext cx="0" cy="0"/>
          <a:chOff x="0" y="0"/>
          <a:chExt cx="0" cy="0"/>
        </a:xfrm>
      </p:grpSpPr>
      <p:sp>
        <p:nvSpPr>
          <p:cNvPr id="358" name="Google Shape;358;p32:notes">
            <a:extLst>
              <a:ext uri="{FF2B5EF4-FFF2-40B4-BE49-F238E27FC236}">
                <a16:creationId xmlns:a16="http://schemas.microsoft.com/office/drawing/2014/main" id="{28FEA58C-E327-4808-CB01-7B3D56705EF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2:notes">
            <a:extLst>
              <a:ext uri="{FF2B5EF4-FFF2-40B4-BE49-F238E27FC236}">
                <a16:creationId xmlns:a16="http://schemas.microsoft.com/office/drawing/2014/main" id="{9CCA9A16-D216-2603-8DB5-BF0C62AD56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3810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AF9C09F-6F51-1D4D-8336-2DF6CB13364D}" type="datetime1">
              <a:rPr lang="en-US" smtClean="0"/>
              <a:t>11/4/25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1334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F28C9C-78C5-F84A-B8FB-30B85F9CEB5E}" type="datetime1">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76537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ED654-76B0-9C40-A546-D96C9364225F}" type="datetime1">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9118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C0DA1D-3C6A-6E4B-B615-9C563FA13735}" type="datetime1">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3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BBD643-060C-0345-A2D4-C41B2644E3FA}" type="datetime1">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4169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9BFF90E-1CB0-574F-89B5-B1210620F84A}" type="datetime1">
              <a:rPr lang="en-US" smtClean="0"/>
              <a:t>11/4/25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8096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766AE59-AAB9-C247-9D91-6C406C9DB1EB}" type="datetime1">
              <a:rPr lang="en-US" smtClean="0"/>
              <a:t>11/4/25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7074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68CEC-AD0D-0143-A3F3-F9177B85766F}" type="datetime1">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83976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E66415-1776-CF4A-9B32-2EC23E2C50A4}" type="datetime1">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1005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5A76BF-7EE4-674F-9624-C8339361DC84}" type="datetime1">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2254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B4C80A-C8FC-5C4B-A321-8F1D7B6A3EA5}" type="datetime1">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5227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75160F-80E7-5948-8648-7753ED7C1476}" type="datetime1">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8873075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3BCB43-841F-D348-8BD3-FE6084E5C5CB}" type="datetime1">
              <a:rPr lang="en-US" smtClean="0"/>
              <a:t>11/4/25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5757207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B563A9-020D-9842-A67D-A654832ADBB0}" type="datetime1">
              <a:rPr lang="en-US" smtClean="0"/>
              <a:t>11/4/25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400411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63717-0025-D144-A818-6C963234BAF6}" type="datetime1">
              <a:rPr lang="en-US" smtClean="0"/>
              <a:t>11/4/25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5843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A4C1E5-4DC7-F44D-BC33-2F142A6D0960}" type="datetime1">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6655031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AA14B4-AF0C-684A-8C53-3D9CE01628F3}" type="datetime1">
              <a:rPr lang="en-US" smtClean="0"/>
              <a:t>11/4/25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747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8A0788B-D612-3C4B-9846-8736B62FCAA9}" type="datetime1">
              <a:rPr lang="en-US" smtClean="0"/>
              <a:t>11/4/25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D91E88-2515-D24B-B4EA-67D975D0853E}" type="slidenum">
              <a:rPr lang="en-US" smtClean="0"/>
              <a:t>‹#›</a:t>
            </a:fld>
            <a:endParaRPr lang="en-US"/>
          </a:p>
        </p:txBody>
      </p:sp>
    </p:spTree>
    <p:extLst>
      <p:ext uri="{BB962C8B-B14F-4D97-AF65-F5344CB8AC3E}">
        <p14:creationId xmlns:p14="http://schemas.microsoft.com/office/powerpoint/2010/main" val="1014260183"/>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Single-linkage_clusteri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n.wikipedia.org/wiki/K-means_clusterin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en.wikipedia.org/wiki/Reinforcement_learn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pytorch.org/tutorials/intermediate/mario_rl_tutorial.html"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7A2C-CECB-EA45-9A8F-28914F6ACB98}"/>
              </a:ext>
            </a:extLst>
          </p:cNvPr>
          <p:cNvSpPr>
            <a:spLocks noGrp="1"/>
          </p:cNvSpPr>
          <p:nvPr>
            <p:ph type="ctrTitle"/>
          </p:nvPr>
        </p:nvSpPr>
        <p:spPr/>
        <p:txBody>
          <a:bodyPr/>
          <a:lstStyle/>
          <a:p>
            <a:pPr algn="ctr"/>
            <a:r>
              <a:rPr lang="en-US" dirty="0"/>
              <a:t>A brief Introduction to Machine Learning</a:t>
            </a:r>
          </a:p>
        </p:txBody>
      </p:sp>
      <p:sp>
        <p:nvSpPr>
          <p:cNvPr id="3" name="Subtitle 2">
            <a:extLst>
              <a:ext uri="{FF2B5EF4-FFF2-40B4-BE49-F238E27FC236}">
                <a16:creationId xmlns:a16="http://schemas.microsoft.com/office/drawing/2014/main" id="{4CC3BA16-EE93-B74E-A27C-2B68B596BB53}"/>
              </a:ext>
            </a:extLst>
          </p:cNvPr>
          <p:cNvSpPr>
            <a:spLocks noGrp="1"/>
          </p:cNvSpPr>
          <p:nvPr>
            <p:ph type="subTitle" idx="1"/>
          </p:nvPr>
        </p:nvSpPr>
        <p:spPr/>
        <p:txBody>
          <a:bodyPr/>
          <a:lstStyle/>
          <a:p>
            <a:pPr algn="ctr"/>
            <a:r>
              <a:rPr lang="en-US" dirty="0"/>
              <a:t>Data Structures and Algorithms 2</a:t>
            </a:r>
            <a:br>
              <a:rPr lang="en-US" dirty="0"/>
            </a:br>
            <a:r>
              <a:rPr lang="en-US" dirty="0"/>
              <a:t>Mark Floryan and Aaron Bloomfield</a:t>
            </a:r>
            <a:br>
              <a:rPr lang="en-US" dirty="0"/>
            </a:br>
            <a:br>
              <a:rPr lang="en-US" dirty="0"/>
            </a:br>
            <a:endParaRPr lang="en-US" dirty="0"/>
          </a:p>
        </p:txBody>
      </p:sp>
    </p:spTree>
    <p:extLst>
      <p:ext uri="{BB962C8B-B14F-4D97-AF65-F5344CB8AC3E}">
        <p14:creationId xmlns:p14="http://schemas.microsoft.com/office/powerpoint/2010/main" val="44373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595F0-5286-7267-3539-CB3228A588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99BAA3-D3A1-2FDA-6C68-BC4E7D71643E}"/>
              </a:ext>
            </a:extLst>
          </p:cNvPr>
          <p:cNvSpPr>
            <a:spLocks noGrp="1"/>
          </p:cNvSpPr>
          <p:nvPr>
            <p:ph type="title"/>
          </p:nvPr>
        </p:nvSpPr>
        <p:spPr>
          <a:xfrm>
            <a:off x="1141412" y="226632"/>
            <a:ext cx="9905998" cy="583265"/>
          </a:xfrm>
        </p:spPr>
        <p:txBody>
          <a:bodyPr>
            <a:normAutofit fontScale="90000"/>
          </a:bodyPr>
          <a:lstStyle/>
          <a:p>
            <a:pPr algn="ctr"/>
            <a:r>
              <a:rPr lang="en-US" dirty="0"/>
              <a:t>One Common ML Paradigm?</a:t>
            </a:r>
          </a:p>
        </p:txBody>
      </p:sp>
      <p:sp>
        <p:nvSpPr>
          <p:cNvPr id="4" name="Rectangle 3">
            <a:extLst>
              <a:ext uri="{FF2B5EF4-FFF2-40B4-BE49-F238E27FC236}">
                <a16:creationId xmlns:a16="http://schemas.microsoft.com/office/drawing/2014/main" id="{A6172D69-9475-FB85-0AA8-372E1F03D2B1}"/>
              </a:ext>
            </a:extLst>
          </p:cNvPr>
          <p:cNvSpPr/>
          <p:nvPr/>
        </p:nvSpPr>
        <p:spPr>
          <a:xfrm>
            <a:off x="3594539" y="2756340"/>
            <a:ext cx="1681655" cy="121920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Model Training Algorithm</a:t>
            </a:r>
          </a:p>
        </p:txBody>
      </p:sp>
      <p:sp>
        <p:nvSpPr>
          <p:cNvPr id="5" name="Rectangle 4">
            <a:extLst>
              <a:ext uri="{FF2B5EF4-FFF2-40B4-BE49-F238E27FC236}">
                <a16:creationId xmlns:a16="http://schemas.microsoft.com/office/drawing/2014/main" id="{82889785-3578-16D9-5EE1-EBB9437CD6A8}"/>
              </a:ext>
            </a:extLst>
          </p:cNvPr>
          <p:cNvSpPr/>
          <p:nvPr/>
        </p:nvSpPr>
        <p:spPr>
          <a:xfrm>
            <a:off x="6227383" y="2756340"/>
            <a:ext cx="1681655" cy="12192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ML Model</a:t>
            </a:r>
          </a:p>
        </p:txBody>
      </p:sp>
      <p:sp>
        <p:nvSpPr>
          <p:cNvPr id="6" name="Rectangle 5">
            <a:extLst>
              <a:ext uri="{FF2B5EF4-FFF2-40B4-BE49-F238E27FC236}">
                <a16:creationId xmlns:a16="http://schemas.microsoft.com/office/drawing/2014/main" id="{458E812C-E506-58D1-B42F-3E49C835EDA0}"/>
              </a:ext>
            </a:extLst>
          </p:cNvPr>
          <p:cNvSpPr/>
          <p:nvPr/>
        </p:nvSpPr>
        <p:spPr>
          <a:xfrm>
            <a:off x="962738" y="3146536"/>
            <a:ext cx="1681655" cy="438807"/>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Training Data</a:t>
            </a:r>
          </a:p>
        </p:txBody>
      </p:sp>
      <p:cxnSp>
        <p:nvCxnSpPr>
          <p:cNvPr id="15" name="Straight Arrow Connector 14">
            <a:extLst>
              <a:ext uri="{FF2B5EF4-FFF2-40B4-BE49-F238E27FC236}">
                <a16:creationId xmlns:a16="http://schemas.microsoft.com/office/drawing/2014/main" id="{2F79AF97-B5A0-AFD6-D3B8-9060855B6B7F}"/>
              </a:ext>
            </a:extLst>
          </p:cNvPr>
          <p:cNvCxnSpPr>
            <a:stCxn id="6" idx="3"/>
            <a:endCxn id="4" idx="1"/>
          </p:cNvCxnSpPr>
          <p:nvPr/>
        </p:nvCxnSpPr>
        <p:spPr>
          <a:xfrm>
            <a:off x="2644393" y="3365940"/>
            <a:ext cx="950146" cy="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60936A1-3080-CEF6-7041-FE4BEB0C5B31}"/>
              </a:ext>
            </a:extLst>
          </p:cNvPr>
          <p:cNvCxnSpPr>
            <a:cxnSpLocks/>
            <a:stCxn id="4" idx="3"/>
            <a:endCxn id="5" idx="1"/>
          </p:cNvCxnSpPr>
          <p:nvPr/>
        </p:nvCxnSpPr>
        <p:spPr>
          <a:xfrm>
            <a:off x="5276194" y="3365940"/>
            <a:ext cx="951189" cy="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27C04CA-7398-F419-F606-9731861D1A98}"/>
              </a:ext>
            </a:extLst>
          </p:cNvPr>
          <p:cNvSpPr txBox="1"/>
          <p:nvPr/>
        </p:nvSpPr>
        <p:spPr>
          <a:xfrm>
            <a:off x="5276194" y="4585140"/>
            <a:ext cx="4950373" cy="1754326"/>
          </a:xfrm>
          <a:prstGeom prst="rect">
            <a:avLst/>
          </a:prstGeom>
          <a:noFill/>
          <a:ln>
            <a:solidFill>
              <a:schemeClr val="tx1">
                <a:lumMod val="95000"/>
              </a:schemeClr>
            </a:solidFill>
          </a:ln>
        </p:spPr>
        <p:txBody>
          <a:bodyPr wrap="square" rtlCol="0">
            <a:spAutoFit/>
          </a:bodyPr>
          <a:lstStyle/>
          <a:p>
            <a:r>
              <a:rPr lang="en-US" dirty="0">
                <a:solidFill>
                  <a:schemeClr val="accent5">
                    <a:lumMod val="60000"/>
                    <a:lumOff val="40000"/>
                  </a:schemeClr>
                </a:solidFill>
              </a:rPr>
              <a:t>Training data </a:t>
            </a:r>
            <a:r>
              <a:rPr lang="en-US" dirty="0"/>
              <a:t>is input (along with other things sometimes) to a </a:t>
            </a:r>
            <a:r>
              <a:rPr lang="en-US" dirty="0">
                <a:solidFill>
                  <a:schemeClr val="accent2">
                    <a:lumMod val="60000"/>
                    <a:lumOff val="40000"/>
                  </a:schemeClr>
                </a:solidFill>
              </a:rPr>
              <a:t>training algorithm</a:t>
            </a:r>
            <a:r>
              <a:rPr lang="en-US" dirty="0"/>
              <a:t>. These algorithms look at the data and try to minimize some function that makes predictions about future data points. The algorithm </a:t>
            </a:r>
            <a:r>
              <a:rPr lang="en-US" dirty="0">
                <a:solidFill>
                  <a:schemeClr val="accent3">
                    <a:lumMod val="60000"/>
                    <a:lumOff val="40000"/>
                  </a:schemeClr>
                </a:solidFill>
              </a:rPr>
              <a:t>outputs a model </a:t>
            </a:r>
            <a:r>
              <a:rPr lang="en-US" dirty="0"/>
              <a:t>that can make decision on future instances of data.</a:t>
            </a:r>
          </a:p>
        </p:txBody>
      </p:sp>
    </p:spTree>
    <p:extLst>
      <p:ext uri="{BB962C8B-B14F-4D97-AF65-F5344CB8AC3E}">
        <p14:creationId xmlns:p14="http://schemas.microsoft.com/office/powerpoint/2010/main" val="2412884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45380-E4DB-8CE8-37E4-FDFD83EAF4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55ADC6-3447-8472-8EC8-7F84D56091BE}"/>
              </a:ext>
            </a:extLst>
          </p:cNvPr>
          <p:cNvSpPr>
            <a:spLocks noGrp="1"/>
          </p:cNvSpPr>
          <p:nvPr>
            <p:ph type="title"/>
          </p:nvPr>
        </p:nvSpPr>
        <p:spPr>
          <a:xfrm>
            <a:off x="1141412" y="226632"/>
            <a:ext cx="9905998" cy="583265"/>
          </a:xfrm>
        </p:spPr>
        <p:txBody>
          <a:bodyPr>
            <a:normAutofit fontScale="90000"/>
          </a:bodyPr>
          <a:lstStyle/>
          <a:p>
            <a:pPr algn="ctr"/>
            <a:r>
              <a:rPr lang="en-US" dirty="0"/>
              <a:t>One Common ML Paradigm?</a:t>
            </a:r>
          </a:p>
        </p:txBody>
      </p:sp>
      <p:sp>
        <p:nvSpPr>
          <p:cNvPr id="4" name="Rectangle 3">
            <a:extLst>
              <a:ext uri="{FF2B5EF4-FFF2-40B4-BE49-F238E27FC236}">
                <a16:creationId xmlns:a16="http://schemas.microsoft.com/office/drawing/2014/main" id="{81A87285-7599-D2B7-516D-F960C794FAEB}"/>
              </a:ext>
            </a:extLst>
          </p:cNvPr>
          <p:cNvSpPr/>
          <p:nvPr/>
        </p:nvSpPr>
        <p:spPr>
          <a:xfrm>
            <a:off x="3594539" y="2756340"/>
            <a:ext cx="1681655" cy="121920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Model Training Algorithm</a:t>
            </a:r>
          </a:p>
        </p:txBody>
      </p:sp>
      <p:sp>
        <p:nvSpPr>
          <p:cNvPr id="5" name="Rectangle 4">
            <a:extLst>
              <a:ext uri="{FF2B5EF4-FFF2-40B4-BE49-F238E27FC236}">
                <a16:creationId xmlns:a16="http://schemas.microsoft.com/office/drawing/2014/main" id="{33B097CE-EE17-DE9B-67F4-E110B86EFEFB}"/>
              </a:ext>
            </a:extLst>
          </p:cNvPr>
          <p:cNvSpPr/>
          <p:nvPr/>
        </p:nvSpPr>
        <p:spPr>
          <a:xfrm>
            <a:off x="6227383" y="2756340"/>
            <a:ext cx="1681655" cy="12192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ML Model</a:t>
            </a:r>
          </a:p>
        </p:txBody>
      </p:sp>
      <p:sp>
        <p:nvSpPr>
          <p:cNvPr id="6" name="Rectangle 5">
            <a:extLst>
              <a:ext uri="{FF2B5EF4-FFF2-40B4-BE49-F238E27FC236}">
                <a16:creationId xmlns:a16="http://schemas.microsoft.com/office/drawing/2014/main" id="{617F68CB-DCA1-6E59-D84D-AE93A293BEF5}"/>
              </a:ext>
            </a:extLst>
          </p:cNvPr>
          <p:cNvSpPr/>
          <p:nvPr/>
        </p:nvSpPr>
        <p:spPr>
          <a:xfrm>
            <a:off x="962738" y="3146536"/>
            <a:ext cx="1681655" cy="438807"/>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Training Data</a:t>
            </a:r>
          </a:p>
        </p:txBody>
      </p:sp>
      <p:sp>
        <p:nvSpPr>
          <p:cNvPr id="7" name="Rectangle 6">
            <a:extLst>
              <a:ext uri="{FF2B5EF4-FFF2-40B4-BE49-F238E27FC236}">
                <a16:creationId xmlns:a16="http://schemas.microsoft.com/office/drawing/2014/main" id="{40EB315D-1111-87D1-0B04-1DCC6EA4D377}"/>
              </a:ext>
            </a:extLst>
          </p:cNvPr>
          <p:cNvSpPr/>
          <p:nvPr/>
        </p:nvSpPr>
        <p:spPr>
          <a:xfrm>
            <a:off x="5827989" y="1442488"/>
            <a:ext cx="1056289" cy="438807"/>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Test Data</a:t>
            </a:r>
          </a:p>
        </p:txBody>
      </p:sp>
      <p:cxnSp>
        <p:nvCxnSpPr>
          <p:cNvPr id="15" name="Straight Arrow Connector 14">
            <a:extLst>
              <a:ext uri="{FF2B5EF4-FFF2-40B4-BE49-F238E27FC236}">
                <a16:creationId xmlns:a16="http://schemas.microsoft.com/office/drawing/2014/main" id="{43B7FBBC-AF51-8A63-CD2F-24D7F52537CF}"/>
              </a:ext>
            </a:extLst>
          </p:cNvPr>
          <p:cNvCxnSpPr>
            <a:stCxn id="6" idx="3"/>
            <a:endCxn id="4" idx="1"/>
          </p:cNvCxnSpPr>
          <p:nvPr/>
        </p:nvCxnSpPr>
        <p:spPr>
          <a:xfrm>
            <a:off x="2644393" y="3365940"/>
            <a:ext cx="950146" cy="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9B3C1E0-EC75-2499-BF7D-D71B16740770}"/>
              </a:ext>
            </a:extLst>
          </p:cNvPr>
          <p:cNvCxnSpPr>
            <a:cxnSpLocks/>
            <a:stCxn id="4" idx="3"/>
            <a:endCxn id="5" idx="1"/>
          </p:cNvCxnSpPr>
          <p:nvPr/>
        </p:nvCxnSpPr>
        <p:spPr>
          <a:xfrm>
            <a:off x="5276194" y="3365940"/>
            <a:ext cx="951189" cy="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347E84A-7111-B3D3-1FF8-B0A126BB4622}"/>
              </a:ext>
            </a:extLst>
          </p:cNvPr>
          <p:cNvCxnSpPr>
            <a:cxnSpLocks/>
            <a:stCxn id="7" idx="2"/>
            <a:endCxn id="5" idx="0"/>
          </p:cNvCxnSpPr>
          <p:nvPr/>
        </p:nvCxnSpPr>
        <p:spPr>
          <a:xfrm>
            <a:off x="6356134" y="1881295"/>
            <a:ext cx="712077" cy="87504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02692F6-5D1F-8228-F2B6-507EC0AFA22D}"/>
              </a:ext>
            </a:extLst>
          </p:cNvPr>
          <p:cNvSpPr txBox="1"/>
          <p:nvPr/>
        </p:nvSpPr>
        <p:spPr>
          <a:xfrm>
            <a:off x="7307320" y="1142631"/>
            <a:ext cx="4327633" cy="1477328"/>
          </a:xfrm>
          <a:prstGeom prst="rect">
            <a:avLst/>
          </a:prstGeom>
          <a:noFill/>
          <a:ln>
            <a:solidFill>
              <a:schemeClr val="tx1">
                <a:lumMod val="95000"/>
              </a:schemeClr>
            </a:solidFill>
          </a:ln>
        </p:spPr>
        <p:txBody>
          <a:bodyPr wrap="square" rtlCol="0">
            <a:spAutoFit/>
          </a:bodyPr>
          <a:lstStyle/>
          <a:p>
            <a:r>
              <a:rPr lang="en-US" dirty="0">
                <a:solidFill>
                  <a:schemeClr val="tx1">
                    <a:lumMod val="95000"/>
                  </a:schemeClr>
                </a:solidFill>
              </a:rPr>
              <a:t>A</a:t>
            </a:r>
            <a:r>
              <a:rPr lang="en-US" dirty="0">
                <a:solidFill>
                  <a:schemeClr val="accent5">
                    <a:lumMod val="60000"/>
                    <a:lumOff val="40000"/>
                  </a:schemeClr>
                </a:solidFill>
              </a:rPr>
              <a:t> different set of Test Data </a:t>
            </a:r>
            <a:r>
              <a:rPr lang="en-US" dirty="0"/>
              <a:t>is often used to test the </a:t>
            </a:r>
            <a:r>
              <a:rPr lang="en-US" dirty="0">
                <a:solidFill>
                  <a:schemeClr val="accent3">
                    <a:lumMod val="60000"/>
                    <a:lumOff val="40000"/>
                  </a:schemeClr>
                </a:solidFill>
              </a:rPr>
              <a:t>model’s accuracy</a:t>
            </a:r>
            <a:r>
              <a:rPr lang="en-US" dirty="0"/>
              <a:t>. If the model only works on the training data but not the test data, then the model is not good (often due to overfitting).</a:t>
            </a:r>
          </a:p>
        </p:txBody>
      </p:sp>
      <p:sp>
        <p:nvSpPr>
          <p:cNvPr id="9" name="Rectangle 8">
            <a:extLst>
              <a:ext uri="{FF2B5EF4-FFF2-40B4-BE49-F238E27FC236}">
                <a16:creationId xmlns:a16="http://schemas.microsoft.com/office/drawing/2014/main" id="{9EDB7610-D35F-4605-1C61-5D9839EE0EAE}"/>
              </a:ext>
            </a:extLst>
          </p:cNvPr>
          <p:cNvSpPr/>
          <p:nvPr/>
        </p:nvSpPr>
        <p:spPr>
          <a:xfrm>
            <a:off x="6540065" y="5430808"/>
            <a:ext cx="1056289" cy="675704"/>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Model Response</a:t>
            </a:r>
          </a:p>
        </p:txBody>
      </p:sp>
      <p:cxnSp>
        <p:nvCxnSpPr>
          <p:cNvPr id="10" name="Straight Arrow Connector 9">
            <a:extLst>
              <a:ext uri="{FF2B5EF4-FFF2-40B4-BE49-F238E27FC236}">
                <a16:creationId xmlns:a16="http://schemas.microsoft.com/office/drawing/2014/main" id="{8253DBD1-6524-5F26-3D62-7538D0F693FC}"/>
              </a:ext>
            </a:extLst>
          </p:cNvPr>
          <p:cNvCxnSpPr>
            <a:cxnSpLocks/>
            <a:endCxn id="9" idx="0"/>
          </p:cNvCxnSpPr>
          <p:nvPr/>
        </p:nvCxnSpPr>
        <p:spPr>
          <a:xfrm flipH="1">
            <a:off x="7068210" y="3975540"/>
            <a:ext cx="1" cy="1455268"/>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DC4FA2C-529F-242B-A7BA-56070005A376}"/>
              </a:ext>
            </a:extLst>
          </p:cNvPr>
          <p:cNvSpPr txBox="1"/>
          <p:nvPr/>
        </p:nvSpPr>
        <p:spPr>
          <a:xfrm>
            <a:off x="2109955" y="4850585"/>
            <a:ext cx="4327633" cy="1477328"/>
          </a:xfrm>
          <a:prstGeom prst="rect">
            <a:avLst/>
          </a:prstGeom>
          <a:noFill/>
          <a:ln>
            <a:solidFill>
              <a:schemeClr val="tx1">
                <a:lumMod val="95000"/>
              </a:schemeClr>
            </a:solidFill>
          </a:ln>
        </p:spPr>
        <p:txBody>
          <a:bodyPr wrap="square" rtlCol="0">
            <a:spAutoFit/>
          </a:bodyPr>
          <a:lstStyle/>
          <a:p>
            <a:r>
              <a:rPr lang="en-US" dirty="0">
                <a:solidFill>
                  <a:schemeClr val="tx1">
                    <a:lumMod val="95000"/>
                  </a:schemeClr>
                </a:solidFill>
              </a:rPr>
              <a:t>A </a:t>
            </a:r>
            <a:r>
              <a:rPr lang="en-US" dirty="0">
                <a:solidFill>
                  <a:schemeClr val="accent1">
                    <a:lumMod val="60000"/>
                    <a:lumOff val="40000"/>
                  </a:schemeClr>
                </a:solidFill>
              </a:rPr>
              <a:t>model’s responses </a:t>
            </a:r>
            <a:r>
              <a:rPr lang="en-US" dirty="0">
                <a:solidFill>
                  <a:schemeClr val="tx1">
                    <a:lumMod val="95000"/>
                  </a:schemeClr>
                </a:solidFill>
              </a:rPr>
              <a:t>are questions to answers of that model: What kind of bird is this? What movie should I recommend to this person? Etc. Answers will be based on patterns in the </a:t>
            </a:r>
            <a:r>
              <a:rPr lang="en-US" dirty="0">
                <a:solidFill>
                  <a:schemeClr val="accent5">
                    <a:lumMod val="60000"/>
                    <a:lumOff val="40000"/>
                  </a:schemeClr>
                </a:solidFill>
              </a:rPr>
              <a:t>training data</a:t>
            </a:r>
          </a:p>
        </p:txBody>
      </p:sp>
    </p:spTree>
    <p:extLst>
      <p:ext uri="{BB962C8B-B14F-4D97-AF65-F5344CB8AC3E}">
        <p14:creationId xmlns:p14="http://schemas.microsoft.com/office/powerpoint/2010/main" val="1312545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35FC5-ADFE-9210-3FB5-EFC2EC7BB8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468D9F-9DAE-BEFD-04B9-DDC6A77A5346}"/>
              </a:ext>
            </a:extLst>
          </p:cNvPr>
          <p:cNvSpPr>
            <a:spLocks noGrp="1"/>
          </p:cNvSpPr>
          <p:nvPr>
            <p:ph type="title"/>
          </p:nvPr>
        </p:nvSpPr>
        <p:spPr>
          <a:xfrm>
            <a:off x="1141412" y="226632"/>
            <a:ext cx="9905998" cy="583265"/>
          </a:xfrm>
        </p:spPr>
        <p:txBody>
          <a:bodyPr>
            <a:normAutofit fontScale="90000"/>
          </a:bodyPr>
          <a:lstStyle/>
          <a:p>
            <a:pPr algn="ctr"/>
            <a:r>
              <a:rPr lang="en-US" dirty="0"/>
              <a:t>One Common ML Paradigm?</a:t>
            </a:r>
          </a:p>
        </p:txBody>
      </p:sp>
      <p:sp>
        <p:nvSpPr>
          <p:cNvPr id="4" name="Rectangle 3">
            <a:extLst>
              <a:ext uri="{FF2B5EF4-FFF2-40B4-BE49-F238E27FC236}">
                <a16:creationId xmlns:a16="http://schemas.microsoft.com/office/drawing/2014/main" id="{DD99B5FA-0A82-7971-AF1E-667105544AC6}"/>
              </a:ext>
            </a:extLst>
          </p:cNvPr>
          <p:cNvSpPr/>
          <p:nvPr/>
        </p:nvSpPr>
        <p:spPr>
          <a:xfrm>
            <a:off x="3594539" y="2756340"/>
            <a:ext cx="1681655" cy="121920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Model Training Algorithm</a:t>
            </a:r>
          </a:p>
        </p:txBody>
      </p:sp>
      <p:sp>
        <p:nvSpPr>
          <p:cNvPr id="5" name="Rectangle 4">
            <a:extLst>
              <a:ext uri="{FF2B5EF4-FFF2-40B4-BE49-F238E27FC236}">
                <a16:creationId xmlns:a16="http://schemas.microsoft.com/office/drawing/2014/main" id="{59EA7F88-F22F-9EF6-66F8-9F0A36E10900}"/>
              </a:ext>
            </a:extLst>
          </p:cNvPr>
          <p:cNvSpPr/>
          <p:nvPr/>
        </p:nvSpPr>
        <p:spPr>
          <a:xfrm>
            <a:off x="6227383" y="2756340"/>
            <a:ext cx="1681655" cy="12192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ML Model</a:t>
            </a:r>
          </a:p>
        </p:txBody>
      </p:sp>
      <p:sp>
        <p:nvSpPr>
          <p:cNvPr id="6" name="Rectangle 5">
            <a:extLst>
              <a:ext uri="{FF2B5EF4-FFF2-40B4-BE49-F238E27FC236}">
                <a16:creationId xmlns:a16="http://schemas.microsoft.com/office/drawing/2014/main" id="{4CB80EC7-4F00-F457-C485-BEF53EC5BD91}"/>
              </a:ext>
            </a:extLst>
          </p:cNvPr>
          <p:cNvSpPr/>
          <p:nvPr/>
        </p:nvSpPr>
        <p:spPr>
          <a:xfrm>
            <a:off x="962738" y="3146536"/>
            <a:ext cx="1681655" cy="438807"/>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Training Data</a:t>
            </a:r>
          </a:p>
        </p:txBody>
      </p:sp>
      <p:sp>
        <p:nvSpPr>
          <p:cNvPr id="7" name="Rectangle 6">
            <a:extLst>
              <a:ext uri="{FF2B5EF4-FFF2-40B4-BE49-F238E27FC236}">
                <a16:creationId xmlns:a16="http://schemas.microsoft.com/office/drawing/2014/main" id="{26C0D24C-7966-769A-BB4D-A1A0316FA8BD}"/>
              </a:ext>
            </a:extLst>
          </p:cNvPr>
          <p:cNvSpPr/>
          <p:nvPr/>
        </p:nvSpPr>
        <p:spPr>
          <a:xfrm>
            <a:off x="5827989" y="1442488"/>
            <a:ext cx="1056289" cy="438807"/>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Test Data</a:t>
            </a:r>
          </a:p>
        </p:txBody>
      </p:sp>
      <p:sp>
        <p:nvSpPr>
          <p:cNvPr id="8" name="Rectangle 7">
            <a:extLst>
              <a:ext uri="{FF2B5EF4-FFF2-40B4-BE49-F238E27FC236}">
                <a16:creationId xmlns:a16="http://schemas.microsoft.com/office/drawing/2014/main" id="{C8531120-1E5B-528B-372A-4B48209A9256}"/>
              </a:ext>
            </a:extLst>
          </p:cNvPr>
          <p:cNvSpPr/>
          <p:nvPr/>
        </p:nvSpPr>
        <p:spPr>
          <a:xfrm>
            <a:off x="7325712" y="1381756"/>
            <a:ext cx="1056289" cy="583265"/>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Human Requests</a:t>
            </a:r>
          </a:p>
        </p:txBody>
      </p:sp>
      <p:sp>
        <p:nvSpPr>
          <p:cNvPr id="11" name="Rectangle 10">
            <a:extLst>
              <a:ext uri="{FF2B5EF4-FFF2-40B4-BE49-F238E27FC236}">
                <a16:creationId xmlns:a16="http://schemas.microsoft.com/office/drawing/2014/main" id="{00B8B909-3BF1-D4F0-E182-87D6D71FB158}"/>
              </a:ext>
            </a:extLst>
          </p:cNvPr>
          <p:cNvSpPr/>
          <p:nvPr/>
        </p:nvSpPr>
        <p:spPr>
          <a:xfrm>
            <a:off x="6540065" y="5430808"/>
            <a:ext cx="1056289" cy="675704"/>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Model Response</a:t>
            </a:r>
          </a:p>
        </p:txBody>
      </p:sp>
      <p:sp>
        <p:nvSpPr>
          <p:cNvPr id="13" name="Rectangle 12">
            <a:extLst>
              <a:ext uri="{FF2B5EF4-FFF2-40B4-BE49-F238E27FC236}">
                <a16:creationId xmlns:a16="http://schemas.microsoft.com/office/drawing/2014/main" id="{6CF585DC-14B9-1719-1983-956FA1D06F23}"/>
              </a:ext>
            </a:extLst>
          </p:cNvPr>
          <p:cNvSpPr/>
          <p:nvPr/>
        </p:nvSpPr>
        <p:spPr>
          <a:xfrm>
            <a:off x="9694204" y="2892212"/>
            <a:ext cx="1681655" cy="947453"/>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End users</a:t>
            </a:r>
            <a:br>
              <a:rPr lang="en-US" dirty="0">
                <a:solidFill>
                  <a:schemeClr val="bg1"/>
                </a:solidFill>
              </a:rPr>
            </a:br>
            <a:r>
              <a:rPr lang="en-US" dirty="0">
                <a:solidFill>
                  <a:schemeClr val="bg1"/>
                </a:solidFill>
              </a:rPr>
              <a:t>Scientists,</a:t>
            </a:r>
          </a:p>
          <a:p>
            <a:pPr algn="ctr"/>
            <a:r>
              <a:rPr lang="en-US" dirty="0">
                <a:solidFill>
                  <a:schemeClr val="bg1"/>
                </a:solidFill>
              </a:rPr>
              <a:t>Etc.</a:t>
            </a:r>
          </a:p>
        </p:txBody>
      </p:sp>
      <p:cxnSp>
        <p:nvCxnSpPr>
          <p:cNvPr id="15" name="Straight Arrow Connector 14">
            <a:extLst>
              <a:ext uri="{FF2B5EF4-FFF2-40B4-BE49-F238E27FC236}">
                <a16:creationId xmlns:a16="http://schemas.microsoft.com/office/drawing/2014/main" id="{BB6479BE-6574-8AB0-2224-B136371FDF9A}"/>
              </a:ext>
            </a:extLst>
          </p:cNvPr>
          <p:cNvCxnSpPr>
            <a:stCxn id="6" idx="3"/>
            <a:endCxn id="4" idx="1"/>
          </p:cNvCxnSpPr>
          <p:nvPr/>
        </p:nvCxnSpPr>
        <p:spPr>
          <a:xfrm>
            <a:off x="2644393" y="3365940"/>
            <a:ext cx="950146" cy="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C1EC4B4-F732-1211-5BD1-4925047C9ADF}"/>
              </a:ext>
            </a:extLst>
          </p:cNvPr>
          <p:cNvCxnSpPr>
            <a:cxnSpLocks/>
            <a:stCxn id="4" idx="3"/>
            <a:endCxn id="5" idx="1"/>
          </p:cNvCxnSpPr>
          <p:nvPr/>
        </p:nvCxnSpPr>
        <p:spPr>
          <a:xfrm>
            <a:off x="5276194" y="3365940"/>
            <a:ext cx="951189" cy="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D521DFC-20B2-B94E-B1FA-86C0096D5906}"/>
              </a:ext>
            </a:extLst>
          </p:cNvPr>
          <p:cNvCxnSpPr>
            <a:cxnSpLocks/>
            <a:stCxn id="7" idx="2"/>
            <a:endCxn id="5" idx="0"/>
          </p:cNvCxnSpPr>
          <p:nvPr/>
        </p:nvCxnSpPr>
        <p:spPr>
          <a:xfrm>
            <a:off x="6356134" y="1881295"/>
            <a:ext cx="712077" cy="87504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5584492-4C32-521F-1119-88517D0EC3B2}"/>
              </a:ext>
            </a:extLst>
          </p:cNvPr>
          <p:cNvCxnSpPr>
            <a:cxnSpLocks/>
            <a:stCxn id="8" idx="2"/>
            <a:endCxn id="5" idx="0"/>
          </p:cNvCxnSpPr>
          <p:nvPr/>
        </p:nvCxnSpPr>
        <p:spPr>
          <a:xfrm flipH="1">
            <a:off x="7068211" y="1965021"/>
            <a:ext cx="785646" cy="791319"/>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6DEAD6C-9CA8-0098-EB60-B4DAD509EA23}"/>
              </a:ext>
            </a:extLst>
          </p:cNvPr>
          <p:cNvCxnSpPr>
            <a:cxnSpLocks/>
            <a:stCxn id="5" idx="2"/>
            <a:endCxn id="11" idx="0"/>
          </p:cNvCxnSpPr>
          <p:nvPr/>
        </p:nvCxnSpPr>
        <p:spPr>
          <a:xfrm flipH="1">
            <a:off x="7068210" y="3975540"/>
            <a:ext cx="1" cy="1455268"/>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7363A4A-C6E1-FB23-F4BA-96B79448997F}"/>
              </a:ext>
            </a:extLst>
          </p:cNvPr>
          <p:cNvCxnSpPr>
            <a:cxnSpLocks/>
            <a:stCxn id="11" idx="3"/>
            <a:endCxn id="13" idx="1"/>
          </p:cNvCxnSpPr>
          <p:nvPr/>
        </p:nvCxnSpPr>
        <p:spPr>
          <a:xfrm flipV="1">
            <a:off x="7596354" y="3365939"/>
            <a:ext cx="2097850" cy="2402721"/>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9A5A9E6-5D41-2D73-5A55-A92E1E2D6637}"/>
              </a:ext>
            </a:extLst>
          </p:cNvPr>
          <p:cNvCxnSpPr>
            <a:cxnSpLocks/>
            <a:stCxn id="13" idx="1"/>
            <a:endCxn id="8" idx="3"/>
          </p:cNvCxnSpPr>
          <p:nvPr/>
        </p:nvCxnSpPr>
        <p:spPr>
          <a:xfrm flipH="1" flipV="1">
            <a:off x="8382001" y="1673389"/>
            <a:ext cx="1312203" cy="169255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BD0AC2F-CD1D-A543-DE60-462BACCD96EE}"/>
              </a:ext>
            </a:extLst>
          </p:cNvPr>
          <p:cNvSpPr txBox="1"/>
          <p:nvPr/>
        </p:nvSpPr>
        <p:spPr>
          <a:xfrm>
            <a:off x="2109955" y="4850585"/>
            <a:ext cx="4327633" cy="1200329"/>
          </a:xfrm>
          <a:prstGeom prst="rect">
            <a:avLst/>
          </a:prstGeom>
          <a:noFill/>
          <a:ln>
            <a:solidFill>
              <a:schemeClr val="tx1">
                <a:lumMod val="95000"/>
              </a:schemeClr>
            </a:solidFill>
          </a:ln>
        </p:spPr>
        <p:txBody>
          <a:bodyPr wrap="square" rtlCol="0">
            <a:spAutoFit/>
          </a:bodyPr>
          <a:lstStyle/>
          <a:p>
            <a:r>
              <a:rPr lang="en-US" dirty="0">
                <a:solidFill>
                  <a:schemeClr val="tx1">
                    <a:lumMod val="95000"/>
                  </a:schemeClr>
                </a:solidFill>
              </a:rPr>
              <a:t>Once the </a:t>
            </a:r>
            <a:r>
              <a:rPr lang="en-US" dirty="0">
                <a:solidFill>
                  <a:schemeClr val="accent1">
                    <a:lumMod val="60000"/>
                    <a:lumOff val="40000"/>
                  </a:schemeClr>
                </a:solidFill>
              </a:rPr>
              <a:t>model’s responses </a:t>
            </a:r>
            <a:r>
              <a:rPr lang="en-US" dirty="0">
                <a:solidFill>
                  <a:schemeClr val="tx1">
                    <a:lumMod val="95000"/>
                  </a:schemeClr>
                </a:solidFill>
              </a:rPr>
              <a:t>are of good overall quality, real humans, scientists, end users, etc. can use the model to ask questions and get predictions for future data points</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2887722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07BC3-DFA6-DED5-7E60-F6B5CF237A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6F2636-9E3B-7936-F596-9F6734396EC0}"/>
              </a:ext>
            </a:extLst>
          </p:cNvPr>
          <p:cNvSpPr>
            <a:spLocks noGrp="1"/>
          </p:cNvSpPr>
          <p:nvPr>
            <p:ph type="title"/>
          </p:nvPr>
        </p:nvSpPr>
        <p:spPr>
          <a:xfrm>
            <a:off x="1141412" y="226632"/>
            <a:ext cx="9905998" cy="583265"/>
          </a:xfrm>
        </p:spPr>
        <p:txBody>
          <a:bodyPr>
            <a:normAutofit fontScale="90000"/>
          </a:bodyPr>
          <a:lstStyle/>
          <a:p>
            <a:pPr algn="ctr"/>
            <a:r>
              <a:rPr lang="en-US" dirty="0"/>
              <a:t>One Common ML Paradigm?</a:t>
            </a:r>
          </a:p>
        </p:txBody>
      </p:sp>
      <p:sp>
        <p:nvSpPr>
          <p:cNvPr id="4" name="Rectangle 3">
            <a:extLst>
              <a:ext uri="{FF2B5EF4-FFF2-40B4-BE49-F238E27FC236}">
                <a16:creationId xmlns:a16="http://schemas.microsoft.com/office/drawing/2014/main" id="{5412FC80-B272-CC72-35FB-80F5E49E10B5}"/>
              </a:ext>
            </a:extLst>
          </p:cNvPr>
          <p:cNvSpPr/>
          <p:nvPr/>
        </p:nvSpPr>
        <p:spPr>
          <a:xfrm>
            <a:off x="3594539" y="2756340"/>
            <a:ext cx="1681655" cy="121920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Model Training Algorithm</a:t>
            </a:r>
          </a:p>
        </p:txBody>
      </p:sp>
      <p:sp>
        <p:nvSpPr>
          <p:cNvPr id="5" name="Rectangle 4">
            <a:extLst>
              <a:ext uri="{FF2B5EF4-FFF2-40B4-BE49-F238E27FC236}">
                <a16:creationId xmlns:a16="http://schemas.microsoft.com/office/drawing/2014/main" id="{D637A914-9CFF-F6CE-B587-BE9B69E72208}"/>
              </a:ext>
            </a:extLst>
          </p:cNvPr>
          <p:cNvSpPr/>
          <p:nvPr/>
        </p:nvSpPr>
        <p:spPr>
          <a:xfrm>
            <a:off x="6227383" y="2756340"/>
            <a:ext cx="1681655" cy="12192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ML Model</a:t>
            </a:r>
          </a:p>
        </p:txBody>
      </p:sp>
      <p:sp>
        <p:nvSpPr>
          <p:cNvPr id="6" name="Rectangle 5">
            <a:extLst>
              <a:ext uri="{FF2B5EF4-FFF2-40B4-BE49-F238E27FC236}">
                <a16:creationId xmlns:a16="http://schemas.microsoft.com/office/drawing/2014/main" id="{2C2B1B44-F151-01B8-2CF6-4CB7A97358AD}"/>
              </a:ext>
            </a:extLst>
          </p:cNvPr>
          <p:cNvSpPr/>
          <p:nvPr/>
        </p:nvSpPr>
        <p:spPr>
          <a:xfrm>
            <a:off x="962738" y="3146536"/>
            <a:ext cx="1681655" cy="438807"/>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Training Data</a:t>
            </a:r>
          </a:p>
        </p:txBody>
      </p:sp>
      <p:sp>
        <p:nvSpPr>
          <p:cNvPr id="7" name="Rectangle 6">
            <a:extLst>
              <a:ext uri="{FF2B5EF4-FFF2-40B4-BE49-F238E27FC236}">
                <a16:creationId xmlns:a16="http://schemas.microsoft.com/office/drawing/2014/main" id="{10D7AAF2-F382-9733-D1DA-9123309C3EEB}"/>
              </a:ext>
            </a:extLst>
          </p:cNvPr>
          <p:cNvSpPr/>
          <p:nvPr/>
        </p:nvSpPr>
        <p:spPr>
          <a:xfrm>
            <a:off x="5827989" y="1442488"/>
            <a:ext cx="1056289" cy="438807"/>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Test Data</a:t>
            </a:r>
          </a:p>
        </p:txBody>
      </p:sp>
      <p:sp>
        <p:nvSpPr>
          <p:cNvPr id="8" name="Rectangle 7">
            <a:extLst>
              <a:ext uri="{FF2B5EF4-FFF2-40B4-BE49-F238E27FC236}">
                <a16:creationId xmlns:a16="http://schemas.microsoft.com/office/drawing/2014/main" id="{AFCEC74A-07EC-CAF3-6B54-9EBCF21AC809}"/>
              </a:ext>
            </a:extLst>
          </p:cNvPr>
          <p:cNvSpPr/>
          <p:nvPr/>
        </p:nvSpPr>
        <p:spPr>
          <a:xfrm>
            <a:off x="7325712" y="1381756"/>
            <a:ext cx="1056289" cy="583265"/>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Human Requests</a:t>
            </a:r>
          </a:p>
        </p:txBody>
      </p:sp>
      <p:sp>
        <p:nvSpPr>
          <p:cNvPr id="11" name="Rectangle 10">
            <a:extLst>
              <a:ext uri="{FF2B5EF4-FFF2-40B4-BE49-F238E27FC236}">
                <a16:creationId xmlns:a16="http://schemas.microsoft.com/office/drawing/2014/main" id="{116511FA-0519-F154-7977-74E609DF8ABF}"/>
              </a:ext>
            </a:extLst>
          </p:cNvPr>
          <p:cNvSpPr/>
          <p:nvPr/>
        </p:nvSpPr>
        <p:spPr>
          <a:xfrm>
            <a:off x="6540065" y="5430808"/>
            <a:ext cx="1056289" cy="675704"/>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Model Response</a:t>
            </a:r>
          </a:p>
        </p:txBody>
      </p:sp>
      <p:sp>
        <p:nvSpPr>
          <p:cNvPr id="12" name="Rectangle 11">
            <a:extLst>
              <a:ext uri="{FF2B5EF4-FFF2-40B4-BE49-F238E27FC236}">
                <a16:creationId xmlns:a16="http://schemas.microsoft.com/office/drawing/2014/main" id="{2B263950-0701-B8E3-4326-7408141DB9D2}"/>
              </a:ext>
            </a:extLst>
          </p:cNvPr>
          <p:cNvSpPr/>
          <p:nvPr/>
        </p:nvSpPr>
        <p:spPr>
          <a:xfrm>
            <a:off x="2047929" y="5430808"/>
            <a:ext cx="1681655" cy="675704"/>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Data Scientists / Data Refiners</a:t>
            </a:r>
          </a:p>
        </p:txBody>
      </p:sp>
      <p:sp>
        <p:nvSpPr>
          <p:cNvPr id="13" name="Rectangle 12">
            <a:extLst>
              <a:ext uri="{FF2B5EF4-FFF2-40B4-BE49-F238E27FC236}">
                <a16:creationId xmlns:a16="http://schemas.microsoft.com/office/drawing/2014/main" id="{967C9DEC-7812-75F3-94A3-F75C86C36AC7}"/>
              </a:ext>
            </a:extLst>
          </p:cNvPr>
          <p:cNvSpPr/>
          <p:nvPr/>
        </p:nvSpPr>
        <p:spPr>
          <a:xfrm>
            <a:off x="9694204" y="2892212"/>
            <a:ext cx="1681655" cy="947453"/>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End users</a:t>
            </a:r>
            <a:br>
              <a:rPr lang="en-US" dirty="0">
                <a:solidFill>
                  <a:schemeClr val="bg1"/>
                </a:solidFill>
              </a:rPr>
            </a:br>
            <a:r>
              <a:rPr lang="en-US" dirty="0">
                <a:solidFill>
                  <a:schemeClr val="bg1"/>
                </a:solidFill>
              </a:rPr>
              <a:t>Scientists,</a:t>
            </a:r>
          </a:p>
          <a:p>
            <a:pPr algn="ctr"/>
            <a:r>
              <a:rPr lang="en-US" dirty="0">
                <a:solidFill>
                  <a:schemeClr val="bg1"/>
                </a:solidFill>
              </a:rPr>
              <a:t>Etc.</a:t>
            </a:r>
          </a:p>
        </p:txBody>
      </p:sp>
      <p:cxnSp>
        <p:nvCxnSpPr>
          <p:cNvPr id="15" name="Straight Arrow Connector 14">
            <a:extLst>
              <a:ext uri="{FF2B5EF4-FFF2-40B4-BE49-F238E27FC236}">
                <a16:creationId xmlns:a16="http://schemas.microsoft.com/office/drawing/2014/main" id="{750F3341-ADDF-A02E-3807-E50D8D3AED0E}"/>
              </a:ext>
            </a:extLst>
          </p:cNvPr>
          <p:cNvCxnSpPr>
            <a:stCxn id="6" idx="3"/>
            <a:endCxn id="4" idx="1"/>
          </p:cNvCxnSpPr>
          <p:nvPr/>
        </p:nvCxnSpPr>
        <p:spPr>
          <a:xfrm>
            <a:off x="2644393" y="3365940"/>
            <a:ext cx="950146" cy="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5716982-CE3C-8B1F-6E3D-D7BB36F6B41E}"/>
              </a:ext>
            </a:extLst>
          </p:cNvPr>
          <p:cNvCxnSpPr>
            <a:cxnSpLocks/>
            <a:stCxn id="4" idx="3"/>
            <a:endCxn id="5" idx="1"/>
          </p:cNvCxnSpPr>
          <p:nvPr/>
        </p:nvCxnSpPr>
        <p:spPr>
          <a:xfrm>
            <a:off x="5276194" y="3365940"/>
            <a:ext cx="951189" cy="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919806B-7B98-42B9-8DA7-C640B5448A5B}"/>
              </a:ext>
            </a:extLst>
          </p:cNvPr>
          <p:cNvCxnSpPr>
            <a:cxnSpLocks/>
            <a:stCxn id="7" idx="2"/>
            <a:endCxn id="5" idx="0"/>
          </p:cNvCxnSpPr>
          <p:nvPr/>
        </p:nvCxnSpPr>
        <p:spPr>
          <a:xfrm>
            <a:off x="6356134" y="1881295"/>
            <a:ext cx="712077" cy="87504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EFBA80F-F6EF-DAA5-6172-379FF52E25AF}"/>
              </a:ext>
            </a:extLst>
          </p:cNvPr>
          <p:cNvCxnSpPr>
            <a:cxnSpLocks/>
            <a:stCxn id="8" idx="2"/>
            <a:endCxn id="5" idx="0"/>
          </p:cNvCxnSpPr>
          <p:nvPr/>
        </p:nvCxnSpPr>
        <p:spPr>
          <a:xfrm flipH="1">
            <a:off x="7068211" y="1965021"/>
            <a:ext cx="785646" cy="791319"/>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8E1FA9D-B701-C0B8-155D-206412CDDEF8}"/>
              </a:ext>
            </a:extLst>
          </p:cNvPr>
          <p:cNvCxnSpPr>
            <a:cxnSpLocks/>
            <a:stCxn id="5" idx="2"/>
            <a:endCxn id="11" idx="0"/>
          </p:cNvCxnSpPr>
          <p:nvPr/>
        </p:nvCxnSpPr>
        <p:spPr>
          <a:xfrm flipH="1">
            <a:off x="7068210" y="3975540"/>
            <a:ext cx="1" cy="1455268"/>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CC14D81-1865-D814-EE99-8B01EA6D3F2B}"/>
              </a:ext>
            </a:extLst>
          </p:cNvPr>
          <p:cNvCxnSpPr>
            <a:cxnSpLocks/>
            <a:stCxn id="11" idx="3"/>
            <a:endCxn id="13" idx="1"/>
          </p:cNvCxnSpPr>
          <p:nvPr/>
        </p:nvCxnSpPr>
        <p:spPr>
          <a:xfrm flipV="1">
            <a:off x="7596354" y="3365939"/>
            <a:ext cx="2097850" cy="2402721"/>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EC42D51-DBE5-FDD0-5790-DDC3F53B7CD4}"/>
              </a:ext>
            </a:extLst>
          </p:cNvPr>
          <p:cNvCxnSpPr>
            <a:cxnSpLocks/>
            <a:stCxn id="13" idx="1"/>
            <a:endCxn id="8" idx="3"/>
          </p:cNvCxnSpPr>
          <p:nvPr/>
        </p:nvCxnSpPr>
        <p:spPr>
          <a:xfrm flipH="1" flipV="1">
            <a:off x="8382001" y="1673389"/>
            <a:ext cx="1312203" cy="169255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D1D7B94-FD01-C84F-4B7B-54FA1B41B73E}"/>
              </a:ext>
            </a:extLst>
          </p:cNvPr>
          <p:cNvCxnSpPr>
            <a:cxnSpLocks/>
            <a:stCxn id="11" idx="1"/>
            <a:endCxn id="12" idx="3"/>
          </p:cNvCxnSpPr>
          <p:nvPr/>
        </p:nvCxnSpPr>
        <p:spPr>
          <a:xfrm flipH="1">
            <a:off x="3729584" y="5768660"/>
            <a:ext cx="2810481" cy="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30393C1-98EA-42AC-515B-8E7E761ADAEB}"/>
              </a:ext>
            </a:extLst>
          </p:cNvPr>
          <p:cNvCxnSpPr>
            <a:cxnSpLocks/>
            <a:stCxn id="12" idx="0"/>
            <a:endCxn id="6" idx="2"/>
          </p:cNvCxnSpPr>
          <p:nvPr/>
        </p:nvCxnSpPr>
        <p:spPr>
          <a:xfrm flipH="1" flipV="1">
            <a:off x="1803566" y="3585343"/>
            <a:ext cx="1085191" cy="184546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0F081EF-E096-4F8C-5CA6-36956C901AE1}"/>
              </a:ext>
            </a:extLst>
          </p:cNvPr>
          <p:cNvSpPr txBox="1"/>
          <p:nvPr/>
        </p:nvSpPr>
        <p:spPr>
          <a:xfrm>
            <a:off x="995861" y="1355206"/>
            <a:ext cx="4327633" cy="923330"/>
          </a:xfrm>
          <a:prstGeom prst="rect">
            <a:avLst/>
          </a:prstGeom>
          <a:noFill/>
          <a:ln>
            <a:solidFill>
              <a:schemeClr val="tx1">
                <a:lumMod val="95000"/>
              </a:schemeClr>
            </a:solidFill>
          </a:ln>
        </p:spPr>
        <p:txBody>
          <a:bodyPr wrap="square" rtlCol="0">
            <a:spAutoFit/>
          </a:bodyPr>
          <a:lstStyle/>
          <a:p>
            <a:r>
              <a:rPr lang="en-US" dirty="0">
                <a:solidFill>
                  <a:schemeClr val="tx1">
                    <a:lumMod val="95000"/>
                  </a:schemeClr>
                </a:solidFill>
              </a:rPr>
              <a:t>Lastly, the </a:t>
            </a:r>
            <a:r>
              <a:rPr lang="en-US" dirty="0">
                <a:solidFill>
                  <a:schemeClr val="accent1">
                    <a:lumMod val="60000"/>
                    <a:lumOff val="40000"/>
                  </a:schemeClr>
                </a:solidFill>
              </a:rPr>
              <a:t>model’s responses </a:t>
            </a:r>
            <a:r>
              <a:rPr lang="en-US" dirty="0">
                <a:solidFill>
                  <a:schemeClr val="tx1">
                    <a:lumMod val="95000"/>
                  </a:schemeClr>
                </a:solidFill>
              </a:rPr>
              <a:t>can be used to build more </a:t>
            </a:r>
            <a:r>
              <a:rPr lang="en-US" dirty="0">
                <a:solidFill>
                  <a:schemeClr val="accent5">
                    <a:lumMod val="60000"/>
                    <a:lumOff val="40000"/>
                  </a:schemeClr>
                </a:solidFill>
              </a:rPr>
              <a:t>training data </a:t>
            </a:r>
            <a:r>
              <a:rPr lang="en-US" dirty="0">
                <a:solidFill>
                  <a:schemeClr val="tx1">
                    <a:lumMod val="95000"/>
                  </a:schemeClr>
                </a:solidFill>
              </a:rPr>
              <a:t>to further improve the </a:t>
            </a:r>
            <a:r>
              <a:rPr lang="en-US" dirty="0">
                <a:solidFill>
                  <a:schemeClr val="accent3">
                    <a:lumMod val="60000"/>
                    <a:lumOff val="40000"/>
                  </a:schemeClr>
                </a:solidFill>
              </a:rPr>
              <a:t>model</a:t>
            </a:r>
            <a:r>
              <a:rPr lang="en-US" dirty="0">
                <a:solidFill>
                  <a:schemeClr val="tx1">
                    <a:lumMod val="95000"/>
                  </a:schemeClr>
                </a:solidFill>
              </a:rPr>
              <a:t>.</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171113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C8DA6-FFFE-0712-1943-F48FBB5E1B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28872D-0945-41E8-7E48-438F2022611C}"/>
              </a:ext>
            </a:extLst>
          </p:cNvPr>
          <p:cNvSpPr>
            <a:spLocks noGrp="1"/>
          </p:cNvSpPr>
          <p:nvPr>
            <p:ph type="title"/>
          </p:nvPr>
        </p:nvSpPr>
        <p:spPr>
          <a:xfrm>
            <a:off x="1141412" y="226632"/>
            <a:ext cx="9905998" cy="583265"/>
          </a:xfrm>
        </p:spPr>
        <p:txBody>
          <a:bodyPr>
            <a:normAutofit fontScale="90000"/>
          </a:bodyPr>
          <a:lstStyle/>
          <a:p>
            <a:pPr algn="ctr"/>
            <a:r>
              <a:rPr lang="en-US" dirty="0"/>
              <a:t>One Common ML Paradigm?</a:t>
            </a:r>
          </a:p>
        </p:txBody>
      </p:sp>
      <p:sp>
        <p:nvSpPr>
          <p:cNvPr id="4" name="Rectangle 3">
            <a:extLst>
              <a:ext uri="{FF2B5EF4-FFF2-40B4-BE49-F238E27FC236}">
                <a16:creationId xmlns:a16="http://schemas.microsoft.com/office/drawing/2014/main" id="{BC7D3FEA-629E-DE90-01A7-2D59C9856F91}"/>
              </a:ext>
            </a:extLst>
          </p:cNvPr>
          <p:cNvSpPr/>
          <p:nvPr/>
        </p:nvSpPr>
        <p:spPr>
          <a:xfrm>
            <a:off x="3594539" y="2756340"/>
            <a:ext cx="1681655" cy="121920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Model Training Algorithm</a:t>
            </a:r>
          </a:p>
        </p:txBody>
      </p:sp>
      <p:sp>
        <p:nvSpPr>
          <p:cNvPr id="5" name="Rectangle 4">
            <a:extLst>
              <a:ext uri="{FF2B5EF4-FFF2-40B4-BE49-F238E27FC236}">
                <a16:creationId xmlns:a16="http://schemas.microsoft.com/office/drawing/2014/main" id="{679AAA56-C258-6BB7-7CDD-F2B6CE08418D}"/>
              </a:ext>
            </a:extLst>
          </p:cNvPr>
          <p:cNvSpPr/>
          <p:nvPr/>
        </p:nvSpPr>
        <p:spPr>
          <a:xfrm>
            <a:off x="6227383" y="2756340"/>
            <a:ext cx="1681655" cy="12192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ML Model</a:t>
            </a:r>
          </a:p>
        </p:txBody>
      </p:sp>
      <p:sp>
        <p:nvSpPr>
          <p:cNvPr id="6" name="Rectangle 5">
            <a:extLst>
              <a:ext uri="{FF2B5EF4-FFF2-40B4-BE49-F238E27FC236}">
                <a16:creationId xmlns:a16="http://schemas.microsoft.com/office/drawing/2014/main" id="{D02B0F8A-80AA-7FAC-7A82-7F297C7F4863}"/>
              </a:ext>
            </a:extLst>
          </p:cNvPr>
          <p:cNvSpPr/>
          <p:nvPr/>
        </p:nvSpPr>
        <p:spPr>
          <a:xfrm>
            <a:off x="962738" y="3146536"/>
            <a:ext cx="1681655" cy="438807"/>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Training Data</a:t>
            </a:r>
          </a:p>
        </p:txBody>
      </p:sp>
      <p:sp>
        <p:nvSpPr>
          <p:cNvPr id="7" name="Rectangle 6">
            <a:extLst>
              <a:ext uri="{FF2B5EF4-FFF2-40B4-BE49-F238E27FC236}">
                <a16:creationId xmlns:a16="http://schemas.microsoft.com/office/drawing/2014/main" id="{86FF4A69-9A20-D124-68B0-00EB8D08CF0D}"/>
              </a:ext>
            </a:extLst>
          </p:cNvPr>
          <p:cNvSpPr/>
          <p:nvPr/>
        </p:nvSpPr>
        <p:spPr>
          <a:xfrm>
            <a:off x="5827989" y="1442488"/>
            <a:ext cx="1056289" cy="438807"/>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Test Data</a:t>
            </a:r>
          </a:p>
        </p:txBody>
      </p:sp>
      <p:sp>
        <p:nvSpPr>
          <p:cNvPr id="8" name="Rectangle 7">
            <a:extLst>
              <a:ext uri="{FF2B5EF4-FFF2-40B4-BE49-F238E27FC236}">
                <a16:creationId xmlns:a16="http://schemas.microsoft.com/office/drawing/2014/main" id="{9206A03A-2A68-57FC-A328-72C0A8E5E703}"/>
              </a:ext>
            </a:extLst>
          </p:cNvPr>
          <p:cNvSpPr/>
          <p:nvPr/>
        </p:nvSpPr>
        <p:spPr>
          <a:xfrm>
            <a:off x="7325712" y="1381756"/>
            <a:ext cx="1056289" cy="583265"/>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Human Requests</a:t>
            </a:r>
          </a:p>
        </p:txBody>
      </p:sp>
      <p:sp>
        <p:nvSpPr>
          <p:cNvPr id="11" name="Rectangle 10">
            <a:extLst>
              <a:ext uri="{FF2B5EF4-FFF2-40B4-BE49-F238E27FC236}">
                <a16:creationId xmlns:a16="http://schemas.microsoft.com/office/drawing/2014/main" id="{4E92EAD3-ADF0-D4F0-F429-E053078EC103}"/>
              </a:ext>
            </a:extLst>
          </p:cNvPr>
          <p:cNvSpPr/>
          <p:nvPr/>
        </p:nvSpPr>
        <p:spPr>
          <a:xfrm>
            <a:off x="6540065" y="5430808"/>
            <a:ext cx="1056289" cy="675704"/>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Model Response</a:t>
            </a:r>
          </a:p>
        </p:txBody>
      </p:sp>
      <p:sp>
        <p:nvSpPr>
          <p:cNvPr id="12" name="Rectangle 11">
            <a:extLst>
              <a:ext uri="{FF2B5EF4-FFF2-40B4-BE49-F238E27FC236}">
                <a16:creationId xmlns:a16="http://schemas.microsoft.com/office/drawing/2014/main" id="{1C45B121-099D-8809-10C6-BF596DF917BA}"/>
              </a:ext>
            </a:extLst>
          </p:cNvPr>
          <p:cNvSpPr/>
          <p:nvPr/>
        </p:nvSpPr>
        <p:spPr>
          <a:xfrm>
            <a:off x="2047929" y="5430808"/>
            <a:ext cx="1681655" cy="675704"/>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Data Scientists / Data Refiners</a:t>
            </a:r>
          </a:p>
        </p:txBody>
      </p:sp>
      <p:sp>
        <p:nvSpPr>
          <p:cNvPr id="13" name="Rectangle 12">
            <a:extLst>
              <a:ext uri="{FF2B5EF4-FFF2-40B4-BE49-F238E27FC236}">
                <a16:creationId xmlns:a16="http://schemas.microsoft.com/office/drawing/2014/main" id="{497C2976-1365-5B58-77BC-45A6294DADCB}"/>
              </a:ext>
            </a:extLst>
          </p:cNvPr>
          <p:cNvSpPr/>
          <p:nvPr/>
        </p:nvSpPr>
        <p:spPr>
          <a:xfrm>
            <a:off x="9694204" y="2892212"/>
            <a:ext cx="1681655" cy="947453"/>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End users</a:t>
            </a:r>
            <a:br>
              <a:rPr lang="en-US" dirty="0">
                <a:solidFill>
                  <a:schemeClr val="bg1"/>
                </a:solidFill>
              </a:rPr>
            </a:br>
            <a:r>
              <a:rPr lang="en-US" dirty="0">
                <a:solidFill>
                  <a:schemeClr val="bg1"/>
                </a:solidFill>
              </a:rPr>
              <a:t>Scientists,</a:t>
            </a:r>
          </a:p>
          <a:p>
            <a:pPr algn="ctr"/>
            <a:r>
              <a:rPr lang="en-US" dirty="0">
                <a:solidFill>
                  <a:schemeClr val="bg1"/>
                </a:solidFill>
              </a:rPr>
              <a:t>Etc.</a:t>
            </a:r>
          </a:p>
        </p:txBody>
      </p:sp>
      <p:cxnSp>
        <p:nvCxnSpPr>
          <p:cNvPr id="15" name="Straight Arrow Connector 14">
            <a:extLst>
              <a:ext uri="{FF2B5EF4-FFF2-40B4-BE49-F238E27FC236}">
                <a16:creationId xmlns:a16="http://schemas.microsoft.com/office/drawing/2014/main" id="{9C0AB90F-1081-7973-0088-700973035429}"/>
              </a:ext>
            </a:extLst>
          </p:cNvPr>
          <p:cNvCxnSpPr>
            <a:stCxn id="6" idx="3"/>
            <a:endCxn id="4" idx="1"/>
          </p:cNvCxnSpPr>
          <p:nvPr/>
        </p:nvCxnSpPr>
        <p:spPr>
          <a:xfrm>
            <a:off x="2644393" y="3365940"/>
            <a:ext cx="950146" cy="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F51F5E1-C777-5D95-D319-B9CD5D9ACA61}"/>
              </a:ext>
            </a:extLst>
          </p:cNvPr>
          <p:cNvCxnSpPr>
            <a:cxnSpLocks/>
            <a:stCxn id="4" idx="3"/>
            <a:endCxn id="5" idx="1"/>
          </p:cNvCxnSpPr>
          <p:nvPr/>
        </p:nvCxnSpPr>
        <p:spPr>
          <a:xfrm>
            <a:off x="5276194" y="3365940"/>
            <a:ext cx="951189" cy="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84FB04F-8998-329B-C905-C24A352DCE55}"/>
              </a:ext>
            </a:extLst>
          </p:cNvPr>
          <p:cNvCxnSpPr>
            <a:cxnSpLocks/>
            <a:stCxn id="7" idx="2"/>
            <a:endCxn id="5" idx="0"/>
          </p:cNvCxnSpPr>
          <p:nvPr/>
        </p:nvCxnSpPr>
        <p:spPr>
          <a:xfrm>
            <a:off x="6356134" y="1881295"/>
            <a:ext cx="712077" cy="87504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DDBA438-5FE6-7CD2-D143-28AD8F93578C}"/>
              </a:ext>
            </a:extLst>
          </p:cNvPr>
          <p:cNvCxnSpPr>
            <a:cxnSpLocks/>
            <a:stCxn id="8" idx="2"/>
            <a:endCxn id="5" idx="0"/>
          </p:cNvCxnSpPr>
          <p:nvPr/>
        </p:nvCxnSpPr>
        <p:spPr>
          <a:xfrm flipH="1">
            <a:off x="7068211" y="1965021"/>
            <a:ext cx="785646" cy="791319"/>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DC23A23-8395-1361-98CE-C89E27CF4B68}"/>
              </a:ext>
            </a:extLst>
          </p:cNvPr>
          <p:cNvCxnSpPr>
            <a:cxnSpLocks/>
            <a:stCxn id="5" idx="2"/>
            <a:endCxn id="11" idx="0"/>
          </p:cNvCxnSpPr>
          <p:nvPr/>
        </p:nvCxnSpPr>
        <p:spPr>
          <a:xfrm flipH="1">
            <a:off x="7068210" y="3975540"/>
            <a:ext cx="1" cy="1455268"/>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931A009-99E3-2B34-3D0C-91761EA5376E}"/>
              </a:ext>
            </a:extLst>
          </p:cNvPr>
          <p:cNvCxnSpPr>
            <a:cxnSpLocks/>
            <a:stCxn id="11" idx="3"/>
            <a:endCxn id="13" idx="1"/>
          </p:cNvCxnSpPr>
          <p:nvPr/>
        </p:nvCxnSpPr>
        <p:spPr>
          <a:xfrm flipV="1">
            <a:off x="7596354" y="3365939"/>
            <a:ext cx="2097850" cy="2402721"/>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6BD24C5-43BA-96F2-3E77-5957213DE627}"/>
              </a:ext>
            </a:extLst>
          </p:cNvPr>
          <p:cNvCxnSpPr>
            <a:cxnSpLocks/>
            <a:stCxn id="13" idx="1"/>
            <a:endCxn id="8" idx="3"/>
          </p:cNvCxnSpPr>
          <p:nvPr/>
        </p:nvCxnSpPr>
        <p:spPr>
          <a:xfrm flipH="1" flipV="1">
            <a:off x="8382001" y="1673389"/>
            <a:ext cx="1312203" cy="169255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C7B05C1-EE1E-A76C-3527-318F90CD4639}"/>
              </a:ext>
            </a:extLst>
          </p:cNvPr>
          <p:cNvCxnSpPr>
            <a:cxnSpLocks/>
            <a:stCxn id="11" idx="1"/>
            <a:endCxn id="12" idx="3"/>
          </p:cNvCxnSpPr>
          <p:nvPr/>
        </p:nvCxnSpPr>
        <p:spPr>
          <a:xfrm flipH="1">
            <a:off x="3729584" y="5768660"/>
            <a:ext cx="2810481" cy="0"/>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89440F8-1F68-C067-86DD-0C0660727F48}"/>
              </a:ext>
            </a:extLst>
          </p:cNvPr>
          <p:cNvCxnSpPr>
            <a:cxnSpLocks/>
            <a:stCxn id="12" idx="0"/>
            <a:endCxn id="6" idx="2"/>
          </p:cNvCxnSpPr>
          <p:nvPr/>
        </p:nvCxnSpPr>
        <p:spPr>
          <a:xfrm flipH="1" flipV="1">
            <a:off x="1803566" y="3585343"/>
            <a:ext cx="1085191" cy="184546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83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A0EB3-AC9F-646E-0630-FB57166DC8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00BE87-A61B-5BEB-6287-538130BC2031}"/>
              </a:ext>
            </a:extLst>
          </p:cNvPr>
          <p:cNvSpPr>
            <a:spLocks noGrp="1"/>
          </p:cNvSpPr>
          <p:nvPr>
            <p:ph type="title"/>
          </p:nvPr>
        </p:nvSpPr>
        <p:spPr>
          <a:xfrm>
            <a:off x="1141412" y="226632"/>
            <a:ext cx="9905998" cy="583265"/>
          </a:xfrm>
        </p:spPr>
        <p:txBody>
          <a:bodyPr>
            <a:normAutofit fontScale="90000"/>
          </a:bodyPr>
          <a:lstStyle/>
          <a:p>
            <a:pPr algn="ctr"/>
            <a:r>
              <a:rPr lang="en-US" dirty="0"/>
              <a:t>Types of Learning</a:t>
            </a:r>
          </a:p>
        </p:txBody>
      </p:sp>
      <p:sp>
        <p:nvSpPr>
          <p:cNvPr id="4" name="Content Placeholder 2">
            <a:extLst>
              <a:ext uri="{FF2B5EF4-FFF2-40B4-BE49-F238E27FC236}">
                <a16:creationId xmlns:a16="http://schemas.microsoft.com/office/drawing/2014/main" id="{C1FF5DF3-5541-4C37-11D7-3910C0CC6769}"/>
              </a:ext>
            </a:extLst>
          </p:cNvPr>
          <p:cNvSpPr txBox="1">
            <a:spLocks/>
          </p:cNvSpPr>
          <p:nvPr/>
        </p:nvSpPr>
        <p:spPr>
          <a:xfrm>
            <a:off x="1143000" y="1592806"/>
            <a:ext cx="9905999" cy="55217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Directly memorizing what is learned</a:t>
            </a:r>
          </a:p>
        </p:txBody>
      </p:sp>
      <p:sp>
        <p:nvSpPr>
          <p:cNvPr id="6" name="TextBox 5">
            <a:extLst>
              <a:ext uri="{FF2B5EF4-FFF2-40B4-BE49-F238E27FC236}">
                <a16:creationId xmlns:a16="http://schemas.microsoft.com/office/drawing/2014/main" id="{5528A085-B278-DF4F-F659-721E9A498EA7}"/>
              </a:ext>
            </a:extLst>
          </p:cNvPr>
          <p:cNvSpPr txBox="1"/>
          <p:nvPr/>
        </p:nvSpPr>
        <p:spPr>
          <a:xfrm>
            <a:off x="1141412" y="1182413"/>
            <a:ext cx="586571" cy="369332"/>
          </a:xfrm>
          <a:prstGeom prst="rect">
            <a:avLst/>
          </a:prstGeom>
          <a:noFill/>
        </p:spPr>
        <p:txBody>
          <a:bodyPr wrap="none" rtlCol="0">
            <a:spAutoFit/>
          </a:bodyPr>
          <a:lstStyle/>
          <a:p>
            <a:r>
              <a:rPr lang="en-US" dirty="0"/>
              <a:t>Rote</a:t>
            </a:r>
          </a:p>
        </p:txBody>
      </p:sp>
      <p:sp>
        <p:nvSpPr>
          <p:cNvPr id="10" name="Content Placeholder 2">
            <a:extLst>
              <a:ext uri="{FF2B5EF4-FFF2-40B4-BE49-F238E27FC236}">
                <a16:creationId xmlns:a16="http://schemas.microsoft.com/office/drawing/2014/main" id="{8617F25C-172E-A9B0-0057-4DE0385428D9}"/>
              </a:ext>
            </a:extLst>
          </p:cNvPr>
          <p:cNvSpPr txBox="1">
            <a:spLocks/>
          </p:cNvSpPr>
          <p:nvPr/>
        </p:nvSpPr>
        <p:spPr>
          <a:xfrm>
            <a:off x="1143000" y="2754199"/>
            <a:ext cx="9905999" cy="55217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Learning by finding patterns in data despite data not having direct meaning</a:t>
            </a:r>
          </a:p>
        </p:txBody>
      </p:sp>
      <p:sp>
        <p:nvSpPr>
          <p:cNvPr id="11" name="TextBox 10">
            <a:extLst>
              <a:ext uri="{FF2B5EF4-FFF2-40B4-BE49-F238E27FC236}">
                <a16:creationId xmlns:a16="http://schemas.microsoft.com/office/drawing/2014/main" id="{1D09D061-6D35-D655-529A-2BC860CFC95B}"/>
              </a:ext>
            </a:extLst>
          </p:cNvPr>
          <p:cNvSpPr txBox="1"/>
          <p:nvPr/>
        </p:nvSpPr>
        <p:spPr>
          <a:xfrm>
            <a:off x="1141412" y="2343806"/>
            <a:ext cx="2258375" cy="369332"/>
          </a:xfrm>
          <a:prstGeom prst="rect">
            <a:avLst/>
          </a:prstGeom>
          <a:noFill/>
        </p:spPr>
        <p:txBody>
          <a:bodyPr wrap="none" rtlCol="0">
            <a:spAutoFit/>
          </a:bodyPr>
          <a:lstStyle/>
          <a:p>
            <a:r>
              <a:rPr lang="en-US" dirty="0"/>
              <a:t>Unsupervised Learning</a:t>
            </a:r>
          </a:p>
        </p:txBody>
      </p:sp>
      <p:sp>
        <p:nvSpPr>
          <p:cNvPr id="12" name="Content Placeholder 2">
            <a:extLst>
              <a:ext uri="{FF2B5EF4-FFF2-40B4-BE49-F238E27FC236}">
                <a16:creationId xmlns:a16="http://schemas.microsoft.com/office/drawing/2014/main" id="{70691D85-F52C-5C4E-82F3-1BD8C48862D5}"/>
              </a:ext>
            </a:extLst>
          </p:cNvPr>
          <p:cNvSpPr txBox="1">
            <a:spLocks/>
          </p:cNvSpPr>
          <p:nvPr/>
        </p:nvSpPr>
        <p:spPr>
          <a:xfrm>
            <a:off x="1143000" y="4055746"/>
            <a:ext cx="9905999" cy="921503"/>
          </a:xfrm>
          <a:prstGeom prst="rect">
            <a:avLst/>
          </a:prstGeom>
          <a:solidFill>
            <a:schemeClr val="tx1">
              <a:lumMod val="95000"/>
            </a:schemeClr>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Learning by example, where an expert gives you feedback on “correct” responses</a:t>
            </a:r>
          </a:p>
        </p:txBody>
      </p:sp>
      <p:sp>
        <p:nvSpPr>
          <p:cNvPr id="13" name="TextBox 12">
            <a:extLst>
              <a:ext uri="{FF2B5EF4-FFF2-40B4-BE49-F238E27FC236}">
                <a16:creationId xmlns:a16="http://schemas.microsoft.com/office/drawing/2014/main" id="{23817898-FEB1-82B7-C956-E1692FC721AF}"/>
              </a:ext>
            </a:extLst>
          </p:cNvPr>
          <p:cNvSpPr txBox="1"/>
          <p:nvPr/>
        </p:nvSpPr>
        <p:spPr>
          <a:xfrm>
            <a:off x="1141412" y="3645354"/>
            <a:ext cx="2056397" cy="369332"/>
          </a:xfrm>
          <a:prstGeom prst="rect">
            <a:avLst/>
          </a:prstGeom>
          <a:noFill/>
        </p:spPr>
        <p:txBody>
          <a:bodyPr wrap="none" rtlCol="0">
            <a:spAutoFit/>
          </a:bodyPr>
          <a:lstStyle/>
          <a:p>
            <a:r>
              <a:rPr lang="en-US" dirty="0"/>
              <a:t>Supervised Learning</a:t>
            </a:r>
          </a:p>
        </p:txBody>
      </p:sp>
      <p:sp>
        <p:nvSpPr>
          <p:cNvPr id="14" name="Content Placeholder 2">
            <a:extLst>
              <a:ext uri="{FF2B5EF4-FFF2-40B4-BE49-F238E27FC236}">
                <a16:creationId xmlns:a16="http://schemas.microsoft.com/office/drawing/2014/main" id="{231D85A9-4112-3AFB-FBAA-16BCA502E217}"/>
              </a:ext>
            </a:extLst>
          </p:cNvPr>
          <p:cNvSpPr txBox="1">
            <a:spLocks/>
          </p:cNvSpPr>
          <p:nvPr/>
        </p:nvSpPr>
        <p:spPr>
          <a:xfrm>
            <a:off x="1141411" y="5570483"/>
            <a:ext cx="9905999" cy="777544"/>
          </a:xfrm>
          <a:prstGeom prst="rect">
            <a:avLst/>
          </a:prstGeom>
          <a:solidFill>
            <a:schemeClr val="tx1">
              <a:lumMod val="95000"/>
            </a:schemeClr>
          </a:solid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Learning by practicing and reinforcing actions that work will punishing actions that do not work</a:t>
            </a:r>
          </a:p>
        </p:txBody>
      </p:sp>
      <p:sp>
        <p:nvSpPr>
          <p:cNvPr id="15" name="TextBox 14">
            <a:extLst>
              <a:ext uri="{FF2B5EF4-FFF2-40B4-BE49-F238E27FC236}">
                <a16:creationId xmlns:a16="http://schemas.microsoft.com/office/drawing/2014/main" id="{4B87FED7-DAF8-84E3-5403-B1A72BC405E1}"/>
              </a:ext>
            </a:extLst>
          </p:cNvPr>
          <p:cNvSpPr txBox="1"/>
          <p:nvPr/>
        </p:nvSpPr>
        <p:spPr>
          <a:xfrm>
            <a:off x="1139823" y="5160090"/>
            <a:ext cx="2317814" cy="369332"/>
          </a:xfrm>
          <a:prstGeom prst="rect">
            <a:avLst/>
          </a:prstGeom>
          <a:noFill/>
        </p:spPr>
        <p:txBody>
          <a:bodyPr wrap="none" rtlCol="0">
            <a:spAutoFit/>
          </a:bodyPr>
          <a:lstStyle/>
          <a:p>
            <a:r>
              <a:rPr lang="en-US" dirty="0"/>
              <a:t>Reinforcement Learning</a:t>
            </a:r>
          </a:p>
        </p:txBody>
      </p:sp>
    </p:spTree>
    <p:extLst>
      <p:ext uri="{BB962C8B-B14F-4D97-AF65-F5344CB8AC3E}">
        <p14:creationId xmlns:p14="http://schemas.microsoft.com/office/powerpoint/2010/main" val="272134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DE565-C7C7-BEA5-11A0-B27D6D7CD0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B4C2C-4B8F-8C65-240C-87CAFC773C78}"/>
              </a:ext>
            </a:extLst>
          </p:cNvPr>
          <p:cNvSpPr>
            <a:spLocks noGrp="1"/>
          </p:cNvSpPr>
          <p:nvPr>
            <p:ph type="title"/>
          </p:nvPr>
        </p:nvSpPr>
        <p:spPr>
          <a:xfrm>
            <a:off x="1141412" y="226632"/>
            <a:ext cx="9905998" cy="583265"/>
          </a:xfrm>
        </p:spPr>
        <p:txBody>
          <a:bodyPr>
            <a:normAutofit fontScale="90000"/>
          </a:bodyPr>
          <a:lstStyle/>
          <a:p>
            <a:pPr algn="ctr"/>
            <a:r>
              <a:rPr lang="en-US" dirty="0"/>
              <a:t>Rote Learning</a:t>
            </a:r>
          </a:p>
        </p:txBody>
      </p:sp>
      <p:sp>
        <p:nvSpPr>
          <p:cNvPr id="3" name="Content Placeholder 2">
            <a:extLst>
              <a:ext uri="{FF2B5EF4-FFF2-40B4-BE49-F238E27FC236}">
                <a16:creationId xmlns:a16="http://schemas.microsoft.com/office/drawing/2014/main" id="{75EDB36C-3C3A-B76A-2C62-942C01E61BA7}"/>
              </a:ext>
            </a:extLst>
          </p:cNvPr>
          <p:cNvSpPr>
            <a:spLocks noGrp="1"/>
          </p:cNvSpPr>
          <p:nvPr>
            <p:ph idx="1"/>
          </p:nvPr>
        </p:nvSpPr>
        <p:spPr>
          <a:xfrm>
            <a:off x="1746275" y="2385188"/>
            <a:ext cx="8696271" cy="4246180"/>
          </a:xfrm>
        </p:spPr>
        <p:txBody>
          <a:bodyPr>
            <a:normAutofit lnSpcReduction="10000"/>
          </a:bodyPr>
          <a:lstStyle/>
          <a:p>
            <a:pPr marL="342900" lvl="0" indent="-342900">
              <a:spcBef>
                <a:spcPts val="0"/>
              </a:spcBef>
              <a:buClr>
                <a:schemeClr val="tx1">
                  <a:lumMod val="95000"/>
                </a:schemeClr>
              </a:buClr>
              <a:buSzPct val="100000"/>
            </a:pPr>
            <a:r>
              <a:rPr lang="en-US" dirty="0"/>
              <a:t>Memorizing what is learned</a:t>
            </a:r>
          </a:p>
          <a:p>
            <a:pPr marL="742950" lvl="1" indent="-285750">
              <a:spcBef>
                <a:spcPts val="518"/>
              </a:spcBef>
              <a:buClr>
                <a:schemeClr val="tx1">
                  <a:lumMod val="95000"/>
                </a:schemeClr>
              </a:buClr>
              <a:buSzPct val="100000"/>
              <a:buChar char="–"/>
            </a:pPr>
            <a:r>
              <a:rPr lang="en-US" dirty="0"/>
              <a:t>Difficult to transfer knowledge to different domains or different problems</a:t>
            </a:r>
          </a:p>
          <a:p>
            <a:pPr marL="742950" lvl="1" indent="-285750">
              <a:spcBef>
                <a:spcPts val="518"/>
              </a:spcBef>
              <a:buClr>
                <a:schemeClr val="tx1">
                  <a:lumMod val="95000"/>
                </a:schemeClr>
              </a:buClr>
              <a:buSzPct val="100000"/>
              <a:buChar char="–"/>
            </a:pPr>
            <a:r>
              <a:rPr lang="en-US" dirty="0"/>
              <a:t>Easy (-</a:t>
            </a:r>
            <a:r>
              <a:rPr lang="en-US" dirty="0" err="1"/>
              <a:t>ish</a:t>
            </a:r>
            <a:r>
              <a:rPr lang="en-US" dirty="0"/>
              <a:t>) to recall the information</a:t>
            </a:r>
          </a:p>
          <a:p>
            <a:pPr marL="742950" lvl="1" indent="-285750">
              <a:spcBef>
                <a:spcPts val="518"/>
              </a:spcBef>
              <a:buClr>
                <a:schemeClr val="tx1">
                  <a:lumMod val="95000"/>
                </a:schemeClr>
              </a:buClr>
              <a:buSzPct val="100000"/>
              <a:buChar char="–"/>
            </a:pPr>
            <a:r>
              <a:rPr lang="en-US" dirty="0"/>
              <a:t>Hard to apply the information</a:t>
            </a:r>
          </a:p>
          <a:p>
            <a:pPr marL="742950" lvl="1" indent="-121284">
              <a:spcBef>
                <a:spcPts val="518"/>
              </a:spcBef>
              <a:buClr>
                <a:schemeClr val="tx1">
                  <a:lumMod val="95000"/>
                </a:schemeClr>
              </a:buClr>
              <a:buSzPct val="100000"/>
              <a:buNone/>
            </a:pPr>
            <a:endParaRPr lang="en-US" dirty="0"/>
          </a:p>
          <a:p>
            <a:pPr marL="342900" lvl="0" indent="-342900">
              <a:spcBef>
                <a:spcPts val="592"/>
              </a:spcBef>
              <a:buClr>
                <a:schemeClr val="tx1">
                  <a:lumMod val="95000"/>
                </a:schemeClr>
              </a:buClr>
              <a:buSzPct val="100000"/>
            </a:pPr>
            <a:r>
              <a:rPr lang="en-US" dirty="0"/>
              <a:t>Computers are GREAT at this</a:t>
            </a:r>
          </a:p>
          <a:p>
            <a:pPr marL="742950" lvl="1" indent="-285750">
              <a:spcBef>
                <a:spcPts val="518"/>
              </a:spcBef>
              <a:buClr>
                <a:schemeClr val="tx1">
                  <a:lumMod val="95000"/>
                </a:schemeClr>
              </a:buClr>
              <a:buSzPct val="100000"/>
              <a:buChar char="–"/>
            </a:pPr>
            <a:r>
              <a:rPr lang="en-US" dirty="0"/>
              <a:t>Storing information and retrieving it</a:t>
            </a:r>
          </a:p>
          <a:p>
            <a:pPr marL="742950" lvl="1" indent="-285750">
              <a:spcBef>
                <a:spcPts val="518"/>
              </a:spcBef>
              <a:buClr>
                <a:schemeClr val="tx1">
                  <a:lumMod val="95000"/>
                </a:schemeClr>
              </a:buClr>
              <a:buSzPct val="100000"/>
              <a:buChar char="–"/>
            </a:pPr>
            <a:r>
              <a:rPr lang="en-US" dirty="0">
                <a:latin typeface="Inconsolata"/>
                <a:ea typeface="Inconsolata"/>
                <a:cs typeface="Inconsolata"/>
                <a:sym typeface="Inconsolata"/>
              </a:rPr>
              <a:t>String knowledge = “America declared independence in 1776”;</a:t>
            </a:r>
            <a:endParaRPr lang="en-US" dirty="0"/>
          </a:p>
          <a:p>
            <a:pPr marL="742950" lvl="1" indent="-285750">
              <a:spcBef>
                <a:spcPts val="518"/>
              </a:spcBef>
              <a:buClr>
                <a:schemeClr val="tx1">
                  <a:lumMod val="95000"/>
                </a:schemeClr>
              </a:buClr>
              <a:buSzPct val="100000"/>
              <a:buChar char="–"/>
            </a:pPr>
            <a:r>
              <a:rPr lang="en-US" dirty="0"/>
              <a:t>The computer is learning (in some sense)</a:t>
            </a:r>
          </a:p>
          <a:p>
            <a:pPr marL="742950" lvl="1" indent="-285750">
              <a:spcBef>
                <a:spcPts val="518"/>
              </a:spcBef>
              <a:buClr>
                <a:schemeClr val="tx1">
                  <a:lumMod val="95000"/>
                </a:schemeClr>
              </a:buClr>
              <a:buSzPct val="100000"/>
              <a:buChar char="–"/>
            </a:pPr>
            <a:r>
              <a:rPr lang="en-US" dirty="0"/>
              <a:t>…but there are big limitations with what it can do with that knowledge</a:t>
            </a:r>
          </a:p>
        </p:txBody>
      </p:sp>
      <p:sp>
        <p:nvSpPr>
          <p:cNvPr id="4" name="Content Placeholder 2">
            <a:extLst>
              <a:ext uri="{FF2B5EF4-FFF2-40B4-BE49-F238E27FC236}">
                <a16:creationId xmlns:a16="http://schemas.microsoft.com/office/drawing/2014/main" id="{E3C065FE-E8DA-51F4-6056-F62D338DDBBB}"/>
              </a:ext>
            </a:extLst>
          </p:cNvPr>
          <p:cNvSpPr txBox="1">
            <a:spLocks/>
          </p:cNvSpPr>
          <p:nvPr/>
        </p:nvSpPr>
        <p:spPr>
          <a:xfrm>
            <a:off x="1143000" y="1435151"/>
            <a:ext cx="9905999" cy="55217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Directly memorizing what is learned</a:t>
            </a:r>
          </a:p>
        </p:txBody>
      </p:sp>
      <p:sp>
        <p:nvSpPr>
          <p:cNvPr id="5" name="TextBox 4">
            <a:extLst>
              <a:ext uri="{FF2B5EF4-FFF2-40B4-BE49-F238E27FC236}">
                <a16:creationId xmlns:a16="http://schemas.microsoft.com/office/drawing/2014/main" id="{7CF02D80-6740-87F7-4BAC-41075831E93B}"/>
              </a:ext>
            </a:extLst>
          </p:cNvPr>
          <p:cNvSpPr txBox="1"/>
          <p:nvPr/>
        </p:nvSpPr>
        <p:spPr>
          <a:xfrm>
            <a:off x="1141412" y="1024758"/>
            <a:ext cx="586571" cy="369332"/>
          </a:xfrm>
          <a:prstGeom prst="rect">
            <a:avLst/>
          </a:prstGeom>
          <a:noFill/>
        </p:spPr>
        <p:txBody>
          <a:bodyPr wrap="none" rtlCol="0">
            <a:spAutoFit/>
          </a:bodyPr>
          <a:lstStyle/>
          <a:p>
            <a:r>
              <a:rPr lang="en-US" dirty="0"/>
              <a:t>Rote</a:t>
            </a:r>
          </a:p>
        </p:txBody>
      </p:sp>
    </p:spTree>
    <p:extLst>
      <p:ext uri="{BB962C8B-B14F-4D97-AF65-F5344CB8AC3E}">
        <p14:creationId xmlns:p14="http://schemas.microsoft.com/office/powerpoint/2010/main" val="3113411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31F70-B16F-F80A-C140-79429205D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8D4C4-E844-0B67-FEC8-D1F0B0296FC8}"/>
              </a:ext>
            </a:extLst>
          </p:cNvPr>
          <p:cNvSpPr>
            <a:spLocks noGrp="1"/>
          </p:cNvSpPr>
          <p:nvPr>
            <p:ph type="title"/>
          </p:nvPr>
        </p:nvSpPr>
        <p:spPr>
          <a:xfrm>
            <a:off x="1141412" y="226632"/>
            <a:ext cx="9905998" cy="583265"/>
          </a:xfrm>
        </p:spPr>
        <p:txBody>
          <a:bodyPr>
            <a:normAutofit fontScale="90000"/>
          </a:bodyPr>
          <a:lstStyle/>
          <a:p>
            <a:pPr algn="ctr"/>
            <a:r>
              <a:rPr lang="en-US" dirty="0"/>
              <a:t>Unsupervised Learning</a:t>
            </a:r>
          </a:p>
        </p:txBody>
      </p:sp>
      <p:sp>
        <p:nvSpPr>
          <p:cNvPr id="3" name="Content Placeholder 2">
            <a:extLst>
              <a:ext uri="{FF2B5EF4-FFF2-40B4-BE49-F238E27FC236}">
                <a16:creationId xmlns:a16="http://schemas.microsoft.com/office/drawing/2014/main" id="{D7AC1309-EE98-B112-5914-48CEC9269E4A}"/>
              </a:ext>
            </a:extLst>
          </p:cNvPr>
          <p:cNvSpPr>
            <a:spLocks noGrp="1"/>
          </p:cNvSpPr>
          <p:nvPr>
            <p:ph idx="1"/>
          </p:nvPr>
        </p:nvSpPr>
        <p:spPr>
          <a:xfrm>
            <a:off x="1141412" y="3009189"/>
            <a:ext cx="4418560" cy="2481977"/>
          </a:xfrm>
        </p:spPr>
        <p:txBody>
          <a:bodyPr>
            <a:normAutofit/>
          </a:bodyPr>
          <a:lstStyle/>
          <a:p>
            <a:pPr marL="0" indent="0">
              <a:buNone/>
            </a:pPr>
            <a:r>
              <a:rPr lang="en-US" dirty="0"/>
              <a:t>Birds! We may not know what the birds are called, but we can group them based on shared features (feather color, stripes, head shape, beak shape, etc.) </a:t>
            </a:r>
          </a:p>
        </p:txBody>
      </p:sp>
      <p:sp>
        <p:nvSpPr>
          <p:cNvPr id="4" name="Content Placeholder 2">
            <a:extLst>
              <a:ext uri="{FF2B5EF4-FFF2-40B4-BE49-F238E27FC236}">
                <a16:creationId xmlns:a16="http://schemas.microsoft.com/office/drawing/2014/main" id="{D5F43C91-643F-6923-973A-16CEEA3AD406}"/>
              </a:ext>
            </a:extLst>
          </p:cNvPr>
          <p:cNvSpPr txBox="1">
            <a:spLocks/>
          </p:cNvSpPr>
          <p:nvPr/>
        </p:nvSpPr>
        <p:spPr>
          <a:xfrm>
            <a:off x="1143000" y="1366834"/>
            <a:ext cx="9905999" cy="55217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Learning by finding patterns in data despite data not having direct meaning</a:t>
            </a:r>
          </a:p>
        </p:txBody>
      </p:sp>
      <p:sp>
        <p:nvSpPr>
          <p:cNvPr id="5" name="TextBox 4">
            <a:extLst>
              <a:ext uri="{FF2B5EF4-FFF2-40B4-BE49-F238E27FC236}">
                <a16:creationId xmlns:a16="http://schemas.microsoft.com/office/drawing/2014/main" id="{142F6EB0-59C7-EC17-B9C0-974347CE8DAD}"/>
              </a:ext>
            </a:extLst>
          </p:cNvPr>
          <p:cNvSpPr txBox="1"/>
          <p:nvPr/>
        </p:nvSpPr>
        <p:spPr>
          <a:xfrm>
            <a:off x="1141412" y="956441"/>
            <a:ext cx="2258375" cy="369332"/>
          </a:xfrm>
          <a:prstGeom prst="rect">
            <a:avLst/>
          </a:prstGeom>
          <a:noFill/>
        </p:spPr>
        <p:txBody>
          <a:bodyPr wrap="none" rtlCol="0">
            <a:spAutoFit/>
          </a:bodyPr>
          <a:lstStyle/>
          <a:p>
            <a:r>
              <a:rPr lang="en-US" dirty="0"/>
              <a:t>Unsupervised Learning</a:t>
            </a:r>
          </a:p>
        </p:txBody>
      </p:sp>
      <p:pic>
        <p:nvPicPr>
          <p:cNvPr id="6" name="Google Shape;171;p9" descr="A collage of birds in a nest&#10;&#10;Description automatically generated">
            <a:extLst>
              <a:ext uri="{FF2B5EF4-FFF2-40B4-BE49-F238E27FC236}">
                <a16:creationId xmlns:a16="http://schemas.microsoft.com/office/drawing/2014/main" id="{B4E7ABD7-BA27-145B-5BD5-7122D380B6BF}"/>
              </a:ext>
            </a:extLst>
          </p:cNvPr>
          <p:cNvPicPr preferRelativeResize="0"/>
          <p:nvPr/>
        </p:nvPicPr>
        <p:blipFill rotWithShape="1">
          <a:blip r:embed="rId2">
            <a:alphaModFix/>
          </a:blip>
          <a:srcRect/>
          <a:stretch/>
        </p:blipFill>
        <p:spPr>
          <a:xfrm>
            <a:off x="5877082" y="3039675"/>
            <a:ext cx="5209982" cy="2414249"/>
          </a:xfrm>
          <a:prstGeom prst="rect">
            <a:avLst/>
          </a:prstGeom>
          <a:noFill/>
          <a:ln>
            <a:noFill/>
          </a:ln>
        </p:spPr>
      </p:pic>
    </p:spTree>
    <p:extLst>
      <p:ext uri="{BB962C8B-B14F-4D97-AF65-F5344CB8AC3E}">
        <p14:creationId xmlns:p14="http://schemas.microsoft.com/office/powerpoint/2010/main" val="2055521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EC08-0EBD-18B5-E745-FB8358ED02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B9F49A-0EC8-3180-0451-AD0D1BAFED15}"/>
              </a:ext>
            </a:extLst>
          </p:cNvPr>
          <p:cNvSpPr>
            <a:spLocks noGrp="1"/>
          </p:cNvSpPr>
          <p:nvPr>
            <p:ph type="title"/>
          </p:nvPr>
        </p:nvSpPr>
        <p:spPr>
          <a:xfrm>
            <a:off x="1141412" y="226632"/>
            <a:ext cx="9905998" cy="583265"/>
          </a:xfrm>
        </p:spPr>
        <p:txBody>
          <a:bodyPr>
            <a:normAutofit fontScale="90000"/>
          </a:bodyPr>
          <a:lstStyle/>
          <a:p>
            <a:pPr algn="ctr"/>
            <a:r>
              <a:rPr lang="en-US" dirty="0"/>
              <a:t>Another Example: Unsupervised Learning</a:t>
            </a:r>
          </a:p>
        </p:txBody>
      </p:sp>
      <p:sp>
        <p:nvSpPr>
          <p:cNvPr id="3" name="Content Placeholder 2">
            <a:extLst>
              <a:ext uri="{FF2B5EF4-FFF2-40B4-BE49-F238E27FC236}">
                <a16:creationId xmlns:a16="http://schemas.microsoft.com/office/drawing/2014/main" id="{53B6D3A1-F8C3-A1D9-0A26-A88848F847C3}"/>
              </a:ext>
            </a:extLst>
          </p:cNvPr>
          <p:cNvSpPr>
            <a:spLocks noGrp="1"/>
          </p:cNvSpPr>
          <p:nvPr>
            <p:ph idx="1"/>
          </p:nvPr>
        </p:nvSpPr>
        <p:spPr>
          <a:xfrm>
            <a:off x="815592" y="2340923"/>
            <a:ext cx="3167828" cy="1423395"/>
          </a:xfrm>
        </p:spPr>
        <p:txBody>
          <a:bodyPr>
            <a:normAutofit lnSpcReduction="10000"/>
          </a:bodyPr>
          <a:lstStyle/>
          <a:p>
            <a:pPr marL="0" indent="0" algn="ctr">
              <a:buNone/>
            </a:pPr>
            <a:r>
              <a:rPr lang="en-US" sz="2000" i="1" dirty="0"/>
              <a:t>Suppose you know nothing about movies / movie genres and just start watching 2-3 movies per day.</a:t>
            </a:r>
          </a:p>
        </p:txBody>
      </p:sp>
      <p:sp>
        <p:nvSpPr>
          <p:cNvPr id="4" name="Content Placeholder 2">
            <a:extLst>
              <a:ext uri="{FF2B5EF4-FFF2-40B4-BE49-F238E27FC236}">
                <a16:creationId xmlns:a16="http://schemas.microsoft.com/office/drawing/2014/main" id="{B3779AAB-470E-0299-0921-C56B69686C80}"/>
              </a:ext>
            </a:extLst>
          </p:cNvPr>
          <p:cNvSpPr txBox="1">
            <a:spLocks/>
          </p:cNvSpPr>
          <p:nvPr/>
        </p:nvSpPr>
        <p:spPr>
          <a:xfrm>
            <a:off x="1143000" y="1366834"/>
            <a:ext cx="9905999" cy="55217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Learning by finding patterns in data despite data not having direct meaning</a:t>
            </a:r>
          </a:p>
        </p:txBody>
      </p:sp>
      <p:sp>
        <p:nvSpPr>
          <p:cNvPr id="5" name="TextBox 4">
            <a:extLst>
              <a:ext uri="{FF2B5EF4-FFF2-40B4-BE49-F238E27FC236}">
                <a16:creationId xmlns:a16="http://schemas.microsoft.com/office/drawing/2014/main" id="{1659A308-66BA-1267-18E0-22AA78B9E372}"/>
              </a:ext>
            </a:extLst>
          </p:cNvPr>
          <p:cNvSpPr txBox="1"/>
          <p:nvPr/>
        </p:nvSpPr>
        <p:spPr>
          <a:xfrm>
            <a:off x="1141412" y="956441"/>
            <a:ext cx="2258375" cy="369332"/>
          </a:xfrm>
          <a:prstGeom prst="rect">
            <a:avLst/>
          </a:prstGeom>
          <a:noFill/>
        </p:spPr>
        <p:txBody>
          <a:bodyPr wrap="none" rtlCol="0">
            <a:spAutoFit/>
          </a:bodyPr>
          <a:lstStyle/>
          <a:p>
            <a:r>
              <a:rPr lang="en-US" dirty="0"/>
              <a:t>Unsupervised Learning</a:t>
            </a:r>
          </a:p>
        </p:txBody>
      </p:sp>
      <p:pic>
        <p:nvPicPr>
          <p:cNvPr id="7" name="Picture 6">
            <a:extLst>
              <a:ext uri="{FF2B5EF4-FFF2-40B4-BE49-F238E27FC236}">
                <a16:creationId xmlns:a16="http://schemas.microsoft.com/office/drawing/2014/main" id="{AAD8524A-8721-D871-2EED-BCF86F24C693}"/>
              </a:ext>
            </a:extLst>
          </p:cNvPr>
          <p:cNvPicPr>
            <a:picLocks noChangeAspect="1"/>
          </p:cNvPicPr>
          <p:nvPr/>
        </p:nvPicPr>
        <p:blipFill>
          <a:blip r:embed="rId2"/>
          <a:stretch>
            <a:fillRect/>
          </a:stretch>
        </p:blipFill>
        <p:spPr>
          <a:xfrm>
            <a:off x="4886217" y="2359790"/>
            <a:ext cx="7065142" cy="4025244"/>
          </a:xfrm>
          <a:prstGeom prst="rect">
            <a:avLst/>
          </a:prstGeom>
        </p:spPr>
      </p:pic>
      <p:sp>
        <p:nvSpPr>
          <p:cNvPr id="8" name="Content Placeholder 2">
            <a:extLst>
              <a:ext uri="{FF2B5EF4-FFF2-40B4-BE49-F238E27FC236}">
                <a16:creationId xmlns:a16="http://schemas.microsoft.com/office/drawing/2014/main" id="{0F84812D-54EF-20C3-4F46-5D1D81E63E54}"/>
              </a:ext>
            </a:extLst>
          </p:cNvPr>
          <p:cNvSpPr txBox="1">
            <a:spLocks/>
          </p:cNvSpPr>
          <p:nvPr/>
        </p:nvSpPr>
        <p:spPr>
          <a:xfrm>
            <a:off x="931205" y="4583646"/>
            <a:ext cx="3167828" cy="1423395"/>
          </a:xfrm>
          <a:prstGeom prst="rect">
            <a:avLst/>
          </a:prstGeom>
          <a:ln>
            <a:solidFill>
              <a:schemeClr val="tx1">
                <a:lumMod val="95000"/>
              </a:schemeClr>
            </a:solidFill>
          </a:ln>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t>What will happen after watching enough movies? Will you learn about movie genres? Anything else you would learn completely on your own?</a:t>
            </a:r>
          </a:p>
        </p:txBody>
      </p:sp>
      <p:cxnSp>
        <p:nvCxnSpPr>
          <p:cNvPr id="10" name="Straight Connector 9">
            <a:extLst>
              <a:ext uri="{FF2B5EF4-FFF2-40B4-BE49-F238E27FC236}">
                <a16:creationId xmlns:a16="http://schemas.microsoft.com/office/drawing/2014/main" id="{A06E07F1-E298-14D6-8377-EAF4B6AF98EA}"/>
              </a:ext>
            </a:extLst>
          </p:cNvPr>
          <p:cNvCxnSpPr/>
          <p:nvPr/>
        </p:nvCxnSpPr>
        <p:spPr>
          <a:xfrm>
            <a:off x="3817354" y="3298746"/>
            <a:ext cx="1007900" cy="36786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FF50450-2345-A602-0374-A529B8454B5A}"/>
              </a:ext>
            </a:extLst>
          </p:cNvPr>
          <p:cNvCxnSpPr>
            <a:cxnSpLocks/>
          </p:cNvCxnSpPr>
          <p:nvPr/>
        </p:nvCxnSpPr>
        <p:spPr>
          <a:xfrm flipH="1" flipV="1">
            <a:off x="2399506" y="3891969"/>
            <a:ext cx="228080" cy="48044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801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52F4-66A6-3C44-36B9-45C1959EE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D8258-ED8B-F2DC-9549-9400CC56B351}"/>
              </a:ext>
            </a:extLst>
          </p:cNvPr>
          <p:cNvSpPr>
            <a:spLocks noGrp="1"/>
          </p:cNvSpPr>
          <p:nvPr>
            <p:ph type="title"/>
          </p:nvPr>
        </p:nvSpPr>
        <p:spPr>
          <a:xfrm>
            <a:off x="1141412" y="226632"/>
            <a:ext cx="9905998" cy="583265"/>
          </a:xfrm>
        </p:spPr>
        <p:txBody>
          <a:bodyPr>
            <a:normAutofit fontScale="90000"/>
          </a:bodyPr>
          <a:lstStyle/>
          <a:p>
            <a:pPr algn="ctr"/>
            <a:r>
              <a:rPr lang="en-US" dirty="0"/>
              <a:t>supervised Learning</a:t>
            </a:r>
          </a:p>
        </p:txBody>
      </p:sp>
      <p:sp>
        <p:nvSpPr>
          <p:cNvPr id="3" name="Content Placeholder 2">
            <a:extLst>
              <a:ext uri="{FF2B5EF4-FFF2-40B4-BE49-F238E27FC236}">
                <a16:creationId xmlns:a16="http://schemas.microsoft.com/office/drawing/2014/main" id="{A0EFE327-EF4F-3BC4-9646-2796C95FD619}"/>
              </a:ext>
            </a:extLst>
          </p:cNvPr>
          <p:cNvSpPr>
            <a:spLocks noGrp="1"/>
          </p:cNvSpPr>
          <p:nvPr>
            <p:ph idx="1"/>
          </p:nvPr>
        </p:nvSpPr>
        <p:spPr>
          <a:xfrm>
            <a:off x="1454923" y="3380730"/>
            <a:ext cx="4318860" cy="1512016"/>
          </a:xfrm>
          <a:ln>
            <a:solidFill>
              <a:schemeClr val="tx1">
                <a:lumMod val="95000"/>
              </a:schemeClr>
            </a:solidFill>
          </a:ln>
        </p:spPr>
        <p:txBody>
          <a:bodyPr/>
          <a:lstStyle/>
          <a:p>
            <a:pPr marL="0" indent="0">
              <a:buNone/>
            </a:pPr>
            <a:r>
              <a:rPr lang="en-US" b="1" i="1" u="sng" dirty="0"/>
              <a:t>Supervised learning</a:t>
            </a:r>
            <a:r>
              <a:rPr lang="en-US" dirty="0"/>
              <a:t> algorithms have some form of </a:t>
            </a:r>
            <a:r>
              <a:rPr lang="en-US" b="1" i="1" u="sng" dirty="0"/>
              <a:t>ground truth</a:t>
            </a:r>
            <a:r>
              <a:rPr lang="en-US" dirty="0"/>
              <a:t> available</a:t>
            </a:r>
          </a:p>
        </p:txBody>
      </p:sp>
      <p:sp>
        <p:nvSpPr>
          <p:cNvPr id="4" name="Content Placeholder 2">
            <a:extLst>
              <a:ext uri="{FF2B5EF4-FFF2-40B4-BE49-F238E27FC236}">
                <a16:creationId xmlns:a16="http://schemas.microsoft.com/office/drawing/2014/main" id="{CBE57B61-1F14-745F-CFEA-BE557AE3D903}"/>
              </a:ext>
            </a:extLst>
          </p:cNvPr>
          <p:cNvSpPr txBox="1">
            <a:spLocks/>
          </p:cNvSpPr>
          <p:nvPr/>
        </p:nvSpPr>
        <p:spPr>
          <a:xfrm>
            <a:off x="1141411" y="1213175"/>
            <a:ext cx="9905999" cy="921503"/>
          </a:xfrm>
          <a:prstGeom prst="rect">
            <a:avLst/>
          </a:prstGeom>
          <a:solidFill>
            <a:schemeClr val="tx1">
              <a:lumMod val="95000"/>
            </a:schemeClr>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Learning by example, where an expert gives you feedback on “correct” responses</a:t>
            </a:r>
          </a:p>
        </p:txBody>
      </p:sp>
      <p:sp>
        <p:nvSpPr>
          <p:cNvPr id="5" name="TextBox 4">
            <a:extLst>
              <a:ext uri="{FF2B5EF4-FFF2-40B4-BE49-F238E27FC236}">
                <a16:creationId xmlns:a16="http://schemas.microsoft.com/office/drawing/2014/main" id="{A4F34C1A-8208-6FDC-614E-A5E49BC9C792}"/>
              </a:ext>
            </a:extLst>
          </p:cNvPr>
          <p:cNvSpPr txBox="1"/>
          <p:nvPr/>
        </p:nvSpPr>
        <p:spPr>
          <a:xfrm>
            <a:off x="1139823" y="802783"/>
            <a:ext cx="2056397" cy="369332"/>
          </a:xfrm>
          <a:prstGeom prst="rect">
            <a:avLst/>
          </a:prstGeom>
          <a:noFill/>
        </p:spPr>
        <p:txBody>
          <a:bodyPr wrap="none" rtlCol="0">
            <a:spAutoFit/>
          </a:bodyPr>
          <a:lstStyle/>
          <a:p>
            <a:r>
              <a:rPr lang="en-US" dirty="0"/>
              <a:t>Supervised Learning</a:t>
            </a:r>
          </a:p>
        </p:txBody>
      </p:sp>
      <p:sp>
        <p:nvSpPr>
          <p:cNvPr id="6" name="Rectangle 5">
            <a:extLst>
              <a:ext uri="{FF2B5EF4-FFF2-40B4-BE49-F238E27FC236}">
                <a16:creationId xmlns:a16="http://schemas.microsoft.com/office/drawing/2014/main" id="{E355736D-EE0D-6B44-F0CF-28571058A95E}"/>
              </a:ext>
            </a:extLst>
          </p:cNvPr>
          <p:cNvSpPr/>
          <p:nvPr/>
        </p:nvSpPr>
        <p:spPr>
          <a:xfrm>
            <a:off x="6348549" y="2537956"/>
            <a:ext cx="923109" cy="287383"/>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email</a:t>
            </a:r>
          </a:p>
        </p:txBody>
      </p:sp>
      <p:sp>
        <p:nvSpPr>
          <p:cNvPr id="7" name="Rectangle 6">
            <a:extLst>
              <a:ext uri="{FF2B5EF4-FFF2-40B4-BE49-F238E27FC236}">
                <a16:creationId xmlns:a16="http://schemas.microsoft.com/office/drawing/2014/main" id="{E5A162AB-01EC-620D-D461-8F512B728798}"/>
              </a:ext>
            </a:extLst>
          </p:cNvPr>
          <p:cNvSpPr/>
          <p:nvPr/>
        </p:nvSpPr>
        <p:spPr>
          <a:xfrm>
            <a:off x="6348548" y="2986447"/>
            <a:ext cx="923109" cy="287383"/>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email</a:t>
            </a:r>
          </a:p>
        </p:txBody>
      </p:sp>
      <p:sp>
        <p:nvSpPr>
          <p:cNvPr id="8" name="Rectangle 7">
            <a:extLst>
              <a:ext uri="{FF2B5EF4-FFF2-40B4-BE49-F238E27FC236}">
                <a16:creationId xmlns:a16="http://schemas.microsoft.com/office/drawing/2014/main" id="{AEAEF33E-52A1-6CBA-4A81-16E0DBFF7FAC}"/>
              </a:ext>
            </a:extLst>
          </p:cNvPr>
          <p:cNvSpPr/>
          <p:nvPr/>
        </p:nvSpPr>
        <p:spPr>
          <a:xfrm>
            <a:off x="6348547" y="3434938"/>
            <a:ext cx="923109" cy="287383"/>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email</a:t>
            </a:r>
          </a:p>
        </p:txBody>
      </p:sp>
      <p:sp>
        <p:nvSpPr>
          <p:cNvPr id="9" name="Rectangle 8">
            <a:extLst>
              <a:ext uri="{FF2B5EF4-FFF2-40B4-BE49-F238E27FC236}">
                <a16:creationId xmlns:a16="http://schemas.microsoft.com/office/drawing/2014/main" id="{EDB63E68-DF3D-2985-CE12-5ED9213739F9}"/>
              </a:ext>
            </a:extLst>
          </p:cNvPr>
          <p:cNvSpPr/>
          <p:nvPr/>
        </p:nvSpPr>
        <p:spPr>
          <a:xfrm>
            <a:off x="6348549" y="3883429"/>
            <a:ext cx="923109" cy="287383"/>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email</a:t>
            </a:r>
          </a:p>
        </p:txBody>
      </p:sp>
      <p:sp>
        <p:nvSpPr>
          <p:cNvPr id="10" name="Rectangle 9">
            <a:extLst>
              <a:ext uri="{FF2B5EF4-FFF2-40B4-BE49-F238E27FC236}">
                <a16:creationId xmlns:a16="http://schemas.microsoft.com/office/drawing/2014/main" id="{9E667B1A-C9B1-DD88-3BF8-0FCA599E8BEE}"/>
              </a:ext>
            </a:extLst>
          </p:cNvPr>
          <p:cNvSpPr/>
          <p:nvPr/>
        </p:nvSpPr>
        <p:spPr>
          <a:xfrm>
            <a:off x="6348548" y="4331920"/>
            <a:ext cx="923109" cy="287383"/>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email</a:t>
            </a:r>
          </a:p>
        </p:txBody>
      </p:sp>
      <p:sp>
        <p:nvSpPr>
          <p:cNvPr id="11" name="Rectangle 10">
            <a:extLst>
              <a:ext uri="{FF2B5EF4-FFF2-40B4-BE49-F238E27FC236}">
                <a16:creationId xmlns:a16="http://schemas.microsoft.com/office/drawing/2014/main" id="{12F7BF15-F603-FECD-7E3B-DFB41A7C14FF}"/>
              </a:ext>
            </a:extLst>
          </p:cNvPr>
          <p:cNvSpPr/>
          <p:nvPr/>
        </p:nvSpPr>
        <p:spPr>
          <a:xfrm>
            <a:off x="6348547" y="4780411"/>
            <a:ext cx="923109" cy="287383"/>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email</a:t>
            </a:r>
          </a:p>
        </p:txBody>
      </p:sp>
      <p:sp>
        <p:nvSpPr>
          <p:cNvPr id="12" name="Rectangle 11">
            <a:extLst>
              <a:ext uri="{FF2B5EF4-FFF2-40B4-BE49-F238E27FC236}">
                <a16:creationId xmlns:a16="http://schemas.microsoft.com/office/drawing/2014/main" id="{204E9942-1B88-5C59-3436-477A6BF79737}"/>
              </a:ext>
            </a:extLst>
          </p:cNvPr>
          <p:cNvSpPr/>
          <p:nvPr/>
        </p:nvSpPr>
        <p:spPr>
          <a:xfrm>
            <a:off x="6348549" y="5241964"/>
            <a:ext cx="923109" cy="287383"/>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email</a:t>
            </a:r>
          </a:p>
        </p:txBody>
      </p:sp>
      <p:sp>
        <p:nvSpPr>
          <p:cNvPr id="13" name="Rectangle 12">
            <a:extLst>
              <a:ext uri="{FF2B5EF4-FFF2-40B4-BE49-F238E27FC236}">
                <a16:creationId xmlns:a16="http://schemas.microsoft.com/office/drawing/2014/main" id="{8933C770-1E14-2ED2-9BA6-557DD7AF7845}"/>
              </a:ext>
            </a:extLst>
          </p:cNvPr>
          <p:cNvSpPr/>
          <p:nvPr/>
        </p:nvSpPr>
        <p:spPr>
          <a:xfrm>
            <a:off x="6348548" y="5690455"/>
            <a:ext cx="923109" cy="287383"/>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email</a:t>
            </a:r>
          </a:p>
        </p:txBody>
      </p:sp>
      <p:sp>
        <p:nvSpPr>
          <p:cNvPr id="14" name="Rectangle 13">
            <a:extLst>
              <a:ext uri="{FF2B5EF4-FFF2-40B4-BE49-F238E27FC236}">
                <a16:creationId xmlns:a16="http://schemas.microsoft.com/office/drawing/2014/main" id="{F22D9CD4-90BA-2421-B376-4D40600FACE0}"/>
              </a:ext>
            </a:extLst>
          </p:cNvPr>
          <p:cNvSpPr/>
          <p:nvPr/>
        </p:nvSpPr>
        <p:spPr>
          <a:xfrm>
            <a:off x="6348547" y="6138946"/>
            <a:ext cx="923109" cy="287383"/>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15" name="TextBox 14">
            <a:extLst>
              <a:ext uri="{FF2B5EF4-FFF2-40B4-BE49-F238E27FC236}">
                <a16:creationId xmlns:a16="http://schemas.microsoft.com/office/drawing/2014/main" id="{8C685946-7904-F659-9B4D-D5F7E1E2A554}"/>
              </a:ext>
            </a:extLst>
          </p:cNvPr>
          <p:cNvSpPr txBox="1"/>
          <p:nvPr/>
        </p:nvSpPr>
        <p:spPr>
          <a:xfrm>
            <a:off x="7395363" y="2508959"/>
            <a:ext cx="668773" cy="369332"/>
          </a:xfrm>
          <a:prstGeom prst="rect">
            <a:avLst/>
          </a:prstGeom>
          <a:noFill/>
        </p:spPr>
        <p:txBody>
          <a:bodyPr wrap="none" rtlCol="0">
            <a:spAutoFit/>
          </a:bodyPr>
          <a:lstStyle/>
          <a:p>
            <a:r>
              <a:rPr lang="en-US" dirty="0"/>
              <a:t>spam</a:t>
            </a:r>
          </a:p>
        </p:txBody>
      </p:sp>
      <p:sp>
        <p:nvSpPr>
          <p:cNvPr id="16" name="TextBox 15">
            <a:extLst>
              <a:ext uri="{FF2B5EF4-FFF2-40B4-BE49-F238E27FC236}">
                <a16:creationId xmlns:a16="http://schemas.microsoft.com/office/drawing/2014/main" id="{BC77ABA2-0E04-DB88-0437-49FCC8A0877F}"/>
              </a:ext>
            </a:extLst>
          </p:cNvPr>
          <p:cNvSpPr txBox="1"/>
          <p:nvPr/>
        </p:nvSpPr>
        <p:spPr>
          <a:xfrm>
            <a:off x="7395362" y="2903546"/>
            <a:ext cx="668773" cy="369332"/>
          </a:xfrm>
          <a:prstGeom prst="rect">
            <a:avLst/>
          </a:prstGeom>
          <a:noFill/>
        </p:spPr>
        <p:txBody>
          <a:bodyPr wrap="none" rtlCol="0">
            <a:spAutoFit/>
          </a:bodyPr>
          <a:lstStyle/>
          <a:p>
            <a:r>
              <a:rPr lang="en-US" dirty="0"/>
              <a:t>spam</a:t>
            </a:r>
          </a:p>
        </p:txBody>
      </p:sp>
      <p:sp>
        <p:nvSpPr>
          <p:cNvPr id="17" name="TextBox 16">
            <a:extLst>
              <a:ext uri="{FF2B5EF4-FFF2-40B4-BE49-F238E27FC236}">
                <a16:creationId xmlns:a16="http://schemas.microsoft.com/office/drawing/2014/main" id="{8EA54F6F-2CDB-AEDC-2F39-517C1F185FAB}"/>
              </a:ext>
            </a:extLst>
          </p:cNvPr>
          <p:cNvSpPr txBox="1"/>
          <p:nvPr/>
        </p:nvSpPr>
        <p:spPr>
          <a:xfrm>
            <a:off x="7395363" y="5187792"/>
            <a:ext cx="668773" cy="369332"/>
          </a:xfrm>
          <a:prstGeom prst="rect">
            <a:avLst/>
          </a:prstGeom>
          <a:noFill/>
        </p:spPr>
        <p:txBody>
          <a:bodyPr wrap="none" rtlCol="0">
            <a:spAutoFit/>
          </a:bodyPr>
          <a:lstStyle/>
          <a:p>
            <a:r>
              <a:rPr lang="en-US" dirty="0"/>
              <a:t>spam</a:t>
            </a:r>
          </a:p>
        </p:txBody>
      </p:sp>
      <p:sp>
        <p:nvSpPr>
          <p:cNvPr id="18" name="TextBox 17">
            <a:extLst>
              <a:ext uri="{FF2B5EF4-FFF2-40B4-BE49-F238E27FC236}">
                <a16:creationId xmlns:a16="http://schemas.microsoft.com/office/drawing/2014/main" id="{973A35F0-1BA1-701F-53EB-F2AEA17CAAD3}"/>
              </a:ext>
            </a:extLst>
          </p:cNvPr>
          <p:cNvSpPr txBox="1"/>
          <p:nvPr/>
        </p:nvSpPr>
        <p:spPr>
          <a:xfrm>
            <a:off x="7395362" y="5608506"/>
            <a:ext cx="591829" cy="369332"/>
          </a:xfrm>
          <a:prstGeom prst="rect">
            <a:avLst/>
          </a:prstGeom>
          <a:noFill/>
        </p:spPr>
        <p:txBody>
          <a:bodyPr wrap="none" rtlCol="0">
            <a:spAutoFit/>
          </a:bodyPr>
          <a:lstStyle/>
          <a:p>
            <a:r>
              <a:rPr lang="en-US" dirty="0"/>
              <a:t>legit</a:t>
            </a:r>
          </a:p>
        </p:txBody>
      </p:sp>
      <p:sp>
        <p:nvSpPr>
          <p:cNvPr id="19" name="TextBox 18">
            <a:extLst>
              <a:ext uri="{FF2B5EF4-FFF2-40B4-BE49-F238E27FC236}">
                <a16:creationId xmlns:a16="http://schemas.microsoft.com/office/drawing/2014/main" id="{523DAB3B-EA0A-DB2E-E686-B2175F724710}"/>
              </a:ext>
            </a:extLst>
          </p:cNvPr>
          <p:cNvSpPr txBox="1"/>
          <p:nvPr/>
        </p:nvSpPr>
        <p:spPr>
          <a:xfrm>
            <a:off x="7395362" y="4284806"/>
            <a:ext cx="591829" cy="369332"/>
          </a:xfrm>
          <a:prstGeom prst="rect">
            <a:avLst/>
          </a:prstGeom>
          <a:noFill/>
        </p:spPr>
        <p:txBody>
          <a:bodyPr wrap="none" rtlCol="0">
            <a:spAutoFit/>
          </a:bodyPr>
          <a:lstStyle/>
          <a:p>
            <a:r>
              <a:rPr lang="en-US" dirty="0"/>
              <a:t>legit</a:t>
            </a:r>
          </a:p>
        </p:txBody>
      </p:sp>
      <p:sp>
        <p:nvSpPr>
          <p:cNvPr id="20" name="TextBox 19">
            <a:extLst>
              <a:ext uri="{FF2B5EF4-FFF2-40B4-BE49-F238E27FC236}">
                <a16:creationId xmlns:a16="http://schemas.microsoft.com/office/drawing/2014/main" id="{C927647F-CEE1-E9A4-8325-874D16C8A0B4}"/>
              </a:ext>
            </a:extLst>
          </p:cNvPr>
          <p:cNvSpPr txBox="1"/>
          <p:nvPr/>
        </p:nvSpPr>
        <p:spPr>
          <a:xfrm>
            <a:off x="7395361" y="3380730"/>
            <a:ext cx="591829" cy="369332"/>
          </a:xfrm>
          <a:prstGeom prst="rect">
            <a:avLst/>
          </a:prstGeom>
          <a:noFill/>
        </p:spPr>
        <p:txBody>
          <a:bodyPr wrap="none" rtlCol="0">
            <a:spAutoFit/>
          </a:bodyPr>
          <a:lstStyle/>
          <a:p>
            <a:r>
              <a:rPr lang="en-US" dirty="0"/>
              <a:t>legit</a:t>
            </a:r>
          </a:p>
        </p:txBody>
      </p:sp>
      <p:sp>
        <p:nvSpPr>
          <p:cNvPr id="21" name="TextBox 20">
            <a:extLst>
              <a:ext uri="{FF2B5EF4-FFF2-40B4-BE49-F238E27FC236}">
                <a16:creationId xmlns:a16="http://schemas.microsoft.com/office/drawing/2014/main" id="{AFA8BFCF-E6FB-FAC6-196A-4B8A33D41977}"/>
              </a:ext>
            </a:extLst>
          </p:cNvPr>
          <p:cNvSpPr txBox="1"/>
          <p:nvPr/>
        </p:nvSpPr>
        <p:spPr>
          <a:xfrm>
            <a:off x="7379374" y="3824591"/>
            <a:ext cx="591829" cy="369332"/>
          </a:xfrm>
          <a:prstGeom prst="rect">
            <a:avLst/>
          </a:prstGeom>
          <a:noFill/>
        </p:spPr>
        <p:txBody>
          <a:bodyPr wrap="none" rtlCol="0">
            <a:spAutoFit/>
          </a:bodyPr>
          <a:lstStyle/>
          <a:p>
            <a:r>
              <a:rPr lang="en-US" dirty="0"/>
              <a:t>legit</a:t>
            </a:r>
          </a:p>
        </p:txBody>
      </p:sp>
      <p:sp>
        <p:nvSpPr>
          <p:cNvPr id="22" name="TextBox 21">
            <a:extLst>
              <a:ext uri="{FF2B5EF4-FFF2-40B4-BE49-F238E27FC236}">
                <a16:creationId xmlns:a16="http://schemas.microsoft.com/office/drawing/2014/main" id="{4241D0D4-15D1-6C43-79A9-82E6B393FE3A}"/>
              </a:ext>
            </a:extLst>
          </p:cNvPr>
          <p:cNvSpPr txBox="1"/>
          <p:nvPr/>
        </p:nvSpPr>
        <p:spPr>
          <a:xfrm>
            <a:off x="7395362" y="4725605"/>
            <a:ext cx="668773" cy="369332"/>
          </a:xfrm>
          <a:prstGeom prst="rect">
            <a:avLst/>
          </a:prstGeom>
          <a:noFill/>
        </p:spPr>
        <p:txBody>
          <a:bodyPr wrap="none" rtlCol="0">
            <a:spAutoFit/>
          </a:bodyPr>
          <a:lstStyle/>
          <a:p>
            <a:r>
              <a:rPr lang="en-US" dirty="0"/>
              <a:t>spam</a:t>
            </a:r>
          </a:p>
        </p:txBody>
      </p:sp>
      <p:sp>
        <p:nvSpPr>
          <p:cNvPr id="23" name="TextBox 22">
            <a:extLst>
              <a:ext uri="{FF2B5EF4-FFF2-40B4-BE49-F238E27FC236}">
                <a16:creationId xmlns:a16="http://schemas.microsoft.com/office/drawing/2014/main" id="{E545617C-C973-1645-01CF-9C867F8AEAAC}"/>
              </a:ext>
            </a:extLst>
          </p:cNvPr>
          <p:cNvSpPr txBox="1"/>
          <p:nvPr/>
        </p:nvSpPr>
        <p:spPr>
          <a:xfrm>
            <a:off x="9474926" y="2620017"/>
            <a:ext cx="2107474" cy="1569660"/>
          </a:xfrm>
          <a:prstGeom prst="rect">
            <a:avLst/>
          </a:prstGeom>
          <a:noFill/>
        </p:spPr>
        <p:txBody>
          <a:bodyPr wrap="square" rtlCol="0">
            <a:spAutoFit/>
          </a:bodyPr>
          <a:lstStyle/>
          <a:p>
            <a:pPr algn="ctr"/>
            <a:r>
              <a:rPr lang="en-US" sz="1600" i="1" dirty="0"/>
              <a:t>Here, a human (probably) has gone through and marked emails as spam or not, so we can learn what spam emails look like!</a:t>
            </a:r>
          </a:p>
        </p:txBody>
      </p:sp>
      <p:cxnSp>
        <p:nvCxnSpPr>
          <p:cNvPr id="25" name="Straight Connector 24">
            <a:extLst>
              <a:ext uri="{FF2B5EF4-FFF2-40B4-BE49-F238E27FC236}">
                <a16:creationId xmlns:a16="http://schemas.microsoft.com/office/drawing/2014/main" id="{BE498C87-1DA8-3604-BB81-D51E144987E0}"/>
              </a:ext>
            </a:extLst>
          </p:cNvPr>
          <p:cNvCxnSpPr/>
          <p:nvPr/>
        </p:nvCxnSpPr>
        <p:spPr>
          <a:xfrm flipV="1">
            <a:off x="8299269" y="3429000"/>
            <a:ext cx="1045028" cy="39559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82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3C82-FB1E-9B41-9C6B-87C336C4922D}"/>
              </a:ext>
            </a:extLst>
          </p:cNvPr>
          <p:cNvSpPr>
            <a:spLocks noGrp="1"/>
          </p:cNvSpPr>
          <p:nvPr>
            <p:ph type="title"/>
          </p:nvPr>
        </p:nvSpPr>
        <p:spPr>
          <a:xfrm>
            <a:off x="1143001" y="326780"/>
            <a:ext cx="9905998" cy="740019"/>
          </a:xfrm>
        </p:spPr>
        <p:txBody>
          <a:bodyPr/>
          <a:lstStyle/>
          <a:p>
            <a:pPr algn="ctr"/>
            <a:r>
              <a:rPr lang="en-US" dirty="0"/>
              <a:t>Roadmap: Goals for this deck</a:t>
            </a:r>
          </a:p>
        </p:txBody>
      </p:sp>
      <p:sp>
        <p:nvSpPr>
          <p:cNvPr id="3" name="Content Placeholder 2">
            <a:extLst>
              <a:ext uri="{FF2B5EF4-FFF2-40B4-BE49-F238E27FC236}">
                <a16:creationId xmlns:a16="http://schemas.microsoft.com/office/drawing/2014/main" id="{5269E30A-8B11-F04A-8AA0-33FCB281CF98}"/>
              </a:ext>
            </a:extLst>
          </p:cNvPr>
          <p:cNvSpPr>
            <a:spLocks noGrp="1"/>
          </p:cNvSpPr>
          <p:nvPr>
            <p:ph idx="1"/>
          </p:nvPr>
        </p:nvSpPr>
        <p:spPr>
          <a:xfrm>
            <a:off x="2443843" y="1634227"/>
            <a:ext cx="7304313" cy="950560"/>
          </a:xfrm>
          <a:solidFill>
            <a:schemeClr val="tx1">
              <a:lumMod val="95000"/>
            </a:schemeClr>
          </a:solidFill>
          <a:ln>
            <a:solidFill>
              <a:schemeClr val="bg1"/>
            </a:solidFill>
          </a:ln>
        </p:spPr>
        <p:txBody>
          <a:bodyPr anchor="ctr" anchorCtr="0">
            <a:normAutofit/>
          </a:bodyPr>
          <a:lstStyle/>
          <a:p>
            <a:pPr marL="0" indent="0" algn="ctr">
              <a:buNone/>
            </a:pPr>
            <a:r>
              <a:rPr lang="en-US" dirty="0">
                <a:solidFill>
                  <a:schemeClr val="bg1"/>
                </a:solidFill>
              </a:rPr>
              <a:t>Learn a little bit about what machine learning is, some of the basic terms, and what they mean.</a:t>
            </a:r>
          </a:p>
        </p:txBody>
      </p:sp>
      <p:sp>
        <p:nvSpPr>
          <p:cNvPr id="4" name="Content Placeholder 2">
            <a:extLst>
              <a:ext uri="{FF2B5EF4-FFF2-40B4-BE49-F238E27FC236}">
                <a16:creationId xmlns:a16="http://schemas.microsoft.com/office/drawing/2014/main" id="{4E635573-5EE1-B1C1-A13F-4BBFE81B17FC}"/>
              </a:ext>
            </a:extLst>
          </p:cNvPr>
          <p:cNvSpPr txBox="1">
            <a:spLocks/>
          </p:cNvSpPr>
          <p:nvPr/>
        </p:nvSpPr>
        <p:spPr>
          <a:xfrm>
            <a:off x="2443843" y="2953720"/>
            <a:ext cx="7304313" cy="950560"/>
          </a:xfrm>
          <a:prstGeom prst="rect">
            <a:avLst/>
          </a:prstGeom>
          <a:solidFill>
            <a:schemeClr val="tx1">
              <a:lumMod val="95000"/>
            </a:schemeClr>
          </a:solidFill>
          <a:ln>
            <a:solidFill>
              <a:schemeClr val="bg1"/>
            </a:solidFill>
          </a:ln>
        </p:spPr>
        <p:txBody>
          <a:bodyPr vert="horz" lIns="91440" tIns="45720" rIns="91440" bIns="45720" rtlCol="0" anchor="ctr" anchorCtr="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Learn a couple of VERY simple ML algorithms as a stepping point to upper level CS electives</a:t>
            </a:r>
          </a:p>
        </p:txBody>
      </p:sp>
      <p:sp>
        <p:nvSpPr>
          <p:cNvPr id="6" name="Content Placeholder 2">
            <a:extLst>
              <a:ext uri="{FF2B5EF4-FFF2-40B4-BE49-F238E27FC236}">
                <a16:creationId xmlns:a16="http://schemas.microsoft.com/office/drawing/2014/main" id="{C42C9E4A-13BD-F16C-BD0B-73B4F7C5BA31}"/>
              </a:ext>
            </a:extLst>
          </p:cNvPr>
          <p:cNvSpPr txBox="1">
            <a:spLocks/>
          </p:cNvSpPr>
          <p:nvPr/>
        </p:nvSpPr>
        <p:spPr>
          <a:xfrm>
            <a:off x="2443843" y="4273213"/>
            <a:ext cx="7304313" cy="950560"/>
          </a:xfrm>
          <a:prstGeom prst="rect">
            <a:avLst/>
          </a:prstGeom>
          <a:solidFill>
            <a:schemeClr val="tx1">
              <a:lumMod val="95000"/>
            </a:schemeClr>
          </a:solidFill>
          <a:ln>
            <a:solidFill>
              <a:schemeClr val="bg1"/>
            </a:solidFill>
          </a:ln>
        </p:spPr>
        <p:txBody>
          <a:bodyPr vert="horz" lIns="91440" tIns="45720" rIns="91440" bIns="45720" rtlCol="0" anchor="ctr" anchorCtr="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Understand the basics of modern AI so you are ready to learn more in the future!</a:t>
            </a:r>
          </a:p>
        </p:txBody>
      </p:sp>
    </p:spTree>
    <p:extLst>
      <p:ext uri="{BB962C8B-B14F-4D97-AF65-F5344CB8AC3E}">
        <p14:creationId xmlns:p14="http://schemas.microsoft.com/office/powerpoint/2010/main" val="3800314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51327-B8FF-7423-9D60-BFD2A7B39A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2277D7-C6AD-FCA9-4A04-76ABAEC00370}"/>
              </a:ext>
            </a:extLst>
          </p:cNvPr>
          <p:cNvSpPr>
            <a:spLocks noGrp="1"/>
          </p:cNvSpPr>
          <p:nvPr>
            <p:ph type="title"/>
          </p:nvPr>
        </p:nvSpPr>
        <p:spPr>
          <a:xfrm>
            <a:off x="1141412" y="226632"/>
            <a:ext cx="9905998" cy="583265"/>
          </a:xfrm>
        </p:spPr>
        <p:txBody>
          <a:bodyPr>
            <a:normAutofit fontScale="90000"/>
          </a:bodyPr>
          <a:lstStyle/>
          <a:p>
            <a:pPr algn="ctr"/>
            <a:r>
              <a:rPr lang="en-US" dirty="0"/>
              <a:t>Reinforcement Learning</a:t>
            </a:r>
          </a:p>
        </p:txBody>
      </p:sp>
      <p:pic>
        <p:nvPicPr>
          <p:cNvPr id="6" name="Google Shape;624;g34e268b36c4_2_246" descr="A (Long) Peek into Reinforcement Learning">
            <a:extLst>
              <a:ext uri="{FF2B5EF4-FFF2-40B4-BE49-F238E27FC236}">
                <a16:creationId xmlns:a16="http://schemas.microsoft.com/office/drawing/2014/main" id="{2AD26E1D-8FA0-9E13-A8A7-2421AA62869B}"/>
              </a:ext>
            </a:extLst>
          </p:cNvPr>
          <p:cNvPicPr preferRelativeResize="0"/>
          <p:nvPr/>
        </p:nvPicPr>
        <p:blipFill rotWithShape="1">
          <a:blip r:embed="rId2">
            <a:alphaModFix/>
          </a:blip>
          <a:srcRect/>
          <a:stretch/>
        </p:blipFill>
        <p:spPr>
          <a:xfrm>
            <a:off x="2067014" y="2511249"/>
            <a:ext cx="7764963" cy="3662245"/>
          </a:xfrm>
          <a:prstGeom prst="rect">
            <a:avLst/>
          </a:prstGeom>
          <a:noFill/>
          <a:ln>
            <a:noFill/>
          </a:ln>
        </p:spPr>
      </p:pic>
      <p:sp>
        <p:nvSpPr>
          <p:cNvPr id="7" name="Google Shape;625;g34e268b36c4_2_246">
            <a:extLst>
              <a:ext uri="{FF2B5EF4-FFF2-40B4-BE49-F238E27FC236}">
                <a16:creationId xmlns:a16="http://schemas.microsoft.com/office/drawing/2014/main" id="{531066C4-671E-F18D-38AB-74AA66A1B609}"/>
              </a:ext>
            </a:extLst>
          </p:cNvPr>
          <p:cNvSpPr txBox="1"/>
          <p:nvPr/>
        </p:nvSpPr>
        <p:spPr>
          <a:xfrm>
            <a:off x="8083731" y="6217039"/>
            <a:ext cx="2167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dirty="0">
                <a:solidFill>
                  <a:schemeClr val="tx1">
                    <a:lumMod val="95000"/>
                  </a:schemeClr>
                </a:solidFill>
                <a:latin typeface="Calibri"/>
                <a:ea typeface="Calibri"/>
                <a:cs typeface="Calibri"/>
                <a:sym typeface="Calibri"/>
              </a:rPr>
              <a:t>Image credit: </a:t>
            </a:r>
            <a:r>
              <a:rPr lang="en-US" sz="1400" i="1" dirty="0" err="1">
                <a:solidFill>
                  <a:schemeClr val="tx1">
                    <a:lumMod val="95000"/>
                  </a:schemeClr>
                </a:solidFill>
                <a:latin typeface="Calibri"/>
                <a:ea typeface="Calibri"/>
                <a:cs typeface="Calibri"/>
                <a:sym typeface="Calibri"/>
              </a:rPr>
              <a:t>Lil'Log</a:t>
            </a:r>
            <a:endParaRPr sz="1400" i="1" dirty="0">
              <a:solidFill>
                <a:schemeClr val="tx1">
                  <a:lumMod val="95000"/>
                </a:schemeClr>
              </a:solidFill>
              <a:latin typeface="Calibri"/>
              <a:ea typeface="Calibri"/>
              <a:cs typeface="Calibri"/>
              <a:sym typeface="Calibri"/>
            </a:endParaRPr>
          </a:p>
        </p:txBody>
      </p:sp>
      <p:sp>
        <p:nvSpPr>
          <p:cNvPr id="8" name="Content Placeholder 2">
            <a:extLst>
              <a:ext uri="{FF2B5EF4-FFF2-40B4-BE49-F238E27FC236}">
                <a16:creationId xmlns:a16="http://schemas.microsoft.com/office/drawing/2014/main" id="{EECD6BC1-CBE3-ECA6-94DC-A21C0420571B}"/>
              </a:ext>
            </a:extLst>
          </p:cNvPr>
          <p:cNvSpPr txBox="1">
            <a:spLocks/>
          </p:cNvSpPr>
          <p:nvPr/>
        </p:nvSpPr>
        <p:spPr>
          <a:xfrm>
            <a:off x="1143000" y="1260363"/>
            <a:ext cx="9905999" cy="777544"/>
          </a:xfrm>
          <a:prstGeom prst="rect">
            <a:avLst/>
          </a:prstGeom>
          <a:solidFill>
            <a:schemeClr val="tx1">
              <a:lumMod val="95000"/>
            </a:schemeClr>
          </a:solid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Learning by practicing and reinforcing actions that work will punishing actions that do not work</a:t>
            </a:r>
          </a:p>
        </p:txBody>
      </p:sp>
      <p:sp>
        <p:nvSpPr>
          <p:cNvPr id="9" name="TextBox 8">
            <a:extLst>
              <a:ext uri="{FF2B5EF4-FFF2-40B4-BE49-F238E27FC236}">
                <a16:creationId xmlns:a16="http://schemas.microsoft.com/office/drawing/2014/main" id="{DAD0203D-A7B1-9A2B-0664-5F45A4514B4A}"/>
              </a:ext>
            </a:extLst>
          </p:cNvPr>
          <p:cNvSpPr txBox="1"/>
          <p:nvPr/>
        </p:nvSpPr>
        <p:spPr>
          <a:xfrm>
            <a:off x="1141412" y="849970"/>
            <a:ext cx="2317814" cy="369332"/>
          </a:xfrm>
          <a:prstGeom prst="rect">
            <a:avLst/>
          </a:prstGeom>
          <a:noFill/>
        </p:spPr>
        <p:txBody>
          <a:bodyPr wrap="none" rtlCol="0">
            <a:spAutoFit/>
          </a:bodyPr>
          <a:lstStyle/>
          <a:p>
            <a:r>
              <a:rPr lang="en-US" dirty="0"/>
              <a:t>Reinforcement Learning</a:t>
            </a:r>
          </a:p>
        </p:txBody>
      </p:sp>
    </p:spTree>
    <p:extLst>
      <p:ext uri="{BB962C8B-B14F-4D97-AF65-F5344CB8AC3E}">
        <p14:creationId xmlns:p14="http://schemas.microsoft.com/office/powerpoint/2010/main" val="388537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F00E3-800C-528F-67E2-36B493E86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E56850-A90E-9769-90C8-2A7CF35A3506}"/>
              </a:ext>
            </a:extLst>
          </p:cNvPr>
          <p:cNvSpPr>
            <a:spLocks noGrp="1"/>
          </p:cNvSpPr>
          <p:nvPr>
            <p:ph type="title"/>
          </p:nvPr>
        </p:nvSpPr>
        <p:spPr>
          <a:xfrm>
            <a:off x="1141412" y="226632"/>
            <a:ext cx="9905998" cy="583265"/>
          </a:xfrm>
        </p:spPr>
        <p:txBody>
          <a:bodyPr>
            <a:normAutofit fontScale="90000"/>
          </a:bodyPr>
          <a:lstStyle/>
          <a:p>
            <a:pPr algn="ctr"/>
            <a:r>
              <a:rPr lang="en-US" dirty="0"/>
              <a:t>That Taxonomy Again…</a:t>
            </a:r>
          </a:p>
        </p:txBody>
      </p:sp>
      <p:pic>
        <p:nvPicPr>
          <p:cNvPr id="4" name="Google Shape;205;g34e268b36c4_3_60">
            <a:extLst>
              <a:ext uri="{FF2B5EF4-FFF2-40B4-BE49-F238E27FC236}">
                <a16:creationId xmlns:a16="http://schemas.microsoft.com/office/drawing/2014/main" id="{603B7BD9-3BB3-81D3-2AEA-F250E01B97A1}"/>
              </a:ext>
            </a:extLst>
          </p:cNvPr>
          <p:cNvPicPr preferRelativeResize="0"/>
          <p:nvPr/>
        </p:nvPicPr>
        <p:blipFill rotWithShape="1">
          <a:blip r:embed="rId2">
            <a:alphaModFix/>
          </a:blip>
          <a:srcRect l="-6400" r="6400"/>
          <a:stretch/>
        </p:blipFill>
        <p:spPr>
          <a:xfrm>
            <a:off x="1565695" y="1045030"/>
            <a:ext cx="8004487" cy="5725677"/>
          </a:xfrm>
          <a:prstGeom prst="rect">
            <a:avLst/>
          </a:prstGeom>
          <a:noFill/>
          <a:ln>
            <a:noFill/>
          </a:ln>
        </p:spPr>
      </p:pic>
    </p:spTree>
    <p:extLst>
      <p:ext uri="{BB962C8B-B14F-4D97-AF65-F5344CB8AC3E}">
        <p14:creationId xmlns:p14="http://schemas.microsoft.com/office/powerpoint/2010/main" val="1158670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11F5D-7DF1-71B4-2369-C7A27631DE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4D45E-F346-1385-D93B-4A4461ACC0D6}"/>
              </a:ext>
            </a:extLst>
          </p:cNvPr>
          <p:cNvSpPr>
            <a:spLocks noGrp="1"/>
          </p:cNvSpPr>
          <p:nvPr>
            <p:ph type="title"/>
          </p:nvPr>
        </p:nvSpPr>
        <p:spPr>
          <a:xfrm>
            <a:off x="1143001" y="2216918"/>
            <a:ext cx="9905998" cy="1478570"/>
          </a:xfrm>
        </p:spPr>
        <p:txBody>
          <a:bodyPr/>
          <a:lstStyle/>
          <a:p>
            <a:pPr algn="ctr"/>
            <a:r>
              <a:rPr lang="en-US" dirty="0"/>
              <a:t>Unsupervised Learning and Clustering</a:t>
            </a:r>
          </a:p>
        </p:txBody>
      </p:sp>
    </p:spTree>
    <p:extLst>
      <p:ext uri="{BB962C8B-B14F-4D97-AF65-F5344CB8AC3E}">
        <p14:creationId xmlns:p14="http://schemas.microsoft.com/office/powerpoint/2010/main" val="2523537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29883-F5BD-A70F-8C3F-E0C0BE989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B5CF41-2497-DCBB-EE4D-FD6B2BE72030}"/>
              </a:ext>
            </a:extLst>
          </p:cNvPr>
          <p:cNvSpPr>
            <a:spLocks noGrp="1"/>
          </p:cNvSpPr>
          <p:nvPr>
            <p:ph type="title"/>
          </p:nvPr>
        </p:nvSpPr>
        <p:spPr>
          <a:xfrm>
            <a:off x="1141412" y="226632"/>
            <a:ext cx="9905998" cy="583265"/>
          </a:xfrm>
        </p:spPr>
        <p:txBody>
          <a:bodyPr>
            <a:normAutofit fontScale="90000"/>
          </a:bodyPr>
          <a:lstStyle/>
          <a:p>
            <a:pPr algn="ctr"/>
            <a:r>
              <a:rPr lang="en-US" dirty="0"/>
              <a:t>Clustering</a:t>
            </a:r>
          </a:p>
        </p:txBody>
      </p:sp>
      <p:sp>
        <p:nvSpPr>
          <p:cNvPr id="3" name="Content Placeholder 2">
            <a:extLst>
              <a:ext uri="{FF2B5EF4-FFF2-40B4-BE49-F238E27FC236}">
                <a16:creationId xmlns:a16="http://schemas.microsoft.com/office/drawing/2014/main" id="{740AEB7F-191A-67B2-1984-FABD8708510A}"/>
              </a:ext>
            </a:extLst>
          </p:cNvPr>
          <p:cNvSpPr>
            <a:spLocks noGrp="1"/>
          </p:cNvSpPr>
          <p:nvPr>
            <p:ph idx="1"/>
          </p:nvPr>
        </p:nvSpPr>
        <p:spPr>
          <a:xfrm>
            <a:off x="1143000" y="1165478"/>
            <a:ext cx="9905999" cy="1103313"/>
          </a:xfrm>
          <a:solidFill>
            <a:schemeClr val="tx1">
              <a:lumMod val="95000"/>
            </a:schemeClr>
          </a:solidFill>
          <a:ln>
            <a:solidFill>
              <a:schemeClr val="bg1"/>
            </a:solidFill>
          </a:ln>
        </p:spPr>
        <p:txBody>
          <a:bodyPr/>
          <a:lstStyle/>
          <a:p>
            <a:pPr marL="0" indent="0">
              <a:buNone/>
            </a:pPr>
            <a:r>
              <a:rPr lang="en-US" b="1" i="1" u="sng" dirty="0">
                <a:solidFill>
                  <a:schemeClr val="bg1"/>
                </a:solidFill>
              </a:rPr>
              <a:t>Goal</a:t>
            </a:r>
            <a:r>
              <a:rPr lang="en-US" dirty="0">
                <a:solidFill>
                  <a:schemeClr val="bg1"/>
                </a:solidFill>
              </a:rPr>
              <a:t>: Divide samples in the data set into some number of k groups where items in each group are highly similar to one another.</a:t>
            </a:r>
          </a:p>
        </p:txBody>
      </p:sp>
      <p:grpSp>
        <p:nvGrpSpPr>
          <p:cNvPr id="7" name="Group 6">
            <a:extLst>
              <a:ext uri="{FF2B5EF4-FFF2-40B4-BE49-F238E27FC236}">
                <a16:creationId xmlns:a16="http://schemas.microsoft.com/office/drawing/2014/main" id="{CF438D5A-FEA5-E406-E2FE-B207E48AEDFE}"/>
              </a:ext>
            </a:extLst>
          </p:cNvPr>
          <p:cNvGrpSpPr/>
          <p:nvPr/>
        </p:nvGrpSpPr>
        <p:grpSpPr>
          <a:xfrm>
            <a:off x="1141412" y="2661260"/>
            <a:ext cx="5085217" cy="3970107"/>
            <a:chOff x="1141412" y="2661260"/>
            <a:chExt cx="5085217" cy="3970107"/>
          </a:xfrm>
        </p:grpSpPr>
        <p:pic>
          <p:nvPicPr>
            <p:cNvPr id="4" name="Google Shape;365;p32">
              <a:extLst>
                <a:ext uri="{FF2B5EF4-FFF2-40B4-BE49-F238E27FC236}">
                  <a16:creationId xmlns:a16="http://schemas.microsoft.com/office/drawing/2014/main" id="{904BDEE0-2F77-A665-3960-9FAB49246C71}"/>
                </a:ext>
              </a:extLst>
            </p:cNvPr>
            <p:cNvPicPr preferRelativeResize="0"/>
            <p:nvPr/>
          </p:nvPicPr>
          <p:blipFill rotWithShape="1">
            <a:blip r:embed="rId2">
              <a:alphaModFix/>
            </a:blip>
            <a:srcRect/>
            <a:stretch/>
          </p:blipFill>
          <p:spPr>
            <a:xfrm>
              <a:off x="1141412" y="2661260"/>
              <a:ext cx="5085217" cy="3970107"/>
            </a:xfrm>
            <a:prstGeom prst="rect">
              <a:avLst/>
            </a:prstGeom>
            <a:noFill/>
            <a:ln>
              <a:noFill/>
            </a:ln>
          </p:spPr>
        </p:pic>
        <p:sp>
          <p:nvSpPr>
            <p:cNvPr id="5" name="Rectangle 4">
              <a:extLst>
                <a:ext uri="{FF2B5EF4-FFF2-40B4-BE49-F238E27FC236}">
                  <a16:creationId xmlns:a16="http://schemas.microsoft.com/office/drawing/2014/main" id="{A40CA14B-1107-A33A-CA8C-67C4318A2251}"/>
                </a:ext>
              </a:extLst>
            </p:cNvPr>
            <p:cNvSpPr/>
            <p:nvPr/>
          </p:nvSpPr>
          <p:spPr>
            <a:xfrm>
              <a:off x="2503714" y="3733800"/>
              <a:ext cx="500743" cy="50074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1E9F826-9A0D-EA0D-6ED1-F71EBFA32DAE}"/>
                </a:ext>
              </a:extLst>
            </p:cNvPr>
            <p:cNvSpPr/>
            <p:nvPr/>
          </p:nvSpPr>
          <p:spPr>
            <a:xfrm>
              <a:off x="3684020" y="5050972"/>
              <a:ext cx="500743" cy="50074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D330275A-1815-A85E-060E-E13C76D52843}"/>
              </a:ext>
            </a:extLst>
          </p:cNvPr>
          <p:cNvSpPr txBox="1"/>
          <p:nvPr/>
        </p:nvSpPr>
        <p:spPr>
          <a:xfrm>
            <a:off x="7620000" y="2656115"/>
            <a:ext cx="3320143" cy="1200329"/>
          </a:xfrm>
          <a:prstGeom prst="rect">
            <a:avLst/>
          </a:prstGeom>
          <a:noFill/>
        </p:spPr>
        <p:txBody>
          <a:bodyPr wrap="square" rtlCol="0">
            <a:spAutoFit/>
          </a:bodyPr>
          <a:lstStyle/>
          <a:p>
            <a:r>
              <a:rPr lang="en-US" i="1" dirty="0"/>
              <a:t>In this example, how many clusters do there seem to be? One challenge is choosing the right k (set of groups) to find.</a:t>
            </a:r>
          </a:p>
        </p:txBody>
      </p:sp>
      <p:cxnSp>
        <p:nvCxnSpPr>
          <p:cNvPr id="10" name="Straight Connector 9">
            <a:extLst>
              <a:ext uri="{FF2B5EF4-FFF2-40B4-BE49-F238E27FC236}">
                <a16:creationId xmlns:a16="http://schemas.microsoft.com/office/drawing/2014/main" id="{0AB1EFCE-B775-4FBA-4687-6A153CF29EB9}"/>
              </a:ext>
            </a:extLst>
          </p:cNvPr>
          <p:cNvCxnSpPr/>
          <p:nvPr/>
        </p:nvCxnSpPr>
        <p:spPr>
          <a:xfrm flipH="1">
            <a:off x="6389914" y="3341914"/>
            <a:ext cx="1045029" cy="3918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C99E06F-0596-1B68-3E26-C6ACAF0AFBEE}"/>
              </a:ext>
            </a:extLst>
          </p:cNvPr>
          <p:cNvSpPr txBox="1"/>
          <p:nvPr/>
        </p:nvSpPr>
        <p:spPr>
          <a:xfrm>
            <a:off x="7727267" y="5040086"/>
            <a:ext cx="3320143" cy="1477328"/>
          </a:xfrm>
          <a:prstGeom prst="rect">
            <a:avLst/>
          </a:prstGeom>
          <a:noFill/>
          <a:ln>
            <a:solidFill>
              <a:schemeClr val="tx1">
                <a:lumMod val="95000"/>
              </a:schemeClr>
            </a:solidFill>
          </a:ln>
        </p:spPr>
        <p:txBody>
          <a:bodyPr wrap="square" rtlCol="0">
            <a:spAutoFit/>
          </a:bodyPr>
          <a:lstStyle/>
          <a:p>
            <a:r>
              <a:rPr lang="en-US" i="1" u="sng" dirty="0"/>
              <a:t>Applications</a:t>
            </a:r>
            <a:r>
              <a:rPr lang="en-US" i="1" dirty="0"/>
              <a:t>:</a:t>
            </a:r>
            <a:br>
              <a:rPr lang="en-US" i="1" dirty="0"/>
            </a:br>
            <a:r>
              <a:rPr lang="en-US" i="1" dirty="0"/>
              <a:t>  Market Segmentation</a:t>
            </a:r>
          </a:p>
          <a:p>
            <a:r>
              <a:rPr lang="en-US" i="1" dirty="0"/>
              <a:t>  Organize Data Centers</a:t>
            </a:r>
            <a:br>
              <a:rPr lang="en-US" i="1" dirty="0"/>
            </a:br>
            <a:r>
              <a:rPr lang="en-US" i="1" dirty="0"/>
              <a:t>  Social Network Analysis</a:t>
            </a:r>
          </a:p>
          <a:p>
            <a:r>
              <a:rPr lang="en-US" i="1" dirty="0"/>
              <a:t>  Recommender Tools</a:t>
            </a:r>
          </a:p>
        </p:txBody>
      </p:sp>
    </p:spTree>
    <p:extLst>
      <p:ext uri="{BB962C8B-B14F-4D97-AF65-F5344CB8AC3E}">
        <p14:creationId xmlns:p14="http://schemas.microsoft.com/office/powerpoint/2010/main" val="3283161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90603-EFC9-9955-67AC-FE2203A10F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F6ADA7-829A-A234-A7F6-68B1CD56C3E7}"/>
              </a:ext>
            </a:extLst>
          </p:cNvPr>
          <p:cNvSpPr>
            <a:spLocks noGrp="1"/>
          </p:cNvSpPr>
          <p:nvPr>
            <p:ph type="title"/>
          </p:nvPr>
        </p:nvSpPr>
        <p:spPr>
          <a:xfrm>
            <a:off x="1141412" y="226632"/>
            <a:ext cx="9905998" cy="583265"/>
          </a:xfrm>
        </p:spPr>
        <p:txBody>
          <a:bodyPr>
            <a:normAutofit fontScale="90000"/>
          </a:bodyPr>
          <a:lstStyle/>
          <a:p>
            <a:pPr algn="ctr"/>
            <a:r>
              <a:rPr lang="en-US" dirty="0"/>
              <a:t>Clustering Using MSTs</a:t>
            </a:r>
          </a:p>
        </p:txBody>
      </p:sp>
      <p:sp>
        <p:nvSpPr>
          <p:cNvPr id="6" name="Content Placeholder 2">
            <a:extLst>
              <a:ext uri="{FF2B5EF4-FFF2-40B4-BE49-F238E27FC236}">
                <a16:creationId xmlns:a16="http://schemas.microsoft.com/office/drawing/2014/main" id="{260B2B50-4E3E-2DB2-FB7E-1A73CA0943EF}"/>
              </a:ext>
            </a:extLst>
          </p:cNvPr>
          <p:cNvSpPr txBox="1">
            <a:spLocks/>
          </p:cNvSpPr>
          <p:nvPr/>
        </p:nvSpPr>
        <p:spPr>
          <a:xfrm>
            <a:off x="1143000" y="1165478"/>
            <a:ext cx="9905999" cy="1103313"/>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solidFill>
                  <a:schemeClr val="bg1"/>
                </a:solidFill>
              </a:rPr>
              <a:t>Algorithm</a:t>
            </a:r>
            <a:r>
              <a:rPr lang="en-US" dirty="0">
                <a:solidFill>
                  <a:schemeClr val="bg1"/>
                </a:solidFill>
              </a:rPr>
              <a:t>: Find the </a:t>
            </a:r>
            <a:r>
              <a:rPr lang="en-US" dirty="0">
                <a:solidFill>
                  <a:schemeClr val="accent3"/>
                </a:solidFill>
              </a:rPr>
              <a:t>Minimum Spanning Tree using Kruskal’s algorithm</a:t>
            </a:r>
            <a:r>
              <a:rPr lang="en-US" dirty="0">
                <a:solidFill>
                  <a:schemeClr val="bg1"/>
                </a:solidFill>
              </a:rPr>
              <a:t> but stop when there are exactly </a:t>
            </a:r>
            <a:r>
              <a:rPr lang="en-US" dirty="0">
                <a:solidFill>
                  <a:schemeClr val="accent3"/>
                </a:solidFill>
              </a:rPr>
              <a:t>k</a:t>
            </a:r>
            <a:r>
              <a:rPr lang="en-US" dirty="0">
                <a:solidFill>
                  <a:schemeClr val="bg1"/>
                </a:solidFill>
              </a:rPr>
              <a:t> trees left.</a:t>
            </a:r>
          </a:p>
        </p:txBody>
      </p:sp>
      <p:grpSp>
        <p:nvGrpSpPr>
          <p:cNvPr id="95" name="Group 94">
            <a:extLst>
              <a:ext uri="{FF2B5EF4-FFF2-40B4-BE49-F238E27FC236}">
                <a16:creationId xmlns:a16="http://schemas.microsoft.com/office/drawing/2014/main" id="{7A2ECB50-E7CD-C3DA-1109-11A27A598BC1}"/>
              </a:ext>
            </a:extLst>
          </p:cNvPr>
          <p:cNvGrpSpPr/>
          <p:nvPr/>
        </p:nvGrpSpPr>
        <p:grpSpPr>
          <a:xfrm>
            <a:off x="1015263" y="2604156"/>
            <a:ext cx="5085217" cy="3970107"/>
            <a:chOff x="1141412" y="2624372"/>
            <a:chExt cx="5085217" cy="3970107"/>
          </a:xfrm>
        </p:grpSpPr>
        <p:grpSp>
          <p:nvGrpSpPr>
            <p:cNvPr id="7" name="Group 6">
              <a:extLst>
                <a:ext uri="{FF2B5EF4-FFF2-40B4-BE49-F238E27FC236}">
                  <a16:creationId xmlns:a16="http://schemas.microsoft.com/office/drawing/2014/main" id="{8FFF18E5-2006-BD87-CC4B-1365FD591CBF}"/>
                </a:ext>
              </a:extLst>
            </p:cNvPr>
            <p:cNvGrpSpPr/>
            <p:nvPr/>
          </p:nvGrpSpPr>
          <p:grpSpPr>
            <a:xfrm>
              <a:off x="1141412" y="2624372"/>
              <a:ext cx="5085217" cy="3970107"/>
              <a:chOff x="1141412" y="2661260"/>
              <a:chExt cx="5085217" cy="3970107"/>
            </a:xfrm>
          </p:grpSpPr>
          <p:pic>
            <p:nvPicPr>
              <p:cNvPr id="8" name="Google Shape;365;p32">
                <a:extLst>
                  <a:ext uri="{FF2B5EF4-FFF2-40B4-BE49-F238E27FC236}">
                    <a16:creationId xmlns:a16="http://schemas.microsoft.com/office/drawing/2014/main" id="{C25DFC2E-5B1C-25D3-044E-3F2BFBB58B9E}"/>
                  </a:ext>
                </a:extLst>
              </p:cNvPr>
              <p:cNvPicPr preferRelativeResize="0"/>
              <p:nvPr/>
            </p:nvPicPr>
            <p:blipFill rotWithShape="1">
              <a:blip r:embed="rId2">
                <a:alphaModFix/>
              </a:blip>
              <a:srcRect/>
              <a:stretch/>
            </p:blipFill>
            <p:spPr>
              <a:xfrm>
                <a:off x="1141412" y="2661260"/>
                <a:ext cx="5085217" cy="3970107"/>
              </a:xfrm>
              <a:prstGeom prst="rect">
                <a:avLst/>
              </a:prstGeom>
              <a:noFill/>
              <a:ln>
                <a:noFill/>
              </a:ln>
            </p:spPr>
          </p:pic>
          <p:sp>
            <p:nvSpPr>
              <p:cNvPr id="9" name="Rectangle 8">
                <a:extLst>
                  <a:ext uri="{FF2B5EF4-FFF2-40B4-BE49-F238E27FC236}">
                    <a16:creationId xmlns:a16="http://schemas.microsoft.com/office/drawing/2014/main" id="{51C4BE45-D656-A124-30A8-89C3E685EAA0}"/>
                  </a:ext>
                </a:extLst>
              </p:cNvPr>
              <p:cNvSpPr/>
              <p:nvPr/>
            </p:nvSpPr>
            <p:spPr>
              <a:xfrm>
                <a:off x="2503714" y="3733800"/>
                <a:ext cx="500743" cy="50074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30E7F-DC9E-E0C8-E7AB-FDFB18329FC7}"/>
                  </a:ext>
                </a:extLst>
              </p:cNvPr>
              <p:cNvSpPr/>
              <p:nvPr/>
            </p:nvSpPr>
            <p:spPr>
              <a:xfrm>
                <a:off x="3684020" y="5050972"/>
                <a:ext cx="500743" cy="50074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11">
              <a:extLst>
                <a:ext uri="{FF2B5EF4-FFF2-40B4-BE49-F238E27FC236}">
                  <a16:creationId xmlns:a16="http://schemas.microsoft.com/office/drawing/2014/main" id="{710C4CB8-9BCF-0B8B-7C97-7B54D90BE4A4}"/>
                </a:ext>
              </a:extLst>
            </p:cNvPr>
            <p:cNvCxnSpPr>
              <a:cxnSpLocks/>
            </p:cNvCxnSpPr>
            <p:nvPr/>
          </p:nvCxnSpPr>
          <p:spPr>
            <a:xfrm>
              <a:off x="2046514" y="5802085"/>
              <a:ext cx="250372" cy="3918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4E1BF7C-61E6-41F2-513A-3CD5E2E223F4}"/>
                </a:ext>
              </a:extLst>
            </p:cNvPr>
            <p:cNvCxnSpPr>
              <a:cxnSpLocks/>
            </p:cNvCxnSpPr>
            <p:nvPr/>
          </p:nvCxnSpPr>
          <p:spPr>
            <a:xfrm flipH="1">
              <a:off x="2296886" y="5998028"/>
              <a:ext cx="152400" cy="19594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B23E23-4E62-7542-BA58-5F6CB932BC1E}"/>
                </a:ext>
              </a:extLst>
            </p:cNvPr>
            <p:cNvCxnSpPr>
              <a:cxnSpLocks/>
            </p:cNvCxnSpPr>
            <p:nvPr/>
          </p:nvCxnSpPr>
          <p:spPr>
            <a:xfrm>
              <a:off x="2503714" y="6012130"/>
              <a:ext cx="19594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8FACA3A-5218-9D63-E96B-F84AD59D60B1}"/>
                </a:ext>
              </a:extLst>
            </p:cNvPr>
            <p:cNvCxnSpPr>
              <a:cxnSpLocks/>
            </p:cNvCxnSpPr>
            <p:nvPr/>
          </p:nvCxnSpPr>
          <p:spPr>
            <a:xfrm>
              <a:off x="2754085" y="6012130"/>
              <a:ext cx="555172" cy="8386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F3AC654-CBE9-FBBF-1286-494B871B2FBA}"/>
                </a:ext>
              </a:extLst>
            </p:cNvPr>
            <p:cNvCxnSpPr>
              <a:cxnSpLocks/>
            </p:cNvCxnSpPr>
            <p:nvPr/>
          </p:nvCxnSpPr>
          <p:spPr>
            <a:xfrm flipV="1">
              <a:off x="2503714" y="5595257"/>
              <a:ext cx="0" cy="4168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A51E166-0B3C-5F2F-27FC-0A1E66C84FA1}"/>
                </a:ext>
              </a:extLst>
            </p:cNvPr>
            <p:cNvCxnSpPr>
              <a:cxnSpLocks/>
            </p:cNvCxnSpPr>
            <p:nvPr/>
          </p:nvCxnSpPr>
          <p:spPr>
            <a:xfrm flipH="1">
              <a:off x="2503714" y="5272521"/>
              <a:ext cx="381000" cy="32273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8045F0A-93A2-B8C9-DC6F-BC5BB069F5D3}"/>
                </a:ext>
              </a:extLst>
            </p:cNvPr>
            <p:cNvCxnSpPr>
              <a:cxnSpLocks/>
            </p:cNvCxnSpPr>
            <p:nvPr/>
          </p:nvCxnSpPr>
          <p:spPr>
            <a:xfrm>
              <a:off x="2884714" y="5272521"/>
              <a:ext cx="0" cy="15726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A85B4F9-51AA-A0E0-0FFE-92E4E3D1A4A2}"/>
                </a:ext>
              </a:extLst>
            </p:cNvPr>
            <p:cNvCxnSpPr>
              <a:cxnSpLocks/>
            </p:cNvCxnSpPr>
            <p:nvPr/>
          </p:nvCxnSpPr>
          <p:spPr>
            <a:xfrm flipH="1">
              <a:off x="2808515" y="5094514"/>
              <a:ext cx="76199" cy="17800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F018DBD-72FF-BEC6-A5F8-D712DDE65128}"/>
                </a:ext>
              </a:extLst>
            </p:cNvPr>
            <p:cNvCxnSpPr>
              <a:cxnSpLocks/>
            </p:cNvCxnSpPr>
            <p:nvPr/>
          </p:nvCxnSpPr>
          <p:spPr>
            <a:xfrm>
              <a:off x="2601686" y="4824092"/>
              <a:ext cx="283028" cy="27042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793795-CEE7-7B98-6366-A6037DA55C99}"/>
                </a:ext>
              </a:extLst>
            </p:cNvPr>
            <p:cNvCxnSpPr>
              <a:cxnSpLocks/>
            </p:cNvCxnSpPr>
            <p:nvPr/>
          </p:nvCxnSpPr>
          <p:spPr>
            <a:xfrm flipV="1">
              <a:off x="2449286" y="4855648"/>
              <a:ext cx="152400" cy="5118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DC83794-D763-D55A-7647-E96444361B32}"/>
                </a:ext>
              </a:extLst>
            </p:cNvPr>
            <p:cNvCxnSpPr>
              <a:cxnSpLocks/>
            </p:cNvCxnSpPr>
            <p:nvPr/>
          </p:nvCxnSpPr>
          <p:spPr>
            <a:xfrm flipH="1" flipV="1">
              <a:off x="2296886" y="4620494"/>
              <a:ext cx="152400" cy="27129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75196D4-7F83-58B7-4CA3-724FAC208B74}"/>
                </a:ext>
              </a:extLst>
            </p:cNvPr>
            <p:cNvCxnSpPr>
              <a:cxnSpLocks/>
            </p:cNvCxnSpPr>
            <p:nvPr/>
          </p:nvCxnSpPr>
          <p:spPr>
            <a:xfrm flipV="1">
              <a:off x="2884714" y="5332298"/>
              <a:ext cx="323452" cy="11779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96A53C3-4B71-CCB2-3304-56C8BA05F1AB}"/>
                </a:ext>
              </a:extLst>
            </p:cNvPr>
            <p:cNvCxnSpPr>
              <a:cxnSpLocks/>
            </p:cNvCxnSpPr>
            <p:nvPr/>
          </p:nvCxnSpPr>
          <p:spPr>
            <a:xfrm flipV="1">
              <a:off x="3265714" y="5154508"/>
              <a:ext cx="94854" cy="17779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466258F-0BBF-E430-A8CF-646D9D3E3A13}"/>
                </a:ext>
              </a:extLst>
            </p:cNvPr>
            <p:cNvCxnSpPr>
              <a:cxnSpLocks/>
            </p:cNvCxnSpPr>
            <p:nvPr/>
          </p:nvCxnSpPr>
          <p:spPr>
            <a:xfrm flipH="1" flipV="1">
              <a:off x="3208166" y="5014084"/>
              <a:ext cx="132953" cy="16943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643DB96-765A-C657-06A0-967ECFA4C1D7}"/>
                </a:ext>
              </a:extLst>
            </p:cNvPr>
            <p:cNvCxnSpPr>
              <a:cxnSpLocks/>
            </p:cNvCxnSpPr>
            <p:nvPr/>
          </p:nvCxnSpPr>
          <p:spPr>
            <a:xfrm flipV="1">
              <a:off x="3934391" y="4197655"/>
              <a:ext cx="160197" cy="2770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0EEEEFA-D764-FECB-33C9-1DF41BE2223A}"/>
                </a:ext>
              </a:extLst>
            </p:cNvPr>
            <p:cNvCxnSpPr>
              <a:cxnSpLocks/>
            </p:cNvCxnSpPr>
            <p:nvPr/>
          </p:nvCxnSpPr>
          <p:spPr>
            <a:xfrm>
              <a:off x="3923505" y="4507334"/>
              <a:ext cx="37635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E7CF92-BCD5-2B78-4F63-AE9277770874}"/>
                </a:ext>
              </a:extLst>
            </p:cNvPr>
            <p:cNvCxnSpPr>
              <a:cxnSpLocks/>
            </p:cNvCxnSpPr>
            <p:nvPr/>
          </p:nvCxnSpPr>
          <p:spPr>
            <a:xfrm flipV="1">
              <a:off x="4111681" y="4083266"/>
              <a:ext cx="122465" cy="11438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864E393-3AD3-7FF7-D028-23601209DAD2}"/>
                </a:ext>
              </a:extLst>
            </p:cNvPr>
            <p:cNvCxnSpPr>
              <a:cxnSpLocks/>
            </p:cNvCxnSpPr>
            <p:nvPr/>
          </p:nvCxnSpPr>
          <p:spPr>
            <a:xfrm flipH="1" flipV="1">
              <a:off x="4234146" y="3696912"/>
              <a:ext cx="17093" cy="32901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5A23DA0-DFDF-C149-EAE1-32B8C406F35C}"/>
                </a:ext>
              </a:extLst>
            </p:cNvPr>
            <p:cNvCxnSpPr>
              <a:cxnSpLocks/>
            </p:cNvCxnSpPr>
            <p:nvPr/>
          </p:nvCxnSpPr>
          <p:spPr>
            <a:xfrm flipH="1">
              <a:off x="4234146" y="3664770"/>
              <a:ext cx="132613" cy="3214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E64A235-96E8-B5AF-1815-DED5352964B6}"/>
                </a:ext>
              </a:extLst>
            </p:cNvPr>
            <p:cNvCxnSpPr>
              <a:cxnSpLocks/>
            </p:cNvCxnSpPr>
            <p:nvPr/>
          </p:nvCxnSpPr>
          <p:spPr>
            <a:xfrm>
              <a:off x="4386546" y="3664770"/>
              <a:ext cx="784168" cy="41849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5A1D680-12E6-1C52-4872-6F6EFB783422}"/>
                </a:ext>
              </a:extLst>
            </p:cNvPr>
            <p:cNvCxnSpPr>
              <a:cxnSpLocks/>
            </p:cNvCxnSpPr>
            <p:nvPr/>
          </p:nvCxnSpPr>
          <p:spPr>
            <a:xfrm flipV="1">
              <a:off x="5190501" y="3947283"/>
              <a:ext cx="150869" cy="13598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9150090-19F3-4EF3-88DF-02E4A6CB54C8}"/>
                </a:ext>
              </a:extLst>
            </p:cNvPr>
            <p:cNvCxnSpPr>
              <a:cxnSpLocks/>
            </p:cNvCxnSpPr>
            <p:nvPr/>
          </p:nvCxnSpPr>
          <p:spPr>
            <a:xfrm flipH="1">
              <a:off x="3620067" y="3658833"/>
              <a:ext cx="614079" cy="59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A0A7F8A-4900-909A-C4BE-7A0057311A7F}"/>
                </a:ext>
              </a:extLst>
            </p:cNvPr>
            <p:cNvCxnSpPr>
              <a:cxnSpLocks/>
            </p:cNvCxnSpPr>
            <p:nvPr/>
          </p:nvCxnSpPr>
          <p:spPr>
            <a:xfrm flipV="1">
              <a:off x="3620067" y="3658833"/>
              <a:ext cx="0" cy="34175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A5D7DE5-766B-ADAE-65FD-A40B09A56389}"/>
                </a:ext>
              </a:extLst>
            </p:cNvPr>
            <p:cNvCxnSpPr>
              <a:cxnSpLocks/>
            </p:cNvCxnSpPr>
            <p:nvPr/>
          </p:nvCxnSpPr>
          <p:spPr>
            <a:xfrm flipH="1" flipV="1">
              <a:off x="3620067" y="3167743"/>
              <a:ext cx="17094" cy="49109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3394C3F-ED56-6CBD-F3DF-368DA65A4BEE}"/>
                </a:ext>
              </a:extLst>
            </p:cNvPr>
            <p:cNvCxnSpPr>
              <a:cxnSpLocks/>
            </p:cNvCxnSpPr>
            <p:nvPr/>
          </p:nvCxnSpPr>
          <p:spPr>
            <a:xfrm flipH="1" flipV="1">
              <a:off x="3360568" y="3413288"/>
              <a:ext cx="276593" cy="4954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D9B8F89-94A1-C2CD-42F0-3C39D18ABBC4}"/>
                </a:ext>
              </a:extLst>
            </p:cNvPr>
            <p:cNvCxnSpPr>
              <a:cxnSpLocks/>
            </p:cNvCxnSpPr>
            <p:nvPr/>
          </p:nvCxnSpPr>
          <p:spPr>
            <a:xfrm flipH="1">
              <a:off x="3637161" y="2971739"/>
              <a:ext cx="596985" cy="18628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96" name="TextBox 95">
                <a:extLst>
                  <a:ext uri="{FF2B5EF4-FFF2-40B4-BE49-F238E27FC236}">
                    <a16:creationId xmlns:a16="http://schemas.microsoft.com/office/drawing/2014/main" id="{C64C095A-EF2A-5BFB-5885-B0F284F1A447}"/>
                  </a:ext>
                </a:extLst>
              </p:cNvPr>
              <p:cNvSpPr txBox="1"/>
              <p:nvPr/>
            </p:nvSpPr>
            <p:spPr>
              <a:xfrm>
                <a:off x="6328683" y="3034943"/>
                <a:ext cx="5176921" cy="1202252"/>
              </a:xfrm>
              <a:prstGeom prst="rect">
                <a:avLst/>
              </a:prstGeom>
              <a:solidFill>
                <a:schemeClr val="tx1"/>
              </a:solidFill>
            </p:spPr>
            <p:txBody>
              <a:bodyPr wrap="square" rtlCol="0">
                <a:spAutoFit/>
              </a:bodyPr>
              <a:lstStyle/>
              <a:p>
                <a:r>
                  <a:rPr lang="en-US" sz="1400" dirty="0">
                    <a:solidFill>
                      <a:schemeClr val="bg1"/>
                    </a:solidFill>
                    <a:latin typeface="Courier New" panose="02070309020205020404" pitchFamily="49" charset="0"/>
                    <a:cs typeface="Courier New" panose="02070309020205020404" pitchFamily="49" charset="0"/>
                  </a:rPr>
                  <a:t>Fully connect graph</a:t>
                </a:r>
              </a:p>
              <a:p>
                <a:r>
                  <a:rPr lang="en-US" sz="1400" dirty="0">
                    <a:solidFill>
                      <a:schemeClr val="bg1"/>
                    </a:solidFill>
                    <a:latin typeface="Courier New" panose="02070309020205020404" pitchFamily="49" charset="0"/>
                    <a:cs typeface="Courier New" panose="02070309020205020404" pitchFamily="49" charset="0"/>
                  </a:rPr>
                  <a:t>Set edge weight to </a:t>
                </a:r>
                <a14:m>
                  <m:oMath xmlns:m="http://schemas.openxmlformats.org/officeDocument/2006/math">
                    <m:r>
                      <a:rPr lang="en-US" sz="1400" b="0" i="1" smtClean="0">
                        <a:solidFill>
                          <a:schemeClr val="bg1"/>
                        </a:solidFill>
                        <a:latin typeface="Cambria Math" panose="02040503050406030204" pitchFamily="18" charset="0"/>
                      </a:rPr>
                      <m:t>𝐷</m:t>
                    </m:r>
                    <m:d>
                      <m:dPr>
                        <m:ctrlPr>
                          <a:rPr lang="en-US" sz="1400" b="0" i="1" smtClean="0">
                            <a:solidFill>
                              <a:schemeClr val="bg1"/>
                            </a:solidFill>
                            <a:latin typeface="Cambria Math" panose="02040503050406030204" pitchFamily="18" charset="0"/>
                          </a:rPr>
                        </m:ctrlPr>
                      </m:dPr>
                      <m:e>
                        <m:sSub>
                          <m:sSubPr>
                            <m:ctrlPr>
                              <a:rPr lang="en-US" sz="1400" b="0" i="1" smtClean="0">
                                <a:solidFill>
                                  <a:schemeClr val="bg1"/>
                                </a:solidFill>
                                <a:latin typeface="Cambria Math" panose="02040503050406030204" pitchFamily="18" charset="0"/>
                              </a:rPr>
                            </m:ctrlPr>
                          </m:sSubPr>
                          <m:e>
                            <m:r>
                              <a:rPr lang="en-US" sz="1400" b="0" i="1" smtClean="0">
                                <a:solidFill>
                                  <a:schemeClr val="bg1"/>
                                </a:solidFill>
                                <a:latin typeface="Cambria Math" panose="02040503050406030204" pitchFamily="18" charset="0"/>
                              </a:rPr>
                              <m:t>𝐶</m:t>
                            </m:r>
                          </m:e>
                          <m:sub>
                            <m:r>
                              <a:rPr lang="en-US" sz="1400" b="0" i="1" smtClean="0">
                                <a:solidFill>
                                  <a:schemeClr val="bg1"/>
                                </a:solidFill>
                                <a:latin typeface="Cambria Math" panose="02040503050406030204" pitchFamily="18" charset="0"/>
                              </a:rPr>
                              <m:t>𝑖</m:t>
                            </m:r>
                          </m:sub>
                        </m:sSub>
                        <m:r>
                          <a:rPr lang="en-US" sz="1400" b="0" i="1" smtClean="0">
                            <a:solidFill>
                              <a:schemeClr val="bg1"/>
                            </a:solidFill>
                            <a:latin typeface="Cambria Math" panose="02040503050406030204" pitchFamily="18" charset="0"/>
                          </a:rPr>
                          <m:t>,</m:t>
                        </m:r>
                        <m:sSub>
                          <m:sSubPr>
                            <m:ctrlPr>
                              <a:rPr lang="en-US" sz="1400" b="0" i="1" smtClean="0">
                                <a:solidFill>
                                  <a:schemeClr val="bg1"/>
                                </a:solidFill>
                                <a:latin typeface="Cambria Math" panose="02040503050406030204" pitchFamily="18" charset="0"/>
                              </a:rPr>
                            </m:ctrlPr>
                          </m:sSubPr>
                          <m:e>
                            <m:r>
                              <a:rPr lang="en-US" sz="1400" b="0" i="1" smtClean="0">
                                <a:solidFill>
                                  <a:schemeClr val="bg1"/>
                                </a:solidFill>
                                <a:latin typeface="Cambria Math" panose="02040503050406030204" pitchFamily="18" charset="0"/>
                              </a:rPr>
                              <m:t>𝐶</m:t>
                            </m:r>
                          </m:e>
                          <m:sub>
                            <m:r>
                              <a:rPr lang="en-US" sz="1400" b="0" i="1" smtClean="0">
                                <a:solidFill>
                                  <a:schemeClr val="bg1"/>
                                </a:solidFill>
                                <a:latin typeface="Cambria Math" panose="02040503050406030204" pitchFamily="18" charset="0"/>
                              </a:rPr>
                              <m:t>𝑗</m:t>
                            </m:r>
                          </m:sub>
                        </m:sSub>
                      </m:e>
                    </m:d>
                  </m:oMath>
                </a14:m>
                <a:r>
                  <a:rPr lang="en-US" sz="1400" dirty="0">
                    <a:solidFill>
                      <a:schemeClr val="bg1"/>
                    </a:solidFill>
                    <a:latin typeface="Courier New" panose="02070309020205020404" pitchFamily="49" charset="0"/>
                    <a:cs typeface="Courier New" panose="02070309020205020404" pitchFamily="49" charset="0"/>
                  </a:rPr>
                  <a:t>, Euclidean distance</a:t>
                </a:r>
              </a:p>
              <a:p>
                <a:r>
                  <a:rPr lang="en-US" sz="1400" dirty="0">
                    <a:solidFill>
                      <a:schemeClr val="bg1"/>
                    </a:solidFill>
                    <a:latin typeface="Courier New" panose="02070309020205020404" pitchFamily="49" charset="0"/>
                    <a:cs typeface="Courier New" panose="02070309020205020404" pitchFamily="49" charset="0"/>
                  </a:rPr>
                  <a:t>Run Kruskal’s MST algorithm</a:t>
                </a:r>
              </a:p>
              <a:p>
                <a:r>
                  <a:rPr lang="en-US" sz="1400" dirty="0">
                    <a:solidFill>
                      <a:schemeClr val="bg1"/>
                    </a:solidFill>
                    <a:latin typeface="Courier New" panose="02070309020205020404" pitchFamily="49" charset="0"/>
                    <a:cs typeface="Courier New" panose="02070309020205020404" pitchFamily="49" charset="0"/>
                  </a:rPr>
                  <a:t>Stop Kruskal’s after </a:t>
                </a:r>
                <a14:m>
                  <m:oMath xmlns:m="http://schemas.openxmlformats.org/officeDocument/2006/math">
                    <m:r>
                      <a:rPr lang="en-US" sz="1400" b="0" i="0" smtClean="0">
                        <a:solidFill>
                          <a:schemeClr val="bg1"/>
                        </a:solidFill>
                        <a:latin typeface="Cambria Math" panose="02040503050406030204" pitchFamily="18" charset="0"/>
                      </a:rPr>
                      <m:t>(</m:t>
                    </m:r>
                    <m:d>
                      <m:dPr>
                        <m:begChr m:val="|"/>
                        <m:endChr m:val="|"/>
                        <m:ctrlPr>
                          <a:rPr lang="en-US" sz="1400" b="0" i="1" smtClean="0">
                            <a:solidFill>
                              <a:schemeClr val="bg1"/>
                            </a:solidFill>
                            <a:latin typeface="Cambria Math" panose="02040503050406030204" pitchFamily="18" charset="0"/>
                          </a:rPr>
                        </m:ctrlPr>
                      </m:dPr>
                      <m:e>
                        <m:r>
                          <a:rPr lang="en-US" sz="1400" b="0" i="1" smtClean="0">
                            <a:solidFill>
                              <a:schemeClr val="bg1"/>
                            </a:solidFill>
                            <a:latin typeface="Cambria Math" panose="02040503050406030204" pitchFamily="18" charset="0"/>
                          </a:rPr>
                          <m:t>𝑉</m:t>
                        </m:r>
                      </m:e>
                    </m:d>
                    <m:r>
                      <a:rPr lang="en-US" sz="1400" b="0" i="1" smtClean="0">
                        <a:solidFill>
                          <a:schemeClr val="bg1"/>
                        </a:solidFill>
                        <a:latin typeface="Cambria Math" panose="02040503050406030204" pitchFamily="18" charset="0"/>
                      </a:rPr>
                      <m:t>−1)−(</m:t>
                    </m:r>
                    <m:r>
                      <a:rPr lang="en-US" sz="1400" b="0" i="1" smtClean="0">
                        <a:solidFill>
                          <a:schemeClr val="bg1"/>
                        </a:solidFill>
                        <a:latin typeface="Cambria Math" panose="02040503050406030204" pitchFamily="18" charset="0"/>
                      </a:rPr>
                      <m:t>𝑘</m:t>
                    </m:r>
                    <m:r>
                      <a:rPr lang="en-US" sz="1400" b="0" i="1" smtClean="0">
                        <a:solidFill>
                          <a:schemeClr val="bg1"/>
                        </a:solidFill>
                        <a:latin typeface="Cambria Math" panose="02040503050406030204" pitchFamily="18" charset="0"/>
                      </a:rPr>
                      <m:t>−1)</m:t>
                    </m:r>
                  </m:oMath>
                </a14:m>
                <a:r>
                  <a:rPr lang="en-US" sz="1400" dirty="0">
                    <a:solidFill>
                      <a:schemeClr val="bg1"/>
                    </a:solidFill>
                    <a:latin typeface="Courier New" panose="02070309020205020404" pitchFamily="49" charset="0"/>
                    <a:cs typeface="Courier New" panose="02070309020205020404" pitchFamily="49" charset="0"/>
                  </a:rPr>
                  <a:t> iterations</a:t>
                </a:r>
              </a:p>
              <a:p>
                <a:r>
                  <a:rPr lang="en-US" sz="1400" dirty="0">
                    <a:solidFill>
                      <a:schemeClr val="bg1"/>
                    </a:solidFill>
                    <a:latin typeface="Courier New" panose="02070309020205020404" pitchFamily="49" charset="0"/>
                    <a:cs typeface="Courier New" panose="02070309020205020404" pitchFamily="49" charset="0"/>
                  </a:rPr>
                  <a:t>Connected trees are the k clusters</a:t>
                </a:r>
              </a:p>
            </p:txBody>
          </p:sp>
        </mc:Choice>
        <mc:Fallback>
          <p:sp>
            <p:nvSpPr>
              <p:cNvPr id="96" name="TextBox 95">
                <a:extLst>
                  <a:ext uri="{FF2B5EF4-FFF2-40B4-BE49-F238E27FC236}">
                    <a16:creationId xmlns:a16="http://schemas.microsoft.com/office/drawing/2014/main" id="{C64C095A-EF2A-5BFB-5885-B0F284F1A447}"/>
                  </a:ext>
                </a:extLst>
              </p:cNvPr>
              <p:cNvSpPr txBox="1">
                <a:spLocks noRot="1" noChangeAspect="1" noMove="1" noResize="1" noEditPoints="1" noAdjustHandles="1" noChangeArrowheads="1" noChangeShapeType="1" noTextEdit="1"/>
              </p:cNvSpPr>
              <p:nvPr/>
            </p:nvSpPr>
            <p:spPr>
              <a:xfrm>
                <a:off x="6328683" y="3034943"/>
                <a:ext cx="5176921" cy="1202252"/>
              </a:xfrm>
              <a:prstGeom prst="rect">
                <a:avLst/>
              </a:prstGeom>
              <a:blipFill>
                <a:blip r:embed="rId3"/>
                <a:stretch>
                  <a:fillRect l="-490" t="-1053" b="-4211"/>
                </a:stretch>
              </a:blipFill>
            </p:spPr>
            <p:txBody>
              <a:bodyPr/>
              <a:lstStyle/>
              <a:p>
                <a:r>
                  <a:rPr lang="en-US">
                    <a:noFill/>
                  </a:rPr>
                  <a:t> </a:t>
                </a:r>
              </a:p>
            </p:txBody>
          </p:sp>
        </mc:Fallback>
      </mc:AlternateContent>
      <p:sp>
        <p:nvSpPr>
          <p:cNvPr id="97" name="TextBox 96">
            <a:extLst>
              <a:ext uri="{FF2B5EF4-FFF2-40B4-BE49-F238E27FC236}">
                <a16:creationId xmlns:a16="http://schemas.microsoft.com/office/drawing/2014/main" id="{495833A7-DDDB-2617-D1C3-D0D134682113}"/>
              </a:ext>
            </a:extLst>
          </p:cNvPr>
          <p:cNvSpPr txBox="1"/>
          <p:nvPr/>
        </p:nvSpPr>
        <p:spPr>
          <a:xfrm>
            <a:off x="6497181" y="5538911"/>
            <a:ext cx="4550229" cy="923330"/>
          </a:xfrm>
          <a:prstGeom prst="rect">
            <a:avLst/>
          </a:prstGeom>
          <a:noFill/>
        </p:spPr>
        <p:txBody>
          <a:bodyPr wrap="square" rtlCol="0">
            <a:spAutoFit/>
          </a:bodyPr>
          <a:lstStyle/>
          <a:p>
            <a:pPr algn="ctr"/>
            <a:r>
              <a:rPr lang="en-US" i="1" dirty="0"/>
              <a:t>Alternatively, stop after distance becomes too large (over some threshold) and see how many clusters you get!</a:t>
            </a:r>
          </a:p>
        </p:txBody>
      </p:sp>
      <p:cxnSp>
        <p:nvCxnSpPr>
          <p:cNvPr id="99" name="Straight Connector 98">
            <a:extLst>
              <a:ext uri="{FF2B5EF4-FFF2-40B4-BE49-F238E27FC236}">
                <a16:creationId xmlns:a16="http://schemas.microsoft.com/office/drawing/2014/main" id="{884AE9E1-7F5F-23BF-B153-EE52434CFFB4}"/>
              </a:ext>
            </a:extLst>
          </p:cNvPr>
          <p:cNvCxnSpPr/>
          <p:nvPr/>
        </p:nvCxnSpPr>
        <p:spPr>
          <a:xfrm flipH="1" flipV="1">
            <a:off x="8207829" y="4454460"/>
            <a:ext cx="217714" cy="85762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643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62C01-53A7-574A-2662-4D2BCEACF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6447B3-FA90-CE38-453E-E771CFF82C32}"/>
              </a:ext>
            </a:extLst>
          </p:cNvPr>
          <p:cNvSpPr>
            <a:spLocks noGrp="1"/>
          </p:cNvSpPr>
          <p:nvPr>
            <p:ph type="title"/>
          </p:nvPr>
        </p:nvSpPr>
        <p:spPr>
          <a:xfrm>
            <a:off x="1141412" y="226632"/>
            <a:ext cx="9905998" cy="583265"/>
          </a:xfrm>
        </p:spPr>
        <p:txBody>
          <a:bodyPr>
            <a:normAutofit fontScale="90000"/>
          </a:bodyPr>
          <a:lstStyle/>
          <a:p>
            <a:pPr algn="ctr"/>
            <a:r>
              <a:rPr lang="en-US" dirty="0"/>
              <a:t>Clustering Using MSTs</a:t>
            </a:r>
          </a:p>
        </p:txBody>
      </p:sp>
      <p:sp>
        <p:nvSpPr>
          <p:cNvPr id="6" name="Content Placeholder 2">
            <a:extLst>
              <a:ext uri="{FF2B5EF4-FFF2-40B4-BE49-F238E27FC236}">
                <a16:creationId xmlns:a16="http://schemas.microsoft.com/office/drawing/2014/main" id="{821D5B1D-3DA2-F316-4788-86D998EEB860}"/>
              </a:ext>
            </a:extLst>
          </p:cNvPr>
          <p:cNvSpPr txBox="1">
            <a:spLocks/>
          </p:cNvSpPr>
          <p:nvPr/>
        </p:nvSpPr>
        <p:spPr>
          <a:xfrm>
            <a:off x="1143000" y="1165478"/>
            <a:ext cx="9905999" cy="1103313"/>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solidFill>
                  <a:schemeClr val="bg1"/>
                </a:solidFill>
              </a:rPr>
              <a:t>Algorithm</a:t>
            </a:r>
            <a:r>
              <a:rPr lang="en-US" dirty="0">
                <a:solidFill>
                  <a:schemeClr val="bg1"/>
                </a:solidFill>
              </a:rPr>
              <a:t>: Find the </a:t>
            </a:r>
            <a:r>
              <a:rPr lang="en-US" dirty="0">
                <a:solidFill>
                  <a:schemeClr val="accent3"/>
                </a:solidFill>
              </a:rPr>
              <a:t>Minimum Spanning Tree using Kruskal’s algorithm</a:t>
            </a:r>
            <a:r>
              <a:rPr lang="en-US" dirty="0">
                <a:solidFill>
                  <a:schemeClr val="bg1"/>
                </a:solidFill>
              </a:rPr>
              <a:t> but stop when there are exactly </a:t>
            </a:r>
            <a:r>
              <a:rPr lang="en-US" dirty="0">
                <a:solidFill>
                  <a:schemeClr val="accent3"/>
                </a:solidFill>
              </a:rPr>
              <a:t>k</a:t>
            </a:r>
            <a:r>
              <a:rPr lang="en-US" dirty="0">
                <a:solidFill>
                  <a:schemeClr val="bg1"/>
                </a:solidFill>
              </a:rPr>
              <a:t> trees left.</a:t>
            </a:r>
          </a:p>
        </p:txBody>
      </p:sp>
      <p:grpSp>
        <p:nvGrpSpPr>
          <p:cNvPr id="95" name="Group 94">
            <a:extLst>
              <a:ext uri="{FF2B5EF4-FFF2-40B4-BE49-F238E27FC236}">
                <a16:creationId xmlns:a16="http://schemas.microsoft.com/office/drawing/2014/main" id="{A315E963-1A87-C454-589E-0134AED6251B}"/>
              </a:ext>
            </a:extLst>
          </p:cNvPr>
          <p:cNvGrpSpPr/>
          <p:nvPr/>
        </p:nvGrpSpPr>
        <p:grpSpPr>
          <a:xfrm>
            <a:off x="884634" y="2604156"/>
            <a:ext cx="5085217" cy="3970107"/>
            <a:chOff x="1141412" y="2624372"/>
            <a:chExt cx="5085217" cy="3970107"/>
          </a:xfrm>
        </p:grpSpPr>
        <p:grpSp>
          <p:nvGrpSpPr>
            <p:cNvPr id="7" name="Group 6">
              <a:extLst>
                <a:ext uri="{FF2B5EF4-FFF2-40B4-BE49-F238E27FC236}">
                  <a16:creationId xmlns:a16="http://schemas.microsoft.com/office/drawing/2014/main" id="{08F3C303-A2C6-DE14-2E3D-4E491041C7F0}"/>
                </a:ext>
              </a:extLst>
            </p:cNvPr>
            <p:cNvGrpSpPr/>
            <p:nvPr/>
          </p:nvGrpSpPr>
          <p:grpSpPr>
            <a:xfrm>
              <a:off x="1141412" y="2624372"/>
              <a:ext cx="5085217" cy="3970107"/>
              <a:chOff x="1141412" y="2661260"/>
              <a:chExt cx="5085217" cy="3970107"/>
            </a:xfrm>
          </p:grpSpPr>
          <p:pic>
            <p:nvPicPr>
              <p:cNvPr id="8" name="Google Shape;365;p32">
                <a:extLst>
                  <a:ext uri="{FF2B5EF4-FFF2-40B4-BE49-F238E27FC236}">
                    <a16:creationId xmlns:a16="http://schemas.microsoft.com/office/drawing/2014/main" id="{F82F8DD9-0253-2398-1846-4CFFB3367CAF}"/>
                  </a:ext>
                </a:extLst>
              </p:cNvPr>
              <p:cNvPicPr preferRelativeResize="0"/>
              <p:nvPr/>
            </p:nvPicPr>
            <p:blipFill rotWithShape="1">
              <a:blip r:embed="rId2">
                <a:alphaModFix/>
              </a:blip>
              <a:srcRect/>
              <a:stretch/>
            </p:blipFill>
            <p:spPr>
              <a:xfrm>
                <a:off x="1141412" y="2661260"/>
                <a:ext cx="5085217" cy="3970107"/>
              </a:xfrm>
              <a:prstGeom prst="rect">
                <a:avLst/>
              </a:prstGeom>
              <a:noFill/>
              <a:ln>
                <a:noFill/>
              </a:ln>
            </p:spPr>
          </p:pic>
          <p:sp>
            <p:nvSpPr>
              <p:cNvPr id="9" name="Rectangle 8">
                <a:extLst>
                  <a:ext uri="{FF2B5EF4-FFF2-40B4-BE49-F238E27FC236}">
                    <a16:creationId xmlns:a16="http://schemas.microsoft.com/office/drawing/2014/main" id="{EFF38255-9F14-5D47-6DCF-253BF90AA66D}"/>
                  </a:ext>
                </a:extLst>
              </p:cNvPr>
              <p:cNvSpPr/>
              <p:nvPr/>
            </p:nvSpPr>
            <p:spPr>
              <a:xfrm>
                <a:off x="2503714" y="3733800"/>
                <a:ext cx="500743" cy="50074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520227-17AD-98D3-00C0-4951D8416D5F}"/>
                  </a:ext>
                </a:extLst>
              </p:cNvPr>
              <p:cNvSpPr/>
              <p:nvPr/>
            </p:nvSpPr>
            <p:spPr>
              <a:xfrm>
                <a:off x="3684020" y="5050972"/>
                <a:ext cx="500743" cy="50074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11">
              <a:extLst>
                <a:ext uri="{FF2B5EF4-FFF2-40B4-BE49-F238E27FC236}">
                  <a16:creationId xmlns:a16="http://schemas.microsoft.com/office/drawing/2014/main" id="{79E2628F-C9CA-8BF4-0B93-FBAC841E63D6}"/>
                </a:ext>
              </a:extLst>
            </p:cNvPr>
            <p:cNvCxnSpPr>
              <a:cxnSpLocks/>
            </p:cNvCxnSpPr>
            <p:nvPr/>
          </p:nvCxnSpPr>
          <p:spPr>
            <a:xfrm>
              <a:off x="2046514" y="5802085"/>
              <a:ext cx="250372" cy="3918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57C3AC4-B6CC-D614-858F-A5DB161EBF92}"/>
                </a:ext>
              </a:extLst>
            </p:cNvPr>
            <p:cNvCxnSpPr>
              <a:cxnSpLocks/>
            </p:cNvCxnSpPr>
            <p:nvPr/>
          </p:nvCxnSpPr>
          <p:spPr>
            <a:xfrm flipH="1">
              <a:off x="2296886" y="5998028"/>
              <a:ext cx="152400" cy="19594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E2065F3-7F6E-56C6-5D47-8F3888D63A45}"/>
                </a:ext>
              </a:extLst>
            </p:cNvPr>
            <p:cNvCxnSpPr>
              <a:cxnSpLocks/>
            </p:cNvCxnSpPr>
            <p:nvPr/>
          </p:nvCxnSpPr>
          <p:spPr>
            <a:xfrm>
              <a:off x="2503714" y="6012130"/>
              <a:ext cx="19594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085E0-F8B0-18FE-8264-12B8F87ADC7B}"/>
                </a:ext>
              </a:extLst>
            </p:cNvPr>
            <p:cNvCxnSpPr>
              <a:cxnSpLocks/>
            </p:cNvCxnSpPr>
            <p:nvPr/>
          </p:nvCxnSpPr>
          <p:spPr>
            <a:xfrm>
              <a:off x="2754085" y="6012130"/>
              <a:ext cx="555172" cy="8386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AA4F68-6EE4-1E2A-91DC-61EF79090493}"/>
                </a:ext>
              </a:extLst>
            </p:cNvPr>
            <p:cNvCxnSpPr>
              <a:cxnSpLocks/>
            </p:cNvCxnSpPr>
            <p:nvPr/>
          </p:nvCxnSpPr>
          <p:spPr>
            <a:xfrm flipV="1">
              <a:off x="2503714" y="5595257"/>
              <a:ext cx="0" cy="4168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539A89-7769-B47F-E0D5-2D9ECFD56F25}"/>
                </a:ext>
              </a:extLst>
            </p:cNvPr>
            <p:cNvCxnSpPr>
              <a:cxnSpLocks/>
            </p:cNvCxnSpPr>
            <p:nvPr/>
          </p:nvCxnSpPr>
          <p:spPr>
            <a:xfrm flipH="1">
              <a:off x="2503714" y="5272521"/>
              <a:ext cx="381000" cy="32273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05DC0E-4B21-8E1B-B394-B90C6B36E98B}"/>
                </a:ext>
              </a:extLst>
            </p:cNvPr>
            <p:cNvCxnSpPr>
              <a:cxnSpLocks/>
            </p:cNvCxnSpPr>
            <p:nvPr/>
          </p:nvCxnSpPr>
          <p:spPr>
            <a:xfrm>
              <a:off x="2884714" y="5272521"/>
              <a:ext cx="0" cy="15726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68070B0-EC76-BBD0-D8AD-B0CA3BB8A163}"/>
                </a:ext>
              </a:extLst>
            </p:cNvPr>
            <p:cNvCxnSpPr>
              <a:cxnSpLocks/>
            </p:cNvCxnSpPr>
            <p:nvPr/>
          </p:nvCxnSpPr>
          <p:spPr>
            <a:xfrm flipH="1">
              <a:off x="2808515" y="5094514"/>
              <a:ext cx="76199" cy="17800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719E66E-8ED5-AF63-2967-6B191227DD61}"/>
                </a:ext>
              </a:extLst>
            </p:cNvPr>
            <p:cNvCxnSpPr>
              <a:cxnSpLocks/>
            </p:cNvCxnSpPr>
            <p:nvPr/>
          </p:nvCxnSpPr>
          <p:spPr>
            <a:xfrm>
              <a:off x="2601686" y="4824092"/>
              <a:ext cx="283028" cy="27042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6FA5D14-DB6A-34D5-5B37-F7B641818A49}"/>
                </a:ext>
              </a:extLst>
            </p:cNvPr>
            <p:cNvCxnSpPr>
              <a:cxnSpLocks/>
            </p:cNvCxnSpPr>
            <p:nvPr/>
          </p:nvCxnSpPr>
          <p:spPr>
            <a:xfrm flipV="1">
              <a:off x="2449286" y="4855648"/>
              <a:ext cx="152400" cy="5118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AB6155F-C19A-E63B-FB6C-17050AB2ADA1}"/>
                </a:ext>
              </a:extLst>
            </p:cNvPr>
            <p:cNvCxnSpPr>
              <a:cxnSpLocks/>
            </p:cNvCxnSpPr>
            <p:nvPr/>
          </p:nvCxnSpPr>
          <p:spPr>
            <a:xfrm flipH="1" flipV="1">
              <a:off x="2296886" y="4620494"/>
              <a:ext cx="152400" cy="27129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FF94814-5FCB-4ACB-05F0-39753F2A8F32}"/>
                </a:ext>
              </a:extLst>
            </p:cNvPr>
            <p:cNvCxnSpPr>
              <a:cxnSpLocks/>
            </p:cNvCxnSpPr>
            <p:nvPr/>
          </p:nvCxnSpPr>
          <p:spPr>
            <a:xfrm flipV="1">
              <a:off x="2884714" y="5332298"/>
              <a:ext cx="323452" cy="11779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0E48119-7958-B497-97AE-96D883AA01CD}"/>
                </a:ext>
              </a:extLst>
            </p:cNvPr>
            <p:cNvCxnSpPr>
              <a:cxnSpLocks/>
            </p:cNvCxnSpPr>
            <p:nvPr/>
          </p:nvCxnSpPr>
          <p:spPr>
            <a:xfrm flipV="1">
              <a:off x="3265714" y="5154508"/>
              <a:ext cx="94854" cy="17779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8D539BF-6F20-CC30-9AB9-B156A8A76773}"/>
                </a:ext>
              </a:extLst>
            </p:cNvPr>
            <p:cNvCxnSpPr>
              <a:cxnSpLocks/>
            </p:cNvCxnSpPr>
            <p:nvPr/>
          </p:nvCxnSpPr>
          <p:spPr>
            <a:xfrm flipH="1" flipV="1">
              <a:off x="3208166" y="5014084"/>
              <a:ext cx="132953" cy="16943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AEBE3F5-3FA2-1D10-2929-3E47239C4E2D}"/>
                </a:ext>
              </a:extLst>
            </p:cNvPr>
            <p:cNvCxnSpPr>
              <a:cxnSpLocks/>
            </p:cNvCxnSpPr>
            <p:nvPr/>
          </p:nvCxnSpPr>
          <p:spPr>
            <a:xfrm flipV="1">
              <a:off x="3934391" y="4197655"/>
              <a:ext cx="160197" cy="2770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2701CF1-8C54-7FEC-5F10-88B61C9A04C0}"/>
                </a:ext>
              </a:extLst>
            </p:cNvPr>
            <p:cNvCxnSpPr>
              <a:cxnSpLocks/>
            </p:cNvCxnSpPr>
            <p:nvPr/>
          </p:nvCxnSpPr>
          <p:spPr>
            <a:xfrm>
              <a:off x="3923505" y="4507334"/>
              <a:ext cx="37635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A58E546-0215-E0C0-39A2-8E677E5E3A4A}"/>
                </a:ext>
              </a:extLst>
            </p:cNvPr>
            <p:cNvCxnSpPr>
              <a:cxnSpLocks/>
            </p:cNvCxnSpPr>
            <p:nvPr/>
          </p:nvCxnSpPr>
          <p:spPr>
            <a:xfrm flipV="1">
              <a:off x="4111681" y="4083266"/>
              <a:ext cx="122465" cy="11438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474E402-C7BC-60EA-4210-B98279287498}"/>
                </a:ext>
              </a:extLst>
            </p:cNvPr>
            <p:cNvCxnSpPr>
              <a:cxnSpLocks/>
            </p:cNvCxnSpPr>
            <p:nvPr/>
          </p:nvCxnSpPr>
          <p:spPr>
            <a:xfrm flipH="1" flipV="1">
              <a:off x="4234146" y="3696912"/>
              <a:ext cx="17093" cy="32901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2A77D7B-4EB5-61FC-C57E-9AF7D669BBD9}"/>
                </a:ext>
              </a:extLst>
            </p:cNvPr>
            <p:cNvCxnSpPr>
              <a:cxnSpLocks/>
            </p:cNvCxnSpPr>
            <p:nvPr/>
          </p:nvCxnSpPr>
          <p:spPr>
            <a:xfrm flipH="1">
              <a:off x="4234146" y="3664770"/>
              <a:ext cx="132613" cy="3214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DAD870B-187E-E224-F8E5-84A88748827C}"/>
                </a:ext>
              </a:extLst>
            </p:cNvPr>
            <p:cNvCxnSpPr>
              <a:cxnSpLocks/>
            </p:cNvCxnSpPr>
            <p:nvPr/>
          </p:nvCxnSpPr>
          <p:spPr>
            <a:xfrm>
              <a:off x="4386546" y="3664770"/>
              <a:ext cx="784168" cy="41849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059B073-D6DA-3AEB-70E5-1B8E47C81BB1}"/>
                </a:ext>
              </a:extLst>
            </p:cNvPr>
            <p:cNvCxnSpPr>
              <a:cxnSpLocks/>
            </p:cNvCxnSpPr>
            <p:nvPr/>
          </p:nvCxnSpPr>
          <p:spPr>
            <a:xfrm flipV="1">
              <a:off x="5190501" y="3947283"/>
              <a:ext cx="150869" cy="13598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4507E5A-0AAA-2372-CA42-E65970C153AE}"/>
                </a:ext>
              </a:extLst>
            </p:cNvPr>
            <p:cNvCxnSpPr>
              <a:cxnSpLocks/>
            </p:cNvCxnSpPr>
            <p:nvPr/>
          </p:nvCxnSpPr>
          <p:spPr>
            <a:xfrm flipH="1">
              <a:off x="3620067" y="3658833"/>
              <a:ext cx="614079" cy="59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32D79B1-AC83-386B-8A32-D39E10DCE21A}"/>
                </a:ext>
              </a:extLst>
            </p:cNvPr>
            <p:cNvCxnSpPr>
              <a:cxnSpLocks/>
            </p:cNvCxnSpPr>
            <p:nvPr/>
          </p:nvCxnSpPr>
          <p:spPr>
            <a:xfrm flipV="1">
              <a:off x="3620067" y="3658833"/>
              <a:ext cx="0" cy="34175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DF4F44F-F5FE-3DCD-5677-43FD60B73BD9}"/>
                </a:ext>
              </a:extLst>
            </p:cNvPr>
            <p:cNvCxnSpPr>
              <a:cxnSpLocks/>
            </p:cNvCxnSpPr>
            <p:nvPr/>
          </p:nvCxnSpPr>
          <p:spPr>
            <a:xfrm flipH="1" flipV="1">
              <a:off x="3620067" y="3167743"/>
              <a:ext cx="17094" cy="49109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0DD1BFA-B256-2ED2-1C14-B76BCEC47510}"/>
                </a:ext>
              </a:extLst>
            </p:cNvPr>
            <p:cNvCxnSpPr>
              <a:cxnSpLocks/>
            </p:cNvCxnSpPr>
            <p:nvPr/>
          </p:nvCxnSpPr>
          <p:spPr>
            <a:xfrm flipH="1" flipV="1">
              <a:off x="3360568" y="3413288"/>
              <a:ext cx="276593" cy="4954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A5B681E-46DD-D2FA-DD5B-C425050B4A56}"/>
                </a:ext>
              </a:extLst>
            </p:cNvPr>
            <p:cNvCxnSpPr>
              <a:cxnSpLocks/>
            </p:cNvCxnSpPr>
            <p:nvPr/>
          </p:nvCxnSpPr>
          <p:spPr>
            <a:xfrm flipH="1">
              <a:off x="3637161" y="2971739"/>
              <a:ext cx="596985" cy="18628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97" name="TextBox 96">
            <a:extLst>
              <a:ext uri="{FF2B5EF4-FFF2-40B4-BE49-F238E27FC236}">
                <a16:creationId xmlns:a16="http://schemas.microsoft.com/office/drawing/2014/main" id="{5DE0F049-1FAC-78A3-25D9-5A2F792A6936}"/>
              </a:ext>
            </a:extLst>
          </p:cNvPr>
          <p:cNvSpPr txBox="1"/>
          <p:nvPr/>
        </p:nvSpPr>
        <p:spPr>
          <a:xfrm>
            <a:off x="6122251" y="2840896"/>
            <a:ext cx="5536746" cy="2308324"/>
          </a:xfrm>
          <a:prstGeom prst="rect">
            <a:avLst/>
          </a:prstGeom>
          <a:noFill/>
        </p:spPr>
        <p:txBody>
          <a:bodyPr wrap="square" rtlCol="0">
            <a:spAutoFit/>
          </a:bodyPr>
          <a:lstStyle/>
          <a:p>
            <a:pPr algn="ctr"/>
            <a:r>
              <a:rPr lang="en-US" b="1" i="1" u="sng" dirty="0"/>
              <a:t>Notes</a:t>
            </a:r>
            <a:r>
              <a:rPr lang="en-US" i="1" dirty="0"/>
              <a:t>:</a:t>
            </a:r>
          </a:p>
          <a:p>
            <a:pPr algn="ctr"/>
            <a:endParaRPr lang="en-US" i="1" dirty="0"/>
          </a:p>
          <a:p>
            <a:pPr algn="ctr"/>
            <a:r>
              <a:rPr lang="en-US" i="1" dirty="0"/>
              <a:t>Easy to implement!</a:t>
            </a:r>
          </a:p>
          <a:p>
            <a:pPr algn="ctr"/>
            <a:r>
              <a:rPr lang="en-US" i="1" dirty="0"/>
              <a:t>Will always terminate and find clusters!</a:t>
            </a:r>
          </a:p>
          <a:p>
            <a:pPr algn="ctr"/>
            <a:r>
              <a:rPr lang="en-US" i="1" dirty="0"/>
              <a:t>Very fast!</a:t>
            </a:r>
          </a:p>
          <a:p>
            <a:pPr algn="ctr"/>
            <a:endParaRPr lang="en-US" i="1" dirty="0"/>
          </a:p>
          <a:p>
            <a:pPr algn="ctr"/>
            <a:r>
              <a:rPr lang="en-US" i="1" dirty="0"/>
              <a:t>Can lead to long skinny clusters that are not ideal solution</a:t>
            </a:r>
          </a:p>
          <a:p>
            <a:pPr algn="ctr"/>
            <a:r>
              <a:rPr lang="en-US" i="1" dirty="0"/>
              <a:t>Can lead to very unbalanced clusters (num points per cluster)</a:t>
            </a:r>
          </a:p>
        </p:txBody>
      </p:sp>
      <p:sp>
        <p:nvSpPr>
          <p:cNvPr id="3" name="TextBox 2">
            <a:extLst>
              <a:ext uri="{FF2B5EF4-FFF2-40B4-BE49-F238E27FC236}">
                <a16:creationId xmlns:a16="http://schemas.microsoft.com/office/drawing/2014/main" id="{EF34F461-EE6C-7A90-DA2A-4288F1D18CDF}"/>
              </a:ext>
            </a:extLst>
          </p:cNvPr>
          <p:cNvSpPr txBox="1"/>
          <p:nvPr/>
        </p:nvSpPr>
        <p:spPr>
          <a:xfrm>
            <a:off x="6024279" y="5968481"/>
            <a:ext cx="5536746" cy="369332"/>
          </a:xfrm>
          <a:prstGeom prst="rect">
            <a:avLst/>
          </a:prstGeom>
          <a:noFill/>
        </p:spPr>
        <p:txBody>
          <a:bodyPr wrap="square" rtlCol="0">
            <a:spAutoFit/>
          </a:bodyPr>
          <a:lstStyle/>
          <a:p>
            <a:pPr algn="ctr"/>
            <a:r>
              <a:rPr lang="en-US" i="1" dirty="0">
                <a:hlinkClick r:id="rId3"/>
              </a:rPr>
              <a:t>https://en.wikipedia.org/wiki/Single-linkage_clustering</a:t>
            </a:r>
            <a:endParaRPr lang="en-US" i="1" dirty="0"/>
          </a:p>
        </p:txBody>
      </p:sp>
    </p:spTree>
    <p:extLst>
      <p:ext uri="{BB962C8B-B14F-4D97-AF65-F5344CB8AC3E}">
        <p14:creationId xmlns:p14="http://schemas.microsoft.com/office/powerpoint/2010/main" val="384323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C5E16-C7F4-8394-E269-36286D72A7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41EFA-58AA-D4DF-8C29-DF9CF8CE19AB}"/>
              </a:ext>
            </a:extLst>
          </p:cNvPr>
          <p:cNvSpPr>
            <a:spLocks noGrp="1"/>
          </p:cNvSpPr>
          <p:nvPr>
            <p:ph type="title"/>
          </p:nvPr>
        </p:nvSpPr>
        <p:spPr>
          <a:xfrm>
            <a:off x="1141412" y="226632"/>
            <a:ext cx="9905998" cy="583265"/>
          </a:xfrm>
        </p:spPr>
        <p:txBody>
          <a:bodyPr>
            <a:normAutofit fontScale="90000"/>
          </a:bodyPr>
          <a:lstStyle/>
          <a:p>
            <a:pPr algn="ctr"/>
            <a:r>
              <a:rPr lang="en-US" dirty="0"/>
              <a:t>Clustering</a:t>
            </a:r>
          </a:p>
        </p:txBody>
      </p:sp>
      <p:sp>
        <p:nvSpPr>
          <p:cNvPr id="3" name="Content Placeholder 2">
            <a:extLst>
              <a:ext uri="{FF2B5EF4-FFF2-40B4-BE49-F238E27FC236}">
                <a16:creationId xmlns:a16="http://schemas.microsoft.com/office/drawing/2014/main" id="{9A7D8B5F-11F0-8011-FDE1-59BE24494034}"/>
              </a:ext>
            </a:extLst>
          </p:cNvPr>
          <p:cNvSpPr>
            <a:spLocks noGrp="1"/>
          </p:cNvSpPr>
          <p:nvPr>
            <p:ph idx="1"/>
          </p:nvPr>
        </p:nvSpPr>
        <p:spPr>
          <a:xfrm>
            <a:off x="1143000" y="1165478"/>
            <a:ext cx="9905999" cy="1103313"/>
          </a:xfrm>
          <a:solidFill>
            <a:schemeClr val="tx1">
              <a:lumMod val="95000"/>
            </a:schemeClr>
          </a:solidFill>
          <a:ln>
            <a:solidFill>
              <a:schemeClr val="bg1"/>
            </a:solidFill>
          </a:ln>
        </p:spPr>
        <p:txBody>
          <a:bodyPr/>
          <a:lstStyle/>
          <a:p>
            <a:pPr marL="0" indent="0">
              <a:buNone/>
            </a:pPr>
            <a:r>
              <a:rPr lang="en-US" b="1" i="1" u="sng" dirty="0">
                <a:solidFill>
                  <a:schemeClr val="bg1"/>
                </a:solidFill>
              </a:rPr>
              <a:t>Goal</a:t>
            </a:r>
            <a:r>
              <a:rPr lang="en-US" dirty="0">
                <a:solidFill>
                  <a:schemeClr val="bg1"/>
                </a:solidFill>
              </a:rPr>
              <a:t>: Divide samples in the data set into some number of k groups where items in each group are highly similar to one another.</a:t>
            </a:r>
          </a:p>
        </p:txBody>
      </p:sp>
      <p:pic>
        <p:nvPicPr>
          <p:cNvPr id="4" name="Google Shape;365;p32">
            <a:extLst>
              <a:ext uri="{FF2B5EF4-FFF2-40B4-BE49-F238E27FC236}">
                <a16:creationId xmlns:a16="http://schemas.microsoft.com/office/drawing/2014/main" id="{647D10F6-5B70-8AA6-75B3-6586B071AA5F}"/>
              </a:ext>
            </a:extLst>
          </p:cNvPr>
          <p:cNvPicPr preferRelativeResize="0"/>
          <p:nvPr/>
        </p:nvPicPr>
        <p:blipFill rotWithShape="1">
          <a:blip r:embed="rId2">
            <a:alphaModFix/>
          </a:blip>
          <a:srcRect/>
          <a:stretch/>
        </p:blipFill>
        <p:spPr>
          <a:xfrm>
            <a:off x="1141412" y="2661260"/>
            <a:ext cx="5085217" cy="3970107"/>
          </a:xfrm>
          <a:prstGeom prst="rect">
            <a:avLst/>
          </a:prstGeom>
          <a:noFill/>
          <a:ln>
            <a:noFill/>
          </a:ln>
        </p:spPr>
      </p:pic>
      <p:sp>
        <p:nvSpPr>
          <p:cNvPr id="8" name="TextBox 7">
            <a:extLst>
              <a:ext uri="{FF2B5EF4-FFF2-40B4-BE49-F238E27FC236}">
                <a16:creationId xmlns:a16="http://schemas.microsoft.com/office/drawing/2014/main" id="{6B0862F4-2725-3752-E460-53E4068CA3C6}"/>
              </a:ext>
            </a:extLst>
          </p:cNvPr>
          <p:cNvSpPr txBox="1"/>
          <p:nvPr/>
        </p:nvSpPr>
        <p:spPr>
          <a:xfrm>
            <a:off x="7620000" y="2656115"/>
            <a:ext cx="3320143" cy="923330"/>
          </a:xfrm>
          <a:prstGeom prst="rect">
            <a:avLst/>
          </a:prstGeom>
          <a:noFill/>
        </p:spPr>
        <p:txBody>
          <a:bodyPr wrap="square" rtlCol="0">
            <a:spAutoFit/>
          </a:bodyPr>
          <a:lstStyle/>
          <a:p>
            <a:r>
              <a:rPr lang="en-US" i="1" dirty="0"/>
              <a:t>Let’s look at a second algorithm!</a:t>
            </a:r>
          </a:p>
          <a:p>
            <a:endParaRPr lang="en-US" i="1" dirty="0"/>
          </a:p>
          <a:p>
            <a:r>
              <a:rPr lang="en-US" i="1" dirty="0"/>
              <a:t>K-means clustering!</a:t>
            </a:r>
          </a:p>
        </p:txBody>
      </p:sp>
      <p:cxnSp>
        <p:nvCxnSpPr>
          <p:cNvPr id="10" name="Straight Connector 9">
            <a:extLst>
              <a:ext uri="{FF2B5EF4-FFF2-40B4-BE49-F238E27FC236}">
                <a16:creationId xmlns:a16="http://schemas.microsoft.com/office/drawing/2014/main" id="{419251EA-90F8-4892-25DB-94EDD2069028}"/>
              </a:ext>
            </a:extLst>
          </p:cNvPr>
          <p:cNvCxnSpPr/>
          <p:nvPr/>
        </p:nvCxnSpPr>
        <p:spPr>
          <a:xfrm flipH="1">
            <a:off x="6389914" y="3341914"/>
            <a:ext cx="1045029" cy="3918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0F83F15-D07D-00F2-F702-BBBCBC202F4E}"/>
              </a:ext>
            </a:extLst>
          </p:cNvPr>
          <p:cNvSpPr txBox="1"/>
          <p:nvPr/>
        </p:nvSpPr>
        <p:spPr>
          <a:xfrm>
            <a:off x="6335486" y="4406827"/>
            <a:ext cx="5085217" cy="1477328"/>
          </a:xfrm>
          <a:prstGeom prst="rect">
            <a:avLst/>
          </a:prstGeom>
          <a:noFill/>
          <a:ln>
            <a:solidFill>
              <a:schemeClr val="tx1">
                <a:lumMod val="95000"/>
              </a:schemeClr>
            </a:solidFill>
          </a:ln>
        </p:spPr>
        <p:txBody>
          <a:bodyPr wrap="square" rtlCol="0">
            <a:spAutoFit/>
          </a:bodyPr>
          <a:lstStyle/>
          <a:p>
            <a:r>
              <a:rPr lang="en-US" b="1" u="sng" dirty="0"/>
              <a:t>Idea</a:t>
            </a:r>
            <a:r>
              <a:rPr lang="en-US" i="1" dirty="0"/>
              <a:t>:</a:t>
            </a:r>
            <a:br>
              <a:rPr lang="en-US" i="1" dirty="0"/>
            </a:br>
            <a:br>
              <a:rPr lang="en-US" i="1" dirty="0"/>
            </a:br>
            <a:r>
              <a:rPr lang="en-US" i="1" dirty="0"/>
              <a:t>Pick a k, each cluster (here, k=2) has a </a:t>
            </a:r>
            <a:r>
              <a:rPr lang="en-US" i="1" dirty="0">
                <a:solidFill>
                  <a:schemeClr val="accent5">
                    <a:lumMod val="60000"/>
                    <a:lumOff val="40000"/>
                  </a:schemeClr>
                </a:solidFill>
              </a:rPr>
              <a:t>centroid</a:t>
            </a:r>
            <a:r>
              <a:rPr lang="en-US" i="1" dirty="0"/>
              <a:t>!</a:t>
            </a:r>
          </a:p>
          <a:p>
            <a:r>
              <a:rPr lang="en-US" i="1" dirty="0"/>
              <a:t>Try to move each </a:t>
            </a:r>
            <a:r>
              <a:rPr lang="en-US" i="1" dirty="0">
                <a:solidFill>
                  <a:schemeClr val="accent5">
                    <a:lumMod val="60000"/>
                    <a:lumOff val="40000"/>
                  </a:schemeClr>
                </a:solidFill>
              </a:rPr>
              <a:t>centroid</a:t>
            </a:r>
            <a:r>
              <a:rPr lang="en-US" i="1" dirty="0"/>
              <a:t> to central location in cluster!</a:t>
            </a:r>
          </a:p>
          <a:p>
            <a:r>
              <a:rPr lang="en-US" i="1" dirty="0"/>
              <a:t>Points belong to group of </a:t>
            </a:r>
            <a:r>
              <a:rPr lang="en-US" i="1" dirty="0">
                <a:solidFill>
                  <a:schemeClr val="accent5">
                    <a:lumMod val="60000"/>
                    <a:lumOff val="40000"/>
                  </a:schemeClr>
                </a:solidFill>
              </a:rPr>
              <a:t>closest centroid</a:t>
            </a:r>
            <a:r>
              <a:rPr lang="en-US" i="1" dirty="0"/>
              <a:t>!</a:t>
            </a:r>
          </a:p>
        </p:txBody>
      </p:sp>
    </p:spTree>
    <p:extLst>
      <p:ext uri="{BB962C8B-B14F-4D97-AF65-F5344CB8AC3E}">
        <p14:creationId xmlns:p14="http://schemas.microsoft.com/office/powerpoint/2010/main" val="625182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F4F2E-0F4B-2D38-A4F5-98D959AA1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14D517-55EC-E5AB-A0CF-D4E2BFB0103A}"/>
              </a:ext>
            </a:extLst>
          </p:cNvPr>
          <p:cNvSpPr>
            <a:spLocks noGrp="1"/>
          </p:cNvSpPr>
          <p:nvPr>
            <p:ph type="title"/>
          </p:nvPr>
        </p:nvSpPr>
        <p:spPr>
          <a:xfrm>
            <a:off x="1141412" y="226632"/>
            <a:ext cx="9905998" cy="583265"/>
          </a:xfrm>
        </p:spPr>
        <p:txBody>
          <a:bodyPr>
            <a:normAutofit fontScale="90000"/>
          </a:bodyPr>
          <a:lstStyle/>
          <a:p>
            <a:pPr algn="ctr"/>
            <a:r>
              <a:rPr lang="en-US" dirty="0"/>
              <a:t>Clustering</a:t>
            </a:r>
          </a:p>
        </p:txBody>
      </p:sp>
      <p:sp>
        <p:nvSpPr>
          <p:cNvPr id="3" name="Content Placeholder 2">
            <a:extLst>
              <a:ext uri="{FF2B5EF4-FFF2-40B4-BE49-F238E27FC236}">
                <a16:creationId xmlns:a16="http://schemas.microsoft.com/office/drawing/2014/main" id="{BE37AEF9-AD56-076F-0535-1ED3828B6ECB}"/>
              </a:ext>
            </a:extLst>
          </p:cNvPr>
          <p:cNvSpPr>
            <a:spLocks noGrp="1"/>
          </p:cNvSpPr>
          <p:nvPr>
            <p:ph idx="1"/>
          </p:nvPr>
        </p:nvSpPr>
        <p:spPr>
          <a:xfrm>
            <a:off x="1143000" y="1165478"/>
            <a:ext cx="9905999" cy="1103313"/>
          </a:xfrm>
          <a:solidFill>
            <a:schemeClr val="tx1">
              <a:lumMod val="95000"/>
            </a:schemeClr>
          </a:solidFill>
          <a:ln>
            <a:solidFill>
              <a:schemeClr val="bg1"/>
            </a:solidFill>
          </a:ln>
        </p:spPr>
        <p:txBody>
          <a:bodyPr/>
          <a:lstStyle/>
          <a:p>
            <a:pPr marL="0" indent="0">
              <a:buNone/>
            </a:pPr>
            <a:r>
              <a:rPr lang="en-US" b="1" i="1" u="sng" dirty="0">
                <a:solidFill>
                  <a:schemeClr val="bg1"/>
                </a:solidFill>
              </a:rPr>
              <a:t>Goal</a:t>
            </a:r>
            <a:r>
              <a:rPr lang="en-US" dirty="0">
                <a:solidFill>
                  <a:schemeClr val="bg1"/>
                </a:solidFill>
              </a:rPr>
              <a:t>: Divide samples in the data set into some number of k groups where items in each group are highly similar to one another.</a:t>
            </a:r>
          </a:p>
        </p:txBody>
      </p:sp>
      <p:pic>
        <p:nvPicPr>
          <p:cNvPr id="4" name="Google Shape;365;p32">
            <a:extLst>
              <a:ext uri="{FF2B5EF4-FFF2-40B4-BE49-F238E27FC236}">
                <a16:creationId xmlns:a16="http://schemas.microsoft.com/office/drawing/2014/main" id="{5C16E143-8002-0268-C6B5-65CA122553DF}"/>
              </a:ext>
            </a:extLst>
          </p:cNvPr>
          <p:cNvPicPr preferRelativeResize="0"/>
          <p:nvPr/>
        </p:nvPicPr>
        <p:blipFill rotWithShape="1">
          <a:blip r:embed="rId2">
            <a:alphaModFix/>
          </a:blip>
          <a:srcRect/>
          <a:stretch/>
        </p:blipFill>
        <p:spPr>
          <a:xfrm>
            <a:off x="1141412" y="2661260"/>
            <a:ext cx="5085217" cy="3970107"/>
          </a:xfrm>
          <a:prstGeom prst="rect">
            <a:avLst/>
          </a:prstGeom>
          <a:noFill/>
          <a:ln>
            <a:noFill/>
          </a:ln>
        </p:spPr>
      </p:pic>
      <p:sp>
        <p:nvSpPr>
          <p:cNvPr id="8" name="TextBox 7">
            <a:extLst>
              <a:ext uri="{FF2B5EF4-FFF2-40B4-BE49-F238E27FC236}">
                <a16:creationId xmlns:a16="http://schemas.microsoft.com/office/drawing/2014/main" id="{97C970EA-6E1B-3BF6-E535-39CDB382CEC3}"/>
              </a:ext>
            </a:extLst>
          </p:cNvPr>
          <p:cNvSpPr txBox="1"/>
          <p:nvPr/>
        </p:nvSpPr>
        <p:spPr>
          <a:xfrm>
            <a:off x="6564086" y="2929040"/>
            <a:ext cx="4604657" cy="369332"/>
          </a:xfrm>
          <a:prstGeom prst="rect">
            <a:avLst/>
          </a:prstGeom>
          <a:noFill/>
          <a:ln>
            <a:solidFill>
              <a:schemeClr val="tx1">
                <a:lumMod val="95000"/>
              </a:schemeClr>
            </a:solidFill>
          </a:ln>
        </p:spPr>
        <p:txBody>
          <a:bodyPr wrap="square" rtlCol="0">
            <a:spAutoFit/>
          </a:bodyPr>
          <a:lstStyle/>
          <a:p>
            <a:r>
              <a:rPr lang="en-US" i="1" dirty="0"/>
              <a:t>This algorithm has two very important methods:</a:t>
            </a:r>
          </a:p>
        </p:txBody>
      </p:sp>
      <p:sp>
        <p:nvSpPr>
          <p:cNvPr id="5" name="TextBox 4">
            <a:extLst>
              <a:ext uri="{FF2B5EF4-FFF2-40B4-BE49-F238E27FC236}">
                <a16:creationId xmlns:a16="http://schemas.microsoft.com/office/drawing/2014/main" id="{9F768555-F035-4E65-728D-7834D596D5D4}"/>
              </a:ext>
            </a:extLst>
          </p:cNvPr>
          <p:cNvSpPr txBox="1"/>
          <p:nvPr/>
        </p:nvSpPr>
        <p:spPr>
          <a:xfrm>
            <a:off x="6564086" y="3850545"/>
            <a:ext cx="2188028" cy="369332"/>
          </a:xfrm>
          <a:prstGeom prst="rect">
            <a:avLst/>
          </a:prstGeom>
          <a:solidFill>
            <a:schemeClr val="tx1"/>
          </a:solidFill>
          <a:ln>
            <a:solidFill>
              <a:schemeClr val="bg1"/>
            </a:solidFill>
          </a:ln>
        </p:spPr>
        <p:txBody>
          <a:bodyPr wrap="square" rtlCol="0">
            <a:spAutoFit/>
          </a:bodyPr>
          <a:lstStyle/>
          <a:p>
            <a:r>
              <a:rPr lang="en-US" i="1" dirty="0">
                <a:solidFill>
                  <a:schemeClr val="bg1"/>
                </a:solidFill>
                <a:latin typeface="Courier New" panose="02070309020205020404" pitchFamily="49" charset="0"/>
                <a:cs typeface="Courier New" panose="02070309020205020404" pitchFamily="49" charset="0"/>
              </a:rPr>
              <a:t>Assign(</a:t>
            </a:r>
            <a:r>
              <a:rPr lang="en-US" i="1" dirty="0">
                <a:solidFill>
                  <a:schemeClr val="accent5"/>
                </a:solidFill>
                <a:latin typeface="Courier New" panose="02070309020205020404" pitchFamily="49" charset="0"/>
                <a:cs typeface="Courier New" panose="02070309020205020404" pitchFamily="49" charset="0"/>
              </a:rPr>
              <a:t>C</a:t>
            </a:r>
            <a:r>
              <a:rPr lang="en-US" i="1" dirty="0">
                <a:solidFill>
                  <a:schemeClr val="bg1"/>
                </a:solidFill>
                <a:latin typeface="Courier New" panose="02070309020205020404" pitchFamily="49" charset="0"/>
                <a:cs typeface="Courier New" panose="02070309020205020404" pitchFamily="49" charset="0"/>
              </a:rPr>
              <a:t>, </a:t>
            </a:r>
            <a:r>
              <a:rPr lang="en-US" i="1" dirty="0">
                <a:solidFill>
                  <a:schemeClr val="accent1"/>
                </a:solidFill>
                <a:latin typeface="Courier New" panose="02070309020205020404" pitchFamily="49" charset="0"/>
                <a:cs typeface="Courier New" panose="02070309020205020404" pitchFamily="49" charset="0"/>
              </a:rPr>
              <a:t>P</a:t>
            </a:r>
            <a:r>
              <a:rPr lang="en-US" i="1" dirty="0">
                <a:solidFill>
                  <a:schemeClr val="bg1"/>
                </a:solidFill>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01252B68-C9BC-E269-0A55-3228930C0683}"/>
              </a:ext>
            </a:extLst>
          </p:cNvPr>
          <p:cNvSpPr txBox="1"/>
          <p:nvPr/>
        </p:nvSpPr>
        <p:spPr>
          <a:xfrm>
            <a:off x="6564086" y="5309439"/>
            <a:ext cx="2188028" cy="369332"/>
          </a:xfrm>
          <a:prstGeom prst="rect">
            <a:avLst/>
          </a:prstGeom>
          <a:solidFill>
            <a:schemeClr val="tx1"/>
          </a:solidFill>
          <a:ln>
            <a:solidFill>
              <a:schemeClr val="bg1"/>
            </a:solidFill>
          </a:ln>
        </p:spPr>
        <p:txBody>
          <a:bodyPr wrap="square" rtlCol="0">
            <a:spAutoFit/>
          </a:bodyPr>
          <a:lstStyle/>
          <a:p>
            <a:r>
              <a:rPr lang="en-US" i="1" dirty="0">
                <a:solidFill>
                  <a:schemeClr val="bg1"/>
                </a:solidFill>
                <a:latin typeface="Courier New" panose="02070309020205020404" pitchFamily="49" charset="0"/>
                <a:cs typeface="Courier New" panose="02070309020205020404" pitchFamily="49" charset="0"/>
              </a:rPr>
              <a:t>Average(</a:t>
            </a:r>
            <a:r>
              <a:rPr lang="en-US" i="1" dirty="0">
                <a:solidFill>
                  <a:schemeClr val="accent5"/>
                </a:solidFill>
                <a:latin typeface="Courier New" panose="02070309020205020404" pitchFamily="49" charset="0"/>
                <a:cs typeface="Courier New" panose="02070309020205020404" pitchFamily="49" charset="0"/>
              </a:rPr>
              <a:t>c</a:t>
            </a:r>
            <a:r>
              <a:rPr lang="en-US" i="1" dirty="0">
                <a:solidFill>
                  <a:schemeClr val="bg1"/>
                </a:solidFill>
                <a:latin typeface="Courier New" panose="02070309020205020404" pitchFamily="49" charset="0"/>
                <a:cs typeface="Courier New" panose="02070309020205020404" pitchFamily="49" charset="0"/>
              </a:rPr>
              <a:t>, </a:t>
            </a:r>
            <a:r>
              <a:rPr lang="en-US" i="1" dirty="0">
                <a:solidFill>
                  <a:schemeClr val="accent1"/>
                </a:solidFill>
                <a:latin typeface="Courier New" panose="02070309020205020404" pitchFamily="49" charset="0"/>
                <a:cs typeface="Courier New" panose="02070309020205020404" pitchFamily="49" charset="0"/>
              </a:rPr>
              <a:t>P</a:t>
            </a:r>
            <a:r>
              <a:rPr lang="en-US" i="1" dirty="0">
                <a:solidFill>
                  <a:schemeClr val="bg1"/>
                </a:solidFill>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3DED172B-DA36-D921-4B43-282B706D44D0}"/>
              </a:ext>
            </a:extLst>
          </p:cNvPr>
          <p:cNvSpPr txBox="1"/>
          <p:nvPr/>
        </p:nvSpPr>
        <p:spPr>
          <a:xfrm>
            <a:off x="6564086" y="4276981"/>
            <a:ext cx="5410200" cy="369332"/>
          </a:xfrm>
          <a:prstGeom prst="rect">
            <a:avLst/>
          </a:prstGeom>
          <a:noFill/>
          <a:ln>
            <a:noFill/>
          </a:ln>
        </p:spPr>
        <p:txBody>
          <a:bodyPr wrap="square" rtlCol="0">
            <a:spAutoFit/>
          </a:bodyPr>
          <a:lstStyle/>
          <a:p>
            <a:r>
              <a:rPr lang="en-US" i="1" dirty="0"/>
              <a:t>Assigns each </a:t>
            </a:r>
            <a:r>
              <a:rPr lang="en-US" i="1" dirty="0">
                <a:solidFill>
                  <a:schemeClr val="accent1">
                    <a:lumMod val="60000"/>
                    <a:lumOff val="40000"/>
                  </a:schemeClr>
                </a:solidFill>
              </a:rPr>
              <a:t>point</a:t>
            </a:r>
            <a:r>
              <a:rPr lang="en-US" i="1" dirty="0"/>
              <a:t> to belong to the </a:t>
            </a:r>
            <a:r>
              <a:rPr lang="en-US" i="1" dirty="0">
                <a:solidFill>
                  <a:schemeClr val="accent5">
                    <a:lumMod val="60000"/>
                    <a:lumOff val="40000"/>
                  </a:schemeClr>
                </a:solidFill>
              </a:rPr>
              <a:t>closest centroid in set C</a:t>
            </a:r>
          </a:p>
        </p:txBody>
      </p:sp>
      <p:sp>
        <p:nvSpPr>
          <p:cNvPr id="11" name="TextBox 10">
            <a:extLst>
              <a:ext uri="{FF2B5EF4-FFF2-40B4-BE49-F238E27FC236}">
                <a16:creationId xmlns:a16="http://schemas.microsoft.com/office/drawing/2014/main" id="{46730A6D-4F1A-208C-F264-4FD5F476186C}"/>
              </a:ext>
            </a:extLst>
          </p:cNvPr>
          <p:cNvSpPr txBox="1"/>
          <p:nvPr/>
        </p:nvSpPr>
        <p:spPr>
          <a:xfrm>
            <a:off x="6564086" y="5725180"/>
            <a:ext cx="5410200" cy="646331"/>
          </a:xfrm>
          <a:prstGeom prst="rect">
            <a:avLst/>
          </a:prstGeom>
          <a:noFill/>
          <a:ln>
            <a:noFill/>
          </a:ln>
        </p:spPr>
        <p:txBody>
          <a:bodyPr wrap="square" rtlCol="0">
            <a:spAutoFit/>
          </a:bodyPr>
          <a:lstStyle/>
          <a:p>
            <a:r>
              <a:rPr lang="en-US" i="1" dirty="0"/>
              <a:t>Of </a:t>
            </a:r>
            <a:r>
              <a:rPr lang="en-US" i="1" dirty="0">
                <a:solidFill>
                  <a:schemeClr val="accent1">
                    <a:lumMod val="60000"/>
                    <a:lumOff val="40000"/>
                  </a:schemeClr>
                </a:solidFill>
              </a:rPr>
              <a:t>points in P </a:t>
            </a:r>
            <a:r>
              <a:rPr lang="en-US" i="1" dirty="0"/>
              <a:t>assigned to </a:t>
            </a:r>
            <a:r>
              <a:rPr lang="en-US" i="1" dirty="0">
                <a:solidFill>
                  <a:schemeClr val="accent5">
                    <a:lumMod val="60000"/>
                    <a:lumOff val="40000"/>
                  </a:schemeClr>
                </a:solidFill>
              </a:rPr>
              <a:t>centroid c</a:t>
            </a:r>
            <a:r>
              <a:rPr lang="en-US" i="1" dirty="0"/>
              <a:t>, what is average position?</a:t>
            </a:r>
          </a:p>
        </p:txBody>
      </p:sp>
    </p:spTree>
    <p:extLst>
      <p:ext uri="{BB962C8B-B14F-4D97-AF65-F5344CB8AC3E}">
        <p14:creationId xmlns:p14="http://schemas.microsoft.com/office/powerpoint/2010/main" val="2177430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9"/>
          <p:cNvSpPr txBox="1">
            <a:spLocks noGrp="1"/>
          </p:cNvSpPr>
          <p:nvPr>
            <p:ph type="title"/>
          </p:nvPr>
        </p:nvSpPr>
        <p:spPr>
          <a:xfrm>
            <a:off x="609600" y="152400"/>
            <a:ext cx="10972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Helvetica Neue Light"/>
              <a:buNone/>
            </a:pPr>
            <a:r>
              <a:rPr lang="en-US"/>
              <a:t>Clustering Based on Centroids</a:t>
            </a:r>
            <a:endParaRPr/>
          </a:p>
        </p:txBody>
      </p:sp>
      <p:sp>
        <p:nvSpPr>
          <p:cNvPr id="339" name="Google Shape;339;p29"/>
          <p:cNvSpPr txBox="1">
            <a:spLocks noGrp="1"/>
          </p:cNvSpPr>
          <p:nvPr>
            <p:ph type="body" idx="1"/>
          </p:nvPr>
        </p:nvSpPr>
        <p:spPr>
          <a:xfrm>
            <a:off x="1502228" y="2052412"/>
            <a:ext cx="9187543" cy="3265714"/>
          </a:xfrm>
          <a:prstGeom prst="rect">
            <a:avLst/>
          </a:prstGeom>
          <a:solidFill>
            <a:schemeClr val="tx1"/>
          </a:solidFill>
          <a:ln>
            <a:solidFill>
              <a:schemeClr val="bg1"/>
            </a:solid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100000"/>
              <a:buNone/>
            </a:pPr>
            <a:r>
              <a:rPr lang="en-US" dirty="0">
                <a:solidFill>
                  <a:schemeClr val="bg1"/>
                </a:solidFill>
                <a:latin typeface="Courier New" panose="02070309020205020404" pitchFamily="49" charset="0"/>
                <a:cs typeface="Courier New" panose="02070309020205020404" pitchFamily="49" charset="0"/>
              </a:rPr>
              <a:t>K-Means(</a:t>
            </a:r>
            <a:r>
              <a:rPr lang="en-US" dirty="0">
                <a:solidFill>
                  <a:schemeClr val="accent1"/>
                </a:solidFill>
                <a:latin typeface="Courier New" panose="02070309020205020404" pitchFamily="49" charset="0"/>
                <a:cs typeface="Courier New" panose="02070309020205020404" pitchFamily="49" charset="0"/>
              </a:rPr>
              <a:t>P</a:t>
            </a:r>
            <a:r>
              <a:rPr lang="en-US" dirty="0">
                <a:solidFill>
                  <a:schemeClr val="bg1"/>
                </a:solidFill>
                <a:latin typeface="Courier New" panose="02070309020205020404" pitchFamily="49" charset="0"/>
                <a:cs typeface="Courier New" panose="02070309020205020404" pitchFamily="49" charset="0"/>
              </a:rPr>
              <a:t>, </a:t>
            </a:r>
            <a:r>
              <a:rPr lang="en-US" dirty="0">
                <a:solidFill>
                  <a:schemeClr val="accent3"/>
                </a:solidFill>
                <a:latin typeface="Courier New" panose="02070309020205020404" pitchFamily="49" charset="0"/>
                <a:cs typeface="Courier New" panose="02070309020205020404" pitchFamily="49" charset="0"/>
              </a:rPr>
              <a:t>k</a:t>
            </a:r>
            <a:r>
              <a:rPr lang="en-US" dirty="0">
                <a:solidFill>
                  <a:schemeClr val="bg1"/>
                </a:solidFill>
                <a:latin typeface="Courier New" panose="02070309020205020404" pitchFamily="49" charset="0"/>
                <a:cs typeface="Courier New" panose="02070309020205020404" pitchFamily="49" charset="0"/>
              </a:rPr>
              <a:t>):</a:t>
            </a:r>
          </a:p>
          <a:p>
            <a:pPr marL="0" lvl="0" indent="0" algn="l" rtl="0">
              <a:spcBef>
                <a:spcPts val="0"/>
              </a:spcBef>
              <a:spcAft>
                <a:spcPts val="0"/>
              </a:spcAft>
              <a:buClr>
                <a:schemeClr val="dk1"/>
              </a:buClr>
              <a:buSzPct val="100000"/>
              <a:buNone/>
            </a:pPr>
            <a:r>
              <a:rPr lang="en-US" dirty="0">
                <a:solidFill>
                  <a:schemeClr val="bg1"/>
                </a:solidFill>
                <a:latin typeface="Courier New" panose="02070309020205020404" pitchFamily="49" charset="0"/>
                <a:cs typeface="Courier New" panose="02070309020205020404" pitchFamily="49" charset="0"/>
              </a:rPr>
              <a:t>   Create set </a:t>
            </a:r>
            <a:r>
              <a:rPr lang="en-US" dirty="0">
                <a:solidFill>
                  <a:schemeClr val="accent5"/>
                </a:solidFill>
                <a:latin typeface="Courier New" panose="02070309020205020404" pitchFamily="49" charset="0"/>
                <a:cs typeface="Courier New" panose="02070309020205020404" pitchFamily="49" charset="0"/>
              </a:rPr>
              <a:t>C</a:t>
            </a:r>
            <a:r>
              <a:rPr lang="en-US" dirty="0">
                <a:solidFill>
                  <a:schemeClr val="bg1"/>
                </a:solidFill>
                <a:latin typeface="Courier New" panose="02070309020205020404" pitchFamily="49" charset="0"/>
                <a:cs typeface="Courier New" panose="02070309020205020404" pitchFamily="49" charset="0"/>
              </a:rPr>
              <a:t>, exactly </a:t>
            </a:r>
            <a:r>
              <a:rPr lang="en-US" dirty="0">
                <a:solidFill>
                  <a:schemeClr val="accent3"/>
                </a:solidFill>
                <a:latin typeface="Courier New" panose="02070309020205020404" pitchFamily="49" charset="0"/>
                <a:cs typeface="Courier New" panose="02070309020205020404" pitchFamily="49" charset="0"/>
              </a:rPr>
              <a:t>k</a:t>
            </a:r>
            <a:r>
              <a:rPr lang="en-US" dirty="0">
                <a:solidFill>
                  <a:schemeClr val="bg1"/>
                </a:solidFill>
                <a:latin typeface="Courier New" panose="02070309020205020404" pitchFamily="49" charset="0"/>
                <a:cs typeface="Courier New" panose="02070309020205020404" pitchFamily="49" charset="0"/>
              </a:rPr>
              <a:t> randomized </a:t>
            </a:r>
            <a:r>
              <a:rPr lang="en-US" dirty="0">
                <a:solidFill>
                  <a:schemeClr val="accent5"/>
                </a:solidFill>
                <a:latin typeface="Courier New" panose="02070309020205020404" pitchFamily="49" charset="0"/>
                <a:cs typeface="Courier New" panose="02070309020205020404" pitchFamily="49" charset="0"/>
              </a:rPr>
              <a:t>centroids</a:t>
            </a:r>
          </a:p>
          <a:p>
            <a:pPr marL="0" lvl="0" indent="0" algn="l" rtl="0">
              <a:spcBef>
                <a:spcPts val="0"/>
              </a:spcBef>
              <a:spcAft>
                <a:spcPts val="0"/>
              </a:spcAft>
              <a:buClr>
                <a:schemeClr val="dk1"/>
              </a:buClr>
              <a:buSzPct val="100000"/>
              <a:buNone/>
            </a:pPr>
            <a:r>
              <a:rPr lang="en-US" dirty="0">
                <a:solidFill>
                  <a:schemeClr val="bg1"/>
                </a:solidFill>
                <a:latin typeface="Courier New" panose="02070309020205020404" pitchFamily="49" charset="0"/>
                <a:cs typeface="Courier New" panose="02070309020205020404" pitchFamily="49" charset="0"/>
              </a:rPr>
              <a:t>   Do until assignment of </a:t>
            </a:r>
            <a:r>
              <a:rPr lang="en-US" dirty="0">
                <a:solidFill>
                  <a:schemeClr val="accent1"/>
                </a:solidFill>
                <a:latin typeface="Courier New" panose="02070309020205020404" pitchFamily="49" charset="0"/>
                <a:cs typeface="Courier New" panose="02070309020205020404" pitchFamily="49" charset="0"/>
              </a:rPr>
              <a:t>points</a:t>
            </a:r>
            <a:r>
              <a:rPr lang="en-US" dirty="0">
                <a:solidFill>
                  <a:schemeClr val="bg1"/>
                </a:solidFill>
                <a:latin typeface="Courier New" panose="02070309020205020404" pitchFamily="49" charset="0"/>
                <a:cs typeface="Courier New" panose="02070309020205020404" pitchFamily="49" charset="0"/>
              </a:rPr>
              <a:t> does not change:</a:t>
            </a:r>
          </a:p>
          <a:p>
            <a:pPr marL="0" lvl="0" indent="0" algn="l" rtl="0">
              <a:spcBef>
                <a:spcPts val="0"/>
              </a:spcBef>
              <a:spcAft>
                <a:spcPts val="0"/>
              </a:spcAft>
              <a:buClr>
                <a:schemeClr val="dk1"/>
              </a:buClr>
              <a:buSzPct val="100000"/>
              <a:buNone/>
            </a:pPr>
            <a:r>
              <a:rPr lang="en-US" dirty="0">
                <a:solidFill>
                  <a:schemeClr val="bg1"/>
                </a:solidFill>
                <a:latin typeface="Courier New" panose="02070309020205020404" pitchFamily="49" charset="0"/>
                <a:cs typeface="Courier New" panose="02070309020205020404" pitchFamily="49" charset="0"/>
              </a:rPr>
              <a:t>      Assign(</a:t>
            </a:r>
            <a:r>
              <a:rPr lang="en-US" dirty="0">
                <a:solidFill>
                  <a:schemeClr val="accent5"/>
                </a:solidFill>
                <a:latin typeface="Courier New" panose="02070309020205020404" pitchFamily="49" charset="0"/>
                <a:cs typeface="Courier New" panose="02070309020205020404" pitchFamily="49" charset="0"/>
              </a:rPr>
              <a:t>C</a:t>
            </a:r>
            <a:r>
              <a:rPr lang="en-US" dirty="0">
                <a:solidFill>
                  <a:schemeClr val="bg1"/>
                </a:solidFill>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P</a:t>
            </a:r>
            <a:r>
              <a:rPr lang="en-US" dirty="0">
                <a:solidFill>
                  <a:schemeClr val="bg1"/>
                </a:solidFill>
                <a:latin typeface="Courier New" panose="02070309020205020404" pitchFamily="49" charset="0"/>
                <a:cs typeface="Courier New" panose="02070309020205020404" pitchFamily="49" charset="0"/>
              </a:rPr>
              <a:t>)</a:t>
            </a:r>
          </a:p>
          <a:p>
            <a:pPr marL="0" lvl="0" indent="0" algn="l" rtl="0">
              <a:spcBef>
                <a:spcPts val="0"/>
              </a:spcBef>
              <a:spcAft>
                <a:spcPts val="0"/>
              </a:spcAft>
              <a:buClr>
                <a:schemeClr val="dk1"/>
              </a:buClr>
              <a:buSzPct val="100000"/>
              <a:buNone/>
            </a:pPr>
            <a:r>
              <a:rPr lang="en-US" dirty="0">
                <a:solidFill>
                  <a:schemeClr val="bg1"/>
                </a:solidFill>
                <a:latin typeface="Courier New" panose="02070309020205020404" pitchFamily="49" charset="0"/>
                <a:cs typeface="Courier New" panose="02070309020205020404" pitchFamily="49" charset="0"/>
              </a:rPr>
              <a:t>      For each </a:t>
            </a:r>
            <a:r>
              <a:rPr lang="en-US" dirty="0">
                <a:solidFill>
                  <a:schemeClr val="accent5"/>
                </a:solidFill>
                <a:latin typeface="Courier New" panose="02070309020205020404" pitchFamily="49" charset="0"/>
                <a:cs typeface="Courier New" panose="02070309020205020404" pitchFamily="49" charset="0"/>
              </a:rPr>
              <a:t>cluster c</a:t>
            </a:r>
            <a:r>
              <a:rPr lang="en-US" dirty="0">
                <a:solidFill>
                  <a:schemeClr val="bg1"/>
                </a:solidFill>
                <a:latin typeface="Courier New" panose="02070309020205020404" pitchFamily="49" charset="0"/>
                <a:cs typeface="Courier New" panose="02070309020205020404" pitchFamily="49" charset="0"/>
              </a:rPr>
              <a:t> in </a:t>
            </a:r>
            <a:r>
              <a:rPr lang="en-US" dirty="0">
                <a:solidFill>
                  <a:schemeClr val="accent5"/>
                </a:solidFill>
                <a:latin typeface="Courier New" panose="02070309020205020404" pitchFamily="49" charset="0"/>
                <a:cs typeface="Courier New" panose="02070309020205020404" pitchFamily="49" charset="0"/>
              </a:rPr>
              <a:t>C</a:t>
            </a:r>
            <a:r>
              <a:rPr lang="en-US" dirty="0">
                <a:solidFill>
                  <a:schemeClr val="bg1"/>
                </a:solidFill>
                <a:latin typeface="Courier New" panose="02070309020205020404" pitchFamily="49" charset="0"/>
                <a:cs typeface="Courier New" panose="02070309020205020404" pitchFamily="49" charset="0"/>
              </a:rPr>
              <a:t>:</a:t>
            </a:r>
          </a:p>
          <a:p>
            <a:pPr marL="0" lvl="0" indent="0" algn="l" rtl="0">
              <a:spcBef>
                <a:spcPts val="0"/>
              </a:spcBef>
              <a:spcAft>
                <a:spcPts val="0"/>
              </a:spcAft>
              <a:buClr>
                <a:schemeClr val="dk1"/>
              </a:buClr>
              <a:buSzPct val="100000"/>
              <a:buNone/>
            </a:pPr>
            <a:r>
              <a:rPr lang="en-US" dirty="0">
                <a:solidFill>
                  <a:schemeClr val="bg1"/>
                </a:solidFill>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c</a:t>
            </a:r>
            <a:r>
              <a:rPr lang="en-US" dirty="0">
                <a:solidFill>
                  <a:schemeClr val="bg1"/>
                </a:solidFill>
                <a:latin typeface="Courier New" panose="02070309020205020404" pitchFamily="49" charset="0"/>
                <a:cs typeface="Courier New" panose="02070309020205020404" pitchFamily="49" charset="0"/>
              </a:rPr>
              <a:t> = Average(</a:t>
            </a:r>
            <a:r>
              <a:rPr lang="en-US" dirty="0">
                <a:solidFill>
                  <a:schemeClr val="accent5"/>
                </a:solidFill>
                <a:latin typeface="Courier New" panose="02070309020205020404" pitchFamily="49" charset="0"/>
                <a:cs typeface="Courier New" panose="02070309020205020404" pitchFamily="49" charset="0"/>
              </a:rPr>
              <a:t>c</a:t>
            </a:r>
            <a:r>
              <a:rPr lang="en-US" dirty="0">
                <a:solidFill>
                  <a:schemeClr val="bg1"/>
                </a:solidFill>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P</a:t>
            </a:r>
            <a:r>
              <a:rPr lang="en-US" dirty="0">
                <a:solidFill>
                  <a:schemeClr val="bg1"/>
                </a:solidFill>
                <a:latin typeface="Courier New" panose="02070309020205020404" pitchFamily="49" charset="0"/>
                <a:cs typeface="Courier New" panose="02070309020205020404" pitchFamily="49" charset="0"/>
              </a:rPr>
              <a:t>)</a:t>
            </a:r>
          </a:p>
          <a:p>
            <a:pPr marL="0" lvl="0" indent="0" algn="l" rtl="0">
              <a:spcBef>
                <a:spcPts val="0"/>
              </a:spcBef>
              <a:spcAft>
                <a:spcPts val="0"/>
              </a:spcAft>
              <a:buClr>
                <a:schemeClr val="dk1"/>
              </a:buClr>
              <a:buSzPct val="100000"/>
              <a:buNone/>
            </a:pPr>
            <a:r>
              <a:rPr lang="en-US" dirty="0">
                <a:solidFill>
                  <a:schemeClr val="bg1"/>
                </a:solidFill>
                <a:latin typeface="Courier New" panose="02070309020205020404" pitchFamily="49" charset="0"/>
                <a:cs typeface="Courier New" panose="02070309020205020404" pitchFamily="49" charset="0"/>
              </a:rPr>
              <a:t>   return </a:t>
            </a:r>
            <a:r>
              <a:rPr lang="en-US" dirty="0">
                <a:solidFill>
                  <a:schemeClr val="accent5"/>
                </a:solidFill>
                <a:latin typeface="Courier New" panose="02070309020205020404" pitchFamily="49" charset="0"/>
                <a:cs typeface="Courier New" panose="02070309020205020404" pitchFamily="49" charset="0"/>
              </a:rPr>
              <a:t>C</a:t>
            </a:r>
            <a:endParaRPr dirty="0">
              <a:solidFill>
                <a:schemeClr val="accent5"/>
              </a:solidFill>
              <a:latin typeface="Courier New" panose="02070309020205020404" pitchFamily="49" charset="0"/>
              <a:cs typeface="Courier New" panose="02070309020205020404" pitchFamily="49"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2"/>
          <p:cNvSpPr txBox="1">
            <a:spLocks noGrp="1"/>
          </p:cNvSpPr>
          <p:nvPr>
            <p:ph type="title"/>
          </p:nvPr>
        </p:nvSpPr>
        <p:spPr>
          <a:xfrm>
            <a:off x="609600" y="108856"/>
            <a:ext cx="10972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Helvetica Neue Light"/>
              <a:buNone/>
            </a:pPr>
            <a:r>
              <a:rPr lang="en-US" dirty="0"/>
              <a:t>How it Works: The Initial State</a:t>
            </a:r>
            <a:endParaRPr dirty="0"/>
          </a:p>
        </p:txBody>
      </p:sp>
      <p:pic>
        <p:nvPicPr>
          <p:cNvPr id="365" name="Google Shape;365;p32"/>
          <p:cNvPicPr preferRelativeResize="0"/>
          <p:nvPr/>
        </p:nvPicPr>
        <p:blipFill rotWithShape="1">
          <a:blip r:embed="rId3">
            <a:alphaModFix/>
          </a:blip>
          <a:srcRect/>
          <a:stretch/>
        </p:blipFill>
        <p:spPr>
          <a:xfrm>
            <a:off x="144917" y="1856241"/>
            <a:ext cx="5151742" cy="4022044"/>
          </a:xfrm>
          <a:prstGeom prst="rect">
            <a:avLst/>
          </a:prstGeom>
          <a:noFill/>
          <a:ln>
            <a:solidFill>
              <a:schemeClr val="bg1"/>
            </a:solidFill>
          </a:ln>
        </p:spPr>
      </p:pic>
      <p:sp>
        <p:nvSpPr>
          <p:cNvPr id="4" name="Google Shape;339;p29">
            <a:extLst>
              <a:ext uri="{FF2B5EF4-FFF2-40B4-BE49-F238E27FC236}">
                <a16:creationId xmlns:a16="http://schemas.microsoft.com/office/drawing/2014/main" id="{4CFFA168-4F31-F3FC-3CFA-0FD7DCA24C15}"/>
              </a:ext>
            </a:extLst>
          </p:cNvPr>
          <p:cNvSpPr txBox="1">
            <a:spLocks/>
          </p:cNvSpPr>
          <p:nvPr/>
        </p:nvSpPr>
        <p:spPr>
          <a:xfrm>
            <a:off x="5151743" y="2593635"/>
            <a:ext cx="6895340" cy="2547255"/>
          </a:xfrm>
          <a:prstGeom prst="rect">
            <a:avLst/>
          </a:prstGeom>
          <a:solidFill>
            <a:schemeClr val="tx1"/>
          </a:solidFill>
          <a:ln>
            <a:solidFill>
              <a:schemeClr val="bg1"/>
            </a:solidFill>
          </a:ln>
        </p:spPr>
        <p:txBody>
          <a:bodyPr spcFirstLastPara="1" vert="horz" wrap="square" lIns="91425" tIns="45700" rIns="91425" bIns="45700" rtlCol="0" anchor="ctr"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K-Means(</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3"/>
                </a:solidFill>
                <a:latin typeface="Courier New" panose="02070309020205020404" pitchFamily="49" charset="0"/>
                <a:cs typeface="Courier New" panose="02070309020205020404" pitchFamily="49" charset="0"/>
              </a:rPr>
              <a:t>k</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a:t>
            </a:r>
            <a:r>
              <a:rPr lang="en-US" sz="1800" b="1" dirty="0">
                <a:solidFill>
                  <a:schemeClr val="bg1"/>
                </a:solidFill>
                <a:latin typeface="Courier New" panose="02070309020205020404" pitchFamily="49" charset="0"/>
                <a:cs typeface="Courier New" panose="02070309020205020404" pitchFamily="49" charset="0"/>
              </a:rPr>
              <a:t>Create set </a:t>
            </a:r>
            <a:r>
              <a:rPr lang="en-US" sz="1800" b="1" dirty="0">
                <a:solidFill>
                  <a:schemeClr val="accent5"/>
                </a:solidFill>
                <a:latin typeface="Courier New" panose="02070309020205020404" pitchFamily="49" charset="0"/>
                <a:cs typeface="Courier New" panose="02070309020205020404" pitchFamily="49" charset="0"/>
              </a:rPr>
              <a:t>C</a:t>
            </a:r>
            <a:r>
              <a:rPr lang="en-US" sz="1800" b="1" dirty="0">
                <a:solidFill>
                  <a:schemeClr val="bg1"/>
                </a:solidFill>
                <a:latin typeface="Courier New" panose="02070309020205020404" pitchFamily="49" charset="0"/>
                <a:cs typeface="Courier New" panose="02070309020205020404" pitchFamily="49" charset="0"/>
              </a:rPr>
              <a:t>, exactly </a:t>
            </a:r>
            <a:r>
              <a:rPr lang="en-US" sz="1800" b="1" dirty="0">
                <a:solidFill>
                  <a:schemeClr val="accent3"/>
                </a:solidFill>
                <a:latin typeface="Courier New" panose="02070309020205020404" pitchFamily="49" charset="0"/>
                <a:cs typeface="Courier New" panose="02070309020205020404" pitchFamily="49" charset="0"/>
              </a:rPr>
              <a:t>k</a:t>
            </a:r>
            <a:r>
              <a:rPr lang="en-US" sz="1800" b="1" dirty="0">
                <a:solidFill>
                  <a:schemeClr val="bg1"/>
                </a:solidFill>
                <a:latin typeface="Courier New" panose="02070309020205020404" pitchFamily="49" charset="0"/>
                <a:cs typeface="Courier New" panose="02070309020205020404" pitchFamily="49" charset="0"/>
              </a:rPr>
              <a:t> randomized </a:t>
            </a:r>
            <a:r>
              <a:rPr lang="en-US" sz="1800" b="1" dirty="0">
                <a:solidFill>
                  <a:schemeClr val="accent5"/>
                </a:solidFill>
                <a:latin typeface="Courier New" panose="02070309020205020404" pitchFamily="49" charset="0"/>
                <a:cs typeface="Courier New" panose="02070309020205020404" pitchFamily="49" charset="0"/>
              </a:rPr>
              <a:t>centroids</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Do until assignment of </a:t>
            </a:r>
            <a:r>
              <a:rPr lang="en-US" sz="1800" dirty="0">
                <a:solidFill>
                  <a:schemeClr val="accent1"/>
                </a:solidFill>
                <a:latin typeface="Courier New" panose="02070309020205020404" pitchFamily="49" charset="0"/>
                <a:cs typeface="Courier New" panose="02070309020205020404" pitchFamily="49" charset="0"/>
              </a:rPr>
              <a:t>points</a:t>
            </a:r>
            <a:r>
              <a:rPr lang="en-US" sz="1800" dirty="0">
                <a:solidFill>
                  <a:schemeClr val="bg1"/>
                </a:solidFill>
                <a:latin typeface="Courier New" panose="02070309020205020404" pitchFamily="49" charset="0"/>
                <a:cs typeface="Courier New" panose="02070309020205020404" pitchFamily="49" charset="0"/>
              </a:rPr>
              <a:t> does not change:</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Assign(</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For each </a:t>
            </a:r>
            <a:r>
              <a:rPr lang="en-US" sz="1800" dirty="0">
                <a:solidFill>
                  <a:schemeClr val="accent5"/>
                </a:solidFill>
                <a:latin typeface="Courier New" panose="02070309020205020404" pitchFamily="49" charset="0"/>
                <a:cs typeface="Courier New" panose="02070309020205020404" pitchFamily="49" charset="0"/>
              </a:rPr>
              <a:t>cluster c</a:t>
            </a:r>
            <a:r>
              <a:rPr lang="en-US" sz="1800" dirty="0">
                <a:solidFill>
                  <a:schemeClr val="bg1"/>
                </a:solidFill>
                <a:latin typeface="Courier New" panose="02070309020205020404" pitchFamily="49" charset="0"/>
                <a:cs typeface="Courier New" panose="02070309020205020404" pitchFamily="49" charset="0"/>
              </a:rPr>
              <a:t> in </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 Average(</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return </a:t>
            </a:r>
            <a:r>
              <a:rPr lang="en-US" sz="1800" dirty="0">
                <a:solidFill>
                  <a:schemeClr val="accent5"/>
                </a:solidFill>
                <a:latin typeface="Courier New" panose="02070309020205020404" pitchFamily="49" charset="0"/>
                <a:cs typeface="Courier New" panose="02070309020205020404" pitchFamily="49" charset="0"/>
              </a:rPr>
              <a:t>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F863-B5F4-DD9E-DF26-EE6DE9E919F3}"/>
              </a:ext>
            </a:extLst>
          </p:cNvPr>
          <p:cNvSpPr>
            <a:spLocks noGrp="1"/>
          </p:cNvSpPr>
          <p:nvPr>
            <p:ph type="title"/>
          </p:nvPr>
        </p:nvSpPr>
        <p:spPr>
          <a:xfrm>
            <a:off x="1143001" y="2216918"/>
            <a:ext cx="9905998" cy="1478570"/>
          </a:xfrm>
        </p:spPr>
        <p:txBody>
          <a:bodyPr/>
          <a:lstStyle/>
          <a:p>
            <a:pPr algn="ctr"/>
            <a:r>
              <a:rPr lang="en-US" dirty="0"/>
              <a:t>Introduction, “Learning”, Features, etc.</a:t>
            </a:r>
          </a:p>
        </p:txBody>
      </p:sp>
    </p:spTree>
    <p:extLst>
      <p:ext uri="{BB962C8B-B14F-4D97-AF65-F5344CB8AC3E}">
        <p14:creationId xmlns:p14="http://schemas.microsoft.com/office/powerpoint/2010/main" val="204999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0">
          <a:extLst>
            <a:ext uri="{FF2B5EF4-FFF2-40B4-BE49-F238E27FC236}">
              <a16:creationId xmlns:a16="http://schemas.microsoft.com/office/drawing/2014/main" id="{9C75896E-A419-0B07-35CB-E2D4C0F73F53}"/>
            </a:ext>
          </a:extLst>
        </p:cNvPr>
        <p:cNvGrpSpPr/>
        <p:nvPr/>
      </p:nvGrpSpPr>
      <p:grpSpPr>
        <a:xfrm>
          <a:off x="0" y="0"/>
          <a:ext cx="0" cy="0"/>
          <a:chOff x="0" y="0"/>
          <a:chExt cx="0" cy="0"/>
        </a:xfrm>
      </p:grpSpPr>
      <p:pic>
        <p:nvPicPr>
          <p:cNvPr id="2" name="Google Shape;374;p33">
            <a:extLst>
              <a:ext uri="{FF2B5EF4-FFF2-40B4-BE49-F238E27FC236}">
                <a16:creationId xmlns:a16="http://schemas.microsoft.com/office/drawing/2014/main" id="{264449CD-3421-4856-0E90-D157B83542CC}"/>
              </a:ext>
            </a:extLst>
          </p:cNvPr>
          <p:cNvPicPr preferRelativeResize="0"/>
          <p:nvPr/>
        </p:nvPicPr>
        <p:blipFill rotWithShape="1">
          <a:blip r:embed="rId3">
            <a:alphaModFix/>
          </a:blip>
          <a:srcRect/>
          <a:stretch/>
        </p:blipFill>
        <p:spPr>
          <a:xfrm>
            <a:off x="144917" y="1856240"/>
            <a:ext cx="5114451" cy="4022044"/>
          </a:xfrm>
          <a:prstGeom prst="rect">
            <a:avLst/>
          </a:prstGeom>
          <a:noFill/>
          <a:ln>
            <a:noFill/>
          </a:ln>
        </p:spPr>
      </p:pic>
      <p:sp>
        <p:nvSpPr>
          <p:cNvPr id="361" name="Google Shape;361;p32">
            <a:extLst>
              <a:ext uri="{FF2B5EF4-FFF2-40B4-BE49-F238E27FC236}">
                <a16:creationId xmlns:a16="http://schemas.microsoft.com/office/drawing/2014/main" id="{7A159761-F45F-B1E8-C70D-136A7BE932A2}"/>
              </a:ext>
            </a:extLst>
          </p:cNvPr>
          <p:cNvSpPr txBox="1">
            <a:spLocks noGrp="1"/>
          </p:cNvSpPr>
          <p:nvPr>
            <p:ph type="title"/>
          </p:nvPr>
        </p:nvSpPr>
        <p:spPr>
          <a:xfrm>
            <a:off x="609600" y="108856"/>
            <a:ext cx="10972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Helvetica Neue Light"/>
              <a:buNone/>
            </a:pPr>
            <a:r>
              <a:rPr lang="en-US" dirty="0"/>
              <a:t>How it Works: The Initial State</a:t>
            </a:r>
            <a:endParaRPr dirty="0"/>
          </a:p>
        </p:txBody>
      </p:sp>
      <p:sp>
        <p:nvSpPr>
          <p:cNvPr id="4" name="Google Shape;339;p29">
            <a:extLst>
              <a:ext uri="{FF2B5EF4-FFF2-40B4-BE49-F238E27FC236}">
                <a16:creationId xmlns:a16="http://schemas.microsoft.com/office/drawing/2014/main" id="{6B639AF7-9616-B23D-96EF-34CCE96ECA4C}"/>
              </a:ext>
            </a:extLst>
          </p:cNvPr>
          <p:cNvSpPr txBox="1">
            <a:spLocks/>
          </p:cNvSpPr>
          <p:nvPr/>
        </p:nvSpPr>
        <p:spPr>
          <a:xfrm>
            <a:off x="5151743" y="2593635"/>
            <a:ext cx="6895340" cy="2547255"/>
          </a:xfrm>
          <a:prstGeom prst="rect">
            <a:avLst/>
          </a:prstGeom>
          <a:solidFill>
            <a:schemeClr val="tx1"/>
          </a:solidFill>
          <a:ln>
            <a:solidFill>
              <a:schemeClr val="bg1"/>
            </a:solidFill>
          </a:ln>
        </p:spPr>
        <p:txBody>
          <a:bodyPr spcFirstLastPara="1" vert="horz" wrap="square" lIns="91425" tIns="45700" rIns="91425" bIns="45700" rtlCol="0" anchor="ctr"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K-Means(</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3"/>
                </a:solidFill>
                <a:latin typeface="Courier New" panose="02070309020205020404" pitchFamily="49" charset="0"/>
                <a:cs typeface="Courier New" panose="02070309020205020404" pitchFamily="49" charset="0"/>
              </a:rPr>
              <a:t>k</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Create set </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exactly </a:t>
            </a:r>
            <a:r>
              <a:rPr lang="en-US" sz="1800" dirty="0">
                <a:solidFill>
                  <a:schemeClr val="accent3"/>
                </a:solidFill>
                <a:latin typeface="Courier New" panose="02070309020205020404" pitchFamily="49" charset="0"/>
                <a:cs typeface="Courier New" panose="02070309020205020404" pitchFamily="49" charset="0"/>
              </a:rPr>
              <a:t>k</a:t>
            </a:r>
            <a:r>
              <a:rPr lang="en-US" sz="1800" dirty="0">
                <a:solidFill>
                  <a:schemeClr val="bg1"/>
                </a:solidFill>
                <a:latin typeface="Courier New" panose="02070309020205020404" pitchFamily="49" charset="0"/>
                <a:cs typeface="Courier New" panose="02070309020205020404" pitchFamily="49" charset="0"/>
              </a:rPr>
              <a:t> randomized </a:t>
            </a:r>
            <a:r>
              <a:rPr lang="en-US" sz="1800" dirty="0">
                <a:solidFill>
                  <a:schemeClr val="accent5"/>
                </a:solidFill>
                <a:latin typeface="Courier New" panose="02070309020205020404" pitchFamily="49" charset="0"/>
                <a:cs typeface="Courier New" panose="02070309020205020404" pitchFamily="49" charset="0"/>
              </a:rPr>
              <a:t>centroids</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Do until assignment of </a:t>
            </a:r>
            <a:r>
              <a:rPr lang="en-US" sz="1800" dirty="0">
                <a:solidFill>
                  <a:schemeClr val="accent1"/>
                </a:solidFill>
                <a:latin typeface="Courier New" panose="02070309020205020404" pitchFamily="49" charset="0"/>
                <a:cs typeface="Courier New" panose="02070309020205020404" pitchFamily="49" charset="0"/>
              </a:rPr>
              <a:t>points</a:t>
            </a:r>
            <a:r>
              <a:rPr lang="en-US" sz="1800" dirty="0">
                <a:solidFill>
                  <a:schemeClr val="bg1"/>
                </a:solidFill>
                <a:latin typeface="Courier New" panose="02070309020205020404" pitchFamily="49" charset="0"/>
                <a:cs typeface="Courier New" panose="02070309020205020404" pitchFamily="49" charset="0"/>
              </a:rPr>
              <a:t> does not change:</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a:t>
            </a:r>
            <a:r>
              <a:rPr lang="en-US" sz="1800" b="1" dirty="0">
                <a:solidFill>
                  <a:schemeClr val="bg1"/>
                </a:solidFill>
                <a:latin typeface="Courier New" panose="02070309020205020404" pitchFamily="49" charset="0"/>
                <a:cs typeface="Courier New" panose="02070309020205020404" pitchFamily="49" charset="0"/>
              </a:rPr>
              <a:t>Assign(</a:t>
            </a:r>
            <a:r>
              <a:rPr lang="en-US" sz="1800" b="1" dirty="0">
                <a:solidFill>
                  <a:schemeClr val="accent5"/>
                </a:solidFill>
                <a:latin typeface="Courier New" panose="02070309020205020404" pitchFamily="49" charset="0"/>
                <a:cs typeface="Courier New" panose="02070309020205020404" pitchFamily="49" charset="0"/>
              </a:rPr>
              <a:t>C</a:t>
            </a:r>
            <a:r>
              <a:rPr lang="en-US" sz="1800" b="1" dirty="0">
                <a:solidFill>
                  <a:schemeClr val="bg1"/>
                </a:solidFill>
                <a:latin typeface="Courier New" panose="02070309020205020404" pitchFamily="49" charset="0"/>
                <a:cs typeface="Courier New" panose="02070309020205020404" pitchFamily="49" charset="0"/>
              </a:rPr>
              <a:t>, </a:t>
            </a:r>
            <a:r>
              <a:rPr lang="en-US" sz="1800" b="1" dirty="0">
                <a:solidFill>
                  <a:schemeClr val="accent1"/>
                </a:solidFill>
                <a:latin typeface="Courier New" panose="02070309020205020404" pitchFamily="49" charset="0"/>
                <a:cs typeface="Courier New" panose="02070309020205020404" pitchFamily="49" charset="0"/>
              </a:rPr>
              <a:t>P</a:t>
            </a:r>
            <a:r>
              <a:rPr lang="en-US" sz="1800" b="1"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For each </a:t>
            </a:r>
            <a:r>
              <a:rPr lang="en-US" sz="1800" dirty="0">
                <a:solidFill>
                  <a:schemeClr val="accent5"/>
                </a:solidFill>
                <a:latin typeface="Courier New" panose="02070309020205020404" pitchFamily="49" charset="0"/>
                <a:cs typeface="Courier New" panose="02070309020205020404" pitchFamily="49" charset="0"/>
              </a:rPr>
              <a:t>cluster c</a:t>
            </a:r>
            <a:r>
              <a:rPr lang="en-US" sz="1800" dirty="0">
                <a:solidFill>
                  <a:schemeClr val="bg1"/>
                </a:solidFill>
                <a:latin typeface="Courier New" panose="02070309020205020404" pitchFamily="49" charset="0"/>
                <a:cs typeface="Courier New" panose="02070309020205020404" pitchFamily="49" charset="0"/>
              </a:rPr>
              <a:t> in </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 Average(</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return </a:t>
            </a:r>
            <a:r>
              <a:rPr lang="en-US" sz="1800" dirty="0">
                <a:solidFill>
                  <a:schemeClr val="accent5"/>
                </a:solidFill>
                <a:latin typeface="Courier New" panose="02070309020205020404" pitchFamily="49" charset="0"/>
                <a:cs typeface="Courier New" panose="02070309020205020404" pitchFamily="49" charset="0"/>
              </a:rPr>
              <a:t>C</a:t>
            </a:r>
          </a:p>
        </p:txBody>
      </p:sp>
    </p:spTree>
    <p:extLst>
      <p:ext uri="{BB962C8B-B14F-4D97-AF65-F5344CB8AC3E}">
        <p14:creationId xmlns:p14="http://schemas.microsoft.com/office/powerpoint/2010/main" val="2738071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0">
          <a:extLst>
            <a:ext uri="{FF2B5EF4-FFF2-40B4-BE49-F238E27FC236}">
              <a16:creationId xmlns:a16="http://schemas.microsoft.com/office/drawing/2014/main" id="{A999385E-532D-4C02-35D9-BC72D6981732}"/>
            </a:ext>
          </a:extLst>
        </p:cNvPr>
        <p:cNvGrpSpPr/>
        <p:nvPr/>
      </p:nvGrpSpPr>
      <p:grpSpPr>
        <a:xfrm>
          <a:off x="0" y="0"/>
          <a:ext cx="0" cy="0"/>
          <a:chOff x="0" y="0"/>
          <a:chExt cx="0" cy="0"/>
        </a:xfrm>
      </p:grpSpPr>
      <p:pic>
        <p:nvPicPr>
          <p:cNvPr id="3" name="Google Shape;384;p34">
            <a:extLst>
              <a:ext uri="{FF2B5EF4-FFF2-40B4-BE49-F238E27FC236}">
                <a16:creationId xmlns:a16="http://schemas.microsoft.com/office/drawing/2014/main" id="{CC2A1F5E-B954-2F36-4E33-ED0162A733CF}"/>
              </a:ext>
            </a:extLst>
          </p:cNvPr>
          <p:cNvPicPr preferRelativeResize="0"/>
          <p:nvPr/>
        </p:nvPicPr>
        <p:blipFill rotWithShape="1">
          <a:blip r:embed="rId3">
            <a:alphaModFix/>
          </a:blip>
          <a:srcRect/>
          <a:stretch/>
        </p:blipFill>
        <p:spPr>
          <a:xfrm>
            <a:off x="36058" y="1856240"/>
            <a:ext cx="5115256" cy="4022044"/>
          </a:xfrm>
          <a:prstGeom prst="rect">
            <a:avLst/>
          </a:prstGeom>
          <a:noFill/>
          <a:ln>
            <a:noFill/>
          </a:ln>
        </p:spPr>
      </p:pic>
      <p:sp>
        <p:nvSpPr>
          <p:cNvPr id="361" name="Google Shape;361;p32">
            <a:extLst>
              <a:ext uri="{FF2B5EF4-FFF2-40B4-BE49-F238E27FC236}">
                <a16:creationId xmlns:a16="http://schemas.microsoft.com/office/drawing/2014/main" id="{8CAAE9FB-2329-7C43-EB3C-19073082F268}"/>
              </a:ext>
            </a:extLst>
          </p:cNvPr>
          <p:cNvSpPr txBox="1">
            <a:spLocks noGrp="1"/>
          </p:cNvSpPr>
          <p:nvPr>
            <p:ph type="title"/>
          </p:nvPr>
        </p:nvSpPr>
        <p:spPr>
          <a:xfrm>
            <a:off x="609600" y="108856"/>
            <a:ext cx="10972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Helvetica Neue Light"/>
              <a:buNone/>
            </a:pPr>
            <a:r>
              <a:rPr lang="en-US" dirty="0"/>
              <a:t>How it Works: The Initial State</a:t>
            </a:r>
            <a:endParaRPr dirty="0"/>
          </a:p>
        </p:txBody>
      </p:sp>
      <p:sp>
        <p:nvSpPr>
          <p:cNvPr id="4" name="Google Shape;339;p29">
            <a:extLst>
              <a:ext uri="{FF2B5EF4-FFF2-40B4-BE49-F238E27FC236}">
                <a16:creationId xmlns:a16="http://schemas.microsoft.com/office/drawing/2014/main" id="{7FA2A3E0-869A-870B-763F-C5A7CCA027CF}"/>
              </a:ext>
            </a:extLst>
          </p:cNvPr>
          <p:cNvSpPr txBox="1">
            <a:spLocks/>
          </p:cNvSpPr>
          <p:nvPr/>
        </p:nvSpPr>
        <p:spPr>
          <a:xfrm>
            <a:off x="5151743" y="2593635"/>
            <a:ext cx="6895340" cy="2547255"/>
          </a:xfrm>
          <a:prstGeom prst="rect">
            <a:avLst/>
          </a:prstGeom>
          <a:solidFill>
            <a:schemeClr val="tx1"/>
          </a:solidFill>
          <a:ln>
            <a:solidFill>
              <a:schemeClr val="bg1"/>
            </a:solidFill>
          </a:ln>
        </p:spPr>
        <p:txBody>
          <a:bodyPr spcFirstLastPara="1" vert="horz" wrap="square" lIns="91425" tIns="45700" rIns="91425" bIns="45700" rtlCol="0" anchor="ctr"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K-Means(</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3"/>
                </a:solidFill>
                <a:latin typeface="Courier New" panose="02070309020205020404" pitchFamily="49" charset="0"/>
                <a:cs typeface="Courier New" panose="02070309020205020404" pitchFamily="49" charset="0"/>
              </a:rPr>
              <a:t>k</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Create set </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exactly </a:t>
            </a:r>
            <a:r>
              <a:rPr lang="en-US" sz="1800" dirty="0">
                <a:solidFill>
                  <a:schemeClr val="accent3"/>
                </a:solidFill>
                <a:latin typeface="Courier New" panose="02070309020205020404" pitchFamily="49" charset="0"/>
                <a:cs typeface="Courier New" panose="02070309020205020404" pitchFamily="49" charset="0"/>
              </a:rPr>
              <a:t>k</a:t>
            </a:r>
            <a:r>
              <a:rPr lang="en-US" sz="1800" dirty="0">
                <a:solidFill>
                  <a:schemeClr val="bg1"/>
                </a:solidFill>
                <a:latin typeface="Courier New" panose="02070309020205020404" pitchFamily="49" charset="0"/>
                <a:cs typeface="Courier New" panose="02070309020205020404" pitchFamily="49" charset="0"/>
              </a:rPr>
              <a:t> randomized </a:t>
            </a:r>
            <a:r>
              <a:rPr lang="en-US" sz="1800" dirty="0">
                <a:solidFill>
                  <a:schemeClr val="accent5"/>
                </a:solidFill>
                <a:latin typeface="Courier New" panose="02070309020205020404" pitchFamily="49" charset="0"/>
                <a:cs typeface="Courier New" panose="02070309020205020404" pitchFamily="49" charset="0"/>
              </a:rPr>
              <a:t>centroids</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Do until assignment of </a:t>
            </a:r>
            <a:r>
              <a:rPr lang="en-US" sz="1800" dirty="0">
                <a:solidFill>
                  <a:schemeClr val="accent1"/>
                </a:solidFill>
                <a:latin typeface="Courier New" panose="02070309020205020404" pitchFamily="49" charset="0"/>
                <a:cs typeface="Courier New" panose="02070309020205020404" pitchFamily="49" charset="0"/>
              </a:rPr>
              <a:t>points</a:t>
            </a:r>
            <a:r>
              <a:rPr lang="en-US" sz="1800" dirty="0">
                <a:solidFill>
                  <a:schemeClr val="bg1"/>
                </a:solidFill>
                <a:latin typeface="Courier New" panose="02070309020205020404" pitchFamily="49" charset="0"/>
                <a:cs typeface="Courier New" panose="02070309020205020404" pitchFamily="49" charset="0"/>
              </a:rPr>
              <a:t> does not change:</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Assign(</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a:t>
            </a:r>
            <a:r>
              <a:rPr lang="en-US" sz="1800" b="1" dirty="0">
                <a:solidFill>
                  <a:schemeClr val="bg1"/>
                </a:solidFill>
                <a:latin typeface="Courier New" panose="02070309020205020404" pitchFamily="49" charset="0"/>
                <a:cs typeface="Courier New" panose="02070309020205020404" pitchFamily="49" charset="0"/>
              </a:rPr>
              <a:t>For each </a:t>
            </a:r>
            <a:r>
              <a:rPr lang="en-US" sz="1800" b="1" dirty="0">
                <a:solidFill>
                  <a:schemeClr val="accent5"/>
                </a:solidFill>
                <a:latin typeface="Courier New" panose="02070309020205020404" pitchFamily="49" charset="0"/>
                <a:cs typeface="Courier New" panose="02070309020205020404" pitchFamily="49" charset="0"/>
              </a:rPr>
              <a:t>cluster c</a:t>
            </a:r>
            <a:r>
              <a:rPr lang="en-US" sz="1800" b="1" dirty="0">
                <a:solidFill>
                  <a:schemeClr val="bg1"/>
                </a:solidFill>
                <a:latin typeface="Courier New" panose="02070309020205020404" pitchFamily="49" charset="0"/>
                <a:cs typeface="Courier New" panose="02070309020205020404" pitchFamily="49" charset="0"/>
              </a:rPr>
              <a:t> in </a:t>
            </a:r>
            <a:r>
              <a:rPr lang="en-US" sz="1800" b="1" dirty="0">
                <a:solidFill>
                  <a:schemeClr val="accent5"/>
                </a:solidFill>
                <a:latin typeface="Courier New" panose="02070309020205020404" pitchFamily="49" charset="0"/>
                <a:cs typeface="Courier New" panose="02070309020205020404" pitchFamily="49" charset="0"/>
              </a:rPr>
              <a:t>C</a:t>
            </a:r>
            <a:r>
              <a:rPr lang="en-US" sz="1800" b="1"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b="1" dirty="0">
                <a:solidFill>
                  <a:schemeClr val="bg1"/>
                </a:solidFill>
                <a:latin typeface="Courier New" panose="02070309020205020404" pitchFamily="49" charset="0"/>
                <a:cs typeface="Courier New" panose="02070309020205020404" pitchFamily="49" charset="0"/>
              </a:rPr>
              <a:t>         </a:t>
            </a:r>
            <a:r>
              <a:rPr lang="en-US" sz="1800" b="1" dirty="0">
                <a:solidFill>
                  <a:schemeClr val="accent5"/>
                </a:solidFill>
                <a:latin typeface="Courier New" panose="02070309020205020404" pitchFamily="49" charset="0"/>
                <a:cs typeface="Courier New" panose="02070309020205020404" pitchFamily="49" charset="0"/>
              </a:rPr>
              <a:t>c</a:t>
            </a:r>
            <a:r>
              <a:rPr lang="en-US" sz="1800" b="1" dirty="0">
                <a:solidFill>
                  <a:schemeClr val="bg1"/>
                </a:solidFill>
                <a:latin typeface="Courier New" panose="02070309020205020404" pitchFamily="49" charset="0"/>
                <a:cs typeface="Courier New" panose="02070309020205020404" pitchFamily="49" charset="0"/>
              </a:rPr>
              <a:t> = Average(</a:t>
            </a:r>
            <a:r>
              <a:rPr lang="en-US" sz="1800" b="1" dirty="0">
                <a:solidFill>
                  <a:schemeClr val="accent5"/>
                </a:solidFill>
                <a:latin typeface="Courier New" panose="02070309020205020404" pitchFamily="49" charset="0"/>
                <a:cs typeface="Courier New" panose="02070309020205020404" pitchFamily="49" charset="0"/>
              </a:rPr>
              <a:t>c</a:t>
            </a:r>
            <a:r>
              <a:rPr lang="en-US" sz="1800" b="1" dirty="0">
                <a:solidFill>
                  <a:schemeClr val="bg1"/>
                </a:solidFill>
                <a:latin typeface="Courier New" panose="02070309020205020404" pitchFamily="49" charset="0"/>
                <a:cs typeface="Courier New" panose="02070309020205020404" pitchFamily="49" charset="0"/>
              </a:rPr>
              <a:t>, </a:t>
            </a:r>
            <a:r>
              <a:rPr lang="en-US" sz="1800" b="1" dirty="0">
                <a:solidFill>
                  <a:schemeClr val="accent1"/>
                </a:solidFill>
                <a:latin typeface="Courier New" panose="02070309020205020404" pitchFamily="49" charset="0"/>
                <a:cs typeface="Courier New" panose="02070309020205020404" pitchFamily="49" charset="0"/>
              </a:rPr>
              <a:t>P</a:t>
            </a:r>
            <a:r>
              <a:rPr lang="en-US" sz="1800" b="1"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return </a:t>
            </a:r>
            <a:r>
              <a:rPr lang="en-US" sz="1800" dirty="0">
                <a:solidFill>
                  <a:schemeClr val="accent5"/>
                </a:solidFill>
                <a:latin typeface="Courier New" panose="02070309020205020404" pitchFamily="49" charset="0"/>
                <a:cs typeface="Courier New" panose="02070309020205020404" pitchFamily="49" charset="0"/>
              </a:rPr>
              <a:t>C</a:t>
            </a:r>
          </a:p>
        </p:txBody>
      </p:sp>
    </p:spTree>
    <p:extLst>
      <p:ext uri="{BB962C8B-B14F-4D97-AF65-F5344CB8AC3E}">
        <p14:creationId xmlns:p14="http://schemas.microsoft.com/office/powerpoint/2010/main" val="646642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0">
          <a:extLst>
            <a:ext uri="{FF2B5EF4-FFF2-40B4-BE49-F238E27FC236}">
              <a16:creationId xmlns:a16="http://schemas.microsoft.com/office/drawing/2014/main" id="{13DBB98B-4758-385F-4AD0-6FB85E8B4F07}"/>
            </a:ext>
          </a:extLst>
        </p:cNvPr>
        <p:cNvGrpSpPr/>
        <p:nvPr/>
      </p:nvGrpSpPr>
      <p:grpSpPr>
        <a:xfrm>
          <a:off x="0" y="0"/>
          <a:ext cx="0" cy="0"/>
          <a:chOff x="0" y="0"/>
          <a:chExt cx="0" cy="0"/>
        </a:xfrm>
      </p:grpSpPr>
      <p:pic>
        <p:nvPicPr>
          <p:cNvPr id="2" name="Google Shape;394;p35">
            <a:extLst>
              <a:ext uri="{FF2B5EF4-FFF2-40B4-BE49-F238E27FC236}">
                <a16:creationId xmlns:a16="http://schemas.microsoft.com/office/drawing/2014/main" id="{D13964F1-92E5-BF8C-4C3E-6FD4D8F7B238}"/>
              </a:ext>
            </a:extLst>
          </p:cNvPr>
          <p:cNvPicPr preferRelativeResize="0"/>
          <p:nvPr/>
        </p:nvPicPr>
        <p:blipFill rotWithShape="1">
          <a:blip r:embed="rId3">
            <a:alphaModFix/>
          </a:blip>
          <a:srcRect/>
          <a:stretch/>
        </p:blipFill>
        <p:spPr>
          <a:xfrm>
            <a:off x="144918" y="1856241"/>
            <a:ext cx="5115256" cy="4041784"/>
          </a:xfrm>
          <a:prstGeom prst="rect">
            <a:avLst/>
          </a:prstGeom>
          <a:noFill/>
          <a:ln>
            <a:noFill/>
          </a:ln>
        </p:spPr>
      </p:pic>
      <p:sp>
        <p:nvSpPr>
          <p:cNvPr id="361" name="Google Shape;361;p32">
            <a:extLst>
              <a:ext uri="{FF2B5EF4-FFF2-40B4-BE49-F238E27FC236}">
                <a16:creationId xmlns:a16="http://schemas.microsoft.com/office/drawing/2014/main" id="{33D0FB45-D6DE-4448-E805-BDF94E20F7ED}"/>
              </a:ext>
            </a:extLst>
          </p:cNvPr>
          <p:cNvSpPr txBox="1">
            <a:spLocks noGrp="1"/>
          </p:cNvSpPr>
          <p:nvPr>
            <p:ph type="title"/>
          </p:nvPr>
        </p:nvSpPr>
        <p:spPr>
          <a:xfrm>
            <a:off x="609600" y="108856"/>
            <a:ext cx="10972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Helvetica Neue Light"/>
              <a:buNone/>
            </a:pPr>
            <a:r>
              <a:rPr lang="en-US" dirty="0"/>
              <a:t>How it Works: The Initial State</a:t>
            </a:r>
            <a:endParaRPr dirty="0"/>
          </a:p>
        </p:txBody>
      </p:sp>
      <p:sp>
        <p:nvSpPr>
          <p:cNvPr id="4" name="Google Shape;339;p29">
            <a:extLst>
              <a:ext uri="{FF2B5EF4-FFF2-40B4-BE49-F238E27FC236}">
                <a16:creationId xmlns:a16="http://schemas.microsoft.com/office/drawing/2014/main" id="{E6FDB3E7-E694-8F52-44C6-6C3B708A1359}"/>
              </a:ext>
            </a:extLst>
          </p:cNvPr>
          <p:cNvSpPr txBox="1">
            <a:spLocks/>
          </p:cNvSpPr>
          <p:nvPr/>
        </p:nvSpPr>
        <p:spPr>
          <a:xfrm>
            <a:off x="5151743" y="2593635"/>
            <a:ext cx="6895340" cy="2547255"/>
          </a:xfrm>
          <a:prstGeom prst="rect">
            <a:avLst/>
          </a:prstGeom>
          <a:solidFill>
            <a:schemeClr val="tx1"/>
          </a:solidFill>
          <a:ln>
            <a:solidFill>
              <a:schemeClr val="bg1"/>
            </a:solidFill>
          </a:ln>
        </p:spPr>
        <p:txBody>
          <a:bodyPr spcFirstLastPara="1" vert="horz" wrap="square" lIns="91425" tIns="45700" rIns="91425" bIns="45700" rtlCol="0" anchor="ctr"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K-Means(</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3"/>
                </a:solidFill>
                <a:latin typeface="Courier New" panose="02070309020205020404" pitchFamily="49" charset="0"/>
                <a:cs typeface="Courier New" panose="02070309020205020404" pitchFamily="49" charset="0"/>
              </a:rPr>
              <a:t>k</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Create set </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exactly </a:t>
            </a:r>
            <a:r>
              <a:rPr lang="en-US" sz="1800" dirty="0">
                <a:solidFill>
                  <a:schemeClr val="accent3"/>
                </a:solidFill>
                <a:latin typeface="Courier New" panose="02070309020205020404" pitchFamily="49" charset="0"/>
                <a:cs typeface="Courier New" panose="02070309020205020404" pitchFamily="49" charset="0"/>
              </a:rPr>
              <a:t>k</a:t>
            </a:r>
            <a:r>
              <a:rPr lang="en-US" sz="1800" dirty="0">
                <a:solidFill>
                  <a:schemeClr val="bg1"/>
                </a:solidFill>
                <a:latin typeface="Courier New" panose="02070309020205020404" pitchFamily="49" charset="0"/>
                <a:cs typeface="Courier New" panose="02070309020205020404" pitchFamily="49" charset="0"/>
              </a:rPr>
              <a:t> randomized </a:t>
            </a:r>
            <a:r>
              <a:rPr lang="en-US" sz="1800" dirty="0">
                <a:solidFill>
                  <a:schemeClr val="accent5"/>
                </a:solidFill>
                <a:latin typeface="Courier New" panose="02070309020205020404" pitchFamily="49" charset="0"/>
                <a:cs typeface="Courier New" panose="02070309020205020404" pitchFamily="49" charset="0"/>
              </a:rPr>
              <a:t>centroids</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Do until assignment of </a:t>
            </a:r>
            <a:r>
              <a:rPr lang="en-US" sz="1800" dirty="0">
                <a:solidFill>
                  <a:schemeClr val="accent1"/>
                </a:solidFill>
                <a:latin typeface="Courier New" panose="02070309020205020404" pitchFamily="49" charset="0"/>
                <a:cs typeface="Courier New" panose="02070309020205020404" pitchFamily="49" charset="0"/>
              </a:rPr>
              <a:t>points</a:t>
            </a:r>
            <a:r>
              <a:rPr lang="en-US" sz="1800" dirty="0">
                <a:solidFill>
                  <a:schemeClr val="bg1"/>
                </a:solidFill>
                <a:latin typeface="Courier New" panose="02070309020205020404" pitchFamily="49" charset="0"/>
                <a:cs typeface="Courier New" panose="02070309020205020404" pitchFamily="49" charset="0"/>
              </a:rPr>
              <a:t> does not change:</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a:t>
            </a:r>
            <a:r>
              <a:rPr lang="en-US" sz="1800" b="1" dirty="0">
                <a:solidFill>
                  <a:schemeClr val="bg1"/>
                </a:solidFill>
                <a:latin typeface="Courier New" panose="02070309020205020404" pitchFamily="49" charset="0"/>
                <a:cs typeface="Courier New" panose="02070309020205020404" pitchFamily="49" charset="0"/>
              </a:rPr>
              <a:t>Assign(</a:t>
            </a:r>
            <a:r>
              <a:rPr lang="en-US" sz="1800" b="1" dirty="0">
                <a:solidFill>
                  <a:schemeClr val="accent5"/>
                </a:solidFill>
                <a:latin typeface="Courier New" panose="02070309020205020404" pitchFamily="49" charset="0"/>
                <a:cs typeface="Courier New" panose="02070309020205020404" pitchFamily="49" charset="0"/>
              </a:rPr>
              <a:t>C</a:t>
            </a:r>
            <a:r>
              <a:rPr lang="en-US" sz="1800" b="1" dirty="0">
                <a:solidFill>
                  <a:schemeClr val="bg1"/>
                </a:solidFill>
                <a:latin typeface="Courier New" panose="02070309020205020404" pitchFamily="49" charset="0"/>
                <a:cs typeface="Courier New" panose="02070309020205020404" pitchFamily="49" charset="0"/>
              </a:rPr>
              <a:t>, </a:t>
            </a:r>
            <a:r>
              <a:rPr lang="en-US" sz="1800" b="1" dirty="0">
                <a:solidFill>
                  <a:schemeClr val="accent1"/>
                </a:solidFill>
                <a:latin typeface="Courier New" panose="02070309020205020404" pitchFamily="49" charset="0"/>
                <a:cs typeface="Courier New" panose="02070309020205020404" pitchFamily="49" charset="0"/>
              </a:rPr>
              <a:t>P</a:t>
            </a:r>
            <a:r>
              <a:rPr lang="en-US" sz="1800" b="1"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For each </a:t>
            </a:r>
            <a:r>
              <a:rPr lang="en-US" sz="1800" dirty="0">
                <a:solidFill>
                  <a:schemeClr val="accent5"/>
                </a:solidFill>
                <a:latin typeface="Courier New" panose="02070309020205020404" pitchFamily="49" charset="0"/>
                <a:cs typeface="Courier New" panose="02070309020205020404" pitchFamily="49" charset="0"/>
              </a:rPr>
              <a:t>cluster c</a:t>
            </a:r>
            <a:r>
              <a:rPr lang="en-US" sz="1800" dirty="0">
                <a:solidFill>
                  <a:schemeClr val="bg1"/>
                </a:solidFill>
                <a:latin typeface="Courier New" panose="02070309020205020404" pitchFamily="49" charset="0"/>
                <a:cs typeface="Courier New" panose="02070309020205020404" pitchFamily="49" charset="0"/>
              </a:rPr>
              <a:t> in </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 Average(</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return </a:t>
            </a:r>
            <a:r>
              <a:rPr lang="en-US" sz="1800" dirty="0">
                <a:solidFill>
                  <a:schemeClr val="accent5"/>
                </a:solidFill>
                <a:latin typeface="Courier New" panose="02070309020205020404" pitchFamily="49" charset="0"/>
                <a:cs typeface="Courier New" panose="02070309020205020404" pitchFamily="49" charset="0"/>
              </a:rPr>
              <a:t>C</a:t>
            </a:r>
          </a:p>
        </p:txBody>
      </p:sp>
    </p:spTree>
    <p:extLst>
      <p:ext uri="{BB962C8B-B14F-4D97-AF65-F5344CB8AC3E}">
        <p14:creationId xmlns:p14="http://schemas.microsoft.com/office/powerpoint/2010/main" val="3358278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0">
          <a:extLst>
            <a:ext uri="{FF2B5EF4-FFF2-40B4-BE49-F238E27FC236}">
              <a16:creationId xmlns:a16="http://schemas.microsoft.com/office/drawing/2014/main" id="{CA9ED396-D2B6-3FCB-D94F-2B7F95A55534}"/>
            </a:ext>
          </a:extLst>
        </p:cNvPr>
        <p:cNvGrpSpPr/>
        <p:nvPr/>
      </p:nvGrpSpPr>
      <p:grpSpPr>
        <a:xfrm>
          <a:off x="0" y="0"/>
          <a:ext cx="0" cy="0"/>
          <a:chOff x="0" y="0"/>
          <a:chExt cx="0" cy="0"/>
        </a:xfrm>
      </p:grpSpPr>
      <p:sp>
        <p:nvSpPr>
          <p:cNvPr id="361" name="Google Shape;361;p32">
            <a:extLst>
              <a:ext uri="{FF2B5EF4-FFF2-40B4-BE49-F238E27FC236}">
                <a16:creationId xmlns:a16="http://schemas.microsoft.com/office/drawing/2014/main" id="{914D9C0A-FDFD-0644-5D8F-4838C4F1E374}"/>
              </a:ext>
            </a:extLst>
          </p:cNvPr>
          <p:cNvSpPr txBox="1">
            <a:spLocks noGrp="1"/>
          </p:cNvSpPr>
          <p:nvPr>
            <p:ph type="title"/>
          </p:nvPr>
        </p:nvSpPr>
        <p:spPr>
          <a:xfrm>
            <a:off x="609600" y="108856"/>
            <a:ext cx="10972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Helvetica Neue Light"/>
              <a:buNone/>
            </a:pPr>
            <a:r>
              <a:rPr lang="en-US" dirty="0"/>
              <a:t>How it Works: The Initial State</a:t>
            </a:r>
            <a:endParaRPr dirty="0"/>
          </a:p>
        </p:txBody>
      </p:sp>
      <p:pic>
        <p:nvPicPr>
          <p:cNvPr id="3" name="Google Shape;402;p36">
            <a:extLst>
              <a:ext uri="{FF2B5EF4-FFF2-40B4-BE49-F238E27FC236}">
                <a16:creationId xmlns:a16="http://schemas.microsoft.com/office/drawing/2014/main" id="{EE692B48-B746-19C8-7237-FE9157DE33C7}"/>
              </a:ext>
            </a:extLst>
          </p:cNvPr>
          <p:cNvPicPr preferRelativeResize="0"/>
          <p:nvPr/>
        </p:nvPicPr>
        <p:blipFill rotWithShape="1">
          <a:blip r:embed="rId3">
            <a:alphaModFix/>
          </a:blip>
          <a:srcRect/>
          <a:stretch/>
        </p:blipFill>
        <p:spPr>
          <a:xfrm>
            <a:off x="144917" y="1856241"/>
            <a:ext cx="5115257" cy="4038361"/>
          </a:xfrm>
          <a:prstGeom prst="rect">
            <a:avLst/>
          </a:prstGeom>
          <a:noFill/>
          <a:ln>
            <a:noFill/>
          </a:ln>
        </p:spPr>
      </p:pic>
      <p:sp>
        <p:nvSpPr>
          <p:cNvPr id="4" name="Google Shape;339;p29">
            <a:extLst>
              <a:ext uri="{FF2B5EF4-FFF2-40B4-BE49-F238E27FC236}">
                <a16:creationId xmlns:a16="http://schemas.microsoft.com/office/drawing/2014/main" id="{B7F4092F-022F-25D7-EDE2-0369E47CF90D}"/>
              </a:ext>
            </a:extLst>
          </p:cNvPr>
          <p:cNvSpPr txBox="1">
            <a:spLocks/>
          </p:cNvSpPr>
          <p:nvPr/>
        </p:nvSpPr>
        <p:spPr>
          <a:xfrm>
            <a:off x="5151743" y="2593635"/>
            <a:ext cx="6895340" cy="2547255"/>
          </a:xfrm>
          <a:prstGeom prst="rect">
            <a:avLst/>
          </a:prstGeom>
          <a:solidFill>
            <a:schemeClr val="tx1"/>
          </a:solidFill>
          <a:ln>
            <a:solidFill>
              <a:schemeClr val="bg1"/>
            </a:solidFill>
          </a:ln>
        </p:spPr>
        <p:txBody>
          <a:bodyPr spcFirstLastPara="1" vert="horz" wrap="square" lIns="91425" tIns="45700" rIns="91425" bIns="45700" rtlCol="0" anchor="ctr"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K-Means(</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3"/>
                </a:solidFill>
                <a:latin typeface="Courier New" panose="02070309020205020404" pitchFamily="49" charset="0"/>
                <a:cs typeface="Courier New" panose="02070309020205020404" pitchFamily="49" charset="0"/>
              </a:rPr>
              <a:t>k</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Create set </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exactly </a:t>
            </a:r>
            <a:r>
              <a:rPr lang="en-US" sz="1800" dirty="0">
                <a:solidFill>
                  <a:schemeClr val="accent3"/>
                </a:solidFill>
                <a:latin typeface="Courier New" panose="02070309020205020404" pitchFamily="49" charset="0"/>
                <a:cs typeface="Courier New" panose="02070309020205020404" pitchFamily="49" charset="0"/>
              </a:rPr>
              <a:t>k</a:t>
            </a:r>
            <a:r>
              <a:rPr lang="en-US" sz="1800" dirty="0">
                <a:solidFill>
                  <a:schemeClr val="bg1"/>
                </a:solidFill>
                <a:latin typeface="Courier New" panose="02070309020205020404" pitchFamily="49" charset="0"/>
                <a:cs typeface="Courier New" panose="02070309020205020404" pitchFamily="49" charset="0"/>
              </a:rPr>
              <a:t> randomized </a:t>
            </a:r>
            <a:r>
              <a:rPr lang="en-US" sz="1800" dirty="0">
                <a:solidFill>
                  <a:schemeClr val="accent5"/>
                </a:solidFill>
                <a:latin typeface="Courier New" panose="02070309020205020404" pitchFamily="49" charset="0"/>
                <a:cs typeface="Courier New" panose="02070309020205020404" pitchFamily="49" charset="0"/>
              </a:rPr>
              <a:t>centroids</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Do until assignment of </a:t>
            </a:r>
            <a:r>
              <a:rPr lang="en-US" sz="1800" dirty="0">
                <a:solidFill>
                  <a:schemeClr val="accent1"/>
                </a:solidFill>
                <a:latin typeface="Courier New" panose="02070309020205020404" pitchFamily="49" charset="0"/>
                <a:cs typeface="Courier New" panose="02070309020205020404" pitchFamily="49" charset="0"/>
              </a:rPr>
              <a:t>points</a:t>
            </a:r>
            <a:r>
              <a:rPr lang="en-US" sz="1800" dirty="0">
                <a:solidFill>
                  <a:schemeClr val="bg1"/>
                </a:solidFill>
                <a:latin typeface="Courier New" panose="02070309020205020404" pitchFamily="49" charset="0"/>
                <a:cs typeface="Courier New" panose="02070309020205020404" pitchFamily="49" charset="0"/>
              </a:rPr>
              <a:t> does not change:</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Assign(</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a:t>
            </a:r>
            <a:r>
              <a:rPr lang="en-US" sz="1800" b="1" dirty="0">
                <a:solidFill>
                  <a:schemeClr val="bg1"/>
                </a:solidFill>
                <a:latin typeface="Courier New" panose="02070309020205020404" pitchFamily="49" charset="0"/>
                <a:cs typeface="Courier New" panose="02070309020205020404" pitchFamily="49" charset="0"/>
              </a:rPr>
              <a:t>For each </a:t>
            </a:r>
            <a:r>
              <a:rPr lang="en-US" sz="1800" b="1" dirty="0">
                <a:solidFill>
                  <a:schemeClr val="accent5"/>
                </a:solidFill>
                <a:latin typeface="Courier New" panose="02070309020205020404" pitchFamily="49" charset="0"/>
                <a:cs typeface="Courier New" panose="02070309020205020404" pitchFamily="49" charset="0"/>
              </a:rPr>
              <a:t>cluster c</a:t>
            </a:r>
            <a:r>
              <a:rPr lang="en-US" sz="1800" b="1" dirty="0">
                <a:solidFill>
                  <a:schemeClr val="bg1"/>
                </a:solidFill>
                <a:latin typeface="Courier New" panose="02070309020205020404" pitchFamily="49" charset="0"/>
                <a:cs typeface="Courier New" panose="02070309020205020404" pitchFamily="49" charset="0"/>
              </a:rPr>
              <a:t> in </a:t>
            </a:r>
            <a:r>
              <a:rPr lang="en-US" sz="1800" b="1" dirty="0">
                <a:solidFill>
                  <a:schemeClr val="accent5"/>
                </a:solidFill>
                <a:latin typeface="Courier New" panose="02070309020205020404" pitchFamily="49" charset="0"/>
                <a:cs typeface="Courier New" panose="02070309020205020404" pitchFamily="49" charset="0"/>
              </a:rPr>
              <a:t>C</a:t>
            </a:r>
            <a:r>
              <a:rPr lang="en-US" sz="1800" b="1"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b="1" dirty="0">
                <a:solidFill>
                  <a:schemeClr val="bg1"/>
                </a:solidFill>
                <a:latin typeface="Courier New" panose="02070309020205020404" pitchFamily="49" charset="0"/>
                <a:cs typeface="Courier New" panose="02070309020205020404" pitchFamily="49" charset="0"/>
              </a:rPr>
              <a:t>         </a:t>
            </a:r>
            <a:r>
              <a:rPr lang="en-US" sz="1800" b="1" dirty="0">
                <a:solidFill>
                  <a:schemeClr val="accent5"/>
                </a:solidFill>
                <a:latin typeface="Courier New" panose="02070309020205020404" pitchFamily="49" charset="0"/>
                <a:cs typeface="Courier New" panose="02070309020205020404" pitchFamily="49" charset="0"/>
              </a:rPr>
              <a:t>c</a:t>
            </a:r>
            <a:r>
              <a:rPr lang="en-US" sz="1800" b="1" dirty="0">
                <a:solidFill>
                  <a:schemeClr val="bg1"/>
                </a:solidFill>
                <a:latin typeface="Courier New" panose="02070309020205020404" pitchFamily="49" charset="0"/>
                <a:cs typeface="Courier New" panose="02070309020205020404" pitchFamily="49" charset="0"/>
              </a:rPr>
              <a:t> = Average(</a:t>
            </a:r>
            <a:r>
              <a:rPr lang="en-US" sz="1800" b="1" dirty="0">
                <a:solidFill>
                  <a:schemeClr val="accent5"/>
                </a:solidFill>
                <a:latin typeface="Courier New" panose="02070309020205020404" pitchFamily="49" charset="0"/>
                <a:cs typeface="Courier New" panose="02070309020205020404" pitchFamily="49" charset="0"/>
              </a:rPr>
              <a:t>c</a:t>
            </a:r>
            <a:r>
              <a:rPr lang="en-US" sz="1800" b="1" dirty="0">
                <a:solidFill>
                  <a:schemeClr val="bg1"/>
                </a:solidFill>
                <a:latin typeface="Courier New" panose="02070309020205020404" pitchFamily="49" charset="0"/>
                <a:cs typeface="Courier New" panose="02070309020205020404" pitchFamily="49" charset="0"/>
              </a:rPr>
              <a:t>, </a:t>
            </a:r>
            <a:r>
              <a:rPr lang="en-US" sz="1800" b="1" dirty="0">
                <a:solidFill>
                  <a:schemeClr val="accent1"/>
                </a:solidFill>
                <a:latin typeface="Courier New" panose="02070309020205020404" pitchFamily="49" charset="0"/>
                <a:cs typeface="Courier New" panose="02070309020205020404" pitchFamily="49" charset="0"/>
              </a:rPr>
              <a:t>P</a:t>
            </a:r>
            <a:r>
              <a:rPr lang="en-US" sz="1800" b="1"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return </a:t>
            </a:r>
            <a:r>
              <a:rPr lang="en-US" sz="1800" dirty="0">
                <a:solidFill>
                  <a:schemeClr val="accent5"/>
                </a:solidFill>
                <a:latin typeface="Courier New" panose="02070309020205020404" pitchFamily="49" charset="0"/>
                <a:cs typeface="Courier New" panose="02070309020205020404" pitchFamily="49" charset="0"/>
              </a:rPr>
              <a:t>C</a:t>
            </a:r>
          </a:p>
        </p:txBody>
      </p:sp>
    </p:spTree>
    <p:extLst>
      <p:ext uri="{BB962C8B-B14F-4D97-AF65-F5344CB8AC3E}">
        <p14:creationId xmlns:p14="http://schemas.microsoft.com/office/powerpoint/2010/main" val="2485213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0">
          <a:extLst>
            <a:ext uri="{FF2B5EF4-FFF2-40B4-BE49-F238E27FC236}">
              <a16:creationId xmlns:a16="http://schemas.microsoft.com/office/drawing/2014/main" id="{DFCE9B3F-EEBB-E81A-F085-C56A3A87338F}"/>
            </a:ext>
          </a:extLst>
        </p:cNvPr>
        <p:cNvGrpSpPr/>
        <p:nvPr/>
      </p:nvGrpSpPr>
      <p:grpSpPr>
        <a:xfrm>
          <a:off x="0" y="0"/>
          <a:ext cx="0" cy="0"/>
          <a:chOff x="0" y="0"/>
          <a:chExt cx="0" cy="0"/>
        </a:xfrm>
      </p:grpSpPr>
      <p:pic>
        <p:nvPicPr>
          <p:cNvPr id="2" name="Google Shape;410;p37">
            <a:extLst>
              <a:ext uri="{FF2B5EF4-FFF2-40B4-BE49-F238E27FC236}">
                <a16:creationId xmlns:a16="http://schemas.microsoft.com/office/drawing/2014/main" id="{F85CAC3C-FFC8-D98C-8250-3FAEF6B5AFFB}"/>
              </a:ext>
            </a:extLst>
          </p:cNvPr>
          <p:cNvPicPr preferRelativeResize="0"/>
          <p:nvPr/>
        </p:nvPicPr>
        <p:blipFill rotWithShape="1">
          <a:blip r:embed="rId3">
            <a:alphaModFix/>
          </a:blip>
          <a:srcRect/>
          <a:stretch/>
        </p:blipFill>
        <p:spPr>
          <a:xfrm>
            <a:off x="144917" y="1856242"/>
            <a:ext cx="5115257" cy="3979416"/>
          </a:xfrm>
          <a:prstGeom prst="rect">
            <a:avLst/>
          </a:prstGeom>
          <a:noFill/>
          <a:ln>
            <a:noFill/>
          </a:ln>
        </p:spPr>
      </p:pic>
      <p:sp>
        <p:nvSpPr>
          <p:cNvPr id="361" name="Google Shape;361;p32">
            <a:extLst>
              <a:ext uri="{FF2B5EF4-FFF2-40B4-BE49-F238E27FC236}">
                <a16:creationId xmlns:a16="http://schemas.microsoft.com/office/drawing/2014/main" id="{860F79CD-3749-9441-4B89-96328876207A}"/>
              </a:ext>
            </a:extLst>
          </p:cNvPr>
          <p:cNvSpPr txBox="1">
            <a:spLocks noGrp="1"/>
          </p:cNvSpPr>
          <p:nvPr>
            <p:ph type="title"/>
          </p:nvPr>
        </p:nvSpPr>
        <p:spPr>
          <a:xfrm>
            <a:off x="609600" y="108856"/>
            <a:ext cx="10972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Helvetica Neue Light"/>
              <a:buNone/>
            </a:pPr>
            <a:r>
              <a:rPr lang="en-US" dirty="0"/>
              <a:t>How it Works: The Initial State</a:t>
            </a:r>
            <a:endParaRPr dirty="0"/>
          </a:p>
        </p:txBody>
      </p:sp>
      <p:sp>
        <p:nvSpPr>
          <p:cNvPr id="4" name="Google Shape;339;p29">
            <a:extLst>
              <a:ext uri="{FF2B5EF4-FFF2-40B4-BE49-F238E27FC236}">
                <a16:creationId xmlns:a16="http://schemas.microsoft.com/office/drawing/2014/main" id="{D7018A33-8672-4010-BEF2-AEBB6907EADB}"/>
              </a:ext>
            </a:extLst>
          </p:cNvPr>
          <p:cNvSpPr txBox="1">
            <a:spLocks/>
          </p:cNvSpPr>
          <p:nvPr/>
        </p:nvSpPr>
        <p:spPr>
          <a:xfrm>
            <a:off x="5151743" y="2593635"/>
            <a:ext cx="6895340" cy="2547255"/>
          </a:xfrm>
          <a:prstGeom prst="rect">
            <a:avLst/>
          </a:prstGeom>
          <a:solidFill>
            <a:schemeClr val="tx1"/>
          </a:solidFill>
          <a:ln>
            <a:solidFill>
              <a:schemeClr val="bg1"/>
            </a:solidFill>
          </a:ln>
        </p:spPr>
        <p:txBody>
          <a:bodyPr spcFirstLastPara="1" vert="horz" wrap="square" lIns="91425" tIns="45700" rIns="91425" bIns="45700" rtlCol="0" anchor="ctr"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K-Means(</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3"/>
                </a:solidFill>
                <a:latin typeface="Courier New" panose="02070309020205020404" pitchFamily="49" charset="0"/>
                <a:cs typeface="Courier New" panose="02070309020205020404" pitchFamily="49" charset="0"/>
              </a:rPr>
              <a:t>k</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Create set </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exactly </a:t>
            </a:r>
            <a:r>
              <a:rPr lang="en-US" sz="1800" dirty="0">
                <a:solidFill>
                  <a:schemeClr val="accent3"/>
                </a:solidFill>
                <a:latin typeface="Courier New" panose="02070309020205020404" pitchFamily="49" charset="0"/>
                <a:cs typeface="Courier New" panose="02070309020205020404" pitchFamily="49" charset="0"/>
              </a:rPr>
              <a:t>k</a:t>
            </a:r>
            <a:r>
              <a:rPr lang="en-US" sz="1800" dirty="0">
                <a:solidFill>
                  <a:schemeClr val="bg1"/>
                </a:solidFill>
                <a:latin typeface="Courier New" panose="02070309020205020404" pitchFamily="49" charset="0"/>
                <a:cs typeface="Courier New" panose="02070309020205020404" pitchFamily="49" charset="0"/>
              </a:rPr>
              <a:t> randomized </a:t>
            </a:r>
            <a:r>
              <a:rPr lang="en-US" sz="1800" dirty="0">
                <a:solidFill>
                  <a:schemeClr val="accent5"/>
                </a:solidFill>
                <a:latin typeface="Courier New" panose="02070309020205020404" pitchFamily="49" charset="0"/>
                <a:cs typeface="Courier New" panose="02070309020205020404" pitchFamily="49" charset="0"/>
              </a:rPr>
              <a:t>centroids</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Do until assignment of </a:t>
            </a:r>
            <a:r>
              <a:rPr lang="en-US" sz="1800" dirty="0">
                <a:solidFill>
                  <a:schemeClr val="accent1"/>
                </a:solidFill>
                <a:latin typeface="Courier New" panose="02070309020205020404" pitchFamily="49" charset="0"/>
                <a:cs typeface="Courier New" panose="02070309020205020404" pitchFamily="49" charset="0"/>
              </a:rPr>
              <a:t>points</a:t>
            </a:r>
            <a:r>
              <a:rPr lang="en-US" sz="1800" dirty="0">
                <a:solidFill>
                  <a:schemeClr val="bg1"/>
                </a:solidFill>
                <a:latin typeface="Courier New" panose="02070309020205020404" pitchFamily="49" charset="0"/>
                <a:cs typeface="Courier New" panose="02070309020205020404" pitchFamily="49" charset="0"/>
              </a:rPr>
              <a:t> does not change:</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a:t>
            </a:r>
            <a:r>
              <a:rPr lang="en-US" sz="1800" b="1" dirty="0">
                <a:solidFill>
                  <a:schemeClr val="bg1"/>
                </a:solidFill>
                <a:latin typeface="Courier New" panose="02070309020205020404" pitchFamily="49" charset="0"/>
                <a:cs typeface="Courier New" panose="02070309020205020404" pitchFamily="49" charset="0"/>
              </a:rPr>
              <a:t>Assign(</a:t>
            </a:r>
            <a:r>
              <a:rPr lang="en-US" sz="1800" b="1" dirty="0">
                <a:solidFill>
                  <a:schemeClr val="accent5"/>
                </a:solidFill>
                <a:latin typeface="Courier New" panose="02070309020205020404" pitchFamily="49" charset="0"/>
                <a:cs typeface="Courier New" panose="02070309020205020404" pitchFamily="49" charset="0"/>
              </a:rPr>
              <a:t>C</a:t>
            </a:r>
            <a:r>
              <a:rPr lang="en-US" sz="1800" b="1" dirty="0">
                <a:solidFill>
                  <a:schemeClr val="bg1"/>
                </a:solidFill>
                <a:latin typeface="Courier New" panose="02070309020205020404" pitchFamily="49" charset="0"/>
                <a:cs typeface="Courier New" panose="02070309020205020404" pitchFamily="49" charset="0"/>
              </a:rPr>
              <a:t>, </a:t>
            </a:r>
            <a:r>
              <a:rPr lang="en-US" sz="1800" b="1" dirty="0">
                <a:solidFill>
                  <a:schemeClr val="accent1"/>
                </a:solidFill>
                <a:latin typeface="Courier New" panose="02070309020205020404" pitchFamily="49" charset="0"/>
                <a:cs typeface="Courier New" panose="02070309020205020404" pitchFamily="49" charset="0"/>
              </a:rPr>
              <a:t>P</a:t>
            </a:r>
            <a:r>
              <a:rPr lang="en-US" sz="1800" b="1"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For each </a:t>
            </a:r>
            <a:r>
              <a:rPr lang="en-US" sz="1800" dirty="0">
                <a:solidFill>
                  <a:schemeClr val="accent5"/>
                </a:solidFill>
                <a:latin typeface="Courier New" panose="02070309020205020404" pitchFamily="49" charset="0"/>
                <a:cs typeface="Courier New" panose="02070309020205020404" pitchFamily="49" charset="0"/>
              </a:rPr>
              <a:t>cluster c</a:t>
            </a:r>
            <a:r>
              <a:rPr lang="en-US" sz="1800" dirty="0">
                <a:solidFill>
                  <a:schemeClr val="bg1"/>
                </a:solidFill>
                <a:latin typeface="Courier New" panose="02070309020205020404" pitchFamily="49" charset="0"/>
                <a:cs typeface="Courier New" panose="02070309020205020404" pitchFamily="49" charset="0"/>
              </a:rPr>
              <a:t> in </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 Average(</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return </a:t>
            </a:r>
            <a:r>
              <a:rPr lang="en-US" sz="1800" dirty="0">
                <a:solidFill>
                  <a:schemeClr val="accent5"/>
                </a:solidFill>
                <a:latin typeface="Courier New" panose="02070309020205020404" pitchFamily="49" charset="0"/>
                <a:cs typeface="Courier New" panose="02070309020205020404" pitchFamily="49" charset="0"/>
              </a:rPr>
              <a:t>C</a:t>
            </a:r>
          </a:p>
        </p:txBody>
      </p:sp>
    </p:spTree>
    <p:extLst>
      <p:ext uri="{BB962C8B-B14F-4D97-AF65-F5344CB8AC3E}">
        <p14:creationId xmlns:p14="http://schemas.microsoft.com/office/powerpoint/2010/main" val="312216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0">
          <a:extLst>
            <a:ext uri="{FF2B5EF4-FFF2-40B4-BE49-F238E27FC236}">
              <a16:creationId xmlns:a16="http://schemas.microsoft.com/office/drawing/2014/main" id="{66938D03-8A3A-EAB1-AC28-1BFE9E7F3B4C}"/>
            </a:ext>
          </a:extLst>
        </p:cNvPr>
        <p:cNvGrpSpPr/>
        <p:nvPr/>
      </p:nvGrpSpPr>
      <p:grpSpPr>
        <a:xfrm>
          <a:off x="0" y="0"/>
          <a:ext cx="0" cy="0"/>
          <a:chOff x="0" y="0"/>
          <a:chExt cx="0" cy="0"/>
        </a:xfrm>
      </p:grpSpPr>
      <p:pic>
        <p:nvPicPr>
          <p:cNvPr id="3" name="Google Shape;418;p38">
            <a:extLst>
              <a:ext uri="{FF2B5EF4-FFF2-40B4-BE49-F238E27FC236}">
                <a16:creationId xmlns:a16="http://schemas.microsoft.com/office/drawing/2014/main" id="{C162DDA9-0845-31BB-7FDF-E23B380BE292}"/>
              </a:ext>
            </a:extLst>
          </p:cNvPr>
          <p:cNvPicPr preferRelativeResize="0"/>
          <p:nvPr/>
        </p:nvPicPr>
        <p:blipFill rotWithShape="1">
          <a:blip r:embed="rId3">
            <a:alphaModFix/>
          </a:blip>
          <a:srcRect/>
          <a:stretch/>
        </p:blipFill>
        <p:spPr>
          <a:xfrm>
            <a:off x="144917" y="1856242"/>
            <a:ext cx="5115257" cy="3963913"/>
          </a:xfrm>
          <a:prstGeom prst="rect">
            <a:avLst/>
          </a:prstGeom>
          <a:noFill/>
          <a:ln>
            <a:noFill/>
          </a:ln>
        </p:spPr>
      </p:pic>
      <p:sp>
        <p:nvSpPr>
          <p:cNvPr id="361" name="Google Shape;361;p32">
            <a:extLst>
              <a:ext uri="{FF2B5EF4-FFF2-40B4-BE49-F238E27FC236}">
                <a16:creationId xmlns:a16="http://schemas.microsoft.com/office/drawing/2014/main" id="{777F9126-996D-192F-DF5F-9B6D33A45B8A}"/>
              </a:ext>
            </a:extLst>
          </p:cNvPr>
          <p:cNvSpPr txBox="1">
            <a:spLocks noGrp="1"/>
          </p:cNvSpPr>
          <p:nvPr>
            <p:ph type="title"/>
          </p:nvPr>
        </p:nvSpPr>
        <p:spPr>
          <a:xfrm>
            <a:off x="609600" y="108856"/>
            <a:ext cx="10972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Helvetica Neue Light"/>
              <a:buNone/>
            </a:pPr>
            <a:r>
              <a:rPr lang="en-US" dirty="0"/>
              <a:t>How it Works: The Initial State</a:t>
            </a:r>
            <a:endParaRPr dirty="0"/>
          </a:p>
        </p:txBody>
      </p:sp>
      <p:sp>
        <p:nvSpPr>
          <p:cNvPr id="4" name="Google Shape;339;p29">
            <a:extLst>
              <a:ext uri="{FF2B5EF4-FFF2-40B4-BE49-F238E27FC236}">
                <a16:creationId xmlns:a16="http://schemas.microsoft.com/office/drawing/2014/main" id="{37BADB72-E4CC-1DB1-6C12-1348A00793FE}"/>
              </a:ext>
            </a:extLst>
          </p:cNvPr>
          <p:cNvSpPr txBox="1">
            <a:spLocks/>
          </p:cNvSpPr>
          <p:nvPr/>
        </p:nvSpPr>
        <p:spPr>
          <a:xfrm>
            <a:off x="5151743" y="2593635"/>
            <a:ext cx="6895340" cy="2547255"/>
          </a:xfrm>
          <a:prstGeom prst="rect">
            <a:avLst/>
          </a:prstGeom>
          <a:solidFill>
            <a:schemeClr val="tx1"/>
          </a:solidFill>
          <a:ln>
            <a:solidFill>
              <a:schemeClr val="bg1"/>
            </a:solidFill>
          </a:ln>
        </p:spPr>
        <p:txBody>
          <a:bodyPr spcFirstLastPara="1" vert="horz" wrap="square" lIns="91425" tIns="45700" rIns="91425" bIns="45700" rtlCol="0" anchor="ctr"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K-Means(</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3"/>
                </a:solidFill>
                <a:latin typeface="Courier New" panose="02070309020205020404" pitchFamily="49" charset="0"/>
                <a:cs typeface="Courier New" panose="02070309020205020404" pitchFamily="49" charset="0"/>
              </a:rPr>
              <a:t>k</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Create set </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exactly </a:t>
            </a:r>
            <a:r>
              <a:rPr lang="en-US" sz="1800" dirty="0">
                <a:solidFill>
                  <a:schemeClr val="accent3"/>
                </a:solidFill>
                <a:latin typeface="Courier New" panose="02070309020205020404" pitchFamily="49" charset="0"/>
                <a:cs typeface="Courier New" panose="02070309020205020404" pitchFamily="49" charset="0"/>
              </a:rPr>
              <a:t>k</a:t>
            </a:r>
            <a:r>
              <a:rPr lang="en-US" sz="1800" dirty="0">
                <a:solidFill>
                  <a:schemeClr val="bg1"/>
                </a:solidFill>
                <a:latin typeface="Courier New" panose="02070309020205020404" pitchFamily="49" charset="0"/>
                <a:cs typeface="Courier New" panose="02070309020205020404" pitchFamily="49" charset="0"/>
              </a:rPr>
              <a:t> randomized </a:t>
            </a:r>
            <a:r>
              <a:rPr lang="en-US" sz="1800" dirty="0">
                <a:solidFill>
                  <a:schemeClr val="accent5"/>
                </a:solidFill>
                <a:latin typeface="Courier New" panose="02070309020205020404" pitchFamily="49" charset="0"/>
                <a:cs typeface="Courier New" panose="02070309020205020404" pitchFamily="49" charset="0"/>
              </a:rPr>
              <a:t>centroids</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Do until assignment of </a:t>
            </a:r>
            <a:r>
              <a:rPr lang="en-US" sz="1800" dirty="0">
                <a:solidFill>
                  <a:schemeClr val="accent1"/>
                </a:solidFill>
                <a:latin typeface="Courier New" panose="02070309020205020404" pitchFamily="49" charset="0"/>
                <a:cs typeface="Courier New" panose="02070309020205020404" pitchFamily="49" charset="0"/>
              </a:rPr>
              <a:t>points</a:t>
            </a:r>
            <a:r>
              <a:rPr lang="en-US" sz="1800" dirty="0">
                <a:solidFill>
                  <a:schemeClr val="bg1"/>
                </a:solidFill>
                <a:latin typeface="Courier New" panose="02070309020205020404" pitchFamily="49" charset="0"/>
                <a:cs typeface="Courier New" panose="02070309020205020404" pitchFamily="49" charset="0"/>
              </a:rPr>
              <a:t> does not change:</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Assign(</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a:t>
            </a:r>
            <a:r>
              <a:rPr lang="en-US" sz="1800" b="1" dirty="0">
                <a:solidFill>
                  <a:schemeClr val="bg1"/>
                </a:solidFill>
                <a:latin typeface="Courier New" panose="02070309020205020404" pitchFamily="49" charset="0"/>
                <a:cs typeface="Courier New" panose="02070309020205020404" pitchFamily="49" charset="0"/>
              </a:rPr>
              <a:t>For each </a:t>
            </a:r>
            <a:r>
              <a:rPr lang="en-US" sz="1800" b="1" dirty="0">
                <a:solidFill>
                  <a:schemeClr val="accent5"/>
                </a:solidFill>
                <a:latin typeface="Courier New" panose="02070309020205020404" pitchFamily="49" charset="0"/>
                <a:cs typeface="Courier New" panose="02070309020205020404" pitchFamily="49" charset="0"/>
              </a:rPr>
              <a:t>cluster c</a:t>
            </a:r>
            <a:r>
              <a:rPr lang="en-US" sz="1800" b="1" dirty="0">
                <a:solidFill>
                  <a:schemeClr val="bg1"/>
                </a:solidFill>
                <a:latin typeface="Courier New" panose="02070309020205020404" pitchFamily="49" charset="0"/>
                <a:cs typeface="Courier New" panose="02070309020205020404" pitchFamily="49" charset="0"/>
              </a:rPr>
              <a:t> in </a:t>
            </a:r>
            <a:r>
              <a:rPr lang="en-US" sz="1800" b="1" dirty="0">
                <a:solidFill>
                  <a:schemeClr val="accent5"/>
                </a:solidFill>
                <a:latin typeface="Courier New" panose="02070309020205020404" pitchFamily="49" charset="0"/>
                <a:cs typeface="Courier New" panose="02070309020205020404" pitchFamily="49" charset="0"/>
              </a:rPr>
              <a:t>C</a:t>
            </a:r>
            <a:r>
              <a:rPr lang="en-US" sz="1800" b="1"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b="1" dirty="0">
                <a:solidFill>
                  <a:schemeClr val="bg1"/>
                </a:solidFill>
                <a:latin typeface="Courier New" panose="02070309020205020404" pitchFamily="49" charset="0"/>
                <a:cs typeface="Courier New" panose="02070309020205020404" pitchFamily="49" charset="0"/>
              </a:rPr>
              <a:t>         </a:t>
            </a:r>
            <a:r>
              <a:rPr lang="en-US" sz="1800" b="1" dirty="0">
                <a:solidFill>
                  <a:schemeClr val="accent5"/>
                </a:solidFill>
                <a:latin typeface="Courier New" panose="02070309020205020404" pitchFamily="49" charset="0"/>
                <a:cs typeface="Courier New" panose="02070309020205020404" pitchFamily="49" charset="0"/>
              </a:rPr>
              <a:t>c</a:t>
            </a:r>
            <a:r>
              <a:rPr lang="en-US" sz="1800" b="1" dirty="0">
                <a:solidFill>
                  <a:schemeClr val="bg1"/>
                </a:solidFill>
                <a:latin typeface="Courier New" panose="02070309020205020404" pitchFamily="49" charset="0"/>
                <a:cs typeface="Courier New" panose="02070309020205020404" pitchFamily="49" charset="0"/>
              </a:rPr>
              <a:t> = Average(</a:t>
            </a:r>
            <a:r>
              <a:rPr lang="en-US" sz="1800" b="1" dirty="0">
                <a:solidFill>
                  <a:schemeClr val="accent5"/>
                </a:solidFill>
                <a:latin typeface="Courier New" panose="02070309020205020404" pitchFamily="49" charset="0"/>
                <a:cs typeface="Courier New" panose="02070309020205020404" pitchFamily="49" charset="0"/>
              </a:rPr>
              <a:t>c</a:t>
            </a:r>
            <a:r>
              <a:rPr lang="en-US" sz="1800" b="1" dirty="0">
                <a:solidFill>
                  <a:schemeClr val="bg1"/>
                </a:solidFill>
                <a:latin typeface="Courier New" panose="02070309020205020404" pitchFamily="49" charset="0"/>
                <a:cs typeface="Courier New" panose="02070309020205020404" pitchFamily="49" charset="0"/>
              </a:rPr>
              <a:t>, </a:t>
            </a:r>
            <a:r>
              <a:rPr lang="en-US" sz="1800" b="1" dirty="0">
                <a:solidFill>
                  <a:schemeClr val="accent1"/>
                </a:solidFill>
                <a:latin typeface="Courier New" panose="02070309020205020404" pitchFamily="49" charset="0"/>
                <a:cs typeface="Courier New" panose="02070309020205020404" pitchFamily="49" charset="0"/>
              </a:rPr>
              <a:t>P</a:t>
            </a:r>
            <a:r>
              <a:rPr lang="en-US" sz="1800" b="1"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return </a:t>
            </a:r>
            <a:r>
              <a:rPr lang="en-US" sz="1800" dirty="0">
                <a:solidFill>
                  <a:schemeClr val="accent5"/>
                </a:solidFill>
                <a:latin typeface="Courier New" panose="02070309020205020404" pitchFamily="49" charset="0"/>
                <a:cs typeface="Courier New" panose="02070309020205020404" pitchFamily="49" charset="0"/>
              </a:rPr>
              <a:t>C</a:t>
            </a:r>
          </a:p>
        </p:txBody>
      </p:sp>
    </p:spTree>
    <p:extLst>
      <p:ext uri="{BB962C8B-B14F-4D97-AF65-F5344CB8AC3E}">
        <p14:creationId xmlns:p14="http://schemas.microsoft.com/office/powerpoint/2010/main" val="3488824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0">
          <a:extLst>
            <a:ext uri="{FF2B5EF4-FFF2-40B4-BE49-F238E27FC236}">
              <a16:creationId xmlns:a16="http://schemas.microsoft.com/office/drawing/2014/main" id="{05FA2598-FED7-4ABC-1969-DACD2533A27F}"/>
            </a:ext>
          </a:extLst>
        </p:cNvPr>
        <p:cNvGrpSpPr/>
        <p:nvPr/>
      </p:nvGrpSpPr>
      <p:grpSpPr>
        <a:xfrm>
          <a:off x="0" y="0"/>
          <a:ext cx="0" cy="0"/>
          <a:chOff x="0" y="0"/>
          <a:chExt cx="0" cy="0"/>
        </a:xfrm>
      </p:grpSpPr>
      <p:pic>
        <p:nvPicPr>
          <p:cNvPr id="3" name="Google Shape;418;p38">
            <a:extLst>
              <a:ext uri="{FF2B5EF4-FFF2-40B4-BE49-F238E27FC236}">
                <a16:creationId xmlns:a16="http://schemas.microsoft.com/office/drawing/2014/main" id="{8F2DD2DD-A9B9-1EF9-0310-90F658D46CD3}"/>
              </a:ext>
            </a:extLst>
          </p:cNvPr>
          <p:cNvPicPr preferRelativeResize="0"/>
          <p:nvPr/>
        </p:nvPicPr>
        <p:blipFill rotWithShape="1">
          <a:blip r:embed="rId3">
            <a:alphaModFix/>
          </a:blip>
          <a:srcRect/>
          <a:stretch/>
        </p:blipFill>
        <p:spPr>
          <a:xfrm>
            <a:off x="144917" y="1856242"/>
            <a:ext cx="5115257" cy="3963913"/>
          </a:xfrm>
          <a:prstGeom prst="rect">
            <a:avLst/>
          </a:prstGeom>
          <a:noFill/>
          <a:ln>
            <a:noFill/>
          </a:ln>
        </p:spPr>
      </p:pic>
      <p:sp>
        <p:nvSpPr>
          <p:cNvPr id="361" name="Google Shape;361;p32">
            <a:extLst>
              <a:ext uri="{FF2B5EF4-FFF2-40B4-BE49-F238E27FC236}">
                <a16:creationId xmlns:a16="http://schemas.microsoft.com/office/drawing/2014/main" id="{6AB1FA13-B068-AA1B-9C1F-30B9F7985D9D}"/>
              </a:ext>
            </a:extLst>
          </p:cNvPr>
          <p:cNvSpPr txBox="1">
            <a:spLocks noGrp="1"/>
          </p:cNvSpPr>
          <p:nvPr>
            <p:ph type="title"/>
          </p:nvPr>
        </p:nvSpPr>
        <p:spPr>
          <a:xfrm>
            <a:off x="609600" y="108856"/>
            <a:ext cx="10972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Helvetica Neue Light"/>
              <a:buNone/>
            </a:pPr>
            <a:r>
              <a:rPr lang="en-US" dirty="0"/>
              <a:t>How it Works: The Initial State</a:t>
            </a:r>
            <a:endParaRPr dirty="0"/>
          </a:p>
        </p:txBody>
      </p:sp>
      <p:sp>
        <p:nvSpPr>
          <p:cNvPr id="4" name="Google Shape;339;p29">
            <a:extLst>
              <a:ext uri="{FF2B5EF4-FFF2-40B4-BE49-F238E27FC236}">
                <a16:creationId xmlns:a16="http://schemas.microsoft.com/office/drawing/2014/main" id="{4B013350-1703-B03E-FF69-AF4C3A608CD6}"/>
              </a:ext>
            </a:extLst>
          </p:cNvPr>
          <p:cNvSpPr txBox="1">
            <a:spLocks/>
          </p:cNvSpPr>
          <p:nvPr/>
        </p:nvSpPr>
        <p:spPr>
          <a:xfrm>
            <a:off x="5151743" y="2593635"/>
            <a:ext cx="6895340" cy="2547255"/>
          </a:xfrm>
          <a:prstGeom prst="rect">
            <a:avLst/>
          </a:prstGeom>
          <a:solidFill>
            <a:schemeClr val="tx1"/>
          </a:solidFill>
          <a:ln>
            <a:solidFill>
              <a:schemeClr val="bg1"/>
            </a:solidFill>
          </a:ln>
        </p:spPr>
        <p:txBody>
          <a:bodyPr spcFirstLastPara="1" vert="horz" wrap="square" lIns="91425" tIns="45700" rIns="91425" bIns="45700" rtlCol="0" anchor="ctr"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K-Means(</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3"/>
                </a:solidFill>
                <a:latin typeface="Courier New" panose="02070309020205020404" pitchFamily="49" charset="0"/>
                <a:cs typeface="Courier New" panose="02070309020205020404" pitchFamily="49" charset="0"/>
              </a:rPr>
              <a:t>k</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Create set </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exactly </a:t>
            </a:r>
            <a:r>
              <a:rPr lang="en-US" sz="1800" dirty="0">
                <a:solidFill>
                  <a:schemeClr val="accent3"/>
                </a:solidFill>
                <a:latin typeface="Courier New" panose="02070309020205020404" pitchFamily="49" charset="0"/>
                <a:cs typeface="Courier New" panose="02070309020205020404" pitchFamily="49" charset="0"/>
              </a:rPr>
              <a:t>k</a:t>
            </a:r>
            <a:r>
              <a:rPr lang="en-US" sz="1800" dirty="0">
                <a:solidFill>
                  <a:schemeClr val="bg1"/>
                </a:solidFill>
                <a:latin typeface="Courier New" panose="02070309020205020404" pitchFamily="49" charset="0"/>
                <a:cs typeface="Courier New" panose="02070309020205020404" pitchFamily="49" charset="0"/>
              </a:rPr>
              <a:t> randomized </a:t>
            </a:r>
            <a:r>
              <a:rPr lang="en-US" sz="1800" dirty="0">
                <a:solidFill>
                  <a:schemeClr val="accent5"/>
                </a:solidFill>
                <a:latin typeface="Courier New" panose="02070309020205020404" pitchFamily="49" charset="0"/>
                <a:cs typeface="Courier New" panose="02070309020205020404" pitchFamily="49" charset="0"/>
              </a:rPr>
              <a:t>centroids</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Do until </a:t>
            </a:r>
            <a:r>
              <a:rPr lang="en-US" sz="1800" b="1" dirty="0">
                <a:solidFill>
                  <a:schemeClr val="bg1"/>
                </a:solidFill>
                <a:latin typeface="Courier New" panose="02070309020205020404" pitchFamily="49" charset="0"/>
                <a:cs typeface="Courier New" panose="02070309020205020404" pitchFamily="49" charset="0"/>
              </a:rPr>
              <a:t>assignment of </a:t>
            </a:r>
            <a:r>
              <a:rPr lang="en-US" sz="1800" b="1" dirty="0">
                <a:solidFill>
                  <a:schemeClr val="accent1"/>
                </a:solidFill>
                <a:latin typeface="Courier New" panose="02070309020205020404" pitchFamily="49" charset="0"/>
                <a:cs typeface="Courier New" panose="02070309020205020404" pitchFamily="49" charset="0"/>
              </a:rPr>
              <a:t>points</a:t>
            </a:r>
            <a:r>
              <a:rPr lang="en-US" sz="1800" b="1" dirty="0">
                <a:solidFill>
                  <a:schemeClr val="bg1"/>
                </a:solidFill>
                <a:latin typeface="Courier New" panose="02070309020205020404" pitchFamily="49" charset="0"/>
                <a:cs typeface="Courier New" panose="02070309020205020404" pitchFamily="49" charset="0"/>
              </a:rPr>
              <a:t> does not change</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Assign(</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For each </a:t>
            </a:r>
            <a:r>
              <a:rPr lang="en-US" sz="1800" dirty="0">
                <a:solidFill>
                  <a:schemeClr val="accent5"/>
                </a:solidFill>
                <a:latin typeface="Courier New" panose="02070309020205020404" pitchFamily="49" charset="0"/>
                <a:cs typeface="Courier New" panose="02070309020205020404" pitchFamily="49" charset="0"/>
              </a:rPr>
              <a:t>cluster c</a:t>
            </a:r>
            <a:r>
              <a:rPr lang="en-US" sz="1800" dirty="0">
                <a:solidFill>
                  <a:schemeClr val="bg1"/>
                </a:solidFill>
                <a:latin typeface="Courier New" panose="02070309020205020404" pitchFamily="49" charset="0"/>
                <a:cs typeface="Courier New" panose="02070309020205020404" pitchFamily="49" charset="0"/>
              </a:rPr>
              <a:t> in </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 Average(</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a:t>
            </a:r>
            <a:r>
              <a:rPr lang="en-US" sz="1800" b="1" dirty="0">
                <a:solidFill>
                  <a:schemeClr val="bg1"/>
                </a:solidFill>
                <a:latin typeface="Courier New" panose="02070309020205020404" pitchFamily="49" charset="0"/>
                <a:cs typeface="Courier New" panose="02070309020205020404" pitchFamily="49" charset="0"/>
              </a:rPr>
              <a:t>return </a:t>
            </a:r>
            <a:r>
              <a:rPr lang="en-US" sz="1800" b="1" dirty="0">
                <a:solidFill>
                  <a:schemeClr val="accent5"/>
                </a:solidFill>
                <a:latin typeface="Courier New" panose="02070309020205020404" pitchFamily="49" charset="0"/>
                <a:cs typeface="Courier New" panose="02070309020205020404" pitchFamily="49" charset="0"/>
              </a:rPr>
              <a:t>C</a:t>
            </a:r>
          </a:p>
        </p:txBody>
      </p:sp>
    </p:spTree>
    <p:extLst>
      <p:ext uri="{BB962C8B-B14F-4D97-AF65-F5344CB8AC3E}">
        <p14:creationId xmlns:p14="http://schemas.microsoft.com/office/powerpoint/2010/main" val="4050971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0">
          <a:extLst>
            <a:ext uri="{FF2B5EF4-FFF2-40B4-BE49-F238E27FC236}">
              <a16:creationId xmlns:a16="http://schemas.microsoft.com/office/drawing/2014/main" id="{8753BBE8-74E1-4877-210E-A627C59EDDDD}"/>
            </a:ext>
          </a:extLst>
        </p:cNvPr>
        <p:cNvGrpSpPr/>
        <p:nvPr/>
      </p:nvGrpSpPr>
      <p:grpSpPr>
        <a:xfrm>
          <a:off x="0" y="0"/>
          <a:ext cx="0" cy="0"/>
          <a:chOff x="0" y="0"/>
          <a:chExt cx="0" cy="0"/>
        </a:xfrm>
      </p:grpSpPr>
      <p:pic>
        <p:nvPicPr>
          <p:cNvPr id="3" name="Google Shape;418;p38">
            <a:extLst>
              <a:ext uri="{FF2B5EF4-FFF2-40B4-BE49-F238E27FC236}">
                <a16:creationId xmlns:a16="http://schemas.microsoft.com/office/drawing/2014/main" id="{4E29F346-B66F-9976-18DC-F3BEB31491C8}"/>
              </a:ext>
            </a:extLst>
          </p:cNvPr>
          <p:cNvPicPr preferRelativeResize="0"/>
          <p:nvPr/>
        </p:nvPicPr>
        <p:blipFill rotWithShape="1">
          <a:blip r:embed="rId3">
            <a:alphaModFix/>
          </a:blip>
          <a:srcRect/>
          <a:stretch/>
        </p:blipFill>
        <p:spPr>
          <a:xfrm>
            <a:off x="188461" y="898297"/>
            <a:ext cx="5115257" cy="3963913"/>
          </a:xfrm>
          <a:prstGeom prst="rect">
            <a:avLst/>
          </a:prstGeom>
          <a:noFill/>
          <a:ln>
            <a:noFill/>
          </a:ln>
        </p:spPr>
      </p:pic>
      <p:sp>
        <p:nvSpPr>
          <p:cNvPr id="361" name="Google Shape;361;p32">
            <a:extLst>
              <a:ext uri="{FF2B5EF4-FFF2-40B4-BE49-F238E27FC236}">
                <a16:creationId xmlns:a16="http://schemas.microsoft.com/office/drawing/2014/main" id="{3FBF9653-7BBC-6BFA-880D-D2554986001B}"/>
              </a:ext>
            </a:extLst>
          </p:cNvPr>
          <p:cNvSpPr txBox="1">
            <a:spLocks noGrp="1"/>
          </p:cNvSpPr>
          <p:nvPr>
            <p:ph type="title"/>
          </p:nvPr>
        </p:nvSpPr>
        <p:spPr>
          <a:xfrm>
            <a:off x="609600" y="108856"/>
            <a:ext cx="10972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Helvetica Neue Light"/>
              <a:buNone/>
            </a:pPr>
            <a:r>
              <a:rPr lang="en-US" dirty="0"/>
              <a:t>How it Works: The Initial State</a:t>
            </a:r>
            <a:endParaRPr dirty="0"/>
          </a:p>
        </p:txBody>
      </p:sp>
      <p:sp>
        <p:nvSpPr>
          <p:cNvPr id="4" name="Google Shape;339;p29">
            <a:extLst>
              <a:ext uri="{FF2B5EF4-FFF2-40B4-BE49-F238E27FC236}">
                <a16:creationId xmlns:a16="http://schemas.microsoft.com/office/drawing/2014/main" id="{C31DF562-617E-A42E-E316-1F5A36108AE0}"/>
              </a:ext>
            </a:extLst>
          </p:cNvPr>
          <p:cNvSpPr txBox="1">
            <a:spLocks/>
          </p:cNvSpPr>
          <p:nvPr/>
        </p:nvSpPr>
        <p:spPr>
          <a:xfrm>
            <a:off x="5151743" y="973837"/>
            <a:ext cx="6895340" cy="2547255"/>
          </a:xfrm>
          <a:prstGeom prst="rect">
            <a:avLst/>
          </a:prstGeom>
          <a:solidFill>
            <a:schemeClr val="tx1"/>
          </a:solidFill>
          <a:ln>
            <a:solidFill>
              <a:schemeClr val="bg1"/>
            </a:solidFill>
          </a:ln>
        </p:spPr>
        <p:txBody>
          <a:bodyPr spcFirstLastPara="1" vert="horz" wrap="square" lIns="91425" tIns="45700" rIns="91425" bIns="45700" rtlCol="0" anchor="ctr" anchorCtr="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K-Means(</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3"/>
                </a:solidFill>
                <a:latin typeface="Courier New" panose="02070309020205020404" pitchFamily="49" charset="0"/>
                <a:cs typeface="Courier New" panose="02070309020205020404" pitchFamily="49" charset="0"/>
              </a:rPr>
              <a:t>k</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Create set </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exactly </a:t>
            </a:r>
            <a:r>
              <a:rPr lang="en-US" sz="1800" dirty="0">
                <a:solidFill>
                  <a:schemeClr val="accent3"/>
                </a:solidFill>
                <a:latin typeface="Courier New" panose="02070309020205020404" pitchFamily="49" charset="0"/>
                <a:cs typeface="Courier New" panose="02070309020205020404" pitchFamily="49" charset="0"/>
              </a:rPr>
              <a:t>k</a:t>
            </a:r>
            <a:r>
              <a:rPr lang="en-US" sz="1800" dirty="0">
                <a:solidFill>
                  <a:schemeClr val="bg1"/>
                </a:solidFill>
                <a:latin typeface="Courier New" panose="02070309020205020404" pitchFamily="49" charset="0"/>
                <a:cs typeface="Courier New" panose="02070309020205020404" pitchFamily="49" charset="0"/>
              </a:rPr>
              <a:t> randomized </a:t>
            </a:r>
            <a:r>
              <a:rPr lang="en-US" sz="1800" dirty="0">
                <a:solidFill>
                  <a:schemeClr val="accent5"/>
                </a:solidFill>
                <a:latin typeface="Courier New" panose="02070309020205020404" pitchFamily="49" charset="0"/>
                <a:cs typeface="Courier New" panose="02070309020205020404" pitchFamily="49" charset="0"/>
              </a:rPr>
              <a:t>centroids</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Do until assignment of </a:t>
            </a:r>
            <a:r>
              <a:rPr lang="en-US" sz="1800" dirty="0">
                <a:solidFill>
                  <a:schemeClr val="accent1"/>
                </a:solidFill>
                <a:latin typeface="Courier New" panose="02070309020205020404" pitchFamily="49" charset="0"/>
                <a:cs typeface="Courier New" panose="02070309020205020404" pitchFamily="49" charset="0"/>
              </a:rPr>
              <a:t>points</a:t>
            </a:r>
            <a:r>
              <a:rPr lang="en-US" sz="1800" dirty="0">
                <a:solidFill>
                  <a:schemeClr val="bg1"/>
                </a:solidFill>
                <a:latin typeface="Courier New" panose="02070309020205020404" pitchFamily="49" charset="0"/>
                <a:cs typeface="Courier New" panose="02070309020205020404" pitchFamily="49" charset="0"/>
              </a:rPr>
              <a:t> does not change:</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Assign(</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For each </a:t>
            </a:r>
            <a:r>
              <a:rPr lang="en-US" sz="1800" dirty="0">
                <a:solidFill>
                  <a:schemeClr val="accent5"/>
                </a:solidFill>
                <a:latin typeface="Courier New" panose="02070309020205020404" pitchFamily="49" charset="0"/>
                <a:cs typeface="Courier New" panose="02070309020205020404" pitchFamily="49" charset="0"/>
              </a:rPr>
              <a:t>cluster c</a:t>
            </a:r>
            <a:r>
              <a:rPr lang="en-US" sz="1800" dirty="0">
                <a:solidFill>
                  <a:schemeClr val="bg1"/>
                </a:solidFill>
                <a:latin typeface="Courier New" panose="02070309020205020404" pitchFamily="49" charset="0"/>
                <a:cs typeface="Courier New" panose="02070309020205020404" pitchFamily="49" charset="0"/>
              </a:rPr>
              <a:t> in </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 Average(</a:t>
            </a:r>
            <a:r>
              <a:rPr lang="en-US" sz="1800" dirty="0">
                <a:solidFill>
                  <a:schemeClr val="accent5"/>
                </a:solidFill>
                <a:latin typeface="Courier New" panose="02070309020205020404" pitchFamily="49" charset="0"/>
                <a:cs typeface="Courier New" panose="02070309020205020404" pitchFamily="49" charset="0"/>
              </a:rPr>
              <a:t>c</a:t>
            </a:r>
            <a:r>
              <a:rPr lang="en-US" sz="1800" dirty="0">
                <a:solidFill>
                  <a:schemeClr val="bg1"/>
                </a:solidFill>
                <a:latin typeface="Courier New" panose="02070309020205020404" pitchFamily="49" charset="0"/>
                <a:cs typeface="Courier New" panose="02070309020205020404" pitchFamily="49" charset="0"/>
              </a:rPr>
              <a:t>, </a:t>
            </a:r>
            <a:r>
              <a:rPr lang="en-US" sz="1800" dirty="0">
                <a:solidFill>
                  <a:schemeClr val="accent1"/>
                </a:solidFill>
                <a:latin typeface="Courier New" panose="02070309020205020404" pitchFamily="49" charset="0"/>
                <a:cs typeface="Courier New" panose="02070309020205020404" pitchFamily="49" charset="0"/>
              </a:rPr>
              <a:t>P</a:t>
            </a:r>
            <a:r>
              <a:rPr lang="en-US" sz="1800" dirty="0">
                <a:solidFill>
                  <a:schemeClr val="bg1"/>
                </a:solidFill>
                <a:latin typeface="Courier New" panose="02070309020205020404" pitchFamily="49" charset="0"/>
                <a:cs typeface="Courier New" panose="02070309020205020404" pitchFamily="49" charset="0"/>
              </a:rPr>
              <a:t>)</a:t>
            </a:r>
          </a:p>
          <a:p>
            <a:pPr marL="0" indent="0">
              <a:spcBef>
                <a:spcPts val="0"/>
              </a:spcBef>
              <a:buClr>
                <a:schemeClr val="dk1"/>
              </a:buClr>
              <a:buSzPct val="100000"/>
              <a:buFont typeface="Arial" panose="020B0604020202020204" pitchFamily="34" charset="0"/>
              <a:buNone/>
            </a:pPr>
            <a:r>
              <a:rPr lang="en-US" sz="1800" dirty="0">
                <a:solidFill>
                  <a:schemeClr val="bg1"/>
                </a:solidFill>
                <a:latin typeface="Courier New" panose="02070309020205020404" pitchFamily="49" charset="0"/>
                <a:cs typeface="Courier New" panose="02070309020205020404" pitchFamily="49" charset="0"/>
              </a:rPr>
              <a:t>   return </a:t>
            </a:r>
            <a:r>
              <a:rPr lang="en-US" sz="1800" dirty="0">
                <a:solidFill>
                  <a:schemeClr val="accent5"/>
                </a:solidFill>
                <a:latin typeface="Courier New" panose="02070309020205020404" pitchFamily="49" charset="0"/>
                <a:cs typeface="Courier New" panose="02070309020205020404" pitchFamily="49" charset="0"/>
              </a:rPr>
              <a:t>C</a:t>
            </a:r>
          </a:p>
        </p:txBody>
      </p:sp>
      <p:sp>
        <p:nvSpPr>
          <p:cNvPr id="2" name="TextBox 1">
            <a:extLst>
              <a:ext uri="{FF2B5EF4-FFF2-40B4-BE49-F238E27FC236}">
                <a16:creationId xmlns:a16="http://schemas.microsoft.com/office/drawing/2014/main" id="{A5B4A7A1-95DF-1E68-3158-8C861942A80A}"/>
              </a:ext>
            </a:extLst>
          </p:cNvPr>
          <p:cNvSpPr txBox="1"/>
          <p:nvPr/>
        </p:nvSpPr>
        <p:spPr>
          <a:xfrm flipH="1">
            <a:off x="6594563" y="6379812"/>
            <a:ext cx="4726579" cy="369332"/>
          </a:xfrm>
          <a:prstGeom prst="rect">
            <a:avLst/>
          </a:prstGeom>
          <a:noFill/>
        </p:spPr>
        <p:txBody>
          <a:bodyPr wrap="square" rtlCol="0">
            <a:spAutoFit/>
          </a:bodyPr>
          <a:lstStyle/>
          <a:p>
            <a:r>
              <a:rPr lang="en-US" dirty="0">
                <a:hlinkClick r:id="rId4"/>
              </a:rPr>
              <a:t>https://en.wikipedia.org/wiki/K-means_clustering</a:t>
            </a:r>
            <a:endParaRPr lang="en-US" dirty="0"/>
          </a:p>
        </p:txBody>
      </p:sp>
      <p:sp>
        <p:nvSpPr>
          <p:cNvPr id="5" name="TextBox 4">
            <a:extLst>
              <a:ext uri="{FF2B5EF4-FFF2-40B4-BE49-F238E27FC236}">
                <a16:creationId xmlns:a16="http://schemas.microsoft.com/office/drawing/2014/main" id="{43A9402E-8001-30DD-8D60-518DEFAB27B8}"/>
              </a:ext>
            </a:extLst>
          </p:cNvPr>
          <p:cNvSpPr txBox="1"/>
          <p:nvPr/>
        </p:nvSpPr>
        <p:spPr>
          <a:xfrm>
            <a:off x="5538651" y="3840482"/>
            <a:ext cx="5582195" cy="1785104"/>
          </a:xfrm>
          <a:prstGeom prst="rect">
            <a:avLst/>
          </a:prstGeom>
          <a:noFill/>
        </p:spPr>
        <p:txBody>
          <a:bodyPr wrap="square" rtlCol="0">
            <a:spAutoFit/>
          </a:bodyPr>
          <a:lstStyle/>
          <a:p>
            <a:pPr lvl="0">
              <a:buClr>
                <a:schemeClr val="dk1"/>
              </a:buClr>
              <a:buSzPts val="3200"/>
            </a:pPr>
            <a:r>
              <a:rPr lang="en-US" dirty="0"/>
              <a:t>What factors affect the time-complexity?</a:t>
            </a:r>
          </a:p>
          <a:p>
            <a:pPr marL="971550" lvl="1" indent="-514350">
              <a:spcBef>
                <a:spcPts val="560"/>
              </a:spcBef>
              <a:buClr>
                <a:schemeClr val="tx1">
                  <a:lumMod val="95000"/>
                </a:schemeClr>
              </a:buClr>
              <a:buSzPts val="2800"/>
              <a:buFont typeface="Calibri"/>
              <a:buAutoNum type="arabicPeriod"/>
            </a:pPr>
            <a:r>
              <a:rPr lang="en-US" dirty="0"/>
              <a:t>Obviously </a:t>
            </a:r>
            <a:r>
              <a:rPr lang="en-US" i="1" dirty="0"/>
              <a:t>n</a:t>
            </a:r>
            <a:r>
              <a:rPr lang="en-US" dirty="0"/>
              <a:t>, the number of observations</a:t>
            </a:r>
          </a:p>
          <a:p>
            <a:pPr marL="971550" lvl="1" indent="-514350">
              <a:spcBef>
                <a:spcPts val="560"/>
              </a:spcBef>
              <a:buClr>
                <a:schemeClr val="tx1">
                  <a:lumMod val="95000"/>
                </a:schemeClr>
              </a:buClr>
              <a:buSzPts val="2800"/>
              <a:buFont typeface="Calibri"/>
              <a:buAutoNum type="arabicPeriod"/>
            </a:pPr>
            <a:r>
              <a:rPr lang="en-US" i="1" dirty="0"/>
              <a:t>k</a:t>
            </a:r>
            <a:r>
              <a:rPr lang="en-US" dirty="0"/>
              <a:t>, the number of clusters</a:t>
            </a:r>
          </a:p>
          <a:p>
            <a:pPr marL="971550" lvl="1" indent="-514350">
              <a:spcBef>
                <a:spcPts val="560"/>
              </a:spcBef>
              <a:buClr>
                <a:schemeClr val="tx1">
                  <a:lumMod val="95000"/>
                </a:schemeClr>
              </a:buClr>
              <a:buSzPts val="2800"/>
              <a:buFont typeface="Calibri"/>
              <a:buAutoNum type="arabicPeriod"/>
            </a:pPr>
            <a:r>
              <a:rPr lang="en-US" i="1" dirty="0" err="1"/>
              <a:t>i</a:t>
            </a:r>
            <a:r>
              <a:rPr lang="en-US" dirty="0"/>
              <a:t>, the number of iterations before we converge</a:t>
            </a:r>
          </a:p>
          <a:p>
            <a:pPr marL="971550" lvl="1" indent="-514350">
              <a:spcBef>
                <a:spcPts val="560"/>
              </a:spcBef>
              <a:buClr>
                <a:schemeClr val="tx1">
                  <a:lumMod val="95000"/>
                </a:schemeClr>
              </a:buClr>
              <a:buSzPts val="2800"/>
              <a:buFont typeface="Calibri"/>
              <a:buAutoNum type="arabicPeriod"/>
            </a:pPr>
            <a:r>
              <a:rPr lang="en-US" i="1" dirty="0"/>
              <a:t>d</a:t>
            </a:r>
            <a:r>
              <a:rPr lang="en-US" dirty="0"/>
              <a:t>, the dimensionality of the observations</a:t>
            </a:r>
          </a:p>
        </p:txBody>
      </p:sp>
      <p:sp>
        <p:nvSpPr>
          <p:cNvPr id="6" name="TextBox 5">
            <a:extLst>
              <a:ext uri="{FF2B5EF4-FFF2-40B4-BE49-F238E27FC236}">
                <a16:creationId xmlns:a16="http://schemas.microsoft.com/office/drawing/2014/main" id="{4E05F059-8F01-A316-F671-75912B7420DA}"/>
              </a:ext>
            </a:extLst>
          </p:cNvPr>
          <p:cNvSpPr txBox="1"/>
          <p:nvPr/>
        </p:nvSpPr>
        <p:spPr>
          <a:xfrm>
            <a:off x="1428206" y="5590371"/>
            <a:ext cx="3413760" cy="369332"/>
          </a:xfrm>
          <a:prstGeom prst="rect">
            <a:avLst/>
          </a:prstGeom>
          <a:noFill/>
          <a:ln>
            <a:solidFill>
              <a:schemeClr val="tx1">
                <a:lumMod val="95000"/>
              </a:schemeClr>
            </a:solidFill>
          </a:ln>
        </p:spPr>
        <p:txBody>
          <a:bodyPr wrap="square" rtlCol="0">
            <a:spAutoFit/>
          </a:bodyPr>
          <a:lstStyle/>
          <a:p>
            <a:r>
              <a:rPr lang="en-US" dirty="0"/>
              <a:t>Overall, the algorithm is </a:t>
            </a:r>
            <a:r>
              <a:rPr lang="en-US" i="1" dirty="0"/>
              <a:t>O(</a:t>
            </a:r>
            <a:r>
              <a:rPr lang="en-US" i="1" dirty="0" err="1"/>
              <a:t>ndki</a:t>
            </a:r>
            <a:r>
              <a:rPr lang="en-US" i="1" dirty="0"/>
              <a:t>)</a:t>
            </a:r>
            <a:endParaRPr lang="en-US" dirty="0"/>
          </a:p>
        </p:txBody>
      </p:sp>
    </p:spTree>
    <p:extLst>
      <p:ext uri="{BB962C8B-B14F-4D97-AF65-F5344CB8AC3E}">
        <p14:creationId xmlns:p14="http://schemas.microsoft.com/office/powerpoint/2010/main" val="2412475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88150-1129-670F-F58B-86799CC81C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BAB795-7011-62A5-173C-E9A8A6F0C688}"/>
              </a:ext>
            </a:extLst>
          </p:cNvPr>
          <p:cNvSpPr>
            <a:spLocks noGrp="1"/>
          </p:cNvSpPr>
          <p:nvPr>
            <p:ph type="title"/>
          </p:nvPr>
        </p:nvSpPr>
        <p:spPr>
          <a:xfrm>
            <a:off x="1143001" y="2216918"/>
            <a:ext cx="9905998" cy="1478570"/>
          </a:xfrm>
        </p:spPr>
        <p:txBody>
          <a:bodyPr/>
          <a:lstStyle/>
          <a:p>
            <a:pPr algn="ctr"/>
            <a:r>
              <a:rPr lang="en-US" dirty="0"/>
              <a:t>Supervised Learning: K-Nearest Neighbors</a:t>
            </a:r>
          </a:p>
        </p:txBody>
      </p:sp>
    </p:spTree>
    <p:extLst>
      <p:ext uri="{BB962C8B-B14F-4D97-AF65-F5344CB8AC3E}">
        <p14:creationId xmlns:p14="http://schemas.microsoft.com/office/powerpoint/2010/main" val="4244566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D49AF-55C4-021C-CC44-25BE46AABD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AF6F92-DB9A-4AA9-A8F7-FAD662A07272}"/>
              </a:ext>
            </a:extLst>
          </p:cNvPr>
          <p:cNvSpPr>
            <a:spLocks noGrp="1"/>
          </p:cNvSpPr>
          <p:nvPr>
            <p:ph type="title"/>
          </p:nvPr>
        </p:nvSpPr>
        <p:spPr>
          <a:xfrm>
            <a:off x="1141412" y="226632"/>
            <a:ext cx="9905998" cy="583265"/>
          </a:xfrm>
        </p:spPr>
        <p:txBody>
          <a:bodyPr>
            <a:normAutofit fontScale="90000"/>
          </a:bodyPr>
          <a:lstStyle/>
          <a:p>
            <a:pPr algn="ctr"/>
            <a:r>
              <a:rPr lang="en-US" dirty="0"/>
              <a:t>supervised Learning</a:t>
            </a:r>
          </a:p>
        </p:txBody>
      </p:sp>
      <p:sp>
        <p:nvSpPr>
          <p:cNvPr id="3" name="Content Placeholder 2">
            <a:extLst>
              <a:ext uri="{FF2B5EF4-FFF2-40B4-BE49-F238E27FC236}">
                <a16:creationId xmlns:a16="http://schemas.microsoft.com/office/drawing/2014/main" id="{AC82D73B-3D05-81C7-6EFA-1BE4CF46C0FA}"/>
              </a:ext>
            </a:extLst>
          </p:cNvPr>
          <p:cNvSpPr>
            <a:spLocks noGrp="1"/>
          </p:cNvSpPr>
          <p:nvPr>
            <p:ph idx="1"/>
          </p:nvPr>
        </p:nvSpPr>
        <p:spPr>
          <a:xfrm>
            <a:off x="1036321" y="2509868"/>
            <a:ext cx="4509449" cy="2079543"/>
          </a:xfrm>
          <a:ln>
            <a:solidFill>
              <a:schemeClr val="tx1">
                <a:lumMod val="95000"/>
              </a:schemeClr>
            </a:solidFill>
          </a:ln>
        </p:spPr>
        <p:txBody>
          <a:bodyPr>
            <a:normAutofit fontScale="92500"/>
          </a:bodyPr>
          <a:lstStyle/>
          <a:p>
            <a:pPr marL="0" indent="0">
              <a:buNone/>
            </a:pPr>
            <a:r>
              <a:rPr lang="en-US" b="1" i="1" u="sng" dirty="0"/>
              <a:t>Supervised learning</a:t>
            </a:r>
            <a:r>
              <a:rPr lang="en-US" dirty="0"/>
              <a:t> algorithms have some form of </a:t>
            </a:r>
            <a:r>
              <a:rPr lang="en-US" b="1" i="1" u="sng" dirty="0"/>
              <a:t>ground truth</a:t>
            </a:r>
            <a:r>
              <a:rPr lang="en-US" dirty="0"/>
              <a:t> available. </a:t>
            </a:r>
            <a:r>
              <a:rPr lang="en-US" dirty="0">
                <a:solidFill>
                  <a:schemeClr val="accent5">
                    <a:lumMod val="60000"/>
                    <a:lumOff val="40000"/>
                  </a:schemeClr>
                </a:solidFill>
              </a:rPr>
              <a:t>Training set </a:t>
            </a:r>
            <a:r>
              <a:rPr lang="en-US" dirty="0"/>
              <a:t>provides the TRUE answer. Model should then work to predict elements of a </a:t>
            </a:r>
            <a:r>
              <a:rPr lang="en-US" dirty="0">
                <a:solidFill>
                  <a:schemeClr val="accent2">
                    <a:lumMod val="60000"/>
                    <a:lumOff val="40000"/>
                  </a:schemeClr>
                </a:solidFill>
              </a:rPr>
              <a:t>test set </a:t>
            </a:r>
            <a:r>
              <a:rPr lang="en-US" dirty="0"/>
              <a:t>correctly.</a:t>
            </a:r>
          </a:p>
        </p:txBody>
      </p:sp>
      <p:sp>
        <p:nvSpPr>
          <p:cNvPr id="4" name="Content Placeholder 2">
            <a:extLst>
              <a:ext uri="{FF2B5EF4-FFF2-40B4-BE49-F238E27FC236}">
                <a16:creationId xmlns:a16="http://schemas.microsoft.com/office/drawing/2014/main" id="{AB93B9BA-305C-A033-28BF-A93A79D7C5A0}"/>
              </a:ext>
            </a:extLst>
          </p:cNvPr>
          <p:cNvSpPr txBox="1">
            <a:spLocks/>
          </p:cNvSpPr>
          <p:nvPr/>
        </p:nvSpPr>
        <p:spPr>
          <a:xfrm>
            <a:off x="1141411" y="1274136"/>
            <a:ext cx="9905999" cy="921503"/>
          </a:xfrm>
          <a:prstGeom prst="rect">
            <a:avLst/>
          </a:prstGeom>
          <a:solidFill>
            <a:schemeClr val="tx1">
              <a:lumMod val="95000"/>
            </a:schemeClr>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Learning by example, where an expert gives you feedback on “correct” responses</a:t>
            </a:r>
          </a:p>
        </p:txBody>
      </p:sp>
      <p:sp>
        <p:nvSpPr>
          <p:cNvPr id="5" name="TextBox 4">
            <a:extLst>
              <a:ext uri="{FF2B5EF4-FFF2-40B4-BE49-F238E27FC236}">
                <a16:creationId xmlns:a16="http://schemas.microsoft.com/office/drawing/2014/main" id="{34E2906A-96FC-E270-3BB5-9ABD88C2BD89}"/>
              </a:ext>
            </a:extLst>
          </p:cNvPr>
          <p:cNvSpPr txBox="1"/>
          <p:nvPr/>
        </p:nvSpPr>
        <p:spPr>
          <a:xfrm>
            <a:off x="1139823" y="863744"/>
            <a:ext cx="2056397" cy="369332"/>
          </a:xfrm>
          <a:prstGeom prst="rect">
            <a:avLst/>
          </a:prstGeom>
          <a:noFill/>
        </p:spPr>
        <p:txBody>
          <a:bodyPr wrap="none" rtlCol="0">
            <a:spAutoFit/>
          </a:bodyPr>
          <a:lstStyle/>
          <a:p>
            <a:r>
              <a:rPr lang="en-US" dirty="0"/>
              <a:t>Supervised Learning</a:t>
            </a:r>
          </a:p>
        </p:txBody>
      </p:sp>
      <p:graphicFrame>
        <p:nvGraphicFramePr>
          <p:cNvPr id="24" name="Google Shape;498;g34e268b36c4_2_149">
            <a:extLst>
              <a:ext uri="{FF2B5EF4-FFF2-40B4-BE49-F238E27FC236}">
                <a16:creationId xmlns:a16="http://schemas.microsoft.com/office/drawing/2014/main" id="{70330C3D-E41B-BEF2-FFD2-D39F98ABE091}"/>
              </a:ext>
            </a:extLst>
          </p:cNvPr>
          <p:cNvGraphicFramePr/>
          <p:nvPr>
            <p:extLst>
              <p:ext uri="{D42A27DB-BD31-4B8C-83A1-F6EECF244321}">
                <p14:modId xmlns:p14="http://schemas.microsoft.com/office/powerpoint/2010/main" val="352244224"/>
              </p:ext>
            </p:extLst>
          </p:nvPr>
        </p:nvGraphicFramePr>
        <p:xfrm>
          <a:off x="5800497" y="2357845"/>
          <a:ext cx="5334000" cy="3185570"/>
        </p:xfrm>
        <a:graphic>
          <a:graphicData uri="http://schemas.openxmlformats.org/drawingml/2006/table">
            <a:tbl>
              <a:tblPr firstRow="1" bandRow="1">
                <a:tableStyleId>{35758FB7-9AC5-4552-8A53-C91805E547FA}</a:tableStyleId>
              </a:tblPr>
              <a:tblGrid>
                <a:gridCol w="914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449250">
                <a:tc>
                  <a:txBody>
                    <a:bodyPr/>
                    <a:lstStyle/>
                    <a:p>
                      <a:pPr marL="0" marR="0" lvl="0" indent="0" algn="ctr" rtl="0">
                        <a:spcBef>
                          <a:spcPts val="0"/>
                        </a:spcBef>
                        <a:spcAft>
                          <a:spcPts val="0"/>
                        </a:spcAft>
                        <a:buNone/>
                      </a:pPr>
                      <a:r>
                        <a:rPr lang="en-US" sz="1400" u="none" strike="noStrike" cap="none"/>
                        <a:t>Student</a:t>
                      </a:r>
                      <a:endParaRPr/>
                    </a:p>
                  </a:txBody>
                  <a:tcPr marL="63375" marR="63375" marT="31675" marB="31675"/>
                </a:tc>
                <a:tc>
                  <a:txBody>
                    <a:bodyPr/>
                    <a:lstStyle/>
                    <a:p>
                      <a:pPr marL="0" marR="0" lvl="0" indent="0" algn="ctr" rtl="0">
                        <a:spcBef>
                          <a:spcPts val="0"/>
                        </a:spcBef>
                        <a:spcAft>
                          <a:spcPts val="0"/>
                        </a:spcAft>
                        <a:buNone/>
                      </a:pPr>
                      <a:r>
                        <a:rPr lang="en-US" sz="1400" u="none" strike="noStrike" cap="none" dirty="0"/>
                        <a:t>Earned an A in 2100?</a:t>
                      </a:r>
                      <a:endParaRPr sz="1400" u="none" strike="noStrike" cap="none" dirty="0"/>
                    </a:p>
                  </a:txBody>
                  <a:tcPr marL="63375" marR="63375" marT="31675" marB="31675"/>
                </a:tc>
                <a:tc>
                  <a:txBody>
                    <a:bodyPr/>
                    <a:lstStyle/>
                    <a:p>
                      <a:pPr marL="0" marR="0" lvl="0" indent="0" algn="ctr" rtl="0">
                        <a:lnSpc>
                          <a:spcPct val="100000"/>
                        </a:lnSpc>
                        <a:spcBef>
                          <a:spcPts val="0"/>
                        </a:spcBef>
                        <a:spcAft>
                          <a:spcPts val="0"/>
                        </a:spcAft>
                        <a:buClr>
                          <a:schemeClr val="dk1"/>
                        </a:buClr>
                        <a:buSzPts val="1400"/>
                        <a:buFont typeface="Calibri"/>
                        <a:buNone/>
                      </a:pPr>
                      <a:r>
                        <a:rPr lang="en-US" sz="1400" u="none" strike="noStrike" cap="none"/>
                        <a:t>4</a:t>
                      </a:r>
                      <a:r>
                        <a:rPr lang="en-US" sz="1400" u="none" strike="noStrike" cap="none" baseline="30000"/>
                        <a:t>th-</a:t>
                      </a:r>
                      <a:r>
                        <a:rPr lang="en-US" sz="1400" u="none" strike="noStrike" cap="none"/>
                        <a:t>Year?</a:t>
                      </a:r>
                      <a:endParaRPr/>
                    </a:p>
                  </a:txBody>
                  <a:tcPr marL="63375" marR="63375" marT="31675" marB="31675"/>
                </a:tc>
                <a:tc>
                  <a:txBody>
                    <a:bodyPr/>
                    <a:lstStyle/>
                    <a:p>
                      <a:pPr marL="0" marR="0" lvl="0" indent="0" algn="ctr" rtl="0">
                        <a:spcBef>
                          <a:spcPts val="0"/>
                        </a:spcBef>
                        <a:spcAft>
                          <a:spcPts val="0"/>
                        </a:spcAft>
                        <a:buNone/>
                      </a:pPr>
                      <a:r>
                        <a:rPr lang="en-US" sz="1400" u="none" strike="noStrike" cap="none"/>
                        <a:t>Works Hard?</a:t>
                      </a:r>
                      <a:endParaRPr/>
                    </a:p>
                  </a:txBody>
                  <a:tcPr marL="63375" marR="63375" marT="31675" marB="31675"/>
                </a:tc>
                <a:tc>
                  <a:txBody>
                    <a:bodyPr/>
                    <a:lstStyle/>
                    <a:p>
                      <a:pPr marL="0" marR="0" lvl="0" indent="0" algn="ctr" rtl="0">
                        <a:spcBef>
                          <a:spcPts val="0"/>
                        </a:spcBef>
                        <a:spcAft>
                          <a:spcPts val="0"/>
                        </a:spcAft>
                        <a:buNone/>
                      </a:pPr>
                      <a:r>
                        <a:rPr lang="en-US" sz="1400" u="none" strike="noStrike" cap="none"/>
                        <a:t>Drinks?</a:t>
                      </a:r>
                      <a:endParaRPr/>
                    </a:p>
                  </a:txBody>
                  <a:tcPr marL="63375" marR="63375" marT="31675" marB="31675"/>
                </a:tc>
                <a:tc>
                  <a:txBody>
                    <a:bodyPr/>
                    <a:lstStyle/>
                    <a:p>
                      <a:pPr marL="0" marR="0" lvl="0" indent="0" algn="ctr" rtl="0">
                        <a:spcBef>
                          <a:spcPts val="0"/>
                        </a:spcBef>
                        <a:spcAft>
                          <a:spcPts val="0"/>
                        </a:spcAft>
                        <a:buNone/>
                      </a:pPr>
                      <a:r>
                        <a:rPr lang="en-US" sz="1400" u="none" strike="noStrike" cap="none" dirty="0"/>
                        <a:t>Will earn A in 3100?</a:t>
                      </a:r>
                      <a:endParaRPr dirty="0"/>
                    </a:p>
                  </a:txBody>
                  <a:tcPr marL="63375" marR="63375" marT="31675" marB="31675"/>
                </a:tc>
                <a:extLst>
                  <a:ext uri="{0D108BD9-81ED-4DB2-BD59-A6C34878D82A}">
                    <a16:rowId xmlns:a16="http://schemas.microsoft.com/office/drawing/2014/main" val="10000"/>
                  </a:ext>
                </a:extLst>
              </a:tr>
              <a:tr h="449250">
                <a:tc>
                  <a:txBody>
                    <a:bodyPr/>
                    <a:lstStyle/>
                    <a:p>
                      <a:pPr marL="0" marR="0" lvl="0" indent="0" algn="ctr" rtl="0">
                        <a:spcBef>
                          <a:spcPts val="0"/>
                        </a:spcBef>
                        <a:spcAft>
                          <a:spcPts val="0"/>
                        </a:spcAft>
                        <a:buNone/>
                      </a:pPr>
                      <a:r>
                        <a:rPr lang="en-US" sz="1800" u="none" strike="noStrike" cap="none"/>
                        <a:t>Richard</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extLst>
                  <a:ext uri="{0D108BD9-81ED-4DB2-BD59-A6C34878D82A}">
                    <a16:rowId xmlns:a16="http://schemas.microsoft.com/office/drawing/2014/main" val="10001"/>
                  </a:ext>
                </a:extLst>
              </a:tr>
              <a:tr h="449250">
                <a:tc>
                  <a:txBody>
                    <a:bodyPr/>
                    <a:lstStyle/>
                    <a:p>
                      <a:pPr marL="0" marR="0" lvl="0" indent="0" algn="ctr" rtl="0">
                        <a:spcBef>
                          <a:spcPts val="0"/>
                        </a:spcBef>
                        <a:spcAft>
                          <a:spcPts val="0"/>
                        </a:spcAft>
                        <a:buNone/>
                      </a:pPr>
                      <a:r>
                        <a:rPr lang="en-US" sz="1800" u="none" strike="noStrike" cap="none"/>
                        <a:t>Allen</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extLst>
                  <a:ext uri="{0D108BD9-81ED-4DB2-BD59-A6C34878D82A}">
                    <a16:rowId xmlns:a16="http://schemas.microsoft.com/office/drawing/2014/main" val="10002"/>
                  </a:ext>
                </a:extLst>
              </a:tr>
              <a:tr h="449250">
                <a:tc>
                  <a:txBody>
                    <a:bodyPr/>
                    <a:lstStyle/>
                    <a:p>
                      <a:pPr marL="0" marR="0" lvl="0" indent="0" algn="ctr" rtl="0">
                        <a:spcBef>
                          <a:spcPts val="0"/>
                        </a:spcBef>
                        <a:spcAft>
                          <a:spcPts val="0"/>
                        </a:spcAft>
                        <a:buNone/>
                      </a:pPr>
                      <a:r>
                        <a:rPr lang="en-US" sz="1800" u="none" strike="noStrike" cap="none"/>
                        <a:t>Alison</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extLst>
                  <a:ext uri="{0D108BD9-81ED-4DB2-BD59-A6C34878D82A}">
                    <a16:rowId xmlns:a16="http://schemas.microsoft.com/office/drawing/2014/main" val="10003"/>
                  </a:ext>
                </a:extLst>
              </a:tr>
              <a:tr h="449250">
                <a:tc>
                  <a:txBody>
                    <a:bodyPr/>
                    <a:lstStyle/>
                    <a:p>
                      <a:pPr marL="0" marR="0" lvl="0" indent="0" algn="ctr" rtl="0">
                        <a:spcBef>
                          <a:spcPts val="0"/>
                        </a:spcBef>
                        <a:spcAft>
                          <a:spcPts val="0"/>
                        </a:spcAft>
                        <a:buNone/>
                      </a:pPr>
                      <a:r>
                        <a:rPr lang="en-US" sz="1800" u="none" strike="noStrike" cap="none"/>
                        <a:t>Jeff</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sz="1800" u="none" strike="noStrike" cap="none"/>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extLst>
                  <a:ext uri="{0D108BD9-81ED-4DB2-BD59-A6C34878D82A}">
                    <a16:rowId xmlns:a16="http://schemas.microsoft.com/office/drawing/2014/main" val="10004"/>
                  </a:ext>
                </a:extLst>
              </a:tr>
              <a:tr h="449250">
                <a:tc>
                  <a:txBody>
                    <a:bodyPr/>
                    <a:lstStyle/>
                    <a:p>
                      <a:pPr marL="0" marR="0" lvl="0" indent="0" algn="ctr" rtl="0">
                        <a:spcBef>
                          <a:spcPts val="0"/>
                        </a:spcBef>
                        <a:spcAft>
                          <a:spcPts val="0"/>
                        </a:spcAft>
                        <a:buNone/>
                      </a:pPr>
                      <a:r>
                        <a:rPr lang="en-US" sz="1800" u="none" strike="noStrike" cap="none"/>
                        <a:t>Gail</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extLst>
                  <a:ext uri="{0D108BD9-81ED-4DB2-BD59-A6C34878D82A}">
                    <a16:rowId xmlns:a16="http://schemas.microsoft.com/office/drawing/2014/main" val="10005"/>
                  </a:ext>
                </a:extLst>
              </a:tr>
              <a:tr h="449250">
                <a:tc>
                  <a:txBody>
                    <a:bodyPr/>
                    <a:lstStyle/>
                    <a:p>
                      <a:pPr marL="0" marR="0" lvl="0" indent="0" algn="ctr" rtl="0">
                        <a:spcBef>
                          <a:spcPts val="0"/>
                        </a:spcBef>
                        <a:spcAft>
                          <a:spcPts val="0"/>
                        </a:spcAft>
                        <a:buNone/>
                      </a:pPr>
                      <a:r>
                        <a:rPr lang="en-US" sz="1800" u="none" strike="noStrike" cap="none" dirty="0"/>
                        <a:t>Simon</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No</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dirty="0"/>
                        <a:t>No</a:t>
                      </a:r>
                      <a:endParaRPr dirty="0"/>
                    </a:p>
                  </a:txBody>
                  <a:tcPr marL="63375" marR="63375" marT="31675" marB="31675"/>
                </a:tc>
                <a:extLst>
                  <a:ext uri="{0D108BD9-81ED-4DB2-BD59-A6C34878D82A}">
                    <a16:rowId xmlns:a16="http://schemas.microsoft.com/office/drawing/2014/main" val="10006"/>
                  </a:ext>
                </a:extLst>
              </a:tr>
            </a:tbl>
          </a:graphicData>
        </a:graphic>
      </p:graphicFrame>
      <p:graphicFrame>
        <p:nvGraphicFramePr>
          <p:cNvPr id="26" name="Google Shape;499;g34e268b36c4_2_149">
            <a:extLst>
              <a:ext uri="{FF2B5EF4-FFF2-40B4-BE49-F238E27FC236}">
                <a16:creationId xmlns:a16="http://schemas.microsoft.com/office/drawing/2014/main" id="{F67C0D69-E4AB-E91D-652E-1D7D99A9632E}"/>
              </a:ext>
            </a:extLst>
          </p:cNvPr>
          <p:cNvGraphicFramePr/>
          <p:nvPr>
            <p:extLst>
              <p:ext uri="{D42A27DB-BD31-4B8C-83A1-F6EECF244321}">
                <p14:modId xmlns:p14="http://schemas.microsoft.com/office/powerpoint/2010/main" val="3259265856"/>
              </p:ext>
            </p:extLst>
          </p:nvPr>
        </p:nvGraphicFramePr>
        <p:xfrm>
          <a:off x="5800497" y="6033952"/>
          <a:ext cx="5334000" cy="449250"/>
        </p:xfrm>
        <a:graphic>
          <a:graphicData uri="http://schemas.openxmlformats.org/drawingml/2006/table">
            <a:tbl>
              <a:tblPr firstRow="1" bandRow="1">
                <a:tableStyleId>{35758FB7-9AC5-4552-8A53-C91805E547FA}</a:tableStyleId>
              </a:tblPr>
              <a:tblGrid>
                <a:gridCol w="914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449250">
                <a:tc>
                  <a:txBody>
                    <a:bodyPr/>
                    <a:lstStyle/>
                    <a:p>
                      <a:pPr marL="0" marR="0" lvl="0" indent="0" algn="ctr" rtl="0">
                        <a:spcBef>
                          <a:spcPts val="0"/>
                        </a:spcBef>
                        <a:spcAft>
                          <a:spcPts val="0"/>
                        </a:spcAft>
                        <a:buNone/>
                      </a:pPr>
                      <a:r>
                        <a:rPr lang="en-US" sz="1800" b="0" u="none" strike="noStrike" cap="none" dirty="0">
                          <a:solidFill>
                            <a:schemeClr val="dk1"/>
                          </a:solidFill>
                        </a:rPr>
                        <a:t>Alex</a:t>
                      </a:r>
                      <a:endParaRPr dirty="0"/>
                    </a:p>
                  </a:txBody>
                  <a:tcPr marL="63375" marR="63375" marT="31675" marB="31675">
                    <a:solidFill>
                      <a:schemeClr val="accent2">
                        <a:lumMod val="40000"/>
                        <a:lumOff val="60000"/>
                      </a:schemeClr>
                    </a:solidFill>
                  </a:tcPr>
                </a:tc>
                <a:tc>
                  <a:txBody>
                    <a:bodyPr/>
                    <a:lstStyle/>
                    <a:p>
                      <a:pPr marL="0" marR="0" lvl="0" indent="0" algn="ctr" rtl="0">
                        <a:spcBef>
                          <a:spcPts val="0"/>
                        </a:spcBef>
                        <a:spcAft>
                          <a:spcPts val="0"/>
                        </a:spcAft>
                        <a:buNone/>
                      </a:pPr>
                      <a:r>
                        <a:rPr lang="en-US" sz="1800" b="0" u="none" strike="noStrike" cap="none" dirty="0">
                          <a:solidFill>
                            <a:schemeClr val="dk1"/>
                          </a:solidFill>
                        </a:rPr>
                        <a:t>Yes</a:t>
                      </a:r>
                      <a:endParaRPr dirty="0"/>
                    </a:p>
                  </a:txBody>
                  <a:tcPr marL="63375" marR="63375" marT="31675" marB="31675">
                    <a:solidFill>
                      <a:schemeClr val="accent2">
                        <a:lumMod val="40000"/>
                        <a:lumOff val="60000"/>
                      </a:schemeClr>
                    </a:solidFill>
                  </a:tcPr>
                </a:tc>
                <a:tc>
                  <a:txBody>
                    <a:bodyPr/>
                    <a:lstStyle/>
                    <a:p>
                      <a:pPr marL="0" marR="0" lvl="0" indent="0" algn="ctr" rtl="0">
                        <a:spcBef>
                          <a:spcPts val="0"/>
                        </a:spcBef>
                        <a:spcAft>
                          <a:spcPts val="0"/>
                        </a:spcAft>
                        <a:buNone/>
                      </a:pPr>
                      <a:r>
                        <a:rPr lang="en-US" sz="1800" b="0" u="none" strike="noStrike" cap="none" dirty="0">
                          <a:solidFill>
                            <a:schemeClr val="dk1"/>
                          </a:solidFill>
                        </a:rPr>
                        <a:t>No</a:t>
                      </a:r>
                      <a:endParaRPr dirty="0"/>
                    </a:p>
                  </a:txBody>
                  <a:tcPr marL="63375" marR="63375" marT="31675" marB="31675">
                    <a:solidFill>
                      <a:schemeClr val="accent2">
                        <a:lumMod val="40000"/>
                        <a:lumOff val="60000"/>
                      </a:schemeClr>
                    </a:solidFill>
                  </a:tcPr>
                </a:tc>
                <a:tc>
                  <a:txBody>
                    <a:bodyPr/>
                    <a:lstStyle/>
                    <a:p>
                      <a:pPr marL="0" marR="0" lvl="0" indent="0" algn="ctr" rtl="0">
                        <a:spcBef>
                          <a:spcPts val="0"/>
                        </a:spcBef>
                        <a:spcAft>
                          <a:spcPts val="0"/>
                        </a:spcAft>
                        <a:buNone/>
                      </a:pPr>
                      <a:r>
                        <a:rPr lang="en-US" sz="1800" b="0" u="none" strike="noStrike" cap="none" dirty="0">
                          <a:solidFill>
                            <a:schemeClr val="dk1"/>
                          </a:solidFill>
                        </a:rPr>
                        <a:t>Yes</a:t>
                      </a:r>
                      <a:endParaRPr dirty="0"/>
                    </a:p>
                  </a:txBody>
                  <a:tcPr marL="63375" marR="63375" marT="31675" marB="31675">
                    <a:solidFill>
                      <a:schemeClr val="accent2">
                        <a:lumMod val="40000"/>
                        <a:lumOff val="60000"/>
                      </a:schemeClr>
                    </a:solidFill>
                  </a:tcPr>
                </a:tc>
                <a:tc>
                  <a:txBody>
                    <a:bodyPr/>
                    <a:lstStyle/>
                    <a:p>
                      <a:pPr marL="0" marR="0" lvl="0" indent="0" algn="ctr" rtl="0">
                        <a:spcBef>
                          <a:spcPts val="0"/>
                        </a:spcBef>
                        <a:spcAft>
                          <a:spcPts val="0"/>
                        </a:spcAft>
                        <a:buNone/>
                      </a:pPr>
                      <a:r>
                        <a:rPr lang="en-US" sz="1800" b="0" u="none" strike="noStrike" cap="none" dirty="0">
                          <a:solidFill>
                            <a:schemeClr val="dk1"/>
                          </a:solidFill>
                        </a:rPr>
                        <a:t>No</a:t>
                      </a:r>
                      <a:endParaRPr dirty="0"/>
                    </a:p>
                  </a:txBody>
                  <a:tcPr marL="63375" marR="63375" marT="31675" marB="31675">
                    <a:solidFill>
                      <a:schemeClr val="accent2">
                        <a:lumMod val="40000"/>
                        <a:lumOff val="60000"/>
                      </a:schemeClr>
                    </a:solidFill>
                  </a:tcPr>
                </a:tc>
                <a:tc>
                  <a:txBody>
                    <a:bodyPr/>
                    <a:lstStyle/>
                    <a:p>
                      <a:pPr marL="0" marR="0" lvl="0" indent="0" algn="ctr" rtl="0">
                        <a:spcBef>
                          <a:spcPts val="0"/>
                        </a:spcBef>
                        <a:spcAft>
                          <a:spcPts val="0"/>
                        </a:spcAft>
                        <a:buNone/>
                      </a:pPr>
                      <a:r>
                        <a:rPr lang="en-US" sz="1800" b="1" u="none" strike="noStrike" cap="none" dirty="0">
                          <a:solidFill>
                            <a:schemeClr val="dk1"/>
                          </a:solidFill>
                        </a:rPr>
                        <a:t>???</a:t>
                      </a:r>
                      <a:endParaRPr b="1" dirty="0"/>
                    </a:p>
                  </a:txBody>
                  <a:tcPr marL="63375" marR="63375" marT="31675" marB="31675">
                    <a:solidFill>
                      <a:schemeClr val="accent2">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9402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86C9-FEC6-6E69-F3A8-CC36FE0F1BD5}"/>
              </a:ext>
            </a:extLst>
          </p:cNvPr>
          <p:cNvSpPr>
            <a:spLocks noGrp="1"/>
          </p:cNvSpPr>
          <p:nvPr>
            <p:ph type="title"/>
          </p:nvPr>
        </p:nvSpPr>
        <p:spPr>
          <a:xfrm>
            <a:off x="1141412" y="226632"/>
            <a:ext cx="9905998" cy="583265"/>
          </a:xfrm>
        </p:spPr>
        <p:txBody>
          <a:bodyPr>
            <a:normAutofit fontScale="90000"/>
          </a:bodyPr>
          <a:lstStyle/>
          <a:p>
            <a:pPr algn="ctr"/>
            <a:r>
              <a:rPr lang="en-US" dirty="0"/>
              <a:t>What is Machine Learning?</a:t>
            </a:r>
          </a:p>
        </p:txBody>
      </p:sp>
      <p:sp>
        <p:nvSpPr>
          <p:cNvPr id="3" name="Content Placeholder 2">
            <a:extLst>
              <a:ext uri="{FF2B5EF4-FFF2-40B4-BE49-F238E27FC236}">
                <a16:creationId xmlns:a16="http://schemas.microsoft.com/office/drawing/2014/main" id="{E4628F9C-4B21-C3D5-6E92-25F83587956E}"/>
              </a:ext>
            </a:extLst>
          </p:cNvPr>
          <p:cNvSpPr>
            <a:spLocks noGrp="1"/>
          </p:cNvSpPr>
          <p:nvPr>
            <p:ph idx="1"/>
          </p:nvPr>
        </p:nvSpPr>
        <p:spPr>
          <a:xfrm>
            <a:off x="1143000" y="1813521"/>
            <a:ext cx="9905999" cy="1050761"/>
          </a:xfrm>
          <a:solidFill>
            <a:schemeClr val="tx1">
              <a:lumMod val="95000"/>
            </a:schemeClr>
          </a:solidFill>
          <a:ln>
            <a:solidFill>
              <a:schemeClr val="bg1"/>
            </a:solidFill>
          </a:ln>
        </p:spPr>
        <p:txBody>
          <a:bodyPr/>
          <a:lstStyle/>
          <a:p>
            <a:pPr marL="0" indent="0" algn="ctr">
              <a:buNone/>
            </a:pPr>
            <a:r>
              <a:rPr lang="en-US" b="1" i="1" u="sng" dirty="0">
                <a:solidFill>
                  <a:schemeClr val="bg1"/>
                </a:solidFill>
              </a:rPr>
              <a:t>Statistical algorithms </a:t>
            </a:r>
            <a:r>
              <a:rPr lang="en-US" dirty="0">
                <a:solidFill>
                  <a:schemeClr val="bg1"/>
                </a:solidFill>
              </a:rPr>
              <a:t>that can effectively generalize and thus perform tasks </a:t>
            </a:r>
            <a:r>
              <a:rPr lang="en-US" b="1" i="1" u="sng" dirty="0">
                <a:solidFill>
                  <a:schemeClr val="bg1"/>
                </a:solidFill>
              </a:rPr>
              <a:t>without explicit instructions</a:t>
            </a:r>
          </a:p>
        </p:txBody>
      </p:sp>
      <p:sp>
        <p:nvSpPr>
          <p:cNvPr id="4" name="Content Placeholder 2">
            <a:extLst>
              <a:ext uri="{FF2B5EF4-FFF2-40B4-BE49-F238E27FC236}">
                <a16:creationId xmlns:a16="http://schemas.microsoft.com/office/drawing/2014/main" id="{5785A8C8-06A1-1B86-5D60-89A6F8087CE7}"/>
              </a:ext>
            </a:extLst>
          </p:cNvPr>
          <p:cNvSpPr txBox="1">
            <a:spLocks/>
          </p:cNvSpPr>
          <p:nvPr/>
        </p:nvSpPr>
        <p:spPr>
          <a:xfrm>
            <a:off x="1141412" y="4173093"/>
            <a:ext cx="9905999" cy="1397389"/>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The use and development of computer systems that are able to </a:t>
            </a:r>
            <a:r>
              <a:rPr lang="en-US" b="1" i="1" u="sng" dirty="0">
                <a:solidFill>
                  <a:schemeClr val="bg1"/>
                </a:solidFill>
              </a:rPr>
              <a:t>learn and adapt</a:t>
            </a:r>
            <a:r>
              <a:rPr lang="en-US" dirty="0">
                <a:solidFill>
                  <a:schemeClr val="bg1"/>
                </a:solidFill>
              </a:rPr>
              <a:t> </a:t>
            </a:r>
            <a:r>
              <a:rPr lang="en-US" b="1" i="1" u="sng" dirty="0">
                <a:solidFill>
                  <a:schemeClr val="bg1"/>
                </a:solidFill>
              </a:rPr>
              <a:t>without following explicit instructions</a:t>
            </a:r>
            <a:r>
              <a:rPr lang="en-US" dirty="0">
                <a:solidFill>
                  <a:schemeClr val="bg1"/>
                </a:solidFill>
              </a:rPr>
              <a:t>, by using </a:t>
            </a:r>
            <a:r>
              <a:rPr lang="en-US" b="1" i="1" u="sng" dirty="0">
                <a:solidFill>
                  <a:schemeClr val="bg1"/>
                </a:solidFill>
              </a:rPr>
              <a:t>algorithms</a:t>
            </a:r>
            <a:r>
              <a:rPr lang="en-US" dirty="0">
                <a:solidFill>
                  <a:schemeClr val="bg1"/>
                </a:solidFill>
              </a:rPr>
              <a:t> and </a:t>
            </a:r>
            <a:r>
              <a:rPr lang="en-US" b="1" i="1" u="sng" dirty="0">
                <a:solidFill>
                  <a:schemeClr val="bg1"/>
                </a:solidFill>
              </a:rPr>
              <a:t>statistical models </a:t>
            </a:r>
            <a:r>
              <a:rPr lang="en-US" dirty="0">
                <a:solidFill>
                  <a:schemeClr val="bg1"/>
                </a:solidFill>
              </a:rPr>
              <a:t>to analyze and draw inferences from patterns in data</a:t>
            </a:r>
          </a:p>
        </p:txBody>
      </p:sp>
      <p:sp>
        <p:nvSpPr>
          <p:cNvPr id="5" name="TextBox 4">
            <a:extLst>
              <a:ext uri="{FF2B5EF4-FFF2-40B4-BE49-F238E27FC236}">
                <a16:creationId xmlns:a16="http://schemas.microsoft.com/office/drawing/2014/main" id="{7A2F23F6-54CC-8FB5-0041-5B83AFA7444E}"/>
              </a:ext>
            </a:extLst>
          </p:cNvPr>
          <p:cNvSpPr txBox="1"/>
          <p:nvPr/>
        </p:nvSpPr>
        <p:spPr>
          <a:xfrm>
            <a:off x="1141412" y="1403129"/>
            <a:ext cx="1165704" cy="369332"/>
          </a:xfrm>
          <a:prstGeom prst="rect">
            <a:avLst/>
          </a:prstGeom>
          <a:noFill/>
        </p:spPr>
        <p:txBody>
          <a:bodyPr wrap="none" rtlCol="0">
            <a:spAutoFit/>
          </a:bodyPr>
          <a:lstStyle/>
          <a:p>
            <a:r>
              <a:rPr lang="en-US" dirty="0"/>
              <a:t>Wikipedia</a:t>
            </a:r>
          </a:p>
        </p:txBody>
      </p:sp>
      <p:sp>
        <p:nvSpPr>
          <p:cNvPr id="6" name="TextBox 5">
            <a:extLst>
              <a:ext uri="{FF2B5EF4-FFF2-40B4-BE49-F238E27FC236}">
                <a16:creationId xmlns:a16="http://schemas.microsoft.com/office/drawing/2014/main" id="{4790D47D-F6B4-7180-15C3-727A0CCB7296}"/>
              </a:ext>
            </a:extLst>
          </p:cNvPr>
          <p:cNvSpPr txBox="1"/>
          <p:nvPr/>
        </p:nvSpPr>
        <p:spPr>
          <a:xfrm>
            <a:off x="1141412" y="3767462"/>
            <a:ext cx="2137816" cy="369332"/>
          </a:xfrm>
          <a:prstGeom prst="rect">
            <a:avLst/>
          </a:prstGeom>
          <a:noFill/>
        </p:spPr>
        <p:txBody>
          <a:bodyPr wrap="square" rtlCol="0">
            <a:spAutoFit/>
          </a:bodyPr>
          <a:lstStyle/>
          <a:p>
            <a:r>
              <a:rPr lang="en-US" dirty="0"/>
              <a:t>Oxford Languages</a:t>
            </a:r>
          </a:p>
        </p:txBody>
      </p:sp>
    </p:spTree>
    <p:extLst>
      <p:ext uri="{BB962C8B-B14F-4D97-AF65-F5344CB8AC3E}">
        <p14:creationId xmlns:p14="http://schemas.microsoft.com/office/powerpoint/2010/main" val="1343266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085D7-1B94-29F9-C065-299FB1F4DC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A12336-A582-4CAC-A9B9-9867346C3616}"/>
              </a:ext>
            </a:extLst>
          </p:cNvPr>
          <p:cNvSpPr>
            <a:spLocks noGrp="1"/>
          </p:cNvSpPr>
          <p:nvPr>
            <p:ph type="title"/>
          </p:nvPr>
        </p:nvSpPr>
        <p:spPr>
          <a:xfrm>
            <a:off x="1141412" y="226632"/>
            <a:ext cx="9905998" cy="583265"/>
          </a:xfrm>
        </p:spPr>
        <p:txBody>
          <a:bodyPr>
            <a:normAutofit fontScale="90000"/>
          </a:bodyPr>
          <a:lstStyle/>
          <a:p>
            <a:pPr algn="ctr"/>
            <a:r>
              <a:rPr lang="en-US" dirty="0"/>
              <a:t>supervised Learning</a:t>
            </a:r>
          </a:p>
        </p:txBody>
      </p:sp>
      <p:sp>
        <p:nvSpPr>
          <p:cNvPr id="4" name="Content Placeholder 2">
            <a:extLst>
              <a:ext uri="{FF2B5EF4-FFF2-40B4-BE49-F238E27FC236}">
                <a16:creationId xmlns:a16="http://schemas.microsoft.com/office/drawing/2014/main" id="{BFA5BFB9-4AF4-78F3-9F11-415EEF6FB881}"/>
              </a:ext>
            </a:extLst>
          </p:cNvPr>
          <p:cNvSpPr txBox="1">
            <a:spLocks/>
          </p:cNvSpPr>
          <p:nvPr/>
        </p:nvSpPr>
        <p:spPr>
          <a:xfrm>
            <a:off x="1141411" y="1274136"/>
            <a:ext cx="9905999" cy="921503"/>
          </a:xfrm>
          <a:prstGeom prst="rect">
            <a:avLst/>
          </a:prstGeom>
          <a:solidFill>
            <a:schemeClr val="tx1">
              <a:lumMod val="95000"/>
            </a:schemeClr>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Learning by example, where an expert gives you feedback on “correct” responses</a:t>
            </a:r>
          </a:p>
        </p:txBody>
      </p:sp>
      <p:sp>
        <p:nvSpPr>
          <p:cNvPr id="5" name="TextBox 4">
            <a:extLst>
              <a:ext uri="{FF2B5EF4-FFF2-40B4-BE49-F238E27FC236}">
                <a16:creationId xmlns:a16="http://schemas.microsoft.com/office/drawing/2014/main" id="{17FE1680-F8A4-E8FB-0237-9B3FDCD53BE4}"/>
              </a:ext>
            </a:extLst>
          </p:cNvPr>
          <p:cNvSpPr txBox="1"/>
          <p:nvPr/>
        </p:nvSpPr>
        <p:spPr>
          <a:xfrm>
            <a:off x="1139823" y="863744"/>
            <a:ext cx="2056397" cy="369332"/>
          </a:xfrm>
          <a:prstGeom prst="rect">
            <a:avLst/>
          </a:prstGeom>
          <a:noFill/>
        </p:spPr>
        <p:txBody>
          <a:bodyPr wrap="none" rtlCol="0">
            <a:spAutoFit/>
          </a:bodyPr>
          <a:lstStyle/>
          <a:p>
            <a:r>
              <a:rPr lang="en-US" dirty="0"/>
              <a:t>Supervised Learning</a:t>
            </a:r>
          </a:p>
        </p:txBody>
      </p:sp>
      <p:graphicFrame>
        <p:nvGraphicFramePr>
          <p:cNvPr id="24" name="Google Shape;498;g34e268b36c4_2_149">
            <a:extLst>
              <a:ext uri="{FF2B5EF4-FFF2-40B4-BE49-F238E27FC236}">
                <a16:creationId xmlns:a16="http://schemas.microsoft.com/office/drawing/2014/main" id="{857DC54C-4345-4206-D8D0-D3324BC92601}"/>
              </a:ext>
            </a:extLst>
          </p:cNvPr>
          <p:cNvGraphicFramePr/>
          <p:nvPr/>
        </p:nvGraphicFramePr>
        <p:xfrm>
          <a:off x="5800497" y="2357845"/>
          <a:ext cx="5334000" cy="3185570"/>
        </p:xfrm>
        <a:graphic>
          <a:graphicData uri="http://schemas.openxmlformats.org/drawingml/2006/table">
            <a:tbl>
              <a:tblPr firstRow="1" bandRow="1">
                <a:tableStyleId>{35758FB7-9AC5-4552-8A53-C91805E547FA}</a:tableStyleId>
              </a:tblPr>
              <a:tblGrid>
                <a:gridCol w="914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449250">
                <a:tc>
                  <a:txBody>
                    <a:bodyPr/>
                    <a:lstStyle/>
                    <a:p>
                      <a:pPr marL="0" marR="0" lvl="0" indent="0" algn="ctr" rtl="0">
                        <a:spcBef>
                          <a:spcPts val="0"/>
                        </a:spcBef>
                        <a:spcAft>
                          <a:spcPts val="0"/>
                        </a:spcAft>
                        <a:buNone/>
                      </a:pPr>
                      <a:r>
                        <a:rPr lang="en-US" sz="1400" u="none" strike="noStrike" cap="none"/>
                        <a:t>Student</a:t>
                      </a:r>
                      <a:endParaRPr/>
                    </a:p>
                  </a:txBody>
                  <a:tcPr marL="63375" marR="63375" marT="31675" marB="31675"/>
                </a:tc>
                <a:tc>
                  <a:txBody>
                    <a:bodyPr/>
                    <a:lstStyle/>
                    <a:p>
                      <a:pPr marL="0" marR="0" lvl="0" indent="0" algn="ctr" rtl="0">
                        <a:spcBef>
                          <a:spcPts val="0"/>
                        </a:spcBef>
                        <a:spcAft>
                          <a:spcPts val="0"/>
                        </a:spcAft>
                        <a:buNone/>
                      </a:pPr>
                      <a:r>
                        <a:rPr lang="en-US" sz="1400" u="none" strike="noStrike" cap="none" dirty="0"/>
                        <a:t>Earned an A in 2100?</a:t>
                      </a:r>
                      <a:endParaRPr sz="1400" u="none" strike="noStrike" cap="none" dirty="0"/>
                    </a:p>
                  </a:txBody>
                  <a:tcPr marL="63375" marR="63375" marT="31675" marB="31675"/>
                </a:tc>
                <a:tc>
                  <a:txBody>
                    <a:bodyPr/>
                    <a:lstStyle/>
                    <a:p>
                      <a:pPr marL="0" marR="0" lvl="0" indent="0" algn="ctr" rtl="0">
                        <a:lnSpc>
                          <a:spcPct val="100000"/>
                        </a:lnSpc>
                        <a:spcBef>
                          <a:spcPts val="0"/>
                        </a:spcBef>
                        <a:spcAft>
                          <a:spcPts val="0"/>
                        </a:spcAft>
                        <a:buClr>
                          <a:schemeClr val="dk1"/>
                        </a:buClr>
                        <a:buSzPts val="1400"/>
                        <a:buFont typeface="Calibri"/>
                        <a:buNone/>
                      </a:pPr>
                      <a:r>
                        <a:rPr lang="en-US" sz="1400" u="none" strike="noStrike" cap="none"/>
                        <a:t>4</a:t>
                      </a:r>
                      <a:r>
                        <a:rPr lang="en-US" sz="1400" u="none" strike="noStrike" cap="none" baseline="30000"/>
                        <a:t>th-</a:t>
                      </a:r>
                      <a:r>
                        <a:rPr lang="en-US" sz="1400" u="none" strike="noStrike" cap="none"/>
                        <a:t>Year?</a:t>
                      </a:r>
                      <a:endParaRPr/>
                    </a:p>
                  </a:txBody>
                  <a:tcPr marL="63375" marR="63375" marT="31675" marB="31675"/>
                </a:tc>
                <a:tc>
                  <a:txBody>
                    <a:bodyPr/>
                    <a:lstStyle/>
                    <a:p>
                      <a:pPr marL="0" marR="0" lvl="0" indent="0" algn="ctr" rtl="0">
                        <a:spcBef>
                          <a:spcPts val="0"/>
                        </a:spcBef>
                        <a:spcAft>
                          <a:spcPts val="0"/>
                        </a:spcAft>
                        <a:buNone/>
                      </a:pPr>
                      <a:r>
                        <a:rPr lang="en-US" sz="1400" u="none" strike="noStrike" cap="none"/>
                        <a:t>Works Hard?</a:t>
                      </a:r>
                      <a:endParaRPr/>
                    </a:p>
                  </a:txBody>
                  <a:tcPr marL="63375" marR="63375" marT="31675" marB="31675"/>
                </a:tc>
                <a:tc>
                  <a:txBody>
                    <a:bodyPr/>
                    <a:lstStyle/>
                    <a:p>
                      <a:pPr marL="0" marR="0" lvl="0" indent="0" algn="ctr" rtl="0">
                        <a:spcBef>
                          <a:spcPts val="0"/>
                        </a:spcBef>
                        <a:spcAft>
                          <a:spcPts val="0"/>
                        </a:spcAft>
                        <a:buNone/>
                      </a:pPr>
                      <a:r>
                        <a:rPr lang="en-US" sz="1400" u="none" strike="noStrike" cap="none"/>
                        <a:t>Drinks?</a:t>
                      </a:r>
                      <a:endParaRPr/>
                    </a:p>
                  </a:txBody>
                  <a:tcPr marL="63375" marR="63375" marT="31675" marB="31675"/>
                </a:tc>
                <a:tc>
                  <a:txBody>
                    <a:bodyPr/>
                    <a:lstStyle/>
                    <a:p>
                      <a:pPr marL="0" marR="0" lvl="0" indent="0" algn="ctr" rtl="0">
                        <a:spcBef>
                          <a:spcPts val="0"/>
                        </a:spcBef>
                        <a:spcAft>
                          <a:spcPts val="0"/>
                        </a:spcAft>
                        <a:buNone/>
                      </a:pPr>
                      <a:r>
                        <a:rPr lang="en-US" sz="1400" u="none" strike="noStrike" cap="none" dirty="0"/>
                        <a:t>Will earn A in 3100?</a:t>
                      </a:r>
                      <a:endParaRPr dirty="0"/>
                    </a:p>
                  </a:txBody>
                  <a:tcPr marL="63375" marR="63375" marT="31675" marB="31675"/>
                </a:tc>
                <a:extLst>
                  <a:ext uri="{0D108BD9-81ED-4DB2-BD59-A6C34878D82A}">
                    <a16:rowId xmlns:a16="http://schemas.microsoft.com/office/drawing/2014/main" val="10000"/>
                  </a:ext>
                </a:extLst>
              </a:tr>
              <a:tr h="449250">
                <a:tc>
                  <a:txBody>
                    <a:bodyPr/>
                    <a:lstStyle/>
                    <a:p>
                      <a:pPr marL="0" marR="0" lvl="0" indent="0" algn="ctr" rtl="0">
                        <a:spcBef>
                          <a:spcPts val="0"/>
                        </a:spcBef>
                        <a:spcAft>
                          <a:spcPts val="0"/>
                        </a:spcAft>
                        <a:buNone/>
                      </a:pPr>
                      <a:r>
                        <a:rPr lang="en-US" sz="1800" u="none" strike="noStrike" cap="none"/>
                        <a:t>Richard</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extLst>
                  <a:ext uri="{0D108BD9-81ED-4DB2-BD59-A6C34878D82A}">
                    <a16:rowId xmlns:a16="http://schemas.microsoft.com/office/drawing/2014/main" val="10001"/>
                  </a:ext>
                </a:extLst>
              </a:tr>
              <a:tr h="449250">
                <a:tc>
                  <a:txBody>
                    <a:bodyPr/>
                    <a:lstStyle/>
                    <a:p>
                      <a:pPr marL="0" marR="0" lvl="0" indent="0" algn="ctr" rtl="0">
                        <a:spcBef>
                          <a:spcPts val="0"/>
                        </a:spcBef>
                        <a:spcAft>
                          <a:spcPts val="0"/>
                        </a:spcAft>
                        <a:buNone/>
                      </a:pPr>
                      <a:r>
                        <a:rPr lang="en-US" sz="1800" u="none" strike="noStrike" cap="none"/>
                        <a:t>Allen</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extLst>
                  <a:ext uri="{0D108BD9-81ED-4DB2-BD59-A6C34878D82A}">
                    <a16:rowId xmlns:a16="http://schemas.microsoft.com/office/drawing/2014/main" val="10002"/>
                  </a:ext>
                </a:extLst>
              </a:tr>
              <a:tr h="449250">
                <a:tc>
                  <a:txBody>
                    <a:bodyPr/>
                    <a:lstStyle/>
                    <a:p>
                      <a:pPr marL="0" marR="0" lvl="0" indent="0" algn="ctr" rtl="0">
                        <a:spcBef>
                          <a:spcPts val="0"/>
                        </a:spcBef>
                        <a:spcAft>
                          <a:spcPts val="0"/>
                        </a:spcAft>
                        <a:buNone/>
                      </a:pPr>
                      <a:r>
                        <a:rPr lang="en-US" sz="1800" u="none" strike="noStrike" cap="none"/>
                        <a:t>Alison</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extLst>
                  <a:ext uri="{0D108BD9-81ED-4DB2-BD59-A6C34878D82A}">
                    <a16:rowId xmlns:a16="http://schemas.microsoft.com/office/drawing/2014/main" val="10003"/>
                  </a:ext>
                </a:extLst>
              </a:tr>
              <a:tr h="449250">
                <a:tc>
                  <a:txBody>
                    <a:bodyPr/>
                    <a:lstStyle/>
                    <a:p>
                      <a:pPr marL="0" marR="0" lvl="0" indent="0" algn="ctr" rtl="0">
                        <a:spcBef>
                          <a:spcPts val="0"/>
                        </a:spcBef>
                        <a:spcAft>
                          <a:spcPts val="0"/>
                        </a:spcAft>
                        <a:buNone/>
                      </a:pPr>
                      <a:r>
                        <a:rPr lang="en-US" sz="1800" u="none" strike="noStrike" cap="none"/>
                        <a:t>Jeff</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sz="1800" u="none" strike="noStrike" cap="none"/>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extLst>
                  <a:ext uri="{0D108BD9-81ED-4DB2-BD59-A6C34878D82A}">
                    <a16:rowId xmlns:a16="http://schemas.microsoft.com/office/drawing/2014/main" val="10004"/>
                  </a:ext>
                </a:extLst>
              </a:tr>
              <a:tr h="449250">
                <a:tc>
                  <a:txBody>
                    <a:bodyPr/>
                    <a:lstStyle/>
                    <a:p>
                      <a:pPr marL="0" marR="0" lvl="0" indent="0" algn="ctr" rtl="0">
                        <a:spcBef>
                          <a:spcPts val="0"/>
                        </a:spcBef>
                        <a:spcAft>
                          <a:spcPts val="0"/>
                        </a:spcAft>
                        <a:buNone/>
                      </a:pPr>
                      <a:r>
                        <a:rPr lang="en-US" sz="1800" u="none" strike="noStrike" cap="none"/>
                        <a:t>Gail</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extLst>
                  <a:ext uri="{0D108BD9-81ED-4DB2-BD59-A6C34878D82A}">
                    <a16:rowId xmlns:a16="http://schemas.microsoft.com/office/drawing/2014/main" val="10005"/>
                  </a:ext>
                </a:extLst>
              </a:tr>
              <a:tr h="449250">
                <a:tc>
                  <a:txBody>
                    <a:bodyPr/>
                    <a:lstStyle/>
                    <a:p>
                      <a:pPr marL="0" marR="0" lvl="0" indent="0" algn="ctr" rtl="0">
                        <a:spcBef>
                          <a:spcPts val="0"/>
                        </a:spcBef>
                        <a:spcAft>
                          <a:spcPts val="0"/>
                        </a:spcAft>
                        <a:buNone/>
                      </a:pPr>
                      <a:r>
                        <a:rPr lang="en-US" sz="1800" u="none" strike="noStrike" cap="none" dirty="0"/>
                        <a:t>Simon</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No</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dirty="0"/>
                        <a:t>No</a:t>
                      </a:r>
                      <a:endParaRPr dirty="0"/>
                    </a:p>
                  </a:txBody>
                  <a:tcPr marL="63375" marR="63375" marT="31675" marB="31675"/>
                </a:tc>
                <a:extLst>
                  <a:ext uri="{0D108BD9-81ED-4DB2-BD59-A6C34878D82A}">
                    <a16:rowId xmlns:a16="http://schemas.microsoft.com/office/drawing/2014/main" val="10006"/>
                  </a:ext>
                </a:extLst>
              </a:tr>
            </a:tbl>
          </a:graphicData>
        </a:graphic>
      </p:graphicFrame>
      <p:graphicFrame>
        <p:nvGraphicFramePr>
          <p:cNvPr id="26" name="Google Shape;499;g34e268b36c4_2_149">
            <a:extLst>
              <a:ext uri="{FF2B5EF4-FFF2-40B4-BE49-F238E27FC236}">
                <a16:creationId xmlns:a16="http://schemas.microsoft.com/office/drawing/2014/main" id="{68B68C4A-7D4E-A97C-AE3E-01A311C6017E}"/>
              </a:ext>
            </a:extLst>
          </p:cNvPr>
          <p:cNvGraphicFramePr/>
          <p:nvPr>
            <p:extLst>
              <p:ext uri="{D42A27DB-BD31-4B8C-83A1-F6EECF244321}">
                <p14:modId xmlns:p14="http://schemas.microsoft.com/office/powerpoint/2010/main" val="702351059"/>
              </p:ext>
            </p:extLst>
          </p:nvPr>
        </p:nvGraphicFramePr>
        <p:xfrm>
          <a:off x="5800497" y="6033952"/>
          <a:ext cx="5334000" cy="449250"/>
        </p:xfrm>
        <a:graphic>
          <a:graphicData uri="http://schemas.openxmlformats.org/drawingml/2006/table">
            <a:tbl>
              <a:tblPr firstRow="1" bandRow="1">
                <a:tableStyleId>{35758FB7-9AC5-4552-8A53-C91805E547FA}</a:tableStyleId>
              </a:tblPr>
              <a:tblGrid>
                <a:gridCol w="914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449250">
                <a:tc>
                  <a:txBody>
                    <a:bodyPr/>
                    <a:lstStyle/>
                    <a:p>
                      <a:pPr marL="0" marR="0" lvl="0" indent="0" algn="ctr" rtl="0">
                        <a:spcBef>
                          <a:spcPts val="0"/>
                        </a:spcBef>
                        <a:spcAft>
                          <a:spcPts val="0"/>
                        </a:spcAft>
                        <a:buNone/>
                      </a:pPr>
                      <a:r>
                        <a:rPr lang="en-US" sz="1800" b="0" u="none" strike="noStrike" cap="none" dirty="0">
                          <a:solidFill>
                            <a:schemeClr val="dk1"/>
                          </a:solidFill>
                        </a:rPr>
                        <a:t>Alex</a:t>
                      </a:r>
                      <a:endParaRPr dirty="0"/>
                    </a:p>
                  </a:txBody>
                  <a:tcPr marL="63375" marR="63375" marT="31675" marB="31675">
                    <a:solidFill>
                      <a:schemeClr val="accent2">
                        <a:lumMod val="40000"/>
                        <a:lumOff val="60000"/>
                      </a:schemeClr>
                    </a:solidFill>
                  </a:tcPr>
                </a:tc>
                <a:tc>
                  <a:txBody>
                    <a:bodyPr/>
                    <a:lstStyle/>
                    <a:p>
                      <a:pPr marL="0" marR="0" lvl="0" indent="0" algn="ctr" rtl="0">
                        <a:spcBef>
                          <a:spcPts val="0"/>
                        </a:spcBef>
                        <a:spcAft>
                          <a:spcPts val="0"/>
                        </a:spcAft>
                        <a:buNone/>
                      </a:pPr>
                      <a:r>
                        <a:rPr lang="en-US" sz="1800" b="0" u="none" strike="noStrike" cap="none" dirty="0">
                          <a:solidFill>
                            <a:schemeClr val="dk1"/>
                          </a:solidFill>
                        </a:rPr>
                        <a:t>Yes</a:t>
                      </a:r>
                      <a:endParaRPr dirty="0"/>
                    </a:p>
                  </a:txBody>
                  <a:tcPr marL="63375" marR="63375" marT="31675" marB="31675">
                    <a:solidFill>
                      <a:schemeClr val="accent2">
                        <a:lumMod val="40000"/>
                        <a:lumOff val="60000"/>
                      </a:schemeClr>
                    </a:solidFill>
                  </a:tcPr>
                </a:tc>
                <a:tc>
                  <a:txBody>
                    <a:bodyPr/>
                    <a:lstStyle/>
                    <a:p>
                      <a:pPr marL="0" marR="0" lvl="0" indent="0" algn="ctr" rtl="0">
                        <a:spcBef>
                          <a:spcPts val="0"/>
                        </a:spcBef>
                        <a:spcAft>
                          <a:spcPts val="0"/>
                        </a:spcAft>
                        <a:buNone/>
                      </a:pPr>
                      <a:r>
                        <a:rPr lang="en-US" sz="1800" b="0" u="none" strike="noStrike" cap="none" dirty="0">
                          <a:solidFill>
                            <a:schemeClr val="dk1"/>
                          </a:solidFill>
                        </a:rPr>
                        <a:t>No</a:t>
                      </a:r>
                      <a:endParaRPr dirty="0"/>
                    </a:p>
                  </a:txBody>
                  <a:tcPr marL="63375" marR="63375" marT="31675" marB="31675">
                    <a:solidFill>
                      <a:schemeClr val="accent2">
                        <a:lumMod val="40000"/>
                        <a:lumOff val="60000"/>
                      </a:schemeClr>
                    </a:solidFill>
                  </a:tcPr>
                </a:tc>
                <a:tc>
                  <a:txBody>
                    <a:bodyPr/>
                    <a:lstStyle/>
                    <a:p>
                      <a:pPr marL="0" marR="0" lvl="0" indent="0" algn="ctr" rtl="0">
                        <a:spcBef>
                          <a:spcPts val="0"/>
                        </a:spcBef>
                        <a:spcAft>
                          <a:spcPts val="0"/>
                        </a:spcAft>
                        <a:buNone/>
                      </a:pPr>
                      <a:r>
                        <a:rPr lang="en-US" sz="1800" b="0" u="none" strike="noStrike" cap="none" dirty="0">
                          <a:solidFill>
                            <a:schemeClr val="dk1"/>
                          </a:solidFill>
                        </a:rPr>
                        <a:t>Yes</a:t>
                      </a:r>
                      <a:endParaRPr dirty="0"/>
                    </a:p>
                  </a:txBody>
                  <a:tcPr marL="63375" marR="63375" marT="31675" marB="31675">
                    <a:solidFill>
                      <a:schemeClr val="accent2">
                        <a:lumMod val="40000"/>
                        <a:lumOff val="60000"/>
                      </a:schemeClr>
                    </a:solidFill>
                  </a:tcPr>
                </a:tc>
                <a:tc>
                  <a:txBody>
                    <a:bodyPr/>
                    <a:lstStyle/>
                    <a:p>
                      <a:pPr marL="0" marR="0" lvl="0" indent="0" algn="ctr" rtl="0">
                        <a:spcBef>
                          <a:spcPts val="0"/>
                        </a:spcBef>
                        <a:spcAft>
                          <a:spcPts val="0"/>
                        </a:spcAft>
                        <a:buNone/>
                      </a:pPr>
                      <a:r>
                        <a:rPr lang="en-US" sz="1800" b="0" u="none" strike="noStrike" cap="none" dirty="0">
                          <a:solidFill>
                            <a:schemeClr val="dk1"/>
                          </a:solidFill>
                        </a:rPr>
                        <a:t>No</a:t>
                      </a:r>
                      <a:endParaRPr dirty="0"/>
                    </a:p>
                  </a:txBody>
                  <a:tcPr marL="63375" marR="63375" marT="31675" marB="31675">
                    <a:solidFill>
                      <a:schemeClr val="accent2">
                        <a:lumMod val="40000"/>
                        <a:lumOff val="60000"/>
                      </a:schemeClr>
                    </a:solidFill>
                  </a:tcPr>
                </a:tc>
                <a:tc>
                  <a:txBody>
                    <a:bodyPr/>
                    <a:lstStyle/>
                    <a:p>
                      <a:pPr marL="0" marR="0" lvl="0" indent="0" algn="ctr" rtl="0">
                        <a:spcBef>
                          <a:spcPts val="0"/>
                        </a:spcBef>
                        <a:spcAft>
                          <a:spcPts val="0"/>
                        </a:spcAft>
                        <a:buNone/>
                      </a:pPr>
                      <a:r>
                        <a:rPr lang="en-US" sz="1800" b="1" u="none" strike="noStrike" cap="none" dirty="0">
                          <a:solidFill>
                            <a:schemeClr val="dk1"/>
                          </a:solidFill>
                        </a:rPr>
                        <a:t>YES</a:t>
                      </a:r>
                      <a:endParaRPr b="1" dirty="0"/>
                    </a:p>
                  </a:txBody>
                  <a:tcPr marL="63375" marR="63375" marT="31675" marB="31675">
                    <a:solidFill>
                      <a:schemeClr val="accent2">
                        <a:lumMod val="40000"/>
                        <a:lumOff val="60000"/>
                      </a:schemeClr>
                    </a:solidFill>
                  </a:tcPr>
                </a:tc>
                <a:extLst>
                  <a:ext uri="{0D108BD9-81ED-4DB2-BD59-A6C34878D82A}">
                    <a16:rowId xmlns:a16="http://schemas.microsoft.com/office/drawing/2014/main" val="10000"/>
                  </a:ext>
                </a:extLst>
              </a:tr>
            </a:tbl>
          </a:graphicData>
        </a:graphic>
      </p:graphicFrame>
      <mc:AlternateContent xmlns:mc="http://schemas.openxmlformats.org/markup-compatibility/2006">
        <mc:Choice xmlns:a14="http://schemas.microsoft.com/office/drawing/2010/main" Requires="a14">
          <p:sp>
            <p:nvSpPr>
              <p:cNvPr id="27" name="Content Placeholder 2">
                <a:extLst>
                  <a:ext uri="{FF2B5EF4-FFF2-40B4-BE49-F238E27FC236}">
                    <a16:creationId xmlns:a16="http://schemas.microsoft.com/office/drawing/2014/main" id="{21185C37-4BCC-7E16-81DC-8025E904EEC6}"/>
                  </a:ext>
                </a:extLst>
              </p:cNvPr>
              <p:cNvSpPr txBox="1">
                <a:spLocks/>
              </p:cNvSpPr>
              <p:nvPr/>
            </p:nvSpPr>
            <p:spPr>
              <a:xfrm>
                <a:off x="1057503" y="3102450"/>
                <a:ext cx="4509449" cy="1469550"/>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u="sng" dirty="0"/>
                  <a:t>Possible Learned Rule:</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4</m:t>
                          </m:r>
                          <m:r>
                            <a:rPr lang="en-US" b="0" i="1" smtClean="0">
                              <a:latin typeface="Cambria Math" panose="02040503050406030204" pitchFamily="18" charset="0"/>
                            </a:rPr>
                            <m:t>𝑡h𝑌𝑒𝑎𝑟</m:t>
                          </m:r>
                          <m:r>
                            <a:rPr lang="en-US" b="0" i="1" smtClean="0">
                              <a:latin typeface="Cambria Math" panose="02040503050406030204" pitchFamily="18" charset="0"/>
                            </a:rPr>
                            <m:t>∧¬</m:t>
                          </m:r>
                          <m:r>
                            <a:rPr lang="en-US" b="0" i="1" smtClean="0">
                              <a:latin typeface="Cambria Math" panose="02040503050406030204" pitchFamily="18" charset="0"/>
                            </a:rPr>
                            <m:t>𝐷𝑟𝑖𝑛𝑘</m:t>
                          </m:r>
                        </m:e>
                      </m:d>
                      <m:r>
                        <a:rPr lang="en-US" b="0" i="1" smtClean="0">
                          <a:latin typeface="Cambria Math" panose="02040503050406030204" pitchFamily="18" charset="0"/>
                        </a:rPr>
                        <m:t>∨(¬4</m:t>
                      </m:r>
                      <m:r>
                        <a:rPr lang="en-US" b="0" i="1" smtClean="0">
                          <a:latin typeface="Cambria Math" panose="02040503050406030204" pitchFamily="18" charset="0"/>
                        </a:rPr>
                        <m:t>𝑡h𝑌𝑒𝑎𝑟</m:t>
                      </m:r>
                      <m:r>
                        <a:rPr lang="en-US" b="0" i="1" smtClean="0">
                          <a:latin typeface="Cambria Math" panose="02040503050406030204" pitchFamily="18" charset="0"/>
                        </a:rPr>
                        <m:t>∧</m:t>
                      </m:r>
                      <m:r>
                        <a:rPr lang="en-US" b="0" i="1" smtClean="0">
                          <a:latin typeface="Cambria Math" panose="02040503050406030204" pitchFamily="18" charset="0"/>
                        </a:rPr>
                        <m:t>𝐷𝑟𝑖𝑛𝑘</m:t>
                      </m:r>
                      <m:r>
                        <a:rPr lang="en-US" b="0" i="1" smtClean="0">
                          <a:latin typeface="Cambria Math" panose="02040503050406030204" pitchFamily="18" charset="0"/>
                        </a:rPr>
                        <m:t>)</m:t>
                      </m:r>
                    </m:oMath>
                  </m:oMathPara>
                </a14:m>
                <a:endParaRPr lang="en-US" dirty="0"/>
              </a:p>
            </p:txBody>
          </p:sp>
        </mc:Choice>
        <mc:Fallback>
          <p:sp>
            <p:nvSpPr>
              <p:cNvPr id="27" name="Content Placeholder 2">
                <a:extLst>
                  <a:ext uri="{FF2B5EF4-FFF2-40B4-BE49-F238E27FC236}">
                    <a16:creationId xmlns:a16="http://schemas.microsoft.com/office/drawing/2014/main" id="{21185C37-4BCC-7E16-81DC-8025E904EEC6}"/>
                  </a:ext>
                </a:extLst>
              </p:cNvPr>
              <p:cNvSpPr txBox="1">
                <a:spLocks noRot="1" noChangeAspect="1" noMove="1" noResize="1" noEditPoints="1" noAdjustHandles="1" noChangeArrowheads="1" noChangeShapeType="1" noTextEdit="1"/>
              </p:cNvSpPr>
              <p:nvPr/>
            </p:nvSpPr>
            <p:spPr>
              <a:xfrm>
                <a:off x="1057503" y="3102450"/>
                <a:ext cx="4509449" cy="1469550"/>
              </a:xfrm>
              <a:prstGeom prst="rect">
                <a:avLst/>
              </a:prstGeom>
              <a:blipFill>
                <a:blip r:embed="rId2"/>
                <a:stretch>
                  <a:fillRect l="-1961"/>
                </a:stretch>
              </a:blipFill>
              <a:ln>
                <a:solidFill>
                  <a:schemeClr val="tx1">
                    <a:lumMod val="95000"/>
                  </a:schemeClr>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E007A8D8-6819-E9AA-BA1A-62251EC1480A}"/>
              </a:ext>
            </a:extLst>
          </p:cNvPr>
          <p:cNvSpPr txBox="1"/>
          <p:nvPr/>
        </p:nvSpPr>
        <p:spPr>
          <a:xfrm>
            <a:off x="2246811" y="5710786"/>
            <a:ext cx="2386149" cy="646331"/>
          </a:xfrm>
          <a:prstGeom prst="rect">
            <a:avLst/>
          </a:prstGeom>
          <a:noFill/>
        </p:spPr>
        <p:txBody>
          <a:bodyPr wrap="square" rtlCol="0">
            <a:spAutoFit/>
          </a:bodyPr>
          <a:lstStyle/>
          <a:p>
            <a:pPr algn="ctr"/>
            <a:r>
              <a:rPr lang="en-US" i="1" dirty="0"/>
              <a:t>What’s the issue with this learned rule?</a:t>
            </a:r>
          </a:p>
        </p:txBody>
      </p:sp>
      <p:cxnSp>
        <p:nvCxnSpPr>
          <p:cNvPr id="10" name="Straight Connector 9">
            <a:extLst>
              <a:ext uri="{FF2B5EF4-FFF2-40B4-BE49-F238E27FC236}">
                <a16:creationId xmlns:a16="http://schemas.microsoft.com/office/drawing/2014/main" id="{44B47820-4DDD-A22F-3432-0D41B25D82B5}"/>
              </a:ext>
            </a:extLst>
          </p:cNvPr>
          <p:cNvCxnSpPr>
            <a:cxnSpLocks/>
          </p:cNvCxnSpPr>
          <p:nvPr/>
        </p:nvCxnSpPr>
        <p:spPr>
          <a:xfrm>
            <a:off x="2960914" y="4772297"/>
            <a:ext cx="235306" cy="771118"/>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5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D2D39-7EE9-5DB7-BE0F-8D3F45786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62887D-57E2-C146-DC81-97C7D2255F3D}"/>
              </a:ext>
            </a:extLst>
          </p:cNvPr>
          <p:cNvSpPr>
            <a:spLocks noGrp="1"/>
          </p:cNvSpPr>
          <p:nvPr>
            <p:ph type="title"/>
          </p:nvPr>
        </p:nvSpPr>
        <p:spPr>
          <a:xfrm>
            <a:off x="1141412" y="226632"/>
            <a:ext cx="9905998" cy="583265"/>
          </a:xfrm>
        </p:spPr>
        <p:txBody>
          <a:bodyPr>
            <a:normAutofit fontScale="90000"/>
          </a:bodyPr>
          <a:lstStyle/>
          <a:p>
            <a:pPr algn="ctr"/>
            <a:r>
              <a:rPr lang="en-US" dirty="0"/>
              <a:t>K-Nearest Neighbors</a:t>
            </a:r>
          </a:p>
        </p:txBody>
      </p:sp>
      <p:sp>
        <p:nvSpPr>
          <p:cNvPr id="4" name="Content Placeholder 2">
            <a:extLst>
              <a:ext uri="{FF2B5EF4-FFF2-40B4-BE49-F238E27FC236}">
                <a16:creationId xmlns:a16="http://schemas.microsoft.com/office/drawing/2014/main" id="{2DDDEAB4-AC10-E1A4-B0F0-183E38BD2FF9}"/>
              </a:ext>
            </a:extLst>
          </p:cNvPr>
          <p:cNvSpPr txBox="1">
            <a:spLocks/>
          </p:cNvSpPr>
          <p:nvPr/>
        </p:nvSpPr>
        <p:spPr>
          <a:xfrm>
            <a:off x="1141411" y="1274136"/>
            <a:ext cx="9905999" cy="921503"/>
          </a:xfrm>
          <a:prstGeom prst="rect">
            <a:avLst/>
          </a:prstGeom>
          <a:solidFill>
            <a:schemeClr val="tx1">
              <a:lumMod val="95000"/>
            </a:schemeClr>
          </a:solid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3"/>
                </a:solidFill>
              </a:rPr>
              <a:t>K-Nearest Neighbors</a:t>
            </a:r>
            <a:r>
              <a:rPr lang="en-US" dirty="0">
                <a:solidFill>
                  <a:schemeClr val="bg1"/>
                </a:solidFill>
              </a:rPr>
              <a:t>:</a:t>
            </a:r>
          </a:p>
          <a:p>
            <a:pPr marL="0" indent="0">
              <a:buFont typeface="Arial" panose="020B0604020202020204" pitchFamily="34" charset="0"/>
              <a:buNone/>
            </a:pPr>
            <a:r>
              <a:rPr lang="en-US" b="1" i="1" u="sng" dirty="0">
                <a:solidFill>
                  <a:schemeClr val="bg1"/>
                </a:solidFill>
              </a:rPr>
              <a:t>Model Building</a:t>
            </a:r>
            <a:r>
              <a:rPr lang="en-US" b="1" i="1" dirty="0">
                <a:solidFill>
                  <a:schemeClr val="bg1"/>
                </a:solidFill>
              </a:rPr>
              <a:t> </a:t>
            </a:r>
            <a:r>
              <a:rPr lang="en-US" dirty="0">
                <a:solidFill>
                  <a:schemeClr val="bg1"/>
                </a:solidFill>
              </a:rPr>
              <a:t>– Do nothing, just plot the training set</a:t>
            </a:r>
          </a:p>
        </p:txBody>
      </p:sp>
      <p:sp>
        <p:nvSpPr>
          <p:cNvPr id="5" name="TextBox 4">
            <a:extLst>
              <a:ext uri="{FF2B5EF4-FFF2-40B4-BE49-F238E27FC236}">
                <a16:creationId xmlns:a16="http://schemas.microsoft.com/office/drawing/2014/main" id="{1ED5FE19-6996-9C50-90CD-9886B4518CFE}"/>
              </a:ext>
            </a:extLst>
          </p:cNvPr>
          <p:cNvSpPr txBox="1"/>
          <p:nvPr/>
        </p:nvSpPr>
        <p:spPr>
          <a:xfrm>
            <a:off x="1139823" y="863744"/>
            <a:ext cx="1063112" cy="369332"/>
          </a:xfrm>
          <a:prstGeom prst="rect">
            <a:avLst/>
          </a:prstGeom>
          <a:noFill/>
        </p:spPr>
        <p:txBody>
          <a:bodyPr wrap="none" rtlCol="0">
            <a:spAutoFit/>
          </a:bodyPr>
          <a:lstStyle/>
          <a:p>
            <a:r>
              <a:rPr lang="en-US" dirty="0"/>
              <a:t>Algorithm</a:t>
            </a:r>
          </a:p>
        </p:txBody>
      </p:sp>
      <p:grpSp>
        <p:nvGrpSpPr>
          <p:cNvPr id="7" name="Group 6">
            <a:extLst>
              <a:ext uri="{FF2B5EF4-FFF2-40B4-BE49-F238E27FC236}">
                <a16:creationId xmlns:a16="http://schemas.microsoft.com/office/drawing/2014/main" id="{FA6E8DFF-4932-DAB3-4379-FD43E623DBCF}"/>
              </a:ext>
            </a:extLst>
          </p:cNvPr>
          <p:cNvGrpSpPr/>
          <p:nvPr/>
        </p:nvGrpSpPr>
        <p:grpSpPr>
          <a:xfrm>
            <a:off x="1313997" y="2546665"/>
            <a:ext cx="4790714" cy="3783614"/>
            <a:chOff x="1139823" y="2659878"/>
            <a:chExt cx="4790714" cy="3783614"/>
          </a:xfrm>
        </p:grpSpPr>
        <p:pic>
          <p:nvPicPr>
            <p:cNvPr id="3" name="Google Shape;537;g34e268b36c4_2_183">
              <a:extLst>
                <a:ext uri="{FF2B5EF4-FFF2-40B4-BE49-F238E27FC236}">
                  <a16:creationId xmlns:a16="http://schemas.microsoft.com/office/drawing/2014/main" id="{AA0BCC15-AE5F-D291-189E-D86B5F9EC833}"/>
                </a:ext>
              </a:extLst>
            </p:cNvPr>
            <p:cNvPicPr preferRelativeResize="0"/>
            <p:nvPr/>
          </p:nvPicPr>
          <p:blipFill rotWithShape="1">
            <a:blip r:embed="rId2">
              <a:alphaModFix/>
            </a:blip>
            <a:srcRect/>
            <a:stretch/>
          </p:blipFill>
          <p:spPr>
            <a:xfrm>
              <a:off x="1139823" y="2659878"/>
              <a:ext cx="4790714" cy="3783614"/>
            </a:xfrm>
            <a:prstGeom prst="rect">
              <a:avLst/>
            </a:prstGeom>
            <a:noFill/>
            <a:ln>
              <a:noFill/>
            </a:ln>
          </p:spPr>
        </p:pic>
        <p:sp>
          <p:nvSpPr>
            <p:cNvPr id="6" name="Oval 5">
              <a:extLst>
                <a:ext uri="{FF2B5EF4-FFF2-40B4-BE49-F238E27FC236}">
                  <a16:creationId xmlns:a16="http://schemas.microsoft.com/office/drawing/2014/main" id="{63F1D98C-E520-5E81-A4A0-FF5F36D97A69}"/>
                </a:ext>
              </a:extLst>
            </p:cNvPr>
            <p:cNvSpPr/>
            <p:nvPr/>
          </p:nvSpPr>
          <p:spPr>
            <a:xfrm>
              <a:off x="3431178" y="3979817"/>
              <a:ext cx="766354" cy="76635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0518F6C-8BEF-0B2C-CBEB-EFFEFF3E6FDF}"/>
              </a:ext>
            </a:extLst>
          </p:cNvPr>
          <p:cNvSpPr txBox="1"/>
          <p:nvPr/>
        </p:nvSpPr>
        <p:spPr>
          <a:xfrm>
            <a:off x="6268584" y="3220273"/>
            <a:ext cx="4563289" cy="646331"/>
          </a:xfrm>
          <a:prstGeom prst="rect">
            <a:avLst/>
          </a:prstGeom>
          <a:noFill/>
        </p:spPr>
        <p:txBody>
          <a:bodyPr wrap="square" rtlCol="0">
            <a:spAutoFit/>
          </a:bodyPr>
          <a:lstStyle/>
          <a:p>
            <a:r>
              <a:rPr lang="en-US" i="1" dirty="0"/>
              <a:t>This algorithm does nothing in the training phase. Just plot the points in n-dimensional space</a:t>
            </a:r>
          </a:p>
        </p:txBody>
      </p:sp>
    </p:spTree>
    <p:extLst>
      <p:ext uri="{BB962C8B-B14F-4D97-AF65-F5344CB8AC3E}">
        <p14:creationId xmlns:p14="http://schemas.microsoft.com/office/powerpoint/2010/main" val="4014109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D0ECA-6F99-E647-FADA-A936517A3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15ED82-DD75-C421-17F1-3023E290F7E4}"/>
              </a:ext>
            </a:extLst>
          </p:cNvPr>
          <p:cNvSpPr>
            <a:spLocks noGrp="1"/>
          </p:cNvSpPr>
          <p:nvPr>
            <p:ph type="title"/>
          </p:nvPr>
        </p:nvSpPr>
        <p:spPr>
          <a:xfrm>
            <a:off x="1141412" y="226632"/>
            <a:ext cx="9905998" cy="583265"/>
          </a:xfrm>
        </p:spPr>
        <p:txBody>
          <a:bodyPr>
            <a:normAutofit fontScale="90000"/>
          </a:bodyPr>
          <a:lstStyle/>
          <a:p>
            <a:pPr algn="ctr"/>
            <a:r>
              <a:rPr lang="en-US" dirty="0"/>
              <a:t>K-Nearest Neighbors</a:t>
            </a:r>
          </a:p>
        </p:txBody>
      </p:sp>
      <p:sp>
        <p:nvSpPr>
          <p:cNvPr id="4" name="Content Placeholder 2">
            <a:extLst>
              <a:ext uri="{FF2B5EF4-FFF2-40B4-BE49-F238E27FC236}">
                <a16:creationId xmlns:a16="http://schemas.microsoft.com/office/drawing/2014/main" id="{CE8AF415-021D-8164-6CAB-F55E0456C00E}"/>
              </a:ext>
            </a:extLst>
          </p:cNvPr>
          <p:cNvSpPr txBox="1">
            <a:spLocks/>
          </p:cNvSpPr>
          <p:nvPr/>
        </p:nvSpPr>
        <p:spPr>
          <a:xfrm>
            <a:off x="1141411" y="1274136"/>
            <a:ext cx="9905999" cy="1339287"/>
          </a:xfrm>
          <a:prstGeom prst="rect">
            <a:avLst/>
          </a:prstGeom>
          <a:solidFill>
            <a:schemeClr val="tx1">
              <a:lumMod val="95000"/>
            </a:schemeClr>
          </a:solidFill>
          <a:ln>
            <a:solidFill>
              <a:schemeClr val="bg1"/>
            </a:solidFill>
          </a:ln>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3"/>
                </a:solidFill>
              </a:rPr>
              <a:t>K-Nearest Neighbors</a:t>
            </a:r>
            <a:r>
              <a:rPr lang="en-US" dirty="0">
                <a:solidFill>
                  <a:schemeClr val="bg1"/>
                </a:solidFill>
              </a:rPr>
              <a:t>:</a:t>
            </a:r>
          </a:p>
          <a:p>
            <a:pPr marL="0" indent="0">
              <a:buFont typeface="Arial" panose="020B0604020202020204" pitchFamily="34" charset="0"/>
              <a:buNone/>
            </a:pPr>
            <a:r>
              <a:rPr lang="en-US" b="1" i="1" u="sng" dirty="0">
                <a:solidFill>
                  <a:schemeClr val="bg1"/>
                </a:solidFill>
              </a:rPr>
              <a:t>Model Building</a:t>
            </a:r>
            <a:r>
              <a:rPr lang="en-US" b="1" i="1" dirty="0">
                <a:solidFill>
                  <a:schemeClr val="bg1"/>
                </a:solidFill>
              </a:rPr>
              <a:t> </a:t>
            </a:r>
            <a:r>
              <a:rPr lang="en-US" dirty="0">
                <a:solidFill>
                  <a:schemeClr val="bg1"/>
                </a:solidFill>
              </a:rPr>
              <a:t>– Do nothing, just plot the training set</a:t>
            </a:r>
          </a:p>
          <a:p>
            <a:pPr marL="0" indent="0">
              <a:buFont typeface="Arial" panose="020B0604020202020204" pitchFamily="34" charset="0"/>
              <a:buNone/>
            </a:pPr>
            <a:r>
              <a:rPr lang="en-US" b="1" i="1" u="sng" dirty="0">
                <a:solidFill>
                  <a:schemeClr val="bg1"/>
                </a:solidFill>
              </a:rPr>
              <a:t>Choose k</a:t>
            </a:r>
            <a:r>
              <a:rPr lang="en-US" b="1" i="1" dirty="0">
                <a:solidFill>
                  <a:schemeClr val="bg1"/>
                </a:solidFill>
              </a:rPr>
              <a:t> </a:t>
            </a:r>
            <a:r>
              <a:rPr lang="en-US" dirty="0">
                <a:solidFill>
                  <a:schemeClr val="bg1"/>
                </a:solidFill>
              </a:rPr>
              <a:t>– The number of “closest elements” you want to compare against</a:t>
            </a:r>
          </a:p>
        </p:txBody>
      </p:sp>
      <p:sp>
        <p:nvSpPr>
          <p:cNvPr id="5" name="TextBox 4">
            <a:extLst>
              <a:ext uri="{FF2B5EF4-FFF2-40B4-BE49-F238E27FC236}">
                <a16:creationId xmlns:a16="http://schemas.microsoft.com/office/drawing/2014/main" id="{A202C0BF-9D53-41AB-0C9E-E88B6E930869}"/>
              </a:ext>
            </a:extLst>
          </p:cNvPr>
          <p:cNvSpPr txBox="1"/>
          <p:nvPr/>
        </p:nvSpPr>
        <p:spPr>
          <a:xfrm>
            <a:off x="1139823" y="863744"/>
            <a:ext cx="1063112" cy="369332"/>
          </a:xfrm>
          <a:prstGeom prst="rect">
            <a:avLst/>
          </a:prstGeom>
          <a:noFill/>
        </p:spPr>
        <p:txBody>
          <a:bodyPr wrap="none" rtlCol="0">
            <a:spAutoFit/>
          </a:bodyPr>
          <a:lstStyle/>
          <a:p>
            <a:r>
              <a:rPr lang="en-US" dirty="0"/>
              <a:t>Algorithm</a:t>
            </a:r>
          </a:p>
        </p:txBody>
      </p:sp>
      <p:grpSp>
        <p:nvGrpSpPr>
          <p:cNvPr id="7" name="Group 6">
            <a:extLst>
              <a:ext uri="{FF2B5EF4-FFF2-40B4-BE49-F238E27FC236}">
                <a16:creationId xmlns:a16="http://schemas.microsoft.com/office/drawing/2014/main" id="{90CD0CAE-052F-4284-14BB-1FBEC7E000FA}"/>
              </a:ext>
            </a:extLst>
          </p:cNvPr>
          <p:cNvGrpSpPr/>
          <p:nvPr/>
        </p:nvGrpSpPr>
        <p:grpSpPr>
          <a:xfrm>
            <a:off x="1313997" y="2990805"/>
            <a:ext cx="4790714" cy="3783614"/>
            <a:chOff x="1139823" y="2659878"/>
            <a:chExt cx="4790714" cy="3783614"/>
          </a:xfrm>
        </p:grpSpPr>
        <p:pic>
          <p:nvPicPr>
            <p:cNvPr id="3" name="Google Shape;537;g34e268b36c4_2_183">
              <a:extLst>
                <a:ext uri="{FF2B5EF4-FFF2-40B4-BE49-F238E27FC236}">
                  <a16:creationId xmlns:a16="http://schemas.microsoft.com/office/drawing/2014/main" id="{8533565F-15E0-CD98-9732-DEFD2E14A136}"/>
                </a:ext>
              </a:extLst>
            </p:cNvPr>
            <p:cNvPicPr preferRelativeResize="0"/>
            <p:nvPr/>
          </p:nvPicPr>
          <p:blipFill rotWithShape="1">
            <a:blip r:embed="rId2">
              <a:alphaModFix/>
            </a:blip>
            <a:srcRect/>
            <a:stretch/>
          </p:blipFill>
          <p:spPr>
            <a:xfrm>
              <a:off x="1139823" y="2659878"/>
              <a:ext cx="4790714" cy="3783614"/>
            </a:xfrm>
            <a:prstGeom prst="rect">
              <a:avLst/>
            </a:prstGeom>
            <a:noFill/>
            <a:ln>
              <a:noFill/>
            </a:ln>
          </p:spPr>
        </p:pic>
        <p:sp>
          <p:nvSpPr>
            <p:cNvPr id="6" name="Oval 5">
              <a:extLst>
                <a:ext uri="{FF2B5EF4-FFF2-40B4-BE49-F238E27FC236}">
                  <a16:creationId xmlns:a16="http://schemas.microsoft.com/office/drawing/2014/main" id="{C4F189ED-8978-38E8-CA8E-E6716544BBDD}"/>
                </a:ext>
              </a:extLst>
            </p:cNvPr>
            <p:cNvSpPr/>
            <p:nvPr/>
          </p:nvSpPr>
          <p:spPr>
            <a:xfrm>
              <a:off x="3431178" y="3979817"/>
              <a:ext cx="766354" cy="76635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F95E3D77-707F-50A7-F34B-5F9117636BFD}"/>
              </a:ext>
            </a:extLst>
          </p:cNvPr>
          <p:cNvSpPr txBox="1"/>
          <p:nvPr/>
        </p:nvSpPr>
        <p:spPr>
          <a:xfrm>
            <a:off x="6268585" y="3664413"/>
            <a:ext cx="3241176" cy="1477328"/>
          </a:xfrm>
          <a:prstGeom prst="rect">
            <a:avLst/>
          </a:prstGeom>
          <a:noFill/>
        </p:spPr>
        <p:txBody>
          <a:bodyPr wrap="square" rtlCol="0">
            <a:spAutoFit/>
          </a:bodyPr>
          <a:lstStyle/>
          <a:p>
            <a:r>
              <a:rPr lang="en-US" i="1" dirty="0"/>
              <a:t>Higher k means better prediction!</a:t>
            </a:r>
          </a:p>
          <a:p>
            <a:endParaRPr lang="en-US" i="1" dirty="0"/>
          </a:p>
          <a:p>
            <a:r>
              <a:rPr lang="en-US" i="1" dirty="0"/>
              <a:t>Lower k means faster prediction!</a:t>
            </a:r>
          </a:p>
          <a:p>
            <a:endParaRPr lang="en-US" i="1" dirty="0"/>
          </a:p>
          <a:p>
            <a:r>
              <a:rPr lang="en-US" i="1" dirty="0"/>
              <a:t>Here, k=7</a:t>
            </a:r>
          </a:p>
        </p:txBody>
      </p:sp>
    </p:spTree>
    <p:extLst>
      <p:ext uri="{BB962C8B-B14F-4D97-AF65-F5344CB8AC3E}">
        <p14:creationId xmlns:p14="http://schemas.microsoft.com/office/powerpoint/2010/main" val="3566689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8D853-29F4-0F72-5CA7-BA2DF6959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E1E7F-5436-8BCB-9164-666B03D43B65}"/>
              </a:ext>
            </a:extLst>
          </p:cNvPr>
          <p:cNvSpPr>
            <a:spLocks noGrp="1"/>
          </p:cNvSpPr>
          <p:nvPr>
            <p:ph type="title"/>
          </p:nvPr>
        </p:nvSpPr>
        <p:spPr>
          <a:xfrm>
            <a:off x="1141412" y="226632"/>
            <a:ext cx="9905998" cy="583265"/>
          </a:xfrm>
        </p:spPr>
        <p:txBody>
          <a:bodyPr>
            <a:normAutofit fontScale="90000"/>
          </a:bodyPr>
          <a:lstStyle/>
          <a:p>
            <a:pPr algn="ctr"/>
            <a:r>
              <a:rPr lang="en-US" dirty="0"/>
              <a:t>K-Nearest Neighbors</a:t>
            </a:r>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7E9C107D-8DFF-B4A9-8F0E-C9893DA650A4}"/>
                  </a:ext>
                </a:extLst>
              </p:cNvPr>
              <p:cNvSpPr txBox="1">
                <a:spLocks/>
              </p:cNvSpPr>
              <p:nvPr/>
            </p:nvSpPr>
            <p:spPr>
              <a:xfrm>
                <a:off x="1141411" y="963109"/>
                <a:ext cx="9905999" cy="1841051"/>
              </a:xfrm>
              <a:prstGeom prst="rect">
                <a:avLst/>
              </a:prstGeom>
              <a:solidFill>
                <a:schemeClr val="tx1">
                  <a:lumMod val="95000"/>
                </a:schemeClr>
              </a:solidFill>
              <a:ln>
                <a:solidFill>
                  <a:schemeClr val="bg1"/>
                </a:solidFill>
              </a:ln>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3"/>
                    </a:solidFill>
                  </a:rPr>
                  <a:t>K-Nearest Neighbors</a:t>
                </a:r>
                <a:r>
                  <a:rPr lang="en-US" dirty="0">
                    <a:solidFill>
                      <a:schemeClr val="bg1"/>
                    </a:solidFill>
                  </a:rPr>
                  <a:t>:</a:t>
                </a:r>
              </a:p>
              <a:p>
                <a:pPr marL="0" indent="0">
                  <a:buFont typeface="Arial" panose="020B0604020202020204" pitchFamily="34" charset="0"/>
                  <a:buNone/>
                </a:pPr>
                <a:r>
                  <a:rPr lang="en-US" b="1" i="1" u="sng" dirty="0">
                    <a:solidFill>
                      <a:schemeClr val="bg1"/>
                    </a:solidFill>
                  </a:rPr>
                  <a:t>Model Building</a:t>
                </a:r>
                <a:r>
                  <a:rPr lang="en-US" b="1" i="1" dirty="0">
                    <a:solidFill>
                      <a:schemeClr val="bg1"/>
                    </a:solidFill>
                  </a:rPr>
                  <a:t> </a:t>
                </a:r>
                <a:r>
                  <a:rPr lang="en-US" dirty="0">
                    <a:solidFill>
                      <a:schemeClr val="bg1"/>
                    </a:solidFill>
                  </a:rPr>
                  <a:t>– Do nothing, just plot the training set</a:t>
                </a:r>
              </a:p>
              <a:p>
                <a:pPr marL="0" indent="0">
                  <a:buFont typeface="Arial" panose="020B0604020202020204" pitchFamily="34" charset="0"/>
                  <a:buNone/>
                </a:pPr>
                <a:r>
                  <a:rPr lang="en-US" b="1" i="1" u="sng" dirty="0">
                    <a:solidFill>
                      <a:schemeClr val="bg1"/>
                    </a:solidFill>
                  </a:rPr>
                  <a:t>Choose k</a:t>
                </a:r>
                <a:r>
                  <a:rPr lang="en-US" b="1" i="1" dirty="0">
                    <a:solidFill>
                      <a:schemeClr val="bg1"/>
                    </a:solidFill>
                  </a:rPr>
                  <a:t> </a:t>
                </a:r>
                <a:r>
                  <a:rPr lang="en-US" dirty="0">
                    <a:solidFill>
                      <a:schemeClr val="bg1"/>
                    </a:solidFill>
                  </a:rPr>
                  <a:t>– The number of “closest elements” you want to compare against</a:t>
                </a:r>
              </a:p>
              <a:p>
                <a:pPr marL="0" indent="0">
                  <a:buFont typeface="Arial" panose="020B0604020202020204" pitchFamily="34" charset="0"/>
                  <a:buNone/>
                </a:pPr>
                <a:r>
                  <a:rPr lang="en-US" b="1" i="1" u="sng" dirty="0">
                    <a:solidFill>
                      <a:schemeClr val="bg1"/>
                    </a:solidFill>
                  </a:rPr>
                  <a:t>Given new element </a:t>
                </a:r>
                <a14:m>
                  <m:oMath xmlns:m="http://schemas.openxmlformats.org/officeDocument/2006/math">
                    <m:sSub>
                      <m:sSubPr>
                        <m:ctrlPr>
                          <a:rPr lang="en-US" b="1" i="1" u="sng" smtClean="0">
                            <a:solidFill>
                              <a:schemeClr val="bg1"/>
                            </a:solidFill>
                            <a:latin typeface="Cambria Math" panose="02040503050406030204" pitchFamily="18" charset="0"/>
                          </a:rPr>
                        </m:ctrlPr>
                      </m:sSubPr>
                      <m:e>
                        <m:r>
                          <a:rPr lang="en-US" b="1" i="1" u="sng" smtClean="0">
                            <a:solidFill>
                              <a:schemeClr val="bg1"/>
                            </a:solidFill>
                            <a:latin typeface="Cambria Math" panose="02040503050406030204" pitchFamily="18" charset="0"/>
                          </a:rPr>
                          <m:t>𝑷</m:t>
                        </m:r>
                      </m:e>
                      <m:sub>
                        <m:r>
                          <a:rPr lang="en-US" b="1" i="1" u="sng" smtClean="0">
                            <a:solidFill>
                              <a:schemeClr val="bg1"/>
                            </a:solidFill>
                            <a:latin typeface="Cambria Math" panose="02040503050406030204" pitchFamily="18" charset="0"/>
                          </a:rPr>
                          <m:t>𝒕</m:t>
                        </m:r>
                      </m:sub>
                    </m:sSub>
                  </m:oMath>
                </a14:m>
                <a:r>
                  <a:rPr lang="en-US" dirty="0">
                    <a:solidFill>
                      <a:schemeClr val="bg1"/>
                    </a:solidFill>
                  </a:rPr>
                  <a:t>:</a:t>
                </a:r>
              </a:p>
              <a:p>
                <a:pPr marL="0" indent="0">
                  <a:buFont typeface="Arial" panose="020B0604020202020204" pitchFamily="34" charset="0"/>
                  <a:buNone/>
                </a:pPr>
                <a:r>
                  <a:rPr lang="en-US" dirty="0">
                    <a:solidFill>
                      <a:schemeClr val="bg1"/>
                    </a:solidFill>
                  </a:rPr>
                  <a:t>     Find the closest k-neighbors to </a:t>
                </a: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𝑡</m:t>
                        </m:r>
                      </m:sub>
                    </m:sSub>
                  </m:oMath>
                </a14:m>
                <a:r>
                  <a:rPr lang="en-US" dirty="0">
                    <a:solidFill>
                      <a:schemeClr val="bg1"/>
                    </a:solidFill>
                  </a:rPr>
                  <a:t> and assign </a:t>
                </a: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𝑡</m:t>
                        </m:r>
                      </m:sub>
                    </m:sSub>
                  </m:oMath>
                </a14:m>
                <a:r>
                  <a:rPr lang="en-US" dirty="0">
                    <a:solidFill>
                      <a:schemeClr val="bg1"/>
                    </a:solidFill>
                  </a:rPr>
                  <a:t> to class that more elements are closer to</a:t>
                </a:r>
              </a:p>
            </p:txBody>
          </p:sp>
        </mc:Choice>
        <mc:Fallback>
          <p:sp>
            <p:nvSpPr>
              <p:cNvPr id="4" name="Content Placeholder 2">
                <a:extLst>
                  <a:ext uri="{FF2B5EF4-FFF2-40B4-BE49-F238E27FC236}">
                    <a16:creationId xmlns:a16="http://schemas.microsoft.com/office/drawing/2014/main" id="{7E9C107D-8DFF-B4A9-8F0E-C9893DA650A4}"/>
                  </a:ext>
                </a:extLst>
              </p:cNvPr>
              <p:cNvSpPr txBox="1">
                <a:spLocks noRot="1" noChangeAspect="1" noMove="1" noResize="1" noEditPoints="1" noAdjustHandles="1" noChangeArrowheads="1" noChangeShapeType="1" noTextEdit="1"/>
              </p:cNvSpPr>
              <p:nvPr/>
            </p:nvSpPr>
            <p:spPr>
              <a:xfrm>
                <a:off x="1141411" y="963109"/>
                <a:ext cx="9905999" cy="1841051"/>
              </a:xfrm>
              <a:prstGeom prst="rect">
                <a:avLst/>
              </a:prstGeom>
              <a:blipFill>
                <a:blip r:embed="rId2"/>
                <a:stretch>
                  <a:fillRect l="-256" t="-680"/>
                </a:stretch>
              </a:blipFill>
              <a:ln>
                <a:solidFill>
                  <a:schemeClr val="bg1"/>
                </a:solidFill>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78200E7-5533-4656-0F84-17E204A5FEB8}"/>
              </a:ext>
            </a:extLst>
          </p:cNvPr>
          <p:cNvSpPr txBox="1"/>
          <p:nvPr/>
        </p:nvSpPr>
        <p:spPr>
          <a:xfrm>
            <a:off x="1139823" y="593777"/>
            <a:ext cx="1063112" cy="369332"/>
          </a:xfrm>
          <a:prstGeom prst="rect">
            <a:avLst/>
          </a:prstGeom>
          <a:noFill/>
        </p:spPr>
        <p:txBody>
          <a:bodyPr wrap="none" rtlCol="0">
            <a:spAutoFit/>
          </a:bodyPr>
          <a:lstStyle/>
          <a:p>
            <a:r>
              <a:rPr lang="en-US" dirty="0"/>
              <a:t>Algorithm</a:t>
            </a:r>
          </a:p>
        </p:txBody>
      </p:sp>
      <p:pic>
        <p:nvPicPr>
          <p:cNvPr id="3" name="Google Shape;537;g34e268b36c4_2_183">
            <a:extLst>
              <a:ext uri="{FF2B5EF4-FFF2-40B4-BE49-F238E27FC236}">
                <a16:creationId xmlns:a16="http://schemas.microsoft.com/office/drawing/2014/main" id="{0DF1184D-0B6B-ADEF-FDAA-1A8BDF93C642}"/>
              </a:ext>
            </a:extLst>
          </p:cNvPr>
          <p:cNvPicPr preferRelativeResize="0"/>
          <p:nvPr/>
        </p:nvPicPr>
        <p:blipFill rotWithShape="1">
          <a:blip r:embed="rId3">
            <a:alphaModFix/>
          </a:blip>
          <a:srcRect/>
          <a:stretch/>
        </p:blipFill>
        <p:spPr>
          <a:xfrm>
            <a:off x="1313997" y="2990805"/>
            <a:ext cx="4790714" cy="3783614"/>
          </a:xfrm>
          <a:prstGeom prst="rect">
            <a:avLst/>
          </a:prstGeom>
          <a:noFill/>
          <a:ln>
            <a:noFill/>
          </a:ln>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091D865-61F0-E5E7-9E75-58F508D14212}"/>
                  </a:ext>
                </a:extLst>
              </p:cNvPr>
              <p:cNvSpPr txBox="1"/>
              <p:nvPr/>
            </p:nvSpPr>
            <p:spPr>
              <a:xfrm>
                <a:off x="6268584" y="3664413"/>
                <a:ext cx="4563289" cy="646331"/>
              </a:xfrm>
              <a:prstGeom prst="rect">
                <a:avLst/>
              </a:prstGeom>
              <a:noFill/>
            </p:spPr>
            <p:txBody>
              <a:bodyPr wrap="square" rtlCol="0">
                <a:spAutoFit/>
              </a:bodyPr>
              <a:lstStyle/>
              <a:p>
                <a:r>
                  <a:rPr lang="en-US" i="1" dirty="0"/>
                  <a:t>In this case, we assign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𝑡</m:t>
                        </m:r>
                      </m:sub>
                    </m:sSub>
                  </m:oMath>
                </a14:m>
                <a:r>
                  <a:rPr lang="en-US" i="1" dirty="0"/>
                  <a:t> to class B because 3 elements from class B are close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𝑡</m:t>
                        </m:r>
                      </m:sub>
                    </m:sSub>
                  </m:oMath>
                </a14:m>
                <a:r>
                  <a:rPr lang="en-US" i="1" dirty="0"/>
                  <a:t> </a:t>
                </a:r>
              </a:p>
            </p:txBody>
          </p:sp>
        </mc:Choice>
        <mc:Fallback>
          <p:sp>
            <p:nvSpPr>
              <p:cNvPr id="9" name="TextBox 8">
                <a:extLst>
                  <a:ext uri="{FF2B5EF4-FFF2-40B4-BE49-F238E27FC236}">
                    <a16:creationId xmlns:a16="http://schemas.microsoft.com/office/drawing/2014/main" id="{8091D865-61F0-E5E7-9E75-58F508D14212}"/>
                  </a:ext>
                </a:extLst>
              </p:cNvPr>
              <p:cNvSpPr txBox="1">
                <a:spLocks noRot="1" noChangeAspect="1" noMove="1" noResize="1" noEditPoints="1" noAdjustHandles="1" noChangeArrowheads="1" noChangeShapeType="1" noTextEdit="1"/>
              </p:cNvSpPr>
              <p:nvPr/>
            </p:nvSpPr>
            <p:spPr>
              <a:xfrm>
                <a:off x="6268584" y="3664413"/>
                <a:ext cx="4563289" cy="646331"/>
              </a:xfrm>
              <a:prstGeom prst="rect">
                <a:avLst/>
              </a:prstGeom>
              <a:blipFill>
                <a:blip r:embed="rId4"/>
                <a:stretch>
                  <a:fillRect l="-1111" t="-3846" b="-15385"/>
                </a:stretch>
              </a:blipFill>
            </p:spPr>
            <p:txBody>
              <a:bodyPr/>
              <a:lstStyle/>
              <a:p>
                <a:r>
                  <a:rPr lang="en-US">
                    <a:noFill/>
                  </a:rPr>
                  <a:t> </a:t>
                </a:r>
              </a:p>
            </p:txBody>
          </p:sp>
        </mc:Fallback>
      </mc:AlternateContent>
    </p:spTree>
    <p:extLst>
      <p:ext uri="{BB962C8B-B14F-4D97-AF65-F5344CB8AC3E}">
        <p14:creationId xmlns:p14="http://schemas.microsoft.com/office/powerpoint/2010/main" val="1787095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34e268b36c4_2_192"/>
          <p:cNvSpPr txBox="1">
            <a:spLocks noGrp="1"/>
          </p:cNvSpPr>
          <p:nvPr>
            <p:ph type="title"/>
          </p:nvPr>
        </p:nvSpPr>
        <p:spPr>
          <a:xfrm>
            <a:off x="609600" y="152400"/>
            <a:ext cx="10972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Helvetica Neue Light"/>
              <a:buNone/>
            </a:pPr>
            <a:r>
              <a:rPr lang="en-US"/>
              <a:t>k-Nearest Neighbors Details</a:t>
            </a:r>
            <a:endParaRPr/>
          </a:p>
        </p:txBody>
      </p:sp>
      <p:sp>
        <p:nvSpPr>
          <p:cNvPr id="545" name="Google Shape;545;g34e268b36c4_2_192"/>
          <p:cNvSpPr txBox="1">
            <a:spLocks noGrp="1"/>
          </p:cNvSpPr>
          <p:nvPr>
            <p:ph type="body" idx="1"/>
          </p:nvPr>
        </p:nvSpPr>
        <p:spPr>
          <a:xfrm>
            <a:off x="609600" y="1352325"/>
            <a:ext cx="10972800" cy="5252100"/>
          </a:xfrm>
          <a:prstGeom prst="rect">
            <a:avLst/>
          </a:prstGeom>
          <a:noFill/>
          <a:ln>
            <a:noFill/>
          </a:ln>
        </p:spPr>
        <p:txBody>
          <a:bodyPr spcFirstLastPara="1" wrap="square" lIns="91425" tIns="45700" rIns="91425" bIns="45700" anchor="ctr" anchorCtr="0">
            <a:normAutofit lnSpcReduction="10000"/>
          </a:bodyPr>
          <a:lstStyle/>
          <a:p>
            <a:pPr marL="342900" lvl="0" indent="-358140" algn="l" rtl="0">
              <a:spcBef>
                <a:spcPts val="0"/>
              </a:spcBef>
              <a:spcAft>
                <a:spcPts val="0"/>
              </a:spcAft>
              <a:buClr>
                <a:schemeClr val="dk1"/>
              </a:buClr>
              <a:buSzPct val="100000"/>
              <a:buChar char="•"/>
            </a:pPr>
            <a:r>
              <a:rPr lang="en-US"/>
              <a:t>If the data has certain properties, this approach works surprisingly well!</a:t>
            </a:r>
            <a:endParaRPr/>
          </a:p>
          <a:p>
            <a:pPr marL="342900" lvl="0" indent="-358140" algn="l" rtl="0">
              <a:spcBef>
                <a:spcPts val="496"/>
              </a:spcBef>
              <a:spcAft>
                <a:spcPts val="0"/>
              </a:spcAft>
              <a:buClr>
                <a:schemeClr val="dk1"/>
              </a:buClr>
              <a:buSzPct val="100000"/>
              <a:buChar char="•"/>
            </a:pPr>
            <a:r>
              <a:rPr lang="en-US"/>
              <a:t>But certain properties can contribute to poor performance </a:t>
            </a:r>
            <a:endParaRPr/>
          </a:p>
          <a:p>
            <a:pPr marL="742950" lvl="1" indent="-299085" algn="l" rtl="0">
              <a:spcBef>
                <a:spcPts val="434"/>
              </a:spcBef>
              <a:spcAft>
                <a:spcPts val="0"/>
              </a:spcAft>
              <a:buClr>
                <a:schemeClr val="dk1"/>
              </a:buClr>
              <a:buSzPct val="100000"/>
              <a:buChar char="–"/>
            </a:pPr>
            <a:r>
              <a:rPr lang="en-US"/>
              <a:t>If size of the classes represented in the test set are very different, ”majority wins” gives a skewed result</a:t>
            </a:r>
            <a:endParaRPr/>
          </a:p>
          <a:p>
            <a:pPr marL="1143000" lvl="2" indent="-240029" algn="l" rtl="0">
              <a:spcBef>
                <a:spcPts val="372"/>
              </a:spcBef>
              <a:spcAft>
                <a:spcPts val="0"/>
              </a:spcAft>
              <a:buClr>
                <a:schemeClr val="dk1"/>
              </a:buClr>
              <a:buSzPct val="100000"/>
              <a:buChar char="•"/>
            </a:pPr>
            <a:r>
              <a:rPr lang="en-US"/>
              <a:t>Can address this with some kind of weighting (of votes, or of distances)</a:t>
            </a:r>
            <a:endParaRPr/>
          </a:p>
          <a:p>
            <a:pPr marL="742950" lvl="1" indent="-299085" algn="l" rtl="0">
              <a:spcBef>
                <a:spcPts val="434"/>
              </a:spcBef>
              <a:spcAft>
                <a:spcPts val="0"/>
              </a:spcAft>
              <a:buClr>
                <a:schemeClr val="dk1"/>
              </a:buClr>
              <a:buSzPct val="100000"/>
              <a:buChar char="–"/>
            </a:pPr>
            <a:r>
              <a:rPr lang="en-US"/>
              <a:t>Best choice of </a:t>
            </a:r>
            <a:r>
              <a:rPr lang="en-US" i="1"/>
              <a:t>k</a:t>
            </a:r>
            <a:r>
              <a:rPr lang="en-US"/>
              <a:t> may be difficult to choose</a:t>
            </a:r>
            <a:endParaRPr/>
          </a:p>
          <a:p>
            <a:pPr marL="1143000" lvl="2" indent="-240029" algn="l" rtl="0">
              <a:spcBef>
                <a:spcPts val="372"/>
              </a:spcBef>
              <a:spcAft>
                <a:spcPts val="0"/>
              </a:spcAft>
              <a:buClr>
                <a:schemeClr val="dk1"/>
              </a:buClr>
              <a:buSzPct val="100000"/>
              <a:buChar char="•"/>
            </a:pPr>
            <a:r>
              <a:rPr lang="en-US"/>
              <a:t>One option: try different values on your test set and choose which gives best results on that data</a:t>
            </a:r>
            <a:endParaRPr/>
          </a:p>
          <a:p>
            <a:pPr marL="742950" lvl="1" indent="-299085" algn="l" rtl="0">
              <a:spcBef>
                <a:spcPts val="434"/>
              </a:spcBef>
              <a:spcAft>
                <a:spcPts val="0"/>
              </a:spcAft>
              <a:buClr>
                <a:schemeClr val="dk1"/>
              </a:buClr>
              <a:buSzPct val="100000"/>
              <a:buChar char="–"/>
            </a:pPr>
            <a:r>
              <a:rPr lang="en-US"/>
              <a:t>Too many features, and curse of dimensionality</a:t>
            </a:r>
            <a:endParaRPr/>
          </a:p>
          <a:p>
            <a:pPr marL="1143000" lvl="2" indent="-240029" algn="l" rtl="0">
              <a:spcBef>
                <a:spcPts val="372"/>
              </a:spcBef>
              <a:spcAft>
                <a:spcPts val="0"/>
              </a:spcAft>
              <a:buClr>
                <a:schemeClr val="dk1"/>
              </a:buClr>
              <a:buSzPct val="100000"/>
              <a:buChar char="•"/>
            </a:pPr>
            <a:r>
              <a:rPr lang="en-US" b="1"/>
              <a:t>Feature extraction </a:t>
            </a:r>
            <a:r>
              <a:rPr lang="en-US"/>
              <a:t>is one technique to address this</a:t>
            </a:r>
            <a:endParaRPr/>
          </a:p>
          <a:p>
            <a:pPr marL="1143000" lvl="2" indent="-240029" algn="l" rtl="0">
              <a:spcBef>
                <a:spcPts val="372"/>
              </a:spcBef>
              <a:spcAft>
                <a:spcPts val="0"/>
              </a:spcAft>
              <a:buClr>
                <a:schemeClr val="dk1"/>
              </a:buClr>
              <a:buSzPct val="100000"/>
              <a:buChar char="•"/>
            </a:pPr>
            <a:r>
              <a:rPr lang="en-US"/>
              <a:t>Again, you can evaluate possible improvements using the test set</a:t>
            </a:r>
            <a:endParaRPr/>
          </a:p>
          <a:p>
            <a:pPr marL="742950" lvl="1" indent="-299085" algn="l" rtl="0">
              <a:spcBef>
                <a:spcPts val="434"/>
              </a:spcBef>
              <a:spcAft>
                <a:spcPts val="0"/>
              </a:spcAft>
              <a:buClr>
                <a:schemeClr val="dk1"/>
              </a:buClr>
              <a:buSzPct val="100000"/>
              <a:buChar char="–"/>
            </a:pPr>
            <a:r>
              <a:rPr lang="en-US"/>
              <a:t>Note that </a:t>
            </a:r>
            <a:r>
              <a:rPr lang="en-US" i="1"/>
              <a:t>k</a:t>
            </a:r>
            <a:r>
              <a:rPr lang="en-US"/>
              <a:t>-NN does not depend on any statistical distribution of the data</a:t>
            </a:r>
            <a:endParaRPr/>
          </a:p>
          <a:p>
            <a:pPr marL="1143000" lvl="2" indent="-240029" algn="l" rtl="0">
              <a:spcBef>
                <a:spcPts val="372"/>
              </a:spcBef>
              <a:spcAft>
                <a:spcPts val="0"/>
              </a:spcAft>
              <a:buClr>
                <a:schemeClr val="dk1"/>
              </a:buClr>
              <a:buSzPct val="100000"/>
              <a:buChar char="•"/>
            </a:pPr>
            <a:r>
              <a:rPr lang="en-US"/>
              <a:t>Being “non-parametric” is an advantage for some problems</a:t>
            </a:r>
            <a:endParaRPr/>
          </a:p>
          <a:p>
            <a:pPr marL="342900" lvl="0" indent="-358140" algn="l" rtl="0">
              <a:spcBef>
                <a:spcPts val="496"/>
              </a:spcBef>
              <a:spcAft>
                <a:spcPts val="0"/>
              </a:spcAft>
              <a:buClr>
                <a:schemeClr val="dk1"/>
              </a:buClr>
              <a:buSzPct val="100000"/>
              <a:buChar char="•"/>
            </a:pPr>
            <a:r>
              <a:rPr lang="en-US"/>
              <a:t>Many good write-ups on the web about </a:t>
            </a:r>
            <a:r>
              <a:rPr lang="en-US" i="1"/>
              <a:t>k</a:t>
            </a:r>
            <a:r>
              <a:rPr lang="en-US"/>
              <a:t>-NN including Wikipedia</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AC7D8-C91E-8EAA-3A4B-E71F36166A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B963B2-5FD7-A9EC-D068-638FA364A752}"/>
              </a:ext>
            </a:extLst>
          </p:cNvPr>
          <p:cNvSpPr>
            <a:spLocks noGrp="1"/>
          </p:cNvSpPr>
          <p:nvPr>
            <p:ph type="title"/>
          </p:nvPr>
        </p:nvSpPr>
        <p:spPr>
          <a:xfrm>
            <a:off x="1143001" y="2216918"/>
            <a:ext cx="9905998" cy="1478570"/>
          </a:xfrm>
        </p:spPr>
        <p:txBody>
          <a:bodyPr/>
          <a:lstStyle/>
          <a:p>
            <a:pPr algn="ctr"/>
            <a:r>
              <a:rPr lang="en-US" dirty="0"/>
              <a:t>Basics of Reinforcement Learning</a:t>
            </a:r>
          </a:p>
        </p:txBody>
      </p:sp>
    </p:spTree>
    <p:extLst>
      <p:ext uri="{BB962C8B-B14F-4D97-AF65-F5344CB8AC3E}">
        <p14:creationId xmlns:p14="http://schemas.microsoft.com/office/powerpoint/2010/main" val="1768653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g34e268b36c4_2_216"/>
          <p:cNvSpPr txBox="1">
            <a:spLocks noGrp="1"/>
          </p:cNvSpPr>
          <p:nvPr>
            <p:ph type="title"/>
          </p:nvPr>
        </p:nvSpPr>
        <p:spPr>
          <a:xfrm>
            <a:off x="609600" y="152400"/>
            <a:ext cx="10972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Helvetica Neue Light"/>
              <a:buNone/>
            </a:pPr>
            <a:r>
              <a:rPr lang="en-US"/>
              <a:t>Reinforcement Learning Definitions</a:t>
            </a:r>
            <a:endParaRPr/>
          </a:p>
        </p:txBody>
      </p:sp>
      <p:sp>
        <p:nvSpPr>
          <p:cNvPr id="590" name="Google Shape;590;g34e268b36c4_2_216"/>
          <p:cNvSpPr/>
          <p:nvPr/>
        </p:nvSpPr>
        <p:spPr>
          <a:xfrm>
            <a:off x="990600" y="1688204"/>
            <a:ext cx="10058400" cy="1385100"/>
          </a:xfrm>
          <a:prstGeom prst="rect">
            <a:avLst/>
          </a:prstGeom>
          <a:solidFill>
            <a:schemeClr val="tx1"/>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1" dirty="0">
                <a:solidFill>
                  <a:schemeClr val="dk1"/>
                </a:solidFill>
                <a:latin typeface="Calibri"/>
                <a:ea typeface="Calibri"/>
                <a:cs typeface="Calibri"/>
                <a:sym typeface="Calibri"/>
              </a:rPr>
              <a:t>Reinforcement learning </a:t>
            </a:r>
            <a:r>
              <a:rPr lang="en-US" sz="2800" i="1" dirty="0">
                <a:solidFill>
                  <a:schemeClr val="dk1"/>
                </a:solidFill>
                <a:latin typeface="Calibri"/>
                <a:ea typeface="Calibri"/>
                <a:cs typeface="Calibri"/>
                <a:sym typeface="Calibri"/>
              </a:rPr>
              <a:t>is learning what to do — how to map situations to actions — so as to maximize a numerical reward signal.</a:t>
            </a:r>
            <a:endParaRPr dirty="0"/>
          </a:p>
          <a:p>
            <a:pPr marL="0" marR="0" lvl="0" indent="0" algn="l" rtl="0">
              <a:spcBef>
                <a:spcPts val="0"/>
              </a:spcBef>
              <a:spcAft>
                <a:spcPts val="0"/>
              </a:spcAft>
              <a:buNone/>
            </a:pPr>
            <a:r>
              <a:rPr lang="en-US" sz="2800" i="1" dirty="0">
                <a:solidFill>
                  <a:schemeClr val="dk1"/>
                </a:solidFill>
                <a:latin typeface="Calibri"/>
                <a:ea typeface="Calibri"/>
                <a:cs typeface="Calibri"/>
                <a:sym typeface="Calibri"/>
              </a:rPr>
              <a:t>			- Sutton &amp; Barto, 2018</a:t>
            </a:r>
            <a:endParaRPr dirty="0"/>
          </a:p>
        </p:txBody>
      </p:sp>
      <p:sp>
        <p:nvSpPr>
          <p:cNvPr id="591" name="Google Shape;591;g34e268b36c4_2_216"/>
          <p:cNvSpPr txBox="1"/>
          <p:nvPr/>
        </p:nvSpPr>
        <p:spPr>
          <a:xfrm>
            <a:off x="990600" y="3586744"/>
            <a:ext cx="10058400" cy="2677616"/>
          </a:xfrm>
          <a:prstGeom prst="rect">
            <a:avLst/>
          </a:prstGeom>
          <a:solidFill>
            <a:schemeClr val="tx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dirty="0">
                <a:solidFill>
                  <a:schemeClr val="dk1"/>
                </a:solidFill>
                <a:latin typeface="Calibri"/>
                <a:ea typeface="Calibri"/>
                <a:cs typeface="Calibri"/>
                <a:sym typeface="Calibri"/>
              </a:rPr>
              <a:t>Reinforcement learning</a:t>
            </a:r>
            <a:r>
              <a:rPr lang="en-US" sz="2800" i="1" dirty="0">
                <a:solidFill>
                  <a:schemeClr val="dk1"/>
                </a:solidFill>
                <a:latin typeface="Calibri"/>
                <a:ea typeface="Calibri"/>
                <a:cs typeface="Calibri"/>
                <a:sym typeface="Calibri"/>
              </a:rPr>
              <a:t> (</a:t>
            </a:r>
            <a:r>
              <a:rPr lang="en-US" sz="2800" b="1" i="1" dirty="0">
                <a:solidFill>
                  <a:schemeClr val="dk1"/>
                </a:solidFill>
                <a:latin typeface="Calibri"/>
                <a:ea typeface="Calibri"/>
                <a:cs typeface="Calibri"/>
                <a:sym typeface="Calibri"/>
              </a:rPr>
              <a:t>RL</a:t>
            </a:r>
            <a:r>
              <a:rPr lang="en-US" sz="2800" i="1" dirty="0">
                <a:solidFill>
                  <a:schemeClr val="dk1"/>
                </a:solidFill>
                <a:latin typeface="Calibri"/>
                <a:ea typeface="Calibri"/>
                <a:cs typeface="Calibri"/>
                <a:sym typeface="Calibri"/>
              </a:rPr>
              <a:t>) is an area of </a:t>
            </a:r>
            <a:r>
              <a:rPr lang="en-US" sz="2800" i="1" u="sng" dirty="0">
                <a:solidFill>
                  <a:schemeClr val="dk1"/>
                </a:solidFill>
                <a:latin typeface="Calibri"/>
                <a:ea typeface="Calibri"/>
                <a:cs typeface="Calibri"/>
                <a:sym typeface="Calibri"/>
              </a:rPr>
              <a:t>machine learning</a:t>
            </a:r>
            <a:r>
              <a:rPr lang="en-US" sz="2800" i="1" dirty="0">
                <a:solidFill>
                  <a:schemeClr val="dk1"/>
                </a:solidFill>
                <a:latin typeface="Calibri"/>
                <a:ea typeface="Calibri"/>
                <a:cs typeface="Calibri"/>
                <a:sym typeface="Calibri"/>
              </a:rPr>
              <a:t> concerned with how </a:t>
            </a:r>
            <a:r>
              <a:rPr lang="en-US" sz="2800" i="1" u="sng" dirty="0">
                <a:solidFill>
                  <a:schemeClr val="dk1"/>
                </a:solidFill>
                <a:latin typeface="Calibri"/>
                <a:ea typeface="Calibri"/>
                <a:cs typeface="Calibri"/>
                <a:sym typeface="Calibri"/>
              </a:rPr>
              <a:t>software agents</a:t>
            </a:r>
            <a:r>
              <a:rPr lang="en-US" sz="2800" i="1" dirty="0">
                <a:solidFill>
                  <a:schemeClr val="dk1"/>
                </a:solidFill>
                <a:latin typeface="Calibri"/>
                <a:ea typeface="Calibri"/>
                <a:cs typeface="Calibri"/>
                <a:sym typeface="Calibri"/>
              </a:rPr>
              <a:t> ought to take actions in an environment in order to maximize the notion of cumulative reward. </a:t>
            </a:r>
            <a:endParaRPr dirty="0"/>
          </a:p>
          <a:p>
            <a:pPr marL="0" marR="0" lvl="0" indent="0" algn="l" rtl="0">
              <a:spcBef>
                <a:spcPts val="0"/>
              </a:spcBef>
              <a:spcAft>
                <a:spcPts val="0"/>
              </a:spcAft>
              <a:buNone/>
            </a:pPr>
            <a:r>
              <a:rPr lang="en-US" sz="2800" i="1" dirty="0">
                <a:solidFill>
                  <a:schemeClr val="dk1"/>
                </a:solidFill>
                <a:latin typeface="Calibri"/>
                <a:ea typeface="Calibri"/>
                <a:cs typeface="Calibri"/>
                <a:sym typeface="Calibri"/>
              </a:rPr>
              <a:t>                       - Wikipedia</a:t>
            </a:r>
            <a:br>
              <a:rPr lang="en-US" sz="2800" i="1" dirty="0">
                <a:solidFill>
                  <a:schemeClr val="dk1"/>
                </a:solidFill>
                <a:latin typeface="Calibri"/>
                <a:ea typeface="Calibri"/>
                <a:cs typeface="Calibri"/>
                <a:sym typeface="Calibri"/>
              </a:rPr>
            </a:br>
            <a:r>
              <a:rPr lang="en-US" sz="2800" i="1" dirty="0">
                <a:solidFill>
                  <a:schemeClr val="dk1"/>
                </a:solidFill>
                <a:latin typeface="Calibri"/>
                <a:ea typeface="Calibri"/>
                <a:cs typeface="Calibri"/>
                <a:sym typeface="Calibri"/>
              </a:rPr>
              <a:t>		</a:t>
            </a:r>
            <a:r>
              <a:rPr lang="en-US" sz="2800" i="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https://en.wikipedia.org/wiki/Reinforcement_learning</a:t>
            </a:r>
            <a:r>
              <a:rPr lang="en-US" sz="2800" i="1" dirty="0">
                <a:solidFill>
                  <a:schemeClr val="dk1"/>
                </a:solidFill>
                <a:latin typeface="Calibri"/>
                <a:ea typeface="Calibri"/>
                <a:cs typeface="Calibri"/>
                <a:sym typeface="Calibri"/>
              </a:rPr>
              <a:t> </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34e268b36c4_2_223"/>
          <p:cNvSpPr txBox="1">
            <a:spLocks noGrp="1"/>
          </p:cNvSpPr>
          <p:nvPr>
            <p:ph type="title"/>
          </p:nvPr>
        </p:nvSpPr>
        <p:spPr>
          <a:xfrm>
            <a:off x="609600" y="152400"/>
            <a:ext cx="10972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Helvetica Neue Light"/>
              <a:buNone/>
            </a:pPr>
            <a:r>
              <a:rPr lang="en-US"/>
              <a:t>Reinforcement learning</a:t>
            </a:r>
            <a:endParaRPr/>
          </a:p>
        </p:txBody>
      </p:sp>
      <p:sp>
        <p:nvSpPr>
          <p:cNvPr id="597" name="Google Shape;597;g34e268b36c4_2_223"/>
          <p:cNvSpPr txBox="1">
            <a:spLocks noGrp="1"/>
          </p:cNvSpPr>
          <p:nvPr>
            <p:ph type="body" idx="1"/>
          </p:nvPr>
        </p:nvSpPr>
        <p:spPr>
          <a:xfrm>
            <a:off x="914401" y="1300573"/>
            <a:ext cx="10972800" cy="838200"/>
          </a:xfrm>
          <a:prstGeom prst="rect">
            <a:avLst/>
          </a:prstGeom>
          <a:noFill/>
          <a:ln>
            <a:noFill/>
          </a:ln>
        </p:spPr>
        <p:txBody>
          <a:bodyPr spcFirstLastPara="1" wrap="square" lIns="91425" tIns="45700" rIns="91425" bIns="45700" anchor="ctr" anchorCtr="0">
            <a:normAutofit/>
          </a:bodyPr>
          <a:lstStyle/>
          <a:p>
            <a:pPr marL="342900" lvl="0" indent="-342900" algn="l" rtl="0">
              <a:spcBef>
                <a:spcPts val="0"/>
              </a:spcBef>
              <a:spcAft>
                <a:spcPts val="0"/>
              </a:spcAft>
              <a:buClr>
                <a:schemeClr val="tx1">
                  <a:lumMod val="95000"/>
                </a:schemeClr>
              </a:buClr>
              <a:buSzPts val="3200"/>
              <a:buChar char="•"/>
            </a:pPr>
            <a:r>
              <a:rPr lang="en-US" dirty="0"/>
              <a:t>RL can address a family of problems that involve </a:t>
            </a:r>
            <a:r>
              <a:rPr lang="en-US" b="1" dirty="0"/>
              <a:t>sequential decision making</a:t>
            </a:r>
            <a:endParaRPr dirty="0"/>
          </a:p>
        </p:txBody>
      </p:sp>
      <p:grpSp>
        <p:nvGrpSpPr>
          <p:cNvPr id="598" name="Google Shape;598;g34e268b36c4_2_223"/>
          <p:cNvGrpSpPr/>
          <p:nvPr/>
        </p:nvGrpSpPr>
        <p:grpSpPr>
          <a:xfrm>
            <a:off x="938562" y="2426279"/>
            <a:ext cx="3205263" cy="2245519"/>
            <a:chOff x="615470" y="3223825"/>
            <a:chExt cx="3205263" cy="2245519"/>
          </a:xfrm>
        </p:grpSpPr>
        <p:pic>
          <p:nvPicPr>
            <p:cNvPr id="599" name="Google Shape;599;g34e268b36c4_2_223" descr="Review: STARCRAFT REMASTERED — GameTyrant"/>
            <p:cNvPicPr preferRelativeResize="0"/>
            <p:nvPr/>
          </p:nvPicPr>
          <p:blipFill rotWithShape="1">
            <a:blip r:embed="rId3">
              <a:alphaModFix/>
            </a:blip>
            <a:srcRect/>
            <a:stretch/>
          </p:blipFill>
          <p:spPr>
            <a:xfrm>
              <a:off x="615470" y="3223825"/>
              <a:ext cx="3205263" cy="1803494"/>
            </a:xfrm>
            <a:prstGeom prst="rect">
              <a:avLst/>
            </a:prstGeom>
            <a:noFill/>
            <a:ln>
              <a:noFill/>
            </a:ln>
          </p:spPr>
        </p:pic>
        <p:sp>
          <p:nvSpPr>
            <p:cNvPr id="600" name="Google Shape;600;g34e268b36c4_2_223"/>
            <p:cNvSpPr txBox="1"/>
            <p:nvPr/>
          </p:nvSpPr>
          <p:spPr>
            <a:xfrm>
              <a:off x="1479448" y="5100044"/>
              <a:ext cx="1658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tx1">
                      <a:lumMod val="95000"/>
                    </a:schemeClr>
                  </a:solidFill>
                  <a:latin typeface="Calibri"/>
                  <a:ea typeface="Calibri"/>
                  <a:cs typeface="Calibri"/>
                  <a:sym typeface="Calibri"/>
                </a:rPr>
                <a:t>Game playing</a:t>
              </a:r>
              <a:endParaRPr dirty="0">
                <a:solidFill>
                  <a:schemeClr val="tx1">
                    <a:lumMod val="95000"/>
                  </a:schemeClr>
                </a:solidFill>
              </a:endParaRPr>
            </a:p>
          </p:txBody>
        </p:sp>
      </p:grpSp>
      <p:grpSp>
        <p:nvGrpSpPr>
          <p:cNvPr id="601" name="Google Shape;601;g34e268b36c4_2_223"/>
          <p:cNvGrpSpPr/>
          <p:nvPr/>
        </p:nvGrpSpPr>
        <p:grpSpPr>
          <a:xfrm>
            <a:off x="4706202" y="2431191"/>
            <a:ext cx="3221340" cy="2240607"/>
            <a:chOff x="4383110" y="3228737"/>
            <a:chExt cx="3221340" cy="2240607"/>
          </a:xfrm>
        </p:grpSpPr>
        <p:pic>
          <p:nvPicPr>
            <p:cNvPr id="602" name="Google Shape;602;g34e268b36c4_2_223" descr="How Cities in the San Francisco Bay Area Are Paving the Way for ..."/>
            <p:cNvPicPr preferRelativeResize="0"/>
            <p:nvPr/>
          </p:nvPicPr>
          <p:blipFill rotWithShape="1">
            <a:blip r:embed="rId4">
              <a:alphaModFix/>
            </a:blip>
            <a:srcRect/>
            <a:stretch/>
          </p:blipFill>
          <p:spPr>
            <a:xfrm>
              <a:off x="4383110" y="3228737"/>
              <a:ext cx="3221340" cy="1798582"/>
            </a:xfrm>
            <a:prstGeom prst="rect">
              <a:avLst/>
            </a:prstGeom>
            <a:noFill/>
            <a:ln>
              <a:noFill/>
            </a:ln>
          </p:spPr>
        </p:pic>
        <p:sp>
          <p:nvSpPr>
            <p:cNvPr id="603" name="Google Shape;603;g34e268b36c4_2_223"/>
            <p:cNvSpPr txBox="1"/>
            <p:nvPr/>
          </p:nvSpPr>
          <p:spPr>
            <a:xfrm>
              <a:off x="5266648" y="5100044"/>
              <a:ext cx="1658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tx1">
                      <a:lumMod val="95000"/>
                    </a:schemeClr>
                  </a:solidFill>
                  <a:latin typeface="Calibri"/>
                  <a:ea typeface="Calibri"/>
                  <a:cs typeface="Calibri"/>
                  <a:sym typeface="Calibri"/>
                </a:rPr>
                <a:t>Self-driving car</a:t>
              </a:r>
              <a:endParaRPr dirty="0">
                <a:solidFill>
                  <a:schemeClr val="tx1">
                    <a:lumMod val="95000"/>
                  </a:schemeClr>
                </a:solidFill>
              </a:endParaRPr>
            </a:p>
          </p:txBody>
        </p:sp>
      </p:grpSp>
      <p:grpSp>
        <p:nvGrpSpPr>
          <p:cNvPr id="604" name="Google Shape;604;g34e268b36c4_2_223"/>
          <p:cNvGrpSpPr/>
          <p:nvPr/>
        </p:nvGrpSpPr>
        <p:grpSpPr>
          <a:xfrm>
            <a:off x="8489919" y="2426280"/>
            <a:ext cx="2724748" cy="2245518"/>
            <a:chOff x="8166827" y="3223826"/>
            <a:chExt cx="2724748" cy="2245518"/>
          </a:xfrm>
        </p:grpSpPr>
        <p:pic>
          <p:nvPicPr>
            <p:cNvPr id="605" name="Google Shape;605;g34e268b36c4_2_223" descr="Chatbot Definition"/>
            <p:cNvPicPr preferRelativeResize="0"/>
            <p:nvPr/>
          </p:nvPicPr>
          <p:blipFill rotWithShape="1">
            <a:blip r:embed="rId5">
              <a:alphaModFix/>
            </a:blip>
            <a:srcRect/>
            <a:stretch/>
          </p:blipFill>
          <p:spPr>
            <a:xfrm>
              <a:off x="8166827" y="3223826"/>
              <a:ext cx="2724748" cy="1816498"/>
            </a:xfrm>
            <a:prstGeom prst="rect">
              <a:avLst/>
            </a:prstGeom>
            <a:noFill/>
            <a:ln>
              <a:noFill/>
            </a:ln>
          </p:spPr>
        </p:pic>
        <p:sp>
          <p:nvSpPr>
            <p:cNvPr id="606" name="Google Shape;606;g34e268b36c4_2_223"/>
            <p:cNvSpPr txBox="1"/>
            <p:nvPr/>
          </p:nvSpPr>
          <p:spPr>
            <a:xfrm>
              <a:off x="8521863" y="5100044"/>
              <a:ext cx="2369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tx1">
                      <a:lumMod val="95000"/>
                    </a:schemeClr>
                  </a:solidFill>
                  <a:latin typeface="Calibri"/>
                  <a:ea typeface="Calibri"/>
                  <a:cs typeface="Calibri"/>
                  <a:sym typeface="Calibri"/>
                </a:rPr>
                <a:t>Conversational System</a:t>
              </a:r>
              <a:endParaRPr dirty="0">
                <a:solidFill>
                  <a:schemeClr val="tx1">
                    <a:lumMod val="95000"/>
                  </a:schemeClr>
                </a:solidFill>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g34e268b36c4_2_246"/>
          <p:cNvSpPr txBox="1">
            <a:spLocks noGrp="1"/>
          </p:cNvSpPr>
          <p:nvPr>
            <p:ph type="title"/>
          </p:nvPr>
        </p:nvSpPr>
        <p:spPr>
          <a:xfrm>
            <a:off x="609600" y="152400"/>
            <a:ext cx="109728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Helvetica Neue Light"/>
              <a:buNone/>
            </a:pPr>
            <a:r>
              <a:rPr lang="en-US" sz="3200"/>
              <a:t>A view of agent and environment interaction</a:t>
            </a:r>
            <a:endParaRPr/>
          </a:p>
        </p:txBody>
      </p:sp>
      <p:pic>
        <p:nvPicPr>
          <p:cNvPr id="624" name="Google Shape;624;g34e268b36c4_2_246" descr="A (Long) Peek into Reinforcement Learning"/>
          <p:cNvPicPr preferRelativeResize="0"/>
          <p:nvPr/>
        </p:nvPicPr>
        <p:blipFill rotWithShape="1">
          <a:blip r:embed="rId3">
            <a:alphaModFix/>
          </a:blip>
          <a:srcRect/>
          <a:stretch/>
        </p:blipFill>
        <p:spPr>
          <a:xfrm>
            <a:off x="1923061" y="1789660"/>
            <a:ext cx="8345878" cy="3936226"/>
          </a:xfrm>
          <a:prstGeom prst="rect">
            <a:avLst/>
          </a:prstGeom>
          <a:noFill/>
          <a:ln>
            <a:noFill/>
          </a:ln>
        </p:spPr>
      </p:pic>
      <p:sp>
        <p:nvSpPr>
          <p:cNvPr id="625" name="Google Shape;625;g34e268b36c4_2_246"/>
          <p:cNvSpPr txBox="1"/>
          <p:nvPr/>
        </p:nvSpPr>
        <p:spPr>
          <a:xfrm>
            <a:off x="6934200" y="6048574"/>
            <a:ext cx="2167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Image credit: Lil'Log</a:t>
            </a:r>
            <a:endParaRPr sz="1400" i="1">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E53F7-A647-928F-BAFC-77A4F56DE9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183F2-C4F5-BA57-02EF-AD2921493B83}"/>
              </a:ext>
            </a:extLst>
          </p:cNvPr>
          <p:cNvSpPr>
            <a:spLocks noGrp="1"/>
          </p:cNvSpPr>
          <p:nvPr>
            <p:ph type="title"/>
          </p:nvPr>
        </p:nvSpPr>
        <p:spPr>
          <a:xfrm>
            <a:off x="1141412" y="226632"/>
            <a:ext cx="9905998" cy="583265"/>
          </a:xfrm>
        </p:spPr>
        <p:txBody>
          <a:bodyPr>
            <a:normAutofit fontScale="90000"/>
          </a:bodyPr>
          <a:lstStyle/>
          <a:p>
            <a:pPr algn="ctr"/>
            <a:r>
              <a:rPr lang="en-US" dirty="0"/>
              <a:t>Reinforcement Learning</a:t>
            </a:r>
          </a:p>
        </p:txBody>
      </p:sp>
      <p:sp>
        <p:nvSpPr>
          <p:cNvPr id="8" name="Content Placeholder 2">
            <a:extLst>
              <a:ext uri="{FF2B5EF4-FFF2-40B4-BE49-F238E27FC236}">
                <a16:creationId xmlns:a16="http://schemas.microsoft.com/office/drawing/2014/main" id="{6535B30F-4034-F611-5B33-3FB8EA394304}"/>
              </a:ext>
            </a:extLst>
          </p:cNvPr>
          <p:cNvSpPr txBox="1">
            <a:spLocks/>
          </p:cNvSpPr>
          <p:nvPr/>
        </p:nvSpPr>
        <p:spPr>
          <a:xfrm>
            <a:off x="1143000" y="798807"/>
            <a:ext cx="9905999" cy="777544"/>
          </a:xfrm>
          <a:prstGeom prst="rect">
            <a:avLst/>
          </a:prstGeom>
          <a:solidFill>
            <a:schemeClr val="tx1">
              <a:lumMod val="95000"/>
            </a:schemeClr>
          </a:solid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Learning by practicing and reinforcing actions that work will punishing actions that do not work</a:t>
            </a:r>
          </a:p>
        </p:txBody>
      </p:sp>
      <p:pic>
        <p:nvPicPr>
          <p:cNvPr id="4" name="Google Shape;633;g34e268b36c4_2_254" descr="http://blog.mlive.com/manzero/2007/10/large_20071001-supermariobroslostlevels.jpg">
            <a:extLst>
              <a:ext uri="{FF2B5EF4-FFF2-40B4-BE49-F238E27FC236}">
                <a16:creationId xmlns:a16="http://schemas.microsoft.com/office/drawing/2014/main" id="{FD286A93-C325-1043-68A4-5C9465E55AC9}"/>
              </a:ext>
            </a:extLst>
          </p:cNvPr>
          <p:cNvPicPr preferRelativeResize="0"/>
          <p:nvPr/>
        </p:nvPicPr>
        <p:blipFill rotWithShape="1">
          <a:blip r:embed="rId2">
            <a:alphaModFix/>
          </a:blip>
          <a:srcRect/>
          <a:stretch/>
        </p:blipFill>
        <p:spPr>
          <a:xfrm>
            <a:off x="353691" y="1965921"/>
            <a:ext cx="5740720" cy="4093272"/>
          </a:xfrm>
          <a:prstGeom prst="rect">
            <a:avLst/>
          </a:prstGeom>
          <a:noFill/>
          <a:ln>
            <a:noFill/>
          </a:ln>
        </p:spPr>
      </p:pic>
      <p:sp>
        <p:nvSpPr>
          <p:cNvPr id="5" name="TextBox 4">
            <a:extLst>
              <a:ext uri="{FF2B5EF4-FFF2-40B4-BE49-F238E27FC236}">
                <a16:creationId xmlns:a16="http://schemas.microsoft.com/office/drawing/2014/main" id="{777DF329-ED58-9BEB-74BB-BB0EA9389C1D}"/>
              </a:ext>
            </a:extLst>
          </p:cNvPr>
          <p:cNvSpPr txBox="1"/>
          <p:nvPr/>
        </p:nvSpPr>
        <p:spPr>
          <a:xfrm>
            <a:off x="6540137" y="2007248"/>
            <a:ext cx="4972594" cy="369332"/>
          </a:xfrm>
          <a:prstGeom prst="rect">
            <a:avLst/>
          </a:prstGeom>
          <a:noFill/>
          <a:ln>
            <a:solidFill>
              <a:schemeClr val="tx1">
                <a:lumMod val="95000"/>
              </a:schemeClr>
            </a:solidFill>
          </a:ln>
        </p:spPr>
        <p:txBody>
          <a:bodyPr wrap="square" rtlCol="0">
            <a:spAutoFit/>
          </a:bodyPr>
          <a:lstStyle/>
          <a:p>
            <a:pPr algn="ctr"/>
            <a:r>
              <a:rPr lang="en-US" dirty="0"/>
              <a:t>GOAL: An agent that plays </a:t>
            </a:r>
            <a:r>
              <a:rPr lang="en-US" dirty="0" err="1"/>
              <a:t>mario</a:t>
            </a:r>
            <a:r>
              <a:rPr lang="en-US" dirty="0"/>
              <a:t> automatically</a:t>
            </a:r>
          </a:p>
        </p:txBody>
      </p:sp>
      <p:sp>
        <p:nvSpPr>
          <p:cNvPr id="10" name="TextBox 9">
            <a:extLst>
              <a:ext uri="{FF2B5EF4-FFF2-40B4-BE49-F238E27FC236}">
                <a16:creationId xmlns:a16="http://schemas.microsoft.com/office/drawing/2014/main" id="{82E7EFEA-4CAC-9148-C561-321B6939881B}"/>
              </a:ext>
            </a:extLst>
          </p:cNvPr>
          <p:cNvSpPr txBox="1"/>
          <p:nvPr/>
        </p:nvSpPr>
        <p:spPr>
          <a:xfrm>
            <a:off x="6368639" y="2773702"/>
            <a:ext cx="5298172" cy="646331"/>
          </a:xfrm>
          <a:prstGeom prst="rect">
            <a:avLst/>
          </a:prstGeom>
          <a:noFill/>
          <a:ln>
            <a:solidFill>
              <a:schemeClr val="tx1">
                <a:lumMod val="95000"/>
              </a:schemeClr>
            </a:solidFill>
          </a:ln>
        </p:spPr>
        <p:txBody>
          <a:bodyPr wrap="square" rtlCol="0">
            <a:spAutoFit/>
          </a:bodyPr>
          <a:lstStyle/>
          <a:p>
            <a:r>
              <a:rPr lang="en-US" b="1" i="1" u="sng" dirty="0"/>
              <a:t>States</a:t>
            </a:r>
            <a:r>
              <a:rPr lang="en-US" dirty="0"/>
              <a:t>:</a:t>
            </a:r>
          </a:p>
          <a:p>
            <a:r>
              <a:rPr lang="en-US" dirty="0"/>
              <a:t>	small </a:t>
            </a:r>
            <a:r>
              <a:rPr lang="en-US" dirty="0" err="1"/>
              <a:t>mario</a:t>
            </a:r>
            <a:r>
              <a:rPr lang="en-US" dirty="0"/>
              <a:t>, big </a:t>
            </a:r>
            <a:r>
              <a:rPr lang="en-US" dirty="0" err="1"/>
              <a:t>mario</a:t>
            </a:r>
            <a:r>
              <a:rPr lang="en-US" dirty="0"/>
              <a:t>, in air, on ground, etc.</a:t>
            </a:r>
          </a:p>
        </p:txBody>
      </p:sp>
      <p:sp>
        <p:nvSpPr>
          <p:cNvPr id="11" name="TextBox 10">
            <a:extLst>
              <a:ext uri="{FF2B5EF4-FFF2-40B4-BE49-F238E27FC236}">
                <a16:creationId xmlns:a16="http://schemas.microsoft.com/office/drawing/2014/main" id="{D8E656BF-83A6-20D7-7D4C-44AD73F340ED}"/>
              </a:ext>
            </a:extLst>
          </p:cNvPr>
          <p:cNvSpPr txBox="1"/>
          <p:nvPr/>
        </p:nvSpPr>
        <p:spPr>
          <a:xfrm>
            <a:off x="6377348" y="3817155"/>
            <a:ext cx="5298172" cy="646331"/>
          </a:xfrm>
          <a:prstGeom prst="rect">
            <a:avLst/>
          </a:prstGeom>
          <a:noFill/>
          <a:ln>
            <a:solidFill>
              <a:schemeClr val="tx1">
                <a:lumMod val="95000"/>
              </a:schemeClr>
            </a:solidFill>
          </a:ln>
        </p:spPr>
        <p:txBody>
          <a:bodyPr wrap="square" rtlCol="0">
            <a:spAutoFit/>
          </a:bodyPr>
          <a:lstStyle/>
          <a:p>
            <a:r>
              <a:rPr lang="en-US" b="1" i="1" u="sng" dirty="0"/>
              <a:t>Actions</a:t>
            </a:r>
            <a:r>
              <a:rPr lang="en-US" dirty="0"/>
              <a:t>:</a:t>
            </a:r>
          </a:p>
          <a:p>
            <a:r>
              <a:rPr lang="en-US" dirty="0"/>
              <a:t>	move left, move right, jump, etc.</a:t>
            </a:r>
          </a:p>
        </p:txBody>
      </p:sp>
      <p:sp>
        <p:nvSpPr>
          <p:cNvPr id="12" name="TextBox 11">
            <a:extLst>
              <a:ext uri="{FF2B5EF4-FFF2-40B4-BE49-F238E27FC236}">
                <a16:creationId xmlns:a16="http://schemas.microsoft.com/office/drawing/2014/main" id="{7E8028D6-69D6-AB3D-BFAA-835ACDABDCB5}"/>
              </a:ext>
            </a:extLst>
          </p:cNvPr>
          <p:cNvSpPr txBox="1"/>
          <p:nvPr/>
        </p:nvSpPr>
        <p:spPr>
          <a:xfrm>
            <a:off x="6377348" y="4860608"/>
            <a:ext cx="5298172" cy="1477328"/>
          </a:xfrm>
          <a:prstGeom prst="rect">
            <a:avLst/>
          </a:prstGeom>
          <a:noFill/>
          <a:ln>
            <a:solidFill>
              <a:schemeClr val="tx1">
                <a:lumMod val="95000"/>
              </a:schemeClr>
            </a:solidFill>
          </a:ln>
        </p:spPr>
        <p:txBody>
          <a:bodyPr wrap="square" rtlCol="0">
            <a:spAutoFit/>
          </a:bodyPr>
          <a:lstStyle/>
          <a:p>
            <a:r>
              <a:rPr lang="en-US" b="1" i="1" u="sng" dirty="0"/>
              <a:t>Reward</a:t>
            </a:r>
            <a:r>
              <a:rPr lang="en-US" dirty="0"/>
              <a:t>:</a:t>
            </a:r>
          </a:p>
          <a:p>
            <a:r>
              <a:rPr lang="en-US" dirty="0"/>
              <a:t>	becoming big, becoming small, falling in pit, hitting question mark block, making progress to the right, etc. (each of these would have a numerical reward)</a:t>
            </a:r>
          </a:p>
        </p:txBody>
      </p:sp>
    </p:spTree>
    <p:extLst>
      <p:ext uri="{BB962C8B-B14F-4D97-AF65-F5344CB8AC3E}">
        <p14:creationId xmlns:p14="http://schemas.microsoft.com/office/powerpoint/2010/main" val="2758284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3119B-49E7-185B-B1C8-657F2C1695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3F8E15-A108-F6B9-7ED6-2E7FD71B5236}"/>
              </a:ext>
            </a:extLst>
          </p:cNvPr>
          <p:cNvSpPr>
            <a:spLocks noGrp="1"/>
          </p:cNvSpPr>
          <p:nvPr>
            <p:ph type="title"/>
          </p:nvPr>
        </p:nvSpPr>
        <p:spPr>
          <a:xfrm>
            <a:off x="1141412" y="226632"/>
            <a:ext cx="9905998" cy="583265"/>
          </a:xfrm>
        </p:spPr>
        <p:txBody>
          <a:bodyPr>
            <a:normAutofit fontScale="90000"/>
          </a:bodyPr>
          <a:lstStyle/>
          <a:p>
            <a:pPr algn="ctr"/>
            <a:r>
              <a:rPr lang="en-US" dirty="0"/>
              <a:t>What is Machine Learning?</a:t>
            </a:r>
          </a:p>
        </p:txBody>
      </p:sp>
      <p:pic>
        <p:nvPicPr>
          <p:cNvPr id="4" name="Google Shape;205;g34e268b36c4_3_60">
            <a:extLst>
              <a:ext uri="{FF2B5EF4-FFF2-40B4-BE49-F238E27FC236}">
                <a16:creationId xmlns:a16="http://schemas.microsoft.com/office/drawing/2014/main" id="{453A40C0-4ECE-D2CD-9033-DC6F36EBCCEA}"/>
              </a:ext>
            </a:extLst>
          </p:cNvPr>
          <p:cNvPicPr preferRelativeResize="0"/>
          <p:nvPr/>
        </p:nvPicPr>
        <p:blipFill rotWithShape="1">
          <a:blip r:embed="rId2">
            <a:alphaModFix/>
          </a:blip>
          <a:srcRect l="-6400" r="6400"/>
          <a:stretch/>
        </p:blipFill>
        <p:spPr>
          <a:xfrm>
            <a:off x="1577326" y="1080391"/>
            <a:ext cx="7892494" cy="5645568"/>
          </a:xfrm>
          <a:prstGeom prst="rect">
            <a:avLst/>
          </a:prstGeom>
          <a:noFill/>
          <a:ln>
            <a:noFill/>
          </a:ln>
        </p:spPr>
      </p:pic>
    </p:spTree>
    <p:extLst>
      <p:ext uri="{BB962C8B-B14F-4D97-AF65-F5344CB8AC3E}">
        <p14:creationId xmlns:p14="http://schemas.microsoft.com/office/powerpoint/2010/main" val="24336459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B5CC2-2489-FF6D-31FD-B0A4627FB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EBBA99-949E-933F-C4CD-6E8A309E7936}"/>
              </a:ext>
            </a:extLst>
          </p:cNvPr>
          <p:cNvSpPr>
            <a:spLocks noGrp="1"/>
          </p:cNvSpPr>
          <p:nvPr>
            <p:ph type="title"/>
          </p:nvPr>
        </p:nvSpPr>
        <p:spPr>
          <a:xfrm>
            <a:off x="1141412" y="226632"/>
            <a:ext cx="9905998" cy="583265"/>
          </a:xfrm>
        </p:spPr>
        <p:txBody>
          <a:bodyPr>
            <a:normAutofit fontScale="90000"/>
          </a:bodyPr>
          <a:lstStyle/>
          <a:p>
            <a:pPr algn="ctr"/>
            <a:r>
              <a:rPr lang="en-US" dirty="0"/>
              <a:t>Reinforcement Learning</a:t>
            </a:r>
          </a:p>
        </p:txBody>
      </p:sp>
      <p:sp>
        <p:nvSpPr>
          <p:cNvPr id="8" name="Content Placeholder 2">
            <a:extLst>
              <a:ext uri="{FF2B5EF4-FFF2-40B4-BE49-F238E27FC236}">
                <a16:creationId xmlns:a16="http://schemas.microsoft.com/office/drawing/2014/main" id="{65A09110-AE15-6783-7C6D-15D2B33D93B9}"/>
              </a:ext>
            </a:extLst>
          </p:cNvPr>
          <p:cNvSpPr txBox="1">
            <a:spLocks/>
          </p:cNvSpPr>
          <p:nvPr/>
        </p:nvSpPr>
        <p:spPr>
          <a:xfrm>
            <a:off x="1143000" y="798807"/>
            <a:ext cx="9905999" cy="777544"/>
          </a:xfrm>
          <a:prstGeom prst="rect">
            <a:avLst/>
          </a:prstGeom>
          <a:solidFill>
            <a:schemeClr val="tx1">
              <a:lumMod val="95000"/>
            </a:schemeClr>
          </a:solid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Learning by practicing and reinforcing actions that work will punishing actions that do not work</a:t>
            </a:r>
          </a:p>
        </p:txBody>
      </p:sp>
      <p:pic>
        <p:nvPicPr>
          <p:cNvPr id="4" name="Google Shape;633;g34e268b36c4_2_254" descr="http://blog.mlive.com/manzero/2007/10/large_20071001-supermariobroslostlevels.jpg">
            <a:extLst>
              <a:ext uri="{FF2B5EF4-FFF2-40B4-BE49-F238E27FC236}">
                <a16:creationId xmlns:a16="http://schemas.microsoft.com/office/drawing/2014/main" id="{425091B0-4D18-D03E-FFAC-80B4E495769D}"/>
              </a:ext>
            </a:extLst>
          </p:cNvPr>
          <p:cNvPicPr preferRelativeResize="0"/>
          <p:nvPr/>
        </p:nvPicPr>
        <p:blipFill rotWithShape="1">
          <a:blip r:embed="rId2">
            <a:alphaModFix/>
          </a:blip>
          <a:srcRect/>
          <a:stretch/>
        </p:blipFill>
        <p:spPr>
          <a:xfrm>
            <a:off x="353691" y="1965921"/>
            <a:ext cx="5740720" cy="4093272"/>
          </a:xfrm>
          <a:prstGeom prst="rect">
            <a:avLst/>
          </a:prstGeom>
          <a:noFill/>
          <a:ln>
            <a:noFill/>
          </a:ln>
        </p:spPr>
      </p:pic>
      <p:sp>
        <p:nvSpPr>
          <p:cNvPr id="5" name="TextBox 4">
            <a:extLst>
              <a:ext uri="{FF2B5EF4-FFF2-40B4-BE49-F238E27FC236}">
                <a16:creationId xmlns:a16="http://schemas.microsoft.com/office/drawing/2014/main" id="{9A591CF1-8C6E-C894-8F84-EF3AD9B31B3A}"/>
              </a:ext>
            </a:extLst>
          </p:cNvPr>
          <p:cNvSpPr txBox="1"/>
          <p:nvPr/>
        </p:nvSpPr>
        <p:spPr>
          <a:xfrm>
            <a:off x="6540137" y="2670395"/>
            <a:ext cx="4972594" cy="369332"/>
          </a:xfrm>
          <a:prstGeom prst="rect">
            <a:avLst/>
          </a:prstGeom>
          <a:noFill/>
          <a:ln>
            <a:solidFill>
              <a:schemeClr val="tx1">
                <a:lumMod val="95000"/>
              </a:schemeClr>
            </a:solidFill>
          </a:ln>
        </p:spPr>
        <p:txBody>
          <a:bodyPr wrap="square" rtlCol="0">
            <a:spAutoFit/>
          </a:bodyPr>
          <a:lstStyle/>
          <a:p>
            <a:pPr algn="ctr"/>
            <a:r>
              <a:rPr lang="en-US" dirty="0"/>
              <a:t>Want to explore more?</a:t>
            </a:r>
          </a:p>
        </p:txBody>
      </p:sp>
      <p:sp>
        <p:nvSpPr>
          <p:cNvPr id="10" name="TextBox 9">
            <a:extLst>
              <a:ext uri="{FF2B5EF4-FFF2-40B4-BE49-F238E27FC236}">
                <a16:creationId xmlns:a16="http://schemas.microsoft.com/office/drawing/2014/main" id="{2500B802-9A3F-78DE-E4B0-0F060E0F482C}"/>
              </a:ext>
            </a:extLst>
          </p:cNvPr>
          <p:cNvSpPr txBox="1"/>
          <p:nvPr/>
        </p:nvSpPr>
        <p:spPr>
          <a:xfrm>
            <a:off x="6377348" y="3429000"/>
            <a:ext cx="5298172" cy="1231106"/>
          </a:xfrm>
          <a:prstGeom prst="rect">
            <a:avLst/>
          </a:prstGeom>
          <a:noFill/>
          <a:ln>
            <a:solidFill>
              <a:schemeClr val="tx1">
                <a:lumMod val="95000"/>
              </a:schemeClr>
            </a:solidFill>
          </a:ln>
        </p:spPr>
        <p:txBody>
          <a:bodyPr wrap="square" rtlCol="0">
            <a:spAutoFit/>
          </a:bodyPr>
          <a:lstStyle/>
          <a:p>
            <a:pPr lvl="0">
              <a:spcBef>
                <a:spcPts val="640"/>
              </a:spcBef>
              <a:buClr>
                <a:schemeClr val="dk1"/>
              </a:buClr>
              <a:buSzPts val="3200"/>
            </a:pPr>
            <a:r>
              <a:rPr lang="en-US" dirty="0"/>
              <a:t>Tutorial: </a:t>
            </a:r>
            <a:r>
              <a:rPr lang="en-US" i="1" dirty="0"/>
              <a:t>Training a Mario-playing RL Agent</a:t>
            </a:r>
            <a:br>
              <a:rPr lang="en-US" i="1" dirty="0"/>
            </a:br>
            <a:r>
              <a:rPr lang="en-US" sz="2800" u="sng" dirty="0">
                <a:solidFill>
                  <a:schemeClr val="hlink"/>
                </a:solidFill>
                <a:hlinkClick r:id="rId3"/>
              </a:rPr>
              <a:t>https://pytorch.org/tutorials/intermediate/mario_rl_tutorial.html</a:t>
            </a:r>
            <a:r>
              <a:rPr lang="en-US" sz="2800" dirty="0"/>
              <a:t> </a:t>
            </a:r>
            <a:endParaRPr lang="en-US" dirty="0"/>
          </a:p>
        </p:txBody>
      </p:sp>
    </p:spTree>
    <p:extLst>
      <p:ext uri="{BB962C8B-B14F-4D97-AF65-F5344CB8AC3E}">
        <p14:creationId xmlns:p14="http://schemas.microsoft.com/office/powerpoint/2010/main" val="31481628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g34e268b36c4_2_274"/>
          <p:cNvSpPr txBox="1">
            <a:spLocks noGrp="1"/>
          </p:cNvSpPr>
          <p:nvPr>
            <p:ph type="title"/>
          </p:nvPr>
        </p:nvSpPr>
        <p:spPr>
          <a:xfrm>
            <a:off x="914400" y="2447472"/>
            <a:ext cx="10363200" cy="654956"/>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4000"/>
              <a:buFont typeface="Calibri"/>
              <a:buNone/>
            </a:pPr>
            <a:r>
              <a:rPr lang="en-US" dirty="0"/>
              <a:t>UVA CS Department and ML/AI</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g34e268b36c4_2_280"/>
          <p:cNvSpPr txBox="1">
            <a:spLocks noGrp="1"/>
          </p:cNvSpPr>
          <p:nvPr>
            <p:ph type="title"/>
          </p:nvPr>
        </p:nvSpPr>
        <p:spPr>
          <a:xfrm>
            <a:off x="609600" y="152400"/>
            <a:ext cx="10972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Helvetica Neue Light"/>
              <a:buNone/>
            </a:pPr>
            <a:r>
              <a:rPr lang="en-US" dirty="0"/>
              <a:t>ML/AI and UVA CS Faculty</a:t>
            </a:r>
            <a:endParaRPr dirty="0"/>
          </a:p>
        </p:txBody>
      </p:sp>
      <p:sp>
        <p:nvSpPr>
          <p:cNvPr id="661" name="Google Shape;661;g34e268b36c4_2_280"/>
          <p:cNvSpPr txBox="1">
            <a:spLocks noGrp="1"/>
          </p:cNvSpPr>
          <p:nvPr>
            <p:ph type="body" idx="1"/>
          </p:nvPr>
        </p:nvSpPr>
        <p:spPr>
          <a:xfrm>
            <a:off x="762000" y="1376106"/>
            <a:ext cx="4876800" cy="609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2400"/>
              <a:buNone/>
            </a:pPr>
            <a:r>
              <a:rPr lang="en-US" sz="2400" b="1"/>
              <a:t>Faculty with Primary Area in ML/AI</a:t>
            </a:r>
            <a:endParaRPr/>
          </a:p>
        </p:txBody>
      </p:sp>
      <p:graphicFrame>
        <p:nvGraphicFramePr>
          <p:cNvPr id="663" name="Google Shape;663;g34e268b36c4_2_280"/>
          <p:cNvGraphicFramePr/>
          <p:nvPr>
            <p:extLst>
              <p:ext uri="{D42A27DB-BD31-4B8C-83A1-F6EECF244321}">
                <p14:modId xmlns:p14="http://schemas.microsoft.com/office/powerpoint/2010/main" val="192015694"/>
              </p:ext>
            </p:extLst>
          </p:nvPr>
        </p:nvGraphicFramePr>
        <p:xfrm>
          <a:off x="762000" y="2159556"/>
          <a:ext cx="4572025" cy="4405590"/>
        </p:xfrm>
        <a:graphic>
          <a:graphicData uri="http://schemas.openxmlformats.org/drawingml/2006/table">
            <a:tbl>
              <a:tblPr>
                <a:tableStyleId>{3C2FFA5D-87B4-456A-9821-1D502468CF0F}</a:tableStyleId>
              </a:tblPr>
              <a:tblGrid>
                <a:gridCol w="1671725">
                  <a:extLst>
                    <a:ext uri="{9D8B030D-6E8A-4147-A177-3AD203B41FA5}">
                      <a16:colId xmlns:a16="http://schemas.microsoft.com/office/drawing/2014/main" val="20000"/>
                    </a:ext>
                  </a:extLst>
                </a:gridCol>
                <a:gridCol w="1386525">
                  <a:extLst>
                    <a:ext uri="{9D8B030D-6E8A-4147-A177-3AD203B41FA5}">
                      <a16:colId xmlns:a16="http://schemas.microsoft.com/office/drawing/2014/main" val="20001"/>
                    </a:ext>
                  </a:extLst>
                </a:gridCol>
                <a:gridCol w="1513775">
                  <a:extLst>
                    <a:ext uri="{9D8B030D-6E8A-4147-A177-3AD203B41FA5}">
                      <a16:colId xmlns:a16="http://schemas.microsoft.com/office/drawing/2014/main" val="20002"/>
                    </a:ext>
                  </a:extLst>
                </a:gridCol>
              </a:tblGrid>
              <a:tr h="591700">
                <a:tc>
                  <a:txBody>
                    <a:bodyPr/>
                    <a:lstStyle/>
                    <a:p>
                      <a:pPr marL="0" marR="0" lvl="0" indent="0" algn="l" rtl="0">
                        <a:spcBef>
                          <a:spcPts val="0"/>
                        </a:spcBef>
                        <a:spcAft>
                          <a:spcPts val="0"/>
                        </a:spcAft>
                        <a:buNone/>
                      </a:pPr>
                      <a:r>
                        <a:rPr lang="en-US" sz="2400" b="1" u="none" strike="noStrike" cap="none"/>
                        <a:t>Faculty Name</a:t>
                      </a:r>
                      <a:endParaRPr sz="2400" b="1" i="0" u="none" strike="noStrike" cap="none">
                        <a:solidFill>
                          <a:srgbClr val="000000"/>
                        </a:solidFill>
                        <a:latin typeface="Calibri"/>
                        <a:ea typeface="Calibri"/>
                        <a:cs typeface="Calibri"/>
                        <a:sym typeface="Calibri"/>
                      </a:endParaRPr>
                    </a:p>
                  </a:txBody>
                  <a:tcPr marL="9500" marR="9500" marT="9500" marB="0" anchor="b"/>
                </a:tc>
                <a:tc>
                  <a:txBody>
                    <a:bodyPr/>
                    <a:lstStyle/>
                    <a:p>
                      <a:pPr marL="0" marR="0" lvl="0" indent="0" algn="l" rtl="0">
                        <a:spcBef>
                          <a:spcPts val="0"/>
                        </a:spcBef>
                        <a:spcAft>
                          <a:spcPts val="0"/>
                        </a:spcAft>
                        <a:buNone/>
                      </a:pPr>
                      <a:r>
                        <a:rPr lang="en-US" sz="2400" b="1" u="none" strike="noStrike" cap="none"/>
                        <a:t>Primary Area</a:t>
                      </a:r>
                      <a:endParaRPr sz="2400" b="1" i="0" u="none" strike="noStrike" cap="none">
                        <a:solidFill>
                          <a:srgbClr val="000000"/>
                        </a:solidFill>
                        <a:latin typeface="Calibri"/>
                        <a:ea typeface="Calibri"/>
                        <a:cs typeface="Calibri"/>
                        <a:sym typeface="Calibri"/>
                      </a:endParaRPr>
                    </a:p>
                  </a:txBody>
                  <a:tcPr marL="9500" marR="9500" marT="9500" marB="0" anchor="b"/>
                </a:tc>
                <a:tc>
                  <a:txBody>
                    <a:bodyPr/>
                    <a:lstStyle/>
                    <a:p>
                      <a:pPr marL="0" marR="0" lvl="0" indent="0" algn="l" rtl="0">
                        <a:spcBef>
                          <a:spcPts val="0"/>
                        </a:spcBef>
                        <a:spcAft>
                          <a:spcPts val="0"/>
                        </a:spcAft>
                        <a:buNone/>
                      </a:pPr>
                      <a:r>
                        <a:rPr lang="en-US" sz="2400" b="1" u="none" strike="noStrike" cap="none"/>
                        <a:t>Secondary Area</a:t>
                      </a:r>
                      <a:endParaRPr sz="2400" b="1" i="0" u="none" strike="noStrike" cap="none">
                        <a:solidFill>
                          <a:srgbClr val="000000"/>
                        </a:solidFill>
                        <a:latin typeface="Calibri"/>
                        <a:ea typeface="Calibri"/>
                        <a:cs typeface="Calibri"/>
                        <a:sym typeface="Calibri"/>
                      </a:endParaRPr>
                    </a:p>
                  </a:txBody>
                  <a:tcPr marL="9500" marR="9500" marT="9500" marB="0" anchor="b"/>
                </a:tc>
                <a:extLst>
                  <a:ext uri="{0D108BD9-81ED-4DB2-BD59-A6C34878D82A}">
                    <a16:rowId xmlns:a16="http://schemas.microsoft.com/office/drawing/2014/main" val="10000"/>
                  </a:ext>
                </a:extLst>
              </a:tr>
              <a:tr h="255875">
                <a:tc>
                  <a:txBody>
                    <a:bodyPr/>
                    <a:lstStyle/>
                    <a:p>
                      <a:pPr marL="0" marR="0" lvl="0" indent="0" algn="l" rtl="0">
                        <a:spcBef>
                          <a:spcPts val="0"/>
                        </a:spcBef>
                        <a:spcAft>
                          <a:spcPts val="0"/>
                        </a:spcAft>
                        <a:buNone/>
                      </a:pPr>
                      <a:r>
                        <a:rPr lang="en-US" sz="1600" u="none" strike="noStrike" cap="none"/>
                        <a:t>Doryab, Afsaneh</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ML/AI</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HCI</a:t>
                      </a:r>
                      <a:endParaRPr sz="1600" b="0" i="0" u="none" strike="noStrike" cap="none">
                        <a:solidFill>
                          <a:srgbClr val="000000"/>
                        </a:solidFill>
                        <a:latin typeface="Arial"/>
                        <a:ea typeface="Arial"/>
                        <a:cs typeface="Arial"/>
                        <a:sym typeface="Arial"/>
                      </a:endParaRPr>
                    </a:p>
                  </a:txBody>
                  <a:tcPr marL="9500" marR="9500" marT="19025" marB="19025" anchor="b"/>
                </a:tc>
                <a:extLst>
                  <a:ext uri="{0D108BD9-81ED-4DB2-BD59-A6C34878D82A}">
                    <a16:rowId xmlns:a16="http://schemas.microsoft.com/office/drawing/2014/main" val="10001"/>
                  </a:ext>
                </a:extLst>
              </a:tr>
              <a:tr h="255875">
                <a:tc>
                  <a:txBody>
                    <a:bodyPr/>
                    <a:lstStyle/>
                    <a:p>
                      <a:pPr marL="0" marR="0" lvl="0" indent="0" algn="l" rtl="0">
                        <a:spcBef>
                          <a:spcPts val="0"/>
                        </a:spcBef>
                        <a:spcAft>
                          <a:spcPts val="0"/>
                        </a:spcAft>
                        <a:buNone/>
                      </a:pPr>
                      <a:r>
                        <a:rPr lang="en-US" sz="1600" u="none" strike="noStrike" cap="none"/>
                        <a:t>Farnoud, Farzad</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ML/AI</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Theory/Alg</a:t>
                      </a:r>
                      <a:endParaRPr sz="1600" b="0" i="0" u="none" strike="noStrike" cap="none">
                        <a:solidFill>
                          <a:srgbClr val="000000"/>
                        </a:solidFill>
                        <a:latin typeface="Arial"/>
                        <a:ea typeface="Arial"/>
                        <a:cs typeface="Arial"/>
                        <a:sym typeface="Arial"/>
                      </a:endParaRPr>
                    </a:p>
                  </a:txBody>
                  <a:tcPr marL="9500" marR="9500" marT="19025" marB="19025" anchor="b"/>
                </a:tc>
                <a:extLst>
                  <a:ext uri="{0D108BD9-81ED-4DB2-BD59-A6C34878D82A}">
                    <a16:rowId xmlns:a16="http://schemas.microsoft.com/office/drawing/2014/main" val="10002"/>
                  </a:ext>
                </a:extLst>
              </a:tr>
              <a:tr h="255875">
                <a:tc>
                  <a:txBody>
                    <a:bodyPr/>
                    <a:lstStyle/>
                    <a:p>
                      <a:pPr marL="0" marR="0" lvl="0" indent="0" algn="l" rtl="0">
                        <a:spcBef>
                          <a:spcPts val="0"/>
                        </a:spcBef>
                        <a:spcAft>
                          <a:spcPts val="0"/>
                        </a:spcAft>
                        <a:buNone/>
                      </a:pPr>
                      <a:r>
                        <a:rPr lang="en-US" sz="1600" u="none" strike="noStrike" cap="none"/>
                        <a:t>Fioretto, Nando</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ML/AI</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Theory/Alg</a:t>
                      </a:r>
                      <a:endParaRPr sz="1600" b="0" i="0" u="none" strike="noStrike" cap="none">
                        <a:solidFill>
                          <a:srgbClr val="000000"/>
                        </a:solidFill>
                        <a:latin typeface="Arial"/>
                        <a:ea typeface="Arial"/>
                        <a:cs typeface="Arial"/>
                        <a:sym typeface="Arial"/>
                      </a:endParaRPr>
                    </a:p>
                  </a:txBody>
                  <a:tcPr marL="9500" marR="9500" marT="19025" marB="19025" anchor="b"/>
                </a:tc>
                <a:extLst>
                  <a:ext uri="{0D108BD9-81ED-4DB2-BD59-A6C34878D82A}">
                    <a16:rowId xmlns:a16="http://schemas.microsoft.com/office/drawing/2014/main" val="10003"/>
                  </a:ext>
                </a:extLst>
              </a:tr>
              <a:tr h="255875">
                <a:tc>
                  <a:txBody>
                    <a:bodyPr/>
                    <a:lstStyle/>
                    <a:p>
                      <a:pPr marL="0" marR="0" lvl="0" indent="0" algn="l" rtl="0">
                        <a:spcBef>
                          <a:spcPts val="0"/>
                        </a:spcBef>
                        <a:spcAft>
                          <a:spcPts val="0"/>
                        </a:spcAft>
                        <a:buNone/>
                      </a:pPr>
                      <a:r>
                        <a:rPr lang="en-US" sz="1600" u="none" strike="noStrike" cap="none"/>
                        <a:t>Fletcher, Tom</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ML/AI</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Graphics</a:t>
                      </a:r>
                      <a:endParaRPr sz="1600" b="0" i="0" u="none" strike="noStrike" cap="none">
                        <a:solidFill>
                          <a:srgbClr val="000000"/>
                        </a:solidFill>
                        <a:latin typeface="Arial"/>
                        <a:ea typeface="Arial"/>
                        <a:cs typeface="Arial"/>
                        <a:sym typeface="Arial"/>
                      </a:endParaRPr>
                    </a:p>
                  </a:txBody>
                  <a:tcPr marL="9500" marR="9500" marT="19025" marB="19025" anchor="b"/>
                </a:tc>
                <a:extLst>
                  <a:ext uri="{0D108BD9-81ED-4DB2-BD59-A6C34878D82A}">
                    <a16:rowId xmlns:a16="http://schemas.microsoft.com/office/drawing/2014/main" val="10004"/>
                  </a:ext>
                </a:extLst>
              </a:tr>
              <a:tr h="255875">
                <a:tc>
                  <a:txBody>
                    <a:bodyPr/>
                    <a:lstStyle/>
                    <a:p>
                      <a:pPr marL="0" marR="0" lvl="0" indent="0" algn="l" rtl="0">
                        <a:spcBef>
                          <a:spcPts val="0"/>
                        </a:spcBef>
                        <a:spcAft>
                          <a:spcPts val="0"/>
                        </a:spcAft>
                        <a:buNone/>
                      </a:pPr>
                      <a:r>
                        <a:rPr lang="en-US" sz="1600" u="none" strike="noStrike" cap="none"/>
                        <a:t>Ji, Yangfeng</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ML/AI</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00" marR="9500" marT="19025" marB="19025" anchor="b"/>
                </a:tc>
                <a:extLst>
                  <a:ext uri="{0D108BD9-81ED-4DB2-BD59-A6C34878D82A}">
                    <a16:rowId xmlns:a16="http://schemas.microsoft.com/office/drawing/2014/main" val="10005"/>
                  </a:ext>
                </a:extLst>
              </a:tr>
              <a:tr h="255875">
                <a:tc>
                  <a:txBody>
                    <a:bodyPr/>
                    <a:lstStyle/>
                    <a:p>
                      <a:pPr marL="0" marR="0" lvl="0" indent="0" algn="l" rtl="0">
                        <a:spcBef>
                          <a:spcPts val="0"/>
                        </a:spcBef>
                        <a:spcAft>
                          <a:spcPts val="0"/>
                        </a:spcAft>
                        <a:buNone/>
                      </a:pPr>
                      <a:r>
                        <a:rPr lang="en-US" sz="1600" u="none" strike="noStrike" cap="none"/>
                        <a:t>Li, Jundong</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ML/AI</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00" marR="9500" marT="19025" marB="19025" anchor="b"/>
                </a:tc>
                <a:extLst>
                  <a:ext uri="{0D108BD9-81ED-4DB2-BD59-A6C34878D82A}">
                    <a16:rowId xmlns:a16="http://schemas.microsoft.com/office/drawing/2014/main" val="10006"/>
                  </a:ext>
                </a:extLst>
              </a:tr>
              <a:tr h="255875">
                <a:tc>
                  <a:txBody>
                    <a:bodyPr/>
                    <a:lstStyle/>
                    <a:p>
                      <a:pPr marL="0" marR="0" lvl="0" indent="0" algn="l" rtl="0">
                        <a:spcBef>
                          <a:spcPts val="0"/>
                        </a:spcBef>
                        <a:spcAft>
                          <a:spcPts val="0"/>
                        </a:spcAft>
                        <a:buNone/>
                      </a:pPr>
                      <a:r>
                        <a:rPr lang="en-US" sz="1600" u="none" strike="noStrike" cap="none"/>
                        <a:t>Meng, Yu</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ML/AI</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00" marR="9500" marT="19025" marB="19025" anchor="b"/>
                </a:tc>
                <a:extLst>
                  <a:ext uri="{0D108BD9-81ED-4DB2-BD59-A6C34878D82A}">
                    <a16:rowId xmlns:a16="http://schemas.microsoft.com/office/drawing/2014/main" val="10007"/>
                  </a:ext>
                </a:extLst>
              </a:tr>
              <a:tr h="255875">
                <a:tc>
                  <a:txBody>
                    <a:bodyPr/>
                    <a:lstStyle/>
                    <a:p>
                      <a:pPr marL="0" marR="0" lvl="0" indent="0" algn="l" rtl="0">
                        <a:spcBef>
                          <a:spcPts val="0"/>
                        </a:spcBef>
                        <a:spcAft>
                          <a:spcPts val="0"/>
                        </a:spcAft>
                        <a:buNone/>
                      </a:pPr>
                      <a:r>
                        <a:rPr lang="en-US" sz="1600" u="none" strike="noStrike" cap="none"/>
                        <a:t>Qi, Jane</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ML/AI</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00" marR="9500" marT="19025" marB="19025" anchor="b"/>
                </a:tc>
                <a:extLst>
                  <a:ext uri="{0D108BD9-81ED-4DB2-BD59-A6C34878D82A}">
                    <a16:rowId xmlns:a16="http://schemas.microsoft.com/office/drawing/2014/main" val="10008"/>
                  </a:ext>
                </a:extLst>
              </a:tr>
              <a:tr h="255875">
                <a:tc>
                  <a:txBody>
                    <a:bodyPr/>
                    <a:lstStyle/>
                    <a:p>
                      <a:pPr marL="0" marR="0" lvl="0" indent="0" algn="l" rtl="0">
                        <a:spcBef>
                          <a:spcPts val="0"/>
                        </a:spcBef>
                        <a:spcAft>
                          <a:spcPts val="0"/>
                        </a:spcAft>
                        <a:buNone/>
                      </a:pPr>
                      <a:r>
                        <a:rPr lang="en-US" sz="1600" u="none" strike="noStrike" cap="none"/>
                        <a:t>Vullikanti, Anil</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ML/AI</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Theory/Alg</a:t>
                      </a:r>
                      <a:endParaRPr sz="1600" b="0" i="0" u="none" strike="noStrike" cap="none">
                        <a:solidFill>
                          <a:srgbClr val="000000"/>
                        </a:solidFill>
                        <a:latin typeface="Arial"/>
                        <a:ea typeface="Arial"/>
                        <a:cs typeface="Arial"/>
                        <a:sym typeface="Arial"/>
                      </a:endParaRPr>
                    </a:p>
                  </a:txBody>
                  <a:tcPr marL="9500" marR="9500" marT="19025" marB="19025" anchor="b"/>
                </a:tc>
                <a:extLst>
                  <a:ext uri="{0D108BD9-81ED-4DB2-BD59-A6C34878D82A}">
                    <a16:rowId xmlns:a16="http://schemas.microsoft.com/office/drawing/2014/main" val="10009"/>
                  </a:ext>
                </a:extLst>
              </a:tr>
              <a:tr h="255875">
                <a:tc>
                  <a:txBody>
                    <a:bodyPr/>
                    <a:lstStyle/>
                    <a:p>
                      <a:pPr marL="0" marR="0" lvl="0" indent="0" algn="l" rtl="0">
                        <a:spcBef>
                          <a:spcPts val="0"/>
                        </a:spcBef>
                        <a:spcAft>
                          <a:spcPts val="0"/>
                        </a:spcAft>
                        <a:buNone/>
                      </a:pPr>
                      <a:r>
                        <a:rPr lang="en-US" sz="1600" u="none" strike="noStrike" cap="none"/>
                        <a:t>Wei, Chen-Yu</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ML/AI</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Theory/Alg</a:t>
                      </a:r>
                      <a:endParaRPr sz="1600" b="0" i="0" u="none" strike="noStrike" cap="none">
                        <a:solidFill>
                          <a:srgbClr val="000000"/>
                        </a:solidFill>
                        <a:latin typeface="Arial"/>
                        <a:ea typeface="Arial"/>
                        <a:cs typeface="Arial"/>
                        <a:sym typeface="Arial"/>
                      </a:endParaRPr>
                    </a:p>
                  </a:txBody>
                  <a:tcPr marL="9500" marR="9500" marT="19025" marB="19025" anchor="b"/>
                </a:tc>
                <a:extLst>
                  <a:ext uri="{0D108BD9-81ED-4DB2-BD59-A6C34878D82A}">
                    <a16:rowId xmlns:a16="http://schemas.microsoft.com/office/drawing/2014/main" val="10010"/>
                  </a:ext>
                </a:extLst>
              </a:tr>
              <a:tr h="255875">
                <a:tc>
                  <a:txBody>
                    <a:bodyPr/>
                    <a:lstStyle/>
                    <a:p>
                      <a:pPr marL="0" marR="0" lvl="0" indent="0" algn="l" rtl="0">
                        <a:spcBef>
                          <a:spcPts val="0"/>
                        </a:spcBef>
                        <a:spcAft>
                          <a:spcPts val="0"/>
                        </a:spcAft>
                        <a:buNone/>
                      </a:pPr>
                      <a:r>
                        <a:rPr lang="en-US" sz="1600" u="none" strike="noStrike" cap="none"/>
                        <a:t>Zhang, Aidong</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ML/AI</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endParaRPr sz="1600" b="0" i="0" u="none" strike="noStrike" cap="none">
                        <a:solidFill>
                          <a:srgbClr val="000000"/>
                        </a:solidFill>
                        <a:latin typeface="Arial"/>
                        <a:ea typeface="Arial"/>
                        <a:cs typeface="Arial"/>
                        <a:sym typeface="Arial"/>
                      </a:endParaRPr>
                    </a:p>
                  </a:txBody>
                  <a:tcPr marL="9500" marR="9500" marT="19025" marB="19025" anchor="b"/>
                </a:tc>
                <a:extLst>
                  <a:ext uri="{0D108BD9-81ED-4DB2-BD59-A6C34878D82A}">
                    <a16:rowId xmlns:a16="http://schemas.microsoft.com/office/drawing/2014/main" val="10011"/>
                  </a:ext>
                </a:extLst>
              </a:tr>
              <a:tr h="255875">
                <a:tc>
                  <a:txBody>
                    <a:bodyPr/>
                    <a:lstStyle/>
                    <a:p>
                      <a:pPr marL="0" marR="0" lvl="0" indent="0" algn="l" rtl="0">
                        <a:spcBef>
                          <a:spcPts val="0"/>
                        </a:spcBef>
                        <a:spcAft>
                          <a:spcPts val="0"/>
                        </a:spcAft>
                        <a:buNone/>
                      </a:pPr>
                      <a:r>
                        <a:rPr lang="en-US" sz="1600" u="none" strike="noStrike" cap="none"/>
                        <a:t>Zhang, Miaomiao</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ML/AI</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Image/Vision</a:t>
                      </a:r>
                      <a:endParaRPr sz="1600" b="0" i="0" u="none" strike="noStrike" cap="none">
                        <a:solidFill>
                          <a:srgbClr val="000000"/>
                        </a:solidFill>
                        <a:latin typeface="Arial"/>
                        <a:ea typeface="Arial"/>
                        <a:cs typeface="Arial"/>
                        <a:sym typeface="Arial"/>
                      </a:endParaRPr>
                    </a:p>
                  </a:txBody>
                  <a:tcPr marL="9500" marR="9500" marT="19025" marB="19025" anchor="b"/>
                </a:tc>
                <a:extLst>
                  <a:ext uri="{0D108BD9-81ED-4DB2-BD59-A6C34878D82A}">
                    <a16:rowId xmlns:a16="http://schemas.microsoft.com/office/drawing/2014/main" val="10012"/>
                  </a:ext>
                </a:extLst>
              </a:tr>
              <a:tr h="255875">
                <a:tc>
                  <a:txBody>
                    <a:bodyPr/>
                    <a:lstStyle/>
                    <a:p>
                      <a:pPr marL="0" marR="0" lvl="0" indent="0" algn="l" rtl="0">
                        <a:spcBef>
                          <a:spcPts val="0"/>
                        </a:spcBef>
                        <a:spcAft>
                          <a:spcPts val="0"/>
                        </a:spcAft>
                        <a:buNone/>
                      </a:pPr>
                      <a:r>
                        <a:rPr lang="en-US" sz="1600" u="none" strike="noStrike" cap="none" dirty="0"/>
                        <a:t>Zhang, </a:t>
                      </a:r>
                      <a:r>
                        <a:rPr lang="en-US" sz="1600" u="none" strike="noStrike" cap="none" dirty="0" err="1"/>
                        <a:t>Shangtong</a:t>
                      </a:r>
                      <a:endParaRPr sz="1600" b="0" i="0" u="none" strike="noStrike" cap="none" dirty="0">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ML/AI</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endParaRPr sz="1600" b="0" i="0" u="none" strike="noStrike" cap="none" dirty="0">
                        <a:solidFill>
                          <a:srgbClr val="000000"/>
                        </a:solidFill>
                        <a:latin typeface="Arial"/>
                        <a:ea typeface="Arial"/>
                        <a:cs typeface="Arial"/>
                        <a:sym typeface="Arial"/>
                      </a:endParaRPr>
                    </a:p>
                  </a:txBody>
                  <a:tcPr marL="9500" marR="9500" marT="19025" marB="19025" anchor="b"/>
                </a:tc>
                <a:extLst>
                  <a:ext uri="{0D108BD9-81ED-4DB2-BD59-A6C34878D82A}">
                    <a16:rowId xmlns:a16="http://schemas.microsoft.com/office/drawing/2014/main" val="10013"/>
                  </a:ext>
                </a:extLst>
              </a:tr>
            </a:tbl>
          </a:graphicData>
        </a:graphic>
      </p:graphicFrame>
      <p:graphicFrame>
        <p:nvGraphicFramePr>
          <p:cNvPr id="664" name="Google Shape;664;g34e268b36c4_2_280"/>
          <p:cNvGraphicFramePr/>
          <p:nvPr>
            <p:extLst>
              <p:ext uri="{D42A27DB-BD31-4B8C-83A1-F6EECF244321}">
                <p14:modId xmlns:p14="http://schemas.microsoft.com/office/powerpoint/2010/main" val="2345510508"/>
              </p:ext>
            </p:extLst>
          </p:nvPr>
        </p:nvGraphicFramePr>
        <p:xfrm>
          <a:off x="6192371" y="2181525"/>
          <a:ext cx="4800600" cy="2777845"/>
        </p:xfrm>
        <a:graphic>
          <a:graphicData uri="http://schemas.openxmlformats.org/drawingml/2006/table">
            <a:tbl>
              <a:tblPr>
                <a:tableStyleId>{3C2FFA5D-87B4-456A-9821-1D502468CF0F}</a:tableStyleId>
              </a:tblPr>
              <a:tblGrid>
                <a:gridCol w="1515975">
                  <a:extLst>
                    <a:ext uri="{9D8B030D-6E8A-4147-A177-3AD203B41FA5}">
                      <a16:colId xmlns:a16="http://schemas.microsoft.com/office/drawing/2014/main" val="20000"/>
                    </a:ext>
                  </a:extLst>
                </a:gridCol>
                <a:gridCol w="1515975">
                  <a:extLst>
                    <a:ext uri="{9D8B030D-6E8A-4147-A177-3AD203B41FA5}">
                      <a16:colId xmlns:a16="http://schemas.microsoft.com/office/drawing/2014/main" val="20001"/>
                    </a:ext>
                  </a:extLst>
                </a:gridCol>
                <a:gridCol w="1768650">
                  <a:extLst>
                    <a:ext uri="{9D8B030D-6E8A-4147-A177-3AD203B41FA5}">
                      <a16:colId xmlns:a16="http://schemas.microsoft.com/office/drawing/2014/main" val="20002"/>
                    </a:ext>
                  </a:extLst>
                </a:gridCol>
              </a:tblGrid>
              <a:tr h="672850">
                <a:tc>
                  <a:txBody>
                    <a:bodyPr/>
                    <a:lstStyle/>
                    <a:p>
                      <a:pPr marL="0" marR="0" lvl="0" indent="0" algn="l" rtl="0">
                        <a:spcBef>
                          <a:spcPts val="0"/>
                        </a:spcBef>
                        <a:spcAft>
                          <a:spcPts val="0"/>
                        </a:spcAft>
                        <a:buNone/>
                      </a:pPr>
                      <a:r>
                        <a:rPr lang="en-US" sz="2400" b="1" u="none" strike="noStrike" cap="none"/>
                        <a:t>Faculty Name</a:t>
                      </a:r>
                      <a:endParaRPr sz="2400" b="1" i="0" u="none" strike="noStrike" cap="none">
                        <a:solidFill>
                          <a:srgbClr val="000000"/>
                        </a:solidFill>
                        <a:latin typeface="Calibri"/>
                        <a:ea typeface="Calibri"/>
                        <a:cs typeface="Calibri"/>
                        <a:sym typeface="Calibri"/>
                      </a:endParaRPr>
                    </a:p>
                  </a:txBody>
                  <a:tcPr marL="9500" marR="9500" marT="9500" marB="0" anchor="b"/>
                </a:tc>
                <a:tc>
                  <a:txBody>
                    <a:bodyPr/>
                    <a:lstStyle/>
                    <a:p>
                      <a:pPr marL="0" marR="0" lvl="0" indent="0" algn="l" rtl="0">
                        <a:spcBef>
                          <a:spcPts val="0"/>
                        </a:spcBef>
                        <a:spcAft>
                          <a:spcPts val="0"/>
                        </a:spcAft>
                        <a:buNone/>
                      </a:pPr>
                      <a:r>
                        <a:rPr lang="en-US" sz="2400" b="1" u="none" strike="noStrike" cap="none"/>
                        <a:t>Primary Area</a:t>
                      </a:r>
                      <a:endParaRPr sz="2400" b="1" i="0" u="none" strike="noStrike" cap="none">
                        <a:solidFill>
                          <a:srgbClr val="000000"/>
                        </a:solidFill>
                        <a:latin typeface="Calibri"/>
                        <a:ea typeface="Calibri"/>
                        <a:cs typeface="Calibri"/>
                        <a:sym typeface="Calibri"/>
                      </a:endParaRPr>
                    </a:p>
                  </a:txBody>
                  <a:tcPr marL="9500" marR="9500" marT="9500" marB="0" anchor="b"/>
                </a:tc>
                <a:tc>
                  <a:txBody>
                    <a:bodyPr/>
                    <a:lstStyle/>
                    <a:p>
                      <a:pPr marL="0" marR="0" lvl="0" indent="0" algn="l" rtl="0">
                        <a:spcBef>
                          <a:spcPts val="0"/>
                        </a:spcBef>
                        <a:spcAft>
                          <a:spcPts val="0"/>
                        </a:spcAft>
                        <a:buNone/>
                      </a:pPr>
                      <a:r>
                        <a:rPr lang="en-US" sz="2400" b="1" u="none" strike="noStrike" cap="none"/>
                        <a:t>Secondary Area</a:t>
                      </a:r>
                      <a:endParaRPr sz="2400" b="1" i="0" u="none" strike="noStrike" cap="none">
                        <a:solidFill>
                          <a:srgbClr val="000000"/>
                        </a:solidFill>
                        <a:latin typeface="Calibri"/>
                        <a:ea typeface="Calibri"/>
                        <a:cs typeface="Calibri"/>
                        <a:sym typeface="Calibri"/>
                      </a:endParaRPr>
                    </a:p>
                  </a:txBody>
                  <a:tcPr marL="9500" marR="9500" marT="9500" marB="0" anchor="b"/>
                </a:tc>
                <a:extLst>
                  <a:ext uri="{0D108BD9-81ED-4DB2-BD59-A6C34878D82A}">
                    <a16:rowId xmlns:a16="http://schemas.microsoft.com/office/drawing/2014/main" val="10000"/>
                  </a:ext>
                </a:extLst>
              </a:tr>
              <a:tr h="290975">
                <a:tc>
                  <a:txBody>
                    <a:bodyPr/>
                    <a:lstStyle/>
                    <a:p>
                      <a:pPr marL="0" marR="0" lvl="0" indent="0" algn="l" rtl="0">
                        <a:spcBef>
                          <a:spcPts val="0"/>
                        </a:spcBef>
                        <a:spcAft>
                          <a:spcPts val="0"/>
                        </a:spcAft>
                        <a:buNone/>
                      </a:pPr>
                      <a:r>
                        <a:rPr lang="en-US" sz="1600" u="none" strike="noStrike" cap="none"/>
                        <a:t>Behl, Madhur</a:t>
                      </a:r>
                      <a:endParaRPr sz="1600" b="0" i="0" u="none" strike="noStrike" cap="none">
                        <a:solidFill>
                          <a:srgbClr val="000000"/>
                        </a:solidFill>
                        <a:latin typeface="Arial"/>
                        <a:ea typeface="Arial"/>
                        <a:cs typeface="Arial"/>
                        <a:sym typeface="Arial"/>
                      </a:endParaRPr>
                    </a:p>
                  </a:txBody>
                  <a:tcPr marL="9500" marR="9500" marT="9500" marB="0" anchor="b"/>
                </a:tc>
                <a:tc>
                  <a:txBody>
                    <a:bodyPr/>
                    <a:lstStyle/>
                    <a:p>
                      <a:pPr marL="0" marR="0" lvl="0" indent="0" algn="l" rtl="0">
                        <a:spcBef>
                          <a:spcPts val="0"/>
                        </a:spcBef>
                        <a:spcAft>
                          <a:spcPts val="0"/>
                        </a:spcAft>
                        <a:buNone/>
                      </a:pPr>
                      <a:r>
                        <a:rPr lang="en-US" sz="1600" u="none" strike="noStrike" cap="none"/>
                        <a:t>CPS</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ML/AI</a:t>
                      </a:r>
                      <a:endParaRPr sz="1600" b="0" i="0" u="none" strike="noStrike" cap="none">
                        <a:solidFill>
                          <a:srgbClr val="000000"/>
                        </a:solidFill>
                        <a:latin typeface="Arial"/>
                        <a:ea typeface="Arial"/>
                        <a:cs typeface="Arial"/>
                        <a:sym typeface="Arial"/>
                      </a:endParaRPr>
                    </a:p>
                  </a:txBody>
                  <a:tcPr marL="9500" marR="9500" marT="19025" marB="19025" anchor="b"/>
                </a:tc>
                <a:extLst>
                  <a:ext uri="{0D108BD9-81ED-4DB2-BD59-A6C34878D82A}">
                    <a16:rowId xmlns:a16="http://schemas.microsoft.com/office/drawing/2014/main" val="10001"/>
                  </a:ext>
                </a:extLst>
              </a:tr>
              <a:tr h="290975">
                <a:tc>
                  <a:txBody>
                    <a:bodyPr/>
                    <a:lstStyle/>
                    <a:p>
                      <a:pPr marL="0" marR="0" lvl="0" indent="0" algn="l" rtl="0">
                        <a:spcBef>
                          <a:spcPts val="0"/>
                        </a:spcBef>
                        <a:spcAft>
                          <a:spcPts val="0"/>
                        </a:spcAft>
                        <a:buNone/>
                      </a:pPr>
                      <a:r>
                        <a:rPr lang="en-US" sz="1600" u="none" strike="noStrike" cap="none"/>
                        <a:t>Feng, Lu</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CPS</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ML/AI</a:t>
                      </a:r>
                      <a:endParaRPr sz="1600" b="0" i="0" u="none" strike="noStrike" cap="none">
                        <a:solidFill>
                          <a:srgbClr val="000000"/>
                        </a:solidFill>
                        <a:latin typeface="Arial"/>
                        <a:ea typeface="Arial"/>
                        <a:cs typeface="Arial"/>
                        <a:sym typeface="Arial"/>
                      </a:endParaRPr>
                    </a:p>
                  </a:txBody>
                  <a:tcPr marL="9500" marR="9500" marT="19025" marB="19025" anchor="b"/>
                </a:tc>
                <a:extLst>
                  <a:ext uri="{0D108BD9-81ED-4DB2-BD59-A6C34878D82A}">
                    <a16:rowId xmlns:a16="http://schemas.microsoft.com/office/drawing/2014/main" val="10002"/>
                  </a:ext>
                </a:extLst>
              </a:tr>
              <a:tr h="290975">
                <a:tc>
                  <a:txBody>
                    <a:bodyPr/>
                    <a:lstStyle/>
                    <a:p>
                      <a:pPr marL="0" marR="0" lvl="0" indent="0" algn="l" rtl="0">
                        <a:spcBef>
                          <a:spcPts val="0"/>
                        </a:spcBef>
                        <a:spcAft>
                          <a:spcPts val="0"/>
                        </a:spcAft>
                        <a:buNone/>
                      </a:pPr>
                      <a:r>
                        <a:rPr lang="en-US" sz="1600" u="none" strike="noStrike" cap="none"/>
                        <a:t>Iqbal, Tariq</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CPS</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ML/AI</a:t>
                      </a:r>
                      <a:endParaRPr sz="1600" b="0" i="0" u="none" strike="noStrike" cap="none">
                        <a:solidFill>
                          <a:srgbClr val="000000"/>
                        </a:solidFill>
                        <a:latin typeface="Arial"/>
                        <a:ea typeface="Arial"/>
                        <a:cs typeface="Arial"/>
                        <a:sym typeface="Arial"/>
                      </a:endParaRPr>
                    </a:p>
                  </a:txBody>
                  <a:tcPr marL="9500" marR="9500" marT="19025" marB="19025" anchor="b"/>
                </a:tc>
                <a:extLst>
                  <a:ext uri="{0D108BD9-81ED-4DB2-BD59-A6C34878D82A}">
                    <a16:rowId xmlns:a16="http://schemas.microsoft.com/office/drawing/2014/main" val="10003"/>
                  </a:ext>
                </a:extLst>
              </a:tr>
              <a:tr h="290975">
                <a:tc>
                  <a:txBody>
                    <a:bodyPr/>
                    <a:lstStyle/>
                    <a:p>
                      <a:pPr marL="0" marR="0" lvl="0" indent="0" algn="l" rtl="0">
                        <a:spcBef>
                          <a:spcPts val="0"/>
                        </a:spcBef>
                        <a:spcAft>
                          <a:spcPts val="0"/>
                        </a:spcAft>
                        <a:buNone/>
                      </a:pPr>
                      <a:r>
                        <a:rPr lang="en-US" sz="1600" u="none" strike="noStrike" cap="none"/>
                        <a:t>Kuo, Yen-Ling</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CPS</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ML/AI</a:t>
                      </a:r>
                      <a:endParaRPr sz="1600" b="0" i="0" u="none" strike="noStrike" cap="none">
                        <a:solidFill>
                          <a:srgbClr val="000000"/>
                        </a:solidFill>
                        <a:latin typeface="Arial"/>
                        <a:ea typeface="Arial"/>
                        <a:cs typeface="Arial"/>
                        <a:sym typeface="Arial"/>
                      </a:endParaRPr>
                    </a:p>
                  </a:txBody>
                  <a:tcPr marL="9500" marR="9500" marT="19025" marB="19025" anchor="b"/>
                </a:tc>
                <a:extLst>
                  <a:ext uri="{0D108BD9-81ED-4DB2-BD59-A6C34878D82A}">
                    <a16:rowId xmlns:a16="http://schemas.microsoft.com/office/drawing/2014/main" val="10004"/>
                  </a:ext>
                </a:extLst>
              </a:tr>
              <a:tr h="290975">
                <a:tc>
                  <a:txBody>
                    <a:bodyPr/>
                    <a:lstStyle/>
                    <a:p>
                      <a:pPr marL="0" marR="0" lvl="0" indent="0" algn="l" rtl="0">
                        <a:spcBef>
                          <a:spcPts val="0"/>
                        </a:spcBef>
                        <a:spcAft>
                          <a:spcPts val="0"/>
                        </a:spcAft>
                        <a:buNone/>
                      </a:pPr>
                      <a:r>
                        <a:rPr lang="en-US" sz="1600" u="none" strike="noStrike" cap="none"/>
                        <a:t>Cheng, Zezhou</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Graphics</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ML/AI</a:t>
                      </a:r>
                      <a:endParaRPr sz="1600" b="0" i="0" u="none" strike="noStrike" cap="none">
                        <a:solidFill>
                          <a:srgbClr val="000000"/>
                        </a:solidFill>
                        <a:latin typeface="Arial"/>
                        <a:ea typeface="Arial"/>
                        <a:cs typeface="Arial"/>
                        <a:sym typeface="Arial"/>
                      </a:endParaRPr>
                    </a:p>
                  </a:txBody>
                  <a:tcPr marL="9500" marR="9500" marT="19025" marB="19025" anchor="b"/>
                </a:tc>
                <a:extLst>
                  <a:ext uri="{0D108BD9-81ED-4DB2-BD59-A6C34878D82A}">
                    <a16:rowId xmlns:a16="http://schemas.microsoft.com/office/drawing/2014/main" val="10005"/>
                  </a:ext>
                </a:extLst>
              </a:tr>
              <a:tr h="290975">
                <a:tc>
                  <a:txBody>
                    <a:bodyPr/>
                    <a:lstStyle/>
                    <a:p>
                      <a:pPr marL="0" marR="0" lvl="0" indent="0" algn="l" rtl="0">
                        <a:spcBef>
                          <a:spcPts val="0"/>
                        </a:spcBef>
                        <a:spcAft>
                          <a:spcPts val="0"/>
                        </a:spcAft>
                        <a:buNone/>
                      </a:pPr>
                      <a:r>
                        <a:rPr lang="en-US" sz="1600" u="none" strike="noStrike" cap="none"/>
                        <a:t>Basit, Nada</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CS Education</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ML/AI</a:t>
                      </a:r>
                      <a:endParaRPr sz="1600" b="0" i="0" u="none" strike="noStrike" cap="none">
                        <a:solidFill>
                          <a:srgbClr val="000000"/>
                        </a:solidFill>
                        <a:latin typeface="Arial"/>
                        <a:ea typeface="Arial"/>
                        <a:cs typeface="Arial"/>
                        <a:sym typeface="Arial"/>
                      </a:endParaRPr>
                    </a:p>
                  </a:txBody>
                  <a:tcPr marL="9500" marR="9500" marT="19025" marB="19025" anchor="b"/>
                </a:tc>
                <a:extLst>
                  <a:ext uri="{0D108BD9-81ED-4DB2-BD59-A6C34878D82A}">
                    <a16:rowId xmlns:a16="http://schemas.microsoft.com/office/drawing/2014/main" val="10006"/>
                  </a:ext>
                </a:extLst>
              </a:tr>
              <a:tr h="290975">
                <a:tc>
                  <a:txBody>
                    <a:bodyPr/>
                    <a:lstStyle/>
                    <a:p>
                      <a:pPr marL="0" marR="0" lvl="0" indent="0" algn="l" rtl="0">
                        <a:spcBef>
                          <a:spcPts val="0"/>
                        </a:spcBef>
                        <a:spcAft>
                          <a:spcPts val="0"/>
                        </a:spcAft>
                        <a:buNone/>
                      </a:pPr>
                      <a:r>
                        <a:rPr lang="en-US" sz="1600" u="none" strike="noStrike" cap="none"/>
                        <a:t>Nguyen, Rich</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a:t>CS Education</a:t>
                      </a:r>
                      <a:endParaRPr sz="1600" b="0" i="0" u="none" strike="noStrike" cap="none">
                        <a:solidFill>
                          <a:srgbClr val="000000"/>
                        </a:solidFill>
                        <a:latin typeface="Arial"/>
                        <a:ea typeface="Arial"/>
                        <a:cs typeface="Arial"/>
                        <a:sym typeface="Arial"/>
                      </a:endParaRPr>
                    </a:p>
                  </a:txBody>
                  <a:tcPr marL="9500" marR="9500" marT="19025" marB="19025" anchor="b"/>
                </a:tc>
                <a:tc>
                  <a:txBody>
                    <a:bodyPr/>
                    <a:lstStyle/>
                    <a:p>
                      <a:pPr marL="0" marR="0" lvl="0" indent="0" algn="l" rtl="0">
                        <a:spcBef>
                          <a:spcPts val="0"/>
                        </a:spcBef>
                        <a:spcAft>
                          <a:spcPts val="0"/>
                        </a:spcAft>
                        <a:buNone/>
                      </a:pPr>
                      <a:r>
                        <a:rPr lang="en-US" sz="1600" u="none" strike="noStrike" cap="none" dirty="0"/>
                        <a:t>ML/AI</a:t>
                      </a:r>
                      <a:endParaRPr sz="1600" b="0" i="0" u="none" strike="noStrike" cap="none" dirty="0">
                        <a:solidFill>
                          <a:srgbClr val="000000"/>
                        </a:solidFill>
                        <a:latin typeface="Arial"/>
                        <a:ea typeface="Arial"/>
                        <a:cs typeface="Arial"/>
                        <a:sym typeface="Arial"/>
                      </a:endParaRPr>
                    </a:p>
                  </a:txBody>
                  <a:tcPr marL="9500" marR="9500" marT="19025" marB="19025" anchor="b"/>
                </a:tc>
                <a:extLst>
                  <a:ext uri="{0D108BD9-81ED-4DB2-BD59-A6C34878D82A}">
                    <a16:rowId xmlns:a16="http://schemas.microsoft.com/office/drawing/2014/main" val="10007"/>
                  </a:ext>
                </a:extLst>
              </a:tr>
            </a:tbl>
          </a:graphicData>
        </a:graphic>
      </p:graphicFrame>
      <p:sp>
        <p:nvSpPr>
          <p:cNvPr id="665" name="Google Shape;665;g34e268b36c4_2_280"/>
          <p:cNvSpPr txBox="1"/>
          <p:nvPr/>
        </p:nvSpPr>
        <p:spPr>
          <a:xfrm>
            <a:off x="6059021" y="1376106"/>
            <a:ext cx="5067300" cy="6096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2400"/>
              <a:buFont typeface="Arial"/>
              <a:buNone/>
            </a:pPr>
            <a:r>
              <a:rPr lang="en-US" sz="2400" b="1" dirty="0">
                <a:solidFill>
                  <a:schemeClr val="tx1">
                    <a:lumMod val="95000"/>
                  </a:schemeClr>
                </a:solidFill>
                <a:latin typeface="Calibri"/>
                <a:ea typeface="Calibri"/>
                <a:cs typeface="Calibri"/>
                <a:sym typeface="Calibri"/>
              </a:rPr>
              <a:t>Faculty with Secondary Area in ML/AI</a:t>
            </a:r>
            <a:endParaRPr dirty="0">
              <a:solidFill>
                <a:schemeClr val="tx1">
                  <a:lumMod val="95000"/>
                </a:schemeClr>
              </a:solidFill>
            </a:endParaRPr>
          </a:p>
        </p:txBody>
      </p:sp>
      <p:sp>
        <p:nvSpPr>
          <p:cNvPr id="666" name="Google Shape;666;g34e268b36c4_2_280"/>
          <p:cNvSpPr txBox="1"/>
          <p:nvPr/>
        </p:nvSpPr>
        <p:spPr>
          <a:xfrm>
            <a:off x="6629400" y="5791200"/>
            <a:ext cx="3821100" cy="400200"/>
          </a:xfrm>
          <a:prstGeom prst="rect">
            <a:avLst/>
          </a:prstGeom>
          <a:noFill/>
          <a:ln>
            <a:solidFill>
              <a:schemeClr val="tx1">
                <a:lumMod val="95000"/>
              </a:schemeClr>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tx1">
                    <a:lumMod val="95000"/>
                  </a:schemeClr>
                </a:solidFill>
                <a:latin typeface="Calibri"/>
                <a:ea typeface="Calibri"/>
                <a:cs typeface="Calibri"/>
                <a:sym typeface="Calibri"/>
              </a:rPr>
              <a:t>Note: CPS is </a:t>
            </a:r>
            <a:r>
              <a:rPr lang="en-US" sz="2000" dirty="0" err="1">
                <a:solidFill>
                  <a:schemeClr val="tx1">
                    <a:lumMod val="95000"/>
                  </a:schemeClr>
                </a:solidFill>
                <a:latin typeface="Calibri"/>
                <a:ea typeface="Calibri"/>
                <a:cs typeface="Calibri"/>
                <a:sym typeface="Calibri"/>
              </a:rPr>
              <a:t>Cyberphysical</a:t>
            </a:r>
            <a:r>
              <a:rPr lang="en-US" sz="2000" dirty="0">
                <a:solidFill>
                  <a:schemeClr val="tx1">
                    <a:lumMod val="95000"/>
                  </a:schemeClr>
                </a:solidFill>
                <a:latin typeface="Calibri"/>
                <a:ea typeface="Calibri"/>
                <a:cs typeface="Calibri"/>
                <a:sym typeface="Calibri"/>
              </a:rPr>
              <a:t> Systems</a:t>
            </a:r>
            <a:endParaRPr dirty="0">
              <a:solidFill>
                <a:schemeClr val="tx1">
                  <a:lumMod val="95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g34e268b36c4_2_290"/>
          <p:cNvSpPr txBox="1">
            <a:spLocks noGrp="1"/>
          </p:cNvSpPr>
          <p:nvPr>
            <p:ph type="title"/>
          </p:nvPr>
        </p:nvSpPr>
        <p:spPr>
          <a:xfrm>
            <a:off x="609600" y="152400"/>
            <a:ext cx="109728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Helvetica Neue Light"/>
              <a:buNone/>
            </a:pPr>
            <a:r>
              <a:rPr lang="en-US"/>
              <a:t>CS Courses in ML/AI (in last 2 years)</a:t>
            </a:r>
            <a:endParaRPr/>
          </a:p>
        </p:txBody>
      </p:sp>
      <p:sp>
        <p:nvSpPr>
          <p:cNvPr id="672" name="Google Shape;672;g34e268b36c4_2_290"/>
          <p:cNvSpPr txBox="1">
            <a:spLocks noGrp="1"/>
          </p:cNvSpPr>
          <p:nvPr>
            <p:ph type="body" idx="1"/>
          </p:nvPr>
        </p:nvSpPr>
        <p:spPr>
          <a:xfrm>
            <a:off x="881743" y="1004021"/>
            <a:ext cx="5105400" cy="452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tx1">
                  <a:lumMod val="95000"/>
                </a:schemeClr>
              </a:buClr>
              <a:buSzPts val="2400"/>
              <a:buChar char="•"/>
            </a:pPr>
            <a:r>
              <a:rPr lang="en-US" sz="2400" dirty="0"/>
              <a:t>CS 4710 Artificial Intelligence</a:t>
            </a:r>
            <a:endParaRPr dirty="0"/>
          </a:p>
          <a:p>
            <a:pPr marL="342900" lvl="0" indent="-342900" algn="l" rtl="0">
              <a:spcBef>
                <a:spcPts val="480"/>
              </a:spcBef>
              <a:spcAft>
                <a:spcPts val="0"/>
              </a:spcAft>
              <a:buClr>
                <a:schemeClr val="tx1">
                  <a:lumMod val="95000"/>
                </a:schemeClr>
              </a:buClr>
              <a:buSzPts val="2400"/>
              <a:buChar char="•"/>
            </a:pPr>
            <a:r>
              <a:rPr lang="en-US" sz="2400" dirty="0"/>
              <a:t>CS 4774 Machine Learning</a:t>
            </a:r>
            <a:endParaRPr dirty="0"/>
          </a:p>
          <a:p>
            <a:pPr marL="342900" lvl="0" indent="-342900" algn="l" rtl="0">
              <a:spcBef>
                <a:spcPts val="480"/>
              </a:spcBef>
              <a:spcAft>
                <a:spcPts val="0"/>
              </a:spcAft>
              <a:buClr>
                <a:schemeClr val="tx1">
                  <a:lumMod val="95000"/>
                </a:schemeClr>
              </a:buClr>
              <a:buSzPts val="2400"/>
              <a:buChar char="•"/>
            </a:pPr>
            <a:r>
              <a:rPr lang="en-US" sz="2400" dirty="0"/>
              <a:t>CS 4501 Optimization</a:t>
            </a:r>
            <a:endParaRPr dirty="0"/>
          </a:p>
          <a:p>
            <a:pPr marL="342900" lvl="0" indent="-342900" algn="l" rtl="0">
              <a:spcBef>
                <a:spcPts val="480"/>
              </a:spcBef>
              <a:spcAft>
                <a:spcPts val="0"/>
              </a:spcAft>
              <a:buClr>
                <a:schemeClr val="tx1">
                  <a:lumMod val="95000"/>
                </a:schemeClr>
              </a:buClr>
              <a:buSzPts val="2400"/>
              <a:buChar char="•"/>
            </a:pPr>
            <a:r>
              <a:rPr lang="en-US" sz="2400" dirty="0"/>
              <a:t>CS 4501 Machine Learning in Image Analysis</a:t>
            </a:r>
            <a:endParaRPr dirty="0"/>
          </a:p>
          <a:p>
            <a:pPr marL="342900" lvl="0" indent="-342900" algn="l" rtl="0">
              <a:spcBef>
                <a:spcPts val="480"/>
              </a:spcBef>
              <a:spcAft>
                <a:spcPts val="0"/>
              </a:spcAft>
              <a:buClr>
                <a:schemeClr val="tx1">
                  <a:lumMod val="95000"/>
                </a:schemeClr>
              </a:buClr>
              <a:buSzPts val="2400"/>
              <a:buChar char="•"/>
            </a:pPr>
            <a:r>
              <a:rPr lang="en-US" sz="2400" dirty="0"/>
              <a:t>CS 4501 Introduction to Reinforcement Learning</a:t>
            </a:r>
            <a:endParaRPr dirty="0"/>
          </a:p>
          <a:p>
            <a:pPr marL="342900" lvl="0" indent="-342900" algn="l" rtl="0">
              <a:spcBef>
                <a:spcPts val="480"/>
              </a:spcBef>
              <a:spcAft>
                <a:spcPts val="0"/>
              </a:spcAft>
              <a:buClr>
                <a:schemeClr val="tx1">
                  <a:lumMod val="95000"/>
                </a:schemeClr>
              </a:buClr>
              <a:buSzPts val="2400"/>
              <a:buChar char="•"/>
            </a:pPr>
            <a:r>
              <a:rPr lang="en-US" sz="2400" dirty="0"/>
              <a:t>CS 4501 Statistical Learning and Graphical Models</a:t>
            </a:r>
            <a:endParaRPr dirty="0"/>
          </a:p>
          <a:p>
            <a:pPr marL="342900" lvl="0" indent="-342900" algn="l" rtl="0">
              <a:spcBef>
                <a:spcPts val="480"/>
              </a:spcBef>
              <a:spcAft>
                <a:spcPts val="0"/>
              </a:spcAft>
              <a:buClr>
                <a:schemeClr val="tx1">
                  <a:lumMod val="95000"/>
                </a:schemeClr>
              </a:buClr>
              <a:buSzPts val="2400"/>
              <a:buChar char="•"/>
            </a:pPr>
            <a:r>
              <a:rPr lang="en-US" sz="2400" dirty="0"/>
              <a:t>CS 6316 Machine Learning</a:t>
            </a:r>
            <a:endParaRPr dirty="0"/>
          </a:p>
          <a:p>
            <a:pPr marL="342900" lvl="0" indent="-342900" algn="l" rtl="0">
              <a:spcBef>
                <a:spcPts val="480"/>
              </a:spcBef>
              <a:spcAft>
                <a:spcPts val="0"/>
              </a:spcAft>
              <a:buClr>
                <a:schemeClr val="tx1">
                  <a:lumMod val="95000"/>
                </a:schemeClr>
              </a:buClr>
              <a:buSzPts val="2400"/>
              <a:buChar char="•"/>
            </a:pPr>
            <a:r>
              <a:rPr lang="en-US" sz="2400" dirty="0"/>
              <a:t>CS 6666 Data Mining - Principles and Algorithms</a:t>
            </a:r>
            <a:endParaRPr dirty="0"/>
          </a:p>
          <a:p>
            <a:pPr marL="0" lvl="0" indent="0" algn="l" rtl="0">
              <a:spcBef>
                <a:spcPts val="480"/>
              </a:spcBef>
              <a:spcAft>
                <a:spcPts val="0"/>
              </a:spcAft>
              <a:buClr>
                <a:schemeClr val="dk1"/>
              </a:buClr>
              <a:buSzPts val="2400"/>
              <a:buNone/>
            </a:pPr>
            <a:endParaRPr sz="2400" dirty="0"/>
          </a:p>
        </p:txBody>
      </p:sp>
      <p:sp>
        <p:nvSpPr>
          <p:cNvPr id="674" name="Google Shape;674;g34e268b36c4_2_290"/>
          <p:cNvSpPr txBox="1"/>
          <p:nvPr/>
        </p:nvSpPr>
        <p:spPr>
          <a:xfrm>
            <a:off x="6096000" y="1428564"/>
            <a:ext cx="5460900" cy="45261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tx1">
                  <a:lumMod val="95000"/>
                </a:schemeClr>
              </a:buClr>
              <a:buSzPts val="2400"/>
              <a:buFont typeface="Arial"/>
              <a:buChar char="•"/>
            </a:pPr>
            <a:r>
              <a:rPr lang="en-US" sz="2400" dirty="0">
                <a:solidFill>
                  <a:schemeClr val="tx1">
                    <a:lumMod val="95000"/>
                  </a:schemeClr>
                </a:solidFill>
                <a:latin typeface="Calibri"/>
                <a:ea typeface="Calibri"/>
                <a:cs typeface="Calibri"/>
                <a:sym typeface="Calibri"/>
              </a:rPr>
              <a:t>CS 6501 Machine Learning in Image Analysis</a:t>
            </a:r>
            <a:endParaRPr dirty="0">
              <a:solidFill>
                <a:schemeClr val="tx1">
                  <a:lumMod val="95000"/>
                </a:schemeClr>
              </a:solidFill>
            </a:endParaRPr>
          </a:p>
          <a:p>
            <a:pPr marL="342900" marR="0" lvl="0" indent="-342900" algn="l" rtl="0">
              <a:spcBef>
                <a:spcPts val="480"/>
              </a:spcBef>
              <a:spcAft>
                <a:spcPts val="0"/>
              </a:spcAft>
              <a:buClr>
                <a:schemeClr val="tx1">
                  <a:lumMod val="95000"/>
                </a:schemeClr>
              </a:buClr>
              <a:buSzPts val="2400"/>
              <a:buFont typeface="Arial"/>
              <a:buChar char="•"/>
            </a:pPr>
            <a:r>
              <a:rPr lang="en-US" sz="2400" dirty="0">
                <a:solidFill>
                  <a:schemeClr val="tx1">
                    <a:lumMod val="95000"/>
                  </a:schemeClr>
                </a:solidFill>
                <a:latin typeface="Calibri"/>
                <a:ea typeface="Calibri"/>
                <a:cs typeface="Calibri"/>
                <a:sym typeface="Calibri"/>
              </a:rPr>
              <a:t>CS 6501 Learning for Interactive Robots</a:t>
            </a:r>
            <a:endParaRPr dirty="0">
              <a:solidFill>
                <a:schemeClr val="tx1">
                  <a:lumMod val="95000"/>
                </a:schemeClr>
              </a:solidFill>
            </a:endParaRPr>
          </a:p>
          <a:p>
            <a:pPr marL="342900" marR="0" lvl="0" indent="-342900" algn="l" rtl="0">
              <a:spcBef>
                <a:spcPts val="480"/>
              </a:spcBef>
              <a:spcAft>
                <a:spcPts val="0"/>
              </a:spcAft>
              <a:buClr>
                <a:schemeClr val="tx1">
                  <a:lumMod val="95000"/>
                </a:schemeClr>
              </a:buClr>
              <a:buSzPts val="2400"/>
              <a:buFont typeface="Arial"/>
              <a:buChar char="•"/>
            </a:pPr>
            <a:r>
              <a:rPr lang="en-US" sz="2400" dirty="0">
                <a:solidFill>
                  <a:schemeClr val="tx1">
                    <a:lumMod val="95000"/>
                  </a:schemeClr>
                </a:solidFill>
                <a:latin typeface="Calibri"/>
                <a:ea typeface="Calibri"/>
                <a:cs typeface="Calibri"/>
                <a:sym typeface="Calibri"/>
              </a:rPr>
              <a:t>CS 6501 Reinforcement Learning</a:t>
            </a:r>
            <a:endParaRPr dirty="0">
              <a:solidFill>
                <a:schemeClr val="tx1">
                  <a:lumMod val="95000"/>
                </a:schemeClr>
              </a:solidFill>
            </a:endParaRPr>
          </a:p>
          <a:p>
            <a:pPr marL="342900" marR="0" lvl="0" indent="-342900" algn="l" rtl="0">
              <a:spcBef>
                <a:spcPts val="480"/>
              </a:spcBef>
              <a:spcAft>
                <a:spcPts val="0"/>
              </a:spcAft>
              <a:buClr>
                <a:schemeClr val="tx1">
                  <a:lumMod val="95000"/>
                </a:schemeClr>
              </a:buClr>
              <a:buSzPts val="2400"/>
              <a:buFont typeface="Arial"/>
              <a:buChar char="•"/>
            </a:pPr>
            <a:r>
              <a:rPr lang="en-US" sz="2400" dirty="0">
                <a:solidFill>
                  <a:schemeClr val="tx1">
                    <a:lumMod val="95000"/>
                  </a:schemeClr>
                </a:solidFill>
                <a:latin typeface="Calibri"/>
                <a:ea typeface="Calibri"/>
                <a:cs typeface="Calibri"/>
                <a:sym typeface="Calibri"/>
              </a:rPr>
              <a:t>CS 6501 Natural Language Processing</a:t>
            </a:r>
            <a:endParaRPr dirty="0">
              <a:solidFill>
                <a:schemeClr val="tx1">
                  <a:lumMod val="95000"/>
                </a:schemeClr>
              </a:solidFill>
            </a:endParaRPr>
          </a:p>
          <a:p>
            <a:pPr marL="342900" marR="0" lvl="0" indent="-342900" algn="l" rtl="0">
              <a:spcBef>
                <a:spcPts val="480"/>
              </a:spcBef>
              <a:spcAft>
                <a:spcPts val="0"/>
              </a:spcAft>
              <a:buClr>
                <a:schemeClr val="tx1">
                  <a:lumMod val="95000"/>
                </a:schemeClr>
              </a:buClr>
              <a:buSzPts val="2400"/>
              <a:buFont typeface="Arial"/>
              <a:buChar char="•"/>
            </a:pPr>
            <a:r>
              <a:rPr lang="en-US" sz="2400" dirty="0">
                <a:solidFill>
                  <a:schemeClr val="tx1">
                    <a:lumMod val="95000"/>
                  </a:schemeClr>
                </a:solidFill>
                <a:latin typeface="Calibri"/>
                <a:ea typeface="Calibri"/>
                <a:cs typeface="Calibri"/>
                <a:sym typeface="Calibri"/>
              </a:rPr>
              <a:t>CS 6501 Risks and Benefits of Generative AI and LLMs</a:t>
            </a:r>
            <a:endParaRPr dirty="0">
              <a:solidFill>
                <a:schemeClr val="tx1">
                  <a:lumMod val="95000"/>
                </a:schemeClr>
              </a:solidFill>
            </a:endParaRPr>
          </a:p>
          <a:p>
            <a:pPr marL="342900" marR="0" lvl="0" indent="-342900" algn="l" rtl="0">
              <a:spcBef>
                <a:spcPts val="480"/>
              </a:spcBef>
              <a:spcAft>
                <a:spcPts val="0"/>
              </a:spcAft>
              <a:buClr>
                <a:schemeClr val="tx1">
                  <a:lumMod val="95000"/>
                </a:schemeClr>
              </a:buClr>
              <a:buSzPts val="2400"/>
              <a:buFont typeface="Arial"/>
              <a:buChar char="•"/>
            </a:pPr>
            <a:r>
              <a:rPr lang="en-US" sz="2400" dirty="0">
                <a:solidFill>
                  <a:schemeClr val="tx1">
                    <a:lumMod val="95000"/>
                  </a:schemeClr>
                </a:solidFill>
                <a:latin typeface="Calibri"/>
                <a:ea typeface="Calibri"/>
                <a:cs typeface="Calibri"/>
                <a:sym typeface="Calibri"/>
              </a:rPr>
              <a:t>CS 6501 Learning in Robotics</a:t>
            </a:r>
            <a:endParaRPr dirty="0">
              <a:solidFill>
                <a:schemeClr val="tx1">
                  <a:lumMod val="95000"/>
                </a:schemeClr>
              </a:solidFill>
            </a:endParaRPr>
          </a:p>
          <a:p>
            <a:pPr marL="342900" marR="0" lvl="0" indent="-342900" algn="l" rtl="0">
              <a:spcBef>
                <a:spcPts val="480"/>
              </a:spcBef>
              <a:spcAft>
                <a:spcPts val="0"/>
              </a:spcAft>
              <a:buClr>
                <a:schemeClr val="tx1">
                  <a:lumMod val="95000"/>
                </a:schemeClr>
              </a:buClr>
              <a:buSzPts val="2400"/>
              <a:buFont typeface="Arial"/>
              <a:buChar char="•"/>
            </a:pPr>
            <a:r>
              <a:rPr lang="en-US" sz="2400" dirty="0">
                <a:solidFill>
                  <a:schemeClr val="tx1">
                    <a:lumMod val="95000"/>
                  </a:schemeClr>
                </a:solidFill>
                <a:latin typeface="Calibri"/>
                <a:ea typeface="Calibri"/>
                <a:cs typeface="Calibri"/>
                <a:sym typeface="Calibri"/>
              </a:rPr>
              <a:t>CS 6501 Probabilistic Machine Learning</a:t>
            </a:r>
            <a:endParaRPr dirty="0">
              <a:solidFill>
                <a:schemeClr val="tx1">
                  <a:lumMod val="95000"/>
                </a:schemeClr>
              </a:solidFill>
            </a:endParaRPr>
          </a:p>
          <a:p>
            <a:pPr marL="342900" marR="0" lvl="0" indent="-342900" algn="l" rtl="0">
              <a:spcBef>
                <a:spcPts val="480"/>
              </a:spcBef>
              <a:spcAft>
                <a:spcPts val="0"/>
              </a:spcAft>
              <a:buClr>
                <a:schemeClr val="tx1">
                  <a:lumMod val="95000"/>
                </a:schemeClr>
              </a:buClr>
              <a:buSzPts val="2400"/>
              <a:buFont typeface="Arial"/>
              <a:buChar char="•"/>
            </a:pPr>
            <a:r>
              <a:rPr lang="en-US" sz="2400" dirty="0">
                <a:solidFill>
                  <a:schemeClr val="tx1">
                    <a:lumMod val="95000"/>
                  </a:schemeClr>
                </a:solidFill>
                <a:latin typeface="Calibri"/>
                <a:ea typeface="Calibri"/>
                <a:cs typeface="Calibri"/>
                <a:sym typeface="Calibri"/>
              </a:rPr>
              <a:t>CS 6501 Computational Behavior Modeling</a:t>
            </a:r>
            <a:endParaRPr dirty="0">
              <a:solidFill>
                <a:schemeClr val="tx1">
                  <a:lumMod val="95000"/>
                </a:schemeClr>
              </a:solidFill>
            </a:endParaRPr>
          </a:p>
          <a:p>
            <a:pPr marL="342900" marR="0" lvl="0" indent="-190500" algn="l" rtl="0">
              <a:spcBef>
                <a:spcPts val="480"/>
              </a:spcBef>
              <a:spcAft>
                <a:spcPts val="0"/>
              </a:spcAft>
              <a:buClr>
                <a:schemeClr val="tx1">
                  <a:lumMod val="95000"/>
                </a:schemeClr>
              </a:buClr>
              <a:buSzPts val="2400"/>
              <a:buFont typeface="Arial"/>
              <a:buNone/>
            </a:pPr>
            <a:endParaRPr sz="2400" dirty="0">
              <a:solidFill>
                <a:schemeClr val="tx1">
                  <a:lumMod val="95000"/>
                </a:schemeClr>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3C139-8164-A02C-5344-5786B52BB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8A0D1D-BB41-B15C-4160-EA4D9007FED0}"/>
              </a:ext>
            </a:extLst>
          </p:cNvPr>
          <p:cNvSpPr>
            <a:spLocks noGrp="1"/>
          </p:cNvSpPr>
          <p:nvPr>
            <p:ph type="title"/>
          </p:nvPr>
        </p:nvSpPr>
        <p:spPr>
          <a:xfrm>
            <a:off x="1141412" y="226632"/>
            <a:ext cx="9905998" cy="583265"/>
          </a:xfrm>
        </p:spPr>
        <p:txBody>
          <a:bodyPr>
            <a:normAutofit fontScale="90000"/>
          </a:bodyPr>
          <a:lstStyle/>
          <a:p>
            <a:pPr algn="ctr"/>
            <a:r>
              <a:rPr lang="en-US" dirty="0"/>
              <a:t>One Common ML Paradigm?</a:t>
            </a:r>
          </a:p>
        </p:txBody>
      </p:sp>
      <p:sp>
        <p:nvSpPr>
          <p:cNvPr id="6" name="Rectangle 5">
            <a:extLst>
              <a:ext uri="{FF2B5EF4-FFF2-40B4-BE49-F238E27FC236}">
                <a16:creationId xmlns:a16="http://schemas.microsoft.com/office/drawing/2014/main" id="{644CAFFC-AC7F-EE93-7239-0DA46B9D0EED}"/>
              </a:ext>
            </a:extLst>
          </p:cNvPr>
          <p:cNvSpPr/>
          <p:nvPr/>
        </p:nvSpPr>
        <p:spPr>
          <a:xfrm>
            <a:off x="962738" y="3146536"/>
            <a:ext cx="1681655" cy="438807"/>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Training Data</a:t>
            </a:r>
          </a:p>
        </p:txBody>
      </p:sp>
      <p:sp>
        <p:nvSpPr>
          <p:cNvPr id="42" name="TextBox 41">
            <a:extLst>
              <a:ext uri="{FF2B5EF4-FFF2-40B4-BE49-F238E27FC236}">
                <a16:creationId xmlns:a16="http://schemas.microsoft.com/office/drawing/2014/main" id="{B304D442-D679-7D0D-20CF-EFF823007CBB}"/>
              </a:ext>
            </a:extLst>
          </p:cNvPr>
          <p:cNvSpPr txBox="1"/>
          <p:nvPr/>
        </p:nvSpPr>
        <p:spPr>
          <a:xfrm>
            <a:off x="4120055" y="2488776"/>
            <a:ext cx="4950373" cy="1754326"/>
          </a:xfrm>
          <a:prstGeom prst="rect">
            <a:avLst/>
          </a:prstGeom>
          <a:noFill/>
          <a:ln>
            <a:solidFill>
              <a:schemeClr val="tx1">
                <a:lumMod val="95000"/>
              </a:schemeClr>
            </a:solidFill>
          </a:ln>
        </p:spPr>
        <p:txBody>
          <a:bodyPr wrap="square" rtlCol="0">
            <a:spAutoFit/>
          </a:bodyPr>
          <a:lstStyle/>
          <a:p>
            <a:r>
              <a:rPr lang="en-US" dirty="0">
                <a:solidFill>
                  <a:schemeClr val="accent5">
                    <a:lumMod val="60000"/>
                    <a:lumOff val="40000"/>
                  </a:schemeClr>
                </a:solidFill>
              </a:rPr>
              <a:t>Training data </a:t>
            </a:r>
            <a:r>
              <a:rPr lang="en-US" dirty="0"/>
              <a:t>is data acquired or crafted that represents the real word and provides real examples of the information needed to learn the task at hand. Examples include user’s movie preferences and movie data, images of animals, social media conversations, etc.</a:t>
            </a:r>
          </a:p>
        </p:txBody>
      </p:sp>
    </p:spTree>
    <p:extLst>
      <p:ext uri="{BB962C8B-B14F-4D97-AF65-F5344CB8AC3E}">
        <p14:creationId xmlns:p14="http://schemas.microsoft.com/office/powerpoint/2010/main" val="322937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8D489-4508-03A6-AEF7-F85188262F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A7449D-B5A0-8EBE-F3B6-F9FAE71DA9BE}"/>
              </a:ext>
            </a:extLst>
          </p:cNvPr>
          <p:cNvSpPr>
            <a:spLocks noGrp="1"/>
          </p:cNvSpPr>
          <p:nvPr>
            <p:ph type="title"/>
          </p:nvPr>
        </p:nvSpPr>
        <p:spPr>
          <a:xfrm>
            <a:off x="1141412" y="226632"/>
            <a:ext cx="9905998" cy="583265"/>
          </a:xfrm>
        </p:spPr>
        <p:txBody>
          <a:bodyPr>
            <a:normAutofit fontScale="90000"/>
          </a:bodyPr>
          <a:lstStyle/>
          <a:p>
            <a:pPr algn="ctr"/>
            <a:r>
              <a:rPr lang="en-US" dirty="0"/>
              <a:t>One Common ML Paradigm?</a:t>
            </a:r>
          </a:p>
        </p:txBody>
      </p:sp>
      <p:sp>
        <p:nvSpPr>
          <p:cNvPr id="6" name="Rectangle 5">
            <a:extLst>
              <a:ext uri="{FF2B5EF4-FFF2-40B4-BE49-F238E27FC236}">
                <a16:creationId xmlns:a16="http://schemas.microsoft.com/office/drawing/2014/main" id="{9B28D54E-471B-FE22-79EA-C06C5107F200}"/>
              </a:ext>
            </a:extLst>
          </p:cNvPr>
          <p:cNvSpPr/>
          <p:nvPr/>
        </p:nvSpPr>
        <p:spPr>
          <a:xfrm>
            <a:off x="962738" y="3146536"/>
            <a:ext cx="1681655" cy="438807"/>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Training Data</a:t>
            </a:r>
          </a:p>
        </p:txBody>
      </p:sp>
      <p:sp>
        <p:nvSpPr>
          <p:cNvPr id="42" name="TextBox 41">
            <a:extLst>
              <a:ext uri="{FF2B5EF4-FFF2-40B4-BE49-F238E27FC236}">
                <a16:creationId xmlns:a16="http://schemas.microsoft.com/office/drawing/2014/main" id="{6A5A2226-E11F-921F-F581-F1FA5A3A4EF6}"/>
              </a:ext>
            </a:extLst>
          </p:cNvPr>
          <p:cNvSpPr txBox="1"/>
          <p:nvPr/>
        </p:nvSpPr>
        <p:spPr>
          <a:xfrm>
            <a:off x="4816739" y="1669208"/>
            <a:ext cx="4950373" cy="1477328"/>
          </a:xfrm>
          <a:prstGeom prst="rect">
            <a:avLst/>
          </a:prstGeom>
          <a:noFill/>
          <a:ln>
            <a:solidFill>
              <a:schemeClr val="tx1">
                <a:lumMod val="95000"/>
              </a:schemeClr>
            </a:solidFill>
          </a:ln>
        </p:spPr>
        <p:txBody>
          <a:bodyPr wrap="square" rtlCol="0">
            <a:spAutoFit/>
          </a:bodyPr>
          <a:lstStyle/>
          <a:p>
            <a:r>
              <a:rPr lang="en-US" dirty="0">
                <a:solidFill>
                  <a:schemeClr val="accent5">
                    <a:lumMod val="60000"/>
                    <a:lumOff val="40000"/>
                  </a:schemeClr>
                </a:solidFill>
              </a:rPr>
              <a:t>Training data </a:t>
            </a:r>
            <a:r>
              <a:rPr lang="en-US" dirty="0"/>
              <a:t>consists of </a:t>
            </a:r>
            <a:r>
              <a:rPr lang="en-US" dirty="0">
                <a:solidFill>
                  <a:schemeClr val="accent5">
                    <a:lumMod val="60000"/>
                    <a:lumOff val="40000"/>
                  </a:schemeClr>
                </a:solidFill>
              </a:rPr>
              <a:t>features</a:t>
            </a:r>
            <a:r>
              <a:rPr lang="en-US" dirty="0"/>
              <a:t>. </a:t>
            </a:r>
            <a:r>
              <a:rPr lang="en-US" dirty="0">
                <a:solidFill>
                  <a:schemeClr val="accent5">
                    <a:lumMod val="60000"/>
                    <a:lumOff val="40000"/>
                  </a:schemeClr>
                </a:solidFill>
              </a:rPr>
              <a:t>Features</a:t>
            </a:r>
            <a:r>
              <a:rPr lang="en-US" dirty="0"/>
              <a:t> are the different kinds of information the algorithm will learn about. Many machine learning algorithms are calculating correlations between these features and how well they predict an outcome of interest.</a:t>
            </a:r>
          </a:p>
        </p:txBody>
      </p:sp>
      <p:graphicFrame>
        <p:nvGraphicFramePr>
          <p:cNvPr id="3" name="Google Shape;498;g34e268b36c4_2_149">
            <a:extLst>
              <a:ext uri="{FF2B5EF4-FFF2-40B4-BE49-F238E27FC236}">
                <a16:creationId xmlns:a16="http://schemas.microsoft.com/office/drawing/2014/main" id="{01FB677C-0DD1-189E-287E-36B6B1823A9E}"/>
              </a:ext>
            </a:extLst>
          </p:cNvPr>
          <p:cNvGraphicFramePr/>
          <p:nvPr>
            <p:extLst>
              <p:ext uri="{D42A27DB-BD31-4B8C-83A1-F6EECF244321}">
                <p14:modId xmlns:p14="http://schemas.microsoft.com/office/powerpoint/2010/main" val="2717917150"/>
              </p:ext>
            </p:extLst>
          </p:nvPr>
        </p:nvGraphicFramePr>
        <p:xfrm>
          <a:off x="4563966" y="3445798"/>
          <a:ext cx="5334000" cy="3185570"/>
        </p:xfrm>
        <a:graphic>
          <a:graphicData uri="http://schemas.openxmlformats.org/drawingml/2006/table">
            <a:tbl>
              <a:tblPr firstRow="1" bandRow="1">
                <a:tableStyleId>{35758FB7-9AC5-4552-8A53-C91805E547FA}</a:tableStyleId>
              </a:tblPr>
              <a:tblGrid>
                <a:gridCol w="914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449250">
                <a:tc>
                  <a:txBody>
                    <a:bodyPr/>
                    <a:lstStyle/>
                    <a:p>
                      <a:pPr marL="0" marR="0" lvl="0" indent="0" algn="ctr" rtl="0">
                        <a:spcBef>
                          <a:spcPts val="0"/>
                        </a:spcBef>
                        <a:spcAft>
                          <a:spcPts val="0"/>
                        </a:spcAft>
                        <a:buNone/>
                      </a:pPr>
                      <a:r>
                        <a:rPr lang="en-US" sz="1400" u="none" strike="noStrike" cap="none" dirty="0"/>
                        <a:t>Student</a:t>
                      </a:r>
                      <a:endParaRPr dirty="0"/>
                    </a:p>
                  </a:txBody>
                  <a:tcPr marL="63375" marR="63375" marT="31675" marB="31675"/>
                </a:tc>
                <a:tc>
                  <a:txBody>
                    <a:bodyPr/>
                    <a:lstStyle/>
                    <a:p>
                      <a:pPr marL="0" marR="0" lvl="0" indent="0" algn="ctr" rtl="0">
                        <a:spcBef>
                          <a:spcPts val="0"/>
                        </a:spcBef>
                        <a:spcAft>
                          <a:spcPts val="0"/>
                        </a:spcAft>
                        <a:buNone/>
                      </a:pPr>
                      <a:r>
                        <a:rPr lang="en-US" sz="1400" u="none" strike="noStrike" cap="none" dirty="0"/>
                        <a:t>Earned an A in 2100?</a:t>
                      </a:r>
                      <a:endParaRPr sz="1400" u="none" strike="noStrike" cap="none" dirty="0"/>
                    </a:p>
                  </a:txBody>
                  <a:tcPr marL="63375" marR="63375" marT="31675" marB="31675"/>
                </a:tc>
                <a:tc>
                  <a:txBody>
                    <a:bodyPr/>
                    <a:lstStyle/>
                    <a:p>
                      <a:pPr marL="0" marR="0" lvl="0" indent="0" algn="ctr" rtl="0">
                        <a:lnSpc>
                          <a:spcPct val="100000"/>
                        </a:lnSpc>
                        <a:spcBef>
                          <a:spcPts val="0"/>
                        </a:spcBef>
                        <a:spcAft>
                          <a:spcPts val="0"/>
                        </a:spcAft>
                        <a:buClr>
                          <a:schemeClr val="dk1"/>
                        </a:buClr>
                        <a:buSzPts val="1400"/>
                        <a:buFont typeface="Calibri"/>
                        <a:buNone/>
                      </a:pPr>
                      <a:r>
                        <a:rPr lang="en-US" sz="1400" u="none" strike="noStrike" cap="none"/>
                        <a:t>4</a:t>
                      </a:r>
                      <a:r>
                        <a:rPr lang="en-US" sz="1400" u="none" strike="noStrike" cap="none" baseline="30000"/>
                        <a:t>th-</a:t>
                      </a:r>
                      <a:r>
                        <a:rPr lang="en-US" sz="1400" u="none" strike="noStrike" cap="none"/>
                        <a:t>Year?</a:t>
                      </a:r>
                      <a:endParaRPr/>
                    </a:p>
                  </a:txBody>
                  <a:tcPr marL="63375" marR="63375" marT="31675" marB="31675"/>
                </a:tc>
                <a:tc>
                  <a:txBody>
                    <a:bodyPr/>
                    <a:lstStyle/>
                    <a:p>
                      <a:pPr marL="0" marR="0" lvl="0" indent="0" algn="ctr" rtl="0">
                        <a:spcBef>
                          <a:spcPts val="0"/>
                        </a:spcBef>
                        <a:spcAft>
                          <a:spcPts val="0"/>
                        </a:spcAft>
                        <a:buNone/>
                      </a:pPr>
                      <a:r>
                        <a:rPr lang="en-US" sz="1400" u="none" strike="noStrike" cap="none"/>
                        <a:t>Works Hard?</a:t>
                      </a:r>
                      <a:endParaRPr/>
                    </a:p>
                  </a:txBody>
                  <a:tcPr marL="63375" marR="63375" marT="31675" marB="31675"/>
                </a:tc>
                <a:tc>
                  <a:txBody>
                    <a:bodyPr/>
                    <a:lstStyle/>
                    <a:p>
                      <a:pPr marL="0" marR="0" lvl="0" indent="0" algn="ctr" rtl="0">
                        <a:spcBef>
                          <a:spcPts val="0"/>
                        </a:spcBef>
                        <a:spcAft>
                          <a:spcPts val="0"/>
                        </a:spcAft>
                        <a:buNone/>
                      </a:pPr>
                      <a:r>
                        <a:rPr lang="en-US" sz="1400" u="none" strike="noStrike" cap="none"/>
                        <a:t>Drinks?</a:t>
                      </a:r>
                      <a:endParaRPr/>
                    </a:p>
                  </a:txBody>
                  <a:tcPr marL="63375" marR="63375" marT="31675" marB="31675"/>
                </a:tc>
                <a:tc>
                  <a:txBody>
                    <a:bodyPr/>
                    <a:lstStyle/>
                    <a:p>
                      <a:pPr marL="0" marR="0" lvl="0" indent="0" algn="ctr" rtl="0">
                        <a:spcBef>
                          <a:spcPts val="0"/>
                        </a:spcBef>
                        <a:spcAft>
                          <a:spcPts val="0"/>
                        </a:spcAft>
                        <a:buNone/>
                      </a:pPr>
                      <a:r>
                        <a:rPr lang="en-US" sz="1400" u="none" strike="noStrike" cap="none" dirty="0"/>
                        <a:t>Will earn A in 3100?</a:t>
                      </a:r>
                      <a:endParaRPr dirty="0"/>
                    </a:p>
                  </a:txBody>
                  <a:tcPr marL="63375" marR="63375" marT="31675" marB="31675"/>
                </a:tc>
                <a:extLst>
                  <a:ext uri="{0D108BD9-81ED-4DB2-BD59-A6C34878D82A}">
                    <a16:rowId xmlns:a16="http://schemas.microsoft.com/office/drawing/2014/main" val="10000"/>
                  </a:ext>
                </a:extLst>
              </a:tr>
              <a:tr h="449250">
                <a:tc>
                  <a:txBody>
                    <a:bodyPr/>
                    <a:lstStyle/>
                    <a:p>
                      <a:pPr marL="0" marR="0" lvl="0" indent="0" algn="ctr" rtl="0">
                        <a:spcBef>
                          <a:spcPts val="0"/>
                        </a:spcBef>
                        <a:spcAft>
                          <a:spcPts val="0"/>
                        </a:spcAft>
                        <a:buNone/>
                      </a:pPr>
                      <a:r>
                        <a:rPr lang="en-US" sz="1800" u="none" strike="noStrike" cap="none"/>
                        <a:t>Richard</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extLst>
                  <a:ext uri="{0D108BD9-81ED-4DB2-BD59-A6C34878D82A}">
                    <a16:rowId xmlns:a16="http://schemas.microsoft.com/office/drawing/2014/main" val="10001"/>
                  </a:ext>
                </a:extLst>
              </a:tr>
              <a:tr h="449250">
                <a:tc>
                  <a:txBody>
                    <a:bodyPr/>
                    <a:lstStyle/>
                    <a:p>
                      <a:pPr marL="0" marR="0" lvl="0" indent="0" algn="ctr" rtl="0">
                        <a:spcBef>
                          <a:spcPts val="0"/>
                        </a:spcBef>
                        <a:spcAft>
                          <a:spcPts val="0"/>
                        </a:spcAft>
                        <a:buNone/>
                      </a:pPr>
                      <a:r>
                        <a:rPr lang="en-US" sz="1800" u="none" strike="noStrike" cap="none"/>
                        <a:t>Allen</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extLst>
                  <a:ext uri="{0D108BD9-81ED-4DB2-BD59-A6C34878D82A}">
                    <a16:rowId xmlns:a16="http://schemas.microsoft.com/office/drawing/2014/main" val="10002"/>
                  </a:ext>
                </a:extLst>
              </a:tr>
              <a:tr h="449250">
                <a:tc>
                  <a:txBody>
                    <a:bodyPr/>
                    <a:lstStyle/>
                    <a:p>
                      <a:pPr marL="0" marR="0" lvl="0" indent="0" algn="ctr" rtl="0">
                        <a:spcBef>
                          <a:spcPts val="0"/>
                        </a:spcBef>
                        <a:spcAft>
                          <a:spcPts val="0"/>
                        </a:spcAft>
                        <a:buNone/>
                      </a:pPr>
                      <a:r>
                        <a:rPr lang="en-US" sz="1800" u="none" strike="noStrike" cap="none"/>
                        <a:t>Alison</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extLst>
                  <a:ext uri="{0D108BD9-81ED-4DB2-BD59-A6C34878D82A}">
                    <a16:rowId xmlns:a16="http://schemas.microsoft.com/office/drawing/2014/main" val="10003"/>
                  </a:ext>
                </a:extLst>
              </a:tr>
              <a:tr h="449250">
                <a:tc>
                  <a:txBody>
                    <a:bodyPr/>
                    <a:lstStyle/>
                    <a:p>
                      <a:pPr marL="0" marR="0" lvl="0" indent="0" algn="ctr" rtl="0">
                        <a:spcBef>
                          <a:spcPts val="0"/>
                        </a:spcBef>
                        <a:spcAft>
                          <a:spcPts val="0"/>
                        </a:spcAft>
                        <a:buNone/>
                      </a:pPr>
                      <a:r>
                        <a:rPr lang="en-US" sz="1800" u="none" strike="noStrike" cap="none"/>
                        <a:t>Jeff</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sz="1800" u="none" strike="noStrike" cap="none"/>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extLst>
                  <a:ext uri="{0D108BD9-81ED-4DB2-BD59-A6C34878D82A}">
                    <a16:rowId xmlns:a16="http://schemas.microsoft.com/office/drawing/2014/main" val="10004"/>
                  </a:ext>
                </a:extLst>
              </a:tr>
              <a:tr h="449250">
                <a:tc>
                  <a:txBody>
                    <a:bodyPr/>
                    <a:lstStyle/>
                    <a:p>
                      <a:pPr marL="0" marR="0" lvl="0" indent="0" algn="ctr" rtl="0">
                        <a:spcBef>
                          <a:spcPts val="0"/>
                        </a:spcBef>
                        <a:spcAft>
                          <a:spcPts val="0"/>
                        </a:spcAft>
                        <a:buNone/>
                      </a:pPr>
                      <a:r>
                        <a:rPr lang="en-US" sz="1800" u="none" strike="noStrike" cap="none"/>
                        <a:t>Gail</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extLst>
                  <a:ext uri="{0D108BD9-81ED-4DB2-BD59-A6C34878D82A}">
                    <a16:rowId xmlns:a16="http://schemas.microsoft.com/office/drawing/2014/main" val="10005"/>
                  </a:ext>
                </a:extLst>
              </a:tr>
              <a:tr h="449250">
                <a:tc>
                  <a:txBody>
                    <a:bodyPr/>
                    <a:lstStyle/>
                    <a:p>
                      <a:pPr marL="0" marR="0" lvl="0" indent="0" algn="ctr" rtl="0">
                        <a:spcBef>
                          <a:spcPts val="0"/>
                        </a:spcBef>
                        <a:spcAft>
                          <a:spcPts val="0"/>
                        </a:spcAft>
                        <a:buNone/>
                      </a:pPr>
                      <a:r>
                        <a:rPr lang="en-US" sz="1800" u="none" strike="noStrike" cap="none"/>
                        <a:t>Simon</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No</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a:t>Yes</a:t>
                      </a:r>
                      <a:endParaRPr/>
                    </a:p>
                  </a:txBody>
                  <a:tcPr marL="63375" marR="63375" marT="31675" marB="31675"/>
                </a:tc>
                <a:tc>
                  <a:txBody>
                    <a:bodyPr/>
                    <a:lstStyle/>
                    <a:p>
                      <a:pPr marL="0" marR="0" lvl="0" indent="0" algn="ctr" rtl="0">
                        <a:spcBef>
                          <a:spcPts val="0"/>
                        </a:spcBef>
                        <a:spcAft>
                          <a:spcPts val="0"/>
                        </a:spcAft>
                        <a:buNone/>
                      </a:pPr>
                      <a:r>
                        <a:rPr lang="en-US" sz="1800" u="none" strike="noStrike" cap="none" dirty="0"/>
                        <a:t>No</a:t>
                      </a:r>
                      <a:endParaRPr dirty="0"/>
                    </a:p>
                  </a:txBody>
                  <a:tcPr marL="63375" marR="63375" marT="31675" marB="3167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86353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EA2D1-CD15-1E71-2AB5-04D35A8C28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28BDBF-8DFC-F2F7-11FF-6AF69BD92B35}"/>
              </a:ext>
            </a:extLst>
          </p:cNvPr>
          <p:cNvSpPr>
            <a:spLocks noGrp="1"/>
          </p:cNvSpPr>
          <p:nvPr>
            <p:ph type="title"/>
          </p:nvPr>
        </p:nvSpPr>
        <p:spPr>
          <a:xfrm>
            <a:off x="1141412" y="226632"/>
            <a:ext cx="9905998" cy="583265"/>
          </a:xfrm>
        </p:spPr>
        <p:txBody>
          <a:bodyPr>
            <a:normAutofit fontScale="90000"/>
          </a:bodyPr>
          <a:lstStyle/>
          <a:p>
            <a:pPr algn="ctr"/>
            <a:r>
              <a:rPr lang="en-US" dirty="0"/>
              <a:t>One Common ML Paradigm?</a:t>
            </a:r>
          </a:p>
        </p:txBody>
      </p:sp>
      <p:sp>
        <p:nvSpPr>
          <p:cNvPr id="6" name="Rectangle 5">
            <a:extLst>
              <a:ext uri="{FF2B5EF4-FFF2-40B4-BE49-F238E27FC236}">
                <a16:creationId xmlns:a16="http://schemas.microsoft.com/office/drawing/2014/main" id="{B20918E6-DE7E-926C-6720-79E3C682CD53}"/>
              </a:ext>
            </a:extLst>
          </p:cNvPr>
          <p:cNvSpPr/>
          <p:nvPr/>
        </p:nvSpPr>
        <p:spPr>
          <a:xfrm>
            <a:off x="605687" y="3157986"/>
            <a:ext cx="1681655" cy="438807"/>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Training Data</a:t>
            </a:r>
          </a:p>
        </p:txBody>
      </p:sp>
      <p:sp>
        <p:nvSpPr>
          <p:cNvPr id="42" name="TextBox 41">
            <a:extLst>
              <a:ext uri="{FF2B5EF4-FFF2-40B4-BE49-F238E27FC236}">
                <a16:creationId xmlns:a16="http://schemas.microsoft.com/office/drawing/2014/main" id="{EA04F14C-7343-7441-DF4C-DEA1D9A941BC}"/>
              </a:ext>
            </a:extLst>
          </p:cNvPr>
          <p:cNvSpPr txBox="1"/>
          <p:nvPr/>
        </p:nvSpPr>
        <p:spPr>
          <a:xfrm>
            <a:off x="3272054" y="978717"/>
            <a:ext cx="4286986" cy="646331"/>
          </a:xfrm>
          <a:prstGeom prst="rect">
            <a:avLst/>
          </a:prstGeom>
          <a:noFill/>
          <a:ln>
            <a:solidFill>
              <a:schemeClr val="tx1">
                <a:lumMod val="95000"/>
              </a:schemeClr>
            </a:solidFill>
          </a:ln>
        </p:spPr>
        <p:txBody>
          <a:bodyPr wrap="square" rtlCol="0">
            <a:spAutoFit/>
          </a:bodyPr>
          <a:lstStyle/>
          <a:p>
            <a:r>
              <a:rPr lang="en-US" dirty="0">
                <a:solidFill>
                  <a:schemeClr val="accent5">
                    <a:lumMod val="60000"/>
                    <a:lumOff val="40000"/>
                  </a:schemeClr>
                </a:solidFill>
              </a:rPr>
              <a:t>Features</a:t>
            </a:r>
            <a:r>
              <a:rPr lang="en-US" dirty="0"/>
              <a:t> are often numerical, meaning they can be plotted in n-dimensional space!</a:t>
            </a:r>
          </a:p>
        </p:txBody>
      </p:sp>
      <p:graphicFrame>
        <p:nvGraphicFramePr>
          <p:cNvPr id="3" name="Google Shape;498;g34e268b36c4_2_149">
            <a:extLst>
              <a:ext uri="{FF2B5EF4-FFF2-40B4-BE49-F238E27FC236}">
                <a16:creationId xmlns:a16="http://schemas.microsoft.com/office/drawing/2014/main" id="{CAD90FD5-AB02-1474-E286-DDB012B445E6}"/>
              </a:ext>
            </a:extLst>
          </p:cNvPr>
          <p:cNvGraphicFramePr/>
          <p:nvPr>
            <p:extLst>
              <p:ext uri="{D42A27DB-BD31-4B8C-83A1-F6EECF244321}">
                <p14:modId xmlns:p14="http://schemas.microsoft.com/office/powerpoint/2010/main" val="2422764139"/>
              </p:ext>
            </p:extLst>
          </p:nvPr>
        </p:nvGraphicFramePr>
        <p:xfrm>
          <a:off x="2592977" y="1901183"/>
          <a:ext cx="5334000" cy="3398930"/>
        </p:xfrm>
        <a:graphic>
          <a:graphicData uri="http://schemas.openxmlformats.org/drawingml/2006/table">
            <a:tbl>
              <a:tblPr firstRow="1" bandRow="1">
                <a:tableStyleId>{35758FB7-9AC5-4552-8A53-C91805E547FA}</a:tableStyleId>
              </a:tblPr>
              <a:tblGrid>
                <a:gridCol w="914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449250">
                <a:tc>
                  <a:txBody>
                    <a:bodyPr/>
                    <a:lstStyle/>
                    <a:p>
                      <a:pPr marL="0" marR="0" lvl="0" indent="0" algn="ctr" rtl="0">
                        <a:spcBef>
                          <a:spcPts val="0"/>
                        </a:spcBef>
                        <a:spcAft>
                          <a:spcPts val="0"/>
                        </a:spcAft>
                        <a:buNone/>
                      </a:pPr>
                      <a:r>
                        <a:rPr lang="en-US" sz="1400" u="none" strike="noStrike" cap="none" dirty="0"/>
                        <a:t>Student</a:t>
                      </a:r>
                      <a:endParaRPr dirty="0"/>
                    </a:p>
                  </a:txBody>
                  <a:tcPr marL="63375" marR="63375" marT="31675" marB="31675"/>
                </a:tc>
                <a:tc>
                  <a:txBody>
                    <a:bodyPr/>
                    <a:lstStyle/>
                    <a:p>
                      <a:pPr marL="0" marR="0" lvl="0" indent="0" algn="ctr" rtl="0">
                        <a:spcBef>
                          <a:spcPts val="0"/>
                        </a:spcBef>
                        <a:spcAft>
                          <a:spcPts val="0"/>
                        </a:spcAft>
                        <a:buNone/>
                      </a:pPr>
                      <a:r>
                        <a:rPr lang="en-US" sz="1400" u="none" strike="noStrike" cap="none" dirty="0"/>
                        <a:t>Grade in 2100?</a:t>
                      </a:r>
                      <a:endParaRPr sz="1400" u="none" strike="noStrike" cap="none" dirty="0"/>
                    </a:p>
                  </a:txBody>
                  <a:tcPr marL="63375" marR="63375" marT="31675" marB="31675"/>
                </a:tc>
                <a:tc>
                  <a:txBody>
                    <a:bodyPr/>
                    <a:lstStyle/>
                    <a:p>
                      <a:pPr marL="0" marR="0" lvl="0" indent="0" algn="ctr" rtl="0">
                        <a:lnSpc>
                          <a:spcPct val="100000"/>
                        </a:lnSpc>
                        <a:spcBef>
                          <a:spcPts val="0"/>
                        </a:spcBef>
                        <a:spcAft>
                          <a:spcPts val="0"/>
                        </a:spcAft>
                        <a:buClr>
                          <a:schemeClr val="dk1"/>
                        </a:buClr>
                        <a:buSzPts val="1400"/>
                        <a:buFont typeface="Calibri"/>
                        <a:buNone/>
                      </a:pPr>
                      <a:r>
                        <a:rPr lang="en-US" sz="1400" u="none" strike="noStrike" cap="none" dirty="0"/>
                        <a:t>Years in college?</a:t>
                      </a:r>
                      <a:endParaRPr dirty="0"/>
                    </a:p>
                  </a:txBody>
                  <a:tcPr marL="63375" marR="63375" marT="31675" marB="31675"/>
                </a:tc>
                <a:tc>
                  <a:txBody>
                    <a:bodyPr/>
                    <a:lstStyle/>
                    <a:p>
                      <a:pPr marL="0" marR="0" lvl="0" indent="0" algn="ctr" rtl="0">
                        <a:spcBef>
                          <a:spcPts val="0"/>
                        </a:spcBef>
                        <a:spcAft>
                          <a:spcPts val="0"/>
                        </a:spcAft>
                        <a:buNone/>
                      </a:pPr>
                      <a:r>
                        <a:rPr lang="en-US" sz="1400" u="none" strike="noStrike" cap="none" dirty="0" err="1"/>
                        <a:t>Hrs</a:t>
                      </a:r>
                      <a:r>
                        <a:rPr lang="en-US" sz="1400" u="none" strike="noStrike" cap="none" dirty="0"/>
                        <a:t> work per week?</a:t>
                      </a:r>
                      <a:endParaRPr dirty="0"/>
                    </a:p>
                  </a:txBody>
                  <a:tcPr marL="63375" marR="63375" marT="31675" marB="31675"/>
                </a:tc>
                <a:tc>
                  <a:txBody>
                    <a:bodyPr/>
                    <a:lstStyle/>
                    <a:p>
                      <a:pPr marL="0" marR="0" lvl="0" indent="0" algn="ctr" rtl="0">
                        <a:spcBef>
                          <a:spcPts val="0"/>
                        </a:spcBef>
                        <a:spcAft>
                          <a:spcPts val="0"/>
                        </a:spcAft>
                        <a:buNone/>
                      </a:pPr>
                      <a:r>
                        <a:rPr lang="en-US" sz="1400" u="none" strike="noStrike" cap="none" dirty="0"/>
                        <a:t>Drinks per week?</a:t>
                      </a:r>
                      <a:endParaRPr dirty="0"/>
                    </a:p>
                  </a:txBody>
                  <a:tcPr marL="63375" marR="63375" marT="31675" marB="31675"/>
                </a:tc>
                <a:tc>
                  <a:txBody>
                    <a:bodyPr/>
                    <a:lstStyle/>
                    <a:p>
                      <a:pPr marL="0" marR="0" lvl="0" indent="0" algn="ctr" rtl="0">
                        <a:spcBef>
                          <a:spcPts val="0"/>
                        </a:spcBef>
                        <a:spcAft>
                          <a:spcPts val="0"/>
                        </a:spcAft>
                        <a:buNone/>
                      </a:pPr>
                      <a:r>
                        <a:rPr lang="en-US" sz="1400" u="none" strike="noStrike" cap="none" dirty="0"/>
                        <a:t>Grade in 3100?</a:t>
                      </a:r>
                      <a:endParaRPr dirty="0"/>
                    </a:p>
                  </a:txBody>
                  <a:tcPr marL="63375" marR="63375" marT="31675" marB="31675"/>
                </a:tc>
                <a:extLst>
                  <a:ext uri="{0D108BD9-81ED-4DB2-BD59-A6C34878D82A}">
                    <a16:rowId xmlns:a16="http://schemas.microsoft.com/office/drawing/2014/main" val="10000"/>
                  </a:ext>
                </a:extLst>
              </a:tr>
              <a:tr h="449250">
                <a:tc>
                  <a:txBody>
                    <a:bodyPr/>
                    <a:lstStyle/>
                    <a:p>
                      <a:pPr marL="0" marR="0" lvl="0" indent="0" algn="ctr" rtl="0">
                        <a:spcBef>
                          <a:spcPts val="0"/>
                        </a:spcBef>
                        <a:spcAft>
                          <a:spcPts val="0"/>
                        </a:spcAft>
                        <a:buNone/>
                      </a:pPr>
                      <a:r>
                        <a:rPr lang="en-US" sz="1800" u="none" strike="noStrike" cap="none" dirty="0"/>
                        <a:t>Richard</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95</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4</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2</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12</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77</a:t>
                      </a:r>
                      <a:endParaRPr dirty="0"/>
                    </a:p>
                  </a:txBody>
                  <a:tcPr marL="63375" marR="63375" marT="31675" marB="31675"/>
                </a:tc>
                <a:extLst>
                  <a:ext uri="{0D108BD9-81ED-4DB2-BD59-A6C34878D82A}">
                    <a16:rowId xmlns:a16="http://schemas.microsoft.com/office/drawing/2014/main" val="10001"/>
                  </a:ext>
                </a:extLst>
              </a:tr>
              <a:tr h="449250">
                <a:tc>
                  <a:txBody>
                    <a:bodyPr/>
                    <a:lstStyle/>
                    <a:p>
                      <a:pPr marL="0" marR="0" lvl="0" indent="0" algn="ctr" rtl="0">
                        <a:spcBef>
                          <a:spcPts val="0"/>
                        </a:spcBef>
                        <a:spcAft>
                          <a:spcPts val="0"/>
                        </a:spcAft>
                        <a:buNone/>
                      </a:pPr>
                      <a:r>
                        <a:rPr lang="en-US" sz="1800" u="none" strike="noStrike" cap="none"/>
                        <a:t>Allen</a:t>
                      </a:r>
                      <a:endParaRPr/>
                    </a:p>
                  </a:txBody>
                  <a:tcPr marL="63375" marR="63375" marT="31675" marB="31675"/>
                </a:tc>
                <a:tc>
                  <a:txBody>
                    <a:bodyPr/>
                    <a:lstStyle/>
                    <a:p>
                      <a:pPr marL="0" marR="0" lvl="0" indent="0" algn="ctr" rtl="0">
                        <a:spcBef>
                          <a:spcPts val="0"/>
                        </a:spcBef>
                        <a:spcAft>
                          <a:spcPts val="0"/>
                        </a:spcAft>
                        <a:buNone/>
                      </a:pPr>
                      <a:r>
                        <a:rPr lang="en-US" sz="1800" u="none" strike="noStrike" cap="none" dirty="0"/>
                        <a:t>97</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4</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7</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0</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91</a:t>
                      </a:r>
                      <a:endParaRPr dirty="0"/>
                    </a:p>
                  </a:txBody>
                  <a:tcPr marL="63375" marR="63375" marT="31675" marB="31675"/>
                </a:tc>
                <a:extLst>
                  <a:ext uri="{0D108BD9-81ED-4DB2-BD59-A6C34878D82A}">
                    <a16:rowId xmlns:a16="http://schemas.microsoft.com/office/drawing/2014/main" val="10002"/>
                  </a:ext>
                </a:extLst>
              </a:tr>
              <a:tr h="449250">
                <a:tc>
                  <a:txBody>
                    <a:bodyPr/>
                    <a:lstStyle/>
                    <a:p>
                      <a:pPr marL="0" marR="0" lvl="0" indent="0" algn="ctr" rtl="0">
                        <a:spcBef>
                          <a:spcPts val="0"/>
                        </a:spcBef>
                        <a:spcAft>
                          <a:spcPts val="0"/>
                        </a:spcAft>
                        <a:buNone/>
                      </a:pPr>
                      <a:r>
                        <a:rPr lang="en-US" sz="1800" u="none" strike="noStrike" cap="none"/>
                        <a:t>Alison</a:t>
                      </a:r>
                      <a:endParaRPr/>
                    </a:p>
                  </a:txBody>
                  <a:tcPr marL="63375" marR="63375" marT="31675" marB="31675"/>
                </a:tc>
                <a:tc>
                  <a:txBody>
                    <a:bodyPr/>
                    <a:lstStyle/>
                    <a:p>
                      <a:pPr marL="0" marR="0" lvl="0" indent="0" algn="ctr" rtl="0">
                        <a:spcBef>
                          <a:spcPts val="0"/>
                        </a:spcBef>
                        <a:spcAft>
                          <a:spcPts val="0"/>
                        </a:spcAft>
                        <a:buNone/>
                      </a:pPr>
                      <a:r>
                        <a:rPr lang="en-US" sz="1800" u="none" strike="noStrike" cap="none" dirty="0"/>
                        <a:t>76</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2</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6</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0</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67</a:t>
                      </a:r>
                      <a:endParaRPr dirty="0"/>
                    </a:p>
                  </a:txBody>
                  <a:tcPr marL="63375" marR="63375" marT="31675" marB="31675"/>
                </a:tc>
                <a:extLst>
                  <a:ext uri="{0D108BD9-81ED-4DB2-BD59-A6C34878D82A}">
                    <a16:rowId xmlns:a16="http://schemas.microsoft.com/office/drawing/2014/main" val="10003"/>
                  </a:ext>
                </a:extLst>
              </a:tr>
              <a:tr h="449250">
                <a:tc>
                  <a:txBody>
                    <a:bodyPr/>
                    <a:lstStyle/>
                    <a:p>
                      <a:pPr marL="0" marR="0" lvl="0" indent="0" algn="ctr" rtl="0">
                        <a:spcBef>
                          <a:spcPts val="0"/>
                        </a:spcBef>
                        <a:spcAft>
                          <a:spcPts val="0"/>
                        </a:spcAft>
                        <a:buNone/>
                      </a:pPr>
                      <a:r>
                        <a:rPr lang="en-US" sz="1800" u="none" strike="noStrike" cap="none"/>
                        <a:t>Jeff</a:t>
                      </a:r>
                      <a:endParaRPr/>
                    </a:p>
                  </a:txBody>
                  <a:tcPr marL="63375" marR="63375" marT="31675" marB="31675"/>
                </a:tc>
                <a:tc>
                  <a:txBody>
                    <a:bodyPr/>
                    <a:lstStyle/>
                    <a:p>
                      <a:pPr marL="0" marR="0" lvl="0" indent="0" algn="ctr" rtl="0">
                        <a:spcBef>
                          <a:spcPts val="0"/>
                        </a:spcBef>
                        <a:spcAft>
                          <a:spcPts val="0"/>
                        </a:spcAft>
                        <a:buNone/>
                      </a:pPr>
                      <a:r>
                        <a:rPr lang="en-US" sz="1800" u="none" strike="noStrike" cap="none" dirty="0"/>
                        <a:t>78</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4</a:t>
                      </a:r>
                      <a:endParaRPr sz="1800" u="none" strike="noStrike" cap="none" dirty="0"/>
                    </a:p>
                  </a:txBody>
                  <a:tcPr marL="63375" marR="63375" marT="31675" marB="31675"/>
                </a:tc>
                <a:tc>
                  <a:txBody>
                    <a:bodyPr/>
                    <a:lstStyle/>
                    <a:p>
                      <a:pPr marL="0" marR="0" lvl="0" indent="0" algn="ctr" rtl="0">
                        <a:spcBef>
                          <a:spcPts val="0"/>
                        </a:spcBef>
                        <a:spcAft>
                          <a:spcPts val="0"/>
                        </a:spcAft>
                        <a:buNone/>
                      </a:pPr>
                      <a:r>
                        <a:rPr lang="en-US" sz="1800" u="none" strike="noStrike" cap="none" dirty="0"/>
                        <a:t>3</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10</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77</a:t>
                      </a:r>
                      <a:endParaRPr dirty="0"/>
                    </a:p>
                  </a:txBody>
                  <a:tcPr marL="63375" marR="63375" marT="31675" marB="31675"/>
                </a:tc>
                <a:extLst>
                  <a:ext uri="{0D108BD9-81ED-4DB2-BD59-A6C34878D82A}">
                    <a16:rowId xmlns:a16="http://schemas.microsoft.com/office/drawing/2014/main" val="10004"/>
                  </a:ext>
                </a:extLst>
              </a:tr>
              <a:tr h="449250">
                <a:tc>
                  <a:txBody>
                    <a:bodyPr/>
                    <a:lstStyle/>
                    <a:p>
                      <a:pPr marL="0" marR="0" lvl="0" indent="0" algn="ctr" rtl="0">
                        <a:spcBef>
                          <a:spcPts val="0"/>
                        </a:spcBef>
                        <a:spcAft>
                          <a:spcPts val="0"/>
                        </a:spcAft>
                        <a:buNone/>
                      </a:pPr>
                      <a:r>
                        <a:rPr lang="en-US" sz="1800" u="none" strike="noStrike" cap="none"/>
                        <a:t>Gail</a:t>
                      </a:r>
                      <a:endParaRPr/>
                    </a:p>
                  </a:txBody>
                  <a:tcPr marL="63375" marR="63375" marT="31675" marB="31675"/>
                </a:tc>
                <a:tc>
                  <a:txBody>
                    <a:bodyPr/>
                    <a:lstStyle/>
                    <a:p>
                      <a:pPr marL="0" marR="0" lvl="0" indent="0" algn="ctr" rtl="0">
                        <a:spcBef>
                          <a:spcPts val="0"/>
                        </a:spcBef>
                        <a:spcAft>
                          <a:spcPts val="0"/>
                        </a:spcAft>
                        <a:buNone/>
                      </a:pPr>
                      <a:r>
                        <a:rPr lang="en-US" sz="1800" u="none" strike="noStrike" cap="none" dirty="0"/>
                        <a:t>96</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3</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8</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2</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95</a:t>
                      </a:r>
                      <a:endParaRPr dirty="0"/>
                    </a:p>
                  </a:txBody>
                  <a:tcPr marL="63375" marR="63375" marT="31675" marB="31675"/>
                </a:tc>
                <a:extLst>
                  <a:ext uri="{0D108BD9-81ED-4DB2-BD59-A6C34878D82A}">
                    <a16:rowId xmlns:a16="http://schemas.microsoft.com/office/drawing/2014/main" val="10005"/>
                  </a:ext>
                </a:extLst>
              </a:tr>
              <a:tr h="449250">
                <a:tc>
                  <a:txBody>
                    <a:bodyPr/>
                    <a:lstStyle/>
                    <a:p>
                      <a:pPr marL="0" marR="0" lvl="0" indent="0" algn="ctr" rtl="0">
                        <a:spcBef>
                          <a:spcPts val="0"/>
                        </a:spcBef>
                        <a:spcAft>
                          <a:spcPts val="0"/>
                        </a:spcAft>
                        <a:buNone/>
                      </a:pPr>
                      <a:r>
                        <a:rPr lang="en-US" sz="1800" u="none" strike="noStrike" cap="none" dirty="0"/>
                        <a:t>Simon</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85</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4</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8</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4</a:t>
                      </a:r>
                      <a:endParaRPr dirty="0"/>
                    </a:p>
                  </a:txBody>
                  <a:tcPr marL="63375" marR="63375" marT="31675" marB="31675"/>
                </a:tc>
                <a:tc>
                  <a:txBody>
                    <a:bodyPr/>
                    <a:lstStyle/>
                    <a:p>
                      <a:pPr marL="0" marR="0" lvl="0" indent="0" algn="ctr" rtl="0">
                        <a:spcBef>
                          <a:spcPts val="0"/>
                        </a:spcBef>
                        <a:spcAft>
                          <a:spcPts val="0"/>
                        </a:spcAft>
                        <a:buNone/>
                      </a:pPr>
                      <a:r>
                        <a:rPr lang="en-US" sz="1800" u="none" strike="noStrike" cap="none" dirty="0"/>
                        <a:t>88</a:t>
                      </a:r>
                      <a:endParaRPr dirty="0"/>
                    </a:p>
                  </a:txBody>
                  <a:tcPr marL="63375" marR="63375" marT="31675" marB="31675"/>
                </a:tc>
                <a:extLst>
                  <a:ext uri="{0D108BD9-81ED-4DB2-BD59-A6C34878D82A}">
                    <a16:rowId xmlns:a16="http://schemas.microsoft.com/office/drawing/2014/main" val="10006"/>
                  </a:ext>
                </a:extLst>
              </a:tr>
            </a:tbl>
          </a:graphicData>
        </a:graphic>
      </p:graphicFrame>
      <p:pic>
        <p:nvPicPr>
          <p:cNvPr id="4" name="Google Shape;246;p18" descr="undefined">
            <a:extLst>
              <a:ext uri="{FF2B5EF4-FFF2-40B4-BE49-F238E27FC236}">
                <a16:creationId xmlns:a16="http://schemas.microsoft.com/office/drawing/2014/main" id="{F05A5510-8444-4BC7-48EA-AAD41B82FBE4}"/>
              </a:ext>
            </a:extLst>
          </p:cNvPr>
          <p:cNvPicPr preferRelativeResize="0"/>
          <p:nvPr/>
        </p:nvPicPr>
        <p:blipFill rotWithShape="1">
          <a:blip r:embed="rId2">
            <a:alphaModFix/>
          </a:blip>
          <a:srcRect/>
          <a:stretch/>
        </p:blipFill>
        <p:spPr>
          <a:xfrm>
            <a:off x="8322489" y="1112472"/>
            <a:ext cx="3377036" cy="2590800"/>
          </a:xfrm>
          <a:prstGeom prst="rect">
            <a:avLst/>
          </a:prstGeom>
          <a:noFill/>
          <a:ln>
            <a:noFill/>
          </a:ln>
        </p:spPr>
      </p:pic>
      <p:pic>
        <p:nvPicPr>
          <p:cNvPr id="5" name="Google Shape;247;p18" descr="A grid with blue dots and numbers&#10;&#10;Description automatically generated">
            <a:extLst>
              <a:ext uri="{FF2B5EF4-FFF2-40B4-BE49-F238E27FC236}">
                <a16:creationId xmlns:a16="http://schemas.microsoft.com/office/drawing/2014/main" id="{6504ED4A-0937-67FB-8626-69CF0A8837C7}"/>
              </a:ext>
            </a:extLst>
          </p:cNvPr>
          <p:cNvPicPr preferRelativeResize="0"/>
          <p:nvPr/>
        </p:nvPicPr>
        <p:blipFill rotWithShape="1">
          <a:blip r:embed="rId3">
            <a:alphaModFix/>
          </a:blip>
          <a:srcRect/>
          <a:stretch/>
        </p:blipFill>
        <p:spPr>
          <a:xfrm>
            <a:off x="8454274" y="3811515"/>
            <a:ext cx="3132039" cy="2475464"/>
          </a:xfrm>
          <a:prstGeom prst="rect">
            <a:avLst/>
          </a:prstGeom>
          <a:noFill/>
          <a:ln>
            <a:noFill/>
          </a:ln>
        </p:spPr>
      </p:pic>
      <p:sp>
        <p:nvSpPr>
          <p:cNvPr id="7" name="TextBox 6">
            <a:extLst>
              <a:ext uri="{FF2B5EF4-FFF2-40B4-BE49-F238E27FC236}">
                <a16:creationId xmlns:a16="http://schemas.microsoft.com/office/drawing/2014/main" id="{26671AB7-A685-02E6-69FB-26A49923578F}"/>
              </a:ext>
            </a:extLst>
          </p:cNvPr>
          <p:cNvSpPr txBox="1"/>
          <p:nvPr/>
        </p:nvSpPr>
        <p:spPr>
          <a:xfrm>
            <a:off x="3631474" y="5640648"/>
            <a:ext cx="4480561" cy="923330"/>
          </a:xfrm>
          <a:prstGeom prst="rect">
            <a:avLst/>
          </a:prstGeom>
          <a:noFill/>
          <a:ln>
            <a:solidFill>
              <a:schemeClr val="tx1">
                <a:lumMod val="95000"/>
              </a:schemeClr>
            </a:solidFill>
          </a:ln>
        </p:spPr>
        <p:txBody>
          <a:bodyPr wrap="square" rtlCol="0">
            <a:spAutoFit/>
          </a:bodyPr>
          <a:lstStyle/>
          <a:p>
            <a:r>
              <a:rPr lang="en-US" dirty="0">
                <a:solidFill>
                  <a:schemeClr val="tx1">
                    <a:lumMod val="95000"/>
                  </a:schemeClr>
                </a:solidFill>
              </a:rPr>
              <a:t>How </a:t>
            </a:r>
            <a:r>
              <a:rPr lang="en-US" b="1" i="1" u="sng" dirty="0">
                <a:solidFill>
                  <a:schemeClr val="tx1">
                    <a:lumMod val="95000"/>
                  </a:schemeClr>
                </a:solidFill>
              </a:rPr>
              <a:t>similar are two students in our training set</a:t>
            </a:r>
            <a:r>
              <a:rPr lang="en-US" dirty="0">
                <a:solidFill>
                  <a:schemeClr val="tx1">
                    <a:lumMod val="95000"/>
                  </a:schemeClr>
                </a:solidFill>
              </a:rPr>
              <a:t>? One measure is to plot in n-dimensional space and find </a:t>
            </a:r>
            <a:r>
              <a:rPr lang="en-US" dirty="0">
                <a:solidFill>
                  <a:schemeClr val="accent3">
                    <a:lumMod val="60000"/>
                    <a:lumOff val="40000"/>
                  </a:schemeClr>
                </a:solidFill>
              </a:rPr>
              <a:t>Euclidean distance</a:t>
            </a:r>
            <a:r>
              <a:rPr lang="en-US" dirty="0">
                <a:solidFill>
                  <a:schemeClr val="tx1">
                    <a:lumMod val="95000"/>
                  </a:schemeClr>
                </a:solidFill>
              </a:rPr>
              <a:t>!</a:t>
            </a:r>
          </a:p>
        </p:txBody>
      </p:sp>
    </p:spTree>
    <p:extLst>
      <p:ext uri="{BB962C8B-B14F-4D97-AF65-F5344CB8AC3E}">
        <p14:creationId xmlns:p14="http://schemas.microsoft.com/office/powerpoint/2010/main" val="422491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0F5E1-D5A8-9C42-5EDC-C7329E2B0B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9F045E-BAF8-1727-8FD7-09F82E758D9D}"/>
              </a:ext>
            </a:extLst>
          </p:cNvPr>
          <p:cNvSpPr>
            <a:spLocks noGrp="1"/>
          </p:cNvSpPr>
          <p:nvPr>
            <p:ph type="title"/>
          </p:nvPr>
        </p:nvSpPr>
        <p:spPr>
          <a:xfrm>
            <a:off x="1141412" y="226632"/>
            <a:ext cx="9905998" cy="583265"/>
          </a:xfrm>
        </p:spPr>
        <p:txBody>
          <a:bodyPr>
            <a:normAutofit fontScale="90000"/>
          </a:bodyPr>
          <a:lstStyle/>
          <a:p>
            <a:pPr algn="ctr"/>
            <a:r>
              <a:rPr lang="en-US" dirty="0"/>
              <a:t>One Common ML Paradigm?</a:t>
            </a:r>
          </a:p>
        </p:txBody>
      </p:sp>
      <p:sp>
        <p:nvSpPr>
          <p:cNvPr id="6" name="Rectangle 5">
            <a:extLst>
              <a:ext uri="{FF2B5EF4-FFF2-40B4-BE49-F238E27FC236}">
                <a16:creationId xmlns:a16="http://schemas.microsoft.com/office/drawing/2014/main" id="{2FC3A079-6D2D-CC11-7B34-87127CFCFD53}"/>
              </a:ext>
            </a:extLst>
          </p:cNvPr>
          <p:cNvSpPr/>
          <p:nvPr/>
        </p:nvSpPr>
        <p:spPr>
          <a:xfrm>
            <a:off x="962738" y="3146536"/>
            <a:ext cx="1681655" cy="438807"/>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Training Data</a:t>
            </a:r>
          </a:p>
        </p:txBody>
      </p:sp>
    </p:spTree>
    <p:extLst>
      <p:ext uri="{BB962C8B-B14F-4D97-AF65-F5344CB8AC3E}">
        <p14:creationId xmlns:p14="http://schemas.microsoft.com/office/powerpoint/2010/main" val="223548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{78731ABC-CB82-E74D-A429-13D3326A7E5D}tf10001122</Template>
  <TotalTime>45217</TotalTime>
  <Words>3172</Words>
  <Application>Microsoft Macintosh PowerPoint</Application>
  <PresentationFormat>Widescreen</PresentationFormat>
  <Paragraphs>591</Paragraphs>
  <Slides>53</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Cambria Math</vt:lpstr>
      <vt:lpstr>Courier New</vt:lpstr>
      <vt:lpstr>Helvetica Neue Light</vt:lpstr>
      <vt:lpstr>Inconsolata</vt:lpstr>
      <vt:lpstr>Tw Cen MT</vt:lpstr>
      <vt:lpstr>Circuit</vt:lpstr>
      <vt:lpstr>A brief Introduction to Machine Learning</vt:lpstr>
      <vt:lpstr>Roadmap: Goals for this deck</vt:lpstr>
      <vt:lpstr>Introduction, “Learning”, Features, etc.</vt:lpstr>
      <vt:lpstr>What is Machine Learning?</vt:lpstr>
      <vt:lpstr>What is Machine Learning?</vt:lpstr>
      <vt:lpstr>One Common ML Paradigm?</vt:lpstr>
      <vt:lpstr>One Common ML Paradigm?</vt:lpstr>
      <vt:lpstr>One Common ML Paradigm?</vt:lpstr>
      <vt:lpstr>One Common ML Paradigm?</vt:lpstr>
      <vt:lpstr>One Common ML Paradigm?</vt:lpstr>
      <vt:lpstr>One Common ML Paradigm?</vt:lpstr>
      <vt:lpstr>One Common ML Paradigm?</vt:lpstr>
      <vt:lpstr>One Common ML Paradigm?</vt:lpstr>
      <vt:lpstr>One Common ML Paradigm?</vt:lpstr>
      <vt:lpstr>Types of Learning</vt:lpstr>
      <vt:lpstr>Rote Learning</vt:lpstr>
      <vt:lpstr>Unsupervised Learning</vt:lpstr>
      <vt:lpstr>Another Example: Unsupervised Learning</vt:lpstr>
      <vt:lpstr>supervised Learning</vt:lpstr>
      <vt:lpstr>Reinforcement Learning</vt:lpstr>
      <vt:lpstr>That Taxonomy Again…</vt:lpstr>
      <vt:lpstr>Unsupervised Learning and Clustering</vt:lpstr>
      <vt:lpstr>Clustering</vt:lpstr>
      <vt:lpstr>Clustering Using MSTs</vt:lpstr>
      <vt:lpstr>Clustering Using MSTs</vt:lpstr>
      <vt:lpstr>Clustering</vt:lpstr>
      <vt:lpstr>Clustering</vt:lpstr>
      <vt:lpstr>Clustering Based on Centroids</vt:lpstr>
      <vt:lpstr>How it Works: The Initial State</vt:lpstr>
      <vt:lpstr>How it Works: The Initial State</vt:lpstr>
      <vt:lpstr>How it Works: The Initial State</vt:lpstr>
      <vt:lpstr>How it Works: The Initial State</vt:lpstr>
      <vt:lpstr>How it Works: The Initial State</vt:lpstr>
      <vt:lpstr>How it Works: The Initial State</vt:lpstr>
      <vt:lpstr>How it Works: The Initial State</vt:lpstr>
      <vt:lpstr>How it Works: The Initial State</vt:lpstr>
      <vt:lpstr>How it Works: The Initial State</vt:lpstr>
      <vt:lpstr>Supervised Learning: K-Nearest Neighbors</vt:lpstr>
      <vt:lpstr>supervised Learning</vt:lpstr>
      <vt:lpstr>supervised Learning</vt:lpstr>
      <vt:lpstr>K-Nearest Neighbors</vt:lpstr>
      <vt:lpstr>K-Nearest Neighbors</vt:lpstr>
      <vt:lpstr>K-Nearest Neighbors</vt:lpstr>
      <vt:lpstr>k-Nearest Neighbors Details</vt:lpstr>
      <vt:lpstr>Basics of Reinforcement Learning</vt:lpstr>
      <vt:lpstr>Reinforcement Learning Definitions</vt:lpstr>
      <vt:lpstr>Reinforcement learning</vt:lpstr>
      <vt:lpstr>A view of agent and environment interaction</vt:lpstr>
      <vt:lpstr>Reinforcement Learning</vt:lpstr>
      <vt:lpstr>Reinforcement Learning</vt:lpstr>
      <vt:lpstr>UVA CS Department and ML/AI</vt:lpstr>
      <vt:lpstr>ML/AI and UVA CS Faculty</vt:lpstr>
      <vt:lpstr>CS Courses in ML/AI (in last 2 years)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dc:title>
  <dc:creator>Mark Floryan</dc:creator>
  <cp:lastModifiedBy>Floryan, Mark Richard (mrf8t)</cp:lastModifiedBy>
  <cp:revision>273</cp:revision>
  <dcterms:created xsi:type="dcterms:W3CDTF">2023-02-24T14:15:53Z</dcterms:created>
  <dcterms:modified xsi:type="dcterms:W3CDTF">2025-11-04T16:43:05Z</dcterms:modified>
</cp:coreProperties>
</file>