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642" r:id="rId2"/>
    <p:sldId id="685" r:id="rId3"/>
    <p:sldId id="680" r:id="rId4"/>
    <p:sldId id="511" r:id="rId5"/>
    <p:sldId id="363" r:id="rId6"/>
    <p:sldId id="364" r:id="rId7"/>
    <p:sldId id="401" r:id="rId8"/>
    <p:sldId id="366" r:id="rId9"/>
    <p:sldId id="368" r:id="rId10"/>
    <p:sldId id="384" r:id="rId11"/>
    <p:sldId id="369" r:id="rId12"/>
    <p:sldId id="371" r:id="rId13"/>
    <p:sldId id="370" r:id="rId14"/>
    <p:sldId id="3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9DDE23A-C3E9-4012-9D56-589ACFBEC21E}">
          <p14:sldIdLst>
            <p14:sldId id="642"/>
            <p14:sldId id="685"/>
            <p14:sldId id="680"/>
            <p14:sldId id="511"/>
            <p14:sldId id="363"/>
            <p14:sldId id="364"/>
            <p14:sldId id="401"/>
            <p14:sldId id="366"/>
            <p14:sldId id="368"/>
            <p14:sldId id="384"/>
            <p14:sldId id="369"/>
            <p14:sldId id="371"/>
            <p14:sldId id="370"/>
            <p14:sldId id="3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rton, Tom (tbh3f)" initials="HT(" lastIdx="1" clrIdx="0">
    <p:extLst>
      <p:ext uri="{19B8F6BF-5375-455C-9EA6-DF929625EA0E}">
        <p15:presenceInfo xmlns:p15="http://schemas.microsoft.com/office/powerpoint/2012/main" userId="S::tbh3f@virginia.edu::db589c69-5451-4833-9298-0c009cd532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CC0000"/>
    <a:srgbClr val="FFFF00"/>
    <a:srgbClr val="C57F70"/>
    <a:srgbClr val="FFFF66"/>
    <a:srgbClr val="FF99FF"/>
    <a:srgbClr val="FF6600"/>
    <a:srgbClr val="FFCC00"/>
    <a:srgbClr val="92D05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09"/>
    <p:restoredTop sz="92901" autoAdjust="0"/>
  </p:normalViewPr>
  <p:slideViewPr>
    <p:cSldViewPr>
      <p:cViewPr varScale="1">
        <p:scale>
          <a:sx n="133" d="100"/>
          <a:sy n="133" d="100"/>
        </p:scale>
        <p:origin x="28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F7FD5-2840-4607-A4CD-0A8A66D9D61D}" type="datetimeFigureOut">
              <a:rPr lang="en-US" smtClean="0"/>
              <a:t>9/1/22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E913D-325D-4B30-8E23-50203DB5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005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876D7-A83B-4BB3-9AED-75488AD1A7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06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05D8DCB-06E0-DB4B-A914-CADE4285D248}"/>
              </a:ext>
            </a:extLst>
          </p:cNvPr>
          <p:cNvSpPr/>
          <p:nvPr/>
        </p:nvSpPr>
        <p:spPr>
          <a:xfrm>
            <a:off x="0" y="-1"/>
            <a:ext cx="12192000" cy="68580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A2421-D2CD-4522-A1BA-E4F59ED821B7}" type="datetime1">
              <a:rPr lang="en-US" smtClean="0"/>
              <a:t>9/1/22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87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928D-0C55-4D8D-9D16-4C05754E5356}" type="datetime1">
              <a:rPr lang="en-US" smtClean="0"/>
              <a:t>9/1/22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531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EDDD-253B-4C38-A621-35D8BA950C17}" type="datetime1">
              <a:rPr lang="en-US" smtClean="0"/>
              <a:t>9/1/22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25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67E4-28CB-45C9-B82C-D6B22AD4F0EB}" type="datetime1">
              <a:rPr lang="en-US" smtClean="0"/>
              <a:t>9/1/22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999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4C693-B405-44E1-A127-B7CE8B45C1E1}" type="datetime1">
              <a:rPr lang="en-US" smtClean="0"/>
              <a:t>9/1/22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095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mall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A115C93-B2CE-D44F-83E3-23A7F22EA8D8}"/>
              </a:ext>
            </a:extLst>
          </p:cNvPr>
          <p:cNvSpPr/>
          <p:nvPr/>
        </p:nvSpPr>
        <p:spPr>
          <a:xfrm>
            <a:off x="0" y="-1"/>
            <a:ext cx="12192000" cy="731837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28600"/>
            <a:ext cx="10972800" cy="1143000"/>
          </a:xfrm>
        </p:spPr>
        <p:txBody>
          <a:bodyPr/>
          <a:lstStyle>
            <a:lvl1pPr>
              <a:defRPr b="0" i="0" spc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  <a:cs typeface="Helvetica Neue" panose="02000503000000020004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8102-2E91-4DD7-8E8B-98B790A12701}" type="datetime1">
              <a:rPr lang="en-US" smtClean="0"/>
              <a:t>9/1/22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28639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A115C93-B2CE-D44F-83E3-23A7F22EA8D8}"/>
              </a:ext>
            </a:extLst>
          </p:cNvPr>
          <p:cNvSpPr/>
          <p:nvPr/>
        </p:nvSpPr>
        <p:spPr>
          <a:xfrm>
            <a:off x="0" y="-1"/>
            <a:ext cx="12192000" cy="11430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838200"/>
          </a:xfrm>
        </p:spPr>
        <p:txBody>
          <a:bodyPr/>
          <a:lstStyle>
            <a:lvl1pPr>
              <a:defRPr b="0" i="0" spc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  <a:cs typeface="Helvetica Neue" panose="02000503000000020004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F985-6D44-417A-9881-D208468CBA07}" type="datetime1">
              <a:rPr lang="en-US" smtClean="0"/>
              <a:t>9/1/22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51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arm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A59ABBA-0641-D142-A6E1-AAF21A858462}"/>
              </a:ext>
            </a:extLst>
          </p:cNvPr>
          <p:cNvSpPr/>
          <p:nvPr/>
        </p:nvSpPr>
        <p:spPr>
          <a:xfrm>
            <a:off x="0" y="-1"/>
            <a:ext cx="12192000" cy="16002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17612"/>
          </a:xfrm>
        </p:spPr>
        <p:txBody>
          <a:bodyPr/>
          <a:lstStyle>
            <a:lvl1pPr>
              <a:defRPr b="0" i="0" spc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  <a:cs typeface="Helvetica Neue" panose="02000503000000020004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37356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8102-2E91-4DD7-8E8B-98B790A12701}" type="datetime1">
              <a:rPr lang="en-US" smtClean="0"/>
              <a:t>9/1/22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39391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4A86-E8D2-4E57-8D6D-61E2D175474B}" type="datetime1">
              <a:rPr lang="en-US" smtClean="0"/>
              <a:t>9/1/22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29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FAB17AF-8C4C-5845-B7DE-A4AC7A53117E}"/>
              </a:ext>
            </a:extLst>
          </p:cNvPr>
          <p:cNvSpPr/>
          <p:nvPr/>
        </p:nvSpPr>
        <p:spPr>
          <a:xfrm>
            <a:off x="0" y="-1"/>
            <a:ext cx="12192000" cy="16002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1DF3-1FB0-45DC-97EF-461960E13574}" type="datetime1">
              <a:rPr lang="en-US" smtClean="0"/>
              <a:t>9/1/22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39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282CF36-B83D-CA4E-A297-1A51EA28471C}"/>
              </a:ext>
            </a:extLst>
          </p:cNvPr>
          <p:cNvSpPr/>
          <p:nvPr/>
        </p:nvSpPr>
        <p:spPr>
          <a:xfrm>
            <a:off x="0" y="-1"/>
            <a:ext cx="12192000" cy="16002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088E-2809-46D8-B43F-738015D878CC}" type="datetime1">
              <a:rPr lang="en-US" smtClean="0"/>
              <a:t>9/1/22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19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D2E7A9B-E4F1-7444-9561-2EEF0BD9300B}"/>
              </a:ext>
            </a:extLst>
          </p:cNvPr>
          <p:cNvSpPr/>
          <p:nvPr/>
        </p:nvSpPr>
        <p:spPr>
          <a:xfrm>
            <a:off x="0" y="-1"/>
            <a:ext cx="12192000" cy="16002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D42A-BC08-426E-9E11-483BA9D61AF6}" type="datetime1">
              <a:rPr lang="en-US" smtClean="0"/>
              <a:t>9/1/22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122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maller Title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D2E7A9B-E4F1-7444-9561-2EEF0BD9300B}"/>
              </a:ext>
            </a:extLst>
          </p:cNvPr>
          <p:cNvSpPr/>
          <p:nvPr/>
        </p:nvSpPr>
        <p:spPr>
          <a:xfrm>
            <a:off x="0" y="-1"/>
            <a:ext cx="12192000" cy="7620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28600"/>
            <a:ext cx="10972800" cy="1143000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8102-2E91-4DD7-8E8B-98B790A12701}" type="datetime1">
              <a:rPr lang="en-US" smtClean="0"/>
              <a:t>9/1/22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7411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C786-44E1-4BD5-AD14-75F3EA166B5A}" type="datetime1">
              <a:rPr lang="en-US" smtClean="0"/>
              <a:t>9/1/22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97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28102-2E91-4DD7-8E8B-98B790A12701}" type="datetime1">
              <a:rPr lang="en-US" smtClean="0"/>
              <a:t>9/1/22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8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B6CE7-81B2-8049-9E87-758163BB5B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990600"/>
            <a:ext cx="10363200" cy="1470025"/>
          </a:xfrm>
        </p:spPr>
        <p:txBody>
          <a:bodyPr>
            <a:normAutofit fontScale="90000"/>
          </a:bodyPr>
          <a:lstStyle/>
          <a:p>
            <a:r>
              <a:rPr lang="en-US" sz="8000" dirty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Dynamic Programming</a:t>
            </a:r>
            <a:br>
              <a:rPr lang="en-US" sz="8000" dirty="0"/>
            </a:b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Coin Change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D58644-965A-D547-8284-0CF0702A78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048000"/>
            <a:ext cx="8534400" cy="2514600"/>
          </a:xfrm>
        </p:spPr>
        <p:txBody>
          <a:bodyPr/>
          <a:lstStyle/>
          <a:p>
            <a:r>
              <a:rPr lang="en-US" dirty="0"/>
              <a:t>CS 3100 – DSA2</a:t>
            </a:r>
          </a:p>
          <a:p>
            <a:r>
              <a:rPr lang="en-US" dirty="0"/>
              <a:t>Mark Floryan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82174-F7C5-3845-B17B-CDFA1796A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841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Recursive 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A2C0-6470-4D29-AE9D-EE482BC8D0A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solution: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that a given problem (C[</a:t>
            </a:r>
            <a:r>
              <a:rPr lang="en-US" dirty="0" err="1"/>
              <a:t>i</a:t>
            </a:r>
            <a:r>
              <a:rPr lang="en-US" dirty="0"/>
              <a:t>][j]) is expressed in terms of sub-problems</a:t>
            </a:r>
          </a:p>
          <a:p>
            <a:endParaRPr lang="en-US" dirty="0"/>
          </a:p>
          <a:p>
            <a:r>
              <a:rPr lang="en-US" dirty="0"/>
              <a:t>We can write a solution now using memorization with a top-down solution (recursive calls), or a bottom-up approach (build a table)</a:t>
            </a:r>
          </a:p>
        </p:txBody>
      </p:sp>
      <p:graphicFrame>
        <p:nvGraphicFramePr>
          <p:cNvPr id="87042" name="Content Placeholder 4"/>
          <p:cNvGraphicFramePr>
            <a:graphicFrameLocks noChangeAspect="1"/>
          </p:cNvGraphicFramePr>
          <p:nvPr>
            <p:extLst/>
          </p:nvPr>
        </p:nvGraphicFramePr>
        <p:xfrm>
          <a:off x="2233570" y="2590800"/>
          <a:ext cx="8053431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3" imgW="4025900" imgH="457200" progId="Equation.3">
                  <p:embed/>
                </p:oleObj>
              </mc:Choice>
              <mc:Fallback>
                <p:oleObj name="Equation" r:id="rId3" imgW="4025900" imgH="457200" progId="Equation.3">
                  <p:embed/>
                  <p:pic>
                    <p:nvPicPr>
                      <p:cNvPr id="87042" name="Content Placeholder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3570" y="2590800"/>
                        <a:ext cx="8053431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3832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bottom-up 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A2C0-6470-4D29-AE9D-EE482BC8D0A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43000" y="1416070"/>
            <a:ext cx="73152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dynamic_coin_change1 (</a:t>
            </a:r>
            <a:r>
              <a:rPr lang="en-US" dirty="0" err="1"/>
              <a:t>denom</a:t>
            </a:r>
            <a:r>
              <a:rPr lang="en-US" dirty="0"/>
              <a:t>, A, C) {</a:t>
            </a:r>
          </a:p>
          <a:p>
            <a:pPr>
              <a:buNone/>
            </a:pPr>
            <a:r>
              <a:rPr lang="en-US" dirty="0"/>
              <a:t>	n = </a:t>
            </a:r>
            <a:r>
              <a:rPr lang="en-US" dirty="0" err="1"/>
              <a:t>denom.last</a:t>
            </a:r>
            <a:endParaRPr lang="en-US" dirty="0"/>
          </a:p>
          <a:p>
            <a:pPr>
              <a:buNone/>
            </a:pPr>
            <a:r>
              <a:rPr lang="en-US" dirty="0"/>
              <a:t>	for j = 0 to A</a:t>
            </a:r>
          </a:p>
          <a:p>
            <a:pPr>
              <a:buNone/>
            </a:pPr>
            <a:r>
              <a:rPr lang="en-US" dirty="0"/>
              <a:t>		C[n][j] = j</a:t>
            </a:r>
          </a:p>
          <a:p>
            <a:pPr>
              <a:buNone/>
            </a:pPr>
            <a:r>
              <a:rPr lang="en-US" dirty="0"/>
              <a:t>	for </a:t>
            </a:r>
            <a:r>
              <a:rPr lang="en-US" dirty="0" err="1"/>
              <a:t>i</a:t>
            </a:r>
            <a:r>
              <a:rPr lang="en-US" dirty="0"/>
              <a:t> = n-1 down to 1</a:t>
            </a:r>
          </a:p>
          <a:p>
            <a:pPr>
              <a:buNone/>
            </a:pPr>
            <a:r>
              <a:rPr lang="en-US" dirty="0"/>
              <a:t>		for j = 0 to A</a:t>
            </a:r>
          </a:p>
          <a:p>
            <a:pPr>
              <a:buNone/>
            </a:pPr>
            <a:r>
              <a:rPr lang="en-US" dirty="0"/>
              <a:t>			if ( </a:t>
            </a:r>
            <a:r>
              <a:rPr lang="en-US" dirty="0" err="1"/>
              <a:t>denom</a:t>
            </a:r>
            <a:r>
              <a:rPr lang="en-US" dirty="0"/>
              <a:t>[j] &gt; j ||</a:t>
            </a:r>
          </a:p>
          <a:p>
            <a:pPr>
              <a:buNone/>
            </a:pPr>
            <a:r>
              <a:rPr lang="en-US" dirty="0"/>
              <a:t>			     C[i+1][j] &lt; 1 + C[</a:t>
            </a:r>
            <a:r>
              <a:rPr lang="en-US" dirty="0" err="1"/>
              <a:t>i</a:t>
            </a:r>
            <a:r>
              <a:rPr lang="en-US" dirty="0"/>
              <a:t>][j-</a:t>
            </a:r>
            <a:r>
              <a:rPr lang="en-US" dirty="0" err="1"/>
              <a:t>denom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]] )</a:t>
            </a:r>
          </a:p>
          <a:p>
            <a:pPr>
              <a:buNone/>
            </a:pPr>
            <a:r>
              <a:rPr lang="en-US" dirty="0"/>
              <a:t>				C[</a:t>
            </a:r>
            <a:r>
              <a:rPr lang="en-US" dirty="0" err="1"/>
              <a:t>i</a:t>
            </a:r>
            <a:r>
              <a:rPr lang="en-US" dirty="0"/>
              <a:t>][j] = C[i+1][j]</a:t>
            </a:r>
          </a:p>
          <a:p>
            <a:pPr>
              <a:buNone/>
            </a:pPr>
            <a:r>
              <a:rPr lang="en-US" dirty="0"/>
              <a:t>			else</a:t>
            </a:r>
          </a:p>
          <a:p>
            <a:pPr>
              <a:buNone/>
            </a:pPr>
            <a:r>
              <a:rPr lang="en-US" dirty="0"/>
              <a:t>				C[</a:t>
            </a:r>
            <a:r>
              <a:rPr lang="en-US" dirty="0" err="1"/>
              <a:t>i</a:t>
            </a:r>
            <a:r>
              <a:rPr lang="en-US" dirty="0"/>
              <a:t>][j] = 1 + C[</a:t>
            </a:r>
            <a:r>
              <a:rPr lang="en-US" dirty="0" err="1"/>
              <a:t>i</a:t>
            </a:r>
            <a:r>
              <a:rPr lang="en-US" dirty="0"/>
              <a:t>][j-</a:t>
            </a:r>
            <a:r>
              <a:rPr lang="en-US" dirty="0" err="1"/>
              <a:t>denom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]]</a:t>
            </a:r>
          </a:p>
          <a:p>
            <a:pPr>
              <a:buNone/>
            </a:pPr>
            <a:r>
              <a:rPr lang="en-US" dirty="0"/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33F6B4-1247-4D4B-B6CD-23C44E813DDD}"/>
              </a:ext>
            </a:extLst>
          </p:cNvPr>
          <p:cNvSpPr txBox="1"/>
          <p:nvPr/>
        </p:nvSpPr>
        <p:spPr>
          <a:xfrm>
            <a:off x="7382172" y="1781225"/>
            <a:ext cx="2809423" cy="52322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Time complexity?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B6597F-D407-114B-AF06-2C8A44DFB730}"/>
              </a:ext>
            </a:extLst>
          </p:cNvPr>
          <p:cNvSpPr txBox="1"/>
          <p:nvPr/>
        </p:nvSpPr>
        <p:spPr>
          <a:xfrm>
            <a:off x="7438571" y="2669600"/>
            <a:ext cx="4586897" cy="1015663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Constant time to file each cell in the table.</a:t>
            </a:r>
            <a:br>
              <a:rPr lang="en-US" sz="2000" dirty="0"/>
            </a:br>
            <a:r>
              <a:rPr lang="en-US" sz="2000" dirty="0"/>
              <a:t>So </a:t>
            </a:r>
            <a:r>
              <a:rPr lang="en-US" sz="2000" dirty="0" err="1"/>
              <a:t>Θ</a:t>
            </a:r>
            <a:r>
              <a:rPr lang="en-US" sz="2000" dirty="0"/>
              <a:t>(n ・ A) where n is the number of coins</a:t>
            </a:r>
            <a:br>
              <a:rPr lang="en-US" sz="2000" dirty="0"/>
            </a:br>
            <a:r>
              <a:rPr lang="en-US" sz="2000" dirty="0"/>
              <a:t>and A is the amount</a:t>
            </a:r>
          </a:p>
        </p:txBody>
      </p:sp>
    </p:spTree>
    <p:extLst>
      <p:ext uri="{BB962C8B-B14F-4D97-AF65-F5344CB8AC3E}">
        <p14:creationId xmlns:p14="http://schemas.microsoft.com/office/powerpoint/2010/main" val="1302724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how to get the coins chosen?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7FA2C0-6470-4D29-AE9D-EE482BC8D0A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371600"/>
            <a:ext cx="10972800" cy="2739250"/>
          </a:xfrm>
        </p:spPr>
        <p:txBody>
          <a:bodyPr/>
          <a:lstStyle/>
          <a:p>
            <a:r>
              <a:rPr lang="en-US" dirty="0"/>
              <a:t>It’s easy to trace back through the values</a:t>
            </a:r>
          </a:p>
          <a:p>
            <a:r>
              <a:rPr lang="en-US" dirty="0"/>
              <a:t>Or, we could keep a </a:t>
            </a:r>
            <a:r>
              <a:rPr lang="en-US" i="1" dirty="0"/>
              <a:t>used</a:t>
            </a:r>
            <a:r>
              <a:rPr lang="en-US" dirty="0"/>
              <a:t> Boolean array</a:t>
            </a:r>
          </a:p>
          <a:p>
            <a:pPr lvl="1"/>
            <a:r>
              <a:rPr lang="en-US" dirty="0"/>
              <a:t>If used[</a:t>
            </a:r>
            <a:r>
              <a:rPr lang="en-US" dirty="0" err="1"/>
              <a:t>i</a:t>
            </a:r>
            <a:r>
              <a:rPr lang="en-US" dirty="0"/>
              <a:t>][j] is true, then the solution for </a:t>
            </a:r>
            <a:r>
              <a:rPr lang="en-US" dirty="0" err="1"/>
              <a:t>i,j</a:t>
            </a:r>
            <a:r>
              <a:rPr lang="en-US" dirty="0"/>
              <a:t> does use a coin of </a:t>
            </a:r>
            <a:r>
              <a:rPr lang="en-US" dirty="0" err="1"/>
              <a:t>denom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for amount j</a:t>
            </a:r>
          </a:p>
          <a:p>
            <a:pPr lvl="1"/>
            <a:r>
              <a:rPr lang="en-US" dirty="0"/>
              <a:t>If false, it does not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819400" y="4724400"/>
          <a:ext cx="609600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4600" y="5257800"/>
            <a:ext cx="260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+mj-lt"/>
              </a:rPr>
              <a:t>i</a:t>
            </a:r>
            <a:endParaRPr lang="en-US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4267200"/>
            <a:ext cx="260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j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811584-9239-2B4E-B095-2FFEE0011818}"/>
              </a:ext>
            </a:extLst>
          </p:cNvPr>
          <p:cNvSpPr txBox="1"/>
          <p:nvPr/>
        </p:nvSpPr>
        <p:spPr>
          <a:xfrm>
            <a:off x="9053124" y="5026967"/>
            <a:ext cx="31388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Can use 1, 6 &amp; 10</a:t>
            </a:r>
          </a:p>
          <a:p>
            <a:r>
              <a:rPr lang="en-US" sz="2400" dirty="0"/>
              <a:t>Can use </a:t>
            </a:r>
            <a:r>
              <a:rPr lang="en-US" sz="2400" dirty="0">
                <a:latin typeface="+mj-lt"/>
              </a:rPr>
              <a:t>1 &amp; 6</a:t>
            </a:r>
          </a:p>
          <a:p>
            <a:r>
              <a:rPr lang="en-US" sz="2400" dirty="0"/>
              <a:t>Can use </a:t>
            </a:r>
            <a:r>
              <a:rPr lang="en-US" sz="2400" dirty="0">
                <a:latin typeface="+mj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13513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Recording the answers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A2C0-6470-4D29-AE9D-EE482BC8D0A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219200"/>
            <a:ext cx="8229600" cy="5486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dynamic_coin_change2 (</a:t>
            </a:r>
            <a:r>
              <a:rPr lang="en-US" dirty="0" err="1"/>
              <a:t>denom</a:t>
            </a:r>
            <a:r>
              <a:rPr lang="en-US" dirty="0"/>
              <a:t>, A, C, used) {</a:t>
            </a:r>
          </a:p>
          <a:p>
            <a:pPr>
              <a:buNone/>
            </a:pPr>
            <a:r>
              <a:rPr lang="en-US" dirty="0"/>
              <a:t>	n = </a:t>
            </a:r>
            <a:r>
              <a:rPr lang="en-US" dirty="0" err="1"/>
              <a:t>denom.last</a:t>
            </a:r>
            <a:endParaRPr lang="en-US" dirty="0"/>
          </a:p>
          <a:p>
            <a:pPr>
              <a:buNone/>
            </a:pPr>
            <a:r>
              <a:rPr lang="en-US" dirty="0"/>
              <a:t>	for j = 0 to A</a:t>
            </a:r>
          </a:p>
          <a:p>
            <a:pPr>
              <a:buNone/>
            </a:pPr>
            <a:r>
              <a:rPr lang="en-US" dirty="0"/>
              <a:t>		C[n][j] = j</a:t>
            </a:r>
          </a:p>
          <a:p>
            <a:pPr>
              <a:buNone/>
            </a:pPr>
            <a:r>
              <a:rPr lang="en-US" dirty="0"/>
              <a:t>		used[n][j] = true</a:t>
            </a:r>
          </a:p>
          <a:p>
            <a:pPr>
              <a:buNone/>
            </a:pPr>
            <a:r>
              <a:rPr lang="en-US" dirty="0"/>
              <a:t>	for </a:t>
            </a:r>
            <a:r>
              <a:rPr lang="en-US" dirty="0" err="1"/>
              <a:t>i</a:t>
            </a:r>
            <a:r>
              <a:rPr lang="en-US" dirty="0"/>
              <a:t> = n-1 </a:t>
            </a:r>
            <a:r>
              <a:rPr lang="en-US" dirty="0" err="1"/>
              <a:t>downto</a:t>
            </a:r>
            <a:r>
              <a:rPr lang="en-US" dirty="0"/>
              <a:t> 1</a:t>
            </a:r>
          </a:p>
          <a:p>
            <a:pPr>
              <a:buNone/>
            </a:pPr>
            <a:r>
              <a:rPr lang="en-US" dirty="0"/>
              <a:t>		for j = 0 to A</a:t>
            </a:r>
          </a:p>
          <a:p>
            <a:pPr>
              <a:buNone/>
            </a:pPr>
            <a:r>
              <a:rPr lang="en-US" dirty="0"/>
              <a:t>			if ( </a:t>
            </a:r>
            <a:r>
              <a:rPr lang="en-US" dirty="0" err="1"/>
              <a:t>denom</a:t>
            </a:r>
            <a:r>
              <a:rPr lang="en-US" dirty="0"/>
              <a:t>[j] &gt; j ||</a:t>
            </a:r>
          </a:p>
          <a:p>
            <a:pPr>
              <a:buNone/>
            </a:pPr>
            <a:r>
              <a:rPr lang="en-US" dirty="0"/>
              <a:t>			     C[i+1][j] &lt; 1+C[</a:t>
            </a:r>
            <a:r>
              <a:rPr lang="en-US" dirty="0" err="1"/>
              <a:t>i</a:t>
            </a:r>
            <a:r>
              <a:rPr lang="en-US" dirty="0"/>
              <a:t>][j-</a:t>
            </a:r>
            <a:r>
              <a:rPr lang="en-US" dirty="0" err="1"/>
              <a:t>denom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]] )</a:t>
            </a:r>
          </a:p>
          <a:p>
            <a:pPr>
              <a:buNone/>
            </a:pPr>
            <a:r>
              <a:rPr lang="en-US" dirty="0"/>
              <a:t>				C[</a:t>
            </a:r>
            <a:r>
              <a:rPr lang="en-US" dirty="0" err="1"/>
              <a:t>i</a:t>
            </a:r>
            <a:r>
              <a:rPr lang="en-US" dirty="0"/>
              <a:t>][j] = C[i+1][j]</a:t>
            </a:r>
          </a:p>
          <a:p>
            <a:pPr>
              <a:buNone/>
            </a:pPr>
            <a:r>
              <a:rPr lang="en-US" dirty="0"/>
              <a:t>				used[</a:t>
            </a:r>
            <a:r>
              <a:rPr lang="en-US" dirty="0" err="1"/>
              <a:t>i</a:t>
            </a:r>
            <a:r>
              <a:rPr lang="en-US" dirty="0"/>
              <a:t>][j] = false</a:t>
            </a:r>
          </a:p>
          <a:p>
            <a:pPr>
              <a:buNone/>
            </a:pPr>
            <a:r>
              <a:rPr lang="en-US" dirty="0"/>
              <a:t>			else</a:t>
            </a:r>
          </a:p>
          <a:p>
            <a:pPr>
              <a:buNone/>
            </a:pPr>
            <a:r>
              <a:rPr lang="en-US" dirty="0"/>
              <a:t>				C[</a:t>
            </a:r>
            <a:r>
              <a:rPr lang="en-US" dirty="0" err="1"/>
              <a:t>i</a:t>
            </a:r>
            <a:r>
              <a:rPr lang="en-US" dirty="0"/>
              <a:t>][j] = 1 + C[</a:t>
            </a:r>
            <a:r>
              <a:rPr lang="en-US" dirty="0" err="1"/>
              <a:t>i</a:t>
            </a:r>
            <a:r>
              <a:rPr lang="en-US" dirty="0"/>
              <a:t>][j-</a:t>
            </a:r>
            <a:r>
              <a:rPr lang="en-US" dirty="0" err="1"/>
              <a:t>denom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]]</a:t>
            </a:r>
          </a:p>
          <a:p>
            <a:pPr>
              <a:buNone/>
            </a:pPr>
            <a:r>
              <a:rPr lang="en-US" dirty="0"/>
              <a:t>				used[</a:t>
            </a:r>
            <a:r>
              <a:rPr lang="en-US" dirty="0" err="1"/>
              <a:t>i</a:t>
            </a:r>
            <a:r>
              <a:rPr lang="en-US" dirty="0"/>
              <a:t>][j] = true</a:t>
            </a:r>
          </a:p>
          <a:p>
            <a:pPr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16383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Obtaining the coin set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7FA2C0-6470-4D29-AE9D-EE482BC8D0A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600201"/>
            <a:ext cx="86868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optimal_coins_set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j,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denom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used) {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if ( j == 0 )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return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if ( used[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][j] )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(“Use coin of denomination “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denom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optimal_coins_set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j-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denom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denom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used)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optimal_coins_set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(i+1, j,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denom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used)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24689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4958A-1B23-A64F-9249-F7943CB9F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Programming and Greedy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3B5F3-60DB-794C-8A50-2C59D77FE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TOPICS:</a:t>
            </a:r>
          </a:p>
          <a:p>
            <a:pPr lvl="2"/>
            <a:r>
              <a:rPr lang="en-US" dirty="0"/>
              <a:t>Coin Change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01E929-E141-4E40-B55C-8EF68A414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42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3FC5A-303A-1742-9278-2EA63236C0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Coin Change</a:t>
            </a:r>
            <a:br>
              <a:rPr lang="en-US" dirty="0"/>
            </a:br>
            <a:r>
              <a:rPr lang="en-US" dirty="0"/>
              <a:t>with non-traditional coin sets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0132E6-E5CB-6145-BC4D-23909485AC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56A7B6-8497-8048-B27E-9ABBF97BD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338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Making 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problem: </a:t>
            </a:r>
          </a:p>
          <a:p>
            <a:pPr lvl="1"/>
            <a:r>
              <a:rPr lang="en-US" dirty="0"/>
              <a:t>Give back the right amount of change, and…</a:t>
            </a:r>
          </a:p>
          <a:p>
            <a:pPr lvl="1"/>
            <a:r>
              <a:rPr lang="en-US" dirty="0"/>
              <a:t>Return the fewest number of coins!</a:t>
            </a:r>
          </a:p>
          <a:p>
            <a:r>
              <a:rPr lang="en-US" dirty="0"/>
              <a:t>Inputs: the dollar-amount to return</a:t>
            </a:r>
          </a:p>
          <a:p>
            <a:pPr lvl="1"/>
            <a:r>
              <a:rPr lang="en-US" dirty="0"/>
              <a:t>Also, the set of possible coins. (Do we have half-dollars?  That affects the answer we give.)</a:t>
            </a:r>
          </a:p>
          <a:p>
            <a:r>
              <a:rPr lang="en-US" dirty="0"/>
              <a:t>Output: a set of coins</a:t>
            </a:r>
          </a:p>
          <a:p>
            <a:endParaRPr lang="en-US" dirty="0"/>
          </a:p>
          <a:p>
            <a:r>
              <a:rPr lang="en-US" dirty="0"/>
              <a:t>Note this problem statement is simply a transformation</a:t>
            </a:r>
          </a:p>
          <a:p>
            <a:pPr lvl="1"/>
            <a:r>
              <a:rPr lang="en-US" dirty="0"/>
              <a:t>Given input, generate output with certain properties</a:t>
            </a:r>
          </a:p>
          <a:p>
            <a:pPr lvl="1"/>
            <a:r>
              <a:rPr lang="en-US" dirty="0"/>
              <a:t>No statement about how to do it.</a:t>
            </a:r>
          </a:p>
          <a:p>
            <a:r>
              <a:rPr lang="en-US" dirty="0"/>
              <a:t>Can you describe the algorithm you use?</a:t>
            </a:r>
          </a:p>
        </p:txBody>
      </p:sp>
    </p:spTree>
    <p:extLst>
      <p:ext uri="{BB962C8B-B14F-4D97-AF65-F5344CB8AC3E}">
        <p14:creationId xmlns:p14="http://schemas.microsoft.com/office/powerpoint/2010/main" val="3165570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7FA2C0-6470-4D29-AE9D-EE482BC8D0A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Given coin cent amounts of 10, 6, 5, and 1</a:t>
            </a:r>
          </a:p>
          <a:p>
            <a:endParaRPr lang="en-US" dirty="0"/>
          </a:p>
          <a:p>
            <a:r>
              <a:rPr lang="en-US" dirty="0"/>
              <a:t>Compute the coins needed for 12 cents</a:t>
            </a:r>
          </a:p>
          <a:p>
            <a:pPr lvl="1"/>
            <a:r>
              <a:rPr lang="en-US" dirty="0"/>
              <a:t>The greedy algorithm picks {10, 1, 1}</a:t>
            </a:r>
          </a:p>
          <a:p>
            <a:pPr lvl="1"/>
            <a:r>
              <a:rPr lang="en-US" dirty="0"/>
              <a:t>But {6, 6} is more optimal (fewer coins)</a:t>
            </a:r>
          </a:p>
        </p:txBody>
      </p:sp>
    </p:spTree>
    <p:extLst>
      <p:ext uri="{BB962C8B-B14F-4D97-AF65-F5344CB8AC3E}">
        <p14:creationId xmlns:p14="http://schemas.microsoft.com/office/powerpoint/2010/main" val="756547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A2C0-6470-4D29-AE9D-EE482BC8D0A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We define an array </a:t>
            </a:r>
            <a:r>
              <a:rPr lang="en-US" dirty="0" err="1"/>
              <a:t>denom</a:t>
            </a:r>
            <a:r>
              <a:rPr lang="en-US" dirty="0"/>
              <a:t> which holds the denominations of the coins such that:</a:t>
            </a:r>
          </a:p>
          <a:p>
            <a:pPr lvl="1"/>
            <a:r>
              <a:rPr lang="en-US" dirty="0" err="1"/>
              <a:t>denom</a:t>
            </a:r>
            <a:r>
              <a:rPr lang="en-US" dirty="0"/>
              <a:t>[1] &gt; </a:t>
            </a:r>
            <a:r>
              <a:rPr lang="en-US" dirty="0" err="1"/>
              <a:t>denom</a:t>
            </a:r>
            <a:r>
              <a:rPr lang="en-US" dirty="0"/>
              <a:t>[2] &gt; … &gt; </a:t>
            </a:r>
            <a:r>
              <a:rPr lang="en-US" dirty="0" err="1"/>
              <a:t>denom</a:t>
            </a:r>
            <a:r>
              <a:rPr lang="en-US" dirty="0"/>
              <a:t>[n] = 1</a:t>
            </a:r>
          </a:p>
          <a:p>
            <a:pPr lvl="1"/>
            <a:r>
              <a:rPr lang="en-US" dirty="0"/>
              <a:t>In other words, we sort the coin denominations in decreasing order, ending with a penny</a:t>
            </a:r>
          </a:p>
          <a:p>
            <a:r>
              <a:rPr lang="en-US" dirty="0"/>
              <a:t>We are obtaining change for an amount A</a:t>
            </a:r>
          </a:p>
          <a:p>
            <a:r>
              <a:rPr lang="en-US" dirty="0"/>
              <a:t>Consider the </a:t>
            </a:r>
            <a:r>
              <a:rPr lang="en-US" dirty="0" err="1"/>
              <a:t>i,j</a:t>
            </a:r>
            <a:r>
              <a:rPr lang="en-US" dirty="0"/>
              <a:t> problem:</a:t>
            </a:r>
          </a:p>
          <a:p>
            <a:pPr lvl="1"/>
            <a:r>
              <a:rPr lang="en-US" dirty="0"/>
              <a:t>The available denominations are </a:t>
            </a:r>
            <a:r>
              <a:rPr lang="en-US" dirty="0" err="1"/>
              <a:t>denom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through </a:t>
            </a:r>
            <a:r>
              <a:rPr lang="en-US" dirty="0" err="1"/>
              <a:t>denom</a:t>
            </a:r>
            <a:r>
              <a:rPr lang="en-US" dirty="0"/>
              <a:t>[n], where </a:t>
            </a:r>
            <a:r>
              <a:rPr lang="en-US" dirty="0" err="1"/>
              <a:t>i</a:t>
            </a:r>
            <a:r>
              <a:rPr lang="en-US" dirty="0"/>
              <a:t> ≥ 1 (i.e. the smaller n-i+1 coins)</a:t>
            </a:r>
          </a:p>
          <a:p>
            <a:pPr lvl="2"/>
            <a:r>
              <a:rPr lang="en-US" dirty="0"/>
              <a:t>Note: when </a:t>
            </a:r>
            <a:r>
              <a:rPr lang="en-US" dirty="0" err="1"/>
              <a:t>i</a:t>
            </a:r>
            <a:r>
              <a:rPr lang="en-US" dirty="0"/>
              <a:t> is large, you’re working with fewer types of coins, and</a:t>
            </a:r>
            <a:br>
              <a:rPr lang="en-US" dirty="0"/>
            </a:br>
            <a:r>
              <a:rPr lang="en-US" dirty="0"/>
              <a:t>when </a:t>
            </a:r>
            <a:r>
              <a:rPr lang="en-US" dirty="0" err="1"/>
              <a:t>i</a:t>
            </a:r>
            <a:r>
              <a:rPr lang="en-US" dirty="0"/>
              <a:t>=1 you’re working with your complete set</a:t>
            </a:r>
          </a:p>
          <a:p>
            <a:pPr lvl="1"/>
            <a:r>
              <a:rPr lang="en-US" dirty="0"/>
              <a:t>The amount we are looking for is j, where j ≤ A (i.e. the remaining amount of money)</a:t>
            </a:r>
          </a:p>
        </p:txBody>
      </p:sp>
    </p:spTree>
    <p:extLst>
      <p:ext uri="{BB962C8B-B14F-4D97-AF65-F5344CB8AC3E}">
        <p14:creationId xmlns:p14="http://schemas.microsoft.com/office/powerpoint/2010/main" val="3259312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i,j 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A2C0-6470-4D29-AE9D-EE482BC8D0A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685800"/>
            <a:ext cx="10972800" cy="4525963"/>
          </a:xfrm>
        </p:spPr>
        <p:txBody>
          <a:bodyPr/>
          <a:lstStyle/>
          <a:p>
            <a:r>
              <a:rPr lang="en-US" dirty="0"/>
              <a:t>Consider the </a:t>
            </a:r>
            <a:r>
              <a:rPr lang="en-US" dirty="0" err="1"/>
              <a:t>i,j</a:t>
            </a:r>
            <a:r>
              <a:rPr lang="en-US" dirty="0"/>
              <a:t> problem:       </a:t>
            </a:r>
            <a:r>
              <a:rPr lang="en-US" sz="2000" dirty="0"/>
              <a:t>(Remember, </a:t>
            </a:r>
            <a:r>
              <a:rPr lang="en-US" sz="2000" dirty="0" err="1"/>
              <a:t>i</a:t>
            </a:r>
            <a:r>
              <a:rPr lang="en-US" sz="2000" dirty="0"/>
              <a:t> is which coins, and j is the amount)</a:t>
            </a:r>
            <a:endParaRPr lang="en-US" dirty="0"/>
          </a:p>
          <a:p>
            <a:pPr lvl="1"/>
            <a:r>
              <a:rPr lang="en-US" dirty="0"/>
              <a:t>The available denominations are </a:t>
            </a:r>
            <a:r>
              <a:rPr lang="en-US" dirty="0" err="1"/>
              <a:t>denom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through </a:t>
            </a:r>
            <a:r>
              <a:rPr lang="en-US" dirty="0" err="1"/>
              <a:t>denom</a:t>
            </a:r>
            <a:r>
              <a:rPr lang="en-US" dirty="0"/>
              <a:t>[n], where </a:t>
            </a:r>
            <a:r>
              <a:rPr lang="en-US" dirty="0" err="1"/>
              <a:t>i</a:t>
            </a:r>
            <a:r>
              <a:rPr lang="en-US" dirty="0"/>
              <a:t> ≥ 1 (i.e. the smaller n-i+1 coins)</a:t>
            </a:r>
          </a:p>
          <a:p>
            <a:pPr lvl="1"/>
            <a:r>
              <a:rPr lang="en-US" dirty="0"/>
              <a:t>The amount we are looking for is j, where j ≤ A (i.e. the remaining amount of money)</a:t>
            </a:r>
          </a:p>
          <a:p>
            <a:r>
              <a:rPr lang="en-US" dirty="0"/>
              <a:t>Given coins of denominations 10, 6, and 1, here’s the table showing how to create change up to 12 cents: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611968" y="5091083"/>
          <a:ext cx="6096006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2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0968" y="5819031"/>
            <a:ext cx="260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+mj-lt"/>
              </a:rPr>
              <a:t>i</a:t>
            </a:r>
            <a:endParaRPr lang="en-US" b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02768" y="4676031"/>
            <a:ext cx="2534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+mj-lt"/>
              </a:rPr>
              <a:t>j   </a:t>
            </a:r>
            <a:r>
              <a:rPr lang="en-US" dirty="0">
                <a:latin typeface="+mj-lt"/>
              </a:rPr>
              <a:t>(the amount)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517C85-306E-804D-83C6-BB35E60A02F2}"/>
              </a:ext>
            </a:extLst>
          </p:cNvPr>
          <p:cNvSpPr txBox="1"/>
          <p:nvPr/>
        </p:nvSpPr>
        <p:spPr>
          <a:xfrm>
            <a:off x="9845692" y="5403532"/>
            <a:ext cx="31388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Can use 1, 6 &amp; 10</a:t>
            </a:r>
          </a:p>
          <a:p>
            <a:r>
              <a:rPr lang="en-US" sz="2400" dirty="0"/>
              <a:t>Can use </a:t>
            </a:r>
            <a:r>
              <a:rPr lang="en-US" sz="2400" dirty="0">
                <a:latin typeface="+mj-lt"/>
              </a:rPr>
              <a:t>1 &amp; 6</a:t>
            </a:r>
          </a:p>
          <a:p>
            <a:r>
              <a:rPr lang="en-US" sz="2400" dirty="0"/>
              <a:t>Can use </a:t>
            </a:r>
            <a:r>
              <a:rPr lang="en-US" sz="2400" dirty="0">
                <a:latin typeface="+mj-lt"/>
              </a:rPr>
              <a:t>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D492B1-686D-E243-9AED-E32445B40CAC}"/>
              </a:ext>
            </a:extLst>
          </p:cNvPr>
          <p:cNvSpPr txBox="1"/>
          <p:nvPr/>
        </p:nvSpPr>
        <p:spPr>
          <a:xfrm>
            <a:off x="8947798" y="4245342"/>
            <a:ext cx="1367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Our answer!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E8B827B-FD46-9342-A26A-0552D9C20D23}"/>
              </a:ext>
            </a:extLst>
          </p:cNvPr>
          <p:cNvCxnSpPr>
            <a:cxnSpLocks/>
          </p:cNvCxnSpPr>
          <p:nvPr/>
        </p:nvCxnSpPr>
        <p:spPr>
          <a:xfrm flipH="1">
            <a:off x="9637314" y="4591814"/>
            <a:ext cx="522686" cy="997812"/>
          </a:xfrm>
          <a:prstGeom prst="line">
            <a:avLst/>
          </a:prstGeom>
          <a:ln w="28575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6489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Solving the 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A2C0-6470-4D29-AE9D-EE482BC8D0A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295400"/>
            <a:ext cx="10972800" cy="5060951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How to solve the </a:t>
            </a:r>
            <a:r>
              <a:rPr lang="en-US" sz="2400" dirty="0" err="1"/>
              <a:t>i,j</a:t>
            </a:r>
            <a:r>
              <a:rPr lang="en-US" sz="2400" dirty="0"/>
              <a:t> problem   (Remember, </a:t>
            </a:r>
            <a:r>
              <a:rPr lang="en-US" sz="2400" dirty="0" err="1"/>
              <a:t>i</a:t>
            </a:r>
            <a:r>
              <a:rPr lang="en-US" sz="2400" dirty="0"/>
              <a:t> is which coins, and j is the amount)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r>
              <a:rPr lang="en-US" sz="2400" dirty="0"/>
              <a:t>If </a:t>
            </a:r>
            <a:r>
              <a:rPr lang="en-US" sz="2400" dirty="0" err="1"/>
              <a:t>denom</a:t>
            </a:r>
            <a:r>
              <a:rPr lang="en-US" sz="2400" dirty="0"/>
              <a:t>[</a:t>
            </a:r>
            <a:r>
              <a:rPr lang="en-US" sz="2400" dirty="0" err="1"/>
              <a:t>i</a:t>
            </a:r>
            <a:r>
              <a:rPr lang="en-US" sz="2400" dirty="0"/>
              <a:t>] &gt; j, then not possible to include this coin</a:t>
            </a:r>
          </a:p>
          <a:p>
            <a:pPr lvl="2"/>
            <a:r>
              <a:rPr lang="en-US" sz="1800" dirty="0"/>
              <a:t>Then the solution is the same as the (i+1),j problem  (same amount, but with one fewer of </a:t>
            </a:r>
            <a:r>
              <a:rPr lang="en-US" sz="1800"/>
              <a:t>the coin-options)</a:t>
            </a:r>
            <a:endParaRPr lang="en-US" sz="1800" dirty="0"/>
          </a:p>
          <a:p>
            <a:pPr lvl="2"/>
            <a:r>
              <a:rPr lang="en-US" sz="1800" dirty="0"/>
              <a:t>In the table, that’s the cell right below the current cell. </a:t>
            </a:r>
          </a:p>
          <a:p>
            <a:pPr lvl="2"/>
            <a:r>
              <a:rPr lang="en-US" sz="1800" dirty="0"/>
              <a:t>Is this making the problem simpler?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Maybe the best answer </a:t>
            </a:r>
            <a:r>
              <a:rPr lang="en-US" sz="2400" u="sng" dirty="0"/>
              <a:t>does</a:t>
            </a:r>
            <a:r>
              <a:rPr lang="en-US" sz="2400" dirty="0"/>
              <a:t> use a coin of denomination </a:t>
            </a:r>
            <a:r>
              <a:rPr lang="en-US" sz="2400" dirty="0" err="1"/>
              <a:t>i</a:t>
            </a:r>
            <a:endParaRPr lang="en-US" sz="2400" dirty="0"/>
          </a:p>
          <a:p>
            <a:pPr lvl="2"/>
            <a:r>
              <a:rPr lang="en-US" sz="1800" dirty="0"/>
              <a:t>Then the solution is 1 more than the </a:t>
            </a:r>
            <a:r>
              <a:rPr lang="en-US" sz="1800" dirty="0" err="1"/>
              <a:t>i</a:t>
            </a:r>
            <a:r>
              <a:rPr lang="en-US" sz="1800" dirty="0"/>
              <a:t>,(j-</a:t>
            </a:r>
            <a:r>
              <a:rPr lang="en-US" sz="1800" dirty="0" err="1"/>
              <a:t>denom</a:t>
            </a:r>
            <a:r>
              <a:rPr lang="en-US" sz="1800" dirty="0"/>
              <a:t>[</a:t>
            </a:r>
            <a:r>
              <a:rPr lang="en-US" sz="1800" dirty="0" err="1"/>
              <a:t>i</a:t>
            </a:r>
            <a:r>
              <a:rPr lang="en-US" sz="1800" dirty="0"/>
              <a:t>]) problem</a:t>
            </a:r>
          </a:p>
          <a:p>
            <a:pPr lvl="2"/>
            <a:r>
              <a:rPr lang="en-US" sz="1800" dirty="0"/>
              <a:t>j  changes to j-</a:t>
            </a:r>
            <a:r>
              <a:rPr lang="en-US" sz="1800" dirty="0" err="1"/>
              <a:t>denom</a:t>
            </a:r>
            <a:r>
              <a:rPr lang="en-US" sz="1800" dirty="0"/>
              <a:t>[</a:t>
            </a:r>
            <a:r>
              <a:rPr lang="en-US" sz="1800" dirty="0" err="1"/>
              <a:t>i</a:t>
            </a:r>
            <a:r>
              <a:rPr lang="en-US" sz="1800" dirty="0"/>
              <a:t>] because we subtract off the value of the coin used</a:t>
            </a:r>
          </a:p>
          <a:p>
            <a:pPr lvl="2"/>
            <a:r>
              <a:rPr lang="en-US" sz="1800" dirty="0" err="1"/>
              <a:t>i</a:t>
            </a:r>
            <a:r>
              <a:rPr lang="en-US" sz="1800" dirty="0"/>
              <a:t> doesn’t change because there could be multiple coins of denomination </a:t>
            </a:r>
            <a:r>
              <a:rPr lang="en-US" sz="1800" dirty="0" err="1"/>
              <a:t>i</a:t>
            </a:r>
            <a:r>
              <a:rPr lang="en-US" sz="1800" dirty="0"/>
              <a:t> used in the solution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Maybe the best answer </a:t>
            </a:r>
            <a:r>
              <a:rPr lang="en-US" sz="2400" u="sng" dirty="0"/>
              <a:t>does NOT</a:t>
            </a:r>
            <a:r>
              <a:rPr lang="en-US" sz="2400" dirty="0"/>
              <a:t> use a coin of denomination </a:t>
            </a:r>
            <a:r>
              <a:rPr lang="en-US" sz="2400" dirty="0" err="1"/>
              <a:t>i</a:t>
            </a:r>
            <a:endParaRPr lang="en-US" sz="2400" dirty="0"/>
          </a:p>
          <a:p>
            <a:pPr lvl="2"/>
            <a:r>
              <a:rPr lang="en-US" sz="1800" dirty="0"/>
              <a:t>Then the solution is the same as the (i+1),j problem</a:t>
            </a:r>
          </a:p>
          <a:p>
            <a:pPr lvl="2"/>
            <a:r>
              <a:rPr lang="en-US" sz="1800" dirty="0"/>
              <a:t>In the table, that’s the cell right below the current cell</a:t>
            </a:r>
          </a:p>
        </p:txBody>
      </p:sp>
    </p:spTree>
    <p:extLst>
      <p:ext uri="{BB962C8B-B14F-4D97-AF65-F5344CB8AC3E}">
        <p14:creationId xmlns:p14="http://schemas.microsoft.com/office/powerpoint/2010/main" val="3569398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formulaic 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A2C0-6470-4D29-AE9D-EE482BC8D0A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solution becomes: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Where C[</a:t>
            </a:r>
            <a:r>
              <a:rPr lang="en-US" dirty="0" err="1"/>
              <a:t>i</a:t>
            </a:r>
            <a:r>
              <a:rPr lang="en-US" dirty="0"/>
              <a:t>][0] = 0 for all values of </a:t>
            </a:r>
            <a:r>
              <a:rPr lang="en-US" dirty="0" err="1"/>
              <a:t>i</a:t>
            </a:r>
            <a:endParaRPr lang="en-US" dirty="0"/>
          </a:p>
          <a:p>
            <a:endParaRPr lang="en-US" dirty="0"/>
          </a:p>
          <a:p>
            <a:r>
              <a:rPr lang="en-US" dirty="0"/>
              <a:t>If we have a penny, then C[n][j] = j</a:t>
            </a:r>
          </a:p>
          <a:p>
            <a:pPr lvl="1"/>
            <a:r>
              <a:rPr lang="en-US" dirty="0"/>
              <a:t>This is required to get all amounts, so we assume  a penny is the smallest denomination</a:t>
            </a:r>
          </a:p>
          <a:p>
            <a:pPr lvl="1"/>
            <a:endParaRPr lang="en-US" dirty="0"/>
          </a:p>
        </p:txBody>
      </p:sp>
      <p:graphicFrame>
        <p:nvGraphicFramePr>
          <p:cNvPr id="87042" name="Content Placeholder 4"/>
          <p:cNvGraphicFramePr>
            <a:graphicFrameLocks noChangeAspect="1"/>
          </p:cNvGraphicFramePr>
          <p:nvPr>
            <p:extLst/>
          </p:nvPr>
        </p:nvGraphicFramePr>
        <p:xfrm>
          <a:off x="2233570" y="2286000"/>
          <a:ext cx="8053431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3" imgW="4025900" imgH="457200" progId="Equation.3">
                  <p:embed/>
                </p:oleObj>
              </mc:Choice>
              <mc:Fallback>
                <p:oleObj name="Equation" r:id="rId3" imgW="4025900" imgH="457200" progId="Equation.3">
                  <p:embed/>
                  <p:pic>
                    <p:nvPicPr>
                      <p:cNvPr id="87042" name="Content Placeholder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3570" y="2286000"/>
                        <a:ext cx="8053431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77174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CS4102-SlimGra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4102-SlimGray" id="{0C9D6FD0-6105-1D4A-B9A3-9200ED4C5EEE}" vid="{94664388-EB31-D042-8A81-6F2F7AEB9E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CS4102-SlimGray</Template>
  <TotalTime>15676</TotalTime>
  <Words>1355</Words>
  <Application>Microsoft Macintosh PowerPoint</Application>
  <PresentationFormat>Widescreen</PresentationFormat>
  <Paragraphs>256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Courier New</vt:lpstr>
      <vt:lpstr>Helvetica Neue</vt:lpstr>
      <vt:lpstr>Helvetica Neue Thin</vt:lpstr>
      <vt:lpstr>CS4102-SlimGray</vt:lpstr>
      <vt:lpstr>Equation</vt:lpstr>
      <vt:lpstr>Dynamic Programming Coin Change</vt:lpstr>
      <vt:lpstr>Dynamic Programming and Greedy Approach</vt:lpstr>
      <vt:lpstr>Coin Change with non-traditional coin sets</vt:lpstr>
      <vt:lpstr>Making Change</vt:lpstr>
      <vt:lpstr>Greedy algorithm</vt:lpstr>
      <vt:lpstr>Definitions</vt:lpstr>
      <vt:lpstr>The i,j problem</vt:lpstr>
      <vt:lpstr>Solving the problem</vt:lpstr>
      <vt:lpstr>The formulaic solution</vt:lpstr>
      <vt:lpstr>Recursive solution</vt:lpstr>
      <vt:lpstr>The bottom-up algorithm</vt:lpstr>
      <vt:lpstr>But how to get the coins chosen?</vt:lpstr>
      <vt:lpstr>Recording the answers</vt:lpstr>
      <vt:lpstr>Obtaining the coin set</vt:lpstr>
    </vt:vector>
  </TitlesOfParts>
  <Company>UVA SEAS Computer Science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njb2b</dc:creator>
  <cp:lastModifiedBy>Mark Floryan</cp:lastModifiedBy>
  <cp:revision>1279</cp:revision>
  <dcterms:created xsi:type="dcterms:W3CDTF">2017-08-21T20:54:06Z</dcterms:created>
  <dcterms:modified xsi:type="dcterms:W3CDTF">2022-09-01T14:23:57Z</dcterms:modified>
</cp:coreProperties>
</file>