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642" r:id="rId2"/>
    <p:sldId id="685" r:id="rId3"/>
    <p:sldId id="680" r:id="rId4"/>
    <p:sldId id="511" r:id="rId5"/>
    <p:sldId id="363" r:id="rId6"/>
    <p:sldId id="364" r:id="rId7"/>
    <p:sldId id="401" r:id="rId8"/>
    <p:sldId id="366" r:id="rId9"/>
    <p:sldId id="368" r:id="rId10"/>
    <p:sldId id="384" r:id="rId11"/>
    <p:sldId id="369" r:id="rId12"/>
    <p:sldId id="371" r:id="rId13"/>
    <p:sldId id="370" r:id="rId14"/>
    <p:sldId id="3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85"/>
            <p14:sldId id="680"/>
            <p14:sldId id="511"/>
            <p14:sldId id="363"/>
            <p14:sldId id="364"/>
            <p14:sldId id="401"/>
            <p14:sldId id="366"/>
            <p14:sldId id="368"/>
            <p14:sldId id="384"/>
            <p14:sldId id="369"/>
            <p14:sldId id="371"/>
            <p14:sldId id="370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ton, Tom (tbh3f)" initials="HT(" lastIdx="1" clrIdx="0">
    <p:extLst>
      <p:ext uri="{19B8F6BF-5375-455C-9EA6-DF929625EA0E}">
        <p15:presenceInfo xmlns:p15="http://schemas.microsoft.com/office/powerpoint/2012/main" userId="S::tbh3f@virginia.edu::db589c69-5451-4833-9298-0c009cd53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9"/>
    <p:restoredTop sz="92901" autoAdjust="0"/>
  </p:normalViewPr>
  <p:slideViewPr>
    <p:cSldViewPr>
      <p:cViewPr varScale="1">
        <p:scale>
          <a:sx n="133" d="100"/>
          <a:sy n="133" d="100"/>
        </p:scale>
        <p:origin x="28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876D7-A83B-4BB3-9AED-75488AD1A7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0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9/1/22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9/1/22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Dynamic Programming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Coin Change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solution: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a given problem (C[</a:t>
            </a:r>
            <a:r>
              <a:rPr lang="en-US" dirty="0" err="1"/>
              <a:t>i</a:t>
            </a:r>
            <a:r>
              <a:rPr lang="en-US" dirty="0"/>
              <a:t>][j]) is expressed in terms of sub-problems</a:t>
            </a:r>
          </a:p>
          <a:p>
            <a:endParaRPr lang="en-US" dirty="0"/>
          </a:p>
          <a:p>
            <a:r>
              <a:rPr lang="en-US" dirty="0"/>
              <a:t>We can write a solution now using memorization with a top-down solution (recursive calls), or a bottom-up approach (build a table)</a:t>
            </a:r>
          </a:p>
        </p:txBody>
      </p:sp>
      <p:graphicFrame>
        <p:nvGraphicFramePr>
          <p:cNvPr id="87042" name="Content Placeholder 4"/>
          <p:cNvGraphicFramePr>
            <a:graphicFrameLocks noChangeAspect="1"/>
          </p:cNvGraphicFramePr>
          <p:nvPr>
            <p:extLst/>
          </p:nvPr>
        </p:nvGraphicFramePr>
        <p:xfrm>
          <a:off x="2233570" y="2590800"/>
          <a:ext cx="80534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4025900" imgH="457200" progId="Equation.3">
                  <p:embed/>
                </p:oleObj>
              </mc:Choice>
              <mc:Fallback>
                <p:oleObj name="Equation" r:id="rId3" imgW="4025900" imgH="457200" progId="Equation.3">
                  <p:embed/>
                  <p:pic>
                    <p:nvPicPr>
                      <p:cNvPr id="87042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570" y="2590800"/>
                        <a:ext cx="805343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83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bottom-up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1416070"/>
            <a:ext cx="73152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dynamic_coin_change1 (</a:t>
            </a:r>
            <a:r>
              <a:rPr lang="en-US" dirty="0" err="1"/>
              <a:t>denom</a:t>
            </a:r>
            <a:r>
              <a:rPr lang="en-US" dirty="0"/>
              <a:t>, A, C) {</a:t>
            </a:r>
          </a:p>
          <a:p>
            <a:pPr>
              <a:buNone/>
            </a:pPr>
            <a:r>
              <a:rPr lang="en-US" dirty="0"/>
              <a:t>	n = </a:t>
            </a:r>
            <a:r>
              <a:rPr lang="en-US" dirty="0" err="1"/>
              <a:t>denom.last</a:t>
            </a:r>
            <a:endParaRPr lang="en-US" dirty="0"/>
          </a:p>
          <a:p>
            <a:pPr>
              <a:buNone/>
            </a:pPr>
            <a:r>
              <a:rPr lang="en-US" dirty="0"/>
              <a:t>	for j = 0 to A</a:t>
            </a:r>
          </a:p>
          <a:p>
            <a:pPr>
              <a:buNone/>
            </a:pPr>
            <a:r>
              <a:rPr lang="en-US" dirty="0"/>
              <a:t>		C[n][j] = j</a:t>
            </a:r>
          </a:p>
          <a:p>
            <a:pPr>
              <a:buNone/>
            </a:pPr>
            <a:r>
              <a:rPr lang="en-US" dirty="0"/>
              <a:t>	for </a:t>
            </a:r>
            <a:r>
              <a:rPr lang="en-US" dirty="0" err="1"/>
              <a:t>i</a:t>
            </a:r>
            <a:r>
              <a:rPr lang="en-US" dirty="0"/>
              <a:t> = n-1 down to 1</a:t>
            </a:r>
          </a:p>
          <a:p>
            <a:pPr>
              <a:buNone/>
            </a:pPr>
            <a:r>
              <a:rPr lang="en-US" dirty="0"/>
              <a:t>		for j = 0 to A</a:t>
            </a:r>
          </a:p>
          <a:p>
            <a:pPr>
              <a:buNone/>
            </a:pPr>
            <a:r>
              <a:rPr lang="en-US" dirty="0"/>
              <a:t>			if ( </a:t>
            </a:r>
            <a:r>
              <a:rPr lang="en-US" dirty="0" err="1"/>
              <a:t>denom</a:t>
            </a:r>
            <a:r>
              <a:rPr lang="en-US" dirty="0"/>
              <a:t>[j] &gt; j ||</a:t>
            </a:r>
          </a:p>
          <a:p>
            <a:pPr>
              <a:buNone/>
            </a:pPr>
            <a:r>
              <a:rPr lang="en-US" dirty="0"/>
              <a:t>			     C[i+1][j] &lt; 1 + C[</a:t>
            </a:r>
            <a:r>
              <a:rPr lang="en-US" dirty="0" err="1"/>
              <a:t>i</a:t>
            </a:r>
            <a:r>
              <a:rPr lang="en-US" dirty="0"/>
              <a:t>][j-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 )</a:t>
            </a:r>
          </a:p>
          <a:p>
            <a:pPr>
              <a:buNone/>
            </a:pPr>
            <a:r>
              <a:rPr lang="en-US" dirty="0"/>
              <a:t>				C[</a:t>
            </a:r>
            <a:r>
              <a:rPr lang="en-US" dirty="0" err="1"/>
              <a:t>i</a:t>
            </a:r>
            <a:r>
              <a:rPr lang="en-US" dirty="0"/>
              <a:t>][j] = C[i+1][j]</a:t>
            </a:r>
          </a:p>
          <a:p>
            <a:pPr>
              <a:buNone/>
            </a:pPr>
            <a:r>
              <a:rPr lang="en-US" dirty="0"/>
              <a:t>			else</a:t>
            </a:r>
          </a:p>
          <a:p>
            <a:pPr>
              <a:buNone/>
            </a:pPr>
            <a:r>
              <a:rPr lang="en-US" dirty="0"/>
              <a:t>				C[</a:t>
            </a:r>
            <a:r>
              <a:rPr lang="en-US" dirty="0" err="1"/>
              <a:t>i</a:t>
            </a:r>
            <a:r>
              <a:rPr lang="en-US" dirty="0"/>
              <a:t>][j] = 1 + C[</a:t>
            </a:r>
            <a:r>
              <a:rPr lang="en-US" dirty="0" err="1"/>
              <a:t>i</a:t>
            </a:r>
            <a:r>
              <a:rPr lang="en-US" dirty="0"/>
              <a:t>][j-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</a:t>
            </a:r>
          </a:p>
          <a:p>
            <a:pPr>
              <a:buNone/>
            </a:pPr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33F6B4-1247-4D4B-B6CD-23C44E813DDD}"/>
              </a:ext>
            </a:extLst>
          </p:cNvPr>
          <p:cNvSpPr txBox="1"/>
          <p:nvPr/>
        </p:nvSpPr>
        <p:spPr>
          <a:xfrm>
            <a:off x="7382172" y="1781225"/>
            <a:ext cx="2809423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Time complexity?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6597F-D407-114B-AF06-2C8A44DFB730}"/>
              </a:ext>
            </a:extLst>
          </p:cNvPr>
          <p:cNvSpPr txBox="1"/>
          <p:nvPr/>
        </p:nvSpPr>
        <p:spPr>
          <a:xfrm>
            <a:off x="7438571" y="2669600"/>
            <a:ext cx="4586897" cy="101566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Constant time to file each cell in the table.</a:t>
            </a:r>
            <a:br>
              <a:rPr lang="en-US" sz="2000" dirty="0"/>
            </a:br>
            <a:r>
              <a:rPr lang="en-US" sz="2000" dirty="0"/>
              <a:t>So </a:t>
            </a:r>
            <a:r>
              <a:rPr lang="en-US" sz="2000" dirty="0" err="1"/>
              <a:t>Θ</a:t>
            </a:r>
            <a:r>
              <a:rPr lang="en-US" sz="2000" dirty="0"/>
              <a:t>(n ・ A) where n is the number of coins</a:t>
            </a:r>
            <a:br>
              <a:rPr lang="en-US" sz="2000" dirty="0"/>
            </a:br>
            <a:r>
              <a:rPr lang="en-US" sz="2000" dirty="0"/>
              <a:t>and A is the amount</a:t>
            </a:r>
          </a:p>
        </p:txBody>
      </p:sp>
    </p:spTree>
    <p:extLst>
      <p:ext uri="{BB962C8B-B14F-4D97-AF65-F5344CB8AC3E}">
        <p14:creationId xmlns:p14="http://schemas.microsoft.com/office/powerpoint/2010/main" val="1302724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 to get the coins chosen?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10972800" cy="2739250"/>
          </a:xfrm>
        </p:spPr>
        <p:txBody>
          <a:bodyPr/>
          <a:lstStyle/>
          <a:p>
            <a:r>
              <a:rPr lang="en-US" dirty="0"/>
              <a:t>It’s easy to trace back through the values</a:t>
            </a:r>
          </a:p>
          <a:p>
            <a:r>
              <a:rPr lang="en-US" dirty="0"/>
              <a:t>Or, we could keep a </a:t>
            </a:r>
            <a:r>
              <a:rPr lang="en-US" i="1" dirty="0"/>
              <a:t>used</a:t>
            </a:r>
            <a:r>
              <a:rPr lang="en-US" dirty="0"/>
              <a:t> Boolean array</a:t>
            </a:r>
          </a:p>
          <a:p>
            <a:pPr lvl="1"/>
            <a:r>
              <a:rPr lang="en-US" dirty="0"/>
              <a:t>If used[</a:t>
            </a:r>
            <a:r>
              <a:rPr lang="en-US" dirty="0" err="1"/>
              <a:t>i</a:t>
            </a:r>
            <a:r>
              <a:rPr lang="en-US" dirty="0"/>
              <a:t>][j] is true, then the solution for </a:t>
            </a:r>
            <a:r>
              <a:rPr lang="en-US" dirty="0" err="1"/>
              <a:t>i,j</a:t>
            </a:r>
            <a:r>
              <a:rPr lang="en-US" dirty="0"/>
              <a:t> does use a coin of 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for amount j</a:t>
            </a:r>
          </a:p>
          <a:p>
            <a:pPr lvl="1"/>
            <a:r>
              <a:rPr lang="en-US" dirty="0"/>
              <a:t>If false, it does not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19400" y="4724400"/>
          <a:ext cx="609600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5257800"/>
            <a:ext cx="26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+mj-lt"/>
              </a:rPr>
              <a:t>i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4267200"/>
            <a:ext cx="26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j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811584-9239-2B4E-B095-2FFEE0011818}"/>
              </a:ext>
            </a:extLst>
          </p:cNvPr>
          <p:cNvSpPr txBox="1"/>
          <p:nvPr/>
        </p:nvSpPr>
        <p:spPr>
          <a:xfrm>
            <a:off x="9053124" y="5026967"/>
            <a:ext cx="3138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use 1, 6 &amp; 10</a:t>
            </a:r>
          </a:p>
          <a:p>
            <a:r>
              <a:rPr lang="en-US" sz="2400" dirty="0"/>
              <a:t>Can use </a:t>
            </a:r>
            <a:r>
              <a:rPr lang="en-US" sz="2400" dirty="0">
                <a:latin typeface="+mj-lt"/>
              </a:rPr>
              <a:t>1 &amp; 6</a:t>
            </a:r>
          </a:p>
          <a:p>
            <a:r>
              <a:rPr lang="en-US" sz="2400" dirty="0"/>
              <a:t>Can use </a:t>
            </a:r>
            <a:r>
              <a:rPr lang="en-US" sz="2400" dirty="0"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1351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Recording the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dynamic_coin_change2 (</a:t>
            </a:r>
            <a:r>
              <a:rPr lang="en-US" dirty="0" err="1"/>
              <a:t>denom</a:t>
            </a:r>
            <a:r>
              <a:rPr lang="en-US" dirty="0"/>
              <a:t>, A, C, used) {</a:t>
            </a:r>
          </a:p>
          <a:p>
            <a:pPr>
              <a:buNone/>
            </a:pPr>
            <a:r>
              <a:rPr lang="en-US" dirty="0"/>
              <a:t>	n = </a:t>
            </a:r>
            <a:r>
              <a:rPr lang="en-US" dirty="0" err="1"/>
              <a:t>denom.last</a:t>
            </a:r>
            <a:endParaRPr lang="en-US" dirty="0"/>
          </a:p>
          <a:p>
            <a:pPr>
              <a:buNone/>
            </a:pPr>
            <a:r>
              <a:rPr lang="en-US" dirty="0"/>
              <a:t>	for j = 0 to A</a:t>
            </a:r>
          </a:p>
          <a:p>
            <a:pPr>
              <a:buNone/>
            </a:pPr>
            <a:r>
              <a:rPr lang="en-US" dirty="0"/>
              <a:t>		C[n][j] = j</a:t>
            </a:r>
          </a:p>
          <a:p>
            <a:pPr>
              <a:buNone/>
            </a:pPr>
            <a:r>
              <a:rPr lang="en-US" dirty="0"/>
              <a:t>		used[n][j] = true</a:t>
            </a:r>
          </a:p>
          <a:p>
            <a:pPr>
              <a:buNone/>
            </a:pPr>
            <a:r>
              <a:rPr lang="en-US" dirty="0"/>
              <a:t>	for </a:t>
            </a:r>
            <a:r>
              <a:rPr lang="en-US" dirty="0" err="1"/>
              <a:t>i</a:t>
            </a:r>
            <a:r>
              <a:rPr lang="en-US" dirty="0"/>
              <a:t> = n-1 </a:t>
            </a:r>
            <a:r>
              <a:rPr lang="en-US" dirty="0" err="1"/>
              <a:t>downto</a:t>
            </a:r>
            <a:r>
              <a:rPr lang="en-US" dirty="0"/>
              <a:t> 1</a:t>
            </a:r>
          </a:p>
          <a:p>
            <a:pPr>
              <a:buNone/>
            </a:pPr>
            <a:r>
              <a:rPr lang="en-US" dirty="0"/>
              <a:t>		for j = 0 to A</a:t>
            </a:r>
          </a:p>
          <a:p>
            <a:pPr>
              <a:buNone/>
            </a:pPr>
            <a:r>
              <a:rPr lang="en-US" dirty="0"/>
              <a:t>			if ( </a:t>
            </a:r>
            <a:r>
              <a:rPr lang="en-US" dirty="0" err="1"/>
              <a:t>denom</a:t>
            </a:r>
            <a:r>
              <a:rPr lang="en-US" dirty="0"/>
              <a:t>[j] &gt; j ||</a:t>
            </a:r>
          </a:p>
          <a:p>
            <a:pPr>
              <a:buNone/>
            </a:pPr>
            <a:r>
              <a:rPr lang="en-US" dirty="0"/>
              <a:t>			     C[i+1][j] &lt; 1+C[</a:t>
            </a:r>
            <a:r>
              <a:rPr lang="en-US" dirty="0" err="1"/>
              <a:t>i</a:t>
            </a:r>
            <a:r>
              <a:rPr lang="en-US" dirty="0"/>
              <a:t>][j-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 )</a:t>
            </a:r>
          </a:p>
          <a:p>
            <a:pPr>
              <a:buNone/>
            </a:pPr>
            <a:r>
              <a:rPr lang="en-US" dirty="0"/>
              <a:t>				C[</a:t>
            </a:r>
            <a:r>
              <a:rPr lang="en-US" dirty="0" err="1"/>
              <a:t>i</a:t>
            </a:r>
            <a:r>
              <a:rPr lang="en-US" dirty="0"/>
              <a:t>][j] = C[i+1][j]</a:t>
            </a:r>
          </a:p>
          <a:p>
            <a:pPr>
              <a:buNone/>
            </a:pPr>
            <a:r>
              <a:rPr lang="en-US" dirty="0"/>
              <a:t>				used[</a:t>
            </a:r>
            <a:r>
              <a:rPr lang="en-US" dirty="0" err="1"/>
              <a:t>i</a:t>
            </a:r>
            <a:r>
              <a:rPr lang="en-US" dirty="0"/>
              <a:t>][j] = false</a:t>
            </a:r>
          </a:p>
          <a:p>
            <a:pPr>
              <a:buNone/>
            </a:pPr>
            <a:r>
              <a:rPr lang="en-US" dirty="0"/>
              <a:t>			else</a:t>
            </a:r>
          </a:p>
          <a:p>
            <a:pPr>
              <a:buNone/>
            </a:pPr>
            <a:r>
              <a:rPr lang="en-US" dirty="0"/>
              <a:t>				C[</a:t>
            </a:r>
            <a:r>
              <a:rPr lang="en-US" dirty="0" err="1"/>
              <a:t>i</a:t>
            </a:r>
            <a:r>
              <a:rPr lang="en-US" dirty="0"/>
              <a:t>][j] = 1 + C[</a:t>
            </a:r>
            <a:r>
              <a:rPr lang="en-US" dirty="0" err="1"/>
              <a:t>i</a:t>
            </a:r>
            <a:r>
              <a:rPr lang="en-US" dirty="0"/>
              <a:t>][j-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</a:t>
            </a:r>
          </a:p>
          <a:p>
            <a:pPr>
              <a:buNone/>
            </a:pPr>
            <a:r>
              <a:rPr lang="en-US" dirty="0"/>
              <a:t>				used[</a:t>
            </a:r>
            <a:r>
              <a:rPr lang="en-US" dirty="0" err="1"/>
              <a:t>i</a:t>
            </a:r>
            <a:r>
              <a:rPr lang="en-US" dirty="0"/>
              <a:t>][j] = true</a:t>
            </a:r>
          </a:p>
          <a:p>
            <a:pPr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638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coin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optimal_coins_set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denom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used) 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 j == 0 )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return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 used[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][j] 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(“Use coin of denomination “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denom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optimal_coins_set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j-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denom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denom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used)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optimal_coins_set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(i+1, j,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denom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used)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2468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58A-1B23-A64F-9249-F7943CB9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 and Greedy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B5F3-60DB-794C-8A50-2C59D77F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TOPICS:</a:t>
            </a:r>
          </a:p>
          <a:p>
            <a:pPr lvl="2"/>
            <a:r>
              <a:rPr lang="en-US" dirty="0"/>
              <a:t>Coin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1E929-E141-4E40-B55C-8EF68A41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4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FC5A-303A-1742-9278-2EA63236C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Coin Change</a:t>
            </a:r>
            <a:br>
              <a:rPr lang="en-US" dirty="0"/>
            </a:br>
            <a:r>
              <a:rPr lang="en-US" dirty="0"/>
              <a:t>with non-traditional coin sets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132E6-E5CB-6145-BC4D-23909485AC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6A7B6-8497-8048-B27E-9ABBF97B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3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Making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problem: </a:t>
            </a:r>
          </a:p>
          <a:p>
            <a:pPr lvl="1"/>
            <a:r>
              <a:rPr lang="en-US" dirty="0"/>
              <a:t>Give back the right amount of change, and…</a:t>
            </a:r>
          </a:p>
          <a:p>
            <a:pPr lvl="1"/>
            <a:r>
              <a:rPr lang="en-US" dirty="0"/>
              <a:t>Return the fewest number of coins!</a:t>
            </a:r>
          </a:p>
          <a:p>
            <a:r>
              <a:rPr lang="en-US" dirty="0"/>
              <a:t>Inputs: the dollar-amount to return</a:t>
            </a:r>
          </a:p>
          <a:p>
            <a:pPr lvl="1"/>
            <a:r>
              <a:rPr lang="en-US" dirty="0"/>
              <a:t>Also, the set of possible coins. (Do we have half-dollars?  That affects the answer we give.)</a:t>
            </a:r>
          </a:p>
          <a:p>
            <a:r>
              <a:rPr lang="en-US" dirty="0"/>
              <a:t>Output: a set of coins</a:t>
            </a:r>
          </a:p>
          <a:p>
            <a:endParaRPr lang="en-US" dirty="0"/>
          </a:p>
          <a:p>
            <a:r>
              <a:rPr lang="en-US" dirty="0"/>
              <a:t>Note this problem statement is simply a transformation</a:t>
            </a:r>
          </a:p>
          <a:p>
            <a:pPr lvl="1"/>
            <a:r>
              <a:rPr lang="en-US" dirty="0"/>
              <a:t>Given input, generate output with certain properties</a:t>
            </a:r>
          </a:p>
          <a:p>
            <a:pPr lvl="1"/>
            <a:r>
              <a:rPr lang="en-US" dirty="0"/>
              <a:t>No statement about how to do it.</a:t>
            </a:r>
          </a:p>
          <a:p>
            <a:r>
              <a:rPr lang="en-US" dirty="0"/>
              <a:t>Can you describe the algorithm you use?</a:t>
            </a:r>
          </a:p>
        </p:txBody>
      </p:sp>
    </p:spTree>
    <p:extLst>
      <p:ext uri="{BB962C8B-B14F-4D97-AF65-F5344CB8AC3E}">
        <p14:creationId xmlns:p14="http://schemas.microsoft.com/office/powerpoint/2010/main" val="316557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FA2C0-6470-4D29-AE9D-EE482BC8D0A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Given coin cent amounts of 10, 6, 5, and 1</a:t>
            </a:r>
          </a:p>
          <a:p>
            <a:endParaRPr lang="en-US" dirty="0"/>
          </a:p>
          <a:p>
            <a:r>
              <a:rPr lang="en-US" dirty="0"/>
              <a:t>Compute the coins needed for 12 cents</a:t>
            </a:r>
          </a:p>
          <a:p>
            <a:pPr lvl="1"/>
            <a:r>
              <a:rPr lang="en-US" dirty="0"/>
              <a:t>The greedy algorithm picks {10, 1, 1}</a:t>
            </a:r>
          </a:p>
          <a:p>
            <a:pPr lvl="1"/>
            <a:r>
              <a:rPr lang="en-US" dirty="0"/>
              <a:t>But {6, 6} is more optimal (fewer coins)</a:t>
            </a:r>
          </a:p>
        </p:txBody>
      </p:sp>
    </p:spTree>
    <p:extLst>
      <p:ext uri="{BB962C8B-B14F-4D97-AF65-F5344CB8AC3E}">
        <p14:creationId xmlns:p14="http://schemas.microsoft.com/office/powerpoint/2010/main" val="75654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define an array </a:t>
            </a:r>
            <a:r>
              <a:rPr lang="en-US" dirty="0" err="1"/>
              <a:t>denom</a:t>
            </a:r>
            <a:r>
              <a:rPr lang="en-US" dirty="0"/>
              <a:t> which holds the denominations of the coins such that:</a:t>
            </a:r>
          </a:p>
          <a:p>
            <a:pPr lvl="1"/>
            <a:r>
              <a:rPr lang="en-US" dirty="0" err="1"/>
              <a:t>denom</a:t>
            </a:r>
            <a:r>
              <a:rPr lang="en-US" dirty="0"/>
              <a:t>[1] &gt; </a:t>
            </a:r>
            <a:r>
              <a:rPr lang="en-US" dirty="0" err="1"/>
              <a:t>denom</a:t>
            </a:r>
            <a:r>
              <a:rPr lang="en-US" dirty="0"/>
              <a:t>[2] &gt; … &gt; </a:t>
            </a:r>
            <a:r>
              <a:rPr lang="en-US" dirty="0" err="1"/>
              <a:t>denom</a:t>
            </a:r>
            <a:r>
              <a:rPr lang="en-US" dirty="0"/>
              <a:t>[n] = 1</a:t>
            </a:r>
          </a:p>
          <a:p>
            <a:pPr lvl="1"/>
            <a:r>
              <a:rPr lang="en-US" dirty="0"/>
              <a:t>In other words, we sort the coin denominations in decreasing order, ending with a penny</a:t>
            </a:r>
          </a:p>
          <a:p>
            <a:r>
              <a:rPr lang="en-US" dirty="0"/>
              <a:t>We are obtaining change for an amount A</a:t>
            </a:r>
          </a:p>
          <a:p>
            <a:r>
              <a:rPr lang="en-US" dirty="0"/>
              <a:t>Consider the </a:t>
            </a:r>
            <a:r>
              <a:rPr lang="en-US" dirty="0" err="1"/>
              <a:t>i,j</a:t>
            </a:r>
            <a:r>
              <a:rPr lang="en-US" dirty="0"/>
              <a:t> problem:</a:t>
            </a:r>
          </a:p>
          <a:p>
            <a:pPr lvl="1"/>
            <a:r>
              <a:rPr lang="en-US" dirty="0"/>
              <a:t>The available denominations are 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through </a:t>
            </a:r>
            <a:r>
              <a:rPr lang="en-US" dirty="0" err="1"/>
              <a:t>denom</a:t>
            </a:r>
            <a:r>
              <a:rPr lang="en-US" dirty="0"/>
              <a:t>[n], where </a:t>
            </a:r>
            <a:r>
              <a:rPr lang="en-US" dirty="0" err="1"/>
              <a:t>i</a:t>
            </a:r>
            <a:r>
              <a:rPr lang="en-US" dirty="0"/>
              <a:t> ≥ 1 (i.e. the smaller n-i+1 coins)</a:t>
            </a:r>
          </a:p>
          <a:p>
            <a:pPr lvl="2"/>
            <a:r>
              <a:rPr lang="en-US" dirty="0"/>
              <a:t>Note: when </a:t>
            </a:r>
            <a:r>
              <a:rPr lang="en-US" dirty="0" err="1"/>
              <a:t>i</a:t>
            </a:r>
            <a:r>
              <a:rPr lang="en-US" dirty="0"/>
              <a:t> is large, you’re working with fewer types of coins, and</a:t>
            </a:r>
            <a:br>
              <a:rPr lang="en-US" dirty="0"/>
            </a:br>
            <a:r>
              <a:rPr lang="en-US" dirty="0"/>
              <a:t>when </a:t>
            </a:r>
            <a:r>
              <a:rPr lang="en-US" dirty="0" err="1"/>
              <a:t>i</a:t>
            </a:r>
            <a:r>
              <a:rPr lang="en-US" dirty="0"/>
              <a:t>=1 you’re working with your complete set</a:t>
            </a:r>
          </a:p>
          <a:p>
            <a:pPr lvl="1"/>
            <a:r>
              <a:rPr lang="en-US" dirty="0"/>
              <a:t>The amount we are looking for is j, where j ≤ A (i.e. the remaining amount of money)</a:t>
            </a:r>
          </a:p>
        </p:txBody>
      </p:sp>
    </p:spTree>
    <p:extLst>
      <p:ext uri="{BB962C8B-B14F-4D97-AF65-F5344CB8AC3E}">
        <p14:creationId xmlns:p14="http://schemas.microsoft.com/office/powerpoint/2010/main" val="325931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i,j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685800"/>
            <a:ext cx="10972800" cy="4525963"/>
          </a:xfrm>
        </p:spPr>
        <p:txBody>
          <a:bodyPr/>
          <a:lstStyle/>
          <a:p>
            <a:r>
              <a:rPr lang="en-US" dirty="0"/>
              <a:t>Consider the </a:t>
            </a:r>
            <a:r>
              <a:rPr lang="en-US" dirty="0" err="1"/>
              <a:t>i,j</a:t>
            </a:r>
            <a:r>
              <a:rPr lang="en-US" dirty="0"/>
              <a:t> problem:       </a:t>
            </a:r>
            <a:r>
              <a:rPr lang="en-US" sz="2000" dirty="0"/>
              <a:t>(Remember, </a:t>
            </a:r>
            <a:r>
              <a:rPr lang="en-US" sz="2000" dirty="0" err="1"/>
              <a:t>i</a:t>
            </a:r>
            <a:r>
              <a:rPr lang="en-US" sz="2000" dirty="0"/>
              <a:t> is which coins, and j is the amount)</a:t>
            </a:r>
            <a:endParaRPr lang="en-US" dirty="0"/>
          </a:p>
          <a:p>
            <a:pPr lvl="1"/>
            <a:r>
              <a:rPr lang="en-US" dirty="0"/>
              <a:t>The available denominations are </a:t>
            </a:r>
            <a:r>
              <a:rPr lang="en-US" dirty="0" err="1"/>
              <a:t>denom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through </a:t>
            </a:r>
            <a:r>
              <a:rPr lang="en-US" dirty="0" err="1"/>
              <a:t>denom</a:t>
            </a:r>
            <a:r>
              <a:rPr lang="en-US" dirty="0"/>
              <a:t>[n], where </a:t>
            </a:r>
            <a:r>
              <a:rPr lang="en-US" dirty="0" err="1"/>
              <a:t>i</a:t>
            </a:r>
            <a:r>
              <a:rPr lang="en-US" dirty="0"/>
              <a:t> ≥ 1 (i.e. the smaller n-i+1 coins)</a:t>
            </a:r>
          </a:p>
          <a:p>
            <a:pPr lvl="1"/>
            <a:r>
              <a:rPr lang="en-US" dirty="0"/>
              <a:t>The amount we are looking for is j, where j ≤ A (i.e. the remaining amount of money)</a:t>
            </a:r>
          </a:p>
          <a:p>
            <a:r>
              <a:rPr lang="en-US" dirty="0"/>
              <a:t>Given coins of denominations 10, 6, and 1, here’s the table showing how to create change up to 12 cents: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611968" y="5091083"/>
          <a:ext cx="609600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0968" y="5819031"/>
            <a:ext cx="26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+mj-lt"/>
              </a:rPr>
              <a:t>i</a:t>
            </a:r>
            <a:endParaRPr lang="en-US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2768" y="4676031"/>
            <a:ext cx="2534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j   </a:t>
            </a:r>
            <a:r>
              <a:rPr lang="en-US" dirty="0">
                <a:latin typeface="+mj-lt"/>
              </a:rPr>
              <a:t>(the amount)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517C85-306E-804D-83C6-BB35E60A02F2}"/>
              </a:ext>
            </a:extLst>
          </p:cNvPr>
          <p:cNvSpPr txBox="1"/>
          <p:nvPr/>
        </p:nvSpPr>
        <p:spPr>
          <a:xfrm>
            <a:off x="9845692" y="5403532"/>
            <a:ext cx="3138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use 1, 6 &amp; 10</a:t>
            </a:r>
          </a:p>
          <a:p>
            <a:r>
              <a:rPr lang="en-US" sz="2400" dirty="0"/>
              <a:t>Can use </a:t>
            </a:r>
            <a:r>
              <a:rPr lang="en-US" sz="2400" dirty="0">
                <a:latin typeface="+mj-lt"/>
              </a:rPr>
              <a:t>1 &amp; 6</a:t>
            </a:r>
          </a:p>
          <a:p>
            <a:r>
              <a:rPr lang="en-US" sz="2400" dirty="0"/>
              <a:t>Can use </a:t>
            </a:r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D492B1-686D-E243-9AED-E32445B40CAC}"/>
              </a:ext>
            </a:extLst>
          </p:cNvPr>
          <p:cNvSpPr txBox="1"/>
          <p:nvPr/>
        </p:nvSpPr>
        <p:spPr>
          <a:xfrm>
            <a:off x="8947798" y="4245342"/>
            <a:ext cx="136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Our answer!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8B827B-FD46-9342-A26A-0552D9C20D23}"/>
              </a:ext>
            </a:extLst>
          </p:cNvPr>
          <p:cNvCxnSpPr>
            <a:cxnSpLocks/>
          </p:cNvCxnSpPr>
          <p:nvPr/>
        </p:nvCxnSpPr>
        <p:spPr>
          <a:xfrm flipH="1">
            <a:off x="9637314" y="4591814"/>
            <a:ext cx="522686" cy="997812"/>
          </a:xfrm>
          <a:prstGeom prst="line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48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the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10972800" cy="506095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How to solve the </a:t>
            </a:r>
            <a:r>
              <a:rPr lang="en-US" sz="2400" dirty="0" err="1"/>
              <a:t>i,j</a:t>
            </a:r>
            <a:r>
              <a:rPr lang="en-US" sz="2400" dirty="0"/>
              <a:t> problem   (Remember, </a:t>
            </a:r>
            <a:r>
              <a:rPr lang="en-US" sz="2400" dirty="0" err="1"/>
              <a:t>i</a:t>
            </a:r>
            <a:r>
              <a:rPr lang="en-US" sz="2400" dirty="0"/>
              <a:t> is which coins, and j is the amount)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If </a:t>
            </a:r>
            <a:r>
              <a:rPr lang="en-US" sz="2400" dirty="0" err="1"/>
              <a:t>denom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 &gt; j, then not possible to include this coin</a:t>
            </a:r>
          </a:p>
          <a:p>
            <a:pPr lvl="2"/>
            <a:r>
              <a:rPr lang="en-US" sz="1800" dirty="0"/>
              <a:t>Then the solution is the same as the (i+1),j problem  (same amount, but with one fewer of </a:t>
            </a:r>
            <a:r>
              <a:rPr lang="en-US" sz="1800"/>
              <a:t>the coin-options)</a:t>
            </a:r>
            <a:endParaRPr lang="en-US" sz="1800" dirty="0"/>
          </a:p>
          <a:p>
            <a:pPr lvl="2"/>
            <a:r>
              <a:rPr lang="en-US" sz="1800" dirty="0"/>
              <a:t>In the table, that’s the cell right below the current cell. </a:t>
            </a:r>
          </a:p>
          <a:p>
            <a:pPr lvl="2"/>
            <a:r>
              <a:rPr lang="en-US" sz="1800" dirty="0"/>
              <a:t>Is this making the problem simpler?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Maybe the best answer </a:t>
            </a:r>
            <a:r>
              <a:rPr lang="en-US" sz="2400" u="sng" dirty="0"/>
              <a:t>does</a:t>
            </a:r>
            <a:r>
              <a:rPr lang="en-US" sz="2400" dirty="0"/>
              <a:t> use a coin of denomination </a:t>
            </a:r>
            <a:r>
              <a:rPr lang="en-US" sz="2400" dirty="0" err="1"/>
              <a:t>i</a:t>
            </a:r>
            <a:endParaRPr lang="en-US" sz="2400" dirty="0"/>
          </a:p>
          <a:p>
            <a:pPr lvl="2"/>
            <a:r>
              <a:rPr lang="en-US" sz="1800" dirty="0"/>
              <a:t>Then the solution is 1 more than the </a:t>
            </a:r>
            <a:r>
              <a:rPr lang="en-US" sz="1800" dirty="0" err="1"/>
              <a:t>i</a:t>
            </a:r>
            <a:r>
              <a:rPr lang="en-US" sz="1800" dirty="0"/>
              <a:t>,(j-</a:t>
            </a:r>
            <a:r>
              <a:rPr lang="en-US" sz="1800" dirty="0" err="1"/>
              <a:t>denom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]) problem</a:t>
            </a:r>
          </a:p>
          <a:p>
            <a:pPr lvl="2"/>
            <a:r>
              <a:rPr lang="en-US" sz="1800" dirty="0"/>
              <a:t>j  changes to j-</a:t>
            </a:r>
            <a:r>
              <a:rPr lang="en-US" sz="1800" dirty="0" err="1"/>
              <a:t>denom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because we subtract off the value of the coin used</a:t>
            </a:r>
          </a:p>
          <a:p>
            <a:pPr lvl="2"/>
            <a:r>
              <a:rPr lang="en-US" sz="1800" dirty="0" err="1"/>
              <a:t>i</a:t>
            </a:r>
            <a:r>
              <a:rPr lang="en-US" sz="1800" dirty="0"/>
              <a:t> doesn’t change because there could be multiple coins of denomination </a:t>
            </a:r>
            <a:r>
              <a:rPr lang="en-US" sz="1800" dirty="0" err="1"/>
              <a:t>i</a:t>
            </a:r>
            <a:r>
              <a:rPr lang="en-US" sz="1800" dirty="0"/>
              <a:t> used in the solution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Maybe the best answer </a:t>
            </a:r>
            <a:r>
              <a:rPr lang="en-US" sz="2400" u="sng" dirty="0"/>
              <a:t>does NOT</a:t>
            </a:r>
            <a:r>
              <a:rPr lang="en-US" sz="2400" dirty="0"/>
              <a:t> use a coin of denomination </a:t>
            </a:r>
            <a:r>
              <a:rPr lang="en-US" sz="2400" dirty="0" err="1"/>
              <a:t>i</a:t>
            </a:r>
            <a:endParaRPr lang="en-US" sz="2400" dirty="0"/>
          </a:p>
          <a:p>
            <a:pPr lvl="2"/>
            <a:r>
              <a:rPr lang="en-US" sz="1800" dirty="0"/>
              <a:t>Then the solution is the same as the (i+1),j problem</a:t>
            </a:r>
          </a:p>
          <a:p>
            <a:pPr lvl="2"/>
            <a:r>
              <a:rPr lang="en-US" sz="1800" dirty="0"/>
              <a:t>In the table, that’s the cell right below the current cell</a:t>
            </a:r>
          </a:p>
        </p:txBody>
      </p:sp>
    </p:spTree>
    <p:extLst>
      <p:ext uri="{BB962C8B-B14F-4D97-AF65-F5344CB8AC3E}">
        <p14:creationId xmlns:p14="http://schemas.microsoft.com/office/powerpoint/2010/main" val="356939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formulaic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solution becomes: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Where C[</a:t>
            </a:r>
            <a:r>
              <a:rPr lang="en-US" dirty="0" err="1"/>
              <a:t>i</a:t>
            </a:r>
            <a:r>
              <a:rPr lang="en-US" dirty="0"/>
              <a:t>][0] = 0 for all values of </a:t>
            </a:r>
            <a:r>
              <a:rPr lang="en-US" dirty="0" err="1"/>
              <a:t>i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we have a penny, then C[n][j] = j</a:t>
            </a:r>
          </a:p>
          <a:p>
            <a:pPr lvl="1"/>
            <a:r>
              <a:rPr lang="en-US" dirty="0"/>
              <a:t>This is required to get all amounts, so we assume  a penny is the smallest denomination</a:t>
            </a:r>
          </a:p>
          <a:p>
            <a:pPr lvl="1"/>
            <a:endParaRPr lang="en-US" dirty="0"/>
          </a:p>
        </p:txBody>
      </p:sp>
      <p:graphicFrame>
        <p:nvGraphicFramePr>
          <p:cNvPr id="87042" name="Content Placeholder 4"/>
          <p:cNvGraphicFramePr>
            <a:graphicFrameLocks noChangeAspect="1"/>
          </p:cNvGraphicFramePr>
          <p:nvPr>
            <p:extLst/>
          </p:nvPr>
        </p:nvGraphicFramePr>
        <p:xfrm>
          <a:off x="2233570" y="2286000"/>
          <a:ext cx="80534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4025900" imgH="457200" progId="Equation.3">
                  <p:embed/>
                </p:oleObj>
              </mc:Choice>
              <mc:Fallback>
                <p:oleObj name="Equation" r:id="rId3" imgW="4025900" imgH="457200" progId="Equation.3">
                  <p:embed/>
                  <p:pic>
                    <p:nvPicPr>
                      <p:cNvPr id="87042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570" y="2286000"/>
                        <a:ext cx="805343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7717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15676</TotalTime>
  <Words>1355</Words>
  <Application>Microsoft Macintosh PowerPoint</Application>
  <PresentationFormat>Widescreen</PresentationFormat>
  <Paragraphs>256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Helvetica Neue</vt:lpstr>
      <vt:lpstr>Helvetica Neue Thin</vt:lpstr>
      <vt:lpstr>CS4102-SlimGray</vt:lpstr>
      <vt:lpstr>Equation</vt:lpstr>
      <vt:lpstr>Dynamic Programming Coin Change</vt:lpstr>
      <vt:lpstr>Dynamic Programming and Greedy Approach</vt:lpstr>
      <vt:lpstr>Coin Change with non-traditional coin sets</vt:lpstr>
      <vt:lpstr>Making Change</vt:lpstr>
      <vt:lpstr>Greedy algorithm</vt:lpstr>
      <vt:lpstr>Definitions</vt:lpstr>
      <vt:lpstr>The i,j problem</vt:lpstr>
      <vt:lpstr>Solving the problem</vt:lpstr>
      <vt:lpstr>The formulaic solution</vt:lpstr>
      <vt:lpstr>Recursive solution</vt:lpstr>
      <vt:lpstr>The bottom-up algorithm</vt:lpstr>
      <vt:lpstr>But how to get the coins chosen?</vt:lpstr>
      <vt:lpstr>Recording the answers</vt:lpstr>
      <vt:lpstr>Obtaining the coin set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1279</cp:revision>
  <dcterms:created xsi:type="dcterms:W3CDTF">2017-08-21T20:54:06Z</dcterms:created>
  <dcterms:modified xsi:type="dcterms:W3CDTF">2022-09-01T14:23:57Z</dcterms:modified>
</cp:coreProperties>
</file>