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642" r:id="rId2"/>
    <p:sldId id="685" r:id="rId3"/>
    <p:sldId id="684" r:id="rId4"/>
    <p:sldId id="342" r:id="rId5"/>
    <p:sldId id="353" r:id="rId6"/>
    <p:sldId id="352" r:id="rId7"/>
    <p:sldId id="395" r:id="rId8"/>
    <p:sldId id="396" r:id="rId9"/>
    <p:sldId id="397" r:id="rId10"/>
    <p:sldId id="354" r:id="rId11"/>
    <p:sldId id="356" r:id="rId12"/>
    <p:sldId id="398" r:id="rId13"/>
    <p:sldId id="357" r:id="rId14"/>
    <p:sldId id="358" r:id="rId15"/>
    <p:sldId id="399" r:id="rId16"/>
    <p:sldId id="359" r:id="rId17"/>
    <p:sldId id="3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85"/>
            <p14:sldId id="684"/>
            <p14:sldId id="342"/>
            <p14:sldId id="353"/>
            <p14:sldId id="352"/>
            <p14:sldId id="395"/>
            <p14:sldId id="396"/>
            <p14:sldId id="397"/>
            <p14:sldId id="354"/>
            <p14:sldId id="356"/>
            <p14:sldId id="398"/>
            <p14:sldId id="357"/>
            <p14:sldId id="358"/>
            <p14:sldId id="399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1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/>
    <p:restoredTop sz="92901" autoAdjust="0"/>
  </p:normalViewPr>
  <p:slideViewPr>
    <p:cSldViewPr>
      <p:cViewPr varScale="1">
        <p:scale>
          <a:sx n="133" d="100"/>
          <a:sy n="133" d="100"/>
        </p:scale>
        <p:origin x="3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any j, will generate recursive</a:t>
            </a:r>
            <a:r>
              <a:rPr lang="en-US" baseline="0" dirty="0"/>
              <a:t> calls on inputs of size j-1 and j-2.</a:t>
            </a:r>
          </a:p>
          <a:p>
            <a:r>
              <a:rPr lang="en-US" baseline="0" dirty="0"/>
              <a:t>Just like Fibonacci!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876D7-A83B-4BB3-9AED-75488AD1A7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1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Dynamic Programming</a:t>
            </a:r>
            <a:br>
              <a:rPr lang="en-US" sz="8000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Selection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Calculating Opt(j)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Sort all intervals by their finish time</a:t>
            </a:r>
          </a:p>
          <a:p>
            <a:pPr lvl="1"/>
            <a:r>
              <a:rPr lang="en-US" dirty="0"/>
              <a:t>And number them sequentially</a:t>
            </a:r>
          </a:p>
          <a:p>
            <a:pPr lvl="1"/>
            <a:endParaRPr lang="en-US" dirty="0"/>
          </a:p>
          <a:p>
            <a:r>
              <a:rPr lang="en-US" dirty="0"/>
              <a:t>We define interval </a:t>
            </a:r>
            <a:r>
              <a:rPr lang="en-US" dirty="0" err="1"/>
              <a:t>i</a:t>
            </a:r>
            <a:r>
              <a:rPr lang="en-US" dirty="0"/>
              <a:t> is less than interval j if </a:t>
            </a:r>
            <a:r>
              <a:rPr lang="en-US" dirty="0" err="1"/>
              <a:t>i</a:t>
            </a:r>
            <a:r>
              <a:rPr lang="en-US" dirty="0"/>
              <a:t> finishes before j (i.e. is before it in the sort)</a:t>
            </a:r>
          </a:p>
          <a:p>
            <a:endParaRPr lang="en-US" dirty="0"/>
          </a:p>
          <a:p>
            <a:r>
              <a:rPr lang="en-US" dirty="0"/>
              <a:t>Define p(j) to be the highest numbered interval </a:t>
            </a:r>
            <a:r>
              <a:rPr lang="en-US" dirty="0" err="1"/>
              <a:t>i</a:t>
            </a:r>
            <a:r>
              <a:rPr lang="en-US" dirty="0"/>
              <a:t>&lt;j such that </a:t>
            </a:r>
            <a:r>
              <a:rPr lang="en-US" dirty="0" err="1"/>
              <a:t>i</a:t>
            </a:r>
            <a:r>
              <a:rPr lang="en-US" dirty="0"/>
              <a:t> and j are disjoint</a:t>
            </a:r>
          </a:p>
          <a:p>
            <a:endParaRPr lang="en-US" dirty="0"/>
          </a:p>
          <a:p>
            <a:r>
              <a:rPr lang="en-US" dirty="0"/>
              <a:t>Define OPT(j) to be the value of an optimal solution for intervals 1 through j only</a:t>
            </a:r>
          </a:p>
        </p:txBody>
      </p:sp>
    </p:spTree>
    <p:extLst>
      <p:ext uri="{BB962C8B-B14F-4D97-AF65-F5344CB8AC3E}">
        <p14:creationId xmlns:p14="http://schemas.microsoft.com/office/powerpoint/2010/main" val="182111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Showing p(j)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2" descr="C:\WINDOWS\Desktop\Oh_type\kleinberg_GIF_01to10\kleinberg_06F0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13002"/>
          <a:stretch>
            <a:fillRect/>
          </a:stretch>
        </p:blipFill>
        <p:spPr bwMode="auto">
          <a:xfrm>
            <a:off x="914400" y="1828800"/>
            <a:ext cx="9906000" cy="455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33763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Opt(j) = ?</a:t>
            </a:r>
          </a:p>
          <a:p>
            <a:endParaRPr lang="en-US" dirty="0"/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Interval j is not in the optimal solution</a:t>
            </a:r>
          </a:p>
          <a:p>
            <a:pPr lvl="2"/>
            <a:r>
              <a:rPr lang="en-US" dirty="0"/>
              <a:t>Opt(j) = </a:t>
            </a:r>
            <a:r>
              <a:rPr lang="en-US" dirty="0">
                <a:solidFill>
                  <a:srgbClr val="0070C0"/>
                </a:solidFill>
              </a:rPr>
              <a:t>Opt(j-1)</a:t>
            </a:r>
            <a:r>
              <a:rPr lang="en-US" dirty="0"/>
              <a:t> //same solution, because j interval doesn’t matter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Interval j is in the optimal solution</a:t>
            </a:r>
          </a:p>
          <a:p>
            <a:pPr lvl="2"/>
            <a:r>
              <a:rPr lang="en-US" dirty="0"/>
              <a:t>Opt(j) = </a:t>
            </a:r>
            <a:r>
              <a:rPr lang="en-US" dirty="0" err="1">
                <a:solidFill>
                  <a:srgbClr val="33CC33"/>
                </a:solidFill>
              </a:rPr>
              <a:t>Vj</a:t>
            </a:r>
            <a:r>
              <a:rPr lang="en-US" dirty="0">
                <a:solidFill>
                  <a:srgbClr val="33CC33"/>
                </a:solidFill>
              </a:rPr>
              <a:t> + Opt(p(j))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So…we have</a:t>
            </a:r>
          </a:p>
          <a:p>
            <a:pPr lvl="2"/>
            <a:r>
              <a:rPr lang="en-US" dirty="0"/>
              <a:t>Opt(j) = Max( </a:t>
            </a:r>
            <a:r>
              <a:rPr lang="en-US" dirty="0">
                <a:solidFill>
                  <a:srgbClr val="0070C0"/>
                </a:solidFill>
              </a:rPr>
              <a:t>Opt(j-1)</a:t>
            </a:r>
            <a:r>
              <a:rPr lang="en-US" dirty="0"/>
              <a:t>, </a:t>
            </a:r>
            <a:r>
              <a:rPr lang="en-US" dirty="0" err="1">
                <a:solidFill>
                  <a:srgbClr val="33CC33"/>
                </a:solidFill>
              </a:rPr>
              <a:t>Vj</a:t>
            </a:r>
            <a:r>
              <a:rPr lang="en-US" dirty="0">
                <a:solidFill>
                  <a:srgbClr val="33CC33"/>
                </a:solidFill>
              </a:rPr>
              <a:t> + Opt(p(j))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6772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1"/>
            <a:ext cx="10972800" cy="3581399"/>
          </a:xfrm>
        </p:spPr>
        <p:txBody>
          <a:bodyPr>
            <a:normAutofit/>
          </a:bodyPr>
          <a:lstStyle/>
          <a:p>
            <a:r>
              <a:rPr lang="en-US" sz="2800" dirty="0"/>
              <a:t>OPT(j) = max(</a:t>
            </a:r>
            <a:r>
              <a:rPr lang="en-US" sz="2800" dirty="0" err="1">
                <a:solidFill>
                  <a:srgbClr val="33CC33"/>
                </a:solidFill>
              </a:rPr>
              <a:t>v</a:t>
            </a:r>
            <a:r>
              <a:rPr lang="en-US" sz="2800" baseline="-25000" dirty="0" err="1">
                <a:solidFill>
                  <a:srgbClr val="33CC33"/>
                </a:solidFill>
              </a:rPr>
              <a:t>j</a:t>
            </a:r>
            <a:r>
              <a:rPr lang="en-US" sz="2800" dirty="0">
                <a:solidFill>
                  <a:srgbClr val="33CC33"/>
                </a:solidFill>
              </a:rPr>
              <a:t> + OPT(p(j))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70C0"/>
                </a:solidFill>
              </a:rPr>
              <a:t>OPT(j-1)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And OPT(0) = 0</a:t>
            </a:r>
          </a:p>
          <a:p>
            <a:r>
              <a:rPr lang="en-US" sz="2800" dirty="0"/>
              <a:t>This is similar in running time to the Fibonacci sequence</a:t>
            </a:r>
          </a:p>
          <a:p>
            <a:pPr lvl="1"/>
            <a:r>
              <a:rPr lang="en-US" sz="2400" dirty="0"/>
              <a:t>And similarly exponential</a:t>
            </a:r>
          </a:p>
          <a:p>
            <a:r>
              <a:rPr lang="en-US" sz="2800" dirty="0"/>
              <a:t>Consider a simple example:</a:t>
            </a:r>
          </a:p>
        </p:txBody>
      </p:sp>
      <p:pic>
        <p:nvPicPr>
          <p:cNvPr id="5" name="Picture 2" descr="C:\WINDOWS\Desktop\Oh_type\kleinberg_GIF_01to10\kleinberg_06F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 b="25991"/>
          <a:stretch>
            <a:fillRect/>
          </a:stretch>
        </p:blipFill>
        <p:spPr bwMode="auto">
          <a:xfrm>
            <a:off x="2362200" y="4495800"/>
            <a:ext cx="7467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760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That example will take exponential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/>
              <a:t>Notice that the </a:t>
            </a:r>
            <a:br>
              <a:rPr lang="en-US" dirty="0"/>
            </a:br>
            <a:r>
              <a:rPr lang="en-US" dirty="0"/>
              <a:t>sub-problems are </a:t>
            </a:r>
            <a:br>
              <a:rPr lang="en-US" dirty="0"/>
            </a:br>
            <a:r>
              <a:rPr lang="en-US" dirty="0"/>
              <a:t>being </a:t>
            </a:r>
            <a:br>
              <a:rPr lang="en-US" dirty="0"/>
            </a:br>
            <a:r>
              <a:rPr lang="en-US" dirty="0"/>
              <a:t>re-computed </a:t>
            </a:r>
            <a:br>
              <a:rPr lang="en-US" dirty="0"/>
            </a:br>
            <a:r>
              <a:rPr lang="en-US" dirty="0"/>
              <a:t>each time</a:t>
            </a:r>
          </a:p>
        </p:txBody>
      </p:sp>
      <p:pic>
        <p:nvPicPr>
          <p:cNvPr id="5" name="Picture 2" descr="C:\WINDOWS\Desktop\Oh_type\kleinberg_GIF_01to10\kleinberg_06F03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957"/>
          <a:stretch>
            <a:fillRect/>
          </a:stretch>
        </p:blipFill>
        <p:spPr bwMode="auto">
          <a:xfrm>
            <a:off x="3479800" y="1524000"/>
            <a:ext cx="695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7023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Formulate the data structure to look up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Pretty simple, define M[n]</a:t>
            </a:r>
          </a:p>
          <a:p>
            <a:endParaRPr lang="en-US" dirty="0"/>
          </a:p>
          <a:p>
            <a:r>
              <a:rPr lang="en-US" dirty="0"/>
              <a:t>M[j] stores the solution to Opt(j)</a:t>
            </a:r>
          </a:p>
        </p:txBody>
      </p:sp>
    </p:spTree>
    <p:extLst>
      <p:ext uri="{BB962C8B-B14F-4D97-AF65-F5344CB8AC3E}">
        <p14:creationId xmlns:p14="http://schemas.microsoft.com/office/powerpoint/2010/main" val="2959765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add </a:t>
            </a:r>
            <a:r>
              <a:rPr lang="en-US" dirty="0" err="1"/>
              <a:t>memoization</a:t>
            </a:r>
            <a:r>
              <a:rPr lang="en-U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10972800" cy="838200"/>
          </a:xfrm>
        </p:spPr>
        <p:txBody>
          <a:bodyPr/>
          <a:lstStyle/>
          <a:p>
            <a:r>
              <a:rPr lang="en-US" dirty="0"/>
              <a:t>This runs in linear time</a:t>
            </a:r>
          </a:p>
        </p:txBody>
      </p:sp>
      <p:pic>
        <p:nvPicPr>
          <p:cNvPr id="5" name="Picture 2" descr="C:\WINDOWS\Desktop\Oh_type\kleinberg_GIF_01to10\kleinberg_06F05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r="7563" b="20915"/>
          <a:stretch>
            <a:fillRect/>
          </a:stretch>
        </p:blipFill>
        <p:spPr bwMode="auto">
          <a:xfrm>
            <a:off x="718457" y="2590800"/>
            <a:ext cx="1017814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922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solution only gives us the final value</a:t>
            </a:r>
          </a:p>
          <a:p>
            <a:pPr lvl="1"/>
            <a:r>
              <a:rPr lang="en-US" dirty="0"/>
              <a:t>Computing a sub-array each step would make it quadratic running time</a:t>
            </a:r>
          </a:p>
          <a:p>
            <a:r>
              <a:rPr lang="en-US" dirty="0"/>
              <a:t>To determine the intervals: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/>
              <a:t> + M[p(j)] ≥ M[j-1]</a:t>
            </a:r>
          </a:p>
          <a:p>
            <a:pPr lvl="2"/>
            <a:r>
              <a:rPr lang="en-US" dirty="0"/>
              <a:t>Then j is part of the solution, and consider p(j)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Then j is NOT part of the solution, and consider j-1</a:t>
            </a:r>
          </a:p>
        </p:txBody>
      </p:sp>
    </p:spTree>
    <p:extLst>
      <p:ext uri="{BB962C8B-B14F-4D97-AF65-F5344CB8AC3E}">
        <p14:creationId xmlns:p14="http://schemas.microsoft.com/office/powerpoint/2010/main" val="28888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958A-1B23-A64F-9249-F7943CB9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 and Greedy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3B5F3-60DB-794C-8A50-2C59D77F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TOPICS:</a:t>
            </a:r>
          </a:p>
          <a:p>
            <a:pPr lvl="2"/>
            <a:r>
              <a:rPr lang="en-US" dirty="0"/>
              <a:t>Weighted Activity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1E929-E141-4E40-B55C-8EF68A41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3889-4F96-7D4D-AE21-8E44D22529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Weighted Activity Selection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A1E14-2AEB-D542-92F4-8D0FB3DAA4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78AEB-566B-C14A-BDEB-41FC7780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Weighted Interval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F4E3D-1597-46C5-8C28-5E04D40B97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Recall Interval Scheduling:</a:t>
            </a:r>
          </a:p>
          <a:p>
            <a:pPr lvl="1"/>
            <a:r>
              <a:rPr lang="en-US" dirty="0"/>
              <a:t>Given a list of intervals pick a </a:t>
            </a:r>
            <a:r>
              <a:rPr lang="en-US" i="1" dirty="0"/>
              <a:t>schedule</a:t>
            </a:r>
            <a:r>
              <a:rPr lang="en-US" dirty="0"/>
              <a:t> of non-overlapping intervals that maximizes the number chosen</a:t>
            </a:r>
          </a:p>
          <a:p>
            <a:pPr lvl="2"/>
            <a:r>
              <a:rPr lang="en-US" dirty="0"/>
              <a:t>i.e. each one has the same value</a:t>
            </a:r>
          </a:p>
          <a:p>
            <a:endParaRPr lang="en-US" dirty="0"/>
          </a:p>
          <a:p>
            <a:r>
              <a:rPr lang="en-US" dirty="0"/>
              <a:t>Weighted interval scheduling is similar, but…</a:t>
            </a:r>
          </a:p>
          <a:p>
            <a:pPr lvl="1"/>
            <a:r>
              <a:rPr lang="en-US" dirty="0"/>
              <a:t>Each interval has a different value</a:t>
            </a:r>
          </a:p>
        </p:txBody>
      </p:sp>
    </p:spTree>
    <p:extLst>
      <p:ext uri="{BB962C8B-B14F-4D97-AF65-F5344CB8AC3E}">
        <p14:creationId xmlns:p14="http://schemas.microsoft.com/office/powerpoint/2010/main" val="259663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Greedy solution to interval scheduling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algorithm:</a:t>
            </a:r>
          </a:p>
          <a:p>
            <a:pPr lvl="1"/>
            <a:r>
              <a:rPr lang="en-US" dirty="0"/>
              <a:t>Sort the activities by finish time</a:t>
            </a:r>
          </a:p>
          <a:p>
            <a:pPr lvl="1"/>
            <a:r>
              <a:rPr lang="en-US" dirty="0"/>
              <a:t>Schedule the first activity</a:t>
            </a:r>
          </a:p>
          <a:p>
            <a:pPr lvl="1"/>
            <a:r>
              <a:rPr lang="en-US" dirty="0"/>
              <a:t>Then schedule the next activity in sorted list which starts after previous activity finishes</a:t>
            </a:r>
          </a:p>
          <a:p>
            <a:pPr lvl="1"/>
            <a:r>
              <a:rPr lang="en-US" dirty="0"/>
              <a:t>Repeat until no more activities</a:t>
            </a:r>
          </a:p>
          <a:p>
            <a:endParaRPr lang="en-US" dirty="0"/>
          </a:p>
          <a:p>
            <a:r>
              <a:rPr lang="en-US" dirty="0"/>
              <a:t>Intuition is even more simple:</a:t>
            </a:r>
          </a:p>
          <a:p>
            <a:pPr lvl="1"/>
            <a:r>
              <a:rPr lang="en-US" dirty="0"/>
              <a:t>Always pick next activity that finishes earliest</a:t>
            </a:r>
          </a:p>
        </p:txBody>
      </p:sp>
    </p:spTree>
    <p:extLst>
      <p:ext uri="{BB962C8B-B14F-4D97-AF65-F5344CB8AC3E}">
        <p14:creationId xmlns:p14="http://schemas.microsoft.com/office/powerpoint/2010/main" val="87149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solution to the weighted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would the greedy algorithm pick for this example?</a:t>
            </a:r>
          </a:p>
          <a:p>
            <a:r>
              <a:rPr lang="en-US" dirty="0"/>
              <a:t>And is that answer optimal?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see that the greedy algorithm does not work for the weighted version</a:t>
            </a:r>
          </a:p>
        </p:txBody>
      </p:sp>
      <p:pic>
        <p:nvPicPr>
          <p:cNvPr id="5" name="Picture 4" descr="kleinberg_06F01.gif                                            000C964AMacintosh HD                   BB9C66DE:"/>
          <p:cNvPicPr>
            <a:picLocks noChangeAspect="1" noChangeArrowheads="1"/>
          </p:cNvPicPr>
          <p:nvPr/>
        </p:nvPicPr>
        <p:blipFill>
          <a:blip r:embed="rId2"/>
          <a:srcRect b="18803"/>
          <a:stretch>
            <a:fillRect/>
          </a:stretch>
        </p:blipFill>
        <p:spPr bwMode="auto">
          <a:xfrm>
            <a:off x="2057400" y="2971800"/>
            <a:ext cx="76200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599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Define the sub-problem</a:t>
            </a:r>
          </a:p>
          <a:p>
            <a:endParaRPr lang="en-US" dirty="0"/>
          </a:p>
          <a:p>
            <a:r>
              <a:rPr lang="en-US" dirty="0"/>
              <a:t>This problem has optimal substructure, so let’s only consider intervals up to a certain point.</a:t>
            </a:r>
          </a:p>
          <a:p>
            <a:endParaRPr lang="en-US" dirty="0"/>
          </a:p>
          <a:p>
            <a:r>
              <a:rPr lang="en-US" dirty="0"/>
              <a:t>Let Opt(j) be the solution to this problem when only considering intervals 1 through j</a:t>
            </a:r>
          </a:p>
          <a:p>
            <a:pPr lvl="1"/>
            <a:r>
              <a:rPr lang="en-US" dirty="0"/>
              <a:t>How should we order the intervals? Does it matter? We will see soon that it does.</a:t>
            </a:r>
          </a:p>
          <a:p>
            <a:endParaRPr lang="en-US" dirty="0"/>
          </a:p>
          <a:p>
            <a:r>
              <a:rPr lang="en-US" dirty="0"/>
              <a:t>Note that Opt(0) = 0</a:t>
            </a:r>
          </a:p>
        </p:txBody>
      </p:sp>
    </p:spTree>
    <p:extLst>
      <p:ext uri="{BB962C8B-B14F-4D97-AF65-F5344CB8AC3E}">
        <p14:creationId xmlns:p14="http://schemas.microsoft.com/office/powerpoint/2010/main" val="157319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solution to problem in terms of sub-problems</a:t>
            </a:r>
          </a:p>
          <a:p>
            <a:endParaRPr lang="en-US" dirty="0"/>
          </a:p>
          <a:p>
            <a:r>
              <a:rPr lang="en-US" dirty="0"/>
              <a:t>Base Case:</a:t>
            </a:r>
          </a:p>
          <a:p>
            <a:pPr lvl="1"/>
            <a:r>
              <a:rPr lang="en-US" dirty="0"/>
              <a:t>Opt(0) = 0</a:t>
            </a:r>
          </a:p>
          <a:p>
            <a:pPr lvl="1"/>
            <a:endParaRPr lang="en-US" dirty="0"/>
          </a:p>
          <a:p>
            <a:r>
              <a:rPr lang="en-US" dirty="0"/>
              <a:t>Opt(j) = ?</a:t>
            </a:r>
          </a:p>
        </p:txBody>
      </p:sp>
    </p:spTree>
    <p:extLst>
      <p:ext uri="{BB962C8B-B14F-4D97-AF65-F5344CB8AC3E}">
        <p14:creationId xmlns:p14="http://schemas.microsoft.com/office/powerpoint/2010/main" val="254351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Opt(j) = ?</a:t>
            </a:r>
          </a:p>
          <a:p>
            <a:endParaRPr lang="en-US" dirty="0"/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Interval j is not in the optimal solution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Opt(j) = Opt(j-1) </a:t>
            </a:r>
            <a:r>
              <a:rPr lang="en-US" dirty="0"/>
              <a:t>//same solution, because j interval doesn’t matter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Interval j is in the optimal solution</a:t>
            </a:r>
          </a:p>
          <a:p>
            <a:pPr lvl="2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Opt(j) =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Vj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+ Opt(intervals compatible with j)</a:t>
            </a:r>
          </a:p>
          <a:p>
            <a:pPr lvl="2"/>
            <a:r>
              <a:rPr lang="en-US" dirty="0"/>
              <a:t>Intervals compatible with j? Yikes? How do we calculate that?</a:t>
            </a:r>
          </a:p>
        </p:txBody>
      </p:sp>
    </p:spTree>
    <p:extLst>
      <p:ext uri="{BB962C8B-B14F-4D97-AF65-F5344CB8AC3E}">
        <p14:creationId xmlns:p14="http://schemas.microsoft.com/office/powerpoint/2010/main" val="2479536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15691</TotalTime>
  <Words>701</Words>
  <Application>Microsoft Macintosh PowerPoint</Application>
  <PresentationFormat>Widescreen</PresentationFormat>
  <Paragraphs>124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 Neue</vt:lpstr>
      <vt:lpstr>Helvetica Neue Thin</vt:lpstr>
      <vt:lpstr>CS4102-SlimGray</vt:lpstr>
      <vt:lpstr>Dynamic Programming Activity Selection</vt:lpstr>
      <vt:lpstr>Dynamic Programming and Greedy Approach</vt:lpstr>
      <vt:lpstr>Weighted Activity Selection</vt:lpstr>
      <vt:lpstr>Weighted Interval Scheduling</vt:lpstr>
      <vt:lpstr>Greedy solution to interval scheduling</vt:lpstr>
      <vt:lpstr>Greedy solution to the weighted version</vt:lpstr>
      <vt:lpstr>Step 1</vt:lpstr>
      <vt:lpstr>Step 2</vt:lpstr>
      <vt:lpstr>Step 2</vt:lpstr>
      <vt:lpstr>Calculating Opt(j)</vt:lpstr>
      <vt:lpstr>Showing p(j)</vt:lpstr>
      <vt:lpstr>Step 2</vt:lpstr>
      <vt:lpstr>Recursive solution</vt:lpstr>
      <vt:lpstr>That example will take exponential time</vt:lpstr>
      <vt:lpstr>Step 3!</vt:lpstr>
      <vt:lpstr>So we add memoization…</vt:lpstr>
      <vt:lpstr>Computing the intervals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1281</cp:revision>
  <dcterms:created xsi:type="dcterms:W3CDTF">2017-08-21T20:54:06Z</dcterms:created>
  <dcterms:modified xsi:type="dcterms:W3CDTF">2022-10-19T13:30:56Z</dcterms:modified>
</cp:coreProperties>
</file>