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69"/>
  </p:notesMasterIdLst>
  <p:sldIdLst>
    <p:sldId id="256" r:id="rId2"/>
    <p:sldId id="786" r:id="rId3"/>
    <p:sldId id="867" r:id="rId4"/>
    <p:sldId id="866" r:id="rId5"/>
    <p:sldId id="868" r:id="rId6"/>
    <p:sldId id="869" r:id="rId7"/>
    <p:sldId id="470" r:id="rId8"/>
    <p:sldId id="871" r:id="rId9"/>
    <p:sldId id="872" r:id="rId10"/>
    <p:sldId id="819" r:id="rId11"/>
    <p:sldId id="873" r:id="rId12"/>
    <p:sldId id="874" r:id="rId13"/>
    <p:sldId id="875" r:id="rId14"/>
    <p:sldId id="820" r:id="rId15"/>
    <p:sldId id="821" r:id="rId16"/>
    <p:sldId id="822" r:id="rId17"/>
    <p:sldId id="823" r:id="rId18"/>
    <p:sldId id="824" r:id="rId19"/>
    <p:sldId id="876" r:id="rId20"/>
    <p:sldId id="870" r:id="rId21"/>
    <p:sldId id="834" r:id="rId22"/>
    <p:sldId id="878" r:id="rId23"/>
    <p:sldId id="879" r:id="rId24"/>
    <p:sldId id="880" r:id="rId25"/>
    <p:sldId id="877" r:id="rId26"/>
    <p:sldId id="881" r:id="rId27"/>
    <p:sldId id="882" r:id="rId28"/>
    <p:sldId id="883" r:id="rId29"/>
    <p:sldId id="884" r:id="rId30"/>
    <p:sldId id="891" r:id="rId31"/>
    <p:sldId id="892" r:id="rId32"/>
    <p:sldId id="893" r:id="rId33"/>
    <p:sldId id="894" r:id="rId34"/>
    <p:sldId id="895" r:id="rId35"/>
    <p:sldId id="896" r:id="rId36"/>
    <p:sldId id="897" r:id="rId37"/>
    <p:sldId id="886" r:id="rId38"/>
    <p:sldId id="885" r:id="rId39"/>
    <p:sldId id="887" r:id="rId40"/>
    <p:sldId id="888" r:id="rId41"/>
    <p:sldId id="889" r:id="rId42"/>
    <p:sldId id="890" r:id="rId43"/>
    <p:sldId id="898" r:id="rId44"/>
    <p:sldId id="899" r:id="rId45"/>
    <p:sldId id="900" r:id="rId46"/>
    <p:sldId id="903" r:id="rId47"/>
    <p:sldId id="904" r:id="rId48"/>
    <p:sldId id="905" r:id="rId49"/>
    <p:sldId id="906" r:id="rId50"/>
    <p:sldId id="907" r:id="rId51"/>
    <p:sldId id="902" r:id="rId52"/>
    <p:sldId id="913" r:id="rId53"/>
    <p:sldId id="901" r:id="rId54"/>
    <p:sldId id="914" r:id="rId55"/>
    <p:sldId id="908" r:id="rId56"/>
    <p:sldId id="909" r:id="rId57"/>
    <p:sldId id="910" r:id="rId58"/>
    <p:sldId id="911" r:id="rId59"/>
    <p:sldId id="912" r:id="rId60"/>
    <p:sldId id="915" r:id="rId61"/>
    <p:sldId id="916" r:id="rId62"/>
    <p:sldId id="917" r:id="rId63"/>
    <p:sldId id="918" r:id="rId64"/>
    <p:sldId id="919" r:id="rId65"/>
    <p:sldId id="920" r:id="rId66"/>
    <p:sldId id="921" r:id="rId67"/>
    <p:sldId id="92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/>
    <p:restoredTop sz="94824"/>
  </p:normalViewPr>
  <p:slideViewPr>
    <p:cSldViewPr snapToGrid="0" snapToObjects="1">
      <p:cViewPr varScale="1">
        <p:scale>
          <a:sx n="141" d="100"/>
          <a:sy n="14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5C5133-F893-F14C-BA08-1EC9586E074E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846-DDBA-4B41-AB95-6CC7486A9594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47C4-88DA-C446-8E50-9CCD1CDD5CFD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3FC4-8F4E-0048-9E6E-571457D9347D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FB70-2694-734B-BD00-3E9B1243DA1B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664F-3BD9-3D47-89E3-C16CBAA67B09}" type="datetime1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0052-022C-594D-BCC4-41E81B10B173}" type="datetime1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53BD-D470-4D45-A2F4-FDA414AF0BDC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CF03-F18B-C94B-8BE4-E6A6733BA604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B50B-1FD8-5E46-8B10-0DF06EAB94B0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5F7E1-7C38-2D4D-8C00-4127E00B0B48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6956-3551-B545-9486-3BB7F190A0D2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C75B-25A0-6544-8302-D042197E05AD}" type="datetime1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C7BB-BA6C-1645-9DAD-75B2F2C54F5F}" type="datetime1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4012-384C-9A46-A1BB-C4ECB3A515E2}" type="datetime1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91FD-BB3A-3E45-BDDF-440A7F347371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735C-1C73-1945-A987-CC3C33F7E070}" type="datetime1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95C4-FA21-394A-8B12-BECDBE77E1C6}" type="datetime1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 brief Introduction to NP-Completeness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Data Structures and Algorithms 2</a:t>
            </a:r>
            <a:br>
              <a:rPr lang="en-US" dirty="0"/>
            </a:br>
            <a:r>
              <a:rPr lang="en-US" dirty="0"/>
              <a:t>Mark Floryan and Aaron Bloomfield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141413" y="262917"/>
                <a:ext cx="9905998" cy="668415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3" y="262917"/>
                <a:ext cx="9905998" cy="6684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3448D927-13CC-1C4D-A5A0-138503F3A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0800" y="2129902"/>
                <a:ext cx="3672000" cy="106317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i="1" dirty="0">
                    <a:solidFill>
                      <a:schemeClr val="bg1"/>
                    </a:solidFill>
                  </a:rPr>
                  <a:t>NP is the set of problems for which solutions can be </a:t>
                </a:r>
                <a:r>
                  <a:rPr lang="en-US" sz="1600" i="1" dirty="0">
                    <a:solidFill>
                      <a:schemeClr val="accent3"/>
                    </a:solidFill>
                  </a:rPr>
                  <a:t>verified as correct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(the difficulty of finding solutions varies)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3448D927-13CC-1C4D-A5A0-138503F3A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00" y="2129902"/>
                <a:ext cx="3672000" cy="1063176"/>
              </a:xfrm>
              <a:prstGeom prst="rect">
                <a:avLst/>
              </a:prstGeom>
              <a:blipFill>
                <a:blip r:embed="rId3"/>
                <a:stretch>
                  <a:fillRect l="-690" r="-2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1CE101F-D131-5E4B-B329-8B3F728A41A4}"/>
              </a:ext>
            </a:extLst>
          </p:cNvPr>
          <p:cNvGrpSpPr/>
          <p:nvPr/>
        </p:nvGrpSpPr>
        <p:grpSpPr>
          <a:xfrm>
            <a:off x="6120215" y="1296548"/>
            <a:ext cx="4714481" cy="4063996"/>
            <a:chOff x="4523051" y="1761068"/>
            <a:chExt cx="4714481" cy="406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CBE22B-00AF-0249-B60F-AB6706A81B95}"/>
                </a:ext>
              </a:extLst>
            </p:cNvPr>
            <p:cNvGrpSpPr/>
            <p:nvPr/>
          </p:nvGrpSpPr>
          <p:grpSpPr>
            <a:xfrm>
              <a:off x="4523051" y="1854199"/>
              <a:ext cx="3142722" cy="3970865"/>
              <a:chOff x="4519612" y="1845732"/>
              <a:chExt cx="3142722" cy="397086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4A1DF55-6DAA-0D4D-9919-563E750571CE}"/>
                  </a:ext>
                </a:extLst>
              </p:cNvPr>
              <p:cNvSpPr/>
              <p:nvPr/>
            </p:nvSpPr>
            <p:spPr>
              <a:xfrm>
                <a:off x="4519612" y="1845732"/>
                <a:ext cx="3142722" cy="3970865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NP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B683A8-08D1-204F-AFE5-1767C7DEADD6}"/>
                  </a:ext>
                </a:extLst>
              </p:cNvPr>
              <p:cNvSpPr/>
              <p:nvPr/>
            </p:nvSpPr>
            <p:spPr>
              <a:xfrm>
                <a:off x="4936067" y="3649131"/>
                <a:ext cx="2269066" cy="21590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A46874-D347-F341-B74E-C744F75A9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200" y="1854199"/>
              <a:ext cx="0" cy="3877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8C484E6F-0BD1-AB4E-9EFE-A40AC6ADE2A8}"/>
                </a:ext>
              </a:extLst>
            </p:cNvPr>
            <p:cNvSpPr txBox="1">
              <a:spLocks/>
            </p:cNvSpPr>
            <p:nvPr/>
          </p:nvSpPr>
          <p:spPr>
            <a:xfrm>
              <a:off x="7757715" y="5469457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Easy Problems</a:t>
              </a:r>
              <a:endParaRPr lang="en-US" sz="1600" i="1" dirty="0"/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B188799F-CD2B-4748-AD60-BDD68DE38128}"/>
                </a:ext>
              </a:extLst>
            </p:cNvPr>
            <p:cNvSpPr txBox="1">
              <a:spLocks/>
            </p:cNvSpPr>
            <p:nvPr/>
          </p:nvSpPr>
          <p:spPr>
            <a:xfrm>
              <a:off x="7823200" y="1761068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Hard Problems</a:t>
              </a:r>
              <a:endParaRPr lang="en-US" sz="1600" i="1" dirty="0"/>
            </a:p>
          </p:txBody>
        </p:sp>
      </p:grp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1D1CA701-6607-7E4F-856B-6053AF5505F9}"/>
              </a:ext>
            </a:extLst>
          </p:cNvPr>
          <p:cNvSpPr txBox="1">
            <a:spLocks/>
          </p:cNvSpPr>
          <p:nvPr/>
        </p:nvSpPr>
        <p:spPr>
          <a:xfrm>
            <a:off x="2066032" y="1785679"/>
            <a:ext cx="2832007" cy="344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NP: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81425-90FA-9EDA-35C9-ED280CAA5E49}"/>
              </a:ext>
            </a:extLst>
          </p:cNvPr>
          <p:cNvSpPr txBox="1"/>
          <p:nvPr/>
        </p:nvSpPr>
        <p:spPr>
          <a:xfrm>
            <a:off x="1098566" y="4377547"/>
            <a:ext cx="392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You will see the formal definition and talk about this complexity class in more detail in DMT2!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9A768-A09A-F4A4-F0CC-851618155E66}"/>
              </a:ext>
            </a:extLst>
          </p:cNvPr>
          <p:cNvCxnSpPr/>
          <p:nvPr/>
        </p:nvCxnSpPr>
        <p:spPr>
          <a:xfrm flipH="1">
            <a:off x="2296435" y="3328472"/>
            <a:ext cx="475200" cy="9288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1302E0-593E-DC55-C8A8-DA882476DA27}"/>
                  </a:ext>
                </a:extLst>
              </p:cNvPr>
              <p:cNvSpPr txBox="1"/>
              <p:nvPr/>
            </p:nvSpPr>
            <p:spPr>
              <a:xfrm>
                <a:off x="7113600" y="5952483"/>
                <a:ext cx="30842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/>
                  <a:t>For now, just trust us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1302E0-593E-DC55-C8A8-DA882476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600" y="5952483"/>
                <a:ext cx="3084269" cy="338554"/>
              </a:xfrm>
              <a:prstGeom prst="rect">
                <a:avLst/>
              </a:prstGeom>
              <a:blipFill>
                <a:blip r:embed="rId4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DF80A8-D519-9F28-AF03-4B3A67DEE6EE}"/>
              </a:ext>
            </a:extLst>
          </p:cNvPr>
          <p:cNvCxnSpPr>
            <a:cxnSpLocks/>
          </p:cNvCxnSpPr>
          <p:nvPr/>
        </p:nvCxnSpPr>
        <p:spPr>
          <a:xfrm>
            <a:off x="7813200" y="5488083"/>
            <a:ext cx="150000" cy="4644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3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1339-CF95-CA1C-D461-EC273884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918"/>
            <a:ext cx="9905998" cy="526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NP: Quick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CE94-E2DC-3524-8B85-649FFF7F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106" y="1025487"/>
            <a:ext cx="4841788" cy="7313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What does it mean to “verify quickly”? Consider the following problem?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87B41E-749A-E4C8-F323-E64AD407A1E4}"/>
              </a:ext>
            </a:extLst>
          </p:cNvPr>
          <p:cNvSpPr txBox="1">
            <a:spLocks/>
          </p:cNvSpPr>
          <p:nvPr/>
        </p:nvSpPr>
        <p:spPr>
          <a:xfrm>
            <a:off x="1252624" y="2177487"/>
            <a:ext cx="10000976" cy="7313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isComposite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x)</a:t>
            </a:r>
            <a:r>
              <a:rPr lang="en-US" dirty="0">
                <a:solidFill>
                  <a:sysClr val="windowText" lastClr="000000"/>
                </a:solidFill>
              </a:rPr>
              <a:t>: Return true if and only if x is composite (not prime)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67E0F5-CCBD-E741-644C-51B0BB8195DB}"/>
              </a:ext>
            </a:extLst>
          </p:cNvPr>
          <p:cNvSpPr txBox="1">
            <a:spLocks/>
          </p:cNvSpPr>
          <p:nvPr/>
        </p:nvSpPr>
        <p:spPr>
          <a:xfrm>
            <a:off x="3673518" y="3583544"/>
            <a:ext cx="4841788" cy="731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isComposite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(282475249) = ?</a:t>
            </a:r>
          </a:p>
        </p:txBody>
      </p:sp>
    </p:spTree>
    <p:extLst>
      <p:ext uri="{BB962C8B-B14F-4D97-AF65-F5344CB8AC3E}">
        <p14:creationId xmlns:p14="http://schemas.microsoft.com/office/powerpoint/2010/main" val="205977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78FEE-70CB-3B9E-3854-75C2D6D8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7B91-5493-6800-311E-8F1656AB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918"/>
            <a:ext cx="9905998" cy="526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NP: Quick Verification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536F54-E269-3619-F517-C283D28BA6E1}"/>
              </a:ext>
            </a:extLst>
          </p:cNvPr>
          <p:cNvSpPr txBox="1">
            <a:spLocks/>
          </p:cNvSpPr>
          <p:nvPr/>
        </p:nvSpPr>
        <p:spPr>
          <a:xfrm>
            <a:off x="1252624" y="1126287"/>
            <a:ext cx="10000976" cy="7313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isComposite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x)</a:t>
            </a:r>
            <a:r>
              <a:rPr lang="en-US" dirty="0">
                <a:solidFill>
                  <a:sysClr val="windowText" lastClr="000000"/>
                </a:solidFill>
              </a:rPr>
              <a:t>: Return true if and only if x is composite (not prime)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C13E39-42D5-5176-E87B-759924CA7415}"/>
              </a:ext>
            </a:extLst>
          </p:cNvPr>
          <p:cNvSpPr txBox="1">
            <a:spLocks/>
          </p:cNvSpPr>
          <p:nvPr/>
        </p:nvSpPr>
        <p:spPr>
          <a:xfrm>
            <a:off x="3673518" y="2265944"/>
            <a:ext cx="4841788" cy="731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isComposite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(282475249)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03FB7-368A-A2D5-4757-CF69C1F11E6E}"/>
              </a:ext>
            </a:extLst>
          </p:cNvPr>
          <p:cNvSpPr txBox="1"/>
          <p:nvPr/>
        </p:nvSpPr>
        <p:spPr>
          <a:xfrm>
            <a:off x="1598400" y="3853544"/>
            <a:ext cx="3420000" cy="17543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Solve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Figure out if </a:t>
            </a:r>
            <a:r>
              <a:rPr lang="en-US" dirty="0">
                <a:solidFill>
                  <a:schemeClr val="accent3"/>
                </a:solidFill>
              </a:rPr>
              <a:t>282475249</a:t>
            </a:r>
            <a:r>
              <a:rPr lang="en-US" dirty="0">
                <a:solidFill>
                  <a:schemeClr val="bg1"/>
                </a:solidFill>
              </a:rPr>
              <a:t> is composite with no additional info. Pretty hard to do (there are algorithms for this FYI)!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BC345-9AA9-17E7-B54E-1E606D2DAE41}"/>
              </a:ext>
            </a:extLst>
          </p:cNvPr>
          <p:cNvSpPr txBox="1"/>
          <p:nvPr/>
        </p:nvSpPr>
        <p:spPr>
          <a:xfrm>
            <a:off x="7049999" y="3853544"/>
            <a:ext cx="3997411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Verify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Given evidence that </a:t>
            </a:r>
            <a:r>
              <a:rPr lang="en-US" dirty="0">
                <a:solidFill>
                  <a:schemeClr val="accent3"/>
                </a:solidFill>
              </a:rPr>
              <a:t>282475249</a:t>
            </a:r>
            <a:r>
              <a:rPr lang="en-US" dirty="0">
                <a:solidFill>
                  <a:schemeClr val="bg1"/>
                </a:solidFill>
              </a:rPr>
              <a:t> is composite, verify if evidence is accurate.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Evidence: </a:t>
            </a:r>
            <a:r>
              <a:rPr lang="en-US" dirty="0">
                <a:solidFill>
                  <a:schemeClr val="accent4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verify, simply check:</a:t>
            </a:r>
          </a:p>
          <a:p>
            <a:r>
              <a:rPr lang="en-US" dirty="0">
                <a:solidFill>
                  <a:schemeClr val="accent3"/>
                </a:solidFill>
              </a:rPr>
              <a:t>282475249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>
                <a:solidFill>
                  <a:schemeClr val="accent4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accent5"/>
                </a:solidFill>
              </a:rPr>
              <a:t>40353607</a:t>
            </a:r>
            <a:r>
              <a:rPr lang="en-US" dirty="0">
                <a:solidFill>
                  <a:schemeClr val="bg1"/>
                </a:solidFill>
              </a:rPr>
              <a:t> (VERIFIED!)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DA5D8-C732-D77D-93BF-08689764BB27}"/>
              </a:ext>
            </a:extLst>
          </p:cNvPr>
          <p:cNvCxnSpPr/>
          <p:nvPr/>
        </p:nvCxnSpPr>
        <p:spPr>
          <a:xfrm flipH="1">
            <a:off x="3866400" y="2997257"/>
            <a:ext cx="820800" cy="71794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37526E-A4A6-C1F1-DDC7-C1EE66F5B3FD}"/>
              </a:ext>
            </a:extLst>
          </p:cNvPr>
          <p:cNvCxnSpPr>
            <a:cxnSpLocks/>
          </p:cNvCxnSpPr>
          <p:nvPr/>
        </p:nvCxnSpPr>
        <p:spPr>
          <a:xfrm>
            <a:off x="7504802" y="2997256"/>
            <a:ext cx="1203386" cy="71794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9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8A2B1-F53E-02A2-04DE-1069A86A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20D9-BA4E-40D8-8C66-2834382C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918"/>
            <a:ext cx="9905998" cy="526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NP: Quick Verification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7BA2B-FDF7-0AFD-8D95-5C2F98B4DC61}"/>
              </a:ext>
            </a:extLst>
          </p:cNvPr>
          <p:cNvSpPr txBox="1">
            <a:spLocks/>
          </p:cNvSpPr>
          <p:nvPr/>
        </p:nvSpPr>
        <p:spPr>
          <a:xfrm>
            <a:off x="1252624" y="1126287"/>
            <a:ext cx="10000976" cy="73131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isComposite</a:t>
            </a:r>
            <a:r>
              <a:rPr lang="en-US" dirty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 x)</a:t>
            </a:r>
            <a:r>
              <a:rPr lang="en-US" dirty="0">
                <a:solidFill>
                  <a:sysClr val="windowText" lastClr="000000"/>
                </a:solidFill>
              </a:rPr>
              <a:t>: Return true if and only if x is composite (not prime)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52A499-628B-2424-7A7E-E4B6EF7F6451}"/>
              </a:ext>
            </a:extLst>
          </p:cNvPr>
          <p:cNvSpPr txBox="1">
            <a:spLocks/>
          </p:cNvSpPr>
          <p:nvPr/>
        </p:nvSpPr>
        <p:spPr>
          <a:xfrm>
            <a:off x="3673518" y="2265944"/>
            <a:ext cx="4841788" cy="731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isComposite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(282475249)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4EE1A-817C-A376-3432-81C6AE01C9C7}"/>
              </a:ext>
            </a:extLst>
          </p:cNvPr>
          <p:cNvSpPr txBox="1"/>
          <p:nvPr/>
        </p:nvSpPr>
        <p:spPr>
          <a:xfrm>
            <a:off x="7049999" y="3853544"/>
            <a:ext cx="3997411" cy="25853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>
                <a:solidFill>
                  <a:schemeClr val="bg1"/>
                </a:solidFill>
              </a:rPr>
              <a:t>Verify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Given evidence that </a:t>
            </a:r>
            <a:r>
              <a:rPr lang="en-US" dirty="0">
                <a:solidFill>
                  <a:schemeClr val="accent3"/>
                </a:solidFill>
              </a:rPr>
              <a:t>282475249</a:t>
            </a:r>
            <a:r>
              <a:rPr lang="en-US" dirty="0">
                <a:solidFill>
                  <a:schemeClr val="bg1"/>
                </a:solidFill>
              </a:rPr>
              <a:t> is composite, verify if evidence is accurate.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Evidence: </a:t>
            </a:r>
            <a:r>
              <a:rPr lang="en-US" dirty="0">
                <a:solidFill>
                  <a:schemeClr val="accent4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 verify, simply check:</a:t>
            </a:r>
          </a:p>
          <a:p>
            <a:r>
              <a:rPr lang="en-US" dirty="0">
                <a:solidFill>
                  <a:schemeClr val="accent3"/>
                </a:solidFill>
              </a:rPr>
              <a:t>282475249</a:t>
            </a:r>
            <a:r>
              <a:rPr lang="en-US" dirty="0">
                <a:solidFill>
                  <a:schemeClr val="bg1"/>
                </a:solidFill>
              </a:rPr>
              <a:t> / </a:t>
            </a:r>
            <a:r>
              <a:rPr lang="en-US" dirty="0">
                <a:solidFill>
                  <a:schemeClr val="accent4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>
                <a:solidFill>
                  <a:schemeClr val="accent5"/>
                </a:solidFill>
              </a:rPr>
              <a:t>40353607</a:t>
            </a:r>
            <a:r>
              <a:rPr lang="en-US" dirty="0">
                <a:solidFill>
                  <a:schemeClr val="bg1"/>
                </a:solidFill>
              </a:rPr>
              <a:t> (VERIFIED!)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2B07B0-BA31-C47E-05D5-41093DD8CED4}"/>
              </a:ext>
            </a:extLst>
          </p:cNvPr>
          <p:cNvCxnSpPr>
            <a:cxnSpLocks/>
          </p:cNvCxnSpPr>
          <p:nvPr/>
        </p:nvCxnSpPr>
        <p:spPr>
          <a:xfrm flipH="1" flipV="1">
            <a:off x="5040000" y="4593600"/>
            <a:ext cx="1792800" cy="1936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AEB5A9-7E1E-EF91-D442-2C01365308B8}"/>
              </a:ext>
            </a:extLst>
          </p:cNvPr>
          <p:cNvCxnSpPr>
            <a:cxnSpLocks/>
          </p:cNvCxnSpPr>
          <p:nvPr/>
        </p:nvCxnSpPr>
        <p:spPr>
          <a:xfrm>
            <a:off x="7504802" y="2997256"/>
            <a:ext cx="1203386" cy="71794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3CD84-5D7F-D07D-E8B8-D9B86E9E78D3}"/>
                  </a:ext>
                </a:extLst>
              </p:cNvPr>
              <p:cNvSpPr txBox="1"/>
              <p:nvPr/>
            </p:nvSpPr>
            <p:spPr>
              <a:xfrm>
                <a:off x="2195401" y="4090251"/>
                <a:ext cx="2764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Since verifying solutions is polynomial time (in this case,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), this problem is in the set NP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3CD84-5D7F-D07D-E8B8-D9B86E9E7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01" y="4090251"/>
                <a:ext cx="2764800" cy="1200329"/>
              </a:xfrm>
              <a:prstGeom prst="rect">
                <a:avLst/>
              </a:prstGeom>
              <a:blipFill>
                <a:blip r:embed="rId2"/>
                <a:stretch>
                  <a:fillRect l="-1826" t="-2105" r="-411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34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262917"/>
            <a:ext cx="9905998" cy="668415"/>
          </a:xfrm>
        </p:spPr>
        <p:txBody>
          <a:bodyPr/>
          <a:lstStyle/>
          <a:p>
            <a:pPr algn="ctr"/>
            <a:r>
              <a:rPr lang="en-US" dirty="0"/>
              <a:t>Back to our Diagram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CE101F-D131-5E4B-B329-8B3F728A41A4}"/>
              </a:ext>
            </a:extLst>
          </p:cNvPr>
          <p:cNvGrpSpPr/>
          <p:nvPr/>
        </p:nvGrpSpPr>
        <p:grpSpPr>
          <a:xfrm>
            <a:off x="5437569" y="1744659"/>
            <a:ext cx="4714481" cy="4063996"/>
            <a:chOff x="4523051" y="1761068"/>
            <a:chExt cx="4714481" cy="406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CBE22B-00AF-0249-B60F-AB6706A81B95}"/>
                </a:ext>
              </a:extLst>
            </p:cNvPr>
            <p:cNvGrpSpPr/>
            <p:nvPr/>
          </p:nvGrpSpPr>
          <p:grpSpPr>
            <a:xfrm>
              <a:off x="4523051" y="1854199"/>
              <a:ext cx="3142722" cy="3970865"/>
              <a:chOff x="4519612" y="1845732"/>
              <a:chExt cx="3142722" cy="397086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4A1DF55-6DAA-0D4D-9919-563E750571CE}"/>
                  </a:ext>
                </a:extLst>
              </p:cNvPr>
              <p:cNvSpPr/>
              <p:nvPr/>
            </p:nvSpPr>
            <p:spPr>
              <a:xfrm>
                <a:off x="4519612" y="1845732"/>
                <a:ext cx="3142722" cy="3970865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NP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B683A8-08D1-204F-AFE5-1767C7DEADD6}"/>
                  </a:ext>
                </a:extLst>
              </p:cNvPr>
              <p:cNvSpPr/>
              <p:nvPr/>
            </p:nvSpPr>
            <p:spPr>
              <a:xfrm>
                <a:off x="4936067" y="3649131"/>
                <a:ext cx="2269066" cy="21590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A46874-D347-F341-B74E-C744F75A9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200" y="1854199"/>
              <a:ext cx="0" cy="3877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8C484E6F-0BD1-AB4E-9EFE-A40AC6ADE2A8}"/>
                </a:ext>
              </a:extLst>
            </p:cNvPr>
            <p:cNvSpPr txBox="1">
              <a:spLocks/>
            </p:cNvSpPr>
            <p:nvPr/>
          </p:nvSpPr>
          <p:spPr>
            <a:xfrm>
              <a:off x="7757715" y="5469457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Easy Problems</a:t>
              </a:r>
              <a:endParaRPr lang="en-US" sz="1600" i="1" dirty="0"/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B188799F-CD2B-4748-AD60-BDD68DE38128}"/>
                </a:ext>
              </a:extLst>
            </p:cNvPr>
            <p:cNvSpPr txBox="1">
              <a:spLocks/>
            </p:cNvSpPr>
            <p:nvPr/>
          </p:nvSpPr>
          <p:spPr>
            <a:xfrm>
              <a:off x="7823200" y="1761068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Hard Problems</a:t>
              </a:r>
              <a:endParaRPr lang="en-US" sz="1600" i="1" dirty="0"/>
            </a:p>
          </p:txBody>
        </p:sp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4A26CC7-079F-374B-8C92-959E199970CA}"/>
              </a:ext>
            </a:extLst>
          </p:cNvPr>
          <p:cNvSpPr txBox="1">
            <a:spLocks/>
          </p:cNvSpPr>
          <p:nvPr/>
        </p:nvSpPr>
        <p:spPr>
          <a:xfrm>
            <a:off x="1574324" y="4643553"/>
            <a:ext cx="3226596" cy="13688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Almost every algorithm we have studied has a polynomial time algorithm and is in 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282BA-4C43-BD4B-94F3-054E7C20C489}"/>
              </a:ext>
            </a:extLst>
          </p:cNvPr>
          <p:cNvCxnSpPr>
            <a:cxnSpLocks/>
          </p:cNvCxnSpPr>
          <p:nvPr/>
        </p:nvCxnSpPr>
        <p:spPr>
          <a:xfrm flipV="1">
            <a:off x="4505178" y="4802400"/>
            <a:ext cx="1492422" cy="34289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5BFA89-9846-5295-461C-B846C6235AA2}"/>
              </a:ext>
            </a:extLst>
          </p:cNvPr>
          <p:cNvSpPr txBox="1">
            <a:spLocks/>
          </p:cNvSpPr>
          <p:nvPr/>
        </p:nvSpPr>
        <p:spPr>
          <a:xfrm>
            <a:off x="1502324" y="1458036"/>
            <a:ext cx="3226596" cy="9539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What is the problem that sits at the very top here? For our purposes, this is the “hardest” problem (hardest in these groups we are choosing to study)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D8FB0-0E81-6C34-4F90-199764A50DA8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691358" y="1744659"/>
            <a:ext cx="2317572" cy="93131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1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262917"/>
            <a:ext cx="9905998" cy="668415"/>
          </a:xfrm>
        </p:spPr>
        <p:txBody>
          <a:bodyPr/>
          <a:lstStyle/>
          <a:p>
            <a:pPr algn="ctr"/>
            <a:r>
              <a:rPr lang="en-US" dirty="0"/>
              <a:t>NP-Hard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CE101F-D131-5E4B-B329-8B3F728A41A4}"/>
              </a:ext>
            </a:extLst>
          </p:cNvPr>
          <p:cNvGrpSpPr/>
          <p:nvPr/>
        </p:nvGrpSpPr>
        <p:grpSpPr>
          <a:xfrm>
            <a:off x="5437569" y="1744659"/>
            <a:ext cx="4714481" cy="4063996"/>
            <a:chOff x="4523051" y="1761068"/>
            <a:chExt cx="4714481" cy="40639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CBE22B-00AF-0249-B60F-AB6706A81B95}"/>
                </a:ext>
              </a:extLst>
            </p:cNvPr>
            <p:cNvGrpSpPr/>
            <p:nvPr/>
          </p:nvGrpSpPr>
          <p:grpSpPr>
            <a:xfrm>
              <a:off x="4523051" y="1854199"/>
              <a:ext cx="3142722" cy="3970865"/>
              <a:chOff x="4519612" y="1845732"/>
              <a:chExt cx="3142722" cy="397086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4A1DF55-6DAA-0D4D-9919-563E750571CE}"/>
                  </a:ext>
                </a:extLst>
              </p:cNvPr>
              <p:cNvSpPr/>
              <p:nvPr/>
            </p:nvSpPr>
            <p:spPr>
              <a:xfrm>
                <a:off x="4519612" y="1845732"/>
                <a:ext cx="3142722" cy="3970865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NP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CB683A8-08D1-204F-AFE5-1767C7DEADD6}"/>
                  </a:ext>
                </a:extLst>
              </p:cNvPr>
              <p:cNvSpPr/>
              <p:nvPr/>
            </p:nvSpPr>
            <p:spPr>
              <a:xfrm>
                <a:off x="4936067" y="3649131"/>
                <a:ext cx="2269066" cy="21590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A46874-D347-F341-B74E-C744F75A9D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3200" y="1854199"/>
              <a:ext cx="0" cy="38777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8C484E6F-0BD1-AB4E-9EFE-A40AC6ADE2A8}"/>
                </a:ext>
              </a:extLst>
            </p:cNvPr>
            <p:cNvSpPr txBox="1">
              <a:spLocks/>
            </p:cNvSpPr>
            <p:nvPr/>
          </p:nvSpPr>
          <p:spPr>
            <a:xfrm>
              <a:off x="7757715" y="5469457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Easy Problems</a:t>
              </a:r>
              <a:endParaRPr lang="en-US" sz="1600" i="1" dirty="0"/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B188799F-CD2B-4748-AD60-BDD68DE38128}"/>
                </a:ext>
              </a:extLst>
            </p:cNvPr>
            <p:cNvSpPr txBox="1">
              <a:spLocks/>
            </p:cNvSpPr>
            <p:nvPr/>
          </p:nvSpPr>
          <p:spPr>
            <a:xfrm>
              <a:off x="7823200" y="1761068"/>
              <a:ext cx="1414332" cy="3556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600" b="1" i="1" dirty="0"/>
                <a:t>Hard Problems</a:t>
              </a:r>
              <a:endParaRPr lang="en-US" sz="1600" i="1" dirty="0"/>
            </a:p>
          </p:txBody>
        </p:sp>
      </p:grp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BEB5F83-FE3A-8245-91A4-E21E1020472F}"/>
              </a:ext>
            </a:extLst>
          </p:cNvPr>
          <p:cNvSpPr txBox="1">
            <a:spLocks/>
          </p:cNvSpPr>
          <p:nvPr/>
        </p:nvSpPr>
        <p:spPr>
          <a:xfrm>
            <a:off x="1112652" y="3823222"/>
            <a:ext cx="3226596" cy="13688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NP-Hard problems are defined to be all problems that are this hard OR harder.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B23BFE-72AD-684A-949E-4D647D62BDE8}"/>
              </a:ext>
            </a:extLst>
          </p:cNvPr>
          <p:cNvCxnSpPr>
            <a:cxnSpLocks/>
          </p:cNvCxnSpPr>
          <p:nvPr/>
        </p:nvCxnSpPr>
        <p:spPr>
          <a:xfrm flipV="1">
            <a:off x="2625505" y="2842788"/>
            <a:ext cx="200890" cy="93386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4A26CC7-079F-374B-8C92-959E199970CA}"/>
              </a:ext>
            </a:extLst>
          </p:cNvPr>
          <p:cNvSpPr txBox="1">
            <a:spLocks/>
          </p:cNvSpPr>
          <p:nvPr/>
        </p:nvSpPr>
        <p:spPr>
          <a:xfrm>
            <a:off x="1872132" y="2049753"/>
            <a:ext cx="2355130" cy="698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Suppose we have find the hardest problem in NP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282BA-4C43-BD4B-94F3-054E7C20C489}"/>
              </a:ext>
            </a:extLst>
          </p:cNvPr>
          <p:cNvCxnSpPr>
            <a:cxnSpLocks/>
          </p:cNvCxnSpPr>
          <p:nvPr/>
        </p:nvCxnSpPr>
        <p:spPr>
          <a:xfrm flipV="1">
            <a:off x="4088723" y="1837790"/>
            <a:ext cx="2782857" cy="56137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6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1072" y="813235"/>
            <a:ext cx="2506589" cy="668415"/>
          </a:xfrm>
        </p:spPr>
        <p:txBody>
          <a:bodyPr/>
          <a:lstStyle/>
          <a:p>
            <a:pPr algn="ctr"/>
            <a:r>
              <a:rPr lang="en-US" dirty="0"/>
              <a:t>NP-Hard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371892-3A55-864A-BE74-1F51EA687C93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CE101F-D131-5E4B-B329-8B3F728A41A4}"/>
                </a:ext>
              </a:extLst>
            </p:cNvPr>
            <p:cNvGrpSpPr/>
            <p:nvPr/>
          </p:nvGrpSpPr>
          <p:grpSpPr>
            <a:xfrm>
              <a:off x="5908350" y="2496096"/>
              <a:ext cx="4714481" cy="4063996"/>
              <a:chOff x="4523051" y="1761068"/>
              <a:chExt cx="4714481" cy="40639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ECBE22B-00AF-0249-B60F-AB6706A81B95}"/>
                  </a:ext>
                </a:extLst>
              </p:cNvPr>
              <p:cNvGrpSpPr/>
              <p:nvPr/>
            </p:nvGrpSpPr>
            <p:grpSpPr>
              <a:xfrm>
                <a:off x="4523051" y="1854199"/>
                <a:ext cx="3142722" cy="3970865"/>
                <a:chOff x="4519612" y="1845732"/>
                <a:chExt cx="3142722" cy="3970865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D4A1DF55-6DAA-0D4D-9919-563E750571CE}"/>
                    </a:ext>
                  </a:extLst>
                </p:cNvPr>
                <p:cNvSpPr/>
                <p:nvPr/>
              </p:nvSpPr>
              <p:spPr>
                <a:xfrm>
                  <a:off x="4519612" y="1845732"/>
                  <a:ext cx="3142722" cy="397086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3000" dirty="0">
                      <a:solidFill>
                        <a:schemeClr val="bg1"/>
                      </a:solidFill>
                    </a:rPr>
                    <a:t>NP</a:t>
                  </a: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CB683A8-08D1-204F-AFE5-1767C7DEADD6}"/>
                    </a:ext>
                  </a:extLst>
                </p:cNvPr>
                <p:cNvSpPr/>
                <p:nvPr/>
              </p:nvSpPr>
              <p:spPr>
                <a:xfrm>
                  <a:off x="4936067" y="3649131"/>
                  <a:ext cx="2269066" cy="2159000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0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BA46874-D347-F341-B74E-C744F75A9D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3200" y="1854199"/>
                <a:ext cx="0" cy="3877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ontent Placeholder 4">
                <a:extLst>
                  <a:ext uri="{FF2B5EF4-FFF2-40B4-BE49-F238E27FC236}">
                    <a16:creationId xmlns:a16="http://schemas.microsoft.com/office/drawing/2014/main" id="{8C484E6F-0BD1-AB4E-9EFE-A40AC6ADE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7715" y="5469457"/>
                <a:ext cx="1414332" cy="35560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i="1" dirty="0"/>
                  <a:t>Easy Problems</a:t>
                </a:r>
                <a:endParaRPr lang="en-US" sz="1600" i="1" dirty="0"/>
              </a:p>
            </p:txBody>
          </p:sp>
          <p:sp>
            <p:nvSpPr>
              <p:cNvPr id="19" name="Content Placeholder 4">
                <a:extLst>
                  <a:ext uri="{FF2B5EF4-FFF2-40B4-BE49-F238E27FC236}">
                    <a16:creationId xmlns:a16="http://schemas.microsoft.com/office/drawing/2014/main" id="{B188799F-CD2B-4748-AD60-BDD68DE381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3200" y="1761068"/>
                <a:ext cx="1414332" cy="35560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i="1" dirty="0"/>
                  <a:t>Hard Problems</a:t>
                </a:r>
                <a:endParaRPr lang="en-US" sz="1600" i="1" dirty="0"/>
              </a:p>
            </p:txBody>
          </p:sp>
        </p:grp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44EC2B34-04B5-F843-91DE-FF6A65B7AE51}"/>
                </a:ext>
              </a:extLst>
            </p:cNvPr>
            <p:cNvSpPr/>
            <p:nvPr/>
          </p:nvSpPr>
          <p:spPr>
            <a:xfrm>
              <a:off x="5791207" y="-4553901"/>
              <a:ext cx="3336261" cy="7263666"/>
            </a:xfrm>
            <a:prstGeom prst="arc">
              <a:avLst>
                <a:gd name="adj1" fmla="val 334075"/>
                <a:gd name="adj2" fmla="val 10164359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NP-Hard</a:t>
              </a:r>
            </a:p>
          </p:txBody>
        </p:sp>
      </p:grp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A6AB8359-241B-7744-9BEA-5C88AC4D9DD7}"/>
              </a:ext>
            </a:extLst>
          </p:cNvPr>
          <p:cNvSpPr txBox="1">
            <a:spLocks/>
          </p:cNvSpPr>
          <p:nvPr/>
        </p:nvSpPr>
        <p:spPr>
          <a:xfrm>
            <a:off x="2322497" y="1147442"/>
            <a:ext cx="1838778" cy="6365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Goes up to indefinite difficulty.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25A669-08BE-344E-89BF-97B3BC6A8ED9}"/>
              </a:ext>
            </a:extLst>
          </p:cNvPr>
          <p:cNvCxnSpPr>
            <a:cxnSpLocks/>
          </p:cNvCxnSpPr>
          <p:nvPr/>
        </p:nvCxnSpPr>
        <p:spPr>
          <a:xfrm flipV="1">
            <a:off x="3938257" y="461728"/>
            <a:ext cx="1702052" cy="68571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9CC5AB5-3F62-ED42-9178-2EE8C74294BF}"/>
              </a:ext>
            </a:extLst>
          </p:cNvPr>
          <p:cNvSpPr txBox="1">
            <a:spLocks/>
          </p:cNvSpPr>
          <p:nvPr/>
        </p:nvSpPr>
        <p:spPr>
          <a:xfrm>
            <a:off x="1548143" y="3756104"/>
            <a:ext cx="2613132" cy="1304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Note that NP-Hard and NP intersect here. Problems in this intersection are the hardest problems in NP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A96E10-036D-F441-9C5D-5414C32DF908}"/>
              </a:ext>
            </a:extLst>
          </p:cNvPr>
          <p:cNvCxnSpPr>
            <a:cxnSpLocks/>
          </p:cNvCxnSpPr>
          <p:nvPr/>
        </p:nvCxnSpPr>
        <p:spPr>
          <a:xfrm flipV="1">
            <a:off x="3715239" y="2589227"/>
            <a:ext cx="3065807" cy="116687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525" y="242867"/>
            <a:ext cx="4652864" cy="668415"/>
          </a:xfrm>
        </p:spPr>
        <p:txBody>
          <a:bodyPr/>
          <a:lstStyle/>
          <a:p>
            <a:pPr algn="ctr"/>
            <a:r>
              <a:rPr lang="en-US" dirty="0"/>
              <a:t>NP-Complete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9CC5AB5-3F62-ED42-9178-2EE8C74294BF}"/>
              </a:ext>
            </a:extLst>
          </p:cNvPr>
          <p:cNvSpPr txBox="1">
            <a:spLocks/>
          </p:cNvSpPr>
          <p:nvPr/>
        </p:nvSpPr>
        <p:spPr>
          <a:xfrm>
            <a:off x="1487868" y="1660884"/>
            <a:ext cx="2613132" cy="1304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dirty="0"/>
              <a:t>This section (purple) is the set of NP-Complete problems. The hardest problems in NP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A96E10-036D-F441-9C5D-5414C32DF908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3948252" y="2437904"/>
            <a:ext cx="3203986" cy="21159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34D04-07D6-194D-B81F-9C6112208B1F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0DF796-924F-A44D-B050-4520087394B0}"/>
                </a:ext>
              </a:extLst>
            </p:cNvPr>
            <p:cNvGrpSpPr/>
            <p:nvPr/>
          </p:nvGrpSpPr>
          <p:grpSpPr>
            <a:xfrm>
              <a:off x="5791207" y="-4553901"/>
              <a:ext cx="4831624" cy="11113993"/>
              <a:chOff x="5791207" y="-4553901"/>
              <a:chExt cx="4831624" cy="111139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1CE101F-D131-5E4B-B329-8B3F728A41A4}"/>
                  </a:ext>
                </a:extLst>
              </p:cNvPr>
              <p:cNvGrpSpPr/>
              <p:nvPr/>
            </p:nvGrpSpPr>
            <p:grpSpPr>
              <a:xfrm>
                <a:off x="5908350" y="2496096"/>
                <a:ext cx="4714481" cy="4063996"/>
                <a:chOff x="4523051" y="1761068"/>
                <a:chExt cx="4714481" cy="40639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5ECBE22B-00AF-0249-B60F-AB6706A81B95}"/>
                    </a:ext>
                  </a:extLst>
                </p:cNvPr>
                <p:cNvGrpSpPr/>
                <p:nvPr/>
              </p:nvGrpSpPr>
              <p:grpSpPr>
                <a:xfrm>
                  <a:off x="4523051" y="1854199"/>
                  <a:ext cx="3142722" cy="3970865"/>
                  <a:chOff x="4519612" y="1845732"/>
                  <a:chExt cx="3142722" cy="3970865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D4A1DF55-6DAA-0D4D-9919-563E750571CE}"/>
                      </a:ext>
                    </a:extLst>
                  </p:cNvPr>
                  <p:cNvSpPr/>
                  <p:nvPr/>
                </p:nvSpPr>
                <p:spPr>
                  <a:xfrm>
                    <a:off x="4519612" y="1845732"/>
                    <a:ext cx="3142722" cy="3970865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NP</a:t>
                    </a: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CB683A8-08D1-204F-AFE5-1767C7DEADD6}"/>
                      </a:ext>
                    </a:extLst>
                  </p:cNvPr>
                  <p:cNvSpPr/>
                  <p:nvPr/>
                </p:nvSpPr>
                <p:spPr>
                  <a:xfrm>
                    <a:off x="4936067" y="3649131"/>
                    <a:ext cx="2269066" cy="2159000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P</a:t>
                    </a:r>
                  </a:p>
                </p:txBody>
              </p:sp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BA46874-D347-F341-B74E-C744F75A9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200" y="1854199"/>
                  <a:ext cx="0" cy="3877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ontent Placeholder 4">
                  <a:extLst>
                    <a:ext uri="{FF2B5EF4-FFF2-40B4-BE49-F238E27FC236}">
                      <a16:creationId xmlns:a16="http://schemas.microsoft.com/office/drawing/2014/main" id="{8C484E6F-0BD1-AB4E-9EFE-A40AC6ADE2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7715" y="5469457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Easy Problems</a:t>
                  </a:r>
                  <a:endParaRPr lang="en-US" sz="1600" i="1" dirty="0"/>
                </a:p>
              </p:txBody>
            </p:sp>
            <p:sp>
              <p:nvSpPr>
                <p:cNvPr id="19" name="Content Placeholder 4">
                  <a:extLst>
                    <a:ext uri="{FF2B5EF4-FFF2-40B4-BE49-F238E27FC236}">
                      <a16:creationId xmlns:a16="http://schemas.microsoft.com/office/drawing/2014/main" id="{B188799F-CD2B-4748-AD60-BDD68DE381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200" y="1761068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Hard Problems</a:t>
                  </a:r>
                  <a:endParaRPr lang="en-US" sz="1600" i="1" dirty="0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44EC2B34-04B5-F843-91DE-FF6A65B7AE51}"/>
                  </a:ext>
                </a:extLst>
              </p:cNvPr>
              <p:cNvSpPr/>
              <p:nvPr/>
            </p:nvSpPr>
            <p:spPr>
              <a:xfrm>
                <a:off x="5791207" y="-4553901"/>
                <a:ext cx="3336261" cy="7263666"/>
              </a:xfrm>
              <a:prstGeom prst="arc">
                <a:avLst>
                  <a:gd name="adj1" fmla="val 334075"/>
                  <a:gd name="adj2" fmla="val 10164359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NP-Hard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78F878-B9AB-894D-BB85-D7E5A5579F67}"/>
                </a:ext>
              </a:extLst>
            </p:cNvPr>
            <p:cNvSpPr/>
            <p:nvPr/>
          </p:nvSpPr>
          <p:spPr>
            <a:xfrm>
              <a:off x="7152238" y="2589227"/>
              <a:ext cx="624689" cy="1205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2FCBCB-7180-2C4C-9A9D-CE6A6A75DE49}"/>
              </a:ext>
            </a:extLst>
          </p:cNvPr>
          <p:cNvSpPr txBox="1">
            <a:spLocks/>
          </p:cNvSpPr>
          <p:nvPr/>
        </p:nvSpPr>
        <p:spPr>
          <a:xfrm>
            <a:off x="1048233" y="3715269"/>
            <a:ext cx="4651890" cy="19431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u="sng" dirty="0">
                <a:solidFill>
                  <a:schemeClr val="bg1"/>
                </a:solidFill>
              </a:rPr>
              <a:t>Definition</a:t>
            </a:r>
            <a:r>
              <a:rPr lang="en-US" sz="2000" i="1" dirty="0">
                <a:solidFill>
                  <a:schemeClr val="bg1"/>
                </a:solidFill>
              </a:rPr>
              <a:t>: A problem is </a:t>
            </a:r>
            <a:r>
              <a:rPr lang="en-US" sz="2000" b="1" i="1" dirty="0">
                <a:solidFill>
                  <a:schemeClr val="bg1"/>
                </a:solidFill>
              </a:rPr>
              <a:t>NP-Complete</a:t>
            </a:r>
            <a:r>
              <a:rPr lang="en-US" sz="2000" i="1" dirty="0">
                <a:solidFill>
                  <a:schemeClr val="bg1"/>
                </a:solidFill>
              </a:rPr>
              <a:t> if and only if the problem: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i="1" dirty="0">
                <a:solidFill>
                  <a:schemeClr val="bg1"/>
                </a:solidFill>
              </a:rPr>
              <a:t>Is in NP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000" i="1" dirty="0">
                <a:solidFill>
                  <a:schemeClr val="bg1"/>
                </a:solidFill>
              </a:rPr>
              <a:t>Is NP-Hard</a:t>
            </a:r>
          </a:p>
        </p:txBody>
      </p:sp>
    </p:spTree>
    <p:extLst>
      <p:ext uri="{BB962C8B-B14F-4D97-AF65-F5344CB8AC3E}">
        <p14:creationId xmlns:p14="http://schemas.microsoft.com/office/powerpoint/2010/main" val="82776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525" y="242867"/>
            <a:ext cx="4652864" cy="668415"/>
          </a:xfrm>
        </p:spPr>
        <p:txBody>
          <a:bodyPr/>
          <a:lstStyle/>
          <a:p>
            <a:pPr algn="ctr"/>
            <a:r>
              <a:rPr lang="en-US" dirty="0"/>
              <a:t>NP-Hard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F9CC5AB5-3F62-ED42-9178-2EE8C74294BF}"/>
              </a:ext>
            </a:extLst>
          </p:cNvPr>
          <p:cNvSpPr txBox="1">
            <a:spLocks/>
          </p:cNvSpPr>
          <p:nvPr/>
        </p:nvSpPr>
        <p:spPr>
          <a:xfrm>
            <a:off x="1047375" y="1616234"/>
            <a:ext cx="4651890" cy="4530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A different definition of NP-Hard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34D04-07D6-194D-B81F-9C6112208B1F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0DF796-924F-A44D-B050-4520087394B0}"/>
                </a:ext>
              </a:extLst>
            </p:cNvPr>
            <p:cNvGrpSpPr/>
            <p:nvPr/>
          </p:nvGrpSpPr>
          <p:grpSpPr>
            <a:xfrm>
              <a:off x="5791207" y="-4553901"/>
              <a:ext cx="4831624" cy="11113993"/>
              <a:chOff x="5791207" y="-4553901"/>
              <a:chExt cx="4831624" cy="111139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1CE101F-D131-5E4B-B329-8B3F728A41A4}"/>
                  </a:ext>
                </a:extLst>
              </p:cNvPr>
              <p:cNvGrpSpPr/>
              <p:nvPr/>
            </p:nvGrpSpPr>
            <p:grpSpPr>
              <a:xfrm>
                <a:off x="5908350" y="2496096"/>
                <a:ext cx="4714481" cy="4063996"/>
                <a:chOff x="4523051" y="1761068"/>
                <a:chExt cx="4714481" cy="40639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5ECBE22B-00AF-0249-B60F-AB6706A81B95}"/>
                    </a:ext>
                  </a:extLst>
                </p:cNvPr>
                <p:cNvGrpSpPr/>
                <p:nvPr/>
              </p:nvGrpSpPr>
              <p:grpSpPr>
                <a:xfrm>
                  <a:off x="4523051" y="1854199"/>
                  <a:ext cx="3142722" cy="3970865"/>
                  <a:chOff x="4519612" y="1845732"/>
                  <a:chExt cx="3142722" cy="3970865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D4A1DF55-6DAA-0D4D-9919-563E750571CE}"/>
                      </a:ext>
                    </a:extLst>
                  </p:cNvPr>
                  <p:cNvSpPr/>
                  <p:nvPr/>
                </p:nvSpPr>
                <p:spPr>
                  <a:xfrm>
                    <a:off x="4519612" y="1845732"/>
                    <a:ext cx="3142722" cy="3970865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NP</a:t>
                    </a: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CB683A8-08D1-204F-AFE5-1767C7DEADD6}"/>
                      </a:ext>
                    </a:extLst>
                  </p:cNvPr>
                  <p:cNvSpPr/>
                  <p:nvPr/>
                </p:nvSpPr>
                <p:spPr>
                  <a:xfrm>
                    <a:off x="4936067" y="3649131"/>
                    <a:ext cx="2269066" cy="2159000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P</a:t>
                    </a:r>
                  </a:p>
                </p:txBody>
              </p:sp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9BA46874-D347-F341-B74E-C744F75A9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200" y="1854199"/>
                  <a:ext cx="0" cy="3877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ontent Placeholder 4">
                  <a:extLst>
                    <a:ext uri="{FF2B5EF4-FFF2-40B4-BE49-F238E27FC236}">
                      <a16:creationId xmlns:a16="http://schemas.microsoft.com/office/drawing/2014/main" id="{8C484E6F-0BD1-AB4E-9EFE-A40AC6ADE2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7715" y="5469457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Easy Problems</a:t>
                  </a:r>
                  <a:endParaRPr lang="en-US" sz="1600" i="1" dirty="0"/>
                </a:p>
              </p:txBody>
            </p:sp>
            <p:sp>
              <p:nvSpPr>
                <p:cNvPr id="19" name="Content Placeholder 4">
                  <a:extLst>
                    <a:ext uri="{FF2B5EF4-FFF2-40B4-BE49-F238E27FC236}">
                      <a16:creationId xmlns:a16="http://schemas.microsoft.com/office/drawing/2014/main" id="{B188799F-CD2B-4748-AD60-BDD68DE3812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200" y="1761068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Hard Problems</a:t>
                  </a:r>
                  <a:endParaRPr lang="en-US" sz="1600" i="1" dirty="0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44EC2B34-04B5-F843-91DE-FF6A65B7AE51}"/>
                  </a:ext>
                </a:extLst>
              </p:cNvPr>
              <p:cNvSpPr/>
              <p:nvPr/>
            </p:nvSpPr>
            <p:spPr>
              <a:xfrm>
                <a:off x="5791207" y="-4553901"/>
                <a:ext cx="3336261" cy="7263666"/>
              </a:xfrm>
              <a:prstGeom prst="arc">
                <a:avLst>
                  <a:gd name="adj1" fmla="val 334075"/>
                  <a:gd name="adj2" fmla="val 10164359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NP-Hard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78F878-B9AB-894D-BB85-D7E5A5579F67}"/>
                </a:ext>
              </a:extLst>
            </p:cNvPr>
            <p:cNvSpPr/>
            <p:nvPr/>
          </p:nvSpPr>
          <p:spPr>
            <a:xfrm>
              <a:off x="7152238" y="2589227"/>
              <a:ext cx="624689" cy="1205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F52FCBCB-7180-2C4C-9A9D-CE6A6A75DE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7375" y="1999830"/>
                <a:ext cx="4651890" cy="85187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 dirty="0">
                    <a:solidFill>
                      <a:schemeClr val="bg1"/>
                    </a:solidFill>
                  </a:rPr>
                  <a:t>Definition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: A problem A is </a:t>
                </a:r>
                <a:r>
                  <a:rPr lang="en-US" sz="2000" b="1" i="1" dirty="0">
                    <a:solidFill>
                      <a:schemeClr val="bg1"/>
                    </a:solidFill>
                  </a:rPr>
                  <a:t>NP-Hard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F52FCBCB-7180-2C4C-9A9D-CE6A6A75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75" y="1999830"/>
                <a:ext cx="4651890" cy="851874"/>
              </a:xfrm>
              <a:prstGeom prst="rect">
                <a:avLst/>
              </a:prstGeom>
              <a:blipFill>
                <a:blip r:embed="rId2"/>
                <a:stretch>
                  <a:fillRect l="-1084" b="-571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002365C9-43F9-C746-B90C-0DE6E5BFE4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138" y="4002590"/>
                <a:ext cx="3296881" cy="133895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 means that problem A is harder than problem B, shown through a </a:t>
                </a:r>
                <a:r>
                  <a:rPr lang="en-US" sz="1600" b="1" i="1" u="sng" dirty="0"/>
                  <a:t>reduction</a:t>
                </a:r>
                <a:r>
                  <a:rPr lang="en-US" sz="1600" i="1" dirty="0"/>
                  <a:t>, which we will see in a moment.</a:t>
                </a:r>
              </a:p>
            </p:txBody>
          </p:sp>
        </mc:Choice>
        <mc:Fallback xmlns="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id="{002365C9-43F9-C746-B90C-0DE6E5BF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138" y="4002590"/>
                <a:ext cx="3296881" cy="1338955"/>
              </a:xfrm>
              <a:prstGeom prst="rect">
                <a:avLst/>
              </a:prstGeom>
              <a:blipFill>
                <a:blip r:embed="rId3"/>
                <a:stretch>
                  <a:fillRect l="-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57FA3D-9EC4-A748-9BAF-9415D236B50D}"/>
              </a:ext>
            </a:extLst>
          </p:cNvPr>
          <p:cNvCxnSpPr>
            <a:cxnSpLocks/>
          </p:cNvCxnSpPr>
          <p:nvPr/>
        </p:nvCxnSpPr>
        <p:spPr>
          <a:xfrm flipV="1">
            <a:off x="2845578" y="2996697"/>
            <a:ext cx="830129" cy="107988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4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2661B-301F-ACC9-5551-21563C95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54BA993-AB73-FD57-0A2D-4C91067A35B8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12123D-1786-CB92-0BC2-C7659C36B9DE}"/>
                </a:ext>
              </a:extLst>
            </p:cNvPr>
            <p:cNvGrpSpPr/>
            <p:nvPr/>
          </p:nvGrpSpPr>
          <p:grpSpPr>
            <a:xfrm>
              <a:off x="5791207" y="-4553901"/>
              <a:ext cx="4831624" cy="11113993"/>
              <a:chOff x="5791207" y="-4553901"/>
              <a:chExt cx="4831624" cy="111139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690678-B057-3D3D-C8C0-43A7375E212C}"/>
                  </a:ext>
                </a:extLst>
              </p:cNvPr>
              <p:cNvGrpSpPr/>
              <p:nvPr/>
            </p:nvGrpSpPr>
            <p:grpSpPr>
              <a:xfrm>
                <a:off x="5908350" y="2496096"/>
                <a:ext cx="4714481" cy="4063996"/>
                <a:chOff x="4523051" y="1761068"/>
                <a:chExt cx="4714481" cy="40639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CD168CE3-B685-5CF4-26A5-E8C601C5857A}"/>
                    </a:ext>
                  </a:extLst>
                </p:cNvPr>
                <p:cNvGrpSpPr/>
                <p:nvPr/>
              </p:nvGrpSpPr>
              <p:grpSpPr>
                <a:xfrm>
                  <a:off x="4523051" y="1854199"/>
                  <a:ext cx="3142722" cy="3970865"/>
                  <a:chOff x="4519612" y="1845732"/>
                  <a:chExt cx="3142722" cy="3970865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AAD10472-803D-0DF1-C7F9-E5A27FAE4BD5}"/>
                      </a:ext>
                    </a:extLst>
                  </p:cNvPr>
                  <p:cNvSpPr/>
                  <p:nvPr/>
                </p:nvSpPr>
                <p:spPr>
                  <a:xfrm>
                    <a:off x="4519612" y="1845732"/>
                    <a:ext cx="3142722" cy="3970865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NP</a:t>
                    </a: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644FB4C-D3A3-E8CB-A7CF-ACAAC9598202}"/>
                      </a:ext>
                    </a:extLst>
                  </p:cNvPr>
                  <p:cNvSpPr/>
                  <p:nvPr/>
                </p:nvSpPr>
                <p:spPr>
                  <a:xfrm>
                    <a:off x="4936067" y="3649131"/>
                    <a:ext cx="2269066" cy="2159000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P</a:t>
                    </a:r>
                  </a:p>
                </p:txBody>
              </p:sp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5D0D99E-1BFC-0F7D-E25F-596635EA43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200" y="1854199"/>
                  <a:ext cx="0" cy="3877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ontent Placeholder 4">
                  <a:extLst>
                    <a:ext uri="{FF2B5EF4-FFF2-40B4-BE49-F238E27FC236}">
                      <a16:creationId xmlns:a16="http://schemas.microsoft.com/office/drawing/2014/main" id="{A4C43250-5E05-854E-D670-3BB4DB0C65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7715" y="5469457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Easy Problems</a:t>
                  </a:r>
                  <a:endParaRPr lang="en-US" sz="1600" i="1" dirty="0"/>
                </a:p>
              </p:txBody>
            </p:sp>
            <p:sp>
              <p:nvSpPr>
                <p:cNvPr id="19" name="Content Placeholder 4">
                  <a:extLst>
                    <a:ext uri="{FF2B5EF4-FFF2-40B4-BE49-F238E27FC236}">
                      <a16:creationId xmlns:a16="http://schemas.microsoft.com/office/drawing/2014/main" id="{71AAA3E8-3573-4574-4392-749A42404D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200" y="1761068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Hard Problems</a:t>
                  </a:r>
                  <a:endParaRPr lang="en-US" sz="1600" i="1" dirty="0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722766B9-713F-B18E-4F22-1455E239F209}"/>
                  </a:ext>
                </a:extLst>
              </p:cNvPr>
              <p:cNvSpPr/>
              <p:nvPr/>
            </p:nvSpPr>
            <p:spPr>
              <a:xfrm>
                <a:off x="5791207" y="-4553901"/>
                <a:ext cx="3336261" cy="7263666"/>
              </a:xfrm>
              <a:prstGeom prst="arc">
                <a:avLst>
                  <a:gd name="adj1" fmla="val 334075"/>
                  <a:gd name="adj2" fmla="val 10164359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NP-Hard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51B477-828D-C49E-ED37-88FD48C2E9AE}"/>
                </a:ext>
              </a:extLst>
            </p:cNvPr>
            <p:cNvSpPr/>
            <p:nvPr/>
          </p:nvSpPr>
          <p:spPr>
            <a:xfrm>
              <a:off x="7152238" y="2589227"/>
              <a:ext cx="624689" cy="1205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D94017A-2DBF-3AC9-8858-E51AD3F8BA8A}"/>
              </a:ext>
            </a:extLst>
          </p:cNvPr>
          <p:cNvSpPr txBox="1">
            <a:spLocks/>
          </p:cNvSpPr>
          <p:nvPr/>
        </p:nvSpPr>
        <p:spPr>
          <a:xfrm>
            <a:off x="2064722" y="1919749"/>
            <a:ext cx="3296881" cy="13389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Remember that goal is to find a really hard problem in this NP-Complete region. But what is that problem?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8073AB-CCFF-F14E-2515-4182FADFDAA7}"/>
              </a:ext>
            </a:extLst>
          </p:cNvPr>
          <p:cNvCxnSpPr>
            <a:cxnSpLocks/>
          </p:cNvCxnSpPr>
          <p:nvPr/>
        </p:nvCxnSpPr>
        <p:spPr>
          <a:xfrm>
            <a:off x="4932000" y="2465374"/>
            <a:ext cx="2329307" cy="18412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4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C82-FB1E-9B41-9C6B-87C336C4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26780"/>
            <a:ext cx="9905998" cy="740019"/>
          </a:xfrm>
        </p:spPr>
        <p:txBody>
          <a:bodyPr/>
          <a:lstStyle/>
          <a:p>
            <a:pPr algn="ctr"/>
            <a:r>
              <a:rPr lang="en-US" dirty="0"/>
              <a:t>Roadmap: Goals for this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9E30A-8B11-F04A-8AA0-33FCB281C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843" y="1634227"/>
            <a:ext cx="7304313" cy="95056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Reductions help us establish one problem is at least as hard as another. Can we find the “hardest problems”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35573-5EE1-B1C1-A13F-4BBFE81B17FC}"/>
              </a:ext>
            </a:extLst>
          </p:cNvPr>
          <p:cNvSpPr txBox="1">
            <a:spLocks/>
          </p:cNvSpPr>
          <p:nvPr/>
        </p:nvSpPr>
        <p:spPr>
          <a:xfrm>
            <a:off x="2443843" y="2953720"/>
            <a:ext cx="7304313" cy="9505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What do these hard problems look like and how do we know that they are the “hardest” in some set of problems.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2C9E4A-13BD-F16C-BD0B-73B4F7C5BA31}"/>
              </a:ext>
            </a:extLst>
          </p:cNvPr>
          <p:cNvSpPr txBox="1">
            <a:spLocks/>
          </p:cNvSpPr>
          <p:nvPr/>
        </p:nvSpPr>
        <p:spPr>
          <a:xfrm>
            <a:off x="2443843" y="4273213"/>
            <a:ext cx="7304313" cy="9505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Along the way: A brief introduction to NP-Complete problems.</a:t>
            </a:r>
          </a:p>
        </p:txBody>
      </p:sp>
    </p:spTree>
    <p:extLst>
      <p:ext uri="{BB962C8B-B14F-4D97-AF65-F5344CB8AC3E}">
        <p14:creationId xmlns:p14="http://schemas.microsoft.com/office/powerpoint/2010/main" val="380031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F937A-B747-AD43-D25E-D57418B6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B175-E84F-F268-137B-34B84631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Satisfiability</a:t>
            </a:r>
          </a:p>
        </p:txBody>
      </p:sp>
    </p:spTree>
    <p:extLst>
      <p:ext uri="{BB962C8B-B14F-4D97-AF65-F5344CB8AC3E}">
        <p14:creationId xmlns:p14="http://schemas.microsoft.com/office/powerpoint/2010/main" val="196750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Satisfiability (SAT)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4075"/>
            <a:ext cx="9905999" cy="884429"/>
          </a:xfrm>
          <a:solidFill>
            <a:schemeClr val="tx1">
              <a:lumMod val="95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b="1" i="1" u="sng" dirty="0">
                <a:solidFill>
                  <a:schemeClr val="bg1"/>
                </a:solidFill>
              </a:rPr>
              <a:t>Satisfiability (SAT) Problem</a:t>
            </a:r>
            <a:r>
              <a:rPr lang="en-US" dirty="0">
                <a:solidFill>
                  <a:schemeClr val="bg1"/>
                </a:solidFill>
              </a:rPr>
              <a:t>: Given a </a:t>
            </a:r>
            <a:r>
              <a:rPr lang="en-US" dirty="0" err="1">
                <a:solidFill>
                  <a:schemeClr val="accent3"/>
                </a:solidFill>
              </a:rPr>
              <a:t>boolean</a:t>
            </a:r>
            <a:r>
              <a:rPr lang="en-US" dirty="0">
                <a:solidFill>
                  <a:schemeClr val="accent3"/>
                </a:solidFill>
              </a:rPr>
              <a:t> formula</a:t>
            </a:r>
            <a:r>
              <a:rPr lang="en-US" dirty="0">
                <a:solidFill>
                  <a:schemeClr val="bg1"/>
                </a:solidFill>
              </a:rPr>
              <a:t>, is it possible to assign the variables true false values such that the </a:t>
            </a:r>
            <a:r>
              <a:rPr lang="en-US" dirty="0">
                <a:solidFill>
                  <a:schemeClr val="accent1"/>
                </a:solidFill>
              </a:rPr>
              <a:t>entire expression evaluates to “true”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1D73BF-42AC-884D-8672-B2AA1D5E4609}"/>
              </a:ext>
            </a:extLst>
          </p:cNvPr>
          <p:cNvSpPr txBox="1">
            <a:spLocks/>
          </p:cNvSpPr>
          <p:nvPr/>
        </p:nvSpPr>
        <p:spPr>
          <a:xfrm>
            <a:off x="1689754" y="2819458"/>
            <a:ext cx="1632871" cy="50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Example 1: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61B19A-A987-9B82-154F-0782A0A9554C}"/>
              </a:ext>
            </a:extLst>
          </p:cNvPr>
          <p:cNvSpPr txBox="1">
            <a:spLocks/>
          </p:cNvSpPr>
          <p:nvPr/>
        </p:nvSpPr>
        <p:spPr>
          <a:xfrm>
            <a:off x="1689754" y="4380784"/>
            <a:ext cx="1632871" cy="50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Example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A142DC-8ED5-20A6-F5B7-B451FEDAF0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753" y="3401841"/>
                <a:ext cx="5507755" cy="5034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A142DC-8ED5-20A6-F5B7-B451FEDAF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753" y="3401841"/>
                <a:ext cx="5507755" cy="503405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1C8703-B7BC-F14A-813E-C696475314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4342" y="4962001"/>
                <a:ext cx="5507755" cy="5034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∨¬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C1C8703-B7BC-F14A-813E-C69647531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342" y="4962001"/>
                <a:ext cx="5507755" cy="503405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6ACEB7-732E-BFF6-0E24-754FE7338F39}"/>
              </a:ext>
            </a:extLst>
          </p:cNvPr>
          <p:cNvSpPr txBox="1">
            <a:spLocks/>
          </p:cNvSpPr>
          <p:nvPr/>
        </p:nvSpPr>
        <p:spPr>
          <a:xfrm>
            <a:off x="7391928" y="3401841"/>
            <a:ext cx="3264004" cy="50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: Set all variables to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79EA46-CAD6-1C50-0399-340F1A2CB515}"/>
              </a:ext>
            </a:extLst>
          </p:cNvPr>
          <p:cNvSpPr txBox="1">
            <a:spLocks/>
          </p:cNvSpPr>
          <p:nvPr/>
        </p:nvSpPr>
        <p:spPr>
          <a:xfrm>
            <a:off x="7391928" y="4962000"/>
            <a:ext cx="3264004" cy="5034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False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</a:rPr>
              <a:t>: All assignment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Fail</a:t>
            </a:r>
          </a:p>
        </p:txBody>
      </p:sp>
    </p:spTree>
    <p:extLst>
      <p:ext uri="{BB962C8B-B14F-4D97-AF65-F5344CB8AC3E}">
        <p14:creationId xmlns:p14="http://schemas.microsoft.com/office/powerpoint/2010/main" val="153164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9157-44F6-244C-27F9-069F2597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0321-3855-EFFE-6637-10BD210E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Satisfiability (SAT)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8B6D0C-DC2B-EE57-C297-3D4A3666C4AD}"/>
                  </a:ext>
                </a:extLst>
              </p:cNvPr>
              <p:cNvSpPr txBox="1"/>
              <p:nvPr/>
            </p:nvSpPr>
            <p:spPr>
              <a:xfrm>
                <a:off x="2322677" y="3924537"/>
                <a:ext cx="2611461" cy="120032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u="sng" dirty="0">
                    <a:solidFill>
                      <a:schemeClr val="bg1"/>
                    </a:solidFill>
                  </a:rPr>
                  <a:t>Solve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Very difficult! Only known algorithms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8B6D0C-DC2B-EE57-C297-3D4A3666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677" y="3924537"/>
                <a:ext cx="2611461" cy="1200329"/>
              </a:xfrm>
              <a:prstGeom prst="rect">
                <a:avLst/>
              </a:prstGeom>
              <a:blipFill>
                <a:blip r:embed="rId2"/>
                <a:stretch>
                  <a:fillRect l="-1449" t="-2062" r="-1449" b="-618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0D7CB7-4A09-BD04-D70E-2F5823344135}"/>
                  </a:ext>
                </a:extLst>
              </p:cNvPr>
              <p:cNvSpPr txBox="1"/>
              <p:nvPr/>
            </p:nvSpPr>
            <p:spPr>
              <a:xfrm>
                <a:off x="7049999" y="3853544"/>
                <a:ext cx="3997411" cy="175432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u="sng" dirty="0">
                    <a:solidFill>
                      <a:schemeClr val="bg1"/>
                    </a:solidFill>
                  </a:rPr>
                  <a:t>Verify</a:t>
                </a:r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Evidence: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br>
                  <a:rPr lang="en-US" dirty="0">
                    <a:solidFill>
                      <a:schemeClr val="bg1"/>
                    </a:solidFill>
                  </a:rPr>
                </a:b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Plug into formula and check solution. Algorithm is polynomial time!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0D7CB7-4A09-BD04-D70E-2F5823344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99" y="3853544"/>
                <a:ext cx="3997411" cy="1754326"/>
              </a:xfrm>
              <a:prstGeom prst="rect">
                <a:avLst/>
              </a:prstGeom>
              <a:blipFill>
                <a:blip r:embed="rId3"/>
                <a:stretch>
                  <a:fillRect l="-946" t="-709" b="-425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132AE7-7081-4F03-29AF-D83E96146C8D}"/>
              </a:ext>
            </a:extLst>
          </p:cNvPr>
          <p:cNvCxnSpPr>
            <a:cxnSpLocks/>
          </p:cNvCxnSpPr>
          <p:nvPr/>
        </p:nvCxnSpPr>
        <p:spPr>
          <a:xfrm flipH="1">
            <a:off x="3739652" y="2507810"/>
            <a:ext cx="850455" cy="1298855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44A6F5-B404-20F7-43A6-56B5E43F42E7}"/>
              </a:ext>
            </a:extLst>
          </p:cNvPr>
          <p:cNvCxnSpPr>
            <a:cxnSpLocks/>
          </p:cNvCxnSpPr>
          <p:nvPr/>
        </p:nvCxnSpPr>
        <p:spPr>
          <a:xfrm>
            <a:off x="7686392" y="2779414"/>
            <a:ext cx="1021796" cy="93578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60A0002-B305-061F-107F-C04D166B39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13" y="1069060"/>
                <a:ext cx="9905997" cy="100818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4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660A0002-B305-061F-107F-C04D166B3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13" y="1069060"/>
                <a:ext cx="9905997" cy="1008188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95F4A8-3AF1-2F19-5C32-44FE8DD6A458}"/>
              </a:ext>
            </a:extLst>
          </p:cNvPr>
          <p:cNvSpPr txBox="1"/>
          <p:nvPr/>
        </p:nvSpPr>
        <p:spPr>
          <a:xfrm>
            <a:off x="7179398" y="2227152"/>
            <a:ext cx="450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…but imagine this formula could be VERY long!</a:t>
            </a:r>
          </a:p>
        </p:txBody>
      </p:sp>
    </p:spTree>
    <p:extLst>
      <p:ext uri="{BB962C8B-B14F-4D97-AF65-F5344CB8AC3E}">
        <p14:creationId xmlns:p14="http://schemas.microsoft.com/office/powerpoint/2010/main" val="120275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B07A-59C1-78E3-5645-FE89C0BE0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3E219D-928E-75CC-641F-6B0DC0C8CD6C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E9256F-B981-5F1C-9B7B-B489D7EC1576}"/>
                </a:ext>
              </a:extLst>
            </p:cNvPr>
            <p:cNvGrpSpPr/>
            <p:nvPr/>
          </p:nvGrpSpPr>
          <p:grpSpPr>
            <a:xfrm>
              <a:off x="5791207" y="-4553901"/>
              <a:ext cx="4831624" cy="11113993"/>
              <a:chOff x="5791207" y="-4553901"/>
              <a:chExt cx="4831624" cy="111139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CE7F387-1322-98C0-1C8E-4C67E8281495}"/>
                  </a:ext>
                </a:extLst>
              </p:cNvPr>
              <p:cNvGrpSpPr/>
              <p:nvPr/>
            </p:nvGrpSpPr>
            <p:grpSpPr>
              <a:xfrm>
                <a:off x="5908350" y="2496096"/>
                <a:ext cx="4714481" cy="4063996"/>
                <a:chOff x="4523051" y="1761068"/>
                <a:chExt cx="4714481" cy="40639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328EA7F7-8BED-2313-EE6B-CD4DA20B3E0F}"/>
                    </a:ext>
                  </a:extLst>
                </p:cNvPr>
                <p:cNvGrpSpPr/>
                <p:nvPr/>
              </p:nvGrpSpPr>
              <p:grpSpPr>
                <a:xfrm>
                  <a:off x="4523051" y="1854199"/>
                  <a:ext cx="3142722" cy="3970865"/>
                  <a:chOff x="4519612" y="1845732"/>
                  <a:chExt cx="3142722" cy="3970865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F3B71059-4863-2DD1-ECDA-61D02B4993B7}"/>
                      </a:ext>
                    </a:extLst>
                  </p:cNvPr>
                  <p:cNvSpPr/>
                  <p:nvPr/>
                </p:nvSpPr>
                <p:spPr>
                  <a:xfrm>
                    <a:off x="4519612" y="1845732"/>
                    <a:ext cx="3142722" cy="3970865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NP</a:t>
                    </a: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EC28E7F-ED78-E2D8-AAC8-16A1EAACAD2E}"/>
                      </a:ext>
                    </a:extLst>
                  </p:cNvPr>
                  <p:cNvSpPr/>
                  <p:nvPr/>
                </p:nvSpPr>
                <p:spPr>
                  <a:xfrm>
                    <a:off x="4936067" y="3649131"/>
                    <a:ext cx="2269066" cy="2159000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P</a:t>
                    </a:r>
                  </a:p>
                </p:txBody>
              </p:sp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3733CA58-C83A-EB9D-CDBB-50C32C07F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200" y="1854199"/>
                  <a:ext cx="0" cy="3877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ontent Placeholder 4">
                  <a:extLst>
                    <a:ext uri="{FF2B5EF4-FFF2-40B4-BE49-F238E27FC236}">
                      <a16:creationId xmlns:a16="http://schemas.microsoft.com/office/drawing/2014/main" id="{2EFC6761-F42C-0FEB-A9B8-14E2BF1863D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7715" y="5469457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Easy Problems</a:t>
                  </a:r>
                  <a:endParaRPr lang="en-US" sz="1600" i="1" dirty="0"/>
                </a:p>
              </p:txBody>
            </p:sp>
            <p:sp>
              <p:nvSpPr>
                <p:cNvPr id="19" name="Content Placeholder 4">
                  <a:extLst>
                    <a:ext uri="{FF2B5EF4-FFF2-40B4-BE49-F238E27FC236}">
                      <a16:creationId xmlns:a16="http://schemas.microsoft.com/office/drawing/2014/main" id="{07DE9928-D2FB-224B-99C2-9285246B8B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200" y="1761068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Hard Problems</a:t>
                  </a:r>
                  <a:endParaRPr lang="en-US" sz="1600" i="1" dirty="0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8EF33FC8-CF4D-608D-78B9-3DD90B1F30EB}"/>
                  </a:ext>
                </a:extLst>
              </p:cNvPr>
              <p:cNvSpPr/>
              <p:nvPr/>
            </p:nvSpPr>
            <p:spPr>
              <a:xfrm>
                <a:off x="5791207" y="-4553901"/>
                <a:ext cx="3336261" cy="7263666"/>
              </a:xfrm>
              <a:prstGeom prst="arc">
                <a:avLst>
                  <a:gd name="adj1" fmla="val 334075"/>
                  <a:gd name="adj2" fmla="val 10164359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NP-Hard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DC4BDC-41DD-D6B1-731E-24B24D211664}"/>
                </a:ext>
              </a:extLst>
            </p:cNvPr>
            <p:cNvSpPr/>
            <p:nvPr/>
          </p:nvSpPr>
          <p:spPr>
            <a:xfrm>
              <a:off x="7152238" y="2589227"/>
              <a:ext cx="624689" cy="1205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C41AE98-D96D-80D0-AA20-AD6AD572827A}"/>
              </a:ext>
            </a:extLst>
          </p:cNvPr>
          <p:cNvSpPr txBox="1">
            <a:spLocks/>
          </p:cNvSpPr>
          <p:nvPr/>
        </p:nvSpPr>
        <p:spPr>
          <a:xfrm>
            <a:off x="5372475" y="2343904"/>
            <a:ext cx="918778" cy="5763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/>
              <a:t>SAT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36250E-31B3-36ED-15D7-74492C5ED40D}"/>
              </a:ext>
            </a:extLst>
          </p:cNvPr>
          <p:cNvCxnSpPr>
            <a:cxnSpLocks/>
          </p:cNvCxnSpPr>
          <p:nvPr/>
        </p:nvCxnSpPr>
        <p:spPr>
          <a:xfrm flipV="1">
            <a:off x="6096000" y="2649496"/>
            <a:ext cx="1165307" cy="1150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37D55C-7CF2-27E3-98B5-285A88263AD7}"/>
              </a:ext>
            </a:extLst>
          </p:cNvPr>
          <p:cNvSpPr txBox="1"/>
          <p:nvPr/>
        </p:nvSpPr>
        <p:spPr>
          <a:xfrm>
            <a:off x="2263275" y="3327765"/>
            <a:ext cx="2408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…but how do we prove it? Need to show that every other problem down here somewhere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8613B6-9246-DA7C-1357-1D69DFFD49ED}"/>
              </a:ext>
            </a:extLst>
          </p:cNvPr>
          <p:cNvCxnSpPr>
            <a:cxnSpLocks/>
          </p:cNvCxnSpPr>
          <p:nvPr/>
        </p:nvCxnSpPr>
        <p:spPr>
          <a:xfrm>
            <a:off x="4494019" y="3967921"/>
            <a:ext cx="2329307" cy="18412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5322BD-D50B-DE4A-5E64-5ED4DCEC8ABF}"/>
              </a:ext>
            </a:extLst>
          </p:cNvPr>
          <p:cNvCxnSpPr>
            <a:cxnSpLocks/>
          </p:cNvCxnSpPr>
          <p:nvPr/>
        </p:nvCxnSpPr>
        <p:spPr>
          <a:xfrm flipV="1">
            <a:off x="3920150" y="4238639"/>
            <a:ext cx="2852396" cy="143432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FA59C-11E4-0E11-F12F-04102F4047C5}"/>
              </a:ext>
            </a:extLst>
          </p:cNvPr>
          <p:cNvSpPr txBox="1"/>
          <p:nvPr/>
        </p:nvSpPr>
        <p:spPr>
          <a:xfrm>
            <a:off x="6770338" y="3983516"/>
            <a:ext cx="12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7ED115-4866-8E91-0CF8-7937722B7E2E}"/>
                  </a:ext>
                </a:extLst>
              </p:cNvPr>
              <p:cNvSpPr txBox="1"/>
              <p:nvPr/>
            </p:nvSpPr>
            <p:spPr>
              <a:xfrm>
                <a:off x="1677591" y="5297890"/>
                <a:ext cx="24082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Can be reduced to SAT: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7ED115-4866-8E91-0CF8-7937722B7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591" y="5297890"/>
                <a:ext cx="2408222" cy="923330"/>
              </a:xfrm>
              <a:prstGeom prst="rect">
                <a:avLst/>
              </a:prstGeom>
              <a:blipFill>
                <a:blip r:embed="rId2"/>
                <a:stretch>
                  <a:fillRect l="-2105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B864372-B052-93C2-501F-72814F20B05A}"/>
              </a:ext>
            </a:extLst>
          </p:cNvPr>
          <p:cNvSpPr txBox="1"/>
          <p:nvPr/>
        </p:nvSpPr>
        <p:spPr>
          <a:xfrm>
            <a:off x="1021984" y="983068"/>
            <a:ext cx="4769223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Claim</a:t>
            </a:r>
            <a:r>
              <a:rPr lang="en-US" sz="3200" dirty="0">
                <a:solidFill>
                  <a:schemeClr val="bg1"/>
                </a:solidFill>
              </a:rPr>
              <a:t>: SAT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351943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2B90-E69B-D2B1-3FAD-2BF6F49FD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ED13B-A9C7-1F9E-CC5C-07C28B0B0F37}"/>
              </a:ext>
            </a:extLst>
          </p:cNvPr>
          <p:cNvGrpSpPr/>
          <p:nvPr/>
        </p:nvGrpSpPr>
        <p:grpSpPr>
          <a:xfrm>
            <a:off x="5791207" y="-4553901"/>
            <a:ext cx="4831624" cy="11113993"/>
            <a:chOff x="5791207" y="-4553901"/>
            <a:chExt cx="4831624" cy="111139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49CB88-AD6A-1985-5F18-9F8148EAEC1C}"/>
                </a:ext>
              </a:extLst>
            </p:cNvPr>
            <p:cNvGrpSpPr/>
            <p:nvPr/>
          </p:nvGrpSpPr>
          <p:grpSpPr>
            <a:xfrm>
              <a:off x="5791207" y="-4553901"/>
              <a:ext cx="4831624" cy="11113993"/>
              <a:chOff x="5791207" y="-4553901"/>
              <a:chExt cx="4831624" cy="1111399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79D315F-1EED-DF45-BC7E-62090A122460}"/>
                  </a:ext>
                </a:extLst>
              </p:cNvPr>
              <p:cNvGrpSpPr/>
              <p:nvPr/>
            </p:nvGrpSpPr>
            <p:grpSpPr>
              <a:xfrm>
                <a:off x="5908350" y="2496096"/>
                <a:ext cx="4714481" cy="4063996"/>
                <a:chOff x="4523051" y="1761068"/>
                <a:chExt cx="4714481" cy="406399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EBE23AE-1F5F-9258-97E9-298ECE24475B}"/>
                    </a:ext>
                  </a:extLst>
                </p:cNvPr>
                <p:cNvGrpSpPr/>
                <p:nvPr/>
              </p:nvGrpSpPr>
              <p:grpSpPr>
                <a:xfrm>
                  <a:off x="4523051" y="1854199"/>
                  <a:ext cx="3142722" cy="3970865"/>
                  <a:chOff x="4519612" y="1845732"/>
                  <a:chExt cx="3142722" cy="3970865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E48F9E6F-3410-4DD0-E5C6-90E3903D18DF}"/>
                      </a:ext>
                    </a:extLst>
                  </p:cNvPr>
                  <p:cNvSpPr/>
                  <p:nvPr/>
                </p:nvSpPr>
                <p:spPr>
                  <a:xfrm>
                    <a:off x="4519612" y="1845732"/>
                    <a:ext cx="3142722" cy="3970865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NP</a:t>
                    </a: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E7BC2F3-F0DF-5538-9692-A6CCFC582F0D}"/>
                      </a:ext>
                    </a:extLst>
                  </p:cNvPr>
                  <p:cNvSpPr/>
                  <p:nvPr/>
                </p:nvSpPr>
                <p:spPr>
                  <a:xfrm>
                    <a:off x="4936067" y="3649131"/>
                    <a:ext cx="2269066" cy="2159000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000" dirty="0">
                        <a:solidFill>
                          <a:schemeClr val="bg1"/>
                        </a:solidFill>
                      </a:rPr>
                      <a:t>P</a:t>
                    </a:r>
                  </a:p>
                </p:txBody>
              </p:sp>
            </p:grp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B4770643-D66B-CF55-7DE7-E0F10E8107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3200" y="1854199"/>
                  <a:ext cx="0" cy="38777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ontent Placeholder 4">
                  <a:extLst>
                    <a:ext uri="{FF2B5EF4-FFF2-40B4-BE49-F238E27FC236}">
                      <a16:creationId xmlns:a16="http://schemas.microsoft.com/office/drawing/2014/main" id="{0B0F0FF4-CE02-A7AF-1FC3-1362D10B7D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57715" y="5469457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Easy Problems</a:t>
                  </a:r>
                  <a:endParaRPr lang="en-US" sz="1600" i="1" dirty="0"/>
                </a:p>
              </p:txBody>
            </p:sp>
            <p:sp>
              <p:nvSpPr>
                <p:cNvPr id="19" name="Content Placeholder 4">
                  <a:extLst>
                    <a:ext uri="{FF2B5EF4-FFF2-40B4-BE49-F238E27FC236}">
                      <a16:creationId xmlns:a16="http://schemas.microsoft.com/office/drawing/2014/main" id="{CD6E0880-7CB2-1BEC-0305-33FAF7E44D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23200" y="1761068"/>
                  <a:ext cx="1414332" cy="355607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91440" tIns="45720" rIns="91440" bIns="45720" rtlCol="0">
                  <a:normAutofit lnSpcReduction="10000"/>
                </a:bodyPr>
                <a:lstStyle>
                  <a:lvl1pPr marL="228600" indent="-228600" algn="l" defTabSz="914400" rtl="0" eaLnBrk="1" latinLnBrk="0" hangingPunct="1">
                    <a:lnSpc>
                      <a:spcPct val="120000"/>
                    </a:lnSpc>
                    <a:spcBef>
                      <a:spcPts val="1000"/>
                    </a:spcBef>
                    <a:buSzPct val="12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120000"/>
                    </a:lnSpc>
                    <a:spcBef>
                      <a:spcPts val="500"/>
                    </a:spcBef>
                    <a:buSzPct val="125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:r>
                    <a:rPr lang="en-US" sz="1600" b="1" i="1" dirty="0"/>
                    <a:t>Hard Problems</a:t>
                  </a:r>
                  <a:endParaRPr lang="en-US" sz="1600" i="1" dirty="0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4B43F188-F5EC-0D07-E1C6-4848AD2B6010}"/>
                  </a:ext>
                </a:extLst>
              </p:cNvPr>
              <p:cNvSpPr/>
              <p:nvPr/>
            </p:nvSpPr>
            <p:spPr>
              <a:xfrm>
                <a:off x="5791207" y="-4553901"/>
                <a:ext cx="3336261" cy="7263666"/>
              </a:xfrm>
              <a:prstGeom prst="arc">
                <a:avLst>
                  <a:gd name="adj1" fmla="val 334075"/>
                  <a:gd name="adj2" fmla="val 10164359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NP-Hard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454EAE-B1EC-7AED-4FAC-168CAE421247}"/>
                </a:ext>
              </a:extLst>
            </p:cNvPr>
            <p:cNvSpPr/>
            <p:nvPr/>
          </p:nvSpPr>
          <p:spPr>
            <a:xfrm>
              <a:off x="7152238" y="2589227"/>
              <a:ext cx="624689" cy="1205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FAA20F94-6262-A43B-D0AF-476925811DD2}"/>
              </a:ext>
            </a:extLst>
          </p:cNvPr>
          <p:cNvSpPr txBox="1">
            <a:spLocks/>
          </p:cNvSpPr>
          <p:nvPr/>
        </p:nvSpPr>
        <p:spPr>
          <a:xfrm>
            <a:off x="5372475" y="2343904"/>
            <a:ext cx="918778" cy="5763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i="1" dirty="0"/>
              <a:t>SAT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5E726-BA55-D874-46F6-CC2692C2A688}"/>
              </a:ext>
            </a:extLst>
          </p:cNvPr>
          <p:cNvCxnSpPr>
            <a:cxnSpLocks/>
          </p:cNvCxnSpPr>
          <p:nvPr/>
        </p:nvCxnSpPr>
        <p:spPr>
          <a:xfrm flipV="1">
            <a:off x="6096000" y="2649496"/>
            <a:ext cx="1165307" cy="1150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E9AEC8-6E38-015B-591F-FC01EE431ECD}"/>
              </a:ext>
            </a:extLst>
          </p:cNvPr>
          <p:cNvCxnSpPr>
            <a:cxnSpLocks/>
          </p:cNvCxnSpPr>
          <p:nvPr/>
        </p:nvCxnSpPr>
        <p:spPr>
          <a:xfrm flipV="1">
            <a:off x="4702629" y="4238639"/>
            <a:ext cx="2069917" cy="228858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3FF810-A3B6-687A-F3D4-64081BA437E7}"/>
              </a:ext>
            </a:extLst>
          </p:cNvPr>
          <p:cNvSpPr txBox="1"/>
          <p:nvPr/>
        </p:nvSpPr>
        <p:spPr>
          <a:xfrm>
            <a:off x="6770338" y="3983516"/>
            <a:ext cx="12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A5F7DE-6E2D-2D8E-E7F6-654613DC493A}"/>
              </a:ext>
            </a:extLst>
          </p:cNvPr>
          <p:cNvSpPr txBox="1"/>
          <p:nvPr/>
        </p:nvSpPr>
        <p:spPr>
          <a:xfrm>
            <a:off x="1021984" y="983068"/>
            <a:ext cx="4769223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chemeClr val="bg1"/>
                </a:solidFill>
              </a:rPr>
              <a:t>Claim</a:t>
            </a:r>
            <a:r>
              <a:rPr lang="en-US" sz="3200" dirty="0">
                <a:solidFill>
                  <a:schemeClr val="bg1"/>
                </a:solidFill>
              </a:rPr>
              <a:t>: SAT is NP-Complete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E81B25-357A-7F3C-E130-E83A89BBFF78}"/>
              </a:ext>
            </a:extLst>
          </p:cNvPr>
          <p:cNvSpPr txBox="1"/>
          <p:nvPr/>
        </p:nvSpPr>
        <p:spPr>
          <a:xfrm>
            <a:off x="1389831" y="4159473"/>
            <a:ext cx="3187337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do we know about any generic problem A: It has a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computer program </a:t>
            </a:r>
            <a:r>
              <a:rPr lang="en-US" dirty="0"/>
              <a:t>that solves it!</a:t>
            </a:r>
          </a:p>
        </p:txBody>
      </p:sp>
    </p:spTree>
    <p:extLst>
      <p:ext uri="{BB962C8B-B14F-4D97-AF65-F5344CB8AC3E}">
        <p14:creationId xmlns:p14="http://schemas.microsoft.com/office/powerpoint/2010/main" val="3422052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A440-D8FD-86DE-55A6-C8B44112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4BFC-C8BE-2C92-B777-E6608F3A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Computer Programs!</a:t>
            </a:r>
          </a:p>
        </p:txBody>
      </p:sp>
    </p:spTree>
    <p:extLst>
      <p:ext uri="{BB962C8B-B14F-4D97-AF65-F5344CB8AC3E}">
        <p14:creationId xmlns:p14="http://schemas.microsoft.com/office/powerpoint/2010/main" val="343479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FB77-F45F-1D6C-A455-C728DA17D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4874-A7EE-6FE8-99BC-3BDAA502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1647"/>
            <a:ext cx="9905998" cy="740019"/>
          </a:xfrm>
        </p:spPr>
        <p:txBody>
          <a:bodyPr/>
          <a:lstStyle/>
          <a:p>
            <a:pPr algn="ctr"/>
            <a:r>
              <a:rPr lang="en-US" dirty="0"/>
              <a:t>Quick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99C2-4A97-9482-A77D-E00A7FBFD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843" y="1007207"/>
            <a:ext cx="7304313" cy="950560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All computer programs can be represented with </a:t>
            </a:r>
            <a:r>
              <a:rPr lang="en-US" dirty="0">
                <a:solidFill>
                  <a:schemeClr val="accent3"/>
                </a:solidFill>
              </a:rPr>
              <a:t>computational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D9F745-897A-6FDF-D712-D21A373F856E}"/>
              </a:ext>
            </a:extLst>
          </p:cNvPr>
          <p:cNvSpPr txBox="1">
            <a:spLocks/>
          </p:cNvSpPr>
          <p:nvPr/>
        </p:nvSpPr>
        <p:spPr>
          <a:xfrm>
            <a:off x="2443843" y="2326700"/>
            <a:ext cx="7304313" cy="9505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accent3"/>
                </a:solidFill>
              </a:rPr>
              <a:t>computational model </a:t>
            </a:r>
            <a:r>
              <a:rPr lang="en-US" dirty="0">
                <a:solidFill>
                  <a:schemeClr val="bg1"/>
                </a:solidFill>
              </a:rPr>
              <a:t>is a simple reduced version of the program but fully describes how to solve the problem.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965BA8-99B4-3B62-E9B1-53D868168861}"/>
              </a:ext>
            </a:extLst>
          </p:cNvPr>
          <p:cNvSpPr txBox="1">
            <a:spLocks/>
          </p:cNvSpPr>
          <p:nvPr/>
        </p:nvSpPr>
        <p:spPr>
          <a:xfrm>
            <a:off x="2443843" y="3646193"/>
            <a:ext cx="7304313" cy="9505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There is a reduction between a </a:t>
            </a:r>
            <a:r>
              <a:rPr lang="en-US" dirty="0">
                <a:solidFill>
                  <a:schemeClr val="accent3"/>
                </a:solidFill>
              </a:rPr>
              <a:t>computational model</a:t>
            </a:r>
            <a:r>
              <a:rPr lang="en-US" dirty="0">
                <a:solidFill>
                  <a:schemeClr val="bg1"/>
                </a:solidFill>
              </a:rPr>
              <a:t>’s description (“code”) and an equivalent SAT expression!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E21AE-D9D8-1B8C-EB9A-4D5022423BFE}"/>
              </a:ext>
            </a:extLst>
          </p:cNvPr>
          <p:cNvSpPr txBox="1"/>
          <p:nvPr/>
        </p:nvSpPr>
        <p:spPr>
          <a:xfrm>
            <a:off x="5155474" y="4965686"/>
            <a:ext cx="6035040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Disclaimer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Everything in this section is going to be a bit vague. It is A LOT of material and we don’t have time to go over it thoroughly. This will give you a rough idea of how these things work and you will see it in much more detail in DMT2!</a:t>
            </a:r>
          </a:p>
        </p:txBody>
      </p:sp>
    </p:spTree>
    <p:extLst>
      <p:ext uri="{BB962C8B-B14F-4D97-AF65-F5344CB8AC3E}">
        <p14:creationId xmlns:p14="http://schemas.microsoft.com/office/powerpoint/2010/main" val="170892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FC23A-C3F3-01CD-25BA-D69D85676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EC4-B117-0832-7E62-B92C0E23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651"/>
            <a:ext cx="9905998" cy="740019"/>
          </a:xfrm>
        </p:spPr>
        <p:txBody>
          <a:bodyPr/>
          <a:lstStyle/>
          <a:p>
            <a:pPr algn="ctr"/>
            <a:r>
              <a:rPr lang="en-US" dirty="0"/>
              <a:t>Simple Program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86B0-A970-0B0C-8BDB-E84E19A82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886" y="2407966"/>
            <a:ext cx="7794228" cy="639107"/>
          </a:xfr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Given a </a:t>
            </a:r>
            <a:r>
              <a:rPr lang="en-US" dirty="0">
                <a:solidFill>
                  <a:schemeClr val="accent5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 input: Is this </a:t>
            </a:r>
            <a:r>
              <a:rPr lang="en-US" dirty="0">
                <a:solidFill>
                  <a:schemeClr val="accent5"/>
                </a:solidFill>
              </a:rPr>
              <a:t>string</a:t>
            </a:r>
            <a:r>
              <a:rPr lang="en-US" dirty="0">
                <a:solidFill>
                  <a:schemeClr val="bg1"/>
                </a:solidFill>
              </a:rPr>
              <a:t> a valid UVa Computing ID?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8360-AF9A-9C22-454E-9451575C425A}"/>
              </a:ext>
            </a:extLst>
          </p:cNvPr>
          <p:cNvSpPr txBox="1"/>
          <p:nvPr/>
        </p:nvSpPr>
        <p:spPr>
          <a:xfrm>
            <a:off x="2198886" y="2038634"/>
            <a:ext cx="77942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problem: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4A210-4AD1-1CC7-3781-B338085EE260}"/>
              </a:ext>
            </a:extLst>
          </p:cNvPr>
          <p:cNvSpPr txBox="1"/>
          <p:nvPr/>
        </p:nvSpPr>
        <p:spPr>
          <a:xfrm>
            <a:off x="1340469" y="4385388"/>
            <a:ext cx="397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/>
              <a:t>Format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Starts with two or three letters (L)</a:t>
            </a:r>
          </a:p>
          <a:p>
            <a:pPr marL="342900" indent="-342900">
              <a:buAutoNum type="arabicPeriod"/>
            </a:pPr>
            <a:r>
              <a:rPr lang="en-US" dirty="0"/>
              <a:t>Optional digit (D)</a:t>
            </a:r>
          </a:p>
          <a:p>
            <a:pPr marL="342900" indent="-342900">
              <a:buAutoNum type="arabicPeriod"/>
            </a:pPr>
            <a:r>
              <a:rPr lang="en-US" dirty="0"/>
              <a:t>1-3 more letters IF there was a digit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1A1BAE-B4F7-5FE6-080D-F194DBA54370}"/>
              </a:ext>
            </a:extLst>
          </p:cNvPr>
          <p:cNvCxnSpPr/>
          <p:nvPr/>
        </p:nvCxnSpPr>
        <p:spPr>
          <a:xfrm flipH="1">
            <a:off x="2198886" y="3163078"/>
            <a:ext cx="1309424" cy="120364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7F95CB-2AC2-AE63-8427-11C92CFFB6A6}"/>
              </a:ext>
            </a:extLst>
          </p:cNvPr>
          <p:cNvSpPr txBox="1"/>
          <p:nvPr/>
        </p:nvSpPr>
        <p:spPr>
          <a:xfrm>
            <a:off x="6825942" y="5122590"/>
            <a:ext cx="4223057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Valid Formats</a:t>
            </a:r>
            <a:r>
              <a:rPr lang="en-US" dirty="0"/>
              <a:t>:</a:t>
            </a:r>
          </a:p>
          <a:p>
            <a:r>
              <a:rPr lang="en-US" dirty="0"/>
              <a:t>LL, LLL, LLDL, LLDLL, LLLDLL, LLDLLL, LLLDLLL</a:t>
            </a:r>
          </a:p>
        </p:txBody>
      </p:sp>
    </p:spTree>
    <p:extLst>
      <p:ext uri="{BB962C8B-B14F-4D97-AF65-F5344CB8AC3E}">
        <p14:creationId xmlns:p14="http://schemas.microsoft.com/office/powerpoint/2010/main" val="327409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1168-ADA4-A26C-D7CB-9617C1BB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Python Code</a:t>
            </a:r>
          </a:p>
        </p:txBody>
      </p:sp>
      <p:pic>
        <p:nvPicPr>
          <p:cNvPr id="5" name="Picture 4" descr="A computer code with red and blue text&#10;&#10;AI-generated content may be incorrect.">
            <a:extLst>
              <a:ext uri="{FF2B5EF4-FFF2-40B4-BE49-F238E27FC236}">
                <a16:creationId xmlns:a16="http://schemas.microsoft.com/office/drawing/2014/main" id="{7AA0EC6F-A4E1-1FF4-6DF9-C786B094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477" y="693444"/>
            <a:ext cx="5858014" cy="3575112"/>
          </a:xfrm>
          <a:prstGeom prst="rect">
            <a:avLst/>
          </a:prstGeom>
        </p:spPr>
      </p:pic>
      <p:pic>
        <p:nvPicPr>
          <p:cNvPr id="7" name="Picture 6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B198824-F6D2-5FAF-59F0-F74D31AC0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4" y="693444"/>
            <a:ext cx="5216849" cy="5892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EE4BCE-C589-583F-1C6E-DA0DD56DCF1A}"/>
              </a:ext>
            </a:extLst>
          </p:cNvPr>
          <p:cNvSpPr txBox="1"/>
          <p:nvPr/>
        </p:nvSpPr>
        <p:spPr>
          <a:xfrm>
            <a:off x="6490999" y="5038531"/>
            <a:ext cx="4618653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Main Point</a:t>
            </a:r>
            <a:r>
              <a:rPr lang="en-US" dirty="0"/>
              <a:t>: This code works! It uses a bunch of if-statements and is a working computer program for this problem. Great!</a:t>
            </a:r>
          </a:p>
        </p:txBody>
      </p:sp>
    </p:spTree>
    <p:extLst>
      <p:ext uri="{BB962C8B-B14F-4D97-AF65-F5344CB8AC3E}">
        <p14:creationId xmlns:p14="http://schemas.microsoft.com/office/powerpoint/2010/main" val="2837126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1D464-5C2E-86E8-3C39-A61BFBE34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C6B2-3AF5-4412-398A-69F474D8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different Way of “Coding” This…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98E107-864B-ECFE-509E-82ACAFE3F8F1}"/>
              </a:ext>
            </a:extLst>
          </p:cNvPr>
          <p:cNvSpPr txBox="1"/>
          <p:nvPr/>
        </p:nvSpPr>
        <p:spPr>
          <a:xfrm>
            <a:off x="1611086" y="4633433"/>
            <a:ext cx="56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Procedure: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E10A2E-2584-2CDD-595B-60A23F2FEFC0}"/>
              </a:ext>
            </a:extLst>
          </p:cNvPr>
          <p:cNvSpPr txBox="1"/>
          <p:nvPr/>
        </p:nvSpPr>
        <p:spPr>
          <a:xfrm>
            <a:off x="1611086" y="5023763"/>
            <a:ext cx="7130144" cy="16004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 at the start state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symbol of the computing id: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Go to the next state as per transition labels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finished and state your end in is accepting (double circles):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Return True (Valid ID)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  <a:b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Return False (Not Valid ID)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2CD08F2-8AA6-E555-C61F-7034739AB1B1}"/>
              </a:ext>
            </a:extLst>
          </p:cNvPr>
          <p:cNvSpPr txBox="1"/>
          <p:nvPr/>
        </p:nvSpPr>
        <p:spPr>
          <a:xfrm>
            <a:off x="9293186" y="4695249"/>
            <a:ext cx="131561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Try it out:</a:t>
            </a:r>
          </a:p>
          <a:p>
            <a:endParaRPr lang="en-US" dirty="0"/>
          </a:p>
          <a:p>
            <a:r>
              <a:rPr lang="en-US" dirty="0"/>
              <a:t>  mrf8t</a:t>
            </a:r>
          </a:p>
          <a:p>
            <a:r>
              <a:rPr lang="en-US" dirty="0"/>
              <a:t>  as8f</a:t>
            </a:r>
          </a:p>
          <a:p>
            <a:r>
              <a:rPr lang="en-US" dirty="0"/>
              <a:t>  afde9d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A3D8B9-D0B4-5D57-975B-8D64D31D14A5}"/>
              </a:ext>
            </a:extLst>
          </p:cNvPr>
          <p:cNvGrpSpPr/>
          <p:nvPr/>
        </p:nvGrpSpPr>
        <p:grpSpPr>
          <a:xfrm>
            <a:off x="1433806" y="1118514"/>
            <a:ext cx="8941835" cy="3072883"/>
            <a:chOff x="1433806" y="1118514"/>
            <a:chExt cx="8941835" cy="307288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4B991BB-090A-5AA0-6F89-05FAA07A36E8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68EDBD0-730B-523F-BC0F-2F85A2DD6453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EDE0720-CC3D-FF88-43F1-5630D245240F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3B18173-9961-8CDC-7E4A-761433912720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3C307CC-0B7C-F6AB-2DDF-E8C6750E854D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FE1DDEA-4846-CDFE-46B3-8D620050FB6D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816CA0-BEE7-11E8-0DFC-DE7CD2110A86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0547576-D203-3E80-A4FC-161B0CAC3B6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9281A55-3416-0DF1-E27D-E4A467DF535A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EC62288-F8F5-67DD-0BAD-D2557657845A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5A446C3-3165-D645-F202-C3AD0815BCFC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4C7D579-176E-6F9B-466D-4853576FC10C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99755C-1E5F-60F1-AD83-5F95BE59029D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0B88462-A76E-7351-BEFC-8B74D64DC3B6}"/>
                  </a:ext>
                </a:extLst>
              </p:cNvPr>
              <p:cNvCxnSpPr>
                <a:cxnSpLocks/>
                <a:endCxn id="3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86CFAD9-5C16-AAB9-709E-0DF31535A1B9}"/>
                  </a:ext>
                </a:extLst>
              </p:cNvPr>
              <p:cNvCxnSpPr>
                <a:cxnSpLocks/>
                <a:stCxn id="3" idx="6"/>
                <a:endCxn id="4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AFC85AFB-DD86-3CA2-104B-99F18CCBCD02}"/>
                  </a:ext>
                </a:extLst>
              </p:cNvPr>
              <p:cNvCxnSpPr>
                <a:cxnSpLocks/>
                <a:stCxn id="4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144CD39-3E2E-52ED-B467-AA636A88A210}"/>
                  </a:ext>
                </a:extLst>
              </p:cNvPr>
              <p:cNvCxnSpPr>
                <a:cxnSpLocks/>
                <a:stCxn id="6" idx="6"/>
                <a:endCxn id="9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EC7D43B-7FED-B991-2271-7AB2F4DD7835}"/>
                  </a:ext>
                </a:extLst>
              </p:cNvPr>
              <p:cNvCxnSpPr>
                <a:cxnSpLocks/>
                <a:stCxn id="6" idx="5"/>
                <a:endCxn id="13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C571837-F73C-8066-B123-DB96663D1BD8}"/>
                  </a:ext>
                </a:extLst>
              </p:cNvPr>
              <p:cNvCxnSpPr>
                <a:cxnSpLocks/>
                <a:stCxn id="9" idx="4"/>
                <a:endCxn id="13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03CB26B-ED53-28EF-25EC-6C74CD800EAC}"/>
                  </a:ext>
                </a:extLst>
              </p:cNvPr>
              <p:cNvCxnSpPr>
                <a:cxnSpLocks/>
                <a:stCxn id="13" idx="2"/>
                <a:endCxn id="12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38819C0-65F9-B97F-822F-4485E7822B1B}"/>
                  </a:ext>
                </a:extLst>
              </p:cNvPr>
              <p:cNvCxnSpPr>
                <a:cxnSpLocks/>
                <a:stCxn id="12" idx="2"/>
                <a:endCxn id="11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AF2A9FCB-2FFD-814D-DBFC-778AAA2C53E4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90CE5C-7C47-4C79-4F37-9298DC2B1A11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447A5DA-2D6A-5C37-3B83-FEE425AB2CCE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ABF87DC-B90B-D97C-8F74-BCF39F3B9421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48D07C6-38F1-7473-641D-49A75DFC3EDE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A8FC6A-763D-D7A3-0972-AD4DF83FE421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C8F376-9AF8-35CA-76B8-DCB74747E1D3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118B6E-BD6E-F2EC-DE82-892BF54E9CD4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95BFA01-5762-1E11-A7BE-2F5748A06FBB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73A09CB-2A2D-8291-57CA-467719447171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3E461C-550F-E8C2-5055-592048BA6E59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26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F863-B5F4-DD9E-DF26-EE6DE9E9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Reduction Reminders</a:t>
            </a:r>
          </a:p>
        </p:txBody>
      </p:sp>
    </p:spTree>
    <p:extLst>
      <p:ext uri="{BB962C8B-B14F-4D97-AF65-F5344CB8AC3E}">
        <p14:creationId xmlns:p14="http://schemas.microsoft.com/office/powerpoint/2010/main" val="20499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2C83-ACD8-5D66-1E73-AD849682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3408BF-3E1E-6F64-6F90-3EBAA5F1F1E0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mrf8t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E4FCC4-E6EF-971B-7661-4D33751C19A6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5E6A04A-AF27-CAB6-7A6A-B03F69F6DBA4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93EA8F1-B689-3CEE-7065-4860776EA56B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B9F0A0B-A62A-B869-AB61-B8DDBC5926E6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A572C6-41A2-3A11-4312-358D364E037C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863986-BC10-278D-7554-928D0AEDE94A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1C41D85-8D51-8808-22B6-512137007824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0BA17A7-68CC-1C03-84FB-4C5ACA51D37C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356D22-465B-D2DB-149E-DABD9B73898C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4B60F86-066F-9718-9936-6920068E796C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C88857D-7E20-9A4C-48B2-72545EAE8892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56C422-4487-64C7-86B8-1A44B7ADB8AE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D728811-0D58-D837-1904-32E8CA5ED3E5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A69C004-6C21-EE1B-2800-7F87342DC7C4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65F049E-2749-6DA9-2581-CBD8080AB940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CFE262-07C5-AB30-0055-8AFD9F0E5428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A7018C7-E519-2CCB-4569-0E2768CD64CB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034178F-26B1-AA74-31AA-155848122404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BD994B5-7B78-F3F4-F016-FFCAF50E59AF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0738F95-5A29-FFB4-9CCC-EF2E34284CC4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3F6DF21-56BC-5AED-5DD2-EADBEFC11630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AE6DEE7-983B-6696-6AD2-1DD87F807A59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CD2C3A0-7C56-8551-4073-41898E54D925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E4AE10-8295-F6B4-13E6-9BFA6E25CAA5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480F26-E4E2-2833-9DD8-D611575A6F17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D8D087-F1DF-6FF1-92E3-B9C653AB7C18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1B6C78-6D96-AB0F-946C-525CBAAD9B38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B671D1-152E-BCD1-65AA-F7F1C7348F5D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5D63A2-80B2-AD22-11ED-3B260966C22B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C9B9D1-00C8-819D-8617-B023CE6493D8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A3C821-C1D4-E94E-07C4-599DD72378D8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F077A6F-3068-0736-E2A6-0543F476E233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2567B-64DA-5B66-E140-1DBB8BAD186B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83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B1B6-9BCC-21BE-611D-FAB729757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EF10-2125-DCF5-A7AB-7023AB3D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2D24A6-8EA9-0B83-AA6D-DA1FC113710E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mrf8t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DA36AF-688C-FB48-6180-C94150F441CA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869FAC-BBEC-2683-8337-E1E005F45139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87E8F36-4720-6565-F170-F17C0ED21E60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3765D4B-F89D-FB29-B8DE-A04E38A641E3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B96847F-C5BC-CA88-32F0-DF8F7581966E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30AE6B-007B-8A35-E44F-1E67AC25A48D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B5F8A50-C28C-F207-3583-AAA8C0218FD4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5F36B11-A613-9591-CE1E-03B123B2F57D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E81EC7-FBD3-C35A-2DCB-03F31E6080C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460B560-2557-2E5C-0610-09CF1CB97AB0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2DFB49-167B-8304-D3DD-3C87641BAC51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D48E4A-208B-ACDD-2C39-4FFAC6C2631F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58FC6A4-AF0B-B975-FC34-B6B0C9F98579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317046B-C791-D8BC-D13B-79C95B359A7F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E3986E7-20FC-FC01-11B3-106B76D7F422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7FA4269-26FF-883E-9518-201587783FA5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851496A-7B3D-E751-A9F5-F93185DCAE6A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2885923-800E-699E-2E90-382FC50E259F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0CED20-DE90-B3A9-5965-13FBEE233D83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7EEBA1C-E9C3-1842-A944-E31BF1302469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92DF01F-8BC2-6DE8-519F-EB914CC660A2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54F1F82-2362-ACEC-783F-F2E046825650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5052E97-F495-6E61-9DD5-59D5E1A4B000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66E6A5-E9DC-F4A0-3753-1F7CB5D3D3A9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9CE20-9192-70DB-D115-C4DDDF38DB68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CDBC4A-C5B4-04DA-6F69-FC2E325EBB72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8A09-3233-236F-0CD8-FDC8A6924184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94EA65E-406D-B397-FC35-8CA057B85D0F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86ABEA-22F0-96D5-5F82-8B10BF9621F0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6758A0-6576-A871-698D-7003A2EC9783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819E99-15D3-A942-21A4-8C6F87731D45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09BF10-EC0C-24D3-B4D0-528D0097ACB8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0ACBBD-8214-E6A4-ABF8-C534F64EF53F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50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6A07F-07A4-4F08-E925-5CEAEDC48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1C16-A989-A807-29B0-3B2E9D17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E0BD21-6897-5742-CD3A-B10918ED0673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</a:t>
            </a:r>
            <a:r>
              <a:rPr lang="en-US" sz="2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rf8t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CE6E2F-C86D-F952-B77F-416729D35734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2978F1-BC68-999D-EA78-937230E97907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2EC4ED8-03B2-C27F-49AD-1549C85E7DD4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2A31339-8BDC-0425-127D-90FA23377D68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2E0C9E-C683-DECC-5DD8-3928C3612FD1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F44DBC9-FEB7-9320-4C98-0640B05884E1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48AF18-2A6F-2254-5D16-93E4F4B8D884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DB77386-338E-16DD-CBDD-26000EF8BF27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34661B-767D-3369-6533-5C8A86113A18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8400AE0-CAB9-B86B-F63F-346672289AF9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EC811D4-E836-0885-A0C3-A1C508979398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8D24E52-D027-7D6B-5EDD-D16DE3480DD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5B07905-FB40-9995-DD6C-A2DB19923038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F473163-FC59-8E39-C11B-AF4E71AF26F3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9EEE897-CC69-5862-37CA-376EF5A34203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AC2D32E-28F5-40ED-2C0B-5FA64D202F1D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3000299-7B24-C170-200F-E56D167BC7EB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8A18769-33AA-DC6D-152B-BB666648E024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DFBB01E-E8DC-B79C-559A-8FFBD06CD4FF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63943D5-7CD2-BDE7-4550-D315E0187DEA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4745FFA-66BF-EEB1-A9EB-2C9A9E4CD679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970624B-4AAC-E51E-A1BC-16FB9DEF70E9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DA5C080-04B9-3D2E-7EFE-9A9EDC8915C8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19D89A-837A-73E4-1152-0A7665D1F006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1AC07B-D13F-82DE-E44C-91CD8C186669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030A9A-84BF-D50B-A41A-9DCF4155445A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0D0926-D317-1C71-7E25-2A6E53C03116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615E7B-B95E-0B1E-16D6-AB28FE2BE128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966612-A9AB-CD24-B59D-6A69DE69DB10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E217469-5C05-D510-39D8-75E65A31D2BF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AA5396-DD53-8A4D-47BF-EE0D5960F96E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F6485E-D5BD-0B6E-BC8E-AA34A26B5E78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1045AF-AE9A-D3FC-4E9A-0892D50CFA78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119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94BA-1148-65BC-C144-A6A44DC65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E84D-EB2F-9FC9-76EB-3A2DEAAE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97E8B1-DDF6-8E68-71E4-1063ACE01A55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</a:t>
            </a:r>
            <a:r>
              <a:rPr lang="en-US" sz="2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f8t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97A106-C0F3-A779-3EB6-1EB6C11C29BD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C26D210-B81A-B959-0277-92735FA53CC8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5F12F83-2F35-35DC-6147-90E0415CBAE9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8B0985F-AD09-51FA-914C-F1C3112A9DAE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1472F6C-B982-BDAF-C051-B8E66F46D13B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A37CB41-1FD3-18AE-DEAB-9ED864705156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2F5E39-748B-01C1-6EFB-D259716E7B6B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8E6D06C-00E1-4AD1-1326-CEA07DD6A703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A2F36FD-3FCA-F87E-A35D-C8928E162E7C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0504917-01F8-91EE-5F6A-2A6B626C660E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68162EA-840B-4D78-4370-C77C180B0A4C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0AD489-BF0F-B02B-2069-995EB90EDD42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842B265-262F-5799-D3BC-6DE043115DF0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F8D47EF-02FA-BC09-9212-B2C9E9B9E003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671CE00-6545-96B1-AE67-8E637A976993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01D9970-4B0E-DD28-5366-E3D92E8E0A85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0178C51-13CC-BBFF-E88F-086FA65961DF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F5AC427-3D17-6EF9-AA86-AC5B120E5CBB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B717D57-0257-386B-9985-31A121FC19F9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75CA427-78D9-1308-AACF-6B94D9005DAC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632FF4D-7969-88BE-ED38-C539419CF619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3CD3B61-52D3-AE26-1DB0-D936FC7BDFED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F3CF4B8-18AF-03B1-F2E3-16F47477F6E9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BD5AF9-D419-48EC-6846-DF61A67FA469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303BAC-CABC-FCDB-62C2-6259C2DE8467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D5C90C-A39E-2224-B6A4-9AD6CC101106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31C4C9-C10A-8CBD-2630-8B421858EF1B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5F9682-0EAA-99D3-6CA4-F6C3DBFA0C40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F0139F-95D6-D424-CAAB-77B292DE1055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8EC1C9-635D-7018-70CB-C70ED96B8C29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641CE82-62F4-1DD2-FCF6-B93DC484F387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BD0051A-379F-DC7F-EF31-C9B589655471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6F2B609-363C-00AC-90D1-AD68C40806AD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304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AF27-5F2C-E3D1-5BD0-5C1D8BE6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830A-1392-9BD8-95CA-4FD63D63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8E4B5D-DB5E-F5B4-B75A-1411F277842F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</a:t>
            </a:r>
            <a:r>
              <a:rPr lang="en-US" sz="2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mrf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76A4E4-1FD8-CC17-9092-754C0A192EAB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31AEAA-38D1-B77A-CAC5-B9F137A2A589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03795C7-2985-8EC3-5C9C-58A2B5D2280C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8189D81-AC07-4C5D-A563-C8F5666E4A0A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14D49D-2317-8D2D-6B3A-41578DE156D4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510F509-F467-6605-2999-E97A828F7D50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EAAE27-0ECD-A87F-A540-E75336D29696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B8F1164-8825-E7E7-E29C-320E46B8BA51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EFD53A0-43EC-0552-A9BC-9A2B9CC2C72C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CA1490-305C-E242-09D8-C3E28F20873B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A226175-A827-58D0-56D7-C28BF7FAEDFD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4A6101E-EA5F-A2C8-F4C7-CA92960DB050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EEDE314-51B1-B4F8-81AF-CB8E3FD1BC3B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CBCDCE9-EE39-16F2-152C-97FEEECCA97F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911A675-3A30-7EFB-AC45-BB62AACAE941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C71AB0F-82BB-C29C-D208-9FAD530C516F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D8ABDCB-2AC4-9D7A-B216-2F3E2D2B8898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F04736A-56A1-E947-7444-11E91CC80927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0D544D5-529E-5F9C-95A9-FE9063A043ED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D6BDF7D-D9AE-D9B5-11FD-C408E54D61CB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1D8EC51-9C65-8ADD-B6D8-45F1F69781EB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D3DDD90-110F-883D-0208-DF84FD0C0E20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E463D15-E2F7-5369-425A-9DFB289083F1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31EDE-B23B-3A05-C889-C54505007786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085D9C-4F12-CDEE-6FD6-4AC1A5A2E08D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66565C-1563-D68F-00B6-72184E6B1F6E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B0F789-5AC3-5D01-55DE-8C925F12389F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F039E7-B022-4BA6-5E80-0D31145B4906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476461-F811-F6FB-498B-51FA29C82A6A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6ABDA-5058-D4B0-CE35-45EBC31FC30D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2E33C4-BBF7-2242-C4DD-F7A724324514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AB84D8-937D-93E6-4BE0-AFF3ADA0FC43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08CC3C-04B9-C028-4707-13A38D318848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60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2EC38-F57C-E92A-E0E1-36E861C6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E34C-759A-932C-3243-6D9E1B3F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7D07CC-1FD0-D203-25C2-8CF1199D7960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</a:t>
            </a:r>
            <a:r>
              <a:rPr lang="en-US" sz="2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mrf8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546EC9-A3E2-BC90-B29B-B6AE6A992574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EAEB4D-3588-E6A7-F362-00DCA0270456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352BB1B-FE38-0F0F-C12F-4A236B685F9B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F7881BE-7E74-2760-6153-8830C823ACBF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6C3EF15-D037-4D30-8F67-92B6CE150E32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CB36A2-3032-E4C7-5522-E27DF3A799D0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3901A7-B12D-75E5-995E-BB772C095DBA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260D3E1-D6E8-F9B2-D66E-1CF288BCC8D5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418B6C8-ADFC-3C22-8AA1-29A584FFECDB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4455E09-6354-7591-029F-7AD20F30735A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E394B1-54C0-4D14-D0A5-61BC22277D4B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8068B-1BF9-E81E-3F89-84BD4078A249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3928A5B-B642-8A1C-7DF2-73742F6683BF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04492FF-25BB-6615-3C60-EB999D414485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4B5A221-71F5-496A-8537-913CF17A57A5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B93B1BD-EEFF-9822-E145-1375CA85AEA8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79CFB09-6837-4C99-6EFF-042351A3BE2A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217111D-A544-4806-3204-238DDE8564AE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68651AA-08E2-B09D-492D-FF3E031F67FA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F947A31-2271-AEB5-72E0-257AEA53846A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EC36D41-4FC6-6784-9368-2DAC832D539F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C25AA33-B58D-D569-3D3B-B6B4AD979328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DF9086-292C-081F-F864-6874D01BFD71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0914DF-9FC3-ABA7-2A7F-125441DB2624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F85B0C-298E-75EB-9091-4FBFCB0186BC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493386-45BB-6C94-20C6-CA205845DC4B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0CA96A-26A7-3B8A-45DA-986BC4BD9197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6DAC0A-5412-3AB1-7807-2E335FF3565A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FF3BCE5-9AF1-1AD3-7766-1CA96E84BF0C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B29ED9-967E-1D07-979C-2F5884AAE26B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CFE407-2BDB-9C37-1C1B-D25E96D76919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35DB30B-0D16-E3ED-8762-3E1DA9270DF3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660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66622-96F7-AD01-3FA9-935DC093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2A2C-9E12-518C-F8A2-0CAEC654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45293"/>
            <a:ext cx="9905998" cy="5478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All DFA can be reduced to SAT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27AE37-CCFA-591E-F6E7-7B17CFEAA81A}"/>
              </a:ext>
            </a:extLst>
          </p:cNvPr>
          <p:cNvSpPr txBox="1"/>
          <p:nvPr/>
        </p:nvSpPr>
        <p:spPr>
          <a:xfrm>
            <a:off x="2140794" y="5437127"/>
            <a:ext cx="3910692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 Input: </a:t>
            </a:r>
            <a:r>
              <a:rPr lang="en-US" sz="2400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mrf8t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7E4E48-0DA7-CC0D-61BB-DD02EF88D4E9}"/>
              </a:ext>
            </a:extLst>
          </p:cNvPr>
          <p:cNvGrpSpPr/>
          <p:nvPr/>
        </p:nvGrpSpPr>
        <p:grpSpPr>
          <a:xfrm>
            <a:off x="1625082" y="1333118"/>
            <a:ext cx="8941835" cy="3072883"/>
            <a:chOff x="1625082" y="1333118"/>
            <a:chExt cx="8941835" cy="3072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0F06A8-299A-9341-95B6-505EE2BD8EC5}"/>
                </a:ext>
              </a:extLst>
            </p:cNvPr>
            <p:cNvGrpSpPr/>
            <p:nvPr/>
          </p:nvGrpSpPr>
          <p:grpSpPr>
            <a:xfrm>
              <a:off x="1625082" y="1333118"/>
              <a:ext cx="8941835" cy="3072883"/>
              <a:chOff x="643814" y="2052736"/>
              <a:chExt cx="8941835" cy="307288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28373FC-3513-1503-46A4-441C0C3F1638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3D47BE6-4A9A-F48F-4533-67F58278F60B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DFBD1EB-F2B3-7840-B751-2CBDBC776C37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74E690-E412-656A-4682-6C5750471C8F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ADEAF01-58B1-42A4-9657-268835DB9112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779096-FA23-4AF3-CAD8-609F891355D6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9FC8D69-4A7A-AF0A-1FDB-ECD99000FCCA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B594137-3106-49A2-D6D6-F733C795A952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6CD5332-0B9A-28DE-21F8-C261FF56626D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D39EE49-4424-03B8-1F30-5FE4D62BD276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AE5A02-C378-8D20-6BD9-64A585FEBCB7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7C42A33-5062-D625-4EFC-8B0FA5DFDE74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C89B008-DA0A-4DD2-22C2-9A888537AE4D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5DAFD1A-762D-FBA4-D19F-BCD798B48240}"/>
                  </a:ext>
                </a:extLst>
              </p:cNvPr>
              <p:cNvCxnSpPr>
                <a:cxnSpLocks/>
                <a:stCxn id="4" idx="6"/>
                <a:endCxn id="5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A876B26-E5F8-2420-F0D9-0261761BACDA}"/>
                  </a:ext>
                </a:extLst>
              </p:cNvPr>
              <p:cNvCxnSpPr>
                <a:cxnSpLocks/>
                <a:stCxn id="5" idx="6"/>
                <a:endCxn id="6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5AC9121-17AD-DC7C-03B9-AD9CA138ABF7}"/>
                  </a:ext>
                </a:extLst>
              </p:cNvPr>
              <p:cNvCxnSpPr>
                <a:cxnSpLocks/>
                <a:stCxn id="6" idx="6"/>
                <a:endCxn id="7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6BC336B-5B22-6211-86FC-62A5F62C2B84}"/>
                  </a:ext>
                </a:extLst>
              </p:cNvPr>
              <p:cNvCxnSpPr>
                <a:cxnSpLocks/>
                <a:stCxn id="6" idx="5"/>
                <a:endCxn id="1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F689688-CAFD-015E-232E-813070DCC4A1}"/>
                  </a:ext>
                </a:extLst>
              </p:cNvPr>
              <p:cNvCxnSpPr>
                <a:cxnSpLocks/>
                <a:stCxn id="7" idx="4"/>
                <a:endCxn id="1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7F88060-9B5A-974E-9851-1A9BE16C44E0}"/>
                  </a:ext>
                </a:extLst>
              </p:cNvPr>
              <p:cNvCxnSpPr>
                <a:cxnSpLocks/>
                <a:stCxn id="11" idx="2"/>
                <a:endCxn id="10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FBE7085-F4F5-FE18-368E-9CF6FE80B64D}"/>
                  </a:ext>
                </a:extLst>
              </p:cNvPr>
              <p:cNvCxnSpPr>
                <a:cxnSpLocks/>
                <a:stCxn id="10" idx="2"/>
                <a:endCxn id="9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85D2FB9-D03A-E559-D738-5C140E7E2735}"/>
                  </a:ext>
                </a:extLst>
              </p:cNvPr>
              <p:cNvCxnSpPr>
                <a:cxnSpLocks/>
                <a:stCxn id="9" idx="2"/>
                <a:endCxn id="8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89E28A-BF2A-B066-450F-16174CCF7C59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828921-2973-C5B4-9C50-5653B9111FD0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569C8B-6D19-894E-D83F-69ADABC10ADA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2FB4F2-BABF-C265-380C-77B0ACE2FDEF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4AC5FA-7BC1-6D57-9B84-EDA85182D56A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7468B3-7D9C-CF13-5428-6B51FFE3C7EE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B78F942-2460-9610-45F8-9427A3E810A6}"/>
                </a:ext>
              </a:extLst>
            </p:cNvPr>
            <p:cNvSpPr/>
            <p:nvPr/>
          </p:nvSpPr>
          <p:spPr>
            <a:xfrm>
              <a:off x="9511003" y="1409318"/>
              <a:ext cx="780662" cy="78066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EFC910-CBF5-9A54-0502-3F0DE141CE84}"/>
              </a:ext>
            </a:extLst>
          </p:cNvPr>
          <p:cNvSpPr txBox="1"/>
          <p:nvPr/>
        </p:nvSpPr>
        <p:spPr>
          <a:xfrm>
            <a:off x="7305867" y="4551222"/>
            <a:ext cx="12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ACCEPT!!</a:t>
            </a:r>
          </a:p>
        </p:txBody>
      </p:sp>
    </p:spTree>
    <p:extLst>
      <p:ext uri="{BB962C8B-B14F-4D97-AF65-F5344CB8AC3E}">
        <p14:creationId xmlns:p14="http://schemas.microsoft.com/office/powerpoint/2010/main" val="916936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38F02-31E2-9FFB-336D-81434B8E9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F1EB-6D79-C735-1CFD-7BFFAD1E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different Way of “Coding” This…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85741C-CCF5-0A64-97FB-2FBB08066885}"/>
              </a:ext>
            </a:extLst>
          </p:cNvPr>
          <p:cNvSpPr txBox="1"/>
          <p:nvPr/>
        </p:nvSpPr>
        <p:spPr>
          <a:xfrm>
            <a:off x="2920483" y="4849024"/>
            <a:ext cx="56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2BE394-FF8F-40C2-CB94-5FD272586443}"/>
              </a:ext>
            </a:extLst>
          </p:cNvPr>
          <p:cNvSpPr txBox="1"/>
          <p:nvPr/>
        </p:nvSpPr>
        <p:spPr>
          <a:xfrm>
            <a:off x="2920482" y="5239354"/>
            <a:ext cx="6618515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way, this is called a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Finite Automata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You’ll learn more about these in DMT2! A lot (but not all) programs can be expressed as a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E8BEB2-C72A-EDC6-3EDA-65A34DBDC5A2}"/>
              </a:ext>
            </a:extLst>
          </p:cNvPr>
          <p:cNvGrpSpPr/>
          <p:nvPr/>
        </p:nvGrpSpPr>
        <p:grpSpPr>
          <a:xfrm>
            <a:off x="1433806" y="1118514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8054A8-B546-6C25-61F0-F5F3C7B9FE41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6FC834C-D684-A942-D0E5-541C5A1287A9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974687-101F-2AC2-A584-5FCFDEF568AF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740C43-F9D8-C524-8590-FEAD3C6BE02B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7EC8683-7CE1-C31D-0E00-CB36AB508CA6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A1B2376-262A-C445-2C19-713FC8BD2F24}"/>
                  </a:ext>
                </a:extLst>
              </p:cNvPr>
              <p:cNvSpPr/>
              <p:nvPr/>
            </p:nvSpPr>
            <p:spPr>
              <a:xfrm>
                <a:off x="225801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CA656F9-703C-00BE-C1B1-1381133C18ED}"/>
                  </a:ext>
                </a:extLst>
              </p:cNvPr>
              <p:cNvSpPr/>
              <p:nvPr/>
            </p:nvSpPr>
            <p:spPr>
              <a:xfrm>
                <a:off x="432318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CCE2DDD-7E30-2DD9-DA2F-CDFC32DC9099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23334A4-28CB-2BFF-5278-10F37FD48B23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B3708C3-584E-2EE9-71A8-7D630D49F0A9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777C40-BCA1-32A0-8492-19EA336B536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79E1B0-57C0-A563-322B-F48EB5524B68}"/>
                  </a:ext>
                </a:extLst>
              </p:cNvPr>
              <p:cNvSpPr/>
              <p:nvPr/>
            </p:nvSpPr>
            <p:spPr>
              <a:xfrm>
                <a:off x="440094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05D0EFF-BA19-D82B-F819-77B0607E338C}"/>
                  </a:ext>
                </a:extLst>
              </p:cNvPr>
              <p:cNvSpPr/>
              <p:nvPr/>
            </p:nvSpPr>
            <p:spPr>
              <a:xfrm>
                <a:off x="2334210" y="4268757"/>
                <a:ext cx="780662" cy="78066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ECC4196-715E-5445-8690-18BB76F62095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AB66C8B-1A47-5674-7DD5-BF53ACEEC50C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9190881-D989-D9EE-4AAC-027BA68995F6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CA8CDDD-1D67-E752-FA1F-A720D358015D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502E14-9003-2311-F80A-B4EAC15AAF7B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304B42F-D92F-D6E9-2FC8-D1EDC675C57C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FE21D4D-0AE3-534A-287B-AB684AF022C7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F7094DD3-ADFC-B6CF-FFDB-EAFB1C83C11A}"/>
                  </a:ext>
                </a:extLst>
              </p:cNvPr>
              <p:cNvCxnSpPr>
                <a:cxnSpLocks/>
                <a:stCxn id="28" idx="2"/>
                <a:endCxn id="26" idx="6"/>
              </p:cNvCxnSpPr>
              <p:nvPr/>
            </p:nvCxnSpPr>
            <p:spPr>
              <a:xfrm flipH="1">
                <a:off x="5256247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FBCDDE0-FD81-CB36-0769-269769639F44}"/>
                  </a:ext>
                </a:extLst>
              </p:cNvPr>
              <p:cNvCxnSpPr>
                <a:cxnSpLocks/>
                <a:stCxn id="26" idx="2"/>
                <a:endCxn id="25" idx="6"/>
              </p:cNvCxnSpPr>
              <p:nvPr/>
            </p:nvCxnSpPr>
            <p:spPr>
              <a:xfrm flipH="1">
                <a:off x="3191072" y="4659088"/>
                <a:ext cx="1132113" cy="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68A99E-4EDE-06AD-C9B5-C08AD693AB81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F69B9A8-AB8E-7F1F-A50F-F241E7AF0422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DB12DE1-8C92-3E1E-1D62-EE75C9D720FF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D5CAF8D-5C52-CDED-BFEB-3D9D3015B17D}"/>
                  </a:ext>
                </a:extLst>
              </p:cNvPr>
              <p:cNvSpPr txBox="1"/>
              <p:nvPr/>
            </p:nvSpPr>
            <p:spPr>
              <a:xfrm>
                <a:off x="3349694" y="42687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0621664-C1E7-B955-CBF2-2963AB91D20D}"/>
                  </a:ext>
                </a:extLst>
              </p:cNvPr>
              <p:cNvSpPr txBox="1"/>
              <p:nvPr/>
            </p:nvSpPr>
            <p:spPr>
              <a:xfrm>
                <a:off x="5439748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7AFB27E-4FDF-EAE6-9581-A2A8109BB42A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A9152B-D022-4040-ECD6-AA8761321CCD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DC91292-D8EF-6BE9-167A-C685925F5815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8A4CCD-8E05-E660-DF76-1468F5320746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54E872-DDC3-1E05-F410-F5429CD90576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85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21B2F-5644-5996-294D-77D14BAB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9530-CD07-010F-8313-4BCF5498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Python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9373C-ECE7-47B7-6C45-94B1C05CCA60}"/>
              </a:ext>
            </a:extLst>
          </p:cNvPr>
          <p:cNvSpPr txBox="1"/>
          <p:nvPr/>
        </p:nvSpPr>
        <p:spPr>
          <a:xfrm>
            <a:off x="7766613" y="2505670"/>
            <a:ext cx="4098647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Main Point</a:t>
            </a:r>
            <a:r>
              <a:rPr lang="en-US" dirty="0"/>
              <a:t>: Coding up these machines is easy, very general, and works for a wide array of problems!!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399AE306-F08E-2AE2-B165-24976653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5" y="630150"/>
            <a:ext cx="7275311" cy="3056025"/>
          </a:xfrm>
          <a:prstGeom prst="rect">
            <a:avLst/>
          </a:prstGeom>
        </p:spPr>
      </p:pic>
      <p:pic>
        <p:nvPicPr>
          <p:cNvPr id="9" name="Picture 8" descr="A computer code with red and blue text&#10;&#10;AI-generated content may be incorrect.">
            <a:extLst>
              <a:ext uri="{FF2B5EF4-FFF2-40B4-BE49-F238E27FC236}">
                <a16:creationId xmlns:a16="http://schemas.microsoft.com/office/drawing/2014/main" id="{130D4627-8212-336D-AC77-96ABABFD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15" y="3677981"/>
            <a:ext cx="7275311" cy="31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9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0FE2-5A76-649E-B271-81120CD75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30EC-3BD2-2D4C-7C66-F60BF136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Aside: More Machine Types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8D24BCD-09DD-308F-F1DF-D2982309BC74}"/>
              </a:ext>
            </a:extLst>
          </p:cNvPr>
          <p:cNvGrpSpPr/>
          <p:nvPr/>
        </p:nvGrpSpPr>
        <p:grpSpPr>
          <a:xfrm>
            <a:off x="1054354" y="1632347"/>
            <a:ext cx="3192643" cy="1218360"/>
            <a:chOff x="1334278" y="2052736"/>
            <a:chExt cx="8052319" cy="30728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D286DFE-3919-0121-89D3-F3BE6FB4F3B7}"/>
                </a:ext>
              </a:extLst>
            </p:cNvPr>
            <p:cNvSpPr/>
            <p:nvPr/>
          </p:nvSpPr>
          <p:spPr>
            <a:xfrm>
              <a:off x="2258010" y="2052736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C625BC-CDCA-C5CD-D406-23CB2BEEEC37}"/>
                </a:ext>
              </a:extLst>
            </p:cNvPr>
            <p:cNvSpPr/>
            <p:nvPr/>
          </p:nvSpPr>
          <p:spPr>
            <a:xfrm>
              <a:off x="4323185" y="2052736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5E5CFF-0FF5-B264-32EA-A6A9C60F1B0F}"/>
                </a:ext>
              </a:extLst>
            </p:cNvPr>
            <p:cNvSpPr/>
            <p:nvPr/>
          </p:nvSpPr>
          <p:spPr>
            <a:xfrm>
              <a:off x="6388360" y="2052736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B3D2AC-C713-D145-FA7A-350B3E310121}"/>
                </a:ext>
              </a:extLst>
            </p:cNvPr>
            <p:cNvSpPr/>
            <p:nvPr/>
          </p:nvSpPr>
          <p:spPr>
            <a:xfrm>
              <a:off x="8453535" y="2052736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3DC545-8BB8-46D0-6E6E-3470D7A28027}"/>
                </a:ext>
              </a:extLst>
            </p:cNvPr>
            <p:cNvSpPr/>
            <p:nvPr/>
          </p:nvSpPr>
          <p:spPr>
            <a:xfrm>
              <a:off x="2258010" y="4192557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0AA15F-493B-F4D6-1A48-A7A558FECCC9}"/>
                </a:ext>
              </a:extLst>
            </p:cNvPr>
            <p:cNvSpPr/>
            <p:nvPr/>
          </p:nvSpPr>
          <p:spPr>
            <a:xfrm>
              <a:off x="4323185" y="4192557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6C49AD-A05A-FC71-CEB5-431CD7916C3D}"/>
                </a:ext>
              </a:extLst>
            </p:cNvPr>
            <p:cNvSpPr/>
            <p:nvPr/>
          </p:nvSpPr>
          <p:spPr>
            <a:xfrm>
              <a:off x="6388360" y="4192557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C8E991-FA0C-0D0E-D3A4-5B944B08A18E}"/>
                </a:ext>
              </a:extLst>
            </p:cNvPr>
            <p:cNvSpPr/>
            <p:nvPr/>
          </p:nvSpPr>
          <p:spPr>
            <a:xfrm>
              <a:off x="8453535" y="4192557"/>
              <a:ext cx="933062" cy="9330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2BDFD3-B06F-0819-E960-DA8B7B1B4B51}"/>
                </a:ext>
              </a:extLst>
            </p:cNvPr>
            <p:cNvSpPr/>
            <p:nvPr/>
          </p:nvSpPr>
          <p:spPr>
            <a:xfrm>
              <a:off x="6466114" y="2130491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821B24-ED64-F500-033C-F8EA83038B11}"/>
                </a:ext>
              </a:extLst>
            </p:cNvPr>
            <p:cNvSpPr/>
            <p:nvPr/>
          </p:nvSpPr>
          <p:spPr>
            <a:xfrm>
              <a:off x="6466114" y="4268757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239208-2B34-DBBB-9A11-1E247F2603C5}"/>
                </a:ext>
              </a:extLst>
            </p:cNvPr>
            <p:cNvSpPr/>
            <p:nvPr/>
          </p:nvSpPr>
          <p:spPr>
            <a:xfrm>
              <a:off x="4400940" y="4268757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B5CB8D8-6AD3-45B0-8D62-C58D68D00A5B}"/>
                </a:ext>
              </a:extLst>
            </p:cNvPr>
            <p:cNvSpPr/>
            <p:nvPr/>
          </p:nvSpPr>
          <p:spPr>
            <a:xfrm>
              <a:off x="2334210" y="4268757"/>
              <a:ext cx="780662" cy="78066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E9EE7D-838E-EA5E-1BCB-A9C99EA3EB99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>
              <a:off x="1334278" y="2519267"/>
              <a:ext cx="923732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B3B105-95AA-03BC-F574-F638B0AA716B}"/>
                </a:ext>
              </a:extLst>
            </p:cNvPr>
            <p:cNvCxnSpPr>
              <a:cxnSpLocks/>
              <a:stCxn id="3" idx="6"/>
              <a:endCxn id="4" idx="2"/>
            </p:cNvCxnSpPr>
            <p:nvPr/>
          </p:nvCxnSpPr>
          <p:spPr>
            <a:xfrm>
              <a:off x="3191072" y="2519267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B6C2F1D-4E6A-6037-66F5-B403F5B66E1B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5256247" y="2519267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FB0B23-FE13-6159-FAB8-A0D68F3F527C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321422" y="2519267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A9D3E6-1121-866E-D601-4BDE37465309}"/>
                </a:ext>
              </a:extLst>
            </p:cNvPr>
            <p:cNvCxnSpPr>
              <a:cxnSpLocks/>
              <a:stCxn id="6" idx="5"/>
              <a:endCxn id="13" idx="1"/>
            </p:cNvCxnSpPr>
            <p:nvPr/>
          </p:nvCxnSpPr>
          <p:spPr>
            <a:xfrm>
              <a:off x="7184778" y="2849154"/>
              <a:ext cx="1405401" cy="148004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0B8F940-9746-6D0A-CEB6-E16A35C54C71}"/>
                </a:ext>
              </a:extLst>
            </p:cNvPr>
            <p:cNvCxnSpPr>
              <a:cxnSpLocks/>
              <a:stCxn id="9" idx="4"/>
              <a:endCxn id="13" idx="0"/>
            </p:cNvCxnSpPr>
            <p:nvPr/>
          </p:nvCxnSpPr>
          <p:spPr>
            <a:xfrm>
              <a:off x="8920066" y="2985798"/>
              <a:ext cx="0" cy="120675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6591B09-F9B9-02E5-48D6-7CC1FC3D0E65}"/>
                </a:ext>
              </a:extLst>
            </p:cNvPr>
            <p:cNvCxnSpPr>
              <a:cxnSpLocks/>
              <a:stCxn id="13" idx="2"/>
              <a:endCxn id="12" idx="6"/>
            </p:cNvCxnSpPr>
            <p:nvPr/>
          </p:nvCxnSpPr>
          <p:spPr>
            <a:xfrm flipH="1">
              <a:off x="7321422" y="4659088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EB6DA79-F0E1-72E2-D4FE-5AF8F7D59301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5256247" y="4659088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FBF8D3B-0381-F6BA-131D-F97B85DD5695}"/>
                </a:ext>
              </a:extLst>
            </p:cNvPr>
            <p:cNvCxnSpPr>
              <a:cxnSpLocks/>
              <a:stCxn id="11" idx="2"/>
              <a:endCxn id="10" idx="6"/>
            </p:cNvCxnSpPr>
            <p:nvPr/>
          </p:nvCxnSpPr>
          <p:spPr>
            <a:xfrm flipH="1">
              <a:off x="3191072" y="4659088"/>
              <a:ext cx="113211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CB4FBB-6E83-C2FD-04D3-757D4D1D5ED9}"/>
              </a:ext>
            </a:extLst>
          </p:cNvPr>
          <p:cNvSpPr txBox="1"/>
          <p:nvPr/>
        </p:nvSpPr>
        <p:spPr>
          <a:xfrm>
            <a:off x="5514683" y="1839805"/>
            <a:ext cx="5771163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Finite Automata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Machine that processes input with no memory (except the current state)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D04A1C7-130F-3FBC-D7CF-A0026EF7FE09}"/>
              </a:ext>
            </a:extLst>
          </p:cNvPr>
          <p:cNvGrpSpPr/>
          <p:nvPr/>
        </p:nvGrpSpPr>
        <p:grpSpPr>
          <a:xfrm>
            <a:off x="1054358" y="3822319"/>
            <a:ext cx="3192643" cy="1218360"/>
            <a:chOff x="1110337" y="2641816"/>
            <a:chExt cx="3192643" cy="1218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528461-A7E4-0385-79AC-5A7751151D4C}"/>
                </a:ext>
              </a:extLst>
            </p:cNvPr>
            <p:cNvSpPr/>
            <p:nvPr/>
          </p:nvSpPr>
          <p:spPr>
            <a:xfrm>
              <a:off x="1476585" y="2641816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C7AAEC-11C6-54EA-DD82-BF4EBFC444D8}"/>
                </a:ext>
              </a:extLst>
            </p:cNvPr>
            <p:cNvSpPr/>
            <p:nvPr/>
          </p:nvSpPr>
          <p:spPr>
            <a:xfrm>
              <a:off x="2295401" y="2641816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33F8AC-1EE3-819A-FD81-C06384A007EA}"/>
                </a:ext>
              </a:extLst>
            </p:cNvPr>
            <p:cNvSpPr/>
            <p:nvPr/>
          </p:nvSpPr>
          <p:spPr>
            <a:xfrm>
              <a:off x="3114217" y="2641816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75BC07-75AF-7ED1-3156-696BF72A53D4}"/>
                </a:ext>
              </a:extLst>
            </p:cNvPr>
            <p:cNvSpPr/>
            <p:nvPr/>
          </p:nvSpPr>
          <p:spPr>
            <a:xfrm>
              <a:off x="3933033" y="2641816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9B7AC0-737C-52C1-786C-C43F21A366E9}"/>
                </a:ext>
              </a:extLst>
            </p:cNvPr>
            <p:cNvSpPr/>
            <p:nvPr/>
          </p:nvSpPr>
          <p:spPr>
            <a:xfrm>
              <a:off x="1476585" y="3490228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5484A8-4425-DFD7-065E-C58B782F92D1}"/>
                </a:ext>
              </a:extLst>
            </p:cNvPr>
            <p:cNvSpPr/>
            <p:nvPr/>
          </p:nvSpPr>
          <p:spPr>
            <a:xfrm>
              <a:off x="2295401" y="3490228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6B0D63-5EAA-5D50-53D5-F97E682376E2}"/>
                </a:ext>
              </a:extLst>
            </p:cNvPr>
            <p:cNvSpPr/>
            <p:nvPr/>
          </p:nvSpPr>
          <p:spPr>
            <a:xfrm>
              <a:off x="3114217" y="3490228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603CE8F-E2E5-1193-9AC8-24B60DA9BE40}"/>
                </a:ext>
              </a:extLst>
            </p:cNvPr>
            <p:cNvSpPr/>
            <p:nvPr/>
          </p:nvSpPr>
          <p:spPr>
            <a:xfrm>
              <a:off x="3933033" y="3490228"/>
              <a:ext cx="369947" cy="36994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0C7ADC-1911-A9D6-A36C-C429E16945C8}"/>
                </a:ext>
              </a:extLst>
            </p:cNvPr>
            <p:cNvSpPr/>
            <p:nvPr/>
          </p:nvSpPr>
          <p:spPr>
            <a:xfrm>
              <a:off x="3145045" y="2672645"/>
              <a:ext cx="309523" cy="30952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CF55F3-ACCA-2184-7E02-9A141D262E4D}"/>
                </a:ext>
              </a:extLst>
            </p:cNvPr>
            <p:cNvSpPr/>
            <p:nvPr/>
          </p:nvSpPr>
          <p:spPr>
            <a:xfrm>
              <a:off x="3145045" y="3520441"/>
              <a:ext cx="309523" cy="30952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CCC7723-7EA8-921E-1F0E-394F93F42CB5}"/>
                </a:ext>
              </a:extLst>
            </p:cNvPr>
            <p:cNvSpPr/>
            <p:nvPr/>
          </p:nvSpPr>
          <p:spPr>
            <a:xfrm>
              <a:off x="2326230" y="3520441"/>
              <a:ext cx="309523" cy="30952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2A26D1-CA3E-D9DC-5785-C6EDE6E84866}"/>
                </a:ext>
              </a:extLst>
            </p:cNvPr>
            <p:cNvSpPr/>
            <p:nvPr/>
          </p:nvSpPr>
          <p:spPr>
            <a:xfrm>
              <a:off x="1506797" y="3520441"/>
              <a:ext cx="309523" cy="30952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3A9C85F-F1FF-C062-ED67-8EABAE380E4F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>
              <a:off x="1110337" y="2826790"/>
              <a:ext cx="366248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09EB00B-7D8C-5237-CA27-0E74F33CFE1D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1846532" y="2826790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A46C6F-DA6B-E85A-C57B-3285520333ED}"/>
                </a:ext>
              </a:extLst>
            </p:cNvPr>
            <p:cNvCxnSpPr>
              <a:cxnSpLocks/>
              <a:stCxn id="8" idx="6"/>
              <a:endCxn id="18" idx="2"/>
            </p:cNvCxnSpPr>
            <p:nvPr/>
          </p:nvCxnSpPr>
          <p:spPr>
            <a:xfrm>
              <a:off x="2665348" y="2826790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D0FB16-7D16-FBB9-969F-D1B149563D03}"/>
                </a:ext>
              </a:extLst>
            </p:cNvPr>
            <p:cNvCxnSpPr>
              <a:cxnSpLocks/>
              <a:stCxn id="18" idx="6"/>
              <a:endCxn id="20" idx="2"/>
            </p:cNvCxnSpPr>
            <p:nvPr/>
          </p:nvCxnSpPr>
          <p:spPr>
            <a:xfrm>
              <a:off x="3484164" y="2826790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0ACD7C9-5CE9-EB76-2BE1-F4F50EA07D79}"/>
                </a:ext>
              </a:extLst>
            </p:cNvPr>
            <p:cNvCxnSpPr>
              <a:cxnSpLocks/>
              <a:stCxn id="18" idx="5"/>
              <a:endCxn id="26" idx="1"/>
            </p:cNvCxnSpPr>
            <p:nvPr/>
          </p:nvCxnSpPr>
          <p:spPr>
            <a:xfrm>
              <a:off x="3429987" y="2957586"/>
              <a:ext cx="557224" cy="58682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08D750C-1797-980B-0A69-1D515C065FCA}"/>
                </a:ext>
              </a:extLst>
            </p:cNvPr>
            <p:cNvCxnSpPr>
              <a:cxnSpLocks/>
              <a:stCxn id="20" idx="4"/>
              <a:endCxn id="26" idx="0"/>
            </p:cNvCxnSpPr>
            <p:nvPr/>
          </p:nvCxnSpPr>
          <p:spPr>
            <a:xfrm>
              <a:off x="4118006" y="3011764"/>
              <a:ext cx="0" cy="478465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D4C9B5-F9AE-35DA-8C15-5C2ABC06FBBA}"/>
                </a:ext>
              </a:extLst>
            </p:cNvPr>
            <p:cNvCxnSpPr>
              <a:cxnSpLocks/>
              <a:stCxn id="26" idx="2"/>
              <a:endCxn id="25" idx="6"/>
            </p:cNvCxnSpPr>
            <p:nvPr/>
          </p:nvCxnSpPr>
          <p:spPr>
            <a:xfrm flipH="1">
              <a:off x="3484164" y="3675202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77B3346-CF95-3DCA-6632-F57335BA3450}"/>
                </a:ext>
              </a:extLst>
            </p:cNvPr>
            <p:cNvCxnSpPr>
              <a:cxnSpLocks/>
              <a:stCxn id="25" idx="2"/>
              <a:endCxn id="23" idx="6"/>
            </p:cNvCxnSpPr>
            <p:nvPr/>
          </p:nvCxnSpPr>
          <p:spPr>
            <a:xfrm flipH="1">
              <a:off x="2665348" y="3675202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BCA1138-4EDE-2E55-FEDF-6A7A5917C66C}"/>
                </a:ext>
              </a:extLst>
            </p:cNvPr>
            <p:cNvCxnSpPr>
              <a:cxnSpLocks/>
              <a:stCxn id="23" idx="2"/>
              <a:endCxn id="22" idx="6"/>
            </p:cNvCxnSpPr>
            <p:nvPr/>
          </p:nvCxnSpPr>
          <p:spPr>
            <a:xfrm flipH="1">
              <a:off x="1846532" y="3675202"/>
              <a:ext cx="448869" cy="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1467553-929B-BA0B-53ED-8DD7F0768118}"/>
              </a:ext>
            </a:extLst>
          </p:cNvPr>
          <p:cNvSpPr txBox="1"/>
          <p:nvPr/>
        </p:nvSpPr>
        <p:spPr>
          <a:xfrm>
            <a:off x="5514687" y="4077556"/>
            <a:ext cx="5771159" cy="64633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Non-deterministic Finite Automata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DFA that can be in multiple states at once (more in a moment)</a:t>
            </a:r>
          </a:p>
        </p:txBody>
      </p:sp>
    </p:spTree>
    <p:extLst>
      <p:ext uri="{BB962C8B-B14F-4D97-AF65-F5344CB8AC3E}">
        <p14:creationId xmlns:p14="http://schemas.microsoft.com/office/powerpoint/2010/main" val="29087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9B9D-2CE9-5A01-9FED-A71AE382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00E6-23F7-3E76-D64B-AAA694E4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17" y="269469"/>
            <a:ext cx="10334307" cy="57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Reminder: Reductions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854313-B84E-7D72-24B8-D880992F6E8B}"/>
              </a:ext>
            </a:extLst>
          </p:cNvPr>
          <p:cNvGrpSpPr/>
          <p:nvPr/>
        </p:nvGrpSpPr>
        <p:grpSpPr>
          <a:xfrm>
            <a:off x="65032" y="1218531"/>
            <a:ext cx="7583914" cy="4478537"/>
            <a:chOff x="619432" y="1385760"/>
            <a:chExt cx="7583914" cy="447853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2C5D605-4969-40F5-67A9-6E8F6C1C74CD}"/>
                </a:ext>
              </a:extLst>
            </p:cNvPr>
            <p:cNvSpPr/>
            <p:nvPr/>
          </p:nvSpPr>
          <p:spPr>
            <a:xfrm>
              <a:off x="5123701" y="2175128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Minimum Vertex Cover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669889-41CF-B38E-79C1-86401C4CC8CC}"/>
                </a:ext>
              </a:extLst>
            </p:cNvPr>
            <p:cNvSpPr/>
            <p:nvPr/>
          </p:nvSpPr>
          <p:spPr>
            <a:xfrm>
              <a:off x="1620288" y="2175128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Maximum Independent Set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2CE132D-23E8-F8EE-60D2-AFBD22033406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05" y="2454957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C15EF8-D107-F8CF-C0D7-1670A341FF9C}"/>
                </a:ext>
              </a:extLst>
            </p:cNvPr>
            <p:cNvSpPr txBox="1"/>
            <p:nvPr/>
          </p:nvSpPr>
          <p:spPr>
            <a:xfrm>
              <a:off x="3313499" y="1787410"/>
              <a:ext cx="2333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Do nothing to convert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3423DD2-75D2-185C-5620-2195E1AC847A}"/>
                </a:ext>
              </a:extLst>
            </p:cNvPr>
            <p:cNvCxnSpPr>
              <a:cxnSpLocks/>
            </p:cNvCxnSpPr>
            <p:nvPr/>
          </p:nvCxnSpPr>
          <p:spPr>
            <a:xfrm>
              <a:off x="6231738" y="3450178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40A0809-8B00-5EBD-FA8C-7C13F5BAA499}"/>
                </a:ext>
              </a:extLst>
            </p:cNvPr>
            <p:cNvSpPr txBox="1"/>
            <p:nvPr/>
          </p:nvSpPr>
          <p:spPr>
            <a:xfrm>
              <a:off x="6239626" y="3605455"/>
              <a:ext cx="121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Run MVC algorithm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485E36A-0BBC-88F2-9557-EE3A544CB487}"/>
                </a:ext>
              </a:extLst>
            </p:cNvPr>
            <p:cNvSpPr/>
            <p:nvPr/>
          </p:nvSpPr>
          <p:spPr>
            <a:xfrm>
              <a:off x="5123701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 = ??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flow values on edges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2D4E553-883A-707B-7293-493B644AE3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9337" y="4863968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0CB0B25-14A9-D3A3-BA87-255836837DA1}"/>
                </a:ext>
              </a:extLst>
            </p:cNvPr>
            <p:cNvSpPr/>
            <p:nvPr/>
          </p:nvSpPr>
          <p:spPr>
            <a:xfrm>
              <a:off x="1620287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Matches that can be made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858908E-CD89-76DA-6BD8-298466DB38F0}"/>
                </a:ext>
              </a:extLst>
            </p:cNvPr>
            <p:cNvSpPr txBox="1"/>
            <p:nvPr/>
          </p:nvSpPr>
          <p:spPr>
            <a:xfrm>
              <a:off x="3320271" y="4016779"/>
              <a:ext cx="2333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Take complement of nodes in solution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4379B7C-873F-6EA4-2AA4-BE6B407DA536}"/>
                    </a:ext>
                  </a:extLst>
                </p:cNvPr>
                <p:cNvSpPr txBox="1"/>
                <p:nvPr/>
              </p:nvSpPr>
              <p:spPr>
                <a:xfrm>
                  <a:off x="4035295" y="1385760"/>
                  <a:ext cx="720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4379B7C-873F-6EA4-2AA4-BE6B407DA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295" y="1385760"/>
                  <a:ext cx="720069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230E4C3-C9B2-04A7-07CD-659497C426B2}"/>
                    </a:ext>
                  </a:extLst>
                </p:cNvPr>
                <p:cNvSpPr txBox="1"/>
                <p:nvPr/>
              </p:nvSpPr>
              <p:spPr>
                <a:xfrm>
                  <a:off x="7339776" y="3743954"/>
                  <a:ext cx="86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??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230E4C3-C9B2-04A7-07CD-659497C42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9776" y="3743954"/>
                  <a:ext cx="8635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D9DC4F7-ACC7-6EDC-3EBD-3BB9008A1D5A}"/>
                    </a:ext>
                  </a:extLst>
                </p:cNvPr>
                <p:cNvSpPr txBox="1"/>
                <p:nvPr/>
              </p:nvSpPr>
              <p:spPr>
                <a:xfrm>
                  <a:off x="4114935" y="5494965"/>
                  <a:ext cx="720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D9DC4F7-ACC7-6EDC-3EBD-3BB9008A1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935" y="5494965"/>
                  <a:ext cx="7200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DAD8E7B-0FE5-6728-EC83-7A223E907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4589" y="2885053"/>
              <a:ext cx="970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D805E4-70A9-51BB-EB15-1D2A6C335078}"/>
                    </a:ext>
                  </a:extLst>
                </p:cNvPr>
                <p:cNvSpPr txBox="1"/>
                <p:nvPr/>
              </p:nvSpPr>
              <p:spPr>
                <a:xfrm>
                  <a:off x="619432" y="3716966"/>
                  <a:ext cx="86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??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AD805E4-70A9-51BB-EB15-1D2A6C335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32" y="3716966"/>
                  <a:ext cx="8635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B3A717-8F66-48D0-5A7C-CA0D5E1B58F3}"/>
                </a:ext>
              </a:extLst>
            </p:cNvPr>
            <p:cNvCxnSpPr>
              <a:cxnSpLocks/>
            </p:cNvCxnSpPr>
            <p:nvPr/>
          </p:nvCxnSpPr>
          <p:spPr>
            <a:xfrm>
              <a:off x="2630674" y="3450176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0EDB5-9200-F62D-C9AF-1E1EBB54F1EE}"/>
                </a:ext>
              </a:extLst>
            </p:cNvPr>
            <p:cNvSpPr txBox="1"/>
            <p:nvPr/>
          </p:nvSpPr>
          <p:spPr>
            <a:xfrm>
              <a:off x="1391370" y="3605455"/>
              <a:ext cx="121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Run MIS algorithm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E8C4A8-084E-6474-AF11-C693AA710671}"/>
                </a:ext>
              </a:extLst>
            </p:cNvPr>
            <p:cNvCxnSpPr>
              <a:cxnSpLocks/>
            </p:cNvCxnSpPr>
            <p:nvPr/>
          </p:nvCxnSpPr>
          <p:spPr>
            <a:xfrm>
              <a:off x="4035295" y="5259715"/>
              <a:ext cx="9511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D78F2B-40F3-E1C8-8B2A-B3A387730BA2}"/>
              </a:ext>
            </a:extLst>
          </p:cNvPr>
          <p:cNvSpPr txBox="1"/>
          <p:nvPr/>
        </p:nvSpPr>
        <p:spPr>
          <a:xfrm>
            <a:off x="7825438" y="1131754"/>
            <a:ext cx="367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Facts: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2E945-0CED-A7BD-31A7-2447A17B10D3}"/>
                  </a:ext>
                </a:extLst>
              </p:cNvPr>
              <p:cNvSpPr txBox="1"/>
              <p:nvPr/>
            </p:nvSpPr>
            <p:spPr>
              <a:xfrm>
                <a:off x="7825438" y="1523020"/>
                <a:ext cx="3672962" cy="6730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is complexity of conversion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82E945-0CED-A7BD-31A7-2447A17B1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1523020"/>
                <a:ext cx="3672962" cy="673005"/>
              </a:xfrm>
              <a:prstGeom prst="rect">
                <a:avLst/>
              </a:prstGeom>
              <a:blipFill>
                <a:blip r:embed="rId6"/>
                <a:stretch>
                  <a:fillRect l="-1031" t="-3636"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D5E4F-B2AB-B0E5-4D20-428EEF082EBF}"/>
                  </a:ext>
                </a:extLst>
              </p:cNvPr>
              <p:cNvSpPr txBox="1"/>
              <p:nvPr/>
            </p:nvSpPr>
            <p:spPr>
              <a:xfrm>
                <a:off x="7825438" y="3218094"/>
                <a:ext cx="3672962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Establishes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is at least as hard as A. Difficulty is equal if reduction exists in both directions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D5E4F-B2AB-B0E5-4D20-428EEF08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3218094"/>
                <a:ext cx="3672962" cy="923330"/>
              </a:xfrm>
              <a:prstGeom prst="rect">
                <a:avLst/>
              </a:prstGeom>
              <a:blipFill>
                <a:blip r:embed="rId7"/>
                <a:stretch>
                  <a:fillRect l="-1031" t="-1333" b="-9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34BBFB-C803-8FF6-E5E6-CC4B72ABF78E}"/>
              </a:ext>
            </a:extLst>
          </p:cNvPr>
          <p:cNvSpPr txBox="1"/>
          <p:nvPr/>
        </p:nvSpPr>
        <p:spPr>
          <a:xfrm>
            <a:off x="7825438" y="4342555"/>
            <a:ext cx="3672962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Can be used to establish which problems are the </a:t>
            </a:r>
            <a:r>
              <a:rPr lang="en-US" b="1" i="1" u="sng" dirty="0">
                <a:solidFill>
                  <a:sysClr val="windowText" lastClr="000000"/>
                </a:solidFill>
              </a:rPr>
              <a:t>harder than huge numbers of other problems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30558-1AE9-CCDE-44FC-31913F8E5CF3}"/>
                  </a:ext>
                </a:extLst>
              </p:cNvPr>
              <p:cNvSpPr txBox="1"/>
              <p:nvPr/>
            </p:nvSpPr>
            <p:spPr>
              <a:xfrm>
                <a:off x="7825438" y="2383894"/>
                <a:ext cx="3672962" cy="64633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Converstion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) needs to be faster than the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130558-1AE9-CCDE-44FC-31913F8E5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2383894"/>
                <a:ext cx="3672962" cy="646331"/>
              </a:xfrm>
              <a:prstGeom prst="rect">
                <a:avLst/>
              </a:prstGeom>
              <a:blipFill>
                <a:blip r:embed="rId8"/>
                <a:stretch>
                  <a:fillRect l="-1031" t="-3774" r="-1031" b="-132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05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DC2C-1563-84D5-29C9-6ED3AA04E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E425-C402-F163-9778-D77E0217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Aside: More Machine Types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65104E6-DE96-F46B-42F9-8B3AC8E08BDF}"/>
              </a:ext>
            </a:extLst>
          </p:cNvPr>
          <p:cNvSpPr txBox="1"/>
          <p:nvPr/>
        </p:nvSpPr>
        <p:spPr>
          <a:xfrm>
            <a:off x="5673302" y="1744598"/>
            <a:ext cx="5771148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Pushdown Automata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 NFA with a </a:t>
            </a: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556DD3B-AFB2-2814-A3F2-E1BC4ADE2FFF}"/>
              </a:ext>
            </a:extLst>
          </p:cNvPr>
          <p:cNvGrpSpPr/>
          <p:nvPr/>
        </p:nvGrpSpPr>
        <p:grpSpPr>
          <a:xfrm>
            <a:off x="1212973" y="1300528"/>
            <a:ext cx="3999463" cy="1522377"/>
            <a:chOff x="1212973" y="1300528"/>
            <a:chExt cx="3999463" cy="1522377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1F609F4-4C50-6860-B5B4-9E10D99868EA}"/>
                </a:ext>
              </a:extLst>
            </p:cNvPr>
            <p:cNvSpPr/>
            <p:nvPr/>
          </p:nvSpPr>
          <p:spPr>
            <a:xfrm>
              <a:off x="1579221" y="1330740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BAFFAE4-9FA1-525F-433C-73F35D2BDF46}"/>
                </a:ext>
              </a:extLst>
            </p:cNvPr>
            <p:cNvSpPr/>
            <p:nvPr/>
          </p:nvSpPr>
          <p:spPr>
            <a:xfrm>
              <a:off x="2398037" y="1330740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BDE4E6D-E27C-4BB9-4FAD-51CA70D70E33}"/>
                </a:ext>
              </a:extLst>
            </p:cNvPr>
            <p:cNvSpPr/>
            <p:nvPr/>
          </p:nvSpPr>
          <p:spPr>
            <a:xfrm>
              <a:off x="3216853" y="1330740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1B2AAA6-F745-374E-D019-244B24DDA8E5}"/>
                </a:ext>
              </a:extLst>
            </p:cNvPr>
            <p:cNvSpPr/>
            <p:nvPr/>
          </p:nvSpPr>
          <p:spPr>
            <a:xfrm>
              <a:off x="4035669" y="1330740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508E5D3-3E8A-79A8-08B6-2EFCD01B8B37}"/>
                </a:ext>
              </a:extLst>
            </p:cNvPr>
            <p:cNvSpPr/>
            <p:nvPr/>
          </p:nvSpPr>
          <p:spPr>
            <a:xfrm>
              <a:off x="1579221" y="2179152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31DDCD2-5085-94BC-C43D-DDF11573CE5D}"/>
                </a:ext>
              </a:extLst>
            </p:cNvPr>
            <p:cNvSpPr/>
            <p:nvPr/>
          </p:nvSpPr>
          <p:spPr>
            <a:xfrm>
              <a:off x="2398037" y="2179152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080F373-3AF4-151F-F8A1-9DD677198F22}"/>
                </a:ext>
              </a:extLst>
            </p:cNvPr>
            <p:cNvSpPr/>
            <p:nvPr/>
          </p:nvSpPr>
          <p:spPr>
            <a:xfrm>
              <a:off x="3216853" y="2179152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13DA7A-A74F-2A3C-65F7-9C64964A42D6}"/>
                </a:ext>
              </a:extLst>
            </p:cNvPr>
            <p:cNvSpPr/>
            <p:nvPr/>
          </p:nvSpPr>
          <p:spPr>
            <a:xfrm>
              <a:off x="4035669" y="2179152"/>
              <a:ext cx="369947" cy="36994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FB97CED-F7C0-DC53-4509-2F1DB837ACDD}"/>
                </a:ext>
              </a:extLst>
            </p:cNvPr>
            <p:cNvSpPr/>
            <p:nvPr/>
          </p:nvSpPr>
          <p:spPr>
            <a:xfrm>
              <a:off x="3247681" y="1361569"/>
              <a:ext cx="309523" cy="30952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4D2DF53-DA22-C120-A685-914E89D13CE6}"/>
                </a:ext>
              </a:extLst>
            </p:cNvPr>
            <p:cNvSpPr/>
            <p:nvPr/>
          </p:nvSpPr>
          <p:spPr>
            <a:xfrm>
              <a:off x="3247681" y="2209365"/>
              <a:ext cx="309523" cy="30952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367C9F7-D2AD-BB01-BE23-0F3D7FD9EB8C}"/>
                </a:ext>
              </a:extLst>
            </p:cNvPr>
            <p:cNvSpPr/>
            <p:nvPr/>
          </p:nvSpPr>
          <p:spPr>
            <a:xfrm>
              <a:off x="2428866" y="2209365"/>
              <a:ext cx="309523" cy="30952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5993F49-43C4-A20A-0E87-97B5DA342219}"/>
                </a:ext>
              </a:extLst>
            </p:cNvPr>
            <p:cNvSpPr/>
            <p:nvPr/>
          </p:nvSpPr>
          <p:spPr>
            <a:xfrm>
              <a:off x="1609433" y="2209365"/>
              <a:ext cx="309523" cy="30952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30D55EC-FD5E-A1F6-B5FF-DE5E7ADA9C3B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1212973" y="1515714"/>
              <a:ext cx="366248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1517CDA-B146-2810-5BF1-E12668AC2230}"/>
                </a:ext>
              </a:extLst>
            </p:cNvPr>
            <p:cNvCxnSpPr>
              <a:cxnSpLocks/>
              <a:stCxn id="59" idx="6"/>
              <a:endCxn id="60" idx="2"/>
            </p:cNvCxnSpPr>
            <p:nvPr/>
          </p:nvCxnSpPr>
          <p:spPr>
            <a:xfrm>
              <a:off x="1949168" y="1515714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1282B21-5DB9-A1E9-56A1-5BF66795051F}"/>
                </a:ext>
              </a:extLst>
            </p:cNvPr>
            <p:cNvCxnSpPr>
              <a:cxnSpLocks/>
              <a:stCxn id="60" idx="6"/>
              <a:endCxn id="61" idx="2"/>
            </p:cNvCxnSpPr>
            <p:nvPr/>
          </p:nvCxnSpPr>
          <p:spPr>
            <a:xfrm>
              <a:off x="2767984" y="1515714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EA3245B-56AF-14FD-7893-87727F41FAD7}"/>
                </a:ext>
              </a:extLst>
            </p:cNvPr>
            <p:cNvCxnSpPr>
              <a:cxnSpLocks/>
              <a:stCxn id="61" idx="6"/>
              <a:endCxn id="62" idx="2"/>
            </p:cNvCxnSpPr>
            <p:nvPr/>
          </p:nvCxnSpPr>
          <p:spPr>
            <a:xfrm>
              <a:off x="3586800" y="1515714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AE60CB1-E578-1012-F135-2B63D21B0D63}"/>
                </a:ext>
              </a:extLst>
            </p:cNvPr>
            <p:cNvCxnSpPr>
              <a:cxnSpLocks/>
              <a:stCxn id="61" idx="5"/>
              <a:endCxn id="66" idx="1"/>
            </p:cNvCxnSpPr>
            <p:nvPr/>
          </p:nvCxnSpPr>
          <p:spPr>
            <a:xfrm>
              <a:off x="3532623" y="1646510"/>
              <a:ext cx="557224" cy="58682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8E4F06E-E69E-8EA3-06A3-CD96D318946E}"/>
                </a:ext>
              </a:extLst>
            </p:cNvPr>
            <p:cNvCxnSpPr>
              <a:cxnSpLocks/>
              <a:stCxn id="62" idx="4"/>
              <a:endCxn id="66" idx="0"/>
            </p:cNvCxnSpPr>
            <p:nvPr/>
          </p:nvCxnSpPr>
          <p:spPr>
            <a:xfrm>
              <a:off x="4220642" y="1700688"/>
              <a:ext cx="0" cy="478465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891D6C6-0AC8-1E70-2058-CD176F0EF348}"/>
                </a:ext>
              </a:extLst>
            </p:cNvPr>
            <p:cNvCxnSpPr>
              <a:cxnSpLocks/>
              <a:stCxn id="66" idx="2"/>
              <a:endCxn id="65" idx="6"/>
            </p:cNvCxnSpPr>
            <p:nvPr/>
          </p:nvCxnSpPr>
          <p:spPr>
            <a:xfrm flipH="1">
              <a:off x="3586800" y="2364126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4A6042-6F5C-9EE3-1AA0-18DF26028CE4}"/>
                </a:ext>
              </a:extLst>
            </p:cNvPr>
            <p:cNvCxnSpPr>
              <a:cxnSpLocks/>
              <a:stCxn id="65" idx="2"/>
              <a:endCxn id="64" idx="6"/>
            </p:cNvCxnSpPr>
            <p:nvPr/>
          </p:nvCxnSpPr>
          <p:spPr>
            <a:xfrm flipH="1">
              <a:off x="2767984" y="2364126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9A2EB34-9D5D-AACD-C7F5-5FE8C54EAC4F}"/>
                </a:ext>
              </a:extLst>
            </p:cNvPr>
            <p:cNvCxnSpPr>
              <a:cxnSpLocks/>
              <a:stCxn id="64" idx="2"/>
              <a:endCxn id="63" idx="6"/>
            </p:cNvCxnSpPr>
            <p:nvPr/>
          </p:nvCxnSpPr>
          <p:spPr>
            <a:xfrm flipH="1">
              <a:off x="1949168" y="2364126"/>
              <a:ext cx="448869" cy="0"/>
            </a:xfrm>
            <a:prstGeom prst="straightConnector1">
              <a:avLst/>
            </a:prstGeom>
            <a:ln w="317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0676C9E-DACF-F3FD-0476-3A952DEFD347}"/>
                </a:ext>
              </a:extLst>
            </p:cNvPr>
            <p:cNvSpPr/>
            <p:nvPr/>
          </p:nvSpPr>
          <p:spPr>
            <a:xfrm>
              <a:off x="4740879" y="1300528"/>
              <a:ext cx="298580" cy="12183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048935-578E-4438-EE33-2C6596BCEB37}"/>
                </a:ext>
              </a:extLst>
            </p:cNvPr>
            <p:cNvSpPr txBox="1"/>
            <p:nvPr/>
          </p:nvSpPr>
          <p:spPr>
            <a:xfrm>
              <a:off x="4567901" y="2453573"/>
              <a:ext cx="644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F9EEDA5-E410-285A-7B09-7F2696FFA003}"/>
              </a:ext>
            </a:extLst>
          </p:cNvPr>
          <p:cNvSpPr txBox="1"/>
          <p:nvPr/>
        </p:nvSpPr>
        <p:spPr>
          <a:xfrm>
            <a:off x="5673301" y="4058584"/>
            <a:ext cx="5771148" cy="36933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Turing Machine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 NFA with a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 (array)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E654BED-3A79-C23B-84E6-B0C63B167A26}"/>
              </a:ext>
            </a:extLst>
          </p:cNvPr>
          <p:cNvGrpSpPr/>
          <p:nvPr/>
        </p:nvGrpSpPr>
        <p:grpSpPr>
          <a:xfrm>
            <a:off x="1660842" y="3644726"/>
            <a:ext cx="3192643" cy="2636392"/>
            <a:chOff x="1212972" y="3961968"/>
            <a:chExt cx="3192643" cy="26363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8D81D8-01CD-E312-358C-70EF31F961C2}"/>
                </a:ext>
              </a:extLst>
            </p:cNvPr>
            <p:cNvSpPr/>
            <p:nvPr/>
          </p:nvSpPr>
          <p:spPr>
            <a:xfrm>
              <a:off x="1579220" y="3961968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C360322-404E-3CF2-2557-812A9D0F4200}"/>
                </a:ext>
              </a:extLst>
            </p:cNvPr>
            <p:cNvSpPr/>
            <p:nvPr/>
          </p:nvSpPr>
          <p:spPr>
            <a:xfrm>
              <a:off x="2398036" y="3961968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69FA3F8-A3D6-48FB-3AB0-39ACF74929F3}"/>
                </a:ext>
              </a:extLst>
            </p:cNvPr>
            <p:cNvSpPr/>
            <p:nvPr/>
          </p:nvSpPr>
          <p:spPr>
            <a:xfrm>
              <a:off x="3216852" y="3961968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CAA44FC-1219-059A-29D5-4BDC29BAAB98}"/>
                </a:ext>
              </a:extLst>
            </p:cNvPr>
            <p:cNvSpPr/>
            <p:nvPr/>
          </p:nvSpPr>
          <p:spPr>
            <a:xfrm>
              <a:off x="4035668" y="3961968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6B0DDE-0E95-20DF-1852-260A0F5E0290}"/>
                </a:ext>
              </a:extLst>
            </p:cNvPr>
            <p:cNvSpPr/>
            <p:nvPr/>
          </p:nvSpPr>
          <p:spPr>
            <a:xfrm>
              <a:off x="1579220" y="4810380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73E790-FBD4-B03A-9FA4-7A6B4B020C89}"/>
                </a:ext>
              </a:extLst>
            </p:cNvPr>
            <p:cNvSpPr/>
            <p:nvPr/>
          </p:nvSpPr>
          <p:spPr>
            <a:xfrm>
              <a:off x="2398036" y="4810380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663364-079F-6731-D916-92BB4B7174F2}"/>
                </a:ext>
              </a:extLst>
            </p:cNvPr>
            <p:cNvSpPr/>
            <p:nvPr/>
          </p:nvSpPr>
          <p:spPr>
            <a:xfrm>
              <a:off x="3216852" y="4810380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8FED0C-5A51-6036-E743-0DE1D89C72D1}"/>
                </a:ext>
              </a:extLst>
            </p:cNvPr>
            <p:cNvSpPr/>
            <p:nvPr/>
          </p:nvSpPr>
          <p:spPr>
            <a:xfrm>
              <a:off x="4035668" y="4810380"/>
              <a:ext cx="369947" cy="3699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B1784C5-0B41-B27A-1384-25A37262191D}"/>
                </a:ext>
              </a:extLst>
            </p:cNvPr>
            <p:cNvSpPr/>
            <p:nvPr/>
          </p:nvSpPr>
          <p:spPr>
            <a:xfrm>
              <a:off x="3247680" y="3992797"/>
              <a:ext cx="309523" cy="30952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1E67AD-2112-892D-E407-88A4AA46DC22}"/>
                </a:ext>
              </a:extLst>
            </p:cNvPr>
            <p:cNvSpPr/>
            <p:nvPr/>
          </p:nvSpPr>
          <p:spPr>
            <a:xfrm>
              <a:off x="3247680" y="4840593"/>
              <a:ext cx="309523" cy="30952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1DB90E2-387D-672F-353A-B0E2790C4D7D}"/>
                </a:ext>
              </a:extLst>
            </p:cNvPr>
            <p:cNvSpPr/>
            <p:nvPr/>
          </p:nvSpPr>
          <p:spPr>
            <a:xfrm>
              <a:off x="2428865" y="4840593"/>
              <a:ext cx="309523" cy="30952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130C47A-08B2-0460-CB57-F2456F99BB3B}"/>
                </a:ext>
              </a:extLst>
            </p:cNvPr>
            <p:cNvSpPr/>
            <p:nvPr/>
          </p:nvSpPr>
          <p:spPr>
            <a:xfrm>
              <a:off x="1609432" y="4840593"/>
              <a:ext cx="309523" cy="30952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268C106-91BC-913E-4393-0E2A37B77800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1212972" y="4146942"/>
              <a:ext cx="366248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F65A843-5B76-6198-79F6-753832625245}"/>
                </a:ext>
              </a:extLst>
            </p:cNvPr>
            <p:cNvCxnSpPr>
              <a:cxnSpLocks/>
              <a:stCxn id="5" idx="6"/>
              <a:endCxn id="46" idx="2"/>
            </p:cNvCxnSpPr>
            <p:nvPr/>
          </p:nvCxnSpPr>
          <p:spPr>
            <a:xfrm>
              <a:off x="1949167" y="4146942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2C26872-4A0D-6410-24E8-D96577E20CAE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2767983" y="4146942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88A3F12A-E478-66CB-CB32-9CE916DC778A}"/>
                </a:ext>
              </a:extLst>
            </p:cNvPr>
            <p:cNvCxnSpPr>
              <a:cxnSpLocks/>
              <a:stCxn id="47" idx="6"/>
              <a:endCxn id="48" idx="2"/>
            </p:cNvCxnSpPr>
            <p:nvPr/>
          </p:nvCxnSpPr>
          <p:spPr>
            <a:xfrm>
              <a:off x="3586799" y="4146942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9774799-42CC-27CF-4AA3-501209ED8DBA}"/>
                </a:ext>
              </a:extLst>
            </p:cNvPr>
            <p:cNvCxnSpPr>
              <a:cxnSpLocks/>
              <a:stCxn id="47" idx="5"/>
              <a:endCxn id="52" idx="1"/>
            </p:cNvCxnSpPr>
            <p:nvPr/>
          </p:nvCxnSpPr>
          <p:spPr>
            <a:xfrm>
              <a:off x="3532622" y="4277738"/>
              <a:ext cx="557224" cy="58682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4E227D7-D416-BCFC-028D-83714D302ADF}"/>
                </a:ext>
              </a:extLst>
            </p:cNvPr>
            <p:cNvCxnSpPr>
              <a:cxnSpLocks/>
              <a:stCxn id="48" idx="4"/>
              <a:endCxn id="52" idx="0"/>
            </p:cNvCxnSpPr>
            <p:nvPr/>
          </p:nvCxnSpPr>
          <p:spPr>
            <a:xfrm>
              <a:off x="4220641" y="4331916"/>
              <a:ext cx="0" cy="478465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85F8D01-95E4-63EB-0191-718F10F15725}"/>
                </a:ext>
              </a:extLst>
            </p:cNvPr>
            <p:cNvCxnSpPr>
              <a:cxnSpLocks/>
              <a:stCxn id="52" idx="2"/>
              <a:endCxn id="51" idx="6"/>
            </p:cNvCxnSpPr>
            <p:nvPr/>
          </p:nvCxnSpPr>
          <p:spPr>
            <a:xfrm flipH="1">
              <a:off x="3586799" y="4995354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5419317-283B-1782-D81B-78716EC5A839}"/>
                </a:ext>
              </a:extLst>
            </p:cNvPr>
            <p:cNvCxnSpPr>
              <a:cxnSpLocks/>
              <a:stCxn id="51" idx="2"/>
              <a:endCxn id="50" idx="6"/>
            </p:cNvCxnSpPr>
            <p:nvPr/>
          </p:nvCxnSpPr>
          <p:spPr>
            <a:xfrm flipH="1">
              <a:off x="2767983" y="4995354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B59CD585-A43D-33D3-7FD4-0625E459827D}"/>
                </a:ext>
              </a:extLst>
            </p:cNvPr>
            <p:cNvCxnSpPr>
              <a:cxnSpLocks/>
              <a:stCxn id="50" idx="2"/>
              <a:endCxn id="49" idx="6"/>
            </p:cNvCxnSpPr>
            <p:nvPr/>
          </p:nvCxnSpPr>
          <p:spPr>
            <a:xfrm flipH="1">
              <a:off x="1949167" y="4995354"/>
              <a:ext cx="448869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12DA111-5884-9BBF-82BD-77A7E5003275}"/>
                </a:ext>
              </a:extLst>
            </p:cNvPr>
            <p:cNvSpPr/>
            <p:nvPr/>
          </p:nvSpPr>
          <p:spPr>
            <a:xfrm rot="5400000">
              <a:off x="2770491" y="4344492"/>
              <a:ext cx="298580" cy="280058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617F416-6728-E458-CCAD-F06CD64FCE15}"/>
                </a:ext>
              </a:extLst>
            </p:cNvPr>
            <p:cNvSpPr txBox="1"/>
            <p:nvPr/>
          </p:nvSpPr>
          <p:spPr>
            <a:xfrm>
              <a:off x="2428865" y="6229028"/>
              <a:ext cx="63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Tape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3B212B4-D291-8804-882F-6A6D03EDB9F3}"/>
                </a:ext>
              </a:extLst>
            </p:cNvPr>
            <p:cNvSpPr txBox="1"/>
            <p:nvPr/>
          </p:nvSpPr>
          <p:spPr>
            <a:xfrm>
              <a:off x="3263533" y="5929757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^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D90B5-5452-205F-1100-61B9CE936CEB}"/>
              </a:ext>
            </a:extLst>
          </p:cNvPr>
          <p:cNvSpPr txBox="1"/>
          <p:nvPr/>
        </p:nvSpPr>
        <p:spPr>
          <a:xfrm>
            <a:off x="6652726" y="5450121"/>
            <a:ext cx="4478694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You’ll see these in a lot more detail in DMT2. They exist, but we are going to stick with the first two for now (to keep things simple)…</a:t>
            </a:r>
          </a:p>
        </p:txBody>
      </p:sp>
    </p:spTree>
    <p:extLst>
      <p:ext uri="{BB962C8B-B14F-4D97-AF65-F5344CB8AC3E}">
        <p14:creationId xmlns:p14="http://schemas.microsoft.com/office/powerpoint/2010/main" val="606849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EA92F-C4A8-4D91-623D-92B4E020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9541-03E0-FD1C-D6E4-22F5AD3C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Uva ID Detection with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NFA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B93368-BE6F-59C8-BF6D-04718B4815A7}"/>
              </a:ext>
            </a:extLst>
          </p:cNvPr>
          <p:cNvSpPr txBox="1"/>
          <p:nvPr/>
        </p:nvSpPr>
        <p:spPr>
          <a:xfrm>
            <a:off x="8929293" y="1315728"/>
            <a:ext cx="131561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Try it out:</a:t>
            </a:r>
          </a:p>
          <a:p>
            <a:endParaRPr lang="en-US" dirty="0"/>
          </a:p>
          <a:p>
            <a:r>
              <a:rPr lang="en-US" dirty="0"/>
              <a:t>  mrf8t</a:t>
            </a:r>
          </a:p>
          <a:p>
            <a:r>
              <a:rPr lang="en-US" dirty="0"/>
              <a:t>  as8f</a:t>
            </a:r>
          </a:p>
          <a:p>
            <a:r>
              <a:rPr lang="en-US" dirty="0"/>
              <a:t>  afde9d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6A76799-896B-4F61-3697-F97F36F97679}"/>
              </a:ext>
            </a:extLst>
          </p:cNvPr>
          <p:cNvGrpSpPr/>
          <p:nvPr/>
        </p:nvGrpSpPr>
        <p:grpSpPr>
          <a:xfrm>
            <a:off x="1343602" y="908179"/>
            <a:ext cx="6156656" cy="5431207"/>
            <a:chOff x="643807" y="1038807"/>
            <a:chExt cx="6156656" cy="54312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506C8F-2B27-6612-0981-50EC97CB3D3E}"/>
                </a:ext>
              </a:extLst>
            </p:cNvPr>
            <p:cNvSpPr/>
            <p:nvPr/>
          </p:nvSpPr>
          <p:spPr>
            <a:xfrm>
              <a:off x="2435288" y="1038807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2F2518-B160-2FB9-6502-226BBE204B16}"/>
                </a:ext>
              </a:extLst>
            </p:cNvPr>
            <p:cNvSpPr/>
            <p:nvPr/>
          </p:nvSpPr>
          <p:spPr>
            <a:xfrm>
              <a:off x="4264089" y="2185020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69B662-8028-A7DB-300D-CD29CDB053D0}"/>
                </a:ext>
              </a:extLst>
            </p:cNvPr>
            <p:cNvSpPr/>
            <p:nvPr/>
          </p:nvSpPr>
          <p:spPr>
            <a:xfrm>
              <a:off x="5666791" y="3335881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D27654-E2BB-77B6-E7C5-9F9098C00F91}"/>
                </a:ext>
              </a:extLst>
            </p:cNvPr>
            <p:cNvSpPr/>
            <p:nvPr/>
          </p:nvSpPr>
          <p:spPr>
            <a:xfrm>
              <a:off x="5725887" y="5070421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830914-81D9-FB30-29E8-86FE41D9C2F4}"/>
                </a:ext>
              </a:extLst>
            </p:cNvPr>
            <p:cNvSpPr/>
            <p:nvPr/>
          </p:nvSpPr>
          <p:spPr>
            <a:xfrm>
              <a:off x="643807" y="4011380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F1779E-1941-DC79-2373-9D27DB5964A5}"/>
                </a:ext>
              </a:extLst>
            </p:cNvPr>
            <p:cNvSpPr/>
            <p:nvPr/>
          </p:nvSpPr>
          <p:spPr>
            <a:xfrm>
              <a:off x="1862995" y="5536952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81E00A-51AD-97BD-1E23-39841FF44416}"/>
                </a:ext>
              </a:extLst>
            </p:cNvPr>
            <p:cNvSpPr/>
            <p:nvPr/>
          </p:nvSpPr>
          <p:spPr>
            <a:xfrm>
              <a:off x="3778757" y="5493738"/>
              <a:ext cx="933062" cy="93306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4ADF184-27E8-2B1E-069E-EB66BA77D2A5}"/>
                </a:ext>
              </a:extLst>
            </p:cNvPr>
            <p:cNvGrpSpPr/>
            <p:nvPr/>
          </p:nvGrpSpPr>
          <p:grpSpPr>
            <a:xfrm>
              <a:off x="1483667" y="2396944"/>
              <a:ext cx="933062" cy="933062"/>
              <a:chOff x="2161594" y="4032379"/>
              <a:chExt cx="933062" cy="933062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19EB0F2-982E-CE12-30B9-3DE82D150060}"/>
                  </a:ext>
                </a:extLst>
              </p:cNvPr>
              <p:cNvSpPr/>
              <p:nvPr/>
            </p:nvSpPr>
            <p:spPr>
              <a:xfrm>
                <a:off x="2161594" y="4032379"/>
                <a:ext cx="933062" cy="93306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98DD64D-925B-4EC4-C1FA-B8ACC17C2C99}"/>
                  </a:ext>
                </a:extLst>
              </p:cNvPr>
              <p:cNvSpPr/>
              <p:nvPr/>
            </p:nvSpPr>
            <p:spPr>
              <a:xfrm>
                <a:off x="2237794" y="4108579"/>
                <a:ext cx="780662" cy="780662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D4D15B4-A0E1-83EB-2048-019EBE234436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>
              <a:off x="1511556" y="1505338"/>
              <a:ext cx="923732" cy="0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7266EA-7990-352A-CDA1-9F774B77E285}"/>
                </a:ext>
              </a:extLst>
            </p:cNvPr>
            <p:cNvCxnSpPr>
              <a:cxnSpLocks/>
              <a:stCxn id="3" idx="5"/>
              <a:endCxn id="4" idx="1"/>
            </p:cNvCxnSpPr>
            <p:nvPr/>
          </p:nvCxnSpPr>
          <p:spPr>
            <a:xfrm>
              <a:off x="3231706" y="1835225"/>
              <a:ext cx="1169027" cy="486439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89632E-1490-B956-FA9C-F2D0D3C64777}"/>
                </a:ext>
              </a:extLst>
            </p:cNvPr>
            <p:cNvCxnSpPr>
              <a:cxnSpLocks/>
              <a:stCxn id="4" idx="5"/>
              <a:endCxn id="6" idx="1"/>
            </p:cNvCxnSpPr>
            <p:nvPr/>
          </p:nvCxnSpPr>
          <p:spPr>
            <a:xfrm>
              <a:off x="5060507" y="2981438"/>
              <a:ext cx="742928" cy="491087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F63164F-90E6-364D-690E-A42BAA136969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6133322" y="4268943"/>
              <a:ext cx="59096" cy="801478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C1842EA-B8C4-6065-F1A5-B01143D7EF6C}"/>
                </a:ext>
              </a:extLst>
            </p:cNvPr>
            <p:cNvCxnSpPr>
              <a:cxnSpLocks/>
              <a:stCxn id="4" idx="2"/>
              <a:endCxn id="10" idx="6"/>
            </p:cNvCxnSpPr>
            <p:nvPr/>
          </p:nvCxnSpPr>
          <p:spPr>
            <a:xfrm flipH="1">
              <a:off x="2416729" y="2651551"/>
              <a:ext cx="1847360" cy="211924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818C76E-594A-5849-5A4B-E826A10EFA21}"/>
                </a:ext>
              </a:extLst>
            </p:cNvPr>
            <p:cNvCxnSpPr>
              <a:cxnSpLocks/>
              <a:stCxn id="9" idx="2"/>
              <a:endCxn id="13" idx="6"/>
            </p:cNvCxnSpPr>
            <p:nvPr/>
          </p:nvCxnSpPr>
          <p:spPr>
            <a:xfrm flipH="1">
              <a:off x="4711819" y="5536952"/>
              <a:ext cx="1014068" cy="423317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3FBF2F2-DE65-2C95-255D-B04F762757ED}"/>
                </a:ext>
              </a:extLst>
            </p:cNvPr>
            <p:cNvCxnSpPr>
              <a:cxnSpLocks/>
              <a:stCxn id="13" idx="2"/>
              <a:endCxn id="12" idx="6"/>
            </p:cNvCxnSpPr>
            <p:nvPr/>
          </p:nvCxnSpPr>
          <p:spPr>
            <a:xfrm flipH="1">
              <a:off x="2796057" y="5960269"/>
              <a:ext cx="982700" cy="43214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996FEC-F169-E154-C409-3B807035CDEF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1440225" y="4807798"/>
              <a:ext cx="559414" cy="865798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CD116A8-0997-9D99-3121-E0705554DDD4}"/>
                </a:ext>
              </a:extLst>
            </p:cNvPr>
            <p:cNvCxnSpPr>
              <a:cxnSpLocks/>
              <a:stCxn id="11" idx="0"/>
              <a:endCxn id="10" idx="3"/>
            </p:cNvCxnSpPr>
            <p:nvPr/>
          </p:nvCxnSpPr>
          <p:spPr>
            <a:xfrm flipV="1">
              <a:off x="1110338" y="3193362"/>
              <a:ext cx="509973" cy="818018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53BCCC-B4AA-78B6-A876-B82B3DA63077}"/>
                </a:ext>
              </a:extLst>
            </p:cNvPr>
            <p:cNvSpPr txBox="1"/>
            <p:nvPr/>
          </p:nvSpPr>
          <p:spPr>
            <a:xfrm>
              <a:off x="3635833" y="1368694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770791-8EEA-9D8C-A4DB-D18032A934A1}"/>
                </a:ext>
              </a:extLst>
            </p:cNvPr>
            <p:cNvSpPr txBox="1"/>
            <p:nvPr/>
          </p:nvSpPr>
          <p:spPr>
            <a:xfrm>
              <a:off x="2743252" y="2424224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B1DEAF-5CC8-8DB1-7EB9-A8497B2C6B25}"/>
                </a:ext>
              </a:extLst>
            </p:cNvPr>
            <p:cNvSpPr txBox="1"/>
            <p:nvPr/>
          </p:nvSpPr>
          <p:spPr>
            <a:xfrm>
              <a:off x="3441337" y="3106828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A96D105-B982-7CFC-D225-8250C5A69F65}"/>
                </a:ext>
              </a:extLst>
            </p:cNvPr>
            <p:cNvSpPr txBox="1"/>
            <p:nvPr/>
          </p:nvSpPr>
          <p:spPr>
            <a:xfrm>
              <a:off x="5187768" y="2824030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D7D395-D2B8-C469-2F73-3699DE851D99}"/>
                </a:ext>
              </a:extLst>
            </p:cNvPr>
            <p:cNvSpPr txBox="1"/>
            <p:nvPr/>
          </p:nvSpPr>
          <p:spPr>
            <a:xfrm>
              <a:off x="6035353" y="4450311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C6A27B-8709-FC51-00EA-9D17AA7BA2B1}"/>
                </a:ext>
              </a:extLst>
            </p:cNvPr>
            <p:cNvSpPr txBox="1"/>
            <p:nvPr/>
          </p:nvSpPr>
          <p:spPr>
            <a:xfrm>
              <a:off x="3071759" y="4284774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671BFB-ADFC-991C-17F7-759E39DB3EF6}"/>
                </a:ext>
              </a:extLst>
            </p:cNvPr>
            <p:cNvSpPr txBox="1"/>
            <p:nvPr/>
          </p:nvSpPr>
          <p:spPr>
            <a:xfrm>
              <a:off x="4575175" y="4546264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0-9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37CDEDF-D87C-ED77-DDD5-E9140159A60B}"/>
                </a:ext>
              </a:extLst>
            </p:cNvPr>
            <p:cNvSpPr txBox="1"/>
            <p:nvPr/>
          </p:nvSpPr>
          <p:spPr>
            <a:xfrm>
              <a:off x="4957730" y="5748610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0-9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5C6919-721B-8487-42EC-6C1C12FC59CE}"/>
                </a:ext>
              </a:extLst>
            </p:cNvPr>
            <p:cNvSpPr txBox="1"/>
            <p:nvPr/>
          </p:nvSpPr>
          <p:spPr>
            <a:xfrm>
              <a:off x="1576869" y="1136006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EFAFC3C-B4D1-4212-2275-5C8103C1FB6A}"/>
                </a:ext>
              </a:extLst>
            </p:cNvPr>
            <p:cNvCxnSpPr>
              <a:cxnSpLocks/>
              <a:stCxn id="6" idx="2"/>
              <a:endCxn id="10" idx="5"/>
            </p:cNvCxnSpPr>
            <p:nvPr/>
          </p:nvCxnSpPr>
          <p:spPr>
            <a:xfrm flipH="1" flipV="1">
              <a:off x="2280085" y="3193362"/>
              <a:ext cx="3386706" cy="609050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EDE5EB5-AE61-6A75-7CAF-ABEB6552F33F}"/>
                </a:ext>
              </a:extLst>
            </p:cNvPr>
            <p:cNvCxnSpPr>
              <a:cxnSpLocks/>
              <a:stCxn id="6" idx="3"/>
              <a:endCxn id="13" idx="7"/>
            </p:cNvCxnSpPr>
            <p:nvPr/>
          </p:nvCxnSpPr>
          <p:spPr>
            <a:xfrm flipH="1">
              <a:off x="4575175" y="4132299"/>
              <a:ext cx="1228260" cy="1498083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742FB0C-F733-D8E1-6BE0-7200298BAE40}"/>
                </a:ext>
              </a:extLst>
            </p:cNvPr>
            <p:cNvCxnSpPr>
              <a:cxnSpLocks/>
              <a:stCxn id="13" idx="1"/>
              <a:endCxn id="10" idx="5"/>
            </p:cNvCxnSpPr>
            <p:nvPr/>
          </p:nvCxnSpPr>
          <p:spPr>
            <a:xfrm flipH="1" flipV="1">
              <a:off x="2280085" y="3193362"/>
              <a:ext cx="1635316" cy="2437020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690BA7D-18D6-7D07-FAFC-FA4128ED999D}"/>
                </a:ext>
              </a:extLst>
            </p:cNvPr>
            <p:cNvCxnSpPr>
              <a:cxnSpLocks/>
              <a:stCxn id="12" idx="0"/>
              <a:endCxn id="10" idx="4"/>
            </p:cNvCxnSpPr>
            <p:nvPr/>
          </p:nvCxnSpPr>
          <p:spPr>
            <a:xfrm flipH="1" flipV="1">
              <a:off x="1950198" y="3330006"/>
              <a:ext cx="379328" cy="2206946"/>
            </a:xfrm>
            <a:prstGeom prst="straightConnector1">
              <a:avLst/>
            </a:prstGeom>
            <a:ln w="317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2879B5B-1BE2-B565-08A2-D8449721D493}"/>
                </a:ext>
              </a:extLst>
            </p:cNvPr>
            <p:cNvSpPr txBox="1"/>
            <p:nvPr/>
          </p:nvSpPr>
          <p:spPr>
            <a:xfrm>
              <a:off x="2064813" y="4450329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125BE70-CC85-0333-C4AB-B448EC6FC9E3}"/>
                </a:ext>
              </a:extLst>
            </p:cNvPr>
            <p:cNvSpPr txBox="1"/>
            <p:nvPr/>
          </p:nvSpPr>
          <p:spPr>
            <a:xfrm>
              <a:off x="2957854" y="6003483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A531CF5-F735-613B-EBAF-7AB78CAC8879}"/>
                </a:ext>
              </a:extLst>
            </p:cNvPr>
            <p:cNvSpPr txBox="1"/>
            <p:nvPr/>
          </p:nvSpPr>
          <p:spPr>
            <a:xfrm>
              <a:off x="1077452" y="5125900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FD0FCFA-2B5A-5B16-028A-AF0AB7799DC1}"/>
                </a:ext>
              </a:extLst>
            </p:cNvPr>
            <p:cNvSpPr txBox="1"/>
            <p:nvPr/>
          </p:nvSpPr>
          <p:spPr>
            <a:xfrm>
              <a:off x="713583" y="3336169"/>
              <a:ext cx="765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A-Z</a:t>
              </a: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9624B8EC-A770-CD54-8EF8-7F1C0513DCE5}"/>
              </a:ext>
            </a:extLst>
          </p:cNvPr>
          <p:cNvSpPr txBox="1"/>
          <p:nvPr/>
        </p:nvSpPr>
        <p:spPr>
          <a:xfrm>
            <a:off x="8117976" y="3351983"/>
            <a:ext cx="3259596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/>
              <a:t>Remember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String is a valid Uva user id if there is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 least one path </a:t>
            </a:r>
            <a:r>
              <a:rPr lang="en-US" dirty="0"/>
              <a:t>from start to finish on that string.</a:t>
            </a:r>
          </a:p>
        </p:txBody>
      </p:sp>
    </p:spTree>
    <p:extLst>
      <p:ext uri="{BB962C8B-B14F-4D97-AF65-F5344CB8AC3E}">
        <p14:creationId xmlns:p14="http://schemas.microsoft.com/office/powerpoint/2010/main" val="2052690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22EE-8746-72C1-128A-7567D09FA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745C-0348-5776-9EAA-FE9968D7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Reduction of DFA to Satisfiability</a:t>
            </a:r>
          </a:p>
        </p:txBody>
      </p:sp>
    </p:spTree>
    <p:extLst>
      <p:ext uri="{BB962C8B-B14F-4D97-AF65-F5344CB8AC3E}">
        <p14:creationId xmlns:p14="http://schemas.microsoft.com/office/powerpoint/2010/main" val="40080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5C09-17F1-E99B-CA6D-71F9B2E04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A55E-7842-9DCE-36D5-126FD647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17" y="269469"/>
            <a:ext cx="10334307" cy="57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40158A-4198-0D58-AA6D-3F04389262E8}"/>
                  </a:ext>
                </a:extLst>
              </p:cNvPr>
              <p:cNvSpPr/>
              <p:nvPr/>
            </p:nvSpPr>
            <p:spPr>
              <a:xfrm>
                <a:off x="4569301" y="2007899"/>
                <a:ext cx="2216075" cy="1105348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bg1"/>
                    </a:solidFill>
                  </a:rPr>
                  <a:t>Boolean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40158A-4198-0D58-AA6D-3F0438926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301" y="2007899"/>
                <a:ext cx="2216075" cy="1105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>
            <a:extLst>
              <a:ext uri="{FF2B5EF4-FFF2-40B4-BE49-F238E27FC236}">
                <a16:creationId xmlns:a16="http://schemas.microsoft.com/office/drawing/2014/main" id="{13F6F65A-1E88-D277-2CAA-5A9A4AFF2D4B}"/>
              </a:ext>
            </a:extLst>
          </p:cNvPr>
          <p:cNvSpPr/>
          <p:nvPr/>
        </p:nvSpPr>
        <p:spPr>
          <a:xfrm>
            <a:off x="1065888" y="2007899"/>
            <a:ext cx="2216075" cy="110534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accent3"/>
                </a:solidFill>
              </a:rPr>
              <a:t>mrf</a:t>
            </a:r>
            <a:r>
              <a:rPr lang="en-US" dirty="0">
                <a:solidFill>
                  <a:schemeClr val="bg1"/>
                </a:solidFill>
              </a:rPr>
              <a:t> a valid uva computing id?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77F5074-2640-E27F-3BBF-3A880A810820}"/>
              </a:ext>
            </a:extLst>
          </p:cNvPr>
          <p:cNvCxnSpPr>
            <a:cxnSpLocks/>
          </p:cNvCxnSpPr>
          <p:nvPr/>
        </p:nvCxnSpPr>
        <p:spPr>
          <a:xfrm>
            <a:off x="3437505" y="2287728"/>
            <a:ext cx="9977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7A7002B-B09F-FB9E-DE61-81F0AB5723BA}"/>
              </a:ext>
            </a:extLst>
          </p:cNvPr>
          <p:cNvSpPr txBox="1"/>
          <p:nvPr/>
        </p:nvSpPr>
        <p:spPr>
          <a:xfrm>
            <a:off x="2782029" y="1309840"/>
            <a:ext cx="2333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Convert DFA into equivalent Boolean formula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5F2658D-9433-4606-78A0-911BBC0C87CF}"/>
              </a:ext>
            </a:extLst>
          </p:cNvPr>
          <p:cNvCxnSpPr>
            <a:cxnSpLocks/>
          </p:cNvCxnSpPr>
          <p:nvPr/>
        </p:nvCxnSpPr>
        <p:spPr>
          <a:xfrm>
            <a:off x="5677338" y="3282949"/>
            <a:ext cx="0" cy="95688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C1D924-60C9-9DFD-F296-CA8A600EDF48}"/>
                  </a:ext>
                </a:extLst>
              </p:cNvPr>
              <p:cNvSpPr txBox="1"/>
              <p:nvPr/>
            </p:nvSpPr>
            <p:spPr>
              <a:xfrm>
                <a:off x="5685226" y="3438226"/>
                <a:ext cx="121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 satisfiable?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C1D924-60C9-9DFD-F296-CA8A600ED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26" y="3438226"/>
                <a:ext cx="1218588" cy="646331"/>
              </a:xfrm>
              <a:prstGeom prst="rect">
                <a:avLst/>
              </a:prstGeom>
              <a:blipFill>
                <a:blip r:embed="rId3"/>
                <a:stretch>
                  <a:fillRect l="-3093" t="-3846" r="-412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DDC0AE08-9576-B734-46B2-0494BD053C2E}"/>
              </a:ext>
            </a:extLst>
          </p:cNvPr>
          <p:cNvSpPr/>
          <p:nvPr/>
        </p:nvSpPr>
        <p:spPr>
          <a:xfrm>
            <a:off x="4569301" y="4409536"/>
            <a:ext cx="2216075" cy="110534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True (satisfiable)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False (not satisfiable)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E910A5E-40B7-1FB2-CE47-964276BD7755}"/>
              </a:ext>
            </a:extLst>
          </p:cNvPr>
          <p:cNvCxnSpPr>
            <a:cxnSpLocks/>
          </p:cNvCxnSpPr>
          <p:nvPr/>
        </p:nvCxnSpPr>
        <p:spPr>
          <a:xfrm flipH="1">
            <a:off x="3436944" y="4687408"/>
            <a:ext cx="9977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17E7798-3798-9460-439C-171C45CF5ED8}"/>
              </a:ext>
            </a:extLst>
          </p:cNvPr>
          <p:cNvSpPr/>
          <p:nvPr/>
        </p:nvSpPr>
        <p:spPr>
          <a:xfrm>
            <a:off x="1065887" y="4409536"/>
            <a:ext cx="2216075" cy="110534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Accept or Reject</a:t>
            </a:r>
          </a:p>
          <a:p>
            <a:pPr algn="ctr"/>
            <a:r>
              <a:rPr lang="en-US" dirty="0" err="1">
                <a:solidFill>
                  <a:schemeClr val="accent3"/>
                </a:solidFill>
              </a:rPr>
              <a:t>mrf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FD01E8-99D9-2523-32D0-C660B374CE21}"/>
              </a:ext>
            </a:extLst>
          </p:cNvPr>
          <p:cNvSpPr txBox="1"/>
          <p:nvPr/>
        </p:nvSpPr>
        <p:spPr>
          <a:xfrm>
            <a:off x="2765871" y="3793565"/>
            <a:ext cx="233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true, accept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mrf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false, reject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mrf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F4CFE8-0493-75E3-53C3-63413CD94507}"/>
              </a:ext>
            </a:extLst>
          </p:cNvPr>
          <p:cNvCxnSpPr>
            <a:cxnSpLocks/>
          </p:cNvCxnSpPr>
          <p:nvPr/>
        </p:nvCxnSpPr>
        <p:spPr>
          <a:xfrm>
            <a:off x="2076274" y="3282947"/>
            <a:ext cx="0" cy="956887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A0AF3C1-537E-6AEC-CD60-7A558A33B321}"/>
              </a:ext>
            </a:extLst>
          </p:cNvPr>
          <p:cNvSpPr txBox="1"/>
          <p:nvPr/>
        </p:nvSpPr>
        <p:spPr>
          <a:xfrm>
            <a:off x="934046" y="3278177"/>
            <a:ext cx="1218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Run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DFA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machine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8D2C8-08E9-1681-B353-BBA907B6C2C5}"/>
              </a:ext>
            </a:extLst>
          </p:cNvPr>
          <p:cNvSpPr txBox="1"/>
          <p:nvPr/>
        </p:nvSpPr>
        <p:spPr>
          <a:xfrm>
            <a:off x="8072714" y="2540942"/>
            <a:ext cx="367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Idea: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825E8-530D-5283-A99D-069506E9B2C1}"/>
              </a:ext>
            </a:extLst>
          </p:cNvPr>
          <p:cNvSpPr txBox="1"/>
          <p:nvPr/>
        </p:nvSpPr>
        <p:spPr>
          <a:xfrm>
            <a:off x="8072714" y="2932208"/>
            <a:ext cx="3672962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Gives us TWO different ways to “run” this program. We can run the DFA directly OR we can convert into a formula and solve the Boolean formula instead.</a:t>
            </a:r>
          </a:p>
        </p:txBody>
      </p:sp>
    </p:spTree>
    <p:extLst>
      <p:ext uri="{BB962C8B-B14F-4D97-AF65-F5344CB8AC3E}">
        <p14:creationId xmlns:p14="http://schemas.microsoft.com/office/powerpoint/2010/main" val="14582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/>
      <p:bldP spid="80" grpId="0"/>
      <p:bldP spid="82" grpId="0" animBg="1"/>
      <p:bldP spid="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5E80-3ACB-54D3-0FDB-2417AE13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E51F-4B8D-0D24-206D-E166EB57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995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Convert this DFA into a formula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FDC31A-F6CB-C751-CEC9-429D69D01F3B}"/>
              </a:ext>
            </a:extLst>
          </p:cNvPr>
          <p:cNvSpPr txBox="1"/>
          <p:nvPr/>
        </p:nvSpPr>
        <p:spPr>
          <a:xfrm>
            <a:off x="2006081" y="2993623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B7E02A-4346-D2BC-EC89-75688E4A5F28}"/>
              </a:ext>
            </a:extLst>
          </p:cNvPr>
          <p:cNvGrpSpPr/>
          <p:nvPr/>
        </p:nvGrpSpPr>
        <p:grpSpPr>
          <a:xfrm>
            <a:off x="1443136" y="974479"/>
            <a:ext cx="8941835" cy="3072883"/>
            <a:chOff x="1433806" y="1118514"/>
            <a:chExt cx="8941835" cy="30728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12C481-29B0-BEE4-935F-EF702C1B7702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A94319F-227A-EBE7-49BA-A8023E460A1F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52BBA-7133-8495-E152-6C66A8742121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1B70D06-8D9E-DF67-237E-628AE17FBFDD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51945D-8C89-A7E5-4814-6E98267F43B7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AA6C4CA-2241-93AC-127D-4C4BEBB5060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6E402F2-8B91-D829-5152-858025A9D9E1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FBB0B78-57C8-EEAE-B853-6B9441CCB061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B0EB898-07A8-90EB-3CF2-DF48A0FFD0D4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4B21D03-235C-9AB7-075C-09168F54F018}"/>
                  </a:ext>
                </a:extLst>
              </p:cNvPr>
              <p:cNvCxnSpPr>
                <a:cxnSpLocks/>
                <a:stCxn id="9" idx="6"/>
                <a:endCxn id="1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758AB3A-3BEE-8C5C-CC45-A57D9E932893}"/>
                  </a:ext>
                </a:extLst>
              </p:cNvPr>
              <p:cNvCxnSpPr>
                <a:cxnSpLocks/>
                <a:stCxn id="10" idx="6"/>
                <a:endCxn id="11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05D1C8A-7FC1-01D0-6A52-0C0E90BDC42F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17564452-B97A-A227-ECAA-921789E8759D}"/>
                  </a:ext>
                </a:extLst>
              </p:cNvPr>
              <p:cNvCxnSpPr>
                <a:cxnSpLocks/>
                <a:stCxn id="11" idx="5"/>
                <a:endCxn id="16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A37CB7F-7C7B-EAD7-697B-8D0F723527EC}"/>
                  </a:ext>
                </a:extLst>
              </p:cNvPr>
              <p:cNvCxnSpPr>
                <a:cxnSpLocks/>
                <a:stCxn id="12" idx="4"/>
                <a:endCxn id="16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81CBC48-69B7-B2F1-601C-9BCCBEE3D787}"/>
                  </a:ext>
                </a:extLst>
              </p:cNvPr>
              <p:cNvCxnSpPr>
                <a:cxnSpLocks/>
                <a:stCxn id="16" idx="2"/>
                <a:endCxn id="15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964E26A-DCDA-3078-07B1-BBE28940A537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E665275-F553-53C4-A032-15D9763BE2EF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EFFACC-6A37-6774-EAF5-45F6D0B38292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238C7E7-5029-C8CC-D806-4606E3B65650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CA00A89-D8C3-1822-F391-E502EE4B36CE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8D6E123-42FF-0968-C93B-2767FE83354F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D43C5C9-F0BF-CB7E-9947-678CDDFF2FA8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9E20B4-2D12-F766-5F14-494554012D82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4A30083-7332-46E4-5804-D56CE46F08A6}"/>
              </a:ext>
            </a:extLst>
          </p:cNvPr>
          <p:cNvSpPr txBox="1"/>
          <p:nvPr/>
        </p:nvSpPr>
        <p:spPr>
          <a:xfrm>
            <a:off x="5589038" y="4412974"/>
            <a:ext cx="469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we are simplifying the DFA here to make the reduction simpler…now only one letter allowed after the number.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651533-4B81-1221-36B3-C3466134259B}"/>
              </a:ext>
            </a:extLst>
          </p:cNvPr>
          <p:cNvSpPr/>
          <p:nvPr/>
        </p:nvSpPr>
        <p:spPr>
          <a:xfrm>
            <a:off x="7265436" y="3195901"/>
            <a:ext cx="780662" cy="78066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32756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9795-783C-76C2-4D17-0D15157B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FDBD-CC0E-AEB5-E2A5-4A9196ED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D87D6-F5BB-0105-EE9C-D3BFA6362226}"/>
              </a:ext>
            </a:extLst>
          </p:cNvPr>
          <p:cNvSpPr txBox="1"/>
          <p:nvPr/>
        </p:nvSpPr>
        <p:spPr>
          <a:xfrm>
            <a:off x="811767" y="3944918"/>
            <a:ext cx="49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whether machine in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step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71BD06-54C8-E5D2-3294-A9A63652BD59}"/>
              </a:ext>
            </a:extLst>
          </p:cNvPr>
          <p:cNvSpPr txBox="1"/>
          <p:nvPr/>
        </p:nvSpPr>
        <p:spPr>
          <a:xfrm>
            <a:off x="1573766" y="2302613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D810E-59C1-4EBD-7510-9DBEE59DED97}"/>
              </a:ext>
            </a:extLst>
          </p:cNvPr>
          <p:cNvSpPr txBox="1"/>
          <p:nvPr/>
        </p:nvSpPr>
        <p:spPr>
          <a:xfrm>
            <a:off x="6981785" y="5258568"/>
            <a:ext cx="4124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each row represents one STEP, so one variable in each row can be true, the others in that row must be false.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D0D81E-4294-DAD7-8D14-9AE425FC82FF}"/>
              </a:ext>
            </a:extLst>
          </p:cNvPr>
          <p:cNvCxnSpPr/>
          <p:nvPr/>
        </p:nvCxnSpPr>
        <p:spPr>
          <a:xfrm>
            <a:off x="5535542" y="5121176"/>
            <a:ext cx="1331167" cy="34656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A68A3B9-8908-EC85-8ED1-D8A269236EAF}"/>
              </a:ext>
            </a:extLst>
          </p:cNvPr>
          <p:cNvGrpSpPr/>
          <p:nvPr/>
        </p:nvGrpSpPr>
        <p:grpSpPr>
          <a:xfrm>
            <a:off x="1443136" y="785637"/>
            <a:ext cx="8941835" cy="3072883"/>
            <a:chOff x="1433806" y="1118514"/>
            <a:chExt cx="8941835" cy="30728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7E4AC7-DFAA-3CF4-F9E0-A34550B6904A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8A2E5A-C8E0-8057-7008-F63365B74ED3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05CD103-40EB-7D64-FFDF-60CAB92D018D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42746A-4F29-1BAE-2C52-DE6B333BEF3D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877F19-E0C4-9C9C-2588-760F29A74DDA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EA059BF-5818-83E7-6973-D637543F922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C2D51B-D51A-ED34-DB45-330840608CB7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6BC22D3-58C9-AEE6-38A0-DE17E06D5C0E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679F906-3FBE-67F2-68B0-5AE346AB4318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67FCBCA-6D24-9FD9-8D18-D7BBA1332999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8CD8303E-4BBB-2261-1CA2-36DA43FEBB65}"/>
                  </a:ext>
                </a:extLst>
              </p:cNvPr>
              <p:cNvCxnSpPr>
                <a:cxnSpLocks/>
                <a:stCxn id="12" idx="6"/>
                <a:endCxn id="13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BDACCF4-6C8A-CA39-7AC0-C29989E7BACA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348646C-0417-6979-0A8B-7E5AD49922E8}"/>
                  </a:ext>
                </a:extLst>
              </p:cNvPr>
              <p:cNvCxnSpPr>
                <a:cxnSpLocks/>
                <a:stCxn id="13" idx="5"/>
                <a:endCxn id="21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17CA78C-EC5E-A42D-07F0-0A130B69E26D}"/>
                  </a:ext>
                </a:extLst>
              </p:cNvPr>
              <p:cNvCxnSpPr>
                <a:cxnSpLocks/>
                <a:stCxn id="16" idx="4"/>
                <a:endCxn id="21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14CEF27-35CD-2753-918D-1B48B571B168}"/>
                  </a:ext>
                </a:extLst>
              </p:cNvPr>
              <p:cNvCxnSpPr>
                <a:cxnSpLocks/>
                <a:stCxn id="21" idx="2"/>
                <a:endCxn id="19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9A7697E-5F04-8B6C-00BC-CEA207ED721C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2B0562-CBCA-E3E9-FBBC-F08CF4E49EEF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EC4F6BA-FD34-D4C7-A0EF-1D3B547EE893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AF7539-9D4B-5100-9CEB-21EA85BE28C4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43F9B35-0DBA-31BC-D33C-938F490CF639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1FBCA73-F4EC-8AEC-3360-CA648121D8A2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C02F459-EA5C-18BB-584E-E64FBCF1B51E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D0EF65F-476E-43F8-AC6D-479F22639A4D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F7A18C-30E4-4493-443A-C31E02FD838D}"/>
                  </a:ext>
                </a:extLst>
              </p:cNvPr>
              <p:cNvSpPr txBox="1"/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F7A18C-30E4-4493-443A-C31E02FD8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B505015-EBD9-6653-C371-012473DB07B9}"/>
              </a:ext>
            </a:extLst>
          </p:cNvPr>
          <p:cNvSpPr/>
          <p:nvPr/>
        </p:nvSpPr>
        <p:spPr>
          <a:xfrm>
            <a:off x="7265436" y="3004313"/>
            <a:ext cx="780662" cy="78066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06790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FBC3-128A-B8EB-CF01-D6075A64C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EA7F-EEF4-AEB5-A7C6-10DFBFC4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C7402-C824-59A9-98E7-55D7DF3517FB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0E0D81-D108-0617-36A1-C8DADCB5F019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F8219B-66BD-CD8F-24F7-FF34F1E7FB77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BC6111E-67FA-5285-4F84-510C171F47D6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59D2E7E-271F-BC88-5069-644C0F3E7C61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3609624-81DD-B766-88F6-7D05AFB0C694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F40BED6-32F2-BACE-8E79-44D696CB13E1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DFF05B4-16F4-64FB-8184-338B1AED06A8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961430-78DB-3E17-6BC3-D933E943E43C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31D55F9-79BA-7F6B-DCA0-F9B49BBD927E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1938129-AD85-8A2D-4E22-1687D2F43DCD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FA5645E8-A8A2-088E-AF44-97FF713B7980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1140493-748F-1D9D-9434-EA0369F8F0E5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068C9FE-1E19-48DE-F439-B8E687158FA2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072DFEE-4877-3162-42D3-3956D270A53A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F6BE68E-4A3D-478A-3B6A-9B9C88D321E3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182F82D-F303-AD99-12DA-F49686788606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FE71B79-1145-DE82-6842-57188C594DA4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7C4C7A-B496-BC71-57CA-3AF20CBBC787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52B4A-5C26-1A19-3778-7A38ABCFE8C9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87FA35E-B20E-0C4A-12B0-44DEC8537257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4A3D5A-24DF-9365-4C12-B64101F6FFA0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7051E0E-F9D4-CE88-23D3-5DF1B242BC6E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0910959-30C5-0643-789D-9E06EF686DF4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671689-89AB-25CB-5215-9E2C6C469CCA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78B39B-FC6A-420A-935D-AE3173E024BF}"/>
              </a:ext>
            </a:extLst>
          </p:cNvPr>
          <p:cNvSpPr txBox="1"/>
          <p:nvPr/>
        </p:nvSpPr>
        <p:spPr>
          <a:xfrm>
            <a:off x="811767" y="3944918"/>
            <a:ext cx="49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whether machine in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step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50598-B39C-748C-D6C3-F3564AE4E28F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5FC5E0-5CC8-E780-3439-C4AF306E5A11}"/>
                  </a:ext>
                </a:extLst>
              </p:cNvPr>
              <p:cNvSpPr txBox="1"/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05FC5E0-5CC8-E780-3439-C4AF306E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79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0A8E-6CF1-BA06-9AB6-76EB357BA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93D7-6F26-7645-299F-63D8E839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ED140B-93A5-9982-0D40-6D85E82E696D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D5091B-591A-44C1-B6FC-C514B14139BA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35C9B4A-1685-429D-AEFE-B2C04B80DE86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9B3F4B-7E26-CAD8-E544-E5058FC50C72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7B833E1-F71C-4E1B-963E-792AD6706EC6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0504436-1E29-B7AB-1DB5-A30587EF66EC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93651CB-243A-0C30-D49E-9D6DE41C19F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B521E7A-9519-EC23-1BD7-B5E8C817DDCD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F37ABA2-F3D6-7073-F4EF-9565FFEFE611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052B3AF-2CE6-1B66-772F-18E0195AE111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5A08B9E-9BE7-4C70-F4DA-F655D05C31AB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E7F346A-5956-D909-4294-D8A76A806331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CF15AEC-2A9F-4663-10D1-43F3186F6244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1013E04-B72A-1AB6-BFF8-BFBFD9E88BC0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14F3CDC-9BFF-9C55-1B85-9E202E0B7AAE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0F12760-0BC3-9EF5-CE04-AD411D002566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2C0B414-2739-4ACB-069D-FEDD6B3AAD68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9F8586-9650-47AF-99F0-037395435B4B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F9F7E3-E6C4-5AF6-D57E-82725C9AB87A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8CE300-B509-2040-6536-54F883214E5E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701C7CB-3637-8100-2148-C681A428F803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E9AEEE3-98FA-4C54-AE0C-7EC65BBDD10D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3D9BC2-68EB-8744-C043-426D28217A3A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7370E3F-CCFE-DE33-55BB-E982AFB421DF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B70F81-69B8-0754-9D27-C8CD3275A0B0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7B66A5-B68F-E220-240C-C8524ECDD050}"/>
              </a:ext>
            </a:extLst>
          </p:cNvPr>
          <p:cNvSpPr txBox="1"/>
          <p:nvPr/>
        </p:nvSpPr>
        <p:spPr>
          <a:xfrm>
            <a:off x="811767" y="3944918"/>
            <a:ext cx="49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whether machine in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step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708FB-1AF1-C104-E0A0-6430CD964E7E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0094E-E5FA-E796-8C5E-7DB9CBCBBD1D}"/>
                  </a:ext>
                </a:extLst>
              </p:cNvPr>
              <p:cNvSpPr txBox="1"/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0094E-E5FA-E796-8C5E-7DB9CBCB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433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38E7D-5845-506B-1037-51435D10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B70D-6E4E-9168-C6FE-1582B7AE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3D71BE-4AE9-2353-5421-F5FCB705F59C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7C2E2E-C9A8-0486-A17C-F83D103A0781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401DDEE-6A35-5565-B287-A40CBB113378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E7F946C-A319-DBF5-BE28-10B2CFFF3369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B8E3A73-D7A1-146B-F437-CEA739DD6819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7DCA7BF-53A2-C5FC-7572-D9300A101A52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DADBD6A-B47D-9063-4BC9-C44DF4040DE7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7C5669-B16D-2577-EBD4-9BA924E77989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CF2049E-7C5D-D191-967B-ADB2A660972B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354666-B655-2EBE-95B5-FBAAE5C448E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E2B5533-7785-D317-46EA-8540DD25E939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A56FD0A-B287-228D-F090-B99CA9A42347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B448F6A-3443-88AA-B52F-DE40D2F4A111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2942CCC-2994-15B5-2A2E-9A0AB42DECB3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62E1C64-B72B-6195-F277-5DAF6899525C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737D163-5E2A-E52D-87F2-14122F5F00A3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9F89A12-0C4F-6704-C955-E0F01C7EE9C9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F4C1C7-2475-6763-25E1-4323CAA777DB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059FF-53E2-112F-1D27-7D9E2CDD11DD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9918AB-07B9-DC33-F4FF-EE7DE4F1265A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0A615ED-3433-CA5C-79EF-BD10BEAD8BF7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0BF8F25-E914-02AF-C046-5E2DD4EC34B6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4474409-3AC1-6FFD-5442-89931BB62EC3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E438254-4651-E4F9-B605-F771CF15CB4F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205AE5-CAF0-EB5F-9717-B2FC2B35F0E2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3CB63B-B61B-066B-30AA-FC65E9A31D04}"/>
              </a:ext>
            </a:extLst>
          </p:cNvPr>
          <p:cNvSpPr txBox="1"/>
          <p:nvPr/>
        </p:nvSpPr>
        <p:spPr>
          <a:xfrm>
            <a:off x="811767" y="3944918"/>
            <a:ext cx="49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whether machine in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step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FFBFC-9931-D08A-B750-36948391613A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BAB407-7C5E-95F8-9C9E-BFB812B2F1EA}"/>
                  </a:ext>
                </a:extLst>
              </p:cNvPr>
              <p:cNvSpPr txBox="1"/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BAB407-7C5E-95F8-9C9E-BFB812B2F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35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8EF9-FE71-B4C0-1AC0-4CB290911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1AA7-C941-D82F-C871-9EDF72EF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C9248C-D960-0FA6-BD5B-3FDC7D24626B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6A62F8B-91D9-A641-2AAC-7A25F9E4813E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6772626-44A8-6217-EB70-BD8F00AEC08B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8D59322-8A71-3311-142F-57AE1583785E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54690DA-457F-679F-8E40-DEBB5C8A7F85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E7D29F6-E595-318A-306A-659DBA9B1708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788E39A-518A-85CD-1815-DC49D81F0295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6166B76-561B-1BA4-858C-C95311B177AC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B50DFAF-E816-E782-3FAD-233F5FAD4F7F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73DBAEC-3A56-D3CA-9019-ED789C36EEFB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7829770-91C0-DBF5-20ED-610E7FCD9F0D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64478AD-9FBC-3FE1-E990-F921CEC1E965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C081356-8D9D-F8A1-EBD9-5F2C6C711ED6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6DA232A-DDC6-6C68-EED2-D46228126D06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B5A766F-EFBE-F467-012A-5D6F77A6FA4C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D717E5D5-B456-997C-14E2-7FD10BFD8FC6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4432228-F53A-99BA-F41F-1F9558734ABF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0DF0063-7820-35B3-A0B9-73E465C1D832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8331C5-429A-B6C2-1756-FD45FC8F0BAF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E18F54A-A1D7-F7CE-3509-CC92B142B36E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9CD719D-8AFB-8BE7-525E-4D4CAA131AD7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7CA6EA8-E608-7852-400C-B7CC14B1C418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4633C8-32D0-3ED5-4843-3012F38841BD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043E8B8-343F-1A30-E5A5-F4124CC16C6E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9B0417-CEB9-E894-7B0C-1AE632B40AF9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7AE994-98F8-61D7-E664-E2715D43A76B}"/>
              </a:ext>
            </a:extLst>
          </p:cNvPr>
          <p:cNvSpPr txBox="1"/>
          <p:nvPr/>
        </p:nvSpPr>
        <p:spPr>
          <a:xfrm>
            <a:off x="811767" y="3944918"/>
            <a:ext cx="499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Represents whether machine in state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 step j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3F0E9-7374-4C6B-DCA0-FC61D2E00E3A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D1830A-9F11-D123-E445-1A5E6535763D}"/>
                  </a:ext>
                </a:extLst>
              </p:cNvPr>
              <p:cNvSpPr txBox="1"/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D1830A-9F11-D123-E445-1A5E65357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87" y="4496614"/>
                <a:ext cx="4267588" cy="1249125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34A281B-46C1-883C-476A-1FC9AA51F231}"/>
              </a:ext>
            </a:extLst>
          </p:cNvPr>
          <p:cNvSpPr txBox="1"/>
          <p:nvPr/>
        </p:nvSpPr>
        <p:spPr>
          <a:xfrm>
            <a:off x="6981785" y="5258568"/>
            <a:ext cx="412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how we eventually want these set when we “run” this machine.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598641-809C-FFF6-C0AE-45B7D5164B29}"/>
              </a:ext>
            </a:extLst>
          </p:cNvPr>
          <p:cNvCxnSpPr/>
          <p:nvPr/>
        </p:nvCxnSpPr>
        <p:spPr>
          <a:xfrm>
            <a:off x="5535542" y="5121176"/>
            <a:ext cx="1331167" cy="34656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56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27794-F11E-B10B-4235-4012CF323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FB1E-819B-CD88-5855-7579C0A1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17" y="269469"/>
            <a:ext cx="10334307" cy="57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Reminder: Reductions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F2DD1A-F1B3-043C-975C-DFB97546290F}"/>
              </a:ext>
            </a:extLst>
          </p:cNvPr>
          <p:cNvGrpSpPr/>
          <p:nvPr/>
        </p:nvGrpSpPr>
        <p:grpSpPr>
          <a:xfrm>
            <a:off x="65032" y="1218531"/>
            <a:ext cx="7583914" cy="4478537"/>
            <a:chOff x="619432" y="1385760"/>
            <a:chExt cx="7583914" cy="447853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BAAEDC0-ABB7-6DA1-49A5-EBDA0E6A3B1B}"/>
                </a:ext>
              </a:extLst>
            </p:cNvPr>
            <p:cNvSpPr/>
            <p:nvPr/>
          </p:nvSpPr>
          <p:spPr>
            <a:xfrm>
              <a:off x="5123701" y="2175128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Minimum Vertex Cover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8BFD8FA-0054-4978-EC86-07BAA4412BB2}"/>
                </a:ext>
              </a:extLst>
            </p:cNvPr>
            <p:cNvSpPr/>
            <p:nvPr/>
          </p:nvSpPr>
          <p:spPr>
            <a:xfrm>
              <a:off x="1620288" y="2175128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Maximum Independent Set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E852B31-BB8C-AB9C-0065-D7809D30E99B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05" y="2454957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27F562D-F281-8E71-44BF-A9AD53752158}"/>
                </a:ext>
              </a:extLst>
            </p:cNvPr>
            <p:cNvSpPr txBox="1"/>
            <p:nvPr/>
          </p:nvSpPr>
          <p:spPr>
            <a:xfrm>
              <a:off x="3313499" y="1787410"/>
              <a:ext cx="2333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Do nothing to convert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2063873-9E34-A5CE-4107-3133E6274469}"/>
                </a:ext>
              </a:extLst>
            </p:cNvPr>
            <p:cNvCxnSpPr>
              <a:cxnSpLocks/>
            </p:cNvCxnSpPr>
            <p:nvPr/>
          </p:nvCxnSpPr>
          <p:spPr>
            <a:xfrm>
              <a:off x="6231738" y="3450178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BFD4DE6-3E0F-4FA1-C5FD-BC744AB437F8}"/>
                </a:ext>
              </a:extLst>
            </p:cNvPr>
            <p:cNvSpPr txBox="1"/>
            <p:nvPr/>
          </p:nvSpPr>
          <p:spPr>
            <a:xfrm>
              <a:off x="6239626" y="3605455"/>
              <a:ext cx="121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Run MVC algorithm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05202C7-0441-8841-71EF-A2913CFA1500}"/>
                </a:ext>
              </a:extLst>
            </p:cNvPr>
            <p:cNvSpPr/>
            <p:nvPr/>
          </p:nvSpPr>
          <p:spPr>
            <a:xfrm>
              <a:off x="5123701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 = ??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flow values on edges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8715067-7AB7-40AC-FDE6-A654A85F93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9337" y="4863968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D2F93C5-2D62-2AF7-D6DA-532AC0A00266}"/>
                </a:ext>
              </a:extLst>
            </p:cNvPr>
            <p:cNvSpPr/>
            <p:nvPr/>
          </p:nvSpPr>
          <p:spPr>
            <a:xfrm>
              <a:off x="1620287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Matches that can be made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584B658-980A-806F-640A-472A2EBA24E5}"/>
                </a:ext>
              </a:extLst>
            </p:cNvPr>
            <p:cNvSpPr txBox="1"/>
            <p:nvPr/>
          </p:nvSpPr>
          <p:spPr>
            <a:xfrm>
              <a:off x="3320271" y="4016779"/>
              <a:ext cx="2333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Take complement of nodes in solution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71DDD3D-B722-1EDF-08B6-9F4807694BA3}"/>
                    </a:ext>
                  </a:extLst>
                </p:cNvPr>
                <p:cNvSpPr txBox="1"/>
                <p:nvPr/>
              </p:nvSpPr>
              <p:spPr>
                <a:xfrm>
                  <a:off x="4035295" y="1385760"/>
                  <a:ext cx="720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71DDD3D-B722-1EDF-08B6-9F4807694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295" y="1385760"/>
                  <a:ext cx="720069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C1F4444-4C98-7631-021A-D413F4F07AAF}"/>
                    </a:ext>
                  </a:extLst>
                </p:cNvPr>
                <p:cNvSpPr txBox="1"/>
                <p:nvPr/>
              </p:nvSpPr>
              <p:spPr>
                <a:xfrm>
                  <a:off x="7339776" y="3743954"/>
                  <a:ext cx="86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??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C1F4444-4C98-7631-021A-D413F4F07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9776" y="3743954"/>
                  <a:ext cx="8635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B108A32-681E-063C-227F-7165EE1F1923}"/>
                    </a:ext>
                  </a:extLst>
                </p:cNvPr>
                <p:cNvSpPr txBox="1"/>
                <p:nvPr/>
              </p:nvSpPr>
              <p:spPr>
                <a:xfrm>
                  <a:off x="4114935" y="5494965"/>
                  <a:ext cx="720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B108A32-681E-063C-227F-7165EE1F19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935" y="5494965"/>
                  <a:ext cx="7200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14CBEB-52B0-FE3E-49EF-BAC6EA922B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4589" y="2885053"/>
              <a:ext cx="9703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262A8A-26A7-A4D1-797B-B29594BE6180}"/>
                    </a:ext>
                  </a:extLst>
                </p:cNvPr>
                <p:cNvSpPr txBox="1"/>
                <p:nvPr/>
              </p:nvSpPr>
              <p:spPr>
                <a:xfrm>
                  <a:off x="619432" y="3716966"/>
                  <a:ext cx="86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??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D262A8A-26A7-A4D1-797B-B29594BE6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32" y="3716966"/>
                  <a:ext cx="86357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933238-82AA-EEF2-5D10-B789B6788DCB}"/>
                </a:ext>
              </a:extLst>
            </p:cNvPr>
            <p:cNvCxnSpPr>
              <a:cxnSpLocks/>
            </p:cNvCxnSpPr>
            <p:nvPr/>
          </p:nvCxnSpPr>
          <p:spPr>
            <a:xfrm>
              <a:off x="2630674" y="3450176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B2DE3F-D2EF-49F2-D20C-41E818EC9C31}"/>
                </a:ext>
              </a:extLst>
            </p:cNvPr>
            <p:cNvSpPr txBox="1"/>
            <p:nvPr/>
          </p:nvSpPr>
          <p:spPr>
            <a:xfrm>
              <a:off x="1391370" y="3605455"/>
              <a:ext cx="12185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Run MIS algorithm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A3B4803-1C10-9B8E-48DC-A5FE3574A445}"/>
                </a:ext>
              </a:extLst>
            </p:cNvPr>
            <p:cNvCxnSpPr>
              <a:cxnSpLocks/>
            </p:cNvCxnSpPr>
            <p:nvPr/>
          </p:nvCxnSpPr>
          <p:spPr>
            <a:xfrm>
              <a:off x="4035295" y="5259715"/>
              <a:ext cx="9511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CE9B6B-8C03-841C-AE9A-EDB93E2DDF66}"/>
              </a:ext>
            </a:extLst>
          </p:cNvPr>
          <p:cNvSpPr txBox="1"/>
          <p:nvPr/>
        </p:nvSpPr>
        <p:spPr>
          <a:xfrm>
            <a:off x="7328638" y="5942200"/>
            <a:ext cx="388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So…can we find the hardest problems that computers need to solve?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EF2268-7855-895E-9B30-71C4D8D033AF}"/>
              </a:ext>
            </a:extLst>
          </p:cNvPr>
          <p:cNvCxnSpPr>
            <a:cxnSpLocks/>
          </p:cNvCxnSpPr>
          <p:nvPr/>
        </p:nvCxnSpPr>
        <p:spPr>
          <a:xfrm flipV="1">
            <a:off x="8373600" y="5385600"/>
            <a:ext cx="266400" cy="55660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78BA15-2AD4-4FF4-2B5D-E31ABF5081B1}"/>
              </a:ext>
            </a:extLst>
          </p:cNvPr>
          <p:cNvSpPr txBox="1"/>
          <p:nvPr/>
        </p:nvSpPr>
        <p:spPr>
          <a:xfrm>
            <a:off x="7825438" y="1131754"/>
            <a:ext cx="367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Facts: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65A3C5-4CCE-D5F5-9B2D-C411603B09FC}"/>
                  </a:ext>
                </a:extLst>
              </p:cNvPr>
              <p:cNvSpPr txBox="1"/>
              <p:nvPr/>
            </p:nvSpPr>
            <p:spPr>
              <a:xfrm>
                <a:off x="7825438" y="1523020"/>
                <a:ext cx="3672962" cy="67300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is complexity of conversion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65A3C5-4CCE-D5F5-9B2D-C411603B0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1523020"/>
                <a:ext cx="3672962" cy="673005"/>
              </a:xfrm>
              <a:prstGeom prst="rect">
                <a:avLst/>
              </a:prstGeom>
              <a:blipFill>
                <a:blip r:embed="rId6"/>
                <a:stretch>
                  <a:fillRect l="-1031" t="-3636" b="-127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2BFFF0-6542-3015-81F9-C46B00440FAF}"/>
                  </a:ext>
                </a:extLst>
              </p:cNvPr>
              <p:cNvSpPr txBox="1"/>
              <p:nvPr/>
            </p:nvSpPr>
            <p:spPr>
              <a:xfrm>
                <a:off x="7825438" y="3218094"/>
                <a:ext cx="3672962" cy="92333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Establishes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is at least as hard as A. Difficulty is equal if reduction exists in both directions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2BFFF0-6542-3015-81F9-C46B0044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3218094"/>
                <a:ext cx="3672962" cy="923330"/>
              </a:xfrm>
              <a:prstGeom prst="rect">
                <a:avLst/>
              </a:prstGeom>
              <a:blipFill>
                <a:blip r:embed="rId7"/>
                <a:stretch>
                  <a:fillRect l="-1031" t="-1333" b="-9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DC6EE15-8EF4-A1C2-F9E2-F5BDF37C9250}"/>
              </a:ext>
            </a:extLst>
          </p:cNvPr>
          <p:cNvSpPr txBox="1"/>
          <p:nvPr/>
        </p:nvSpPr>
        <p:spPr>
          <a:xfrm>
            <a:off x="7825438" y="4342555"/>
            <a:ext cx="3672962" cy="9233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ysClr val="windowText" lastClr="000000"/>
                </a:solidFill>
              </a:rPr>
              <a:t>Can be used to establish which problems are the </a:t>
            </a:r>
            <a:r>
              <a:rPr lang="en-US" b="1" i="1" u="sng" dirty="0">
                <a:solidFill>
                  <a:sysClr val="windowText" lastClr="000000"/>
                </a:solidFill>
              </a:rPr>
              <a:t>harder than huge numbers of other problems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76D8A-43A2-73A4-B6C9-6332E6D05870}"/>
                  </a:ext>
                </a:extLst>
              </p:cNvPr>
              <p:cNvSpPr txBox="1"/>
              <p:nvPr/>
            </p:nvSpPr>
            <p:spPr>
              <a:xfrm>
                <a:off x="7825438" y="2383894"/>
                <a:ext cx="3672962" cy="646331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ysClr val="windowText" lastClr="000000"/>
                    </a:solidFill>
                  </a:rPr>
                  <a:t>Converstion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) needs to be faster than the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76D8A-43A2-73A4-B6C9-6332E6D05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38" y="2383894"/>
                <a:ext cx="3672962" cy="646331"/>
              </a:xfrm>
              <a:prstGeom prst="rect">
                <a:avLst/>
              </a:prstGeom>
              <a:blipFill>
                <a:blip r:embed="rId8"/>
                <a:stretch>
                  <a:fillRect l="-1031" t="-3774" r="-1031" b="-1320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287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A129-BB3A-78E7-4B3A-0AD108675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4BFC4-9EE1-27C2-25D1-377CBC7F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9027EA-4159-818D-9B75-037C6ACE2A60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828C4D-82D6-5843-059E-BE1B6A36CC0B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6B6C50E-AF51-6D9B-F170-9BD56C29C80A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A159C52-C17B-A77E-1299-AB8AD3AAECDF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3A1DC13-28C8-47E1-D8DA-4C098A2A6C47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A26561-172D-90E2-7FD2-CFC0F34E5092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2645480-A30C-1B6C-000F-71C643B67361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DBD8BBE-ED8E-5EAF-1690-FD35C9DFFE88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F3B2CBA-A2C0-77C1-0AD1-9AC9CE0B5E33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6EC37C-554A-DA92-0854-4813C943E977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22456F2-3AAD-330B-F095-C3C82C4A923B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C6A5421-368D-6425-0D78-12B0519AEDAC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FFE9265-1D09-1BD3-C127-B4F206FFA44F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A7BEDE1-98BA-9CB4-765C-333E90FD1A68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87DC280-3932-1100-9167-83AD6BD44160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AC2B917-ADEF-3DED-7E04-8510A5A276A5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03A3EEE-BDF0-6E18-CB7F-56FF35B890D2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BB6FD6-A1A6-34C9-E224-F807FA2467AD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5D09E8E-9122-EC5E-5032-CA7C5D997DE8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2D25E92-38EE-8DE9-9E53-0E1B63A06EC7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5B6459D-E913-0306-711D-EF4C70A309D1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4394A04-23EF-98A3-2C72-A8175A8C03DE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7A9C926-53FF-00E3-A372-536ADA50AAD3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7A0B6ED-F688-86A3-4C89-5E125F188AD8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50114C-F814-51F3-C64C-5B7125B5FAE4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1A7AC39-B749-D421-2BF6-BF0ABFE3D051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A7F9E-073C-DBC3-9118-65BD8490E29A}"/>
              </a:ext>
            </a:extLst>
          </p:cNvPr>
          <p:cNvSpPr txBox="1"/>
          <p:nvPr/>
        </p:nvSpPr>
        <p:spPr>
          <a:xfrm>
            <a:off x="2646005" y="4048522"/>
            <a:ext cx="723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shorthand: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22ED7A-B526-F9B0-17D2-BE4C6D0EE8DA}"/>
                  </a:ext>
                </a:extLst>
              </p:cNvPr>
              <p:cNvSpPr txBox="1"/>
              <p:nvPr/>
            </p:nvSpPr>
            <p:spPr>
              <a:xfrm>
                <a:off x="2112452" y="4439431"/>
                <a:ext cx="7691948" cy="97116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4,1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5,1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6,1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5,1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6,1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…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22ED7A-B526-F9B0-17D2-BE4C6D0E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52" y="4439431"/>
                <a:ext cx="7691948" cy="971163"/>
              </a:xfrm>
              <a:prstGeom prst="rect">
                <a:avLst/>
              </a:prstGeom>
              <a:blipFill>
                <a:blip r:embed="rId2"/>
                <a:stretch>
                  <a:fillRect b="-8861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F62A506-0E15-0942-9022-D4CC573FF01A}"/>
              </a:ext>
            </a:extLst>
          </p:cNvPr>
          <p:cNvSpPr txBox="1"/>
          <p:nvPr/>
        </p:nvSpPr>
        <p:spPr>
          <a:xfrm>
            <a:off x="2646005" y="5636647"/>
            <a:ext cx="705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now on, these SS variables tell us which state we are in at some step AND has terms for not being in all other states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2102435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3656C-FF0B-5FFC-7FA8-0D09CCA9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9A00-A817-85B2-8C34-5A818AB0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Important Variables!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0CB801-C40B-1280-CDB7-CC0BCBC02265}"/>
              </a:ext>
            </a:extLst>
          </p:cNvPr>
          <p:cNvGrpSpPr/>
          <p:nvPr/>
        </p:nvGrpSpPr>
        <p:grpSpPr>
          <a:xfrm>
            <a:off x="1443136" y="666370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5AA2BB-2349-F83B-2774-B8CCCFD8CDB4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85E604-22E6-2154-2A2D-AF50FF8C64C3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2F82EA7-843C-1A97-9158-CE1E95214556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2CF9151-0B5A-62C8-2C22-5298F713C459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BB26AD-6B87-CBD7-021F-655661525C06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DC3D8F5-665B-F897-74A4-1F287ABF8BBD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BDAF3-6586-1EB5-7324-1C18D78A6932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CAF6827-660E-465D-78EC-F6C39C5D363A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84680A3-F6B1-A83C-B04C-37F13F37C9B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ECD5914-1D33-DF04-11CA-DD716BEFB402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90B6808-45BD-11F5-3A32-5A5369DCBFFE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A007DF3-7F9F-2FB1-E304-2E6E8E9ACD6D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13D3084-9A13-180B-0430-162B350EC564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07E84B9-3ADD-EBEB-1576-93BC90C6295C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8762D38-5889-885F-90A9-A743E356D428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912FADA-8013-034B-52BD-958A25E5BBAB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C14AD01-5007-A274-40D5-DFA32E051867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CA01B08-D190-2CE0-7032-76A72F78EA2B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A276989-5736-E003-E67F-9400A3B8F625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7639BD3-9716-9CBE-278C-B9F169F918D8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B6DAFFA-4DE0-24AF-E61F-05D11D8A3199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A048AD8-600C-DD29-4A85-835F40FAB68A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C3131FA-2C51-8003-9F73-C7A58473C4B7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4708B9-4120-8D72-64DF-9B55FC8DBEEB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1B05E8-51C6-AB37-645C-BB14428AAE92}"/>
                  </a:ext>
                </a:extLst>
              </p:cNvPr>
              <p:cNvSpPr txBox="1"/>
              <p:nvPr/>
            </p:nvSpPr>
            <p:spPr>
              <a:xfrm>
                <a:off x="2058443" y="4860847"/>
                <a:ext cx="2082281" cy="96994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1B05E8-51C6-AB37-645C-BB14428AA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43" y="4860847"/>
                <a:ext cx="2082281" cy="969946"/>
              </a:xfrm>
              <a:prstGeom prst="rect">
                <a:avLst/>
              </a:prstGeom>
              <a:blipFill>
                <a:blip r:embed="rId2"/>
                <a:stretch>
                  <a:fillRect b="-25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B306BC-6257-D4B9-0C46-EBC0F140E5E1}"/>
              </a:ext>
            </a:extLst>
          </p:cNvPr>
          <p:cNvSpPr txBox="1"/>
          <p:nvPr/>
        </p:nvSpPr>
        <p:spPr>
          <a:xfrm>
            <a:off x="1434844" y="4068332"/>
            <a:ext cx="348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Variables representing the input being a letter (a) or number (n)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9945E-D161-DFA5-9FBF-1B27CF38651D}"/>
              </a:ext>
            </a:extLst>
          </p:cNvPr>
          <p:cNvSpPr txBox="1"/>
          <p:nvPr/>
        </p:nvSpPr>
        <p:spPr>
          <a:xfrm>
            <a:off x="6379469" y="4491515"/>
            <a:ext cx="348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for our input (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mrf</a:t>
            </a:r>
            <a:r>
              <a:rPr lang="en-US" dirty="0"/>
              <a:t>) we want: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355DC-889B-B01A-F8A4-0F092E8014BB}"/>
              </a:ext>
            </a:extLst>
          </p:cNvPr>
          <p:cNvSpPr txBox="1"/>
          <p:nvPr/>
        </p:nvSpPr>
        <p:spPr>
          <a:xfrm>
            <a:off x="598715" y="2013141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6DA772-9E3B-074D-DBE1-9965EAA42062}"/>
                  </a:ext>
                </a:extLst>
              </p:cNvPr>
              <p:cNvSpPr txBox="1"/>
              <p:nvPr/>
            </p:nvSpPr>
            <p:spPr>
              <a:xfrm>
                <a:off x="5549511" y="5105520"/>
                <a:ext cx="5142465" cy="40498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6DA772-9E3B-074D-DBE1-9965EAA42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11" y="5105520"/>
                <a:ext cx="5142465" cy="404983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68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716FE-C166-D57F-0BAF-74E0FC68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69EB-09F8-E6C2-AD5F-0308C11A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A4AB3C-3D92-3393-FD2E-E8E07731382C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761F06-A7C0-3492-0799-EC47CD7CFCF1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718BE52-A1E8-0080-B95B-EC712ECC7B98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15226B5-9799-EC51-17FB-F4BD669F096C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9CC997B-6A51-ADBF-6444-C2B5C5E66F51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0441669-1978-85A5-7D23-FCAE9DBEC47D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A842414-EDBC-A2BB-64CB-318A2A72FBA7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239BB0-3645-271D-F28D-CE532B03276A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4E32286-8195-5C2F-B788-5A68955B5B7E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B41A39-91EB-2C3E-D1B7-40DFE456E50D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E0FC210-5943-F482-0BEC-FFA1B93B3C3F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ECEFCE0-A654-083D-C0BA-75FA4DD6DE1E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5E3CABA-78D6-203B-EE6A-C46B1C77A9F1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B78F6FFE-20CE-98C1-A9F7-01C868100ADF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B4968AD-7C63-C65C-3E35-365B6973E8E5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00862E3-CC34-05FA-4D57-D0D978EB13A5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4DF36D7-DB4C-C051-8F30-BDF0CBEB09AA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30D72F8-FC81-2B1D-3EFD-6CC558F40E37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A2525CC-EDAA-A7FE-0C7F-079F5F3B9125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ED82F1D-D096-A802-BA11-31E6CDBFF31D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53CC82A-0158-4CE6-E55F-41E6BDBF6626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DE04946-0CED-A8B8-B622-CF92BC11AA34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1806DB5-F54D-6FC2-06BD-C80C3DDEC421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DB1500D-1DFB-0988-70E6-4F9740507F07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CFB8FF-F913-1362-A932-61DA4A754B41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B9A60A6-7947-BD03-11D0-9F348C445790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54CED-D410-53A0-5F82-FAB38AAEF051}"/>
              </a:ext>
            </a:extLst>
          </p:cNvPr>
          <p:cNvSpPr txBox="1"/>
          <p:nvPr/>
        </p:nvSpPr>
        <p:spPr>
          <a:xfrm>
            <a:off x="1817511" y="4544200"/>
            <a:ext cx="8474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Ok, we are finally ready to do the conversion of this DFA into a Boolean formula!</a:t>
            </a:r>
          </a:p>
        </p:txBody>
      </p:sp>
    </p:spTree>
    <p:extLst>
      <p:ext uri="{BB962C8B-B14F-4D97-AF65-F5344CB8AC3E}">
        <p14:creationId xmlns:p14="http://schemas.microsoft.com/office/powerpoint/2010/main" val="1806848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F531-EF93-1CE0-1EBA-B7BEFE61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F31E-D95F-9DD0-FC32-171D0392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23169E-DD68-5D2B-33B2-90ACAC749A00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0DDF97-303E-580D-147C-C5D9A235CD31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91F6EC-F7C7-0595-7BA6-41892D7673C1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3AD143-440D-1386-22A9-0C8997D65F7A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A1541F5-6C49-CA17-3A63-83FD4E9F80DC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A4655A-7350-2396-9670-7567AF5765D0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040A16-5209-40B3-4749-870A51CD6B56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668F2E0-7704-9E57-D49B-0EBE01F7AC93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CF5E0DA-F606-CA2C-F04E-70E838D7E4D7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60A0A3F-FCD0-47F1-E5A8-B6974AC7F185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C0B4187-EBF9-2FD4-02EC-6A2CD99FCE8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B45F999-7400-E1E4-79D2-69D541E53AA0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2EF493B-A95C-BCA9-B7A8-6279C5F6D2EF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005607C-5D1A-FB0A-9484-A56260FF418B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27019FF-1405-6618-78EF-79DBB54BCFF5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163A551-75F1-82C1-9576-2BDCCEA493C3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8BED8F-9CD6-F4BD-DA5D-BB00A5944B04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529B078-2417-90E8-717D-F7158C38490B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FEAB4C3-8FF4-A2C7-AD93-6E2E50ED50CD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75F74E-6CEE-5B75-797A-9EAD33FA0002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48F340-DD59-0FE1-BA8E-593B50F8C828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2617F6-FF20-B742-6C65-71C8CE190148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B09669-3547-2624-D561-F98312212CFA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9167836-611B-AAB8-42D6-FBB23FE7EE4A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3270F3-4412-6F67-F711-B82080AE655D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0D31DE-6F7A-8919-7E2D-1F1AB3C48D24}"/>
                  </a:ext>
                </a:extLst>
              </p:cNvPr>
              <p:cNvSpPr txBox="1"/>
              <p:nvPr/>
            </p:nvSpPr>
            <p:spPr>
              <a:xfrm>
                <a:off x="2995127" y="4513641"/>
                <a:ext cx="6799008" cy="38151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0D31DE-6F7A-8919-7E2D-1F1AB3C48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27" y="4513641"/>
                <a:ext cx="6799008" cy="3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51F5AE-481A-32E0-2D89-5369E837C0F1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D720C-9FD9-59E0-1DCB-C9C60391E6BE}"/>
              </a:ext>
            </a:extLst>
          </p:cNvPr>
          <p:cNvSpPr txBox="1"/>
          <p:nvPr/>
        </p:nvSpPr>
        <p:spPr>
          <a:xfrm>
            <a:off x="2705877" y="5300130"/>
            <a:ext cx="777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start in state 1 on first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17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7CCDF-5B64-D65A-5EBE-2F447BBB7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1FF9-9D56-96E9-9700-B2A18627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0ABD43-F335-B76D-3665-EC4D0229EB4F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86A373-7888-168F-399B-4F4CB12442FC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42F8935-7A19-E89B-AF43-C2A3621AB391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6ED7080-B38B-4F11-0083-58B201A6AAB4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B4DBA5D-7A17-0539-DB60-D4EA3099E595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81FBB5-1E67-4323-FDA6-69D137C479F9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4112543-8D3F-8B36-8531-388BD6215D5A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D086F25-F6AD-3DE9-B196-644388305066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0114E9-DBCB-7B5E-A056-433CB0F14294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26254B-6597-549F-AEAC-BD27876AD8E9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932F73E-8766-4D3E-EAE6-5114FFF4DF5D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21FA205-904B-1C4D-1A4A-B17385E35534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F94BE8B-010F-B192-D05C-DD823E28FFB4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02886268-F4B4-5DFC-7F5E-A5772B449926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27B5C50-8E18-4258-DA6F-38A641D212CA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F919D57-7366-F5CE-DCA7-1D5BDEBC96D6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5B1E50D-BA5B-ED13-EE80-D7D18CFD80DE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A14463-B3FE-0481-E665-36F014145EB6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2964177-E3C6-25EE-B20C-136857B4030C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A607B7-718E-F06F-9163-8C2F12E7046D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83074FC-F56A-6BAE-5FCC-DA35BE6AEF50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29D296-64CB-5A4B-2584-AC56BCDB4AE9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F3F7119-BF83-F63A-6340-722FE48A5BE3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EB115E1-14CF-B4EE-B515-08AB9E19FEDC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369886-FFB4-3495-7EE3-23ECA703A4AB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41453-D158-AF06-982D-C95268502262}"/>
                  </a:ext>
                </a:extLst>
              </p:cNvPr>
              <p:cNvSpPr txBox="1"/>
              <p:nvPr/>
            </p:nvSpPr>
            <p:spPr>
              <a:xfrm>
                <a:off x="2995127" y="4513641"/>
                <a:ext cx="6799008" cy="40498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 …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41453-D158-AF06-982D-C9526850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27" y="4513641"/>
                <a:ext cx="6799008" cy="404983"/>
              </a:xfrm>
              <a:prstGeom prst="rect">
                <a:avLst/>
              </a:prstGeom>
              <a:blipFill>
                <a:blip r:embed="rId2"/>
                <a:stretch>
                  <a:fillRect b="-1176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19D6572-DB5F-597E-E086-E0077B9785E3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74CCF-B894-D868-F47D-CFFAD475F38F}"/>
              </a:ext>
            </a:extLst>
          </p:cNvPr>
          <p:cNvSpPr txBox="1"/>
          <p:nvPr/>
        </p:nvSpPr>
        <p:spPr>
          <a:xfrm>
            <a:off x="2495951" y="5301905"/>
            <a:ext cx="777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input string (“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mrf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”) has all three characters being letters (a) and NOT numbers 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7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BA218-C3AF-D199-AB6B-ADDF43FD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2697-21E5-8C00-8260-F4E2AED5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3BF6CD-1A63-AE6C-BF9E-BAF93136FE42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5D1E8D-4872-3BC4-2943-B369F3DF85F5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CF0D13C-0E12-B949-6CBF-07CC29E81F5D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E62B1EA-2883-FFD7-21A3-C367F3DFDDE8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F607C62-2FCD-150C-2108-A7F28D48142A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31B534D-76B1-9E18-EE7A-00276382945C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EBC588E-AD82-AFFA-CC0C-75EA4B071CD3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F0F2A01-7163-F662-3268-398C943B6000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4E04DCE-8F9D-1FF5-7201-30C57F6A2238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4F6F4CA-361B-517D-1605-13AD3B650BD8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F8B0FDB8-2F23-17BA-6F06-36926D6D3581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024CE91-DFC0-C0E7-1D0C-DDEE6C381ED1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FB5C4F8-D2A0-3EEA-F3D7-9A9039059068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29A7057-38F2-C8EF-1638-601A541271F6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02BBAE2-A188-9C9B-9C21-1211698937B8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FF17F80-158D-5DC9-7A9A-FA4310988419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2B258C4-8853-0DAB-168D-0A6A3BF5349D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49DCF69-B964-4FBB-EB5B-F8FA1A9AA8E8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22A526B-8A56-12EA-E09C-67657FD3EB95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FF2977C-CEEA-3280-1F7C-2AF623B15D69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6A2EC2-C371-3997-C955-B0E198CC0EE5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C1B875-2915-4C3C-A758-0F67F9C4B100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C51645-1FA9-5DC2-C51E-9B9D80A88B6D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66BAA0A-A4EF-767A-568B-7F0C9C72546A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825A4C-48E6-69FA-C816-C168D1AA3D2C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E163C0-4239-E027-94FB-6E88EB4D451E}"/>
                  </a:ext>
                </a:extLst>
              </p:cNvPr>
              <p:cNvSpPr txBox="1"/>
              <p:nvPr/>
            </p:nvSpPr>
            <p:spPr>
              <a:xfrm>
                <a:off x="2995127" y="4513641"/>
                <a:ext cx="6799008" cy="81952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E163C0-4239-E027-94FB-6E88EB4D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27" y="4513641"/>
                <a:ext cx="6799008" cy="8195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2C3199E-0852-248C-357D-653F62476D3B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897A62-B15F-01EC-99D5-0DEE68B0A5B8}"/>
              </a:ext>
            </a:extLst>
          </p:cNvPr>
          <p:cNvSpPr txBox="1"/>
          <p:nvPr/>
        </p:nvSpPr>
        <p:spPr>
          <a:xfrm>
            <a:off x="2605725" y="5457250"/>
            <a:ext cx="777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input has exactly three characters, there are three different times we can go from state 1 to state 2.</a:t>
            </a:r>
          </a:p>
        </p:txBody>
      </p:sp>
    </p:spTree>
    <p:extLst>
      <p:ext uri="{BB962C8B-B14F-4D97-AF65-F5344CB8AC3E}">
        <p14:creationId xmlns:p14="http://schemas.microsoft.com/office/powerpoint/2010/main" val="2242911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79D4-AADB-48B4-03A4-3EB495537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9F340-DE1B-E795-8891-057A387B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EFBD3F-B793-26D8-E4C2-2783D2B136ED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2FBDCB-1A34-1A21-2D65-83C66FF518BB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C52947F-6B97-308D-6114-7835425EB5A8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BC11E4-CFFD-EE69-34BD-5D512CAD0DA0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B98160-FB64-E1EB-9809-6DE600FE488D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027EC6B-2A81-E433-3BE8-68C3E9578412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5C41AA-A717-C5E9-F31F-6178CC2CB910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DDADDBE-3EC3-CD6F-D530-33074928C63F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0CF5787-D547-7CF4-FABC-8D8F01838218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F1E7478-4607-FEFF-EAF1-3D5AEC841F09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2BB6188-2F66-A24C-36DE-F4E4C0B9B5DD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8D47725-DA09-3B64-210E-3823B45E6CED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2CC91BD-14FD-3B8C-BE91-1590AAF2A6C2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9F52D15-BFD2-7550-A975-2E3876BA9ABE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20CC64D-F086-08A9-5DA9-BBC7C4B00EFF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8242E53-8E2D-A83B-FCD0-EB111910C0DE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76AFF2C-1440-404B-EE4E-B22461CB96B6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4B8034-A4DF-8439-0CA1-F7B30B776929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279FF8-C492-C86F-28CC-909F8AA15952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A4A4123-E8DF-319F-7A84-9DABC7837F28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A9B655A-2BC3-0D38-CB5F-39D3E7958456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419BA55-20A0-A71F-F6AF-C8802F840E36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266A20-AA88-94C9-B6BA-96232515A394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D0A751-A3C6-D1E2-B031-7ABEAF27D700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66759-4669-F41A-D64A-38E080580755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24E97-7372-2545-AE42-0C58EC8CA686}"/>
                  </a:ext>
                </a:extLst>
              </p:cNvPr>
              <p:cNvSpPr txBox="1"/>
              <p:nvPr/>
            </p:nvSpPr>
            <p:spPr>
              <a:xfrm>
                <a:off x="2995126" y="4513641"/>
                <a:ext cx="6906207" cy="123405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324E97-7372-2545-AE42-0C58EC8CA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26" y="4513641"/>
                <a:ext cx="6906207" cy="1234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798BA6B-712F-B95A-C468-83427DFFF874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6DA8F-145E-0D74-398F-6CD6CB12D7BB}"/>
              </a:ext>
            </a:extLst>
          </p:cNvPr>
          <p:cNvSpPr txBox="1"/>
          <p:nvPr/>
        </p:nvSpPr>
        <p:spPr>
          <a:xfrm>
            <a:off x="6188314" y="5953666"/>
            <a:ext cx="360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Similar, but for the next transition!</a:t>
            </a:r>
          </a:p>
        </p:txBody>
      </p:sp>
    </p:spTree>
    <p:extLst>
      <p:ext uri="{BB962C8B-B14F-4D97-AF65-F5344CB8AC3E}">
        <p14:creationId xmlns:p14="http://schemas.microsoft.com/office/powerpoint/2010/main" val="3192111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8577-2DE3-1F35-417E-762E4DCB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AFDA-3692-6021-B7AF-6B80F047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BA6032-D1EE-7485-F0D1-24BB26DE5062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905A21-068A-780F-6B0A-B66C88BE8D77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E7CE19A-86E8-F326-DAE9-28FBAF512C43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DAE0FA0-98FF-0884-9607-CD0E152BE1C6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95E1996-8E62-E891-309E-4554B40B9C10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1048160-B4FB-9CB2-5D28-41ED83A8A388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5AEE42-B30A-653A-47E5-46E8ADEE40EC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4701ADC-2479-1632-11AC-B889C30FF323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330F751-F7CA-891B-59F4-7822E8380A2E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408E525-8D66-BAFD-A9C3-65955DA04666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4FA2B1C-A3A0-1838-5B7D-28A76AFD906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24C4130C-3EE8-F849-EA7B-999B42196483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FB9282A-2903-2168-78C5-C0244233F541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42C033C-E230-950E-B8B1-2484E5CF2574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2070061-1D66-2908-6322-8F54B875AF83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6C0BF71-FE89-18D6-63CD-4A085059D474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E09F410-E6BE-E0F0-C098-997FDEB77478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1A9EE8-A1F7-9A98-25F9-43FD28DC3BDC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1646310-37B6-97B3-74D2-BD23CDFE9E36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C51E4BF-74BD-F0D3-2B78-AD894176A6ED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56F36A-8B4B-828C-2D65-64D4050912F6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15A7A7D-6759-A294-D9BE-69B83E66C154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629AC01-E704-92EB-71BD-F2CB15F64E79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0768AA-FD45-2431-DD02-C06A3AC36E16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C57BFF-C2F7-F211-A0D2-50AA9C1F588C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477A86-333B-51CC-240D-BDB9F2EF23F8}"/>
                  </a:ext>
                </a:extLst>
              </p:cNvPr>
              <p:cNvSpPr txBox="1"/>
              <p:nvPr/>
            </p:nvSpPr>
            <p:spPr>
              <a:xfrm>
                <a:off x="2995126" y="4513641"/>
                <a:ext cx="6999106" cy="164859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477A86-333B-51CC-240D-BDB9F2EF2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26" y="4513641"/>
                <a:ext cx="6999106" cy="1648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335567-EDDC-9010-D207-87DB6F0C71E1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9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90FC-6957-E18D-C339-B006F89D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2970-1301-7C2C-BB54-4C913024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EC72F4-8B21-F5F0-846F-53DA63036F09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CF196B-32DB-20EB-E691-4C22F0295298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8658A7-0D3C-C14F-5536-9F215B6CB1F4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3E450B-D9A6-415B-D2CB-C131BAD1EA06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707D491-362E-1ADA-0A04-28DC43E811A3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3D3E194-80E9-8003-DCED-53D692A8AE47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528641B-E9DB-9377-6814-1BA1EB4EF089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3D52B2-7A92-9CCE-82F1-46135ECCEF2A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3EF1FB9-54FA-2399-82EB-085620C32597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463E6F0-F07F-2303-57D6-E0EC179DD653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9CC99E3-6607-E21E-87A4-24B0BC30F9E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FD1343F-1709-5FA6-7582-F0B82F9240AC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B4A6B547-368D-7861-233B-6BCFDACB0A6C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97ACC0A-BA2F-4661-BA57-987DD4C9DCCB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ED51454-7C94-4B84-044D-7E2829B20E90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A015783-E0E2-8469-6C75-497CBE25C3B9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9A77C1F-128E-C696-042C-816F06887A0B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63A3EC2-0D7D-9D94-741B-DC40EE5DAEB6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C1BCA6-8F0A-E317-DADA-3A834EB004F9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397CDA2-FD01-7195-4859-181928BBCB22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A4E021-0B89-2B69-E7CE-B7245B0C10EB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DDA981-366B-88FA-C79B-26E06FB7F399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D1E496F-803D-EF01-873C-E1C041436DB5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76A08E4-A39F-B2A0-8514-84298C1D68F4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F5B4CE-80FD-8360-C0E3-CAD277A3AEAD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1AC33D-A288-6909-DA18-8CA18A3A9F4D}"/>
                  </a:ext>
                </a:extLst>
              </p:cNvPr>
              <p:cNvSpPr txBox="1"/>
              <p:nvPr/>
            </p:nvSpPr>
            <p:spPr>
              <a:xfrm>
                <a:off x="1253068" y="4174971"/>
                <a:ext cx="10080976" cy="2138406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1AC33D-A288-6909-DA18-8CA18A3A9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4174971"/>
                <a:ext cx="10080976" cy="21384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C9429EB-812B-08D7-C375-065D5F7F0E14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04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4645-707A-673D-83E5-4CA387DE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65A22-A848-D7AD-5E72-F034C98A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850CA1-104C-CE73-5A88-D4AFB58359DA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3C6881-96AE-FABF-BACC-FFBD106DD3A0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AE6A34-276B-989F-B80F-0360F53FBEB4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AA81D3-51A9-B52E-F732-C81A3990B09F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9C4C609-5FED-6A1D-2816-36284917114E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F78C02-EC97-5C8C-864E-D59C9FADBB3E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40FF056-63A3-9644-2307-F8390B161EEA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6E8DEA1-96E7-9761-E3F1-801DA3568F59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3618ACC-BDC5-0498-031B-65112BC75888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80DDB45-054F-F03B-53A4-1D9ECD5FD27C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7B65AB7-AB95-216A-9005-4DF8820C663F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7D88332-1808-372D-5855-77B9F8E57692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87714C6-C96B-AC67-F468-7E23DC15277F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EF1D65E-C6D2-6061-3B49-05C84A7B94AE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DAD1A6A-D949-DAF9-E75D-C42DD3978D89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F5874F2-F91A-BAA7-8169-F1B9213BBD37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157BB463-0941-B0E1-C4BC-1621BC222619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BD20B5F-48F2-EAB6-5D96-BB8B60B9D281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A6F624-1F4D-36E5-C6CD-3B421082B5D6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91521C7-0AA8-6ECE-253F-492566C562A2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E57936-4723-F64A-B2CA-6F41FCF7BC23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6D1CF1C-2E7C-97EA-9DF7-A67DFC763472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36B7C0-B0A8-32BD-3168-07088C809D3E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E04D38-FD63-827C-70D0-9FB60C417CC7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B6A384-C2FC-0012-CC13-AFFE87B72CB9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75EDD-8CCE-DE51-B204-3D9DA94D2966}"/>
                  </a:ext>
                </a:extLst>
              </p:cNvPr>
              <p:cNvSpPr txBox="1"/>
              <p:nvPr/>
            </p:nvSpPr>
            <p:spPr>
              <a:xfrm>
                <a:off x="1253068" y="4174971"/>
                <a:ext cx="10080976" cy="2552943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75EDD-8CCE-DE51-B204-3D9DA94D2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4174971"/>
                <a:ext cx="10080976" cy="2552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AA2843F-1946-BF47-6998-8BC1FABB770F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3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5E07-F4A3-5400-CAE6-351CFEB92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696A-92B2-8346-CEED-B25A14D3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Complexity Classes</a:t>
            </a:r>
          </a:p>
        </p:txBody>
      </p:sp>
    </p:spTree>
    <p:extLst>
      <p:ext uri="{BB962C8B-B14F-4D97-AF65-F5344CB8AC3E}">
        <p14:creationId xmlns:p14="http://schemas.microsoft.com/office/powerpoint/2010/main" val="19459806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39C2-7F29-4B74-2FC4-ADF6B4F38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0EA7-C3EE-DF50-AB1B-3E14DB6E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FC7DD2-2271-76C3-FD49-FB1061847FE7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8D8DA6-76B7-3C59-3ACE-C7E60822309D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6251394-930C-0114-575D-D0D08A275DBD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F18221-DCC8-FA7A-5DF0-1FF8901BB123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3A6B886-DD4A-C2A6-0052-D7E1872525D1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EE6E86D-8B9D-111F-E8EC-BB637D24E67A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65D9648-19C0-4908-C0BF-708B1EA64EC1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885A41E-72B9-C4EA-88E4-117E263088DA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55948E4-5600-0B8F-8631-5EDCE39AE44F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EEA3337-B13C-8E45-0131-F745B87D81D5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35D6FF9-C88C-16A5-7B47-7FBE74A11DC3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4EDD12F-775B-8118-FD58-0A55E83E1FAC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D593D7B-A149-DF07-FD6C-2EF366104E59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FDB6898-C441-5E94-ED53-C7EDDB171982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B55363E-DC9B-B0D3-4571-AB8B550EFF0D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6C5186F-5EB8-1EED-3358-69C78B27E462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EB08C11-2760-A88D-C9E6-B5D8935F921E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4CC55E8-9006-DC1D-AFAD-1B03A0C6C11B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99D2BB8-60A2-06D6-CF94-7A986F35B26A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BAD4D6D-4F23-83BB-2BCC-FAD7F2271CF9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97F7BF3-FC47-A27E-38DF-2982CA3BA846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AA7CD6F-6AAD-3B4B-B039-B005CEBE0471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3BCCA63-2C5E-E4DB-A451-26E7905C7A60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C36684-2C4A-2803-6226-21BC99AAD6B8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ECC32B-45EB-5D07-BF7D-275B00E12678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BE625D-BBC9-4ECE-42F9-83EC232395E1}"/>
                  </a:ext>
                </a:extLst>
              </p:cNvPr>
              <p:cNvSpPr txBox="1"/>
              <p:nvPr/>
            </p:nvSpPr>
            <p:spPr>
              <a:xfrm>
                <a:off x="1253068" y="3899549"/>
                <a:ext cx="10080976" cy="282994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BE625D-BBC9-4ECE-42F9-83EC23239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3899549"/>
                <a:ext cx="10080976" cy="2829942"/>
              </a:xfrm>
              <a:prstGeom prst="rect">
                <a:avLst/>
              </a:prstGeom>
              <a:blipFill>
                <a:blip r:embed="rId2"/>
                <a:stretch>
                  <a:fillRect b="-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B6EDC75-1A3C-2B74-4854-50E5DADDC891}"/>
              </a:ext>
            </a:extLst>
          </p:cNvPr>
          <p:cNvSpPr txBox="1"/>
          <p:nvPr/>
        </p:nvSpPr>
        <p:spPr>
          <a:xfrm>
            <a:off x="667139" y="201501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B95F8-7764-4E04-C268-92BEB2B842EC}"/>
              </a:ext>
            </a:extLst>
          </p:cNvPr>
          <p:cNvSpPr txBox="1"/>
          <p:nvPr/>
        </p:nvSpPr>
        <p:spPr>
          <a:xfrm>
            <a:off x="1773716" y="3146312"/>
            <a:ext cx="37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be in a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final state </a:t>
            </a:r>
            <a:r>
              <a:rPr lang="en-US" dirty="0"/>
              <a:t>at the last step (in this case, step 4!</a:t>
            </a:r>
          </a:p>
        </p:txBody>
      </p:sp>
    </p:spTree>
    <p:extLst>
      <p:ext uri="{BB962C8B-B14F-4D97-AF65-F5344CB8AC3E}">
        <p14:creationId xmlns:p14="http://schemas.microsoft.com/office/powerpoint/2010/main" val="1640908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98051-C915-E984-D382-CA51CD546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A6E9-B8D3-4D94-2A90-F7A456C0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0FB237-ED8D-5F47-02A3-BC54A0733D32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FA92F8-572F-9A12-DAF6-6128669F4037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661BC91-1DA5-A6AF-65DD-16FFB4F4CB79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12A69CE-8954-100D-4AB1-AD7B34699C03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3614FA-EB27-F9C2-788D-D0650E1608B1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F6E75E-D7D7-3E88-342C-AF5EA8216660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B408794-07FD-5792-0C0F-CEF1F5327074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E5ACB09-4BFC-F8FE-187A-CE8415B2D7F1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01A5B0A-A857-788B-E6BC-BCF4D3170E43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E154257-9665-EF3F-3F75-AF5ED681F9F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F7E67B1-C0B0-51FD-EEDE-08BAE7792837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05E7E3C-9EF3-9D2E-3745-6EEA1D73CD94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B93B83E-DD16-91E7-B821-6867A6350B67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7EFD572A-41B8-070D-684A-482C59CD026B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7DD87177-1919-8C62-9E83-F31F3129F746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3475CC2-CB58-18BB-7B9E-E17DF6C054D0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AEB44A8-9D01-C4C6-4446-09BDD62151BC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11B833-FEC3-C3CE-086A-40CCCB5C420C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A7B4B0D-3DFE-FECB-5540-D8458CF81C78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6CBBBF-1CCB-C6FE-7F3D-0AC3C111421E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17CBC2E-B946-D19B-2B8C-C59DC57B3FFF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2ED0245-1778-6435-FB57-000B0E8FF087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947BDC6-66BD-6EFE-6B4D-0F6B92C0FD24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5D928D-D324-1984-0494-64ABBC909B8C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B1FA0-FE63-B780-3310-E681DBFEA278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B2FEAB-9C20-AA9F-1387-D16CE25D204C}"/>
                  </a:ext>
                </a:extLst>
              </p:cNvPr>
              <p:cNvSpPr txBox="1"/>
              <p:nvPr/>
            </p:nvSpPr>
            <p:spPr>
              <a:xfrm>
                <a:off x="1253068" y="3932600"/>
                <a:ext cx="10080976" cy="282994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B2FEAB-9C20-AA9F-1387-D16CE25D2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3932600"/>
                <a:ext cx="10080976" cy="2829942"/>
              </a:xfrm>
              <a:prstGeom prst="rect">
                <a:avLst/>
              </a:prstGeom>
              <a:blipFill>
                <a:blip r:embed="rId2"/>
                <a:stretch>
                  <a:fillRect b="-133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F48B92C-25B3-A273-C827-FBA9B7435FEB}"/>
              </a:ext>
            </a:extLst>
          </p:cNvPr>
          <p:cNvSpPr txBox="1"/>
          <p:nvPr/>
        </p:nvSpPr>
        <p:spPr>
          <a:xfrm>
            <a:off x="463318" y="149536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11D60-31CC-7A2A-DB46-03C53E629C2E}"/>
              </a:ext>
            </a:extLst>
          </p:cNvPr>
          <p:cNvSpPr txBox="1"/>
          <p:nvPr/>
        </p:nvSpPr>
        <p:spPr>
          <a:xfrm>
            <a:off x="780154" y="2472415"/>
            <a:ext cx="6405972" cy="1200329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We are done! 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Claim: We have two different ways to test if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mrf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is valid computing id. We can run DFA or we can try to satisfy the equation below!</a:t>
            </a:r>
          </a:p>
        </p:txBody>
      </p:sp>
    </p:spTree>
    <p:extLst>
      <p:ext uri="{BB962C8B-B14F-4D97-AF65-F5344CB8AC3E}">
        <p14:creationId xmlns:p14="http://schemas.microsoft.com/office/powerpoint/2010/main" val="2990288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AB513-874E-871B-6ED5-D3856A626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605B-FD4B-9FA0-4974-072D0734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7EF7DB-85B0-E644-1D2A-026B4B9A92A0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C9CEB-10C1-ED10-9BFE-AA1E987E5FDF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D337C76-590F-41D2-9E9D-3701F48396C1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5F756E-AF1D-95A7-9170-4768DF2307C7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E973F48-DF29-36EC-3C57-E77D9BFDBE1C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56CC5A9-2722-C232-1F60-07D572463974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6DB792E-8D40-70D4-4B38-FFAB9870B10A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D9BB89B-E915-2D39-5437-A3CDC6871F67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36AA736-831D-4C87-7D5D-B6EAE9216CC7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F0C557A-0AEE-36E9-CD17-E785F14DA596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F6035FB-9312-4CDF-0880-18A2DD87B94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A93C860-2024-4224-2F50-650E9F3916D1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4A3A9C9-5A8F-470B-236F-3ACF2F140905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412758-27FE-E947-65D6-6C901CD7CD0C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E6EAD56-8C0E-1B48-8E77-541AE150528F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D690504-5C33-5106-BE1D-A37B52E816D7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6F5D2E5-1790-8F7D-86B5-30E996303963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6D4F2C3-84A5-86C7-8831-9E36F3FC56CB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F164160-5F01-1679-14C5-D431B7D4B80B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DFC448-871A-3D26-462C-8CF7E3326E5D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3291C69-7CC4-89F0-AD47-85D483CC87C7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F9A51E-D157-3BE2-BDAA-78889C13B7E6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E45D74C-2180-A956-AB33-FBAA56091E1B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5B6CFCE-8887-B062-3C03-4DB5CBAFEA93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EC6E2-FE38-D892-A4AE-21B0551A429C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D6755A-3AFD-B7CF-DE1F-2164499D7585}"/>
                  </a:ext>
                </a:extLst>
              </p:cNvPr>
              <p:cNvSpPr txBox="1"/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D6755A-3AFD-B7CF-DE1F-2164499D7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blipFill>
                <a:blip r:embed="rId2"/>
                <a:stretch>
                  <a:fillRect b="-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EB8AE8E-0C83-20FB-6D64-6D742F84CBC0}"/>
              </a:ext>
            </a:extLst>
          </p:cNvPr>
          <p:cNvSpPr txBox="1"/>
          <p:nvPr/>
        </p:nvSpPr>
        <p:spPr>
          <a:xfrm>
            <a:off x="463318" y="1495369"/>
            <a:ext cx="2416628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endParaRPr lang="en-US" sz="4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341E5-409A-ABC9-2C6F-77DE40A7902A}"/>
              </a:ext>
            </a:extLst>
          </p:cNvPr>
          <p:cNvSpPr txBox="1"/>
          <p:nvPr/>
        </p:nvSpPr>
        <p:spPr>
          <a:xfrm>
            <a:off x="670510" y="2643613"/>
            <a:ext cx="6405972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The assignment below works, thus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mrf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is a valid UVa computing id!! Notice that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variables set to TRUE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tell us exactly how we went from state to state in the DFA</a:t>
            </a:r>
          </a:p>
        </p:txBody>
      </p:sp>
    </p:spTree>
    <p:extLst>
      <p:ext uri="{BB962C8B-B14F-4D97-AF65-F5344CB8AC3E}">
        <p14:creationId xmlns:p14="http://schemas.microsoft.com/office/powerpoint/2010/main" val="2323446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399A2-BF53-4EDC-9BDC-15B876BC8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9F0A-8D1A-D7A9-9DC4-96E7308A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D3C64C-DBDD-500D-DE3B-02DCA5425EFA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C6C728-B255-33C0-FCEB-8786E7165740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9284E96-635A-AFD6-02D5-70420C195E78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376C878-47D3-E15C-4208-B41BA6CE6AF8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F164EA2-2F18-0F6D-7BC7-860779459B32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DE964A7-DE13-D876-D0A9-DB140EAD9B20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2762761-9E3A-8C1C-D7BE-7A9A86B59949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86CCB12-060E-0666-5678-2006731F7A04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459225-B25B-8619-3A4B-BBEEBCA5355F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FDC2760-47A5-25ED-B118-09BB29DA6E41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DE20FDD-50E7-C28D-FF4F-37E576C1D68E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CA1DA07-99CE-B0CF-8A9F-6C915792784C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E1DEC3B-C833-82A8-2DB2-4C381F9E23FD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1785CDD-2E72-9BD7-F31F-5024F8C31582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07AE07D-45E2-DD4F-C8DC-4852A1E0D35C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8F49F76-1E45-8407-EE0A-3909EDFB3C2B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0B5823C8-48D5-9086-FFE2-AF96E6607A42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F73E53-AB05-562A-99FB-4C9220BA5DE8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3B5BBBD-E103-C3FF-674F-015E25D6A8C8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A066FDA-5CEA-BF83-8119-297DF27EFF05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5D1FE8-9603-B993-D4CA-5C28ED9A1B3D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C5E4AC0-A3B1-AE7B-5DA2-0FE0D31829D4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8BB7AD-A1B7-0A13-BF23-BE5B83527FF5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3201340-FFA8-AD4C-8E4A-074B4E0855AE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BCCA1D1-995C-50BB-A78C-9C6964FF3AAB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70919-4309-77FB-FFB4-2FC8522FFC22}"/>
                  </a:ext>
                </a:extLst>
              </p:cNvPr>
              <p:cNvSpPr txBox="1"/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¬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70919-4309-77FB-FFB4-2FC8522FF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blipFill>
                <a:blip r:embed="rId2"/>
                <a:stretch>
                  <a:fillRect b="-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5A0C60-65DA-6411-747D-79181F2D14E2}"/>
              </a:ext>
            </a:extLst>
          </p:cNvPr>
          <p:cNvSpPr txBox="1"/>
          <p:nvPr/>
        </p:nvSpPr>
        <p:spPr>
          <a:xfrm>
            <a:off x="539518" y="1725081"/>
            <a:ext cx="2699760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6C6C0-09BF-8C80-1E90-09B04B871B0A}"/>
              </a:ext>
            </a:extLst>
          </p:cNvPr>
          <p:cNvSpPr txBox="1"/>
          <p:nvPr/>
        </p:nvSpPr>
        <p:spPr>
          <a:xfrm>
            <a:off x="682078" y="2782669"/>
            <a:ext cx="6405972" cy="92333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How about an input (also with three characters) that is NOT a valid computing id. What happens when we try to satisfy the equation below?</a:t>
            </a:r>
          </a:p>
        </p:txBody>
      </p:sp>
    </p:spTree>
    <p:extLst>
      <p:ext uri="{BB962C8B-B14F-4D97-AF65-F5344CB8AC3E}">
        <p14:creationId xmlns:p14="http://schemas.microsoft.com/office/powerpoint/2010/main" val="3975009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9C2B4-82BC-E7D1-5E81-DD17FB3F5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B7D4-EB8A-8AB9-E5E8-F5630608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680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conversion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D7DD62-6090-932F-6FAF-88193DAA8314}"/>
              </a:ext>
            </a:extLst>
          </p:cNvPr>
          <p:cNvGrpSpPr/>
          <p:nvPr/>
        </p:nvGrpSpPr>
        <p:grpSpPr>
          <a:xfrm>
            <a:off x="1625082" y="759677"/>
            <a:ext cx="8941835" cy="3072883"/>
            <a:chOff x="1433806" y="1118514"/>
            <a:chExt cx="8941835" cy="30728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8FB45E-C706-B368-3AD1-F43DF18C4C74}"/>
                </a:ext>
              </a:extLst>
            </p:cNvPr>
            <p:cNvGrpSpPr/>
            <p:nvPr/>
          </p:nvGrpSpPr>
          <p:grpSpPr>
            <a:xfrm>
              <a:off x="1433806" y="1118514"/>
              <a:ext cx="8941835" cy="3072883"/>
              <a:chOff x="643814" y="2052736"/>
              <a:chExt cx="8941835" cy="30728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E197319-6AD0-D934-D836-45DC5BB6A3AB}"/>
                  </a:ext>
                </a:extLst>
              </p:cNvPr>
              <p:cNvSpPr/>
              <p:nvPr/>
            </p:nvSpPr>
            <p:spPr>
              <a:xfrm>
                <a:off x="225801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0FB8903-5C00-D926-3449-74815A87FFEE}"/>
                  </a:ext>
                </a:extLst>
              </p:cNvPr>
              <p:cNvSpPr/>
              <p:nvPr/>
            </p:nvSpPr>
            <p:spPr>
              <a:xfrm>
                <a:off x="4323185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79E05C6-B30A-5147-11B3-0B0F0C5FF9E9}"/>
                  </a:ext>
                </a:extLst>
              </p:cNvPr>
              <p:cNvSpPr/>
              <p:nvPr/>
            </p:nvSpPr>
            <p:spPr>
              <a:xfrm>
                <a:off x="6388360" y="2052736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7340D86-4273-08C9-048F-99848E6085C6}"/>
                  </a:ext>
                </a:extLst>
              </p:cNvPr>
              <p:cNvSpPr/>
              <p:nvPr/>
            </p:nvSpPr>
            <p:spPr>
              <a:xfrm>
                <a:off x="8453535" y="2052736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E51936B-A93C-DEAA-7700-E52B79AB5918}"/>
                  </a:ext>
                </a:extLst>
              </p:cNvPr>
              <p:cNvSpPr/>
              <p:nvPr/>
            </p:nvSpPr>
            <p:spPr>
              <a:xfrm>
                <a:off x="6388360" y="4192557"/>
                <a:ext cx="933062" cy="9330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46926D7-622B-EE8C-DDBA-6A69921E4FE9}"/>
                  </a:ext>
                </a:extLst>
              </p:cNvPr>
              <p:cNvSpPr/>
              <p:nvPr/>
            </p:nvSpPr>
            <p:spPr>
              <a:xfrm>
                <a:off x="8453535" y="4192557"/>
                <a:ext cx="933062" cy="9330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3050048-ADF7-F8F2-CC67-64D19D5EA41F}"/>
                  </a:ext>
                </a:extLst>
              </p:cNvPr>
              <p:cNvSpPr/>
              <p:nvPr/>
            </p:nvSpPr>
            <p:spPr>
              <a:xfrm>
                <a:off x="6466114" y="2130491"/>
                <a:ext cx="780662" cy="78066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4A1345-9CA1-F972-679D-88506BD9BD64}"/>
                  </a:ext>
                </a:extLst>
              </p:cNvPr>
              <p:cNvSpPr/>
              <p:nvPr/>
            </p:nvSpPr>
            <p:spPr>
              <a:xfrm>
                <a:off x="6466114" y="4268757"/>
                <a:ext cx="780662" cy="780662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F7129BC-7469-4F2F-3558-136E6E5F8FD8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>
                <a:off x="1334278" y="2519267"/>
                <a:ext cx="923732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C951B29-F4A2-CE3F-5533-09A4065A8C91}"/>
                  </a:ext>
                </a:extLst>
              </p:cNvPr>
              <p:cNvCxnSpPr>
                <a:cxnSpLocks/>
                <a:stCxn id="18" idx="6"/>
                <a:endCxn id="20" idx="2"/>
              </p:cNvCxnSpPr>
              <p:nvPr/>
            </p:nvCxnSpPr>
            <p:spPr>
              <a:xfrm>
                <a:off x="319107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163BC08-DDB5-C590-8F2F-861AB24751F3}"/>
                  </a:ext>
                </a:extLst>
              </p:cNvPr>
              <p:cNvCxnSpPr>
                <a:cxnSpLocks/>
                <a:stCxn id="20" idx="6"/>
                <a:endCxn id="22" idx="2"/>
              </p:cNvCxnSpPr>
              <p:nvPr/>
            </p:nvCxnSpPr>
            <p:spPr>
              <a:xfrm>
                <a:off x="5256247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A18C368-CD0C-2686-E3E0-D74BDC6E8950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>
                <a:off x="7321422" y="2519267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3D3557C-4737-5843-6BB3-C245DA591E91}"/>
                  </a:ext>
                </a:extLst>
              </p:cNvPr>
              <p:cNvCxnSpPr>
                <a:cxnSpLocks/>
                <a:stCxn id="22" idx="5"/>
                <a:endCxn id="29" idx="1"/>
              </p:cNvCxnSpPr>
              <p:nvPr/>
            </p:nvCxnSpPr>
            <p:spPr>
              <a:xfrm>
                <a:off x="7184778" y="2849154"/>
                <a:ext cx="1405401" cy="1480047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BA1E7FE-D2AF-7652-216A-EFC443870B27}"/>
                  </a:ext>
                </a:extLst>
              </p:cNvPr>
              <p:cNvCxnSpPr>
                <a:cxnSpLocks/>
                <a:stCxn id="23" idx="4"/>
                <a:endCxn id="29" idx="0"/>
              </p:cNvCxnSpPr>
              <p:nvPr/>
            </p:nvCxnSpPr>
            <p:spPr>
              <a:xfrm>
                <a:off x="8920066" y="2985798"/>
                <a:ext cx="0" cy="1206759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C616802-75FC-7C79-79B2-DD3731214DA3}"/>
                  </a:ext>
                </a:extLst>
              </p:cNvPr>
              <p:cNvCxnSpPr>
                <a:cxnSpLocks/>
                <a:stCxn id="29" idx="2"/>
                <a:endCxn id="28" idx="6"/>
              </p:cNvCxnSpPr>
              <p:nvPr/>
            </p:nvCxnSpPr>
            <p:spPr>
              <a:xfrm flipH="1">
                <a:off x="7321422" y="4659088"/>
                <a:ext cx="1132113" cy="0"/>
              </a:xfrm>
              <a:prstGeom prst="straightConnector1">
                <a:avLst/>
              </a:prstGeom>
              <a:ln w="31750">
                <a:solidFill>
                  <a:schemeClr val="tx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BD81D6-469E-E089-4B65-57974D2EE842}"/>
                  </a:ext>
                </a:extLst>
              </p:cNvPr>
              <p:cNvSpPr txBox="1"/>
              <p:nvPr/>
            </p:nvSpPr>
            <p:spPr>
              <a:xfrm>
                <a:off x="3349694" y="2101336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6F6E5E9-C135-F3F1-B376-2C2991A80506}"/>
                  </a:ext>
                </a:extLst>
              </p:cNvPr>
              <p:cNvSpPr txBox="1"/>
              <p:nvPr/>
            </p:nvSpPr>
            <p:spPr>
              <a:xfrm>
                <a:off x="5464628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5DEBB56-D7D1-4D60-83EB-92094AB39B5A}"/>
                  </a:ext>
                </a:extLst>
              </p:cNvPr>
              <p:cNvSpPr txBox="1"/>
              <p:nvPr/>
            </p:nvSpPr>
            <p:spPr>
              <a:xfrm>
                <a:off x="7504923" y="2060900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7769A03-32BE-099A-6DC8-48243925E24D}"/>
                  </a:ext>
                </a:extLst>
              </p:cNvPr>
              <p:cNvSpPr txBox="1"/>
              <p:nvPr/>
            </p:nvSpPr>
            <p:spPr>
              <a:xfrm>
                <a:off x="7504923" y="4241157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A-Z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5C341F0-DC52-7719-FD94-04A7ECDA3A93}"/>
                  </a:ext>
                </a:extLst>
              </p:cNvPr>
              <p:cNvSpPr txBox="1"/>
              <p:nvPr/>
            </p:nvSpPr>
            <p:spPr>
              <a:xfrm>
                <a:off x="7607458" y="3123412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E627BBF-9E4C-494E-B6DE-A4878EE08B8B}"/>
                  </a:ext>
                </a:extLst>
              </p:cNvPr>
              <p:cNvSpPr txBox="1"/>
              <p:nvPr/>
            </p:nvSpPr>
            <p:spPr>
              <a:xfrm>
                <a:off x="8820539" y="3356694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>
                        <a:lumMod val="95000"/>
                      </a:schemeClr>
                    </a:solidFill>
                  </a:rPr>
                  <a:t>1-9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1E084B-490E-0734-9CE2-22319EF81905}"/>
                  </a:ext>
                </a:extLst>
              </p:cNvPr>
              <p:cNvSpPr txBox="1"/>
              <p:nvPr/>
            </p:nvSpPr>
            <p:spPr>
              <a:xfrm>
                <a:off x="643814" y="2334601"/>
                <a:ext cx="765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Start</a:t>
                </a: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679217-4667-3B08-67BA-D3DB7A6C5156}"/>
                </a:ext>
              </a:extLst>
            </p:cNvPr>
            <p:cNvSpPr/>
            <p:nvPr/>
          </p:nvSpPr>
          <p:spPr>
            <a:xfrm>
              <a:off x="9319727" y="1196269"/>
              <a:ext cx="780662" cy="780662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9DFA83-F857-1A08-26D6-FC1C991FC06F}"/>
                  </a:ext>
                </a:extLst>
              </p:cNvPr>
              <p:cNvSpPr txBox="1"/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2,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3,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2,2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4,1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∨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,4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,3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4,4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6,4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9DFA83-F857-1A08-26D6-FC1C991FC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68" y="3932600"/>
                <a:ext cx="9493021" cy="2842125"/>
              </a:xfrm>
              <a:prstGeom prst="rect">
                <a:avLst/>
              </a:prstGeom>
              <a:blipFill>
                <a:blip r:embed="rId2"/>
                <a:stretch>
                  <a:fillRect b="-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82D17B1-DE37-A046-359C-9B66DBD5B985}"/>
              </a:ext>
            </a:extLst>
          </p:cNvPr>
          <p:cNvSpPr txBox="1"/>
          <p:nvPr/>
        </p:nvSpPr>
        <p:spPr>
          <a:xfrm>
            <a:off x="539518" y="1725081"/>
            <a:ext cx="2699760" cy="70788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Input: </a:t>
            </a:r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FB1B3-EF58-BC85-1976-D61B34E841E6}"/>
              </a:ext>
            </a:extLst>
          </p:cNvPr>
          <p:cNvSpPr txBox="1"/>
          <p:nvPr/>
        </p:nvSpPr>
        <p:spPr>
          <a:xfrm>
            <a:off x="930896" y="2890186"/>
            <a:ext cx="5891132" cy="646331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We can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satisfy most of the clauses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but we can’t get any of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final state clauses (last line) to be true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43992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0401-A355-6914-FF49-9EF236B16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DE905-324C-6EB3-932F-F174A6FF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517" y="269469"/>
            <a:ext cx="10334307" cy="57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Reduction Idea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E35A5-9350-6C07-9048-E76F2CF8AF12}"/>
              </a:ext>
            </a:extLst>
          </p:cNvPr>
          <p:cNvGrpSpPr/>
          <p:nvPr/>
        </p:nvGrpSpPr>
        <p:grpSpPr>
          <a:xfrm>
            <a:off x="934046" y="1309840"/>
            <a:ext cx="5969768" cy="4205044"/>
            <a:chOff x="1488446" y="1477069"/>
            <a:chExt cx="5969768" cy="42050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4E6B704-B5B8-096D-5687-B2A8C286F93B}"/>
                    </a:ext>
                  </a:extLst>
                </p:cNvPr>
                <p:cNvSpPr/>
                <p:nvPr/>
              </p:nvSpPr>
              <p:spPr>
                <a:xfrm>
                  <a:off x="5123701" y="2175128"/>
                  <a:ext cx="2216075" cy="1105348"/>
                </a:xfrm>
                <a:prstGeom prst="rect">
                  <a:avLst/>
                </a:prstGeom>
                <a:solidFill>
                  <a:schemeClr val="tx1">
                    <a:lumMod val="9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0" dirty="0">
                      <a:solidFill>
                        <a:schemeClr val="bg1"/>
                      </a:solidFill>
                    </a:rPr>
                    <a:t>Boolean formula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C40158A-4198-0D58-AA6D-3F04389262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701" y="2175128"/>
                  <a:ext cx="2216075" cy="110534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5395CE9-D40E-6E93-DF60-CDF2CED7EB3C}"/>
                </a:ext>
              </a:extLst>
            </p:cNvPr>
            <p:cNvSpPr/>
            <p:nvPr/>
          </p:nvSpPr>
          <p:spPr>
            <a:xfrm>
              <a:off x="1620288" y="2175128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Is </a:t>
              </a:r>
              <a:r>
                <a:rPr lang="en-US" dirty="0" err="1">
                  <a:solidFill>
                    <a:schemeClr val="accent3"/>
                  </a:solidFill>
                </a:rPr>
                <a:t>mrf</a:t>
              </a:r>
              <a:r>
                <a:rPr lang="en-US" dirty="0">
                  <a:solidFill>
                    <a:schemeClr val="bg1"/>
                  </a:solidFill>
                </a:rPr>
                <a:t> a valid uva computing id?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C8DF98C4-EF66-0379-BFD7-467827D69D9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905" y="2454957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0C96BA-D442-3925-2C2C-369CED6D21B6}"/>
                </a:ext>
              </a:extLst>
            </p:cNvPr>
            <p:cNvSpPr txBox="1"/>
            <p:nvPr/>
          </p:nvSpPr>
          <p:spPr>
            <a:xfrm>
              <a:off x="3336429" y="1477069"/>
              <a:ext cx="23330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Convert DFA into equivalent Boolean formula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1F06B75-B9A7-7802-8302-E069E46163A0}"/>
                </a:ext>
              </a:extLst>
            </p:cNvPr>
            <p:cNvCxnSpPr>
              <a:cxnSpLocks/>
            </p:cNvCxnSpPr>
            <p:nvPr/>
          </p:nvCxnSpPr>
          <p:spPr>
            <a:xfrm>
              <a:off x="6231738" y="3450178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8D6C59E-C126-31AD-704D-8FBB83629CF8}"/>
                    </a:ext>
                  </a:extLst>
                </p:cNvPr>
                <p:cNvSpPr txBox="1"/>
                <p:nvPr/>
              </p:nvSpPr>
              <p:spPr>
                <a:xfrm>
                  <a:off x="6239626" y="3605455"/>
                  <a:ext cx="12185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1">
                          <a:lumMod val="95000"/>
                        </a:schemeClr>
                      </a:solidFill>
                    </a:rPr>
                    <a:t>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a14:m>
                  <a:r>
                    <a:rPr lang="en-US" dirty="0">
                      <a:solidFill>
                        <a:schemeClr val="tx1">
                          <a:lumMod val="95000"/>
                        </a:schemeClr>
                      </a:solidFill>
                    </a:rPr>
                    <a:t> satisfiable?</a:t>
                  </a: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8C1D924-60C9-9DFD-F296-CA8A600ED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626" y="3605455"/>
                  <a:ext cx="1218588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093" t="-3846" r="-412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2BE73CD-96DC-EE83-F4D7-B06912E0FFEA}"/>
                </a:ext>
              </a:extLst>
            </p:cNvPr>
            <p:cNvSpPr/>
            <p:nvPr/>
          </p:nvSpPr>
          <p:spPr>
            <a:xfrm>
              <a:off x="5123701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True (satisfiable)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False (not satisfiable)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7C52619-3292-7BD8-BB68-8D95BC221C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1344" y="4854637"/>
              <a:ext cx="9977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B9F966D-6B43-5C83-2E10-2C881DABA454}"/>
                </a:ext>
              </a:extLst>
            </p:cNvPr>
            <p:cNvSpPr/>
            <p:nvPr/>
          </p:nvSpPr>
          <p:spPr>
            <a:xfrm>
              <a:off x="1620287" y="4576765"/>
              <a:ext cx="2216075" cy="110534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Accept or Reject</a:t>
              </a:r>
            </a:p>
            <a:p>
              <a:pPr algn="ctr"/>
              <a:r>
                <a:rPr lang="en-US" dirty="0" err="1">
                  <a:solidFill>
                    <a:schemeClr val="accent3"/>
                  </a:solidFill>
                </a:rPr>
                <a:t>mrf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87CC048-5927-8634-8BBF-8A398E48B9D5}"/>
                </a:ext>
              </a:extLst>
            </p:cNvPr>
            <p:cNvSpPr txBox="1"/>
            <p:nvPr/>
          </p:nvSpPr>
          <p:spPr>
            <a:xfrm>
              <a:off x="3320271" y="3960794"/>
              <a:ext cx="2333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If true, accept </a:t>
              </a:r>
              <a:r>
                <a:rPr lang="en-US" dirty="0" err="1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mrf</a:t>
              </a:r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If false, reject </a:t>
              </a:r>
              <a:r>
                <a:rPr lang="en-US" dirty="0" err="1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mrf</a:t>
              </a:r>
              <a:endParaRPr lang="en-U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5463D41-1F4D-EC3D-A86E-11E9DCF2F45B}"/>
                </a:ext>
              </a:extLst>
            </p:cNvPr>
            <p:cNvCxnSpPr>
              <a:cxnSpLocks/>
            </p:cNvCxnSpPr>
            <p:nvPr/>
          </p:nvCxnSpPr>
          <p:spPr>
            <a:xfrm>
              <a:off x="2630674" y="3450176"/>
              <a:ext cx="0" cy="956887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DA3B52-B855-0F69-1682-73C659A52673}"/>
                </a:ext>
              </a:extLst>
            </p:cNvPr>
            <p:cNvSpPr txBox="1"/>
            <p:nvPr/>
          </p:nvSpPr>
          <p:spPr>
            <a:xfrm>
              <a:off x="1488446" y="3445406"/>
              <a:ext cx="12185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Run the </a:t>
              </a: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DFA</a:t>
              </a:r>
              <a:r>
                <a:rPr lang="en-US" dirty="0">
                  <a:solidFill>
                    <a:schemeClr val="tx1">
                      <a:lumMod val="95000"/>
                    </a:schemeClr>
                  </a:solidFill>
                </a:rPr>
                <a:t> machine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DB4FE7-7EA6-4011-50DD-BD57DB21DD11}"/>
              </a:ext>
            </a:extLst>
          </p:cNvPr>
          <p:cNvSpPr txBox="1"/>
          <p:nvPr/>
        </p:nvSpPr>
        <p:spPr>
          <a:xfrm>
            <a:off x="8072714" y="2540942"/>
            <a:ext cx="367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Reduction Idea: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27567-6DAC-6693-EDB0-AEA90496A6F6}"/>
              </a:ext>
            </a:extLst>
          </p:cNvPr>
          <p:cNvSpPr txBox="1"/>
          <p:nvPr/>
        </p:nvSpPr>
        <p:spPr>
          <a:xfrm>
            <a:off x="8072714" y="2932208"/>
            <a:ext cx="3672962" cy="1477328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Gives us TWO different ways to “run” this program. We can run the DFA directly OR we can convert into a formula and solve the Boolean formula instead.</a:t>
            </a:r>
          </a:p>
        </p:txBody>
      </p:sp>
    </p:spTree>
    <p:extLst>
      <p:ext uri="{BB962C8B-B14F-4D97-AF65-F5344CB8AC3E}">
        <p14:creationId xmlns:p14="http://schemas.microsoft.com/office/powerpoint/2010/main" val="5898772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5BC76-5A06-0F85-7465-8F8977C6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9245-BBFD-3598-F23B-F9C5821F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16918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Other Complexity Classes</a:t>
            </a:r>
          </a:p>
        </p:txBody>
      </p:sp>
    </p:spTree>
    <p:extLst>
      <p:ext uri="{BB962C8B-B14F-4D97-AF65-F5344CB8AC3E}">
        <p14:creationId xmlns:p14="http://schemas.microsoft.com/office/powerpoint/2010/main" val="2513138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C3DA-28B3-92C7-D664-1206AC73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2118"/>
            <a:ext cx="9905998" cy="4482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Complexity Classes</a:t>
            </a:r>
          </a:p>
        </p:txBody>
      </p:sp>
      <p:pic>
        <p:nvPicPr>
          <p:cNvPr id="6" name="Picture 5" descr="A diagram of different types of circles&#10;&#10;AI-generated content may be incorrect.">
            <a:extLst>
              <a:ext uri="{FF2B5EF4-FFF2-40B4-BE49-F238E27FC236}">
                <a16:creationId xmlns:a16="http://schemas.microsoft.com/office/drawing/2014/main" id="{60EE27DD-A341-0AB1-1651-CC98C831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83" y="1042173"/>
            <a:ext cx="5738834" cy="53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262917"/>
            <a:ext cx="9905998" cy="668415"/>
          </a:xfrm>
        </p:spPr>
        <p:txBody>
          <a:bodyPr/>
          <a:lstStyle/>
          <a:p>
            <a:pPr algn="ctr"/>
            <a:r>
              <a:rPr lang="en-US" dirty="0"/>
              <a:t>Finding the Hardest Problems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7DE71-5F15-D842-8C87-B5FE3BBA7ABB}"/>
              </a:ext>
            </a:extLst>
          </p:cNvPr>
          <p:cNvSpPr txBox="1"/>
          <p:nvPr/>
        </p:nvSpPr>
        <p:spPr>
          <a:xfrm>
            <a:off x="1377105" y="1497600"/>
            <a:ext cx="943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/>
              <a:t>Goal</a:t>
            </a:r>
            <a:r>
              <a:rPr lang="en-US" sz="2400" dirty="0"/>
              <a:t>: We want to identify what some of the hardest problems for computers to solve. We can do this by relating the difficulty of problems through reduction!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79F77-20F4-97C9-ABB1-9EE72C0DFB4F}"/>
              </a:ext>
            </a:extLst>
          </p:cNvPr>
          <p:cNvSpPr txBox="1"/>
          <p:nvPr/>
        </p:nvSpPr>
        <p:spPr>
          <a:xfrm>
            <a:off x="1377106" y="3473940"/>
            <a:ext cx="9434611" cy="15696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ysClr val="windowText" lastClr="000000"/>
                </a:solidFill>
              </a:rPr>
              <a:t>Complexity Class</a:t>
            </a:r>
            <a:r>
              <a:rPr lang="en-US" sz="3200" dirty="0">
                <a:solidFill>
                  <a:sysClr val="windowText" lastClr="000000"/>
                </a:solidFill>
              </a:rPr>
              <a:t>: A set (group) of problems that all have the same (or similar) difficulty to solve (given some definition of “same”).</a:t>
            </a:r>
          </a:p>
        </p:txBody>
      </p:sp>
    </p:spTree>
    <p:extLst>
      <p:ext uri="{BB962C8B-B14F-4D97-AF65-F5344CB8AC3E}">
        <p14:creationId xmlns:p14="http://schemas.microsoft.com/office/powerpoint/2010/main" val="314472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649D-810F-CD40-AE53-4B0400BFC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675E6-03BA-BB76-2FCB-CDF0062BA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2917"/>
            <a:ext cx="9905998" cy="668415"/>
          </a:xfrm>
        </p:spPr>
        <p:txBody>
          <a:bodyPr/>
          <a:lstStyle/>
          <a:p>
            <a:pPr algn="ctr"/>
            <a:r>
              <a:rPr lang="en-US" dirty="0"/>
              <a:t>The class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26E9FE-6EC9-DB15-8F2C-11560DD83D3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247883" y="3392487"/>
                <a:ext cx="3693055" cy="2339446"/>
              </a:xfrm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class P is the set of all problems that can be solved by a computer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26E9FE-6EC9-DB15-8F2C-11560DD83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247883" y="3392487"/>
                <a:ext cx="3693055" cy="2339446"/>
              </a:xfrm>
              <a:blipFill>
                <a:blip r:embed="rId2"/>
                <a:stretch>
                  <a:fillRect l="-2740" r="-2397"/>
                </a:stretch>
              </a:blipFill>
              <a:ln>
                <a:solidFill>
                  <a:schemeClr val="tx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6B35DFF-E4C0-D75F-6ACC-AA213846CD84}"/>
              </a:ext>
            </a:extLst>
          </p:cNvPr>
          <p:cNvSpPr/>
          <p:nvPr/>
        </p:nvSpPr>
        <p:spPr>
          <a:xfrm>
            <a:off x="5417078" y="1888065"/>
            <a:ext cx="1354667" cy="13546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F0056E8-8A2C-8CC1-1648-0F5DA356D609}"/>
              </a:ext>
            </a:extLst>
          </p:cNvPr>
          <p:cNvSpPr txBox="1">
            <a:spLocks/>
          </p:cNvSpPr>
          <p:nvPr/>
        </p:nvSpPr>
        <p:spPr>
          <a:xfrm>
            <a:off x="1973528" y="1106221"/>
            <a:ext cx="2091267" cy="9567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u="sng" dirty="0"/>
              <a:t>Important</a:t>
            </a:r>
            <a:r>
              <a:rPr lang="en-US" sz="1600" i="1" dirty="0"/>
              <a:t>: P is a set of problems (not solutions, not algorithms)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2B00B1-699E-C650-91F0-F61968E80EBE}"/>
              </a:ext>
            </a:extLst>
          </p:cNvPr>
          <p:cNvCxnSpPr/>
          <p:nvPr/>
        </p:nvCxnSpPr>
        <p:spPr>
          <a:xfrm>
            <a:off x="3750733" y="1888065"/>
            <a:ext cx="1430867" cy="5334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F4A1826-B785-B108-33B5-F33D624B2EA6}"/>
              </a:ext>
            </a:extLst>
          </p:cNvPr>
          <p:cNvSpPr txBox="1">
            <a:spLocks/>
          </p:cNvSpPr>
          <p:nvPr/>
        </p:nvSpPr>
        <p:spPr>
          <a:xfrm>
            <a:off x="8200228" y="1234808"/>
            <a:ext cx="3856305" cy="28291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 dirty="0"/>
              <a:t>Example problems in this set include</a:t>
            </a:r>
            <a:r>
              <a:rPr lang="en-US" sz="1600" i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Sorting a list of numbers</a:t>
            </a:r>
            <a:br>
              <a:rPr lang="en-US" sz="1600" i="1" dirty="0"/>
            </a:br>
            <a:r>
              <a:rPr lang="en-US" sz="1600" i="1" dirty="0"/>
              <a:t>Inserting into a binary tree</a:t>
            </a:r>
            <a:br>
              <a:rPr lang="en-US" sz="1600" i="1" dirty="0"/>
            </a:br>
            <a:r>
              <a:rPr lang="en-US" sz="1600" i="1" dirty="0"/>
              <a:t>Computing the average of a list of numbers</a:t>
            </a:r>
            <a:br>
              <a:rPr lang="en-US" sz="1600" i="1" dirty="0"/>
            </a:br>
            <a:r>
              <a:rPr lang="en-US" sz="1600" i="1" dirty="0"/>
              <a:t>Printing “hello world”</a:t>
            </a:r>
            <a:br>
              <a:rPr lang="en-US" sz="1600" i="1" dirty="0"/>
            </a:br>
            <a:r>
              <a:rPr lang="en-US" sz="1600" i="1" dirty="0"/>
              <a:t>Find() in a hash table</a:t>
            </a:r>
            <a:br>
              <a:rPr lang="en-US" sz="1600" i="1" dirty="0"/>
            </a:br>
            <a:r>
              <a:rPr lang="en-US" sz="1600" i="1" dirty="0"/>
              <a:t>…and many more</a:t>
            </a:r>
            <a:br>
              <a:rPr lang="en-US" sz="1600" i="1" dirty="0"/>
            </a:br>
            <a:endParaRPr lang="en-US" sz="1600" i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325095-C963-E46C-3039-4B76CB857EA0}"/>
              </a:ext>
            </a:extLst>
          </p:cNvPr>
          <p:cNvCxnSpPr>
            <a:cxnSpLocks/>
          </p:cNvCxnSpPr>
          <p:nvPr/>
        </p:nvCxnSpPr>
        <p:spPr>
          <a:xfrm flipV="1">
            <a:off x="6771745" y="1573213"/>
            <a:ext cx="1352282" cy="329139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8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0017-E4C6-F79A-4E8B-EBCA3D09E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653E8-281C-3C56-BCEF-5EE6F1C7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62917"/>
            <a:ext cx="9905998" cy="668415"/>
          </a:xfrm>
        </p:spPr>
        <p:txBody>
          <a:bodyPr/>
          <a:lstStyle/>
          <a:p>
            <a:pPr algn="ctr"/>
            <a:r>
              <a:rPr lang="en-US" dirty="0"/>
              <a:t>The class 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F7E8B-B444-F9D9-6B64-ABC2198FECA3}"/>
              </a:ext>
            </a:extLst>
          </p:cNvPr>
          <p:cNvSpPr/>
          <p:nvPr/>
        </p:nvSpPr>
        <p:spPr>
          <a:xfrm>
            <a:off x="5417078" y="1888065"/>
            <a:ext cx="1354667" cy="13546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6B429B8-4834-276C-C8F9-AF9DC8844F0F}"/>
              </a:ext>
            </a:extLst>
          </p:cNvPr>
          <p:cNvSpPr txBox="1">
            <a:spLocks/>
          </p:cNvSpPr>
          <p:nvPr/>
        </p:nvSpPr>
        <p:spPr>
          <a:xfrm>
            <a:off x="1318328" y="1409698"/>
            <a:ext cx="2091267" cy="9567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i="1" u="sng" dirty="0"/>
              <a:t>Essentially</a:t>
            </a:r>
            <a:r>
              <a:rPr lang="en-US" sz="1600" i="1" dirty="0"/>
              <a:t>: P is a set of problems we can solve quickly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4D8735-2186-A505-BE74-1986E447B4BC}"/>
              </a:ext>
            </a:extLst>
          </p:cNvPr>
          <p:cNvCxnSpPr>
            <a:cxnSpLocks/>
          </p:cNvCxnSpPr>
          <p:nvPr/>
        </p:nvCxnSpPr>
        <p:spPr>
          <a:xfrm>
            <a:off x="3484333" y="2031996"/>
            <a:ext cx="1692467" cy="533402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84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44687</TotalTime>
  <Words>3712</Words>
  <Application>Microsoft Macintosh PowerPoint</Application>
  <PresentationFormat>Widescreen</PresentationFormat>
  <Paragraphs>973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Cambria Math</vt:lpstr>
      <vt:lpstr>Courier New</vt:lpstr>
      <vt:lpstr>Tw Cen MT</vt:lpstr>
      <vt:lpstr>Circuit</vt:lpstr>
      <vt:lpstr>A brief Introduction to NP-Completeness</vt:lpstr>
      <vt:lpstr>Roadmap: Goals for this deck</vt:lpstr>
      <vt:lpstr>Reduction Reminders</vt:lpstr>
      <vt:lpstr>Reminder: Reductions</vt:lpstr>
      <vt:lpstr>Reminder: Reductions</vt:lpstr>
      <vt:lpstr>Complexity Classes</vt:lpstr>
      <vt:lpstr>Finding the Hardest Problems</vt:lpstr>
      <vt:lpstr>The class P</vt:lpstr>
      <vt:lpstr>The class P</vt:lpstr>
      <vt:lpstr>NP</vt:lpstr>
      <vt:lpstr>NP: Quick Verification</vt:lpstr>
      <vt:lpstr>NP: Quick Verification</vt:lpstr>
      <vt:lpstr>NP: Quick Verification</vt:lpstr>
      <vt:lpstr>Back to our Diagram</vt:lpstr>
      <vt:lpstr>NP-Hard</vt:lpstr>
      <vt:lpstr>NP-Hard</vt:lpstr>
      <vt:lpstr>NP-Complete</vt:lpstr>
      <vt:lpstr>NP-Hard</vt:lpstr>
      <vt:lpstr>PowerPoint Presentation</vt:lpstr>
      <vt:lpstr>Satisfiability</vt:lpstr>
      <vt:lpstr>Satisfiability (SAT)</vt:lpstr>
      <vt:lpstr>Satisfiability (SAT)</vt:lpstr>
      <vt:lpstr>PowerPoint Presentation</vt:lpstr>
      <vt:lpstr>PowerPoint Presentation</vt:lpstr>
      <vt:lpstr>Computer Programs!</vt:lpstr>
      <vt:lpstr>Quick Roadmap</vt:lpstr>
      <vt:lpstr>Simple Program Example</vt:lpstr>
      <vt:lpstr>Python Code</vt:lpstr>
      <vt:lpstr>A different Way of “Coding” This…</vt:lpstr>
      <vt:lpstr>All DFA can be reduced to SAT</vt:lpstr>
      <vt:lpstr>All DFA can be reduced to SAT</vt:lpstr>
      <vt:lpstr>All DFA can be reduced to SAT</vt:lpstr>
      <vt:lpstr>All DFA can be reduced to SAT</vt:lpstr>
      <vt:lpstr>All DFA can be reduced to SAT</vt:lpstr>
      <vt:lpstr>All DFA can be reduced to SAT</vt:lpstr>
      <vt:lpstr>All DFA can be reduced to SAT</vt:lpstr>
      <vt:lpstr>A different Way of “Coding” This…</vt:lpstr>
      <vt:lpstr>Python Code</vt:lpstr>
      <vt:lpstr>Aside: More Machine Types</vt:lpstr>
      <vt:lpstr>Aside: More Machine Types</vt:lpstr>
      <vt:lpstr>Uva ID Detection with NFA</vt:lpstr>
      <vt:lpstr>Reduction of DFA to Satisfiability</vt:lpstr>
      <vt:lpstr>Reduction Idea</vt:lpstr>
      <vt:lpstr>Convert this DFA into a formula</vt:lpstr>
      <vt:lpstr>Important Variables!</vt:lpstr>
      <vt:lpstr>Important Variables!</vt:lpstr>
      <vt:lpstr>Important Variables!</vt:lpstr>
      <vt:lpstr>Important Variables!</vt:lpstr>
      <vt:lpstr>Important Variables!</vt:lpstr>
      <vt:lpstr>Important Variables!</vt:lpstr>
      <vt:lpstr>Important Variables!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The conversion</vt:lpstr>
      <vt:lpstr>Reduction Idea</vt:lpstr>
      <vt:lpstr>Other Complexity Classes</vt:lpstr>
      <vt:lpstr>Complexity Classes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Floryan, Mark Richard (mrf8t)</cp:lastModifiedBy>
  <cp:revision>265</cp:revision>
  <dcterms:created xsi:type="dcterms:W3CDTF">2023-02-24T14:15:53Z</dcterms:created>
  <dcterms:modified xsi:type="dcterms:W3CDTF">2025-12-09T14:42:25Z</dcterms:modified>
</cp:coreProperties>
</file>