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06" r:id="rId1"/>
  </p:sldMasterIdLst>
  <p:notesMasterIdLst>
    <p:notesMasterId r:id="rId89"/>
  </p:notesMasterIdLst>
  <p:sldIdLst>
    <p:sldId id="256" r:id="rId2"/>
    <p:sldId id="786" r:id="rId3"/>
    <p:sldId id="807" r:id="rId4"/>
    <p:sldId id="778" r:id="rId5"/>
    <p:sldId id="728" r:id="rId6"/>
    <p:sldId id="808" r:id="rId7"/>
    <p:sldId id="730" r:id="rId8"/>
    <p:sldId id="788" r:id="rId9"/>
    <p:sldId id="809" r:id="rId10"/>
    <p:sldId id="779" r:id="rId11"/>
    <p:sldId id="731" r:id="rId12"/>
    <p:sldId id="810" r:id="rId13"/>
    <p:sldId id="811" r:id="rId14"/>
    <p:sldId id="812" r:id="rId15"/>
    <p:sldId id="813" r:id="rId16"/>
    <p:sldId id="791" r:id="rId17"/>
    <p:sldId id="814" r:id="rId18"/>
    <p:sldId id="815" r:id="rId19"/>
    <p:sldId id="792" r:id="rId20"/>
    <p:sldId id="290" r:id="rId21"/>
    <p:sldId id="770" r:id="rId22"/>
    <p:sldId id="784" r:id="rId23"/>
    <p:sldId id="785" r:id="rId24"/>
    <p:sldId id="773" r:id="rId25"/>
    <p:sldId id="774" r:id="rId26"/>
    <p:sldId id="816" r:id="rId27"/>
    <p:sldId id="818" r:id="rId28"/>
    <p:sldId id="817" r:id="rId29"/>
    <p:sldId id="819" r:id="rId30"/>
    <p:sldId id="820" r:id="rId31"/>
    <p:sldId id="821" r:id="rId32"/>
    <p:sldId id="822" r:id="rId33"/>
    <p:sldId id="823" r:id="rId34"/>
    <p:sldId id="419" r:id="rId35"/>
    <p:sldId id="824" r:id="rId36"/>
    <p:sldId id="868" r:id="rId37"/>
    <p:sldId id="869" r:id="rId38"/>
    <p:sldId id="870" r:id="rId39"/>
    <p:sldId id="871" r:id="rId40"/>
    <p:sldId id="872" r:id="rId41"/>
    <p:sldId id="873" r:id="rId42"/>
    <p:sldId id="874" r:id="rId43"/>
    <p:sldId id="825" r:id="rId44"/>
    <p:sldId id="342" r:id="rId45"/>
    <p:sldId id="827" r:id="rId46"/>
    <p:sldId id="828" r:id="rId47"/>
    <p:sldId id="829" r:id="rId48"/>
    <p:sldId id="830" r:id="rId49"/>
    <p:sldId id="831" r:id="rId50"/>
    <p:sldId id="832" r:id="rId51"/>
    <p:sldId id="833" r:id="rId52"/>
    <p:sldId id="834" r:id="rId53"/>
    <p:sldId id="835" r:id="rId54"/>
    <p:sldId id="836" r:id="rId55"/>
    <p:sldId id="837" r:id="rId56"/>
    <p:sldId id="838" r:id="rId57"/>
    <p:sldId id="826" r:id="rId58"/>
    <p:sldId id="846" r:id="rId59"/>
    <p:sldId id="839" r:id="rId60"/>
    <p:sldId id="840" r:id="rId61"/>
    <p:sldId id="841" r:id="rId62"/>
    <p:sldId id="842" r:id="rId63"/>
    <p:sldId id="843" r:id="rId64"/>
    <p:sldId id="844" r:id="rId65"/>
    <p:sldId id="847" r:id="rId66"/>
    <p:sldId id="845" r:id="rId67"/>
    <p:sldId id="848" r:id="rId68"/>
    <p:sldId id="849" r:id="rId69"/>
    <p:sldId id="850" r:id="rId70"/>
    <p:sldId id="851" r:id="rId71"/>
    <p:sldId id="852" r:id="rId72"/>
    <p:sldId id="853" r:id="rId73"/>
    <p:sldId id="854" r:id="rId74"/>
    <p:sldId id="855" r:id="rId75"/>
    <p:sldId id="856" r:id="rId76"/>
    <p:sldId id="857" r:id="rId77"/>
    <p:sldId id="858" r:id="rId78"/>
    <p:sldId id="859" r:id="rId79"/>
    <p:sldId id="860" r:id="rId80"/>
    <p:sldId id="861" r:id="rId81"/>
    <p:sldId id="862" r:id="rId82"/>
    <p:sldId id="863" r:id="rId83"/>
    <p:sldId id="864" r:id="rId84"/>
    <p:sldId id="865" r:id="rId85"/>
    <p:sldId id="866" r:id="rId86"/>
    <p:sldId id="867" r:id="rId87"/>
    <p:sldId id="875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144"/>
    <p:restoredTop sz="94746"/>
  </p:normalViewPr>
  <p:slideViewPr>
    <p:cSldViewPr snapToGrid="0" snapToObjects="1">
      <p:cViewPr varScale="1">
        <p:scale>
          <a:sx n="147" d="100"/>
          <a:sy n="147" d="100"/>
        </p:scale>
        <p:origin x="16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45307-6ED4-B142-BD64-10F739779302}" type="datetimeFigureOut">
              <a:rPr lang="en-US" smtClean="0"/>
              <a:t>12/2/25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DE956-AECE-4A49-8BC2-51A8C013B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78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DE956-AECE-4A49-8BC2-51A8C013B7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57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2d7c752037a_0_253:notes"/>
          <p:cNvSpPr txBox="1">
            <a:spLocks noGrp="1"/>
          </p:cNvSpPr>
          <p:nvPr>
            <p:ph type="body" idx="1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g2d7c752037a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7D5C5133-F893-F14C-BA08-1EC9586E074E}" type="datetime1">
              <a:rPr lang="en-US" smtClean="0"/>
              <a:t>12/2/25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3D91E88-2515-D24B-B4EA-67D975D0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44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846-DDBA-4B41-AB95-6CC7486A9594}" type="datetime1">
              <a:rPr lang="en-US" smtClean="0"/>
              <a:t>12/2/25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E88-2515-D24B-B4EA-67D975D0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37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347C4-88DA-C446-8E50-9CCD1CDD5CFD}" type="datetime1">
              <a:rPr lang="en-US" smtClean="0"/>
              <a:t>12/2/25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E88-2515-D24B-B4EA-67D975D0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80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B3FC4-8F4E-0048-9E6E-571457D9347D}" type="datetime1">
              <a:rPr lang="en-US" smtClean="0"/>
              <a:t>12/2/25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E88-2515-D24B-B4EA-67D975D0853E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3387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6FB70-2694-734B-BD00-3E9B1243DA1B}" type="datetime1">
              <a:rPr lang="en-US" smtClean="0"/>
              <a:t>12/2/25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E88-2515-D24B-B4EA-67D975D0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95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6664F-3BD9-3D47-89E3-C16CBAA67B09}" type="datetime1">
              <a:rPr lang="en-US" smtClean="0"/>
              <a:t>12/2/25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E88-2515-D24B-B4EA-67D975D0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66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30052-022C-594D-BCC4-41E81B10B173}" type="datetime1">
              <a:rPr lang="en-US" smtClean="0"/>
              <a:t>12/2/25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E88-2515-D24B-B4EA-67D975D0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44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A53BD-D470-4D45-A2F4-FDA414AF0BDC}" type="datetime1">
              <a:rPr lang="en-US" smtClean="0"/>
              <a:t>12/2/25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E88-2515-D24B-B4EA-67D975D0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678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CF03-F18B-C94B-8BE4-E6A6733BA604}" type="datetime1">
              <a:rPr lang="en-US" smtClean="0"/>
              <a:t>12/2/25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E88-2515-D24B-B4EA-67D975D0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3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FB50B-1FD8-5E46-8B10-0DF06EAB94B0}" type="datetime1">
              <a:rPr lang="en-US" smtClean="0"/>
              <a:t>12/2/25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E88-2515-D24B-B4EA-67D975D0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00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5F7E1-7C38-2D4D-8C00-4127E00B0B48}" type="datetime1">
              <a:rPr lang="en-US" smtClean="0"/>
              <a:t>12/2/25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E88-2515-D24B-B4EA-67D975D0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A6956-3551-B545-9486-3BB7F190A0D2}" type="datetime1">
              <a:rPr lang="en-US" smtClean="0"/>
              <a:t>12/2/25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E88-2515-D24B-B4EA-67D975D0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307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6C75B-25A0-6544-8302-D042197E05AD}" type="datetime1">
              <a:rPr lang="en-US" smtClean="0"/>
              <a:t>12/2/25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E88-2515-D24B-B4EA-67D975D0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207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C7BB-BA6C-1645-9DAD-75B2F2C54F5F}" type="datetime1">
              <a:rPr lang="en-US" smtClean="0"/>
              <a:t>12/2/25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E88-2515-D24B-B4EA-67D975D0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16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B4012-384C-9A46-A1BB-C4ECB3A515E2}" type="datetime1">
              <a:rPr lang="en-US" smtClean="0"/>
              <a:t>12/2/25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E88-2515-D24B-B4EA-67D975D0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01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591FD-BB3A-3E45-BDDF-440A7F347371}" type="datetime1">
              <a:rPr lang="en-US" smtClean="0"/>
              <a:t>12/2/25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E88-2515-D24B-B4EA-67D975D0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03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735C-1C73-1945-A987-CC3C33F7E070}" type="datetime1">
              <a:rPr lang="en-US" smtClean="0"/>
              <a:t>12/2/25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91E88-2515-D24B-B4EA-67D975D0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55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995C4-FA21-394A-8B12-BECDBE77E1C6}" type="datetime1">
              <a:rPr lang="en-US" smtClean="0"/>
              <a:t>12/2/25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91E88-2515-D24B-B4EA-67D975D085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601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19" r:id="rId13"/>
    <p:sldLayoutId id="2147484020" r:id="rId14"/>
    <p:sldLayoutId id="2147484021" r:id="rId15"/>
    <p:sldLayoutId id="2147484022" r:id="rId16"/>
    <p:sldLayoutId id="2147484023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jpeg"/><Relationship Id="rId9" Type="http://schemas.openxmlformats.org/officeDocument/2006/relationships/image" Target="../media/image10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jpeg"/><Relationship Id="rId9" Type="http://schemas.openxmlformats.org/officeDocument/2006/relationships/image" Target="../media/image10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jpeg"/><Relationship Id="rId9" Type="http://schemas.openxmlformats.org/officeDocument/2006/relationships/image" Target="../media/image10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jpeg"/><Relationship Id="rId10" Type="http://schemas.openxmlformats.org/officeDocument/2006/relationships/image" Target="../media/image10.tiff"/><Relationship Id="rId4" Type="http://schemas.openxmlformats.org/officeDocument/2006/relationships/image" Target="../media/image4.tiff"/><Relationship Id="rId9" Type="http://schemas.openxmlformats.org/officeDocument/2006/relationships/image" Target="../media/image9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2.png"/><Relationship Id="rId7" Type="http://schemas.openxmlformats.org/officeDocument/2006/relationships/image" Target="../media/image6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tiff"/><Relationship Id="rId5" Type="http://schemas.openxmlformats.org/officeDocument/2006/relationships/image" Target="../media/image4.tiff"/><Relationship Id="rId10" Type="http://schemas.openxmlformats.org/officeDocument/2006/relationships/image" Target="../media/image9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22.png"/><Relationship Id="rId7" Type="http://schemas.openxmlformats.org/officeDocument/2006/relationships/image" Target="../media/image5.jpeg"/><Relationship Id="rId12" Type="http://schemas.openxmlformats.org/officeDocument/2006/relationships/image" Target="../media/image10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11" Type="http://schemas.openxmlformats.org/officeDocument/2006/relationships/image" Target="../media/image9.tiff"/><Relationship Id="rId5" Type="http://schemas.openxmlformats.org/officeDocument/2006/relationships/image" Target="../media/image3.tiff"/><Relationship Id="rId10" Type="http://schemas.openxmlformats.org/officeDocument/2006/relationships/image" Target="../media/image8.tiff"/><Relationship Id="rId4" Type="http://schemas.openxmlformats.org/officeDocument/2006/relationships/image" Target="../media/image34.png"/><Relationship Id="rId9" Type="http://schemas.openxmlformats.org/officeDocument/2006/relationships/image" Target="../media/image7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tiff"/><Relationship Id="rId3" Type="http://schemas.openxmlformats.org/officeDocument/2006/relationships/image" Target="../media/image22.png"/><Relationship Id="rId7" Type="http://schemas.openxmlformats.org/officeDocument/2006/relationships/image" Target="../media/image4.tiff"/><Relationship Id="rId12" Type="http://schemas.openxmlformats.org/officeDocument/2006/relationships/image" Target="../media/image9.tif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tiff"/><Relationship Id="rId11" Type="http://schemas.openxmlformats.org/officeDocument/2006/relationships/image" Target="../media/image8.tiff"/><Relationship Id="rId5" Type="http://schemas.openxmlformats.org/officeDocument/2006/relationships/image" Target="../media/image35.png"/><Relationship Id="rId10" Type="http://schemas.openxmlformats.org/officeDocument/2006/relationships/image" Target="../media/image7.tiff"/><Relationship Id="rId4" Type="http://schemas.openxmlformats.org/officeDocument/2006/relationships/image" Target="../media/image34.png"/><Relationship Id="rId9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jpeg"/><Relationship Id="rId9" Type="http://schemas.openxmlformats.org/officeDocument/2006/relationships/image" Target="../media/image10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jpeg"/><Relationship Id="rId9" Type="http://schemas.openxmlformats.org/officeDocument/2006/relationships/image" Target="../media/image10.tif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jpeg"/><Relationship Id="rId9" Type="http://schemas.openxmlformats.org/officeDocument/2006/relationships/image" Target="../media/image10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4.png"/><Relationship Id="rId7" Type="http://schemas.openxmlformats.org/officeDocument/2006/relationships/image" Target="../media/image4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0.png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00.png"/><Relationship Id="rId4" Type="http://schemas.openxmlformats.org/officeDocument/2006/relationships/image" Target="../media/image3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0.png"/><Relationship Id="rId4" Type="http://schemas.openxmlformats.org/officeDocument/2006/relationships/image" Target="../media/image4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5" Type="http://schemas.openxmlformats.org/officeDocument/2006/relationships/image" Target="../media/image26.png"/><Relationship Id="rId4" Type="http://schemas.openxmlformats.org/officeDocument/2006/relationships/image" Target="../media/image44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30.png"/><Relationship Id="rId7" Type="http://schemas.openxmlformats.org/officeDocument/2006/relationships/image" Target="../media/image45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440.png"/><Relationship Id="rId4" Type="http://schemas.openxmlformats.org/officeDocument/2006/relationships/image" Target="../media/image3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430.png"/><Relationship Id="rId7" Type="http://schemas.openxmlformats.org/officeDocument/2006/relationships/image" Target="../media/image26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0.png"/><Relationship Id="rId5" Type="http://schemas.openxmlformats.org/officeDocument/2006/relationships/image" Target="../media/image400.png"/><Relationship Id="rId4" Type="http://schemas.openxmlformats.org/officeDocument/2006/relationships/image" Target="../media/image390.png"/><Relationship Id="rId9" Type="http://schemas.openxmlformats.org/officeDocument/2006/relationships/image" Target="../media/image46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00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F7A2C-CECB-EA45-9A8F-28914F6ACB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Bi-Partite Matching and Reductions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C3BA16-EE93-B74E-A27C-2B68B596BB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Data Structures and Algorithms 2</a:t>
            </a:r>
            <a:br>
              <a:rPr lang="en-US" dirty="0"/>
            </a:br>
            <a:r>
              <a:rPr lang="en-US" dirty="0"/>
              <a:t>Mark Floryan and Aaron Bloomfield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730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301966"/>
            <a:ext cx="9905998" cy="603148"/>
          </a:xfrm>
        </p:spPr>
        <p:txBody>
          <a:bodyPr/>
          <a:lstStyle/>
          <a:p>
            <a:pPr algn="ctr"/>
            <a:r>
              <a:rPr lang="en-US" dirty="0"/>
              <a:t>Vertex-Disjoint Paths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33500" y="1134784"/>
                <a:ext cx="9525000" cy="830997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Given a graph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𝐺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=(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𝑉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,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𝐸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, a start node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and a destination node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, give the maximum number of paths from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which share no </a:t>
                </a:r>
                <a:r>
                  <a:rPr lang="en-US" sz="2400" u="sng" dirty="0">
                    <a:solidFill>
                      <a:schemeClr val="bg1"/>
                    </a:solidFill>
                  </a:rPr>
                  <a:t>vertices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00" y="1134784"/>
                <a:ext cx="9525000" cy="830997"/>
              </a:xfrm>
              <a:prstGeom prst="rect">
                <a:avLst/>
              </a:prstGeom>
              <a:blipFill>
                <a:blip r:embed="rId2"/>
                <a:stretch>
                  <a:fillRect t="-4412" b="-1323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F2530688-2EF7-9DB9-96EA-DBE93580712D}"/>
              </a:ext>
            </a:extLst>
          </p:cNvPr>
          <p:cNvGrpSpPr/>
          <p:nvPr/>
        </p:nvGrpSpPr>
        <p:grpSpPr>
          <a:xfrm>
            <a:off x="3271630" y="2523239"/>
            <a:ext cx="6357710" cy="3738343"/>
            <a:chOff x="1797832" y="2921271"/>
            <a:chExt cx="6357710" cy="373834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B2F6240-1CC7-4CD7-3DB7-C8A1905F449C}"/>
                </a:ext>
              </a:extLst>
            </p:cNvPr>
            <p:cNvSpPr/>
            <p:nvPr/>
          </p:nvSpPr>
          <p:spPr>
            <a:xfrm>
              <a:off x="3177708" y="6200273"/>
              <a:ext cx="459341" cy="459341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5614407-DC9B-1086-C59A-6B9D0E1A1557}"/>
                </a:ext>
              </a:extLst>
            </p:cNvPr>
            <p:cNvGrpSpPr/>
            <p:nvPr/>
          </p:nvGrpSpPr>
          <p:grpSpPr>
            <a:xfrm>
              <a:off x="1797832" y="2921271"/>
              <a:ext cx="6357710" cy="3508673"/>
              <a:chOff x="1797832" y="2921271"/>
              <a:chExt cx="6357710" cy="350867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89C7D25A-6774-0CE6-F444-8F4C8983CE2C}"/>
                      </a:ext>
                    </a:extLst>
                  </p:cNvPr>
                  <p:cNvSpPr/>
                  <p:nvPr/>
                </p:nvSpPr>
                <p:spPr>
                  <a:xfrm>
                    <a:off x="1797832" y="2988540"/>
                    <a:ext cx="459341" cy="459341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oMath>
                      </m:oMathPara>
                    </a14:m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89C7D25A-6774-0CE6-F444-8F4C8983CE2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7832" y="2988540"/>
                    <a:ext cx="459341" cy="459341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C7409531-8AEC-392A-785F-F5C4DCC60464}"/>
                      </a:ext>
                    </a:extLst>
                  </p:cNvPr>
                  <p:cNvSpPr/>
                  <p:nvPr/>
                </p:nvSpPr>
                <p:spPr>
                  <a:xfrm>
                    <a:off x="7696201" y="5092007"/>
                    <a:ext cx="459341" cy="459341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oMath>
                      </m:oMathPara>
                    </a14:m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C7409531-8AEC-392A-785F-F5C4DCC6046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96201" y="5092007"/>
                    <a:ext cx="459341" cy="459341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B11D4F1-25C9-0864-5ECB-6D1D8A411947}"/>
                  </a:ext>
                </a:extLst>
              </p:cNvPr>
              <p:cNvSpPr/>
              <p:nvPr/>
            </p:nvSpPr>
            <p:spPr>
              <a:xfrm>
                <a:off x="4520419" y="2921271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4C8FE49-601E-60CE-7E93-54F69AE788A2}"/>
                  </a:ext>
                </a:extLst>
              </p:cNvPr>
              <p:cNvSpPr/>
              <p:nvPr/>
            </p:nvSpPr>
            <p:spPr>
              <a:xfrm>
                <a:off x="3590943" y="4167022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h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F4189AE-98DF-D1BC-0B8E-104874BBC634}"/>
                  </a:ext>
                </a:extLst>
              </p:cNvPr>
              <p:cNvSpPr/>
              <p:nvPr/>
            </p:nvSpPr>
            <p:spPr>
              <a:xfrm>
                <a:off x="2027503" y="5607341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8912848-6980-BEC3-5A7C-7C000EDD0B85}"/>
                  </a:ext>
                </a:extLst>
              </p:cNvPr>
              <p:cNvSpPr/>
              <p:nvPr/>
            </p:nvSpPr>
            <p:spPr>
              <a:xfrm>
                <a:off x="2962657" y="5254408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DCC33A8B-939A-AA3F-E28E-D01585D32F9F}"/>
                  </a:ext>
                </a:extLst>
              </p:cNvPr>
              <p:cNvCxnSpPr>
                <a:stCxn id="20" idx="7"/>
                <a:endCxn id="22" idx="2"/>
              </p:cNvCxnSpPr>
              <p:nvPr/>
            </p:nvCxnSpPr>
            <p:spPr>
              <a:xfrm>
                <a:off x="2189904" y="3055809"/>
                <a:ext cx="2330515" cy="95133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F0A541A1-A7FE-D734-FB6D-E2ACB7B55D65}"/>
                  </a:ext>
                </a:extLst>
              </p:cNvPr>
              <p:cNvCxnSpPr>
                <a:stCxn id="20" idx="4"/>
                <a:endCxn id="24" idx="0"/>
              </p:cNvCxnSpPr>
              <p:nvPr/>
            </p:nvCxnSpPr>
            <p:spPr>
              <a:xfrm>
                <a:off x="2027503" y="3447880"/>
                <a:ext cx="229671" cy="215946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D4FDFCD8-F17F-E0D4-20A8-736AB0082D2E}"/>
                  </a:ext>
                </a:extLst>
              </p:cNvPr>
              <p:cNvCxnSpPr>
                <a:stCxn id="23" idx="7"/>
                <a:endCxn id="22" idx="3"/>
              </p:cNvCxnSpPr>
              <p:nvPr/>
            </p:nvCxnSpPr>
            <p:spPr>
              <a:xfrm flipV="1">
                <a:off x="3983015" y="3313342"/>
                <a:ext cx="604673" cy="920948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9A69711D-3415-8F7F-F7EC-604ABFCCBAC1}"/>
                  </a:ext>
                </a:extLst>
              </p:cNvPr>
              <p:cNvCxnSpPr>
                <a:stCxn id="20" idx="6"/>
                <a:endCxn id="23" idx="1"/>
              </p:cNvCxnSpPr>
              <p:nvPr/>
            </p:nvCxnSpPr>
            <p:spPr>
              <a:xfrm>
                <a:off x="2257173" y="3218210"/>
                <a:ext cx="1401039" cy="101608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CDA7E0C3-E1F3-6F70-F271-973A50CBDB00}"/>
                  </a:ext>
                </a:extLst>
              </p:cNvPr>
              <p:cNvCxnSpPr>
                <a:stCxn id="20" idx="5"/>
                <a:endCxn id="25" idx="1"/>
              </p:cNvCxnSpPr>
              <p:nvPr/>
            </p:nvCxnSpPr>
            <p:spPr>
              <a:xfrm>
                <a:off x="2189903" y="3380612"/>
                <a:ext cx="840022" cy="194106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C536A79C-F14B-B4DC-7662-45753118B95D}"/>
                  </a:ext>
                </a:extLst>
              </p:cNvPr>
              <p:cNvCxnSpPr>
                <a:stCxn id="23" idx="6"/>
                <a:endCxn id="33" idx="2"/>
              </p:cNvCxnSpPr>
              <p:nvPr/>
            </p:nvCxnSpPr>
            <p:spPr>
              <a:xfrm>
                <a:off x="4050284" y="4396693"/>
                <a:ext cx="862207" cy="229671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434A2C47-02B3-9719-AB63-F81E05F5CE33}"/>
                  </a:ext>
                </a:extLst>
              </p:cNvPr>
              <p:cNvCxnSpPr>
                <a:stCxn id="21" idx="0"/>
                <a:endCxn id="22" idx="5"/>
              </p:cNvCxnSpPr>
              <p:nvPr/>
            </p:nvCxnSpPr>
            <p:spPr>
              <a:xfrm flipH="1" flipV="1">
                <a:off x="4912491" y="3313342"/>
                <a:ext cx="3013381" cy="1778664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9D788D26-81F7-8E2D-26E9-0A06F91F086D}"/>
                  </a:ext>
                </a:extLst>
              </p:cNvPr>
              <p:cNvSpPr/>
              <p:nvPr/>
            </p:nvSpPr>
            <p:spPr>
              <a:xfrm>
                <a:off x="4912491" y="4396693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f</a:t>
                </a:r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E9202BC3-A14E-FB6B-A00D-4496A514BE95}"/>
                  </a:ext>
                </a:extLst>
              </p:cNvPr>
              <p:cNvCxnSpPr>
                <a:stCxn id="25" idx="7"/>
                <a:endCxn id="33" idx="3"/>
              </p:cNvCxnSpPr>
              <p:nvPr/>
            </p:nvCxnSpPr>
            <p:spPr>
              <a:xfrm flipV="1">
                <a:off x="3354729" y="4788764"/>
                <a:ext cx="1625031" cy="532912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E40DE5FF-852D-4896-F295-89EDE1BAD944}"/>
                  </a:ext>
                </a:extLst>
              </p:cNvPr>
              <p:cNvCxnSpPr>
                <a:stCxn id="24" idx="5"/>
                <a:endCxn id="15" idx="2"/>
              </p:cNvCxnSpPr>
              <p:nvPr/>
            </p:nvCxnSpPr>
            <p:spPr>
              <a:xfrm>
                <a:off x="2419575" y="5999413"/>
                <a:ext cx="758133" cy="430531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9DE076FE-3FBC-15BB-3898-59D52AD61CB0}"/>
                  </a:ext>
                </a:extLst>
              </p:cNvPr>
              <p:cNvSpPr/>
              <p:nvPr/>
            </p:nvSpPr>
            <p:spPr>
              <a:xfrm>
                <a:off x="4303066" y="5885617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94B9E825-034B-B9A2-F5E7-9AB3405A4892}"/>
                  </a:ext>
                </a:extLst>
              </p:cNvPr>
              <p:cNvCxnSpPr>
                <a:stCxn id="24" idx="6"/>
                <a:endCxn id="36" idx="2"/>
              </p:cNvCxnSpPr>
              <p:nvPr/>
            </p:nvCxnSpPr>
            <p:spPr>
              <a:xfrm>
                <a:off x="2486843" y="5837011"/>
                <a:ext cx="1816222" cy="278276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F51EE205-1561-369D-65A6-66F5ED85F72E}"/>
                  </a:ext>
                </a:extLst>
              </p:cNvPr>
              <p:cNvCxnSpPr>
                <a:stCxn id="25" idx="5"/>
                <a:endCxn id="36" idx="1"/>
              </p:cNvCxnSpPr>
              <p:nvPr/>
            </p:nvCxnSpPr>
            <p:spPr>
              <a:xfrm>
                <a:off x="3354728" y="5646479"/>
                <a:ext cx="1015606" cy="306406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46F9006D-F509-A59C-566B-449AFCB8E518}"/>
                  </a:ext>
                </a:extLst>
              </p:cNvPr>
              <p:cNvCxnSpPr>
                <a:stCxn id="25" idx="6"/>
                <a:endCxn id="21" idx="2"/>
              </p:cNvCxnSpPr>
              <p:nvPr/>
            </p:nvCxnSpPr>
            <p:spPr>
              <a:xfrm flipV="1">
                <a:off x="3421998" y="5321678"/>
                <a:ext cx="4274203" cy="162401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D3791788-EAC0-C1BD-000D-48394BC1A834}"/>
                  </a:ext>
                </a:extLst>
              </p:cNvPr>
              <p:cNvCxnSpPr>
                <a:stCxn id="33" idx="6"/>
                <a:endCxn id="21" idx="1"/>
              </p:cNvCxnSpPr>
              <p:nvPr/>
            </p:nvCxnSpPr>
            <p:spPr>
              <a:xfrm>
                <a:off x="5371831" y="4626363"/>
                <a:ext cx="2391638" cy="532912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5A4802AA-33B1-1873-F8DF-4E442CA6AB1E}"/>
                  </a:ext>
                </a:extLst>
              </p:cNvPr>
              <p:cNvCxnSpPr>
                <a:stCxn id="36" idx="6"/>
                <a:endCxn id="21" idx="3"/>
              </p:cNvCxnSpPr>
              <p:nvPr/>
            </p:nvCxnSpPr>
            <p:spPr>
              <a:xfrm flipV="1">
                <a:off x="4762407" y="5484079"/>
                <a:ext cx="3001063" cy="631209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D042EDB0-15C8-B8B2-2F8E-D3E4FB03CB71}"/>
                  </a:ext>
                </a:extLst>
              </p:cNvPr>
              <p:cNvCxnSpPr>
                <a:stCxn id="15" idx="6"/>
                <a:endCxn id="36" idx="3"/>
              </p:cNvCxnSpPr>
              <p:nvPr/>
            </p:nvCxnSpPr>
            <p:spPr>
              <a:xfrm flipV="1">
                <a:off x="3637048" y="6277689"/>
                <a:ext cx="733286" cy="15225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6130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/>
          <p:cNvSpPr txBox="1"/>
          <p:nvPr/>
        </p:nvSpPr>
        <p:spPr>
          <a:xfrm>
            <a:off x="6359265" y="2507813"/>
            <a:ext cx="59084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shows 3 </a:t>
            </a:r>
            <a:r>
              <a:rPr lang="en-US" sz="2800" u="sng" dirty="0"/>
              <a:t>edge</a:t>
            </a:r>
            <a:r>
              <a:rPr lang="en-US" sz="2800" dirty="0"/>
              <a:t>-disjoint paths.</a:t>
            </a:r>
            <a:br>
              <a:rPr lang="en-US" sz="2800" dirty="0"/>
            </a:br>
            <a:r>
              <a:rPr lang="en-US" sz="2800" dirty="0"/>
              <a:t>Note these aren’t </a:t>
            </a:r>
            <a:r>
              <a:rPr lang="en-US" sz="2800" u="sng" dirty="0"/>
              <a:t>vertex</a:t>
            </a:r>
            <a:r>
              <a:rPr lang="en-US" sz="2800" dirty="0"/>
              <a:t>-disjoint paths!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D0C1BC-33B7-9189-2338-110058D2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01966"/>
            <a:ext cx="9905998" cy="603148"/>
          </a:xfrm>
        </p:spPr>
        <p:txBody>
          <a:bodyPr/>
          <a:lstStyle/>
          <a:p>
            <a:pPr algn="ctr"/>
            <a:r>
              <a:rPr lang="en-US" dirty="0"/>
              <a:t>Vertex-Disjoint Paths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A02260-714F-BED8-20A3-9EFDFB223CB9}"/>
                  </a:ext>
                </a:extLst>
              </p:cNvPr>
              <p:cNvSpPr txBox="1"/>
              <p:nvPr/>
            </p:nvSpPr>
            <p:spPr>
              <a:xfrm>
                <a:off x="1333500" y="1134784"/>
                <a:ext cx="9525000" cy="830997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</a:rPr>
                  <a:t>Given a graph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𝐺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=(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𝑉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,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𝐸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, a start node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and a destination node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, give the maximum number of paths from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which share no </a:t>
                </a:r>
                <a:r>
                  <a:rPr lang="en-US" sz="2400" u="sng" dirty="0">
                    <a:solidFill>
                      <a:schemeClr val="bg1"/>
                    </a:solidFill>
                  </a:rPr>
                  <a:t>vertices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A02260-714F-BED8-20A3-9EFDFB223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00" y="1134784"/>
                <a:ext cx="9525000" cy="830997"/>
              </a:xfrm>
              <a:prstGeom prst="rect">
                <a:avLst/>
              </a:prstGeom>
              <a:blipFill>
                <a:blip r:embed="rId2"/>
                <a:stretch>
                  <a:fillRect t="-4412" b="-1323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9D6394F7-D0BD-C5D1-FB94-9096D0A04663}"/>
              </a:ext>
            </a:extLst>
          </p:cNvPr>
          <p:cNvGrpSpPr/>
          <p:nvPr/>
        </p:nvGrpSpPr>
        <p:grpSpPr>
          <a:xfrm>
            <a:off x="2078916" y="2746951"/>
            <a:ext cx="6357710" cy="3738343"/>
            <a:chOff x="1797832" y="2921271"/>
            <a:chExt cx="6357710" cy="3738343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05BB5F5-8239-86CF-AD26-29555F9A485B}"/>
                </a:ext>
              </a:extLst>
            </p:cNvPr>
            <p:cNvSpPr/>
            <p:nvPr/>
          </p:nvSpPr>
          <p:spPr>
            <a:xfrm>
              <a:off x="3177708" y="6200273"/>
              <a:ext cx="459341" cy="459341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61BC84A-605E-4520-A0BC-AC1BBB117F48}"/>
                </a:ext>
              </a:extLst>
            </p:cNvPr>
            <p:cNvGrpSpPr/>
            <p:nvPr/>
          </p:nvGrpSpPr>
          <p:grpSpPr>
            <a:xfrm>
              <a:off x="1797832" y="2921271"/>
              <a:ext cx="6357710" cy="3508673"/>
              <a:chOff x="1797832" y="2921271"/>
              <a:chExt cx="6357710" cy="350867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06E0FA38-D750-E506-96E2-8A156F50F56F}"/>
                      </a:ext>
                    </a:extLst>
                  </p:cNvPr>
                  <p:cNvSpPr/>
                  <p:nvPr/>
                </p:nvSpPr>
                <p:spPr>
                  <a:xfrm>
                    <a:off x="1797832" y="2988540"/>
                    <a:ext cx="459341" cy="459341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oMath>
                      </m:oMathPara>
                    </a14:m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06E0FA38-D750-E506-96E2-8A156F50F56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7832" y="2988540"/>
                    <a:ext cx="459341" cy="459341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C315AD20-239B-FBDD-A4DB-A0249675F74F}"/>
                      </a:ext>
                    </a:extLst>
                  </p:cNvPr>
                  <p:cNvSpPr/>
                  <p:nvPr/>
                </p:nvSpPr>
                <p:spPr>
                  <a:xfrm>
                    <a:off x="7696201" y="5092007"/>
                    <a:ext cx="459341" cy="459341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oMath>
                      </m:oMathPara>
                    </a14:m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C315AD20-239B-FBDD-A4DB-A0249675F74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96201" y="5092007"/>
                    <a:ext cx="459341" cy="459341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E8D9AA1D-2016-90BE-6107-2495355865BA}"/>
                  </a:ext>
                </a:extLst>
              </p:cNvPr>
              <p:cNvSpPr/>
              <p:nvPr/>
            </p:nvSpPr>
            <p:spPr>
              <a:xfrm>
                <a:off x="4520419" y="2921271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55506BD6-31C1-035F-8AE6-BF12519479DA}"/>
                  </a:ext>
                </a:extLst>
              </p:cNvPr>
              <p:cNvSpPr/>
              <p:nvPr/>
            </p:nvSpPr>
            <p:spPr>
              <a:xfrm>
                <a:off x="3590943" y="4167022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h</a:t>
                </a: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7B17D47E-23A0-8F7D-8AED-6ADD38A42C36}"/>
                  </a:ext>
                </a:extLst>
              </p:cNvPr>
              <p:cNvSpPr/>
              <p:nvPr/>
            </p:nvSpPr>
            <p:spPr>
              <a:xfrm>
                <a:off x="2027503" y="5607341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5F54920-BD7B-B0AF-0445-952BA6D188E9}"/>
                  </a:ext>
                </a:extLst>
              </p:cNvPr>
              <p:cNvSpPr/>
              <p:nvPr/>
            </p:nvSpPr>
            <p:spPr>
              <a:xfrm>
                <a:off x="2962657" y="5254408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1C778A12-17ED-90FD-694A-02FB2FA044D8}"/>
                  </a:ext>
                </a:extLst>
              </p:cNvPr>
              <p:cNvCxnSpPr>
                <a:stCxn id="52" idx="7"/>
                <a:endCxn id="54" idx="2"/>
              </p:cNvCxnSpPr>
              <p:nvPr/>
            </p:nvCxnSpPr>
            <p:spPr>
              <a:xfrm>
                <a:off x="2189904" y="3055809"/>
                <a:ext cx="2330515" cy="95133"/>
              </a:xfrm>
              <a:prstGeom prst="straightConnector1">
                <a:avLst/>
              </a:prstGeom>
              <a:ln w="31750">
                <a:solidFill>
                  <a:schemeClr val="accent4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C9E69C60-ECA1-787A-53E0-51267ED7C487}"/>
                  </a:ext>
                </a:extLst>
              </p:cNvPr>
              <p:cNvCxnSpPr>
                <a:stCxn id="52" idx="4"/>
                <a:endCxn id="56" idx="0"/>
              </p:cNvCxnSpPr>
              <p:nvPr/>
            </p:nvCxnSpPr>
            <p:spPr>
              <a:xfrm>
                <a:off x="2027503" y="3447880"/>
                <a:ext cx="229671" cy="215946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7362B8E1-F54E-903B-E954-89ACBB3D4614}"/>
                  </a:ext>
                </a:extLst>
              </p:cNvPr>
              <p:cNvCxnSpPr>
                <a:stCxn id="55" idx="7"/>
                <a:endCxn id="54" idx="3"/>
              </p:cNvCxnSpPr>
              <p:nvPr/>
            </p:nvCxnSpPr>
            <p:spPr>
              <a:xfrm flipV="1">
                <a:off x="3983015" y="3313342"/>
                <a:ext cx="604673" cy="920948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82FC3506-675D-9A89-B3CC-3FD0470A847C}"/>
                  </a:ext>
                </a:extLst>
              </p:cNvPr>
              <p:cNvCxnSpPr>
                <a:stCxn id="52" idx="6"/>
                <a:endCxn id="55" idx="1"/>
              </p:cNvCxnSpPr>
              <p:nvPr/>
            </p:nvCxnSpPr>
            <p:spPr>
              <a:xfrm>
                <a:off x="2257173" y="3218210"/>
                <a:ext cx="1401039" cy="1016080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552030DC-DF1F-2E9E-1844-CDEDA857B91F}"/>
                  </a:ext>
                </a:extLst>
              </p:cNvPr>
              <p:cNvCxnSpPr>
                <a:stCxn id="52" idx="5"/>
                <a:endCxn id="57" idx="1"/>
              </p:cNvCxnSpPr>
              <p:nvPr/>
            </p:nvCxnSpPr>
            <p:spPr>
              <a:xfrm>
                <a:off x="2189903" y="3380612"/>
                <a:ext cx="840022" cy="1941065"/>
              </a:xfrm>
              <a:prstGeom prst="straightConnector1">
                <a:avLst/>
              </a:prstGeom>
              <a:ln w="3175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7AB946C5-89B1-072D-41ED-C7D994C3DCDE}"/>
                  </a:ext>
                </a:extLst>
              </p:cNvPr>
              <p:cNvCxnSpPr>
                <a:stCxn id="55" idx="6"/>
                <a:endCxn id="66" idx="2"/>
              </p:cNvCxnSpPr>
              <p:nvPr/>
            </p:nvCxnSpPr>
            <p:spPr>
              <a:xfrm>
                <a:off x="4050284" y="4396693"/>
                <a:ext cx="862207" cy="229671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850E6153-2FCA-B73F-D4F4-4B969D999045}"/>
                  </a:ext>
                </a:extLst>
              </p:cNvPr>
              <p:cNvCxnSpPr>
                <a:stCxn id="53" idx="0"/>
                <a:endCxn id="54" idx="5"/>
              </p:cNvCxnSpPr>
              <p:nvPr/>
            </p:nvCxnSpPr>
            <p:spPr>
              <a:xfrm flipH="1" flipV="1">
                <a:off x="4912491" y="3313342"/>
                <a:ext cx="3013381" cy="1778664"/>
              </a:xfrm>
              <a:prstGeom prst="straightConnector1">
                <a:avLst/>
              </a:prstGeom>
              <a:ln w="31750">
                <a:solidFill>
                  <a:schemeClr val="accent4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9CAD5510-6DB6-0308-A1A0-71E7C65EB3F9}"/>
                  </a:ext>
                </a:extLst>
              </p:cNvPr>
              <p:cNvSpPr/>
              <p:nvPr/>
            </p:nvSpPr>
            <p:spPr>
              <a:xfrm>
                <a:off x="4912491" y="4396693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f</a:t>
                </a:r>
              </a:p>
            </p:txBody>
          </p: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C79D6A17-061B-30DC-0C34-76BE3D1F7B87}"/>
                  </a:ext>
                </a:extLst>
              </p:cNvPr>
              <p:cNvCxnSpPr>
                <a:stCxn id="57" idx="7"/>
                <a:endCxn id="66" idx="3"/>
              </p:cNvCxnSpPr>
              <p:nvPr/>
            </p:nvCxnSpPr>
            <p:spPr>
              <a:xfrm flipV="1">
                <a:off x="3354729" y="4788764"/>
                <a:ext cx="1625031" cy="532912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9B672DF2-D9D3-0194-9BDF-39DDC158D241}"/>
                  </a:ext>
                </a:extLst>
              </p:cNvPr>
              <p:cNvCxnSpPr>
                <a:stCxn id="56" idx="5"/>
                <a:endCxn id="50" idx="2"/>
              </p:cNvCxnSpPr>
              <p:nvPr/>
            </p:nvCxnSpPr>
            <p:spPr>
              <a:xfrm>
                <a:off x="2419575" y="5999413"/>
                <a:ext cx="758133" cy="430531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994C1D26-3D44-1560-6C12-264932A7E574}"/>
                  </a:ext>
                </a:extLst>
              </p:cNvPr>
              <p:cNvSpPr/>
              <p:nvPr/>
            </p:nvSpPr>
            <p:spPr>
              <a:xfrm>
                <a:off x="4303066" y="5885617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8488CA73-F6EC-8979-53FF-F5011143A649}"/>
                  </a:ext>
                </a:extLst>
              </p:cNvPr>
              <p:cNvCxnSpPr>
                <a:stCxn id="56" idx="6"/>
                <a:endCxn id="70" idx="2"/>
              </p:cNvCxnSpPr>
              <p:nvPr/>
            </p:nvCxnSpPr>
            <p:spPr>
              <a:xfrm>
                <a:off x="2486843" y="5837011"/>
                <a:ext cx="1816222" cy="278276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9EA6661B-5AF5-9207-CEDE-C4F961A01F67}"/>
                  </a:ext>
                </a:extLst>
              </p:cNvPr>
              <p:cNvCxnSpPr>
                <a:stCxn id="57" idx="5"/>
                <a:endCxn id="70" idx="1"/>
              </p:cNvCxnSpPr>
              <p:nvPr/>
            </p:nvCxnSpPr>
            <p:spPr>
              <a:xfrm>
                <a:off x="3354728" y="5646479"/>
                <a:ext cx="1015606" cy="306406"/>
              </a:xfrm>
              <a:prstGeom prst="straightConnector1">
                <a:avLst/>
              </a:prstGeom>
              <a:ln w="3175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A9FFB421-01F2-E22B-CC2E-6C9CB6141620}"/>
                  </a:ext>
                </a:extLst>
              </p:cNvPr>
              <p:cNvCxnSpPr>
                <a:stCxn id="57" idx="6"/>
                <a:endCxn id="53" idx="2"/>
              </p:cNvCxnSpPr>
              <p:nvPr/>
            </p:nvCxnSpPr>
            <p:spPr>
              <a:xfrm flipV="1">
                <a:off x="3421998" y="5321678"/>
                <a:ext cx="4274203" cy="162401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70A52D5F-EA6E-BF8A-E7F6-7A31F35834E9}"/>
                  </a:ext>
                </a:extLst>
              </p:cNvPr>
              <p:cNvCxnSpPr>
                <a:stCxn id="66" idx="6"/>
                <a:endCxn id="53" idx="1"/>
              </p:cNvCxnSpPr>
              <p:nvPr/>
            </p:nvCxnSpPr>
            <p:spPr>
              <a:xfrm>
                <a:off x="5371831" y="4626363"/>
                <a:ext cx="2391638" cy="532912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41A2024D-5CE2-E538-4310-76F26A2EDAE0}"/>
                  </a:ext>
                </a:extLst>
              </p:cNvPr>
              <p:cNvCxnSpPr>
                <a:stCxn id="70" idx="6"/>
                <a:endCxn id="53" idx="3"/>
              </p:cNvCxnSpPr>
              <p:nvPr/>
            </p:nvCxnSpPr>
            <p:spPr>
              <a:xfrm flipV="1">
                <a:off x="4762407" y="5484079"/>
                <a:ext cx="3001063" cy="631209"/>
              </a:xfrm>
              <a:prstGeom prst="straightConnector1">
                <a:avLst/>
              </a:prstGeom>
              <a:ln w="3175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E3269924-BFE6-4FAF-A96D-963BC6CDB863}"/>
                  </a:ext>
                </a:extLst>
              </p:cNvPr>
              <p:cNvCxnSpPr>
                <a:stCxn id="50" idx="6"/>
                <a:endCxn id="70" idx="3"/>
              </p:cNvCxnSpPr>
              <p:nvPr/>
            </p:nvCxnSpPr>
            <p:spPr>
              <a:xfrm flipV="1">
                <a:off x="3637048" y="6277689"/>
                <a:ext cx="733286" cy="15225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577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C5A19-613B-09C7-79C8-BD6CDCDA0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>
            <a:extLst>
              <a:ext uri="{FF2B5EF4-FFF2-40B4-BE49-F238E27FC236}">
                <a16:creationId xmlns:a16="http://schemas.microsoft.com/office/drawing/2014/main" id="{1928C295-6952-624F-E15D-B7FEA759321B}"/>
              </a:ext>
            </a:extLst>
          </p:cNvPr>
          <p:cNvSpPr txBox="1"/>
          <p:nvPr/>
        </p:nvSpPr>
        <p:spPr>
          <a:xfrm>
            <a:off x="1238922" y="1100658"/>
            <a:ext cx="9714156" cy="954107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u="sng" dirty="0"/>
              <a:t>Idea</a:t>
            </a:r>
            <a:r>
              <a:rPr lang="en-US" sz="2800" dirty="0"/>
              <a:t>: Take each node and restrict how much many edge-disjoint paths can go through it. Split each node into two as shown.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C30F50C-F514-F0A4-8A6C-1549539B6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01966"/>
            <a:ext cx="9905998" cy="603148"/>
          </a:xfrm>
        </p:spPr>
        <p:txBody>
          <a:bodyPr/>
          <a:lstStyle/>
          <a:p>
            <a:pPr algn="ctr"/>
            <a:r>
              <a:rPr lang="en-US" dirty="0"/>
              <a:t>Vertex-Disjoint Paths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0C55794-BFC5-BACD-B552-ED897AB3E0EC}"/>
              </a:ext>
            </a:extLst>
          </p:cNvPr>
          <p:cNvGrpSpPr/>
          <p:nvPr/>
        </p:nvGrpSpPr>
        <p:grpSpPr>
          <a:xfrm>
            <a:off x="906333" y="2585586"/>
            <a:ext cx="6357710" cy="3738343"/>
            <a:chOff x="1797832" y="2921271"/>
            <a:chExt cx="6357710" cy="3738343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3AFBA76-E014-5BFA-C563-DB170CB9BC20}"/>
                </a:ext>
              </a:extLst>
            </p:cNvPr>
            <p:cNvSpPr/>
            <p:nvPr/>
          </p:nvSpPr>
          <p:spPr>
            <a:xfrm>
              <a:off x="3177708" y="6200273"/>
              <a:ext cx="459341" cy="459341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7E88FEE-786C-21AE-84FE-9A2062673B92}"/>
                </a:ext>
              </a:extLst>
            </p:cNvPr>
            <p:cNvGrpSpPr/>
            <p:nvPr/>
          </p:nvGrpSpPr>
          <p:grpSpPr>
            <a:xfrm>
              <a:off x="1797832" y="2921271"/>
              <a:ext cx="6357710" cy="3508673"/>
              <a:chOff x="1797832" y="2921271"/>
              <a:chExt cx="6357710" cy="350867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B6442FA9-57AE-2513-0081-DFDA7FDF7491}"/>
                      </a:ext>
                    </a:extLst>
                  </p:cNvPr>
                  <p:cNvSpPr/>
                  <p:nvPr/>
                </p:nvSpPr>
                <p:spPr>
                  <a:xfrm>
                    <a:off x="1797832" y="2988540"/>
                    <a:ext cx="459341" cy="459341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oMath>
                      </m:oMathPara>
                    </a14:m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B6442FA9-57AE-2513-0081-DFDA7FDF749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7832" y="2988540"/>
                    <a:ext cx="459341" cy="459341"/>
                  </a:xfrm>
                  <a:prstGeom prst="ellipse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F052AC57-B563-2861-1CC4-92CB603054FC}"/>
                      </a:ext>
                    </a:extLst>
                  </p:cNvPr>
                  <p:cNvSpPr/>
                  <p:nvPr/>
                </p:nvSpPr>
                <p:spPr>
                  <a:xfrm>
                    <a:off x="7696201" y="5092007"/>
                    <a:ext cx="459341" cy="459341"/>
                  </a:xfrm>
                  <a:prstGeom prst="ellipse">
                    <a:avLst/>
                  </a:prstGeom>
                  <a:solidFill>
                    <a:schemeClr val="tx1">
                      <a:lumMod val="95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oMath>
                      </m:oMathPara>
                    </a14:m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3" name="Oval 52">
                    <a:extLst>
                      <a:ext uri="{FF2B5EF4-FFF2-40B4-BE49-F238E27FC236}">
                        <a16:creationId xmlns:a16="http://schemas.microsoft.com/office/drawing/2014/main" id="{F052AC57-B563-2861-1CC4-92CB603054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96201" y="5092007"/>
                    <a:ext cx="459341" cy="459341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A933AD64-9ECF-A072-088F-FEF30BE9EF6F}"/>
                  </a:ext>
                </a:extLst>
              </p:cNvPr>
              <p:cNvSpPr/>
              <p:nvPr/>
            </p:nvSpPr>
            <p:spPr>
              <a:xfrm>
                <a:off x="4520419" y="2921271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B460B32-7CEF-76C1-34C8-0EB29B231A13}"/>
                  </a:ext>
                </a:extLst>
              </p:cNvPr>
              <p:cNvSpPr/>
              <p:nvPr/>
            </p:nvSpPr>
            <p:spPr>
              <a:xfrm>
                <a:off x="3590943" y="4167022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h</a:t>
                </a: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764A837-D1C1-FB90-2CE1-3F4EA3E6389F}"/>
                  </a:ext>
                </a:extLst>
              </p:cNvPr>
              <p:cNvSpPr/>
              <p:nvPr/>
            </p:nvSpPr>
            <p:spPr>
              <a:xfrm>
                <a:off x="2027503" y="5607341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5597320-F086-C8FD-73BD-81A7A3491028}"/>
                  </a:ext>
                </a:extLst>
              </p:cNvPr>
              <p:cNvSpPr/>
              <p:nvPr/>
            </p:nvSpPr>
            <p:spPr>
              <a:xfrm>
                <a:off x="2962657" y="5254408"/>
                <a:ext cx="459341" cy="459341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1FBA1F0C-1393-7808-4CBD-009F351BB696}"/>
                  </a:ext>
                </a:extLst>
              </p:cNvPr>
              <p:cNvCxnSpPr>
                <a:stCxn id="52" idx="7"/>
                <a:endCxn id="54" idx="2"/>
              </p:cNvCxnSpPr>
              <p:nvPr/>
            </p:nvCxnSpPr>
            <p:spPr>
              <a:xfrm>
                <a:off x="2189904" y="3055809"/>
                <a:ext cx="2330515" cy="95133"/>
              </a:xfrm>
              <a:prstGeom prst="straightConnector1">
                <a:avLst/>
              </a:prstGeom>
              <a:ln w="31750">
                <a:solidFill>
                  <a:schemeClr val="tx1">
                    <a:lumMod val="9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89D50BAF-58F0-480B-ECFC-36D4EACCD825}"/>
                  </a:ext>
                </a:extLst>
              </p:cNvPr>
              <p:cNvCxnSpPr>
                <a:stCxn id="52" idx="4"/>
                <a:endCxn id="56" idx="0"/>
              </p:cNvCxnSpPr>
              <p:nvPr/>
            </p:nvCxnSpPr>
            <p:spPr>
              <a:xfrm>
                <a:off x="2027503" y="3447880"/>
                <a:ext cx="229671" cy="215946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F3736409-3F30-F22E-88BE-389B694E85FE}"/>
                  </a:ext>
                </a:extLst>
              </p:cNvPr>
              <p:cNvCxnSpPr>
                <a:stCxn id="55" idx="7"/>
                <a:endCxn id="54" idx="3"/>
              </p:cNvCxnSpPr>
              <p:nvPr/>
            </p:nvCxnSpPr>
            <p:spPr>
              <a:xfrm flipV="1">
                <a:off x="3983015" y="3313342"/>
                <a:ext cx="604673" cy="920948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DB3741D0-D62A-0845-E412-098F148A8C44}"/>
                  </a:ext>
                </a:extLst>
              </p:cNvPr>
              <p:cNvCxnSpPr>
                <a:stCxn id="52" idx="6"/>
                <a:endCxn id="55" idx="1"/>
              </p:cNvCxnSpPr>
              <p:nvPr/>
            </p:nvCxnSpPr>
            <p:spPr>
              <a:xfrm>
                <a:off x="2257173" y="3218210"/>
                <a:ext cx="1401039" cy="1016080"/>
              </a:xfrm>
              <a:prstGeom prst="straightConnector1">
                <a:avLst/>
              </a:prstGeom>
              <a:ln w="31750">
                <a:solidFill>
                  <a:schemeClr val="tx1">
                    <a:lumMod val="9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18E4B4A6-2951-5372-07C3-3FDAA181ED24}"/>
                  </a:ext>
                </a:extLst>
              </p:cNvPr>
              <p:cNvCxnSpPr>
                <a:stCxn id="52" idx="5"/>
                <a:endCxn id="57" idx="1"/>
              </p:cNvCxnSpPr>
              <p:nvPr/>
            </p:nvCxnSpPr>
            <p:spPr>
              <a:xfrm>
                <a:off x="2189903" y="3380612"/>
                <a:ext cx="840022" cy="1941065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16AC27C1-54D4-A191-1494-AF96A8AB3F55}"/>
                  </a:ext>
                </a:extLst>
              </p:cNvPr>
              <p:cNvCxnSpPr>
                <a:stCxn id="55" idx="6"/>
                <a:endCxn id="66" idx="2"/>
              </p:cNvCxnSpPr>
              <p:nvPr/>
            </p:nvCxnSpPr>
            <p:spPr>
              <a:xfrm>
                <a:off x="4050284" y="4396693"/>
                <a:ext cx="862207" cy="229671"/>
              </a:xfrm>
              <a:prstGeom prst="straightConnector1">
                <a:avLst/>
              </a:prstGeom>
              <a:ln w="31750">
                <a:solidFill>
                  <a:schemeClr val="tx1">
                    <a:lumMod val="9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311A19B0-652E-9076-C37C-37C701414EAC}"/>
                  </a:ext>
                </a:extLst>
              </p:cNvPr>
              <p:cNvCxnSpPr>
                <a:stCxn id="53" idx="0"/>
                <a:endCxn id="54" idx="5"/>
              </p:cNvCxnSpPr>
              <p:nvPr/>
            </p:nvCxnSpPr>
            <p:spPr>
              <a:xfrm flipH="1" flipV="1">
                <a:off x="4912491" y="3313342"/>
                <a:ext cx="3013381" cy="1778664"/>
              </a:xfrm>
              <a:prstGeom prst="straightConnector1">
                <a:avLst/>
              </a:prstGeom>
              <a:ln w="31750">
                <a:solidFill>
                  <a:schemeClr val="tx1">
                    <a:lumMod val="95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3B2FE37D-FB52-8576-3E6F-3CA9747B4624}"/>
                  </a:ext>
                </a:extLst>
              </p:cNvPr>
              <p:cNvSpPr/>
              <p:nvPr/>
            </p:nvSpPr>
            <p:spPr>
              <a:xfrm>
                <a:off x="4912491" y="4396693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f</a:t>
                </a:r>
              </a:p>
            </p:txBody>
          </p: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5B9C63BD-A00A-2359-2615-7B57A103B41B}"/>
                  </a:ext>
                </a:extLst>
              </p:cNvPr>
              <p:cNvCxnSpPr>
                <a:stCxn id="57" idx="7"/>
                <a:endCxn id="66" idx="3"/>
              </p:cNvCxnSpPr>
              <p:nvPr/>
            </p:nvCxnSpPr>
            <p:spPr>
              <a:xfrm flipV="1">
                <a:off x="3354729" y="4788764"/>
                <a:ext cx="1625031" cy="532912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B25C9484-815F-7F56-FF31-1B3EAEDDEA0F}"/>
                  </a:ext>
                </a:extLst>
              </p:cNvPr>
              <p:cNvCxnSpPr>
                <a:stCxn id="56" idx="5"/>
                <a:endCxn id="50" idx="2"/>
              </p:cNvCxnSpPr>
              <p:nvPr/>
            </p:nvCxnSpPr>
            <p:spPr>
              <a:xfrm>
                <a:off x="2419575" y="5999413"/>
                <a:ext cx="758133" cy="430531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32EA268E-F055-03D0-F5C6-6672EA006E52}"/>
                  </a:ext>
                </a:extLst>
              </p:cNvPr>
              <p:cNvSpPr/>
              <p:nvPr/>
            </p:nvSpPr>
            <p:spPr>
              <a:xfrm>
                <a:off x="4303066" y="5885617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26C28FD6-7376-6A26-F442-426CE827918F}"/>
                  </a:ext>
                </a:extLst>
              </p:cNvPr>
              <p:cNvCxnSpPr>
                <a:stCxn id="56" idx="6"/>
                <a:endCxn id="70" idx="2"/>
              </p:cNvCxnSpPr>
              <p:nvPr/>
            </p:nvCxnSpPr>
            <p:spPr>
              <a:xfrm>
                <a:off x="2486843" y="5837011"/>
                <a:ext cx="1816222" cy="278276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9E3BC6AC-C6B4-B23A-A42C-27C6EE042DFB}"/>
                  </a:ext>
                </a:extLst>
              </p:cNvPr>
              <p:cNvCxnSpPr>
                <a:stCxn id="57" idx="5"/>
                <a:endCxn id="70" idx="1"/>
              </p:cNvCxnSpPr>
              <p:nvPr/>
            </p:nvCxnSpPr>
            <p:spPr>
              <a:xfrm>
                <a:off x="3354728" y="5646479"/>
                <a:ext cx="1015606" cy="306406"/>
              </a:xfrm>
              <a:prstGeom prst="straightConnector1">
                <a:avLst/>
              </a:prstGeom>
              <a:ln w="31750">
                <a:solidFill>
                  <a:schemeClr val="accent1">
                    <a:lumMod val="60000"/>
                    <a:lumOff val="4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9A094578-E992-5B4E-0F43-C84E7DC2CF2D}"/>
                  </a:ext>
                </a:extLst>
              </p:cNvPr>
              <p:cNvCxnSpPr>
                <a:stCxn id="57" idx="6"/>
                <a:endCxn id="53" idx="2"/>
              </p:cNvCxnSpPr>
              <p:nvPr/>
            </p:nvCxnSpPr>
            <p:spPr>
              <a:xfrm flipV="1">
                <a:off x="3421998" y="5321678"/>
                <a:ext cx="4274203" cy="162401"/>
              </a:xfrm>
              <a:prstGeom prst="straightConnector1">
                <a:avLst/>
              </a:prstGeom>
              <a:ln w="31750">
                <a:solidFill>
                  <a:schemeClr val="accent1">
                    <a:lumMod val="60000"/>
                    <a:lumOff val="4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AACDA96B-3731-9A72-082D-009DB9C6FAEE}"/>
                  </a:ext>
                </a:extLst>
              </p:cNvPr>
              <p:cNvCxnSpPr>
                <a:stCxn id="66" idx="6"/>
                <a:endCxn id="53" idx="1"/>
              </p:cNvCxnSpPr>
              <p:nvPr/>
            </p:nvCxnSpPr>
            <p:spPr>
              <a:xfrm>
                <a:off x="5371831" y="4626363"/>
                <a:ext cx="2391638" cy="532912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CF4FAE3E-3720-5CC6-D42B-EAD89F7236CD}"/>
                  </a:ext>
                </a:extLst>
              </p:cNvPr>
              <p:cNvCxnSpPr>
                <a:stCxn id="70" idx="6"/>
                <a:endCxn id="53" idx="3"/>
              </p:cNvCxnSpPr>
              <p:nvPr/>
            </p:nvCxnSpPr>
            <p:spPr>
              <a:xfrm flipV="1">
                <a:off x="4762407" y="5484079"/>
                <a:ext cx="3001063" cy="631209"/>
              </a:xfrm>
              <a:prstGeom prst="straightConnector1">
                <a:avLst/>
              </a:prstGeom>
              <a:ln w="31750">
                <a:solidFill>
                  <a:schemeClr val="tx1">
                    <a:lumMod val="9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DA4FC6F1-0087-E9FE-6FD7-6DF3C6BD88B3}"/>
                  </a:ext>
                </a:extLst>
              </p:cNvPr>
              <p:cNvCxnSpPr>
                <a:stCxn id="50" idx="6"/>
                <a:endCxn id="70" idx="3"/>
              </p:cNvCxnSpPr>
              <p:nvPr/>
            </p:nvCxnSpPr>
            <p:spPr>
              <a:xfrm flipV="1">
                <a:off x="3637048" y="6277689"/>
                <a:ext cx="733286" cy="15225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532BED43-2BBD-F1F2-192D-9830CC3E2076}"/>
              </a:ext>
            </a:extLst>
          </p:cNvPr>
          <p:cNvSpPr/>
          <p:nvPr/>
        </p:nvSpPr>
        <p:spPr>
          <a:xfrm>
            <a:off x="9229046" y="2778806"/>
            <a:ext cx="813471" cy="81347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423AF5C-3C43-632E-67C5-F0D9CD5AA0F7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8592135" y="2601013"/>
            <a:ext cx="756041" cy="296923"/>
          </a:xfrm>
          <a:prstGeom prst="straightConnector1">
            <a:avLst/>
          </a:prstGeom>
          <a:ln w="317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AA6E238-14AE-1A40-8821-FB8EAEE2356C}"/>
              </a:ext>
            </a:extLst>
          </p:cNvPr>
          <p:cNvCxnSpPr>
            <a:cxnSpLocks/>
            <a:stCxn id="2" idx="3"/>
          </p:cNvCxnSpPr>
          <p:nvPr/>
        </p:nvCxnSpPr>
        <p:spPr>
          <a:xfrm flipH="1">
            <a:off x="8610735" y="3473147"/>
            <a:ext cx="737441" cy="140655"/>
          </a:xfrm>
          <a:prstGeom prst="straightConnector1">
            <a:avLst/>
          </a:prstGeom>
          <a:ln w="3175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EA9B1D8-9A22-E61F-F16D-AFC770373FA9}"/>
              </a:ext>
            </a:extLst>
          </p:cNvPr>
          <p:cNvCxnSpPr>
            <a:cxnSpLocks/>
            <a:stCxn id="2" idx="5"/>
          </p:cNvCxnSpPr>
          <p:nvPr/>
        </p:nvCxnSpPr>
        <p:spPr>
          <a:xfrm>
            <a:off x="9923387" y="3473147"/>
            <a:ext cx="737441" cy="119130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1CB53B4-F366-BE8A-8E5B-DF08E0A89204}"/>
              </a:ext>
            </a:extLst>
          </p:cNvPr>
          <p:cNvCxnSpPr>
            <a:cxnSpLocks/>
            <a:stCxn id="2" idx="7"/>
          </p:cNvCxnSpPr>
          <p:nvPr/>
        </p:nvCxnSpPr>
        <p:spPr>
          <a:xfrm flipV="1">
            <a:off x="9923387" y="2533744"/>
            <a:ext cx="737441" cy="364192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own Arrow 27">
            <a:extLst>
              <a:ext uri="{FF2B5EF4-FFF2-40B4-BE49-F238E27FC236}">
                <a16:creationId xmlns:a16="http://schemas.microsoft.com/office/drawing/2014/main" id="{BBFD1CE1-4401-AA69-A9E7-2B073CAEDC5B}"/>
              </a:ext>
            </a:extLst>
          </p:cNvPr>
          <p:cNvSpPr/>
          <p:nvPr/>
        </p:nvSpPr>
        <p:spPr>
          <a:xfrm>
            <a:off x="9399112" y="3866989"/>
            <a:ext cx="473337" cy="924983"/>
          </a:xfrm>
          <a:prstGeom prst="downArrow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CC3C06-83FD-D707-75FE-D323D81E64D8}"/>
              </a:ext>
            </a:extLst>
          </p:cNvPr>
          <p:cNvSpPr txBox="1"/>
          <p:nvPr/>
        </p:nvSpPr>
        <p:spPr>
          <a:xfrm>
            <a:off x="9850104" y="4083747"/>
            <a:ext cx="1043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Turns into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4683E9F-3F61-35DD-EAAD-FB395F5C9BB4}"/>
              </a:ext>
            </a:extLst>
          </p:cNvPr>
          <p:cNvSpPr/>
          <p:nvPr/>
        </p:nvSpPr>
        <p:spPr>
          <a:xfrm>
            <a:off x="8487271" y="5141141"/>
            <a:ext cx="813471" cy="81347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C93BC0D-76AE-43A8-7751-1493BCD8D1FD}"/>
              </a:ext>
            </a:extLst>
          </p:cNvPr>
          <p:cNvSpPr/>
          <p:nvPr/>
        </p:nvSpPr>
        <p:spPr>
          <a:xfrm>
            <a:off x="9972548" y="5144696"/>
            <a:ext cx="813471" cy="81347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e’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10A9C6F-680C-786B-133A-7FCFA9EA2A18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8095198" y="5092535"/>
            <a:ext cx="511203" cy="167736"/>
          </a:xfrm>
          <a:prstGeom prst="straightConnector1">
            <a:avLst/>
          </a:prstGeom>
          <a:ln w="31750">
            <a:solidFill>
              <a:schemeClr val="accent2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4F4923B-619F-8116-9F5F-72569A9936AD}"/>
              </a:ext>
            </a:extLst>
          </p:cNvPr>
          <p:cNvCxnSpPr>
            <a:cxnSpLocks/>
            <a:stCxn id="30" idx="3"/>
          </p:cNvCxnSpPr>
          <p:nvPr/>
        </p:nvCxnSpPr>
        <p:spPr>
          <a:xfrm flipH="1">
            <a:off x="8095198" y="5835482"/>
            <a:ext cx="511203" cy="167736"/>
          </a:xfrm>
          <a:prstGeom prst="straightConnector1">
            <a:avLst/>
          </a:prstGeom>
          <a:ln w="31750">
            <a:solidFill>
              <a:schemeClr val="accent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25332CB-FBB5-E76F-FA44-6294C9F9A35F}"/>
              </a:ext>
            </a:extLst>
          </p:cNvPr>
          <p:cNvCxnSpPr>
            <a:cxnSpLocks/>
            <a:stCxn id="31" idx="5"/>
          </p:cNvCxnSpPr>
          <p:nvPr/>
        </p:nvCxnSpPr>
        <p:spPr>
          <a:xfrm>
            <a:off x="10666889" y="5839037"/>
            <a:ext cx="510306" cy="251524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27DDE5D-FB43-D657-5DD2-14EF28E2133F}"/>
              </a:ext>
            </a:extLst>
          </p:cNvPr>
          <p:cNvCxnSpPr>
            <a:cxnSpLocks/>
            <a:stCxn id="31" idx="7"/>
          </p:cNvCxnSpPr>
          <p:nvPr/>
        </p:nvCxnSpPr>
        <p:spPr>
          <a:xfrm flipV="1">
            <a:off x="10666889" y="5012302"/>
            <a:ext cx="614322" cy="251524"/>
          </a:xfrm>
          <a:prstGeom prst="straightConnector1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0C1414E-1ED9-9E9A-97CD-4DCBF6291BFD}"/>
              </a:ext>
            </a:extLst>
          </p:cNvPr>
          <p:cNvCxnSpPr>
            <a:cxnSpLocks/>
            <a:stCxn id="31" idx="2"/>
            <a:endCxn id="30" idx="6"/>
          </p:cNvCxnSpPr>
          <p:nvPr/>
        </p:nvCxnSpPr>
        <p:spPr>
          <a:xfrm flipH="1" flipV="1">
            <a:off x="9300742" y="5547877"/>
            <a:ext cx="671806" cy="3555"/>
          </a:xfrm>
          <a:prstGeom prst="straightConnector1">
            <a:avLst/>
          </a:prstGeom>
          <a:ln w="31750">
            <a:solidFill>
              <a:schemeClr val="accent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CD6045D-7A29-626A-4AE1-2FBDBB24FBF3}"/>
              </a:ext>
            </a:extLst>
          </p:cNvPr>
          <p:cNvCxnSpPr/>
          <p:nvPr/>
        </p:nvCxnSpPr>
        <p:spPr>
          <a:xfrm>
            <a:off x="7637930" y="2188594"/>
            <a:ext cx="0" cy="4528969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401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8B1F0-4CFD-F998-7F8A-EE1281B67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>
            <a:extLst>
              <a:ext uri="{FF2B5EF4-FFF2-40B4-BE49-F238E27FC236}">
                <a16:creationId xmlns:a16="http://schemas.microsoft.com/office/drawing/2014/main" id="{A10ED448-D450-4BE9-FE24-0117C0317D2D}"/>
              </a:ext>
            </a:extLst>
          </p:cNvPr>
          <p:cNvSpPr txBox="1"/>
          <p:nvPr/>
        </p:nvSpPr>
        <p:spPr>
          <a:xfrm>
            <a:off x="1238922" y="1100658"/>
            <a:ext cx="9714156" cy="954107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u="sng" dirty="0"/>
              <a:t>Idea</a:t>
            </a:r>
            <a:r>
              <a:rPr lang="en-US" sz="2800" dirty="0"/>
              <a:t>: Take each node and restrict how much many edge-disjoint paths can go through it. Split each node into two as shown.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D33CE4B-27C3-E27A-8F7B-F500A455C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01966"/>
            <a:ext cx="9905998" cy="603148"/>
          </a:xfrm>
        </p:spPr>
        <p:txBody>
          <a:bodyPr/>
          <a:lstStyle/>
          <a:p>
            <a:pPr algn="ctr"/>
            <a:r>
              <a:rPr lang="en-US" dirty="0"/>
              <a:t>Vertex-Disjoint Paths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8B3A7E8-E3B6-B195-FBFF-B4419215A6E2}"/>
              </a:ext>
            </a:extLst>
          </p:cNvPr>
          <p:cNvGrpSpPr/>
          <p:nvPr/>
        </p:nvGrpSpPr>
        <p:grpSpPr>
          <a:xfrm>
            <a:off x="1726671" y="2630563"/>
            <a:ext cx="3186013" cy="3556817"/>
            <a:chOff x="8095198" y="2533744"/>
            <a:chExt cx="3186013" cy="355681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C91B1BE-83B7-E7D8-63F1-E2D5264F1C10}"/>
                </a:ext>
              </a:extLst>
            </p:cNvPr>
            <p:cNvSpPr/>
            <p:nvPr/>
          </p:nvSpPr>
          <p:spPr>
            <a:xfrm>
              <a:off x="9229046" y="2778806"/>
              <a:ext cx="813471" cy="81347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e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0458EE88-16D1-5B89-C82B-4C295497B682}"/>
                </a:ext>
              </a:extLst>
            </p:cNvPr>
            <p:cNvCxnSpPr>
              <a:cxnSpLocks/>
              <a:endCxn id="2" idx="1"/>
            </p:cNvCxnSpPr>
            <p:nvPr/>
          </p:nvCxnSpPr>
          <p:spPr>
            <a:xfrm>
              <a:off x="8592135" y="2601013"/>
              <a:ext cx="756041" cy="296923"/>
            </a:xfrm>
            <a:prstGeom prst="straightConnector1">
              <a:avLst/>
            </a:prstGeom>
            <a:ln w="317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BCAD0246-150A-969F-57CF-63553773339E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 flipH="1">
              <a:off x="8610735" y="3473147"/>
              <a:ext cx="737441" cy="140655"/>
            </a:xfrm>
            <a:prstGeom prst="straightConnector1">
              <a:avLst/>
            </a:prstGeom>
            <a:ln w="3175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779EC4D6-27B6-ABB2-00CA-67FF9B146F98}"/>
                </a:ext>
              </a:extLst>
            </p:cNvPr>
            <p:cNvCxnSpPr>
              <a:cxnSpLocks/>
              <a:stCxn id="2" idx="5"/>
            </p:cNvCxnSpPr>
            <p:nvPr/>
          </p:nvCxnSpPr>
          <p:spPr>
            <a:xfrm>
              <a:off x="9923387" y="3473147"/>
              <a:ext cx="737441" cy="119130"/>
            </a:xfrm>
            <a:prstGeom prst="straightConnector1">
              <a:avLst/>
            </a:prstGeom>
            <a:ln w="31750">
              <a:solidFill>
                <a:schemeClr val="accent1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0416E73-B2DC-2E7A-F4C2-D0DD994D5C13}"/>
                </a:ext>
              </a:extLst>
            </p:cNvPr>
            <p:cNvCxnSpPr>
              <a:cxnSpLocks/>
              <a:stCxn id="2" idx="7"/>
            </p:cNvCxnSpPr>
            <p:nvPr/>
          </p:nvCxnSpPr>
          <p:spPr>
            <a:xfrm flipV="1">
              <a:off x="9923387" y="2533744"/>
              <a:ext cx="737441" cy="364192"/>
            </a:xfrm>
            <a:prstGeom prst="straightConnector1">
              <a:avLst/>
            </a:prstGeom>
            <a:ln w="31750">
              <a:solidFill>
                <a:schemeClr val="accent1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Down Arrow 27">
              <a:extLst>
                <a:ext uri="{FF2B5EF4-FFF2-40B4-BE49-F238E27FC236}">
                  <a16:creationId xmlns:a16="http://schemas.microsoft.com/office/drawing/2014/main" id="{12F7B20C-F496-D267-BDE1-CBD76225A513}"/>
                </a:ext>
              </a:extLst>
            </p:cNvPr>
            <p:cNvSpPr/>
            <p:nvPr/>
          </p:nvSpPr>
          <p:spPr>
            <a:xfrm>
              <a:off x="9399112" y="3866989"/>
              <a:ext cx="473337" cy="924983"/>
            </a:xfrm>
            <a:prstGeom prst="downArrow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19652D1-F45C-9AFC-5DA8-CDC79220609C}"/>
                </a:ext>
              </a:extLst>
            </p:cNvPr>
            <p:cNvSpPr txBox="1"/>
            <p:nvPr/>
          </p:nvSpPr>
          <p:spPr>
            <a:xfrm>
              <a:off x="9850104" y="4083747"/>
              <a:ext cx="10434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Turns into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173C29E-15A5-9BEA-D5D5-8005D9A69D45}"/>
                </a:ext>
              </a:extLst>
            </p:cNvPr>
            <p:cNvSpPr/>
            <p:nvPr/>
          </p:nvSpPr>
          <p:spPr>
            <a:xfrm>
              <a:off x="8487271" y="5141141"/>
              <a:ext cx="813471" cy="81347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3DF77E5-2AD7-0D05-3F2F-7F6721529341}"/>
                </a:ext>
              </a:extLst>
            </p:cNvPr>
            <p:cNvSpPr/>
            <p:nvPr/>
          </p:nvSpPr>
          <p:spPr>
            <a:xfrm>
              <a:off x="9972548" y="5144696"/>
              <a:ext cx="813471" cy="813471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e’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BF44B7D-B477-62BB-708D-4B7356513AA0}"/>
                </a:ext>
              </a:extLst>
            </p:cNvPr>
            <p:cNvCxnSpPr>
              <a:cxnSpLocks/>
              <a:endCxn id="30" idx="1"/>
            </p:cNvCxnSpPr>
            <p:nvPr/>
          </p:nvCxnSpPr>
          <p:spPr>
            <a:xfrm>
              <a:off x="8095198" y="5092535"/>
              <a:ext cx="511203" cy="167736"/>
            </a:xfrm>
            <a:prstGeom prst="straightConnector1">
              <a:avLst/>
            </a:prstGeom>
            <a:ln w="3175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70CFC13-1807-8806-4BD9-2A263665EEFB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 flipH="1">
              <a:off x="8095198" y="5835482"/>
              <a:ext cx="511203" cy="167736"/>
            </a:xfrm>
            <a:prstGeom prst="straightConnector1">
              <a:avLst/>
            </a:prstGeom>
            <a:ln w="31750">
              <a:solidFill>
                <a:schemeClr val="tx1">
                  <a:lumMod val="9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55956F0-2B9A-C78F-ACD4-E895D43EF342}"/>
                </a:ext>
              </a:extLst>
            </p:cNvPr>
            <p:cNvCxnSpPr>
              <a:cxnSpLocks/>
              <a:stCxn id="31" idx="5"/>
            </p:cNvCxnSpPr>
            <p:nvPr/>
          </p:nvCxnSpPr>
          <p:spPr>
            <a:xfrm>
              <a:off x="10666889" y="5839037"/>
              <a:ext cx="510306" cy="251524"/>
            </a:xfrm>
            <a:prstGeom prst="straightConnector1">
              <a:avLst/>
            </a:prstGeom>
            <a:ln w="31750">
              <a:solidFill>
                <a:schemeClr val="tx1">
                  <a:lumMod val="9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24F402AF-7227-7986-600A-73E512C1F8C1}"/>
                </a:ext>
              </a:extLst>
            </p:cNvPr>
            <p:cNvCxnSpPr>
              <a:cxnSpLocks/>
              <a:stCxn id="31" idx="7"/>
            </p:cNvCxnSpPr>
            <p:nvPr/>
          </p:nvCxnSpPr>
          <p:spPr>
            <a:xfrm flipV="1">
              <a:off x="10666889" y="5012302"/>
              <a:ext cx="614322" cy="251524"/>
            </a:xfrm>
            <a:prstGeom prst="straightConnector1">
              <a:avLst/>
            </a:prstGeom>
            <a:ln w="31750">
              <a:solidFill>
                <a:schemeClr val="accent1">
                  <a:lumMod val="60000"/>
                  <a:lumOff val="4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706D25A-CACD-18C1-7980-EA0301AA5DF3}"/>
                </a:ext>
              </a:extLst>
            </p:cNvPr>
            <p:cNvCxnSpPr>
              <a:cxnSpLocks/>
              <a:stCxn id="31" idx="2"/>
              <a:endCxn id="30" idx="6"/>
            </p:cNvCxnSpPr>
            <p:nvPr/>
          </p:nvCxnSpPr>
          <p:spPr>
            <a:xfrm flipH="1" flipV="1">
              <a:off x="9300742" y="5547877"/>
              <a:ext cx="671806" cy="3555"/>
            </a:xfrm>
            <a:prstGeom prst="straightConnector1">
              <a:avLst/>
            </a:prstGeom>
            <a:ln w="31750">
              <a:solidFill>
                <a:schemeClr val="accent5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48648D0-2AD5-3EB0-2630-9356AA5AB743}"/>
              </a:ext>
            </a:extLst>
          </p:cNvPr>
          <p:cNvSpPr txBox="1"/>
          <p:nvPr/>
        </p:nvSpPr>
        <p:spPr>
          <a:xfrm>
            <a:off x="5529432" y="3879906"/>
            <a:ext cx="6271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Why does this make sense. When finding edge disjoint paths, we can only use 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one of the incoming edges</a:t>
            </a:r>
            <a:r>
              <a:rPr lang="en-US" dirty="0"/>
              <a:t>,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one of the outgoing edges</a:t>
            </a:r>
            <a:r>
              <a:rPr lang="en-US" dirty="0"/>
              <a:t>, and </a:t>
            </a: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middle edge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2133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934B2-6D5F-42B6-FE5C-AA6E28AB2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D4921-4668-CE9E-C9A6-9AA1CDF34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48703"/>
            <a:ext cx="9905998" cy="5217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What’s the situation?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FD72F3-7A78-6125-2B7C-8728892A82B1}"/>
              </a:ext>
            </a:extLst>
          </p:cNvPr>
          <p:cNvSpPr/>
          <p:nvPr/>
        </p:nvSpPr>
        <p:spPr>
          <a:xfrm>
            <a:off x="4894729" y="2086985"/>
            <a:ext cx="2216075" cy="110534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Edge Disjoint Paths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C16DF5-936E-A83C-58E0-FA378B9F4A58}"/>
              </a:ext>
            </a:extLst>
          </p:cNvPr>
          <p:cNvSpPr/>
          <p:nvPr/>
        </p:nvSpPr>
        <p:spPr>
          <a:xfrm>
            <a:off x="8437584" y="2086985"/>
            <a:ext cx="2216075" cy="110534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Maximum Flow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E372EC-023A-7264-CFF5-E178491DDF92}"/>
              </a:ext>
            </a:extLst>
          </p:cNvPr>
          <p:cNvSpPr/>
          <p:nvPr/>
        </p:nvSpPr>
        <p:spPr>
          <a:xfrm>
            <a:off x="8437583" y="4068185"/>
            <a:ext cx="2216075" cy="110534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Minimum Capacity Cut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E02E5C-2F3D-5E7A-FFDB-982768451ADE}"/>
              </a:ext>
            </a:extLst>
          </p:cNvPr>
          <p:cNvCxnSpPr>
            <a:cxnSpLocks/>
          </p:cNvCxnSpPr>
          <p:nvPr/>
        </p:nvCxnSpPr>
        <p:spPr>
          <a:xfrm>
            <a:off x="9262334" y="3283773"/>
            <a:ext cx="0" cy="677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14AC6AC-95C2-82EF-712B-2A1EDB27BEB1}"/>
              </a:ext>
            </a:extLst>
          </p:cNvPr>
          <p:cNvCxnSpPr>
            <a:cxnSpLocks/>
          </p:cNvCxnSpPr>
          <p:nvPr/>
        </p:nvCxnSpPr>
        <p:spPr>
          <a:xfrm flipV="1">
            <a:off x="9735671" y="3283773"/>
            <a:ext cx="0" cy="677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E477804-7313-BC7E-4EF4-91BDB78DBFF8}"/>
              </a:ext>
            </a:extLst>
          </p:cNvPr>
          <p:cNvCxnSpPr>
            <a:cxnSpLocks/>
          </p:cNvCxnSpPr>
          <p:nvPr/>
        </p:nvCxnSpPr>
        <p:spPr>
          <a:xfrm>
            <a:off x="7285617" y="2639659"/>
            <a:ext cx="9977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ADD57C9-0DB3-5DA4-615C-C62476252648}"/>
              </a:ext>
            </a:extLst>
          </p:cNvPr>
          <p:cNvSpPr txBox="1"/>
          <p:nvPr/>
        </p:nvSpPr>
        <p:spPr>
          <a:xfrm>
            <a:off x="7285617" y="1993328"/>
            <a:ext cx="99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Reduces to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829F11-D032-5951-2A9B-C2DC9053AE79}"/>
              </a:ext>
            </a:extLst>
          </p:cNvPr>
          <p:cNvSpPr txBox="1"/>
          <p:nvPr/>
        </p:nvSpPr>
        <p:spPr>
          <a:xfrm>
            <a:off x="9735671" y="3315174"/>
            <a:ext cx="99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Reduces to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8166B-6132-0EF6-653E-0862A965F6AE}"/>
              </a:ext>
            </a:extLst>
          </p:cNvPr>
          <p:cNvSpPr/>
          <p:nvPr/>
        </p:nvSpPr>
        <p:spPr>
          <a:xfrm>
            <a:off x="1391316" y="2086985"/>
            <a:ext cx="2216075" cy="110534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Vertex Disjoint Paths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96E7BF5-93BD-CEC4-F83D-95A811AE0F12}"/>
              </a:ext>
            </a:extLst>
          </p:cNvPr>
          <p:cNvCxnSpPr>
            <a:cxnSpLocks/>
          </p:cNvCxnSpPr>
          <p:nvPr/>
        </p:nvCxnSpPr>
        <p:spPr>
          <a:xfrm>
            <a:off x="3762933" y="2639659"/>
            <a:ext cx="9977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87FBFE-76E8-AAA1-879A-7B612779D635}"/>
              </a:ext>
            </a:extLst>
          </p:cNvPr>
          <p:cNvSpPr txBox="1"/>
          <p:nvPr/>
        </p:nvSpPr>
        <p:spPr>
          <a:xfrm>
            <a:off x="3762933" y="1993328"/>
            <a:ext cx="99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Reduces to</a:t>
            </a:r>
          </a:p>
        </p:txBody>
      </p:sp>
    </p:spTree>
    <p:extLst>
      <p:ext uri="{BB962C8B-B14F-4D97-AF65-F5344CB8AC3E}">
        <p14:creationId xmlns:p14="http://schemas.microsoft.com/office/powerpoint/2010/main" val="2093845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ACDEE-6982-AA86-15B7-94FDEF451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59771-9A94-D2A9-E17F-92E75CA0F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48703"/>
            <a:ext cx="9905998" cy="5217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final vertex Disjoint Path Algorithm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A7DD7F-7856-4193-9215-F5ED54491A92}"/>
              </a:ext>
            </a:extLst>
          </p:cNvPr>
          <p:cNvSpPr/>
          <p:nvPr/>
        </p:nvSpPr>
        <p:spPr>
          <a:xfrm>
            <a:off x="4851698" y="2876326"/>
            <a:ext cx="2216075" cy="110534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Edge Disjoint Paths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E66DBE-6934-02B4-2254-3AB4B0449FCA}"/>
              </a:ext>
            </a:extLst>
          </p:cNvPr>
          <p:cNvSpPr/>
          <p:nvPr/>
        </p:nvSpPr>
        <p:spPr>
          <a:xfrm>
            <a:off x="8394553" y="2876326"/>
            <a:ext cx="2216075" cy="110534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Maximum Flow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03E83BE-2AFD-6AD7-FB91-5C285397157E}"/>
              </a:ext>
            </a:extLst>
          </p:cNvPr>
          <p:cNvCxnSpPr>
            <a:cxnSpLocks/>
          </p:cNvCxnSpPr>
          <p:nvPr/>
        </p:nvCxnSpPr>
        <p:spPr>
          <a:xfrm>
            <a:off x="7242586" y="3429000"/>
            <a:ext cx="9977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086E6C5-59CB-16F5-B78E-73016822B20D}"/>
              </a:ext>
            </a:extLst>
          </p:cNvPr>
          <p:cNvSpPr txBox="1"/>
          <p:nvPr/>
        </p:nvSpPr>
        <p:spPr>
          <a:xfrm>
            <a:off x="6633434" y="2195506"/>
            <a:ext cx="2216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Add capacity of 1 to every edge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067900-F286-702C-0829-E9DB5D56D207}"/>
              </a:ext>
            </a:extLst>
          </p:cNvPr>
          <p:cNvSpPr/>
          <p:nvPr/>
        </p:nvSpPr>
        <p:spPr>
          <a:xfrm>
            <a:off x="1348285" y="2876326"/>
            <a:ext cx="2216075" cy="110534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Vertex Disjoint Paths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EF4CD25-5146-D97F-C19C-7E9E658ECB3E}"/>
              </a:ext>
            </a:extLst>
          </p:cNvPr>
          <p:cNvCxnSpPr>
            <a:cxnSpLocks/>
          </p:cNvCxnSpPr>
          <p:nvPr/>
        </p:nvCxnSpPr>
        <p:spPr>
          <a:xfrm>
            <a:off x="3719902" y="3429000"/>
            <a:ext cx="9977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D7DCC64-4AD5-4D41-58C7-80E634A41110}"/>
              </a:ext>
            </a:extLst>
          </p:cNvPr>
          <p:cNvSpPr txBox="1"/>
          <p:nvPr/>
        </p:nvSpPr>
        <p:spPr>
          <a:xfrm>
            <a:off x="3042172" y="2161017"/>
            <a:ext cx="23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Split each node into two as described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CA2C86B-DB3C-C6BC-7B13-B815B8CF48DD}"/>
              </a:ext>
            </a:extLst>
          </p:cNvPr>
          <p:cNvCxnSpPr>
            <a:cxnSpLocks/>
          </p:cNvCxnSpPr>
          <p:nvPr/>
        </p:nvCxnSpPr>
        <p:spPr>
          <a:xfrm>
            <a:off x="9460455" y="4140797"/>
            <a:ext cx="0" cy="753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9FD86E3-9D93-FFE8-51E2-9DAB8981982F}"/>
              </a:ext>
            </a:extLst>
          </p:cNvPr>
          <p:cNvSpPr txBox="1"/>
          <p:nvPr/>
        </p:nvSpPr>
        <p:spPr>
          <a:xfrm>
            <a:off x="8352418" y="5053852"/>
            <a:ext cx="2216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Max flow IS the number of vertex disjoint paths</a:t>
            </a:r>
          </a:p>
        </p:txBody>
      </p:sp>
    </p:spTree>
    <p:extLst>
      <p:ext uri="{BB962C8B-B14F-4D97-AF65-F5344CB8AC3E}">
        <p14:creationId xmlns:p14="http://schemas.microsoft.com/office/powerpoint/2010/main" val="3807115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D8A98-9943-6642-9A20-632EDD93BF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Reductions</a:t>
            </a:r>
          </a:p>
        </p:txBody>
      </p:sp>
    </p:spTree>
    <p:extLst>
      <p:ext uri="{BB962C8B-B14F-4D97-AF65-F5344CB8AC3E}">
        <p14:creationId xmlns:p14="http://schemas.microsoft.com/office/powerpoint/2010/main" val="2647010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79FFF-EB35-479E-5ED7-0CA098D3C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10B3A-BA92-57D8-95B5-254C6F030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26780"/>
            <a:ext cx="9905998" cy="740019"/>
          </a:xfrm>
        </p:spPr>
        <p:txBody>
          <a:bodyPr/>
          <a:lstStyle/>
          <a:p>
            <a:pPr algn="ctr"/>
            <a:r>
              <a:rPr lang="en-US" dirty="0"/>
              <a:t>Roadmap: Where We’re Going and Why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013C4-16AB-0041-BBDB-015F5780E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843" y="1898966"/>
            <a:ext cx="7304313" cy="1530034"/>
          </a:xfr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txBody>
          <a:bodyPr anchor="ctr" anchorCtr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In Computer Science, we can often solve a new problem by </a:t>
            </a:r>
            <a:r>
              <a:rPr lang="en-US" dirty="0">
                <a:solidFill>
                  <a:schemeClr val="accent1"/>
                </a:solidFill>
              </a:rPr>
              <a:t>casting it as an instance of another problem</a:t>
            </a:r>
            <a:r>
              <a:rPr lang="en-US" dirty="0">
                <a:solidFill>
                  <a:schemeClr val="bg1"/>
                </a:solidFill>
              </a:rPr>
              <a:t> we already know how to solve. This is called a </a:t>
            </a:r>
            <a:r>
              <a:rPr lang="en-US" dirty="0">
                <a:solidFill>
                  <a:schemeClr val="accent1"/>
                </a:solidFill>
              </a:rPr>
              <a:t>reduction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8283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29734"/>
            <a:ext cx="9905998" cy="722453"/>
          </a:xfrm>
        </p:spPr>
        <p:txBody>
          <a:bodyPr/>
          <a:lstStyle/>
          <a:p>
            <a:pPr algn="ctr"/>
            <a:r>
              <a:rPr lang="en-US" dirty="0"/>
              <a:t>Mapping Reduction</a:t>
            </a:r>
            <a:endParaRPr lang="en-US" dirty="0">
              <a:solidFill>
                <a:srgbClr val="FFA7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4">
                <a:extLst>
                  <a:ext uri="{FF2B5EF4-FFF2-40B4-BE49-F238E27FC236}">
                    <a16:creationId xmlns:a16="http://schemas.microsoft.com/office/drawing/2014/main" id="{02970F1D-2A69-F14E-B770-DAA838C60D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61251" y="806191"/>
                <a:ext cx="10345697" cy="722452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SzPct val="125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Arial" panose="020B0604020202020204" pitchFamily="34" charset="0"/>
                  <a:buNone/>
                </a:pPr>
                <a:r>
                  <a:rPr lang="en-US" sz="1600" i="1" dirty="0">
                    <a:solidFill>
                      <a:schemeClr val="bg1"/>
                    </a:solidFill>
                  </a:rPr>
                  <a:t>A </a:t>
                </a:r>
                <a:r>
                  <a:rPr lang="en-US" sz="1600" b="1" i="1" u="sng" dirty="0">
                    <a:solidFill>
                      <a:schemeClr val="bg1"/>
                    </a:solidFill>
                  </a:rPr>
                  <a:t>reduction</a:t>
                </a:r>
                <a:r>
                  <a:rPr lang="en-US" sz="1600" i="1" dirty="0">
                    <a:solidFill>
                      <a:schemeClr val="bg1"/>
                    </a:solidFill>
                  </a:rPr>
                  <a:t> uses a reduction function R() to map instances of one problem (A) to instances of another problem (B) such that for any input string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sz="1600" i="1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==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d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Content Placeholder 4">
                <a:extLst>
                  <a:ext uri="{FF2B5EF4-FFF2-40B4-BE49-F238E27FC236}">
                    <a16:creationId xmlns:a16="http://schemas.microsoft.com/office/drawing/2014/main" id="{02970F1D-2A69-F14E-B770-DAA838C60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251" y="806191"/>
                <a:ext cx="10345697" cy="72245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581B2554-892D-5CD4-E9CB-E66692E2453E}"/>
              </a:ext>
            </a:extLst>
          </p:cNvPr>
          <p:cNvGrpSpPr/>
          <p:nvPr/>
        </p:nvGrpSpPr>
        <p:grpSpPr>
          <a:xfrm>
            <a:off x="2965321" y="1883364"/>
            <a:ext cx="6494553" cy="3806727"/>
            <a:chOff x="3255777" y="1790363"/>
            <a:chExt cx="6494553" cy="3806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Content Placeholder 4">
                  <a:extLst>
                    <a:ext uri="{FF2B5EF4-FFF2-40B4-BE49-F238E27FC236}">
                      <a16:creationId xmlns:a16="http://schemas.microsoft.com/office/drawing/2014/main" id="{6D06268B-B87E-5844-8A15-8B25A2291DD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060046" y="1790363"/>
                  <a:ext cx="2316638" cy="581035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chemeClr val="bg1"/>
                  </a:solidFill>
                </a:ln>
              </p:spPr>
              <p:txBody>
                <a:bodyPr vert="horz" lIns="91440" tIns="45720" rIns="91440" bIns="45720" rtlCol="0">
                  <a:normAutofit lnSpcReduction="10000"/>
                </a:bodyPr>
                <a:lstStyle>
                  <a:lvl1pPr marL="228600" indent="-228600" algn="l" defTabSz="914400" rtl="0" eaLnBrk="1" latinLnBrk="0" hangingPunct="1">
                    <a:lnSpc>
                      <a:spcPct val="120000"/>
                    </a:lnSpc>
                    <a:spcBef>
                      <a:spcPts val="1000"/>
                    </a:spcBef>
                    <a:buSzPct val="125000"/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SzPct val="125000"/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SzPct val="125000"/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SzPct val="125000"/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SzPct val="125000"/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SzPct val="125000"/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SzPct val="125000"/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SzPct val="125000"/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SzPct val="125000"/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en-US" sz="1400" i="1" dirty="0">
                      <a:solidFill>
                        <a:schemeClr val="tx1">
                          <a:lumMod val="95000"/>
                        </a:schemeClr>
                      </a:solidFill>
                    </a:rPr>
                    <a:t>Map instances of A to instances of B in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400" i="1" dirty="0">
                      <a:solidFill>
                        <a:schemeClr val="tx1">
                          <a:lumMod val="95000"/>
                        </a:schemeClr>
                      </a:solidFill>
                    </a:rPr>
                    <a:t> time.</a:t>
                  </a:r>
                </a:p>
              </p:txBody>
            </p:sp>
          </mc:Choice>
          <mc:Fallback xmlns="">
            <p:sp>
              <p:nvSpPr>
                <p:cNvPr id="39" name="Content Placeholder 4">
                  <a:extLst>
                    <a:ext uri="{FF2B5EF4-FFF2-40B4-BE49-F238E27FC236}">
                      <a16:creationId xmlns:a16="http://schemas.microsoft.com/office/drawing/2014/main" id="{6D06268B-B87E-5844-8A15-8B25A2291D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60046" y="1790363"/>
                  <a:ext cx="2316638" cy="581035"/>
                </a:xfrm>
                <a:prstGeom prst="rect">
                  <a:avLst/>
                </a:prstGeom>
                <a:blipFill>
                  <a:blip r:embed="rId3"/>
                  <a:stretch>
                    <a:fillRect b="-4167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B14BF2B-E906-E74D-A222-9E84C2BB842C}"/>
                </a:ext>
              </a:extLst>
            </p:cNvPr>
            <p:cNvGrpSpPr/>
            <p:nvPr/>
          </p:nvGrpSpPr>
          <p:grpSpPr>
            <a:xfrm>
              <a:off x="3255777" y="1975224"/>
              <a:ext cx="6494553" cy="3621866"/>
              <a:chOff x="3308594" y="2261310"/>
              <a:chExt cx="6494553" cy="3621866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532DB9A-FA5A-7740-8D8E-0172761C0C15}"/>
                  </a:ext>
                </a:extLst>
              </p:cNvPr>
              <p:cNvGrpSpPr/>
              <p:nvPr/>
            </p:nvGrpSpPr>
            <p:grpSpPr>
              <a:xfrm>
                <a:off x="3308594" y="2261310"/>
                <a:ext cx="1231272" cy="3369450"/>
                <a:chOff x="2308469" y="2137485"/>
                <a:chExt cx="1231272" cy="3369450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D8DFC98F-084E-C84C-AB03-602B8E14D0EE}"/>
                    </a:ext>
                  </a:extLst>
                </p:cNvPr>
                <p:cNvSpPr/>
                <p:nvPr/>
              </p:nvSpPr>
              <p:spPr>
                <a:xfrm>
                  <a:off x="2308469" y="2137485"/>
                  <a:ext cx="1231272" cy="828661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Problem A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00759A00-8F0E-C24E-8F18-1CF257E378E4}"/>
                    </a:ext>
                  </a:extLst>
                </p:cNvPr>
                <p:cNvSpPr/>
                <p:nvPr/>
              </p:nvSpPr>
              <p:spPr>
                <a:xfrm>
                  <a:off x="2308469" y="4678274"/>
                  <a:ext cx="1231272" cy="828661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Solution A</a:t>
                  </a:r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1E27072-20C7-2F48-853D-48A98A768EFD}"/>
                  </a:ext>
                </a:extLst>
              </p:cNvPr>
              <p:cNvGrpSpPr/>
              <p:nvPr/>
            </p:nvGrpSpPr>
            <p:grpSpPr>
              <a:xfrm>
                <a:off x="4539866" y="2268614"/>
                <a:ext cx="5263281" cy="3614562"/>
                <a:chOff x="4539866" y="2268614"/>
                <a:chExt cx="5263281" cy="3614562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DCE4FC7-F5FE-D349-A4B8-CF18D9154094}"/>
                    </a:ext>
                  </a:extLst>
                </p:cNvPr>
                <p:cNvSpPr/>
                <p:nvPr/>
              </p:nvSpPr>
              <p:spPr>
                <a:xfrm>
                  <a:off x="7832969" y="2268614"/>
                  <a:ext cx="1231272" cy="82866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95000"/>
                        </a:schemeClr>
                      </a:solidFill>
                    </a:rPr>
                    <a:t>Problem B</a:t>
                  </a: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1B84751-7643-F048-9D4A-C68D0FE326F6}"/>
                    </a:ext>
                  </a:extLst>
                </p:cNvPr>
                <p:cNvSpPr/>
                <p:nvPr/>
              </p:nvSpPr>
              <p:spPr>
                <a:xfrm>
                  <a:off x="7832969" y="4802098"/>
                  <a:ext cx="1231272" cy="82866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95000"/>
                        </a:schemeClr>
                      </a:solidFill>
                    </a:rPr>
                    <a:t>Solution B</a:t>
                  </a:r>
                </a:p>
              </p:txBody>
            </p: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272F9A6D-80DF-4945-93A8-F9BBAA58E063}"/>
                    </a:ext>
                  </a:extLst>
                </p:cNvPr>
                <p:cNvCxnSpPr>
                  <a:cxnSpLocks/>
                  <a:stCxn id="27" idx="2"/>
                  <a:endCxn id="29" idx="0"/>
                </p:cNvCxnSpPr>
                <p:nvPr/>
              </p:nvCxnSpPr>
              <p:spPr>
                <a:xfrm>
                  <a:off x="8448605" y="3097275"/>
                  <a:ext cx="0" cy="1704823"/>
                </a:xfrm>
                <a:prstGeom prst="straightConnector1">
                  <a:avLst/>
                </a:prstGeom>
                <a:ln>
                  <a:solidFill>
                    <a:schemeClr val="accent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Content Placeholder 4">
                      <a:extLst>
                        <a:ext uri="{FF2B5EF4-FFF2-40B4-BE49-F238E27FC236}">
                          <a16:creationId xmlns:a16="http://schemas.microsoft.com/office/drawing/2014/main" id="{2B07ACEF-738A-EC4C-8004-C071F2AA2F5B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7094062" y="3516116"/>
                      <a:ext cx="2709085" cy="70136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bg1"/>
                      </a:solidFill>
                    </a:ln>
                  </p:spPr>
                  <p:txBody>
                    <a:bodyPr vert="horz" lIns="91440" tIns="45720" rIns="91440" bIns="45720" rtlCol="0">
                      <a:normAutofit/>
                    </a:bodyPr>
                    <a:lstStyle>
                      <a:lvl1pPr marL="2286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858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146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9718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4290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8862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i="1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Algorithm for B that runs in </a:t>
                      </a:r>
                      <a14:m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a14:m>
                      <a:r>
                        <a:rPr lang="en-US" sz="1600" i="1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time.</a:t>
                      </a:r>
                    </a:p>
                  </p:txBody>
                </p:sp>
              </mc:Choice>
              <mc:Fallback xmlns="">
                <p:sp>
                  <p:nvSpPr>
                    <p:cNvPr id="36" name="Content Placeholder 4">
                      <a:extLst>
                        <a:ext uri="{FF2B5EF4-FFF2-40B4-BE49-F238E27FC236}">
                          <a16:creationId xmlns:a16="http://schemas.microsoft.com/office/drawing/2014/main" id="{2B07ACEF-738A-EC4C-8004-C071F2AA2F5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94062" y="3516116"/>
                      <a:ext cx="2709085" cy="701360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b="-3509"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991CB472-E51D-2E46-BEAF-8B2CD194CFD8}"/>
                    </a:ext>
                  </a:extLst>
                </p:cNvPr>
                <p:cNvCxnSpPr>
                  <a:cxnSpLocks/>
                  <a:stCxn id="5" idx="3"/>
                  <a:endCxn id="27" idx="1"/>
                </p:cNvCxnSpPr>
                <p:nvPr/>
              </p:nvCxnSpPr>
              <p:spPr>
                <a:xfrm>
                  <a:off x="4539866" y="2675641"/>
                  <a:ext cx="3293103" cy="7304"/>
                </a:xfrm>
                <a:prstGeom prst="straightConnector1">
                  <a:avLst/>
                </a:prstGeom>
                <a:ln>
                  <a:solidFill>
                    <a:schemeClr val="accent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B2DC9021-3558-8C48-A04B-DAB7AE5C2339}"/>
                    </a:ext>
                  </a:extLst>
                </p:cNvPr>
                <p:cNvCxnSpPr>
                  <a:cxnSpLocks/>
                  <a:stCxn id="29" idx="1"/>
                  <a:endCxn id="23" idx="3"/>
                </p:cNvCxnSpPr>
                <p:nvPr/>
              </p:nvCxnSpPr>
              <p:spPr>
                <a:xfrm flipH="1">
                  <a:off x="4539866" y="5216429"/>
                  <a:ext cx="3293103" cy="1"/>
                </a:xfrm>
                <a:prstGeom prst="straightConnector1">
                  <a:avLst/>
                </a:prstGeom>
                <a:ln>
                  <a:solidFill>
                    <a:schemeClr val="accent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Content Placeholder 4">
                      <a:extLst>
                        <a:ext uri="{FF2B5EF4-FFF2-40B4-BE49-F238E27FC236}">
                          <a16:creationId xmlns:a16="http://schemas.microsoft.com/office/drawing/2014/main" id="{CBE927D4-069A-924A-879A-BB4711322E77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5067616" y="5302141"/>
                      <a:ext cx="2316638" cy="581035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bg1"/>
                      </a:solidFill>
                    </a:ln>
                  </p:spPr>
                  <p:txBody>
                    <a:bodyPr vert="horz" lIns="91440" tIns="45720" rIns="91440" bIns="45720" rtlCol="0">
                      <a:normAutofit lnSpcReduction="10000"/>
                    </a:bodyPr>
                    <a:lstStyle>
                      <a:lvl1pPr marL="2286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858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146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9718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4290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8862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i="1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Map solutions of B to solutions of A in </a:t>
                      </a:r>
                      <a14:m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400" b="0" i="1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𝑅𝑆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𝐵𝐴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a14:m>
                      <a:r>
                        <a:rPr lang="en-US" sz="1400" i="1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time.</a:t>
                      </a:r>
                    </a:p>
                  </p:txBody>
                </p:sp>
              </mc:Choice>
              <mc:Fallback xmlns="">
                <p:sp>
                  <p:nvSpPr>
                    <p:cNvPr id="41" name="Content Placeholder 4">
                      <a:extLst>
                        <a:ext uri="{FF2B5EF4-FFF2-40B4-BE49-F238E27FC236}">
                          <a16:creationId xmlns:a16="http://schemas.microsoft.com/office/drawing/2014/main" id="{CBE927D4-069A-924A-879A-BB4711322E7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67616" y="5302141"/>
                      <a:ext cx="2316638" cy="581035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 r="-1630" b="-4255"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0BE6109-09C1-2546-BBEB-F6EEB25299A7}"/>
                  </a:ext>
                </a:extLst>
              </p:cNvPr>
              <p:cNvSpPr txBox="1"/>
              <p:nvPr/>
            </p:nvSpPr>
            <p:spPr>
              <a:xfrm>
                <a:off x="6134100" y="6076950"/>
                <a:ext cx="54887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/>
                  <a:t>To solve A we use the purple path. Takes: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0BE6109-09C1-2546-BBEB-F6EEB25299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4100" y="6076950"/>
                <a:ext cx="5488778" cy="646331"/>
              </a:xfrm>
              <a:prstGeom prst="rect">
                <a:avLst/>
              </a:prstGeom>
              <a:blipFill>
                <a:blip r:embed="rId8"/>
                <a:stretch>
                  <a:fillRect t="-384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A54CD4-6816-7641-9B35-2AD11E02D4C5}"/>
              </a:ext>
            </a:extLst>
          </p:cNvPr>
          <p:cNvCxnSpPr>
            <a:cxnSpLocks/>
          </p:cNvCxnSpPr>
          <p:nvPr/>
        </p:nvCxnSpPr>
        <p:spPr>
          <a:xfrm>
            <a:off x="8509299" y="5644317"/>
            <a:ext cx="182880" cy="284978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341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D8A98-9943-6642-9A20-632EDD93BF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Bipartite Matching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AA07A-4840-C84B-9318-A83C908A2F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Another example of a reduction</a:t>
            </a:r>
          </a:p>
        </p:txBody>
      </p:sp>
    </p:spTree>
    <p:extLst>
      <p:ext uri="{BB962C8B-B14F-4D97-AF65-F5344CB8AC3E}">
        <p14:creationId xmlns:p14="http://schemas.microsoft.com/office/powerpoint/2010/main" val="847815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33C82-FB1E-9B41-9C6B-87C336C49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26780"/>
            <a:ext cx="9905998" cy="740019"/>
          </a:xfrm>
        </p:spPr>
        <p:txBody>
          <a:bodyPr/>
          <a:lstStyle/>
          <a:p>
            <a:pPr algn="ctr"/>
            <a:r>
              <a:rPr lang="en-US" dirty="0"/>
              <a:t>Roadmap: Where We’re Going and Why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9E30A-8B11-F04A-8AA0-33FCB281C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843" y="1898966"/>
            <a:ext cx="7304313" cy="1530034"/>
          </a:xfr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txBody>
          <a:bodyPr anchor="ctr" anchorCtr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In Computer Science, we can often solve a new problem by </a:t>
            </a:r>
            <a:r>
              <a:rPr lang="en-US" dirty="0">
                <a:solidFill>
                  <a:schemeClr val="accent1"/>
                </a:solidFill>
              </a:rPr>
              <a:t>casting it as an instance of another problem</a:t>
            </a:r>
            <a:r>
              <a:rPr lang="en-US" dirty="0">
                <a:solidFill>
                  <a:schemeClr val="bg1"/>
                </a:solidFill>
              </a:rPr>
              <a:t> we already know how to solve. This is called a </a:t>
            </a:r>
            <a:r>
              <a:rPr lang="en-US" dirty="0">
                <a:solidFill>
                  <a:schemeClr val="accent1"/>
                </a:solidFill>
              </a:rPr>
              <a:t>reduction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516492-9DDA-6B37-0885-067F0588211E}"/>
              </a:ext>
            </a:extLst>
          </p:cNvPr>
          <p:cNvSpPr txBox="1"/>
          <p:nvPr/>
        </p:nvSpPr>
        <p:spPr>
          <a:xfrm>
            <a:off x="1776549" y="4728754"/>
            <a:ext cx="3631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Let’s see some examples, and then we will formalize this concept a bit more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884D74-D2B3-2625-5E72-8C1212FB08D6}"/>
              </a:ext>
            </a:extLst>
          </p:cNvPr>
          <p:cNvCxnSpPr/>
          <p:nvPr/>
        </p:nvCxnSpPr>
        <p:spPr>
          <a:xfrm flipH="1">
            <a:off x="3849189" y="3605349"/>
            <a:ext cx="783771" cy="1010194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314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2d7c752037a_0_253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047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dirty="0"/>
              <a:t>Reminder: Bipartite Graphs</a:t>
            </a:r>
            <a:endParaRPr dirty="0"/>
          </a:p>
        </p:txBody>
      </p:sp>
      <p:sp>
        <p:nvSpPr>
          <p:cNvPr id="870" name="Google Shape;870;g2d7c752037a_0_253"/>
          <p:cNvSpPr txBox="1">
            <a:spLocks noGrp="1"/>
          </p:cNvSpPr>
          <p:nvPr>
            <p:ph type="body" idx="1"/>
          </p:nvPr>
        </p:nvSpPr>
        <p:spPr>
          <a:xfrm>
            <a:off x="1747004" y="1177663"/>
            <a:ext cx="8915543" cy="160413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>
                <a:solidFill>
                  <a:schemeClr val="bg1"/>
                </a:solidFill>
              </a:rPr>
              <a:t>A (undirected) graph is </a:t>
            </a:r>
            <a:r>
              <a:rPr lang="en-US" b="1" i="1" u="sng" dirty="0">
                <a:solidFill>
                  <a:schemeClr val="bg1"/>
                </a:solidFill>
              </a:rPr>
              <a:t>Bipartite</a:t>
            </a:r>
            <a:r>
              <a:rPr lang="en-US" dirty="0">
                <a:solidFill>
                  <a:schemeClr val="bg1"/>
                </a:solidFill>
              </a:rPr>
              <a:t> provided every vertex can be assigned to one of two teams such that every edge “crosses” teams</a:t>
            </a:r>
            <a:endParaRPr dirty="0">
              <a:solidFill>
                <a:schemeClr val="bg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>
                <a:solidFill>
                  <a:schemeClr val="bg1"/>
                </a:solidFill>
              </a:rPr>
              <a:t>Alternative: Every vertex can be given one of two colors such that no edges connect same-color nodes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B6518D-9EAB-22F1-DF70-F7B68D014598}"/>
              </a:ext>
            </a:extLst>
          </p:cNvPr>
          <p:cNvGrpSpPr/>
          <p:nvPr/>
        </p:nvGrpSpPr>
        <p:grpSpPr>
          <a:xfrm>
            <a:off x="1589349" y="3680207"/>
            <a:ext cx="4301297" cy="2374324"/>
            <a:chOff x="1372069" y="3689260"/>
            <a:chExt cx="4301297" cy="2374324"/>
          </a:xfrm>
        </p:grpSpPr>
        <p:cxnSp>
          <p:nvCxnSpPr>
            <p:cNvPr id="873" name="Google Shape;873;g2d7c752037a_0_253"/>
            <p:cNvCxnSpPr>
              <a:stCxn id="874" idx="7"/>
              <a:endCxn id="875" idx="2"/>
            </p:cNvCxnSpPr>
            <p:nvPr/>
          </p:nvCxnSpPr>
          <p:spPr>
            <a:xfrm rot="10800000" flipH="1">
              <a:off x="1639591" y="3845905"/>
              <a:ext cx="911504" cy="587825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76" name="Google Shape;876;g2d7c752037a_0_253"/>
            <p:cNvCxnSpPr>
              <a:stCxn id="875" idx="6"/>
              <a:endCxn id="877" idx="2"/>
            </p:cNvCxnSpPr>
            <p:nvPr/>
          </p:nvCxnSpPr>
          <p:spPr>
            <a:xfrm>
              <a:off x="2864569" y="3845970"/>
              <a:ext cx="922128" cy="32056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78" name="Google Shape;878;g2d7c752037a_0_253"/>
            <p:cNvCxnSpPr>
              <a:stCxn id="874" idx="4"/>
              <a:endCxn id="879" idx="1"/>
            </p:cNvCxnSpPr>
            <p:nvPr/>
          </p:nvCxnSpPr>
          <p:spPr>
            <a:xfrm>
              <a:off x="1528779" y="4701251"/>
              <a:ext cx="523895" cy="638749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80" name="Google Shape;880;g2d7c752037a_0_253"/>
            <p:cNvCxnSpPr>
              <a:stCxn id="881" idx="3"/>
              <a:endCxn id="879" idx="7"/>
            </p:cNvCxnSpPr>
            <p:nvPr/>
          </p:nvCxnSpPr>
          <p:spPr>
            <a:xfrm flipH="1">
              <a:off x="2274179" y="4855842"/>
              <a:ext cx="715684" cy="484328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82" name="Google Shape;882;g2d7c752037a_0_253"/>
            <p:cNvCxnSpPr>
              <a:stCxn id="883" idx="2"/>
              <a:endCxn id="879" idx="5"/>
            </p:cNvCxnSpPr>
            <p:nvPr/>
          </p:nvCxnSpPr>
          <p:spPr>
            <a:xfrm rot="10800000">
              <a:off x="2274157" y="5561762"/>
              <a:ext cx="836217" cy="345111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84" name="Google Shape;884;g2d7c752037a_0_253"/>
            <p:cNvCxnSpPr>
              <a:stCxn id="881" idx="5"/>
              <a:endCxn id="883" idx="0"/>
            </p:cNvCxnSpPr>
            <p:nvPr/>
          </p:nvCxnSpPr>
          <p:spPr>
            <a:xfrm>
              <a:off x="3211486" y="4855842"/>
              <a:ext cx="55687" cy="894285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85" name="Google Shape;885;g2d7c752037a_0_253"/>
            <p:cNvCxnSpPr>
              <a:stCxn id="881" idx="7"/>
              <a:endCxn id="877" idx="3"/>
            </p:cNvCxnSpPr>
            <p:nvPr/>
          </p:nvCxnSpPr>
          <p:spPr>
            <a:xfrm rot="10800000" flipH="1">
              <a:off x="3211486" y="3988694"/>
              <a:ext cx="621163" cy="645526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86" name="Google Shape;886;g2d7c752037a_0_253"/>
            <p:cNvCxnSpPr>
              <a:stCxn id="883" idx="6"/>
              <a:endCxn id="887" idx="3"/>
            </p:cNvCxnSpPr>
            <p:nvPr/>
          </p:nvCxnSpPr>
          <p:spPr>
            <a:xfrm rot="10800000" flipH="1">
              <a:off x="3423795" y="5860895"/>
              <a:ext cx="1047973" cy="45978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88" name="Google Shape;888;g2d7c752037a_0_253"/>
            <p:cNvCxnSpPr>
              <a:stCxn id="887" idx="1"/>
              <a:endCxn id="877" idx="4"/>
            </p:cNvCxnSpPr>
            <p:nvPr/>
          </p:nvCxnSpPr>
          <p:spPr>
            <a:xfrm rot="10800000">
              <a:off x="3943390" y="4034705"/>
              <a:ext cx="528291" cy="1604657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89" name="Google Shape;889;g2d7c752037a_0_253"/>
            <p:cNvCxnSpPr>
              <a:stCxn id="890" idx="2"/>
              <a:endCxn id="877" idx="5"/>
            </p:cNvCxnSpPr>
            <p:nvPr/>
          </p:nvCxnSpPr>
          <p:spPr>
            <a:xfrm rot="10800000">
              <a:off x="4054128" y="3988706"/>
              <a:ext cx="558149" cy="302430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91" name="Google Shape;891;g2d7c752037a_0_253"/>
            <p:cNvCxnSpPr>
              <a:stCxn id="887" idx="0"/>
              <a:endCxn id="890" idx="3"/>
            </p:cNvCxnSpPr>
            <p:nvPr/>
          </p:nvCxnSpPr>
          <p:spPr>
            <a:xfrm rot="10800000" flipH="1">
              <a:off x="4582492" y="4401877"/>
              <a:ext cx="75653" cy="1191586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92" name="Google Shape;892;g2d7c752037a_0_253"/>
            <p:cNvCxnSpPr>
              <a:stCxn id="893" idx="1"/>
              <a:endCxn id="890" idx="5"/>
            </p:cNvCxnSpPr>
            <p:nvPr/>
          </p:nvCxnSpPr>
          <p:spPr>
            <a:xfrm rot="10800000">
              <a:off x="4879752" y="4402037"/>
              <a:ext cx="526093" cy="411972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94" name="Google Shape;894;g2d7c752037a_0_253"/>
            <p:cNvCxnSpPr>
              <a:stCxn id="893" idx="3"/>
              <a:endCxn id="887" idx="6"/>
            </p:cNvCxnSpPr>
            <p:nvPr/>
          </p:nvCxnSpPr>
          <p:spPr>
            <a:xfrm flipH="1">
              <a:off x="4739252" y="5035630"/>
              <a:ext cx="666592" cy="714585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895" name="Google Shape;895;g2d7c752037a_0_253"/>
            <p:cNvCxnSpPr>
              <a:stCxn id="875" idx="4"/>
              <a:endCxn id="879" idx="0"/>
            </p:cNvCxnSpPr>
            <p:nvPr/>
          </p:nvCxnSpPr>
          <p:spPr>
            <a:xfrm flipH="1">
              <a:off x="2163448" y="4002681"/>
              <a:ext cx="544411" cy="1291419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74" name="Google Shape;874;g2d7c752037a_0_253"/>
            <p:cNvSpPr/>
            <p:nvPr/>
          </p:nvSpPr>
          <p:spPr>
            <a:xfrm>
              <a:off x="1372069" y="4387830"/>
              <a:ext cx="313421" cy="313421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875" name="Google Shape;875;g2d7c752037a_0_253"/>
            <p:cNvSpPr/>
            <p:nvPr/>
          </p:nvSpPr>
          <p:spPr>
            <a:xfrm>
              <a:off x="2551149" y="3689260"/>
              <a:ext cx="313421" cy="313421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879" name="Google Shape;879;g2d7c752037a_0_253"/>
            <p:cNvSpPr/>
            <p:nvPr/>
          </p:nvSpPr>
          <p:spPr>
            <a:xfrm>
              <a:off x="2006706" y="5294180"/>
              <a:ext cx="313421" cy="313421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881" name="Google Shape;881;g2d7c752037a_0_253"/>
            <p:cNvSpPr/>
            <p:nvPr/>
          </p:nvSpPr>
          <p:spPr>
            <a:xfrm>
              <a:off x="2943964" y="4588321"/>
              <a:ext cx="313421" cy="313421"/>
            </a:xfrm>
            <a:prstGeom prst="ellipse">
              <a:avLst/>
            </a:prstGeom>
            <a:solidFill>
              <a:srgbClr val="FFFF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877" name="Google Shape;877;g2d7c752037a_0_253"/>
            <p:cNvSpPr/>
            <p:nvPr/>
          </p:nvSpPr>
          <p:spPr>
            <a:xfrm>
              <a:off x="3786686" y="3721249"/>
              <a:ext cx="313421" cy="313421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883" name="Google Shape;883;g2d7c752037a_0_253"/>
            <p:cNvSpPr/>
            <p:nvPr/>
          </p:nvSpPr>
          <p:spPr>
            <a:xfrm>
              <a:off x="3110374" y="5750163"/>
              <a:ext cx="313421" cy="313421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887" name="Google Shape;887;g2d7c752037a_0_253"/>
            <p:cNvSpPr/>
            <p:nvPr/>
          </p:nvSpPr>
          <p:spPr>
            <a:xfrm>
              <a:off x="4425781" y="5593462"/>
              <a:ext cx="313421" cy="313421"/>
            </a:xfrm>
            <a:prstGeom prst="ellipse">
              <a:avLst/>
            </a:prstGeom>
            <a:solidFill>
              <a:srgbClr val="FFFF0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893" name="Google Shape;893;g2d7c752037a_0_253"/>
            <p:cNvSpPr/>
            <p:nvPr/>
          </p:nvSpPr>
          <p:spPr>
            <a:xfrm>
              <a:off x="5359945" y="4768109"/>
              <a:ext cx="313421" cy="313421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890" name="Google Shape;890;g2d7c752037a_0_253"/>
            <p:cNvSpPr/>
            <p:nvPr/>
          </p:nvSpPr>
          <p:spPr>
            <a:xfrm>
              <a:off x="4612278" y="4134426"/>
              <a:ext cx="313421" cy="313421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CE96D46-0FBC-747A-868F-71892E8409ED}"/>
              </a:ext>
            </a:extLst>
          </p:cNvPr>
          <p:cNvGrpSpPr/>
          <p:nvPr/>
        </p:nvGrpSpPr>
        <p:grpSpPr>
          <a:xfrm>
            <a:off x="6690448" y="3626840"/>
            <a:ext cx="4301254" cy="2374340"/>
            <a:chOff x="6608968" y="3626840"/>
            <a:chExt cx="4301254" cy="2374340"/>
          </a:xfrm>
        </p:grpSpPr>
        <p:cxnSp>
          <p:nvCxnSpPr>
            <p:cNvPr id="897" name="Google Shape;897;g2d7c752037a_0_253"/>
            <p:cNvCxnSpPr>
              <a:stCxn id="898" idx="7"/>
              <a:endCxn id="899" idx="2"/>
            </p:cNvCxnSpPr>
            <p:nvPr/>
          </p:nvCxnSpPr>
          <p:spPr>
            <a:xfrm rot="10800000" flipH="1">
              <a:off x="6876557" y="3783600"/>
              <a:ext cx="911400" cy="587700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0" name="Google Shape;900;g2d7c752037a_0_253"/>
            <p:cNvCxnSpPr>
              <a:stCxn id="898" idx="4"/>
              <a:endCxn id="901" idx="1"/>
            </p:cNvCxnSpPr>
            <p:nvPr/>
          </p:nvCxnSpPr>
          <p:spPr>
            <a:xfrm>
              <a:off x="6765718" y="4638889"/>
              <a:ext cx="523800" cy="638700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2" name="Google Shape;902;g2d7c752037a_0_253"/>
            <p:cNvCxnSpPr>
              <a:stCxn id="903" idx="1"/>
              <a:endCxn id="899" idx="4"/>
            </p:cNvCxnSpPr>
            <p:nvPr/>
          </p:nvCxnSpPr>
          <p:spPr>
            <a:xfrm rot="10800000">
              <a:off x="7944726" y="3940284"/>
              <a:ext cx="282000" cy="631500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4" name="Google Shape;904;g2d7c752037a_0_253"/>
            <p:cNvCxnSpPr>
              <a:stCxn id="905" idx="2"/>
              <a:endCxn id="901" idx="5"/>
            </p:cNvCxnSpPr>
            <p:nvPr/>
          </p:nvCxnSpPr>
          <p:spPr>
            <a:xfrm rot="10800000">
              <a:off x="7511120" y="5499430"/>
              <a:ext cx="836100" cy="345000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6" name="Google Shape;906;g2d7c752037a_0_253"/>
            <p:cNvCxnSpPr>
              <a:stCxn id="903" idx="3"/>
              <a:endCxn id="901" idx="7"/>
            </p:cNvCxnSpPr>
            <p:nvPr/>
          </p:nvCxnSpPr>
          <p:spPr>
            <a:xfrm flipH="1">
              <a:off x="7511226" y="4793462"/>
              <a:ext cx="715500" cy="484200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7" name="Google Shape;907;g2d7c752037a_0_253"/>
            <p:cNvCxnSpPr>
              <a:stCxn id="903" idx="7"/>
              <a:endCxn id="908" idx="3"/>
            </p:cNvCxnSpPr>
            <p:nvPr/>
          </p:nvCxnSpPr>
          <p:spPr>
            <a:xfrm rot="10800000" flipH="1">
              <a:off x="8448404" y="3926484"/>
              <a:ext cx="621000" cy="645300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09" name="Google Shape;909;g2d7c752037a_0_253"/>
            <p:cNvCxnSpPr>
              <a:stCxn id="905" idx="6"/>
              <a:endCxn id="910" idx="3"/>
            </p:cNvCxnSpPr>
            <p:nvPr/>
          </p:nvCxnSpPr>
          <p:spPr>
            <a:xfrm rot="10800000" flipH="1">
              <a:off x="8660720" y="5798530"/>
              <a:ext cx="1047900" cy="45900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1" name="Google Shape;911;g2d7c752037a_0_253"/>
            <p:cNvCxnSpPr>
              <a:stCxn id="912" idx="2"/>
              <a:endCxn id="908" idx="5"/>
            </p:cNvCxnSpPr>
            <p:nvPr/>
          </p:nvCxnSpPr>
          <p:spPr>
            <a:xfrm rot="10800000">
              <a:off x="9291078" y="3926342"/>
              <a:ext cx="558000" cy="302400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3" name="Google Shape;913;g2d7c752037a_0_253"/>
            <p:cNvCxnSpPr>
              <a:stCxn id="910" idx="0"/>
              <a:endCxn id="912" idx="4"/>
            </p:cNvCxnSpPr>
            <p:nvPr/>
          </p:nvCxnSpPr>
          <p:spPr>
            <a:xfrm rot="10800000" flipH="1">
              <a:off x="9819337" y="4385584"/>
              <a:ext cx="186600" cy="1145400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14" name="Google Shape;914;g2d7c752037a_0_253"/>
            <p:cNvCxnSpPr>
              <a:stCxn id="915" idx="3"/>
              <a:endCxn id="910" idx="6"/>
            </p:cNvCxnSpPr>
            <p:nvPr/>
          </p:nvCxnSpPr>
          <p:spPr>
            <a:xfrm flipH="1">
              <a:off x="9976033" y="4973245"/>
              <a:ext cx="666600" cy="714600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98" name="Google Shape;898;g2d7c752037a_0_253"/>
            <p:cNvSpPr/>
            <p:nvPr/>
          </p:nvSpPr>
          <p:spPr>
            <a:xfrm>
              <a:off x="6608968" y="4325389"/>
              <a:ext cx="313500" cy="313500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899" name="Google Shape;899;g2d7c752037a_0_253"/>
            <p:cNvSpPr/>
            <p:nvPr/>
          </p:nvSpPr>
          <p:spPr>
            <a:xfrm>
              <a:off x="7788011" y="3626840"/>
              <a:ext cx="313500" cy="3135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901" name="Google Shape;901;g2d7c752037a_0_253"/>
            <p:cNvSpPr/>
            <p:nvPr/>
          </p:nvSpPr>
          <p:spPr>
            <a:xfrm>
              <a:off x="7243586" y="5231711"/>
              <a:ext cx="313500" cy="3135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903" name="Google Shape;903;g2d7c752037a_0_253"/>
            <p:cNvSpPr/>
            <p:nvPr/>
          </p:nvSpPr>
          <p:spPr>
            <a:xfrm>
              <a:off x="8180815" y="4525873"/>
              <a:ext cx="313500" cy="313500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908" name="Google Shape;908;g2d7c752037a_0_253"/>
            <p:cNvSpPr/>
            <p:nvPr/>
          </p:nvSpPr>
          <p:spPr>
            <a:xfrm>
              <a:off x="9023511" y="3658828"/>
              <a:ext cx="313500" cy="3135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 dirty="0">
                <a:solidFill>
                  <a:schemeClr val="bg1"/>
                </a:solidFill>
              </a:endParaRPr>
            </a:p>
          </p:txBody>
        </p:sp>
        <p:sp>
          <p:nvSpPr>
            <p:cNvPr id="905" name="Google Shape;905;g2d7c752037a_0_253"/>
            <p:cNvSpPr/>
            <p:nvPr/>
          </p:nvSpPr>
          <p:spPr>
            <a:xfrm>
              <a:off x="8347220" y="5687680"/>
              <a:ext cx="313500" cy="313500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910" name="Google Shape;910;g2d7c752037a_0_253"/>
            <p:cNvSpPr/>
            <p:nvPr/>
          </p:nvSpPr>
          <p:spPr>
            <a:xfrm>
              <a:off x="9662587" y="5530984"/>
              <a:ext cx="313500" cy="313500"/>
            </a:xfrm>
            <a:prstGeom prst="ellipse">
              <a:avLst/>
            </a:prstGeom>
            <a:solidFill>
              <a:schemeClr val="accent2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915" name="Google Shape;915;g2d7c752037a_0_253"/>
            <p:cNvSpPr/>
            <p:nvPr/>
          </p:nvSpPr>
          <p:spPr>
            <a:xfrm>
              <a:off x="10596722" y="4705656"/>
              <a:ext cx="313500" cy="313500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912" name="Google Shape;912;g2d7c752037a_0_253"/>
            <p:cNvSpPr/>
            <p:nvPr/>
          </p:nvSpPr>
          <p:spPr>
            <a:xfrm>
              <a:off x="9849078" y="4071992"/>
              <a:ext cx="313500" cy="313500"/>
            </a:xfrm>
            <a:prstGeom prst="ellipse">
              <a:avLst/>
            </a:prstGeom>
            <a:solidFill>
              <a:schemeClr val="accent3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>
                <a:solidFill>
                  <a:schemeClr val="bg1"/>
                </a:solidFill>
              </a:endParaRPr>
            </a:p>
          </p:txBody>
        </p:sp>
        <p:cxnSp>
          <p:nvCxnSpPr>
            <p:cNvPr id="916" name="Google Shape;916;g2d7c752037a_0_253"/>
            <p:cNvCxnSpPr>
              <a:stCxn id="908" idx="4"/>
              <a:endCxn id="905" idx="0"/>
            </p:cNvCxnSpPr>
            <p:nvPr/>
          </p:nvCxnSpPr>
          <p:spPr>
            <a:xfrm flipH="1">
              <a:off x="8504061" y="3972328"/>
              <a:ext cx="676200" cy="1715400"/>
            </a:xfrm>
            <a:prstGeom prst="straightConnector1">
              <a:avLst/>
            </a:prstGeom>
            <a:noFill/>
            <a:ln w="57150" cap="flat" cmpd="sng">
              <a:solidFill>
                <a:srgbClr val="A5A5A5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17" name="Google Shape;917;g2d7c752037a_0_253"/>
          <p:cNvSpPr txBox="1"/>
          <p:nvPr/>
        </p:nvSpPr>
        <p:spPr>
          <a:xfrm>
            <a:off x="10496573" y="3677348"/>
            <a:ext cx="109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>
                    <a:lumMod val="9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Bipartite!</a:t>
            </a:r>
            <a:endParaRPr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918" name="Google Shape;918;g2d7c752037a_0_253"/>
          <p:cNvSpPr txBox="1"/>
          <p:nvPr/>
        </p:nvSpPr>
        <p:spPr>
          <a:xfrm>
            <a:off x="524268" y="3004852"/>
            <a:ext cx="1502700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tx1">
                    <a:lumMod val="9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Not Bipartite! No color can be assigned to several nodes!</a:t>
            </a:r>
            <a:endParaRPr dirty="0">
              <a:solidFill>
                <a:schemeClr val="tx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223750"/>
            <a:ext cx="9905998" cy="645054"/>
          </a:xfrm>
        </p:spPr>
        <p:txBody>
          <a:bodyPr/>
          <a:lstStyle/>
          <a:p>
            <a:pPr algn="ctr"/>
            <a:r>
              <a:rPr lang="en-US" dirty="0"/>
              <a:t>Maximum Bipartite Matching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3F32DF-279B-57D7-BB74-C4FDB646CBC1}"/>
              </a:ext>
            </a:extLst>
          </p:cNvPr>
          <p:cNvGrpSpPr/>
          <p:nvPr/>
        </p:nvGrpSpPr>
        <p:grpSpPr>
          <a:xfrm>
            <a:off x="6663559" y="1065474"/>
            <a:ext cx="4630274" cy="5487547"/>
            <a:chOff x="6663559" y="1065474"/>
            <a:chExt cx="4630274" cy="5487547"/>
          </a:xfrm>
        </p:grpSpPr>
        <p:sp>
          <p:nvSpPr>
            <p:cNvPr id="5" name="TextBox 4"/>
            <p:cNvSpPr txBox="1"/>
            <p:nvPr/>
          </p:nvSpPr>
          <p:spPr>
            <a:xfrm>
              <a:off x="6663559" y="1065474"/>
              <a:ext cx="15797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Dog Lovers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079188" y="1065474"/>
              <a:ext cx="22146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Adoptable Dogs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66C6C14-E94B-EB43-B600-A88728EB7B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7950" y="2084542"/>
              <a:ext cx="1959770" cy="28057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82AF6C4-F8B6-8E45-96CC-E2FB1AD7599C}"/>
                </a:ext>
              </a:extLst>
            </p:cNvPr>
            <p:cNvCxnSpPr>
              <a:cxnSpLocks/>
            </p:cNvCxnSpPr>
            <p:nvPr/>
          </p:nvCxnSpPr>
          <p:spPr>
            <a:xfrm>
              <a:off x="7802981" y="2182611"/>
              <a:ext cx="2107273" cy="3719841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49039D4-E75D-7048-A182-B766E16AB9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3201" y="2070471"/>
              <a:ext cx="2137053" cy="1466056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5B1931A-4785-EB4E-B2AA-49E6FC3ECA45}"/>
                </a:ext>
              </a:extLst>
            </p:cNvPr>
            <p:cNvCxnSpPr>
              <a:cxnSpLocks/>
            </p:cNvCxnSpPr>
            <p:nvPr/>
          </p:nvCxnSpPr>
          <p:spPr>
            <a:xfrm>
              <a:off x="7743862" y="3542970"/>
              <a:ext cx="2310310" cy="0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9EC057-B40D-8E4C-873D-EC664724E9F2}"/>
                </a:ext>
              </a:extLst>
            </p:cNvPr>
            <p:cNvCxnSpPr>
              <a:cxnSpLocks/>
            </p:cNvCxnSpPr>
            <p:nvPr/>
          </p:nvCxnSpPr>
          <p:spPr>
            <a:xfrm>
              <a:off x="7781882" y="3564443"/>
              <a:ext cx="2069252" cy="1045762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4EBEF2F-29EE-AD45-9F41-2813EC6B6F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2981" y="4788141"/>
              <a:ext cx="2251191" cy="37514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57A6CD4-F0C2-D348-B952-CB8E01AF8F79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7879880" y="2182611"/>
              <a:ext cx="2030373" cy="2586591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77EB825-BCF7-5041-9ADE-1C5E9ADF46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3862" y="3662920"/>
              <a:ext cx="2261559" cy="2509444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F991296-BBA7-BA4A-B5CB-649F205FEE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4230" y="2182611"/>
              <a:ext cx="2299942" cy="3831981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FF08E85-16C1-A145-9FB0-89A0C040D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40136" y="1742767"/>
              <a:ext cx="826575" cy="94937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5FDA6D-3566-5F4A-99FE-1931B0214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19445" y="2942416"/>
              <a:ext cx="867958" cy="115727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5B004F-CD86-1B41-83C2-F6902792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26966" y="4200592"/>
              <a:ext cx="852914" cy="113721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83411F1-0F55-0D4B-8BC4-4C94CE102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7876" y="4220802"/>
              <a:ext cx="807699" cy="10769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265AD1-8FC6-1E48-9FF9-DC886F704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95320" y="5438709"/>
              <a:ext cx="716207" cy="111431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F17E874-23C4-9C44-8AA2-94F554D63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28069" y="3084237"/>
              <a:ext cx="687315" cy="103097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B6BE3EA-0D01-4242-98F5-BA3F3315F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10961" y="1591741"/>
              <a:ext cx="921530" cy="138690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B7152E-99F8-3948-9FEE-F4A9F779B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4763" y="5432405"/>
              <a:ext cx="813926" cy="100519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77B5D6F-ED01-2788-A14F-912B70122F83}"/>
              </a:ext>
            </a:extLst>
          </p:cNvPr>
          <p:cNvSpPr txBox="1"/>
          <p:nvPr/>
        </p:nvSpPr>
        <p:spPr>
          <a:xfrm>
            <a:off x="702702" y="2299837"/>
            <a:ext cx="5412828" cy="120032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>
                <a:solidFill>
                  <a:schemeClr val="bg1"/>
                </a:solidFill>
              </a:rPr>
              <a:t>Maximum Bipartite Matching</a:t>
            </a:r>
            <a:r>
              <a:rPr lang="en-US" dirty="0">
                <a:solidFill>
                  <a:schemeClr val="bg1"/>
                </a:solidFill>
              </a:rPr>
              <a:t>: Given a bipartite graph as input where the </a:t>
            </a:r>
            <a:r>
              <a:rPr lang="en-US" dirty="0">
                <a:solidFill>
                  <a:schemeClr val="accent2"/>
                </a:solidFill>
              </a:rPr>
              <a:t>edges represents candidate matches</a:t>
            </a:r>
            <a:r>
              <a:rPr lang="en-US" dirty="0">
                <a:solidFill>
                  <a:schemeClr val="bg1"/>
                </a:solidFill>
              </a:rPr>
              <a:t>, what is the </a:t>
            </a:r>
            <a:r>
              <a:rPr lang="en-US" dirty="0">
                <a:solidFill>
                  <a:schemeClr val="accent4"/>
                </a:solidFill>
              </a:rPr>
              <a:t>maximum number of ”matches” that can be made in total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0373C4-2944-7B86-2C17-371E9D7DABFC}"/>
              </a:ext>
            </a:extLst>
          </p:cNvPr>
          <p:cNvSpPr txBox="1"/>
          <p:nvPr/>
        </p:nvSpPr>
        <p:spPr>
          <a:xfrm>
            <a:off x="1379491" y="4072381"/>
            <a:ext cx="43531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/>
              <a:t>Example</a:t>
            </a:r>
            <a:r>
              <a:rPr lang="en-US" dirty="0"/>
              <a:t>: Given a graph representing dog lovers and the dogs they are interested in adopting, what is the maximum number of adoptions that can be made (each dog lover can only adopt a dog they are interested in)</a:t>
            </a:r>
          </a:p>
        </p:txBody>
      </p:sp>
    </p:spTree>
    <p:extLst>
      <p:ext uri="{BB962C8B-B14F-4D97-AF65-F5344CB8AC3E}">
        <p14:creationId xmlns:p14="http://schemas.microsoft.com/office/powerpoint/2010/main" val="1694400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205220"/>
            <a:ext cx="9905998" cy="5663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Maximum Bipartite Matching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0CBEE4-7296-C547-A690-A6DDFF86576F}"/>
              </a:ext>
            </a:extLst>
          </p:cNvPr>
          <p:cNvSpPr txBox="1"/>
          <p:nvPr/>
        </p:nvSpPr>
        <p:spPr>
          <a:xfrm>
            <a:off x="7780590" y="2452541"/>
            <a:ext cx="3612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With this matching, three dogs get adopted. Is this maximum? Can we do four?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546E0C5-10B2-09CC-7E9A-024ECB41D497}"/>
              </a:ext>
            </a:extLst>
          </p:cNvPr>
          <p:cNvGrpSpPr/>
          <p:nvPr/>
        </p:nvGrpSpPr>
        <p:grpSpPr>
          <a:xfrm>
            <a:off x="2900855" y="1033943"/>
            <a:ext cx="4630274" cy="5487547"/>
            <a:chOff x="6663559" y="1065474"/>
            <a:chExt cx="4630274" cy="548754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AA7E8C-766F-A59A-3102-ED23BF2F5845}"/>
                </a:ext>
              </a:extLst>
            </p:cNvPr>
            <p:cNvSpPr txBox="1"/>
            <p:nvPr/>
          </p:nvSpPr>
          <p:spPr>
            <a:xfrm>
              <a:off x="6663559" y="1065474"/>
              <a:ext cx="15797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Dog Lovers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E9B077-A681-BCD4-2638-1ED4B84D8E9A}"/>
                </a:ext>
              </a:extLst>
            </p:cNvPr>
            <p:cNvSpPr txBox="1"/>
            <p:nvPr/>
          </p:nvSpPr>
          <p:spPr>
            <a:xfrm>
              <a:off x="9079188" y="1065474"/>
              <a:ext cx="22146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Adoptable Dogs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57D16CE-C71A-E7BD-08D5-FFBDA5E0D1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7950" y="2084542"/>
              <a:ext cx="1959770" cy="28057"/>
            </a:xfrm>
            <a:prstGeom prst="line">
              <a:avLst/>
            </a:prstGeom>
            <a:ln w="349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ECEEE4E-89B2-A496-DFA0-4F889DBD1FF4}"/>
                </a:ext>
              </a:extLst>
            </p:cNvPr>
            <p:cNvCxnSpPr>
              <a:cxnSpLocks/>
            </p:cNvCxnSpPr>
            <p:nvPr/>
          </p:nvCxnSpPr>
          <p:spPr>
            <a:xfrm>
              <a:off x="7802981" y="2182611"/>
              <a:ext cx="2107273" cy="3719841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C2000C5-6D02-5212-A51B-7A4A9FA042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3201" y="2070471"/>
              <a:ext cx="2137053" cy="1466056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F055B17-305C-295A-0348-40A530C6D546}"/>
                </a:ext>
              </a:extLst>
            </p:cNvPr>
            <p:cNvCxnSpPr>
              <a:cxnSpLocks/>
            </p:cNvCxnSpPr>
            <p:nvPr/>
          </p:nvCxnSpPr>
          <p:spPr>
            <a:xfrm>
              <a:off x="7743862" y="3542970"/>
              <a:ext cx="2310310" cy="0"/>
            </a:xfrm>
            <a:prstGeom prst="line">
              <a:avLst/>
            </a:prstGeom>
            <a:ln w="349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13B20FB-D272-2FD5-2F87-C3D3D227324C}"/>
                </a:ext>
              </a:extLst>
            </p:cNvPr>
            <p:cNvCxnSpPr>
              <a:cxnSpLocks/>
            </p:cNvCxnSpPr>
            <p:nvPr/>
          </p:nvCxnSpPr>
          <p:spPr>
            <a:xfrm>
              <a:off x="7781882" y="3564443"/>
              <a:ext cx="2069252" cy="1045762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CC4BB26-0AA0-D5F5-9B0B-ECCF81DA33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2981" y="4788141"/>
              <a:ext cx="2251191" cy="37514"/>
            </a:xfrm>
            <a:prstGeom prst="line">
              <a:avLst/>
            </a:prstGeom>
            <a:ln w="349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5FA2DD6-133B-738B-579F-3A08B9D9B377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 flipV="1">
              <a:off x="7879880" y="2182611"/>
              <a:ext cx="2030373" cy="2586591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5D763FC-1416-4A53-5399-4D9DDC0C36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3862" y="3662920"/>
              <a:ext cx="2261559" cy="2509444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6154B23-21A2-744E-58D8-D442F62508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4230" y="2182611"/>
              <a:ext cx="2299942" cy="3831981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881B8DB-999C-AAF7-4C30-23BADB9FE3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40136" y="1742767"/>
              <a:ext cx="826575" cy="94937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0C54B67-AF99-77C9-0B31-1D11E952A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19445" y="2942416"/>
              <a:ext cx="867958" cy="115727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8EA2FBD-1466-4802-10DA-6D7543D90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26966" y="4200592"/>
              <a:ext cx="852914" cy="113721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5FF9932-A0E4-0C5B-0469-2B964A731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7876" y="4220802"/>
              <a:ext cx="807699" cy="10769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92A6401-20C1-FC14-CA60-2A79A6B9F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95320" y="5438709"/>
              <a:ext cx="716207" cy="111431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BBF12CD-93A8-371E-026A-656E3E918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28069" y="3084237"/>
              <a:ext cx="687315" cy="103097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21FEECB9-0FC1-6085-6098-68F471311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10961" y="1591741"/>
              <a:ext cx="921530" cy="138690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BB949D46-BF4B-F992-4438-2757EBCE4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4763" y="5432405"/>
              <a:ext cx="813926" cy="100519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08534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271677"/>
            <a:ext cx="9905998" cy="53762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Maximum Bipartite Matching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9F8D7F-06C8-3E46-AC7D-7257A5C2691B}"/>
              </a:ext>
            </a:extLst>
          </p:cNvPr>
          <p:cNvSpPr txBox="1"/>
          <p:nvPr/>
        </p:nvSpPr>
        <p:spPr>
          <a:xfrm>
            <a:off x="7938574" y="1941785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Better! In fact, the maximum possible!</a:t>
            </a:r>
            <a:br>
              <a:rPr lang="en-US" sz="2400" dirty="0"/>
            </a:br>
            <a:r>
              <a:rPr lang="en-US" sz="2400" dirty="0"/>
              <a:t>How can we tell?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B4B058-0353-C149-B3E7-BEFB2A0F44CD}"/>
              </a:ext>
            </a:extLst>
          </p:cNvPr>
          <p:cNvSpPr txBox="1"/>
          <p:nvPr/>
        </p:nvSpPr>
        <p:spPr>
          <a:xfrm>
            <a:off x="7938574" y="3478249"/>
            <a:ext cx="3505200" cy="1569660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A </a:t>
            </a:r>
            <a:r>
              <a:rPr lang="en-US" sz="2400" b="1" i="1" dirty="0">
                <a:solidFill>
                  <a:schemeClr val="accent1"/>
                </a:solidFill>
              </a:rPr>
              <a:t>perfect bipartite match</a:t>
            </a:r>
            <a:r>
              <a:rPr lang="en-US" sz="2400" dirty="0"/>
              <a:t>:</a:t>
            </a:r>
          </a:p>
          <a:p>
            <a:r>
              <a:rPr lang="en-US" sz="2400" dirty="0"/>
              <a:t>Equal-sized left and right subsets, and all nodes have a matching edge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CDB626-1DDB-7A13-76EC-3CA49FD4D3C3}"/>
              </a:ext>
            </a:extLst>
          </p:cNvPr>
          <p:cNvGrpSpPr/>
          <p:nvPr/>
        </p:nvGrpSpPr>
        <p:grpSpPr>
          <a:xfrm>
            <a:off x="2900855" y="1033943"/>
            <a:ext cx="4630274" cy="5487547"/>
            <a:chOff x="6663559" y="1065474"/>
            <a:chExt cx="4630274" cy="548754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509064-6AA1-5BEA-473E-03EBE0F85DC5}"/>
                </a:ext>
              </a:extLst>
            </p:cNvPr>
            <p:cNvSpPr txBox="1"/>
            <p:nvPr/>
          </p:nvSpPr>
          <p:spPr>
            <a:xfrm>
              <a:off x="6663559" y="1065474"/>
              <a:ext cx="15797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Dog Lovers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18CEEE-C317-E1ED-BFE3-AD0537029ACF}"/>
                </a:ext>
              </a:extLst>
            </p:cNvPr>
            <p:cNvSpPr txBox="1"/>
            <p:nvPr/>
          </p:nvSpPr>
          <p:spPr>
            <a:xfrm>
              <a:off x="9079188" y="1065474"/>
              <a:ext cx="22146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Adoptable Dogs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4185745-597D-1103-55A9-6BF778AD5C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7950" y="2084542"/>
              <a:ext cx="1959770" cy="28057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469E496-D683-7CD5-6E95-A8C1F3CDC0A1}"/>
                </a:ext>
              </a:extLst>
            </p:cNvPr>
            <p:cNvCxnSpPr>
              <a:cxnSpLocks/>
            </p:cNvCxnSpPr>
            <p:nvPr/>
          </p:nvCxnSpPr>
          <p:spPr>
            <a:xfrm>
              <a:off x="7802981" y="2182611"/>
              <a:ext cx="2107273" cy="3719841"/>
            </a:xfrm>
            <a:prstGeom prst="line">
              <a:avLst/>
            </a:prstGeom>
            <a:ln w="349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D18B8F5-695C-1D9E-B255-1CD936DB58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3201" y="2070471"/>
              <a:ext cx="2137053" cy="1466056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6E8FF10-C2E2-F042-9DB8-E1A60CF16EEB}"/>
                </a:ext>
              </a:extLst>
            </p:cNvPr>
            <p:cNvCxnSpPr>
              <a:cxnSpLocks/>
            </p:cNvCxnSpPr>
            <p:nvPr/>
          </p:nvCxnSpPr>
          <p:spPr>
            <a:xfrm>
              <a:off x="7743862" y="3542970"/>
              <a:ext cx="2310310" cy="0"/>
            </a:xfrm>
            <a:prstGeom prst="line">
              <a:avLst/>
            </a:prstGeom>
            <a:ln w="349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E98215C-8AE5-D1A8-2AE7-403599A5BC87}"/>
                </a:ext>
              </a:extLst>
            </p:cNvPr>
            <p:cNvCxnSpPr>
              <a:cxnSpLocks/>
            </p:cNvCxnSpPr>
            <p:nvPr/>
          </p:nvCxnSpPr>
          <p:spPr>
            <a:xfrm>
              <a:off x="7781882" y="3564443"/>
              <a:ext cx="2069252" cy="1045762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7C441B7-26FE-A4E3-1DD9-C64063BC3C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2981" y="4788141"/>
              <a:ext cx="2251191" cy="37514"/>
            </a:xfrm>
            <a:prstGeom prst="line">
              <a:avLst/>
            </a:prstGeom>
            <a:ln w="349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1A4C72E-4150-53DC-7DD6-8A419A9BC64D}"/>
                </a:ext>
              </a:extLst>
            </p:cNvPr>
            <p:cNvCxnSpPr>
              <a:cxnSpLocks/>
              <a:stCxn id="39" idx="3"/>
            </p:cNvCxnSpPr>
            <p:nvPr/>
          </p:nvCxnSpPr>
          <p:spPr>
            <a:xfrm flipV="1">
              <a:off x="7879880" y="2182611"/>
              <a:ext cx="2030373" cy="2586591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4F1EE19-5729-DEF1-7394-899B0C0597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3862" y="3662920"/>
              <a:ext cx="2261559" cy="2509444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9AB7A24-46E0-0AC8-DD2C-0FB810AA24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4230" y="2182611"/>
              <a:ext cx="2299942" cy="3831981"/>
            </a:xfrm>
            <a:prstGeom prst="line">
              <a:avLst/>
            </a:prstGeom>
            <a:ln w="3492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C5250E6-713A-A8EC-7BD7-CAD576E86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40136" y="1742767"/>
              <a:ext cx="826575" cy="94937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E76A0CA-E39D-26D7-FB12-9F6EA6C45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19445" y="2942416"/>
              <a:ext cx="867958" cy="115727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783C8FC-38E1-2AFC-393B-AE34DDECF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26966" y="4200592"/>
              <a:ext cx="852914" cy="113721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6B5ABF4-701B-6978-948C-8B519A96B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7876" y="4220802"/>
              <a:ext cx="807699" cy="10769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FD3E670-01CD-A56F-24B9-037E30389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95320" y="5438709"/>
              <a:ext cx="716207" cy="111431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FCF91D3-599B-09B7-7676-2BC0BEB09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28069" y="3084237"/>
              <a:ext cx="687315" cy="103097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944C713-596E-24A6-5E7C-F3E3937FB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10961" y="1591741"/>
              <a:ext cx="921530" cy="138690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821E353-50EF-56FE-74A1-99ADC2391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4763" y="5432405"/>
              <a:ext cx="813926" cy="100519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33163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308462"/>
            <a:ext cx="9905998" cy="758337"/>
          </a:xfrm>
        </p:spPr>
        <p:txBody>
          <a:bodyPr/>
          <a:lstStyle/>
          <a:p>
            <a:pPr algn="ctr"/>
            <a:r>
              <a:rPr lang="en-US" dirty="0"/>
              <a:t>Maximum Bipartite Matching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01782" y="1925395"/>
                <a:ext cx="10388436" cy="2164858"/>
              </a:xfrm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Given 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𝐺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𝐿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𝑅</m:t>
                        </m:r>
                        <m:r>
                          <a:rPr lang="en-US" b="0" i="1" smtClean="0">
                            <a:latin typeface="Cambria Math"/>
                          </a:rPr>
                          <m:t>,</m:t>
                        </m:r>
                        <m:r>
                          <a:rPr lang="en-US" b="0" i="1" smtClean="0">
                            <a:latin typeface="Cambria Math"/>
                          </a:rPr>
                          <m:t>𝐸</m:t>
                        </m:r>
                      </m:e>
                    </m:d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sz="2000" dirty="0"/>
                  <a:t>	</a:t>
                </a:r>
                <a:r>
                  <a:rPr lang="en-US" sz="2800" dirty="0"/>
                  <a:t>a set of left nodes, right nodes, and edges between left and right</a:t>
                </a:r>
              </a:p>
              <a:p>
                <a:pPr marL="0" indent="0">
                  <a:buNone/>
                </a:pPr>
                <a:r>
                  <a:rPr lang="en-US" dirty="0"/>
                  <a:t>Find the largest set of edges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𝑀</m:t>
                    </m:r>
                    <m:r>
                      <a:rPr lang="en-US" b="0" i="1" smtClean="0">
                        <a:latin typeface="Cambria Math"/>
                      </a:rPr>
                      <m:t>⊆</m:t>
                    </m:r>
                    <m:r>
                      <a:rPr lang="en-US" b="0" i="1" smtClean="0">
                        <a:latin typeface="Cambria Math"/>
                      </a:rPr>
                      <m:t>𝐸</m:t>
                    </m:r>
                  </m:oMath>
                </a14:m>
                <a:r>
                  <a:rPr lang="en-US" dirty="0"/>
                  <a:t> such that each node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𝑢</m:t>
                    </m:r>
                    <m:r>
                      <a:rPr lang="en-US" b="0" i="1" smtClean="0">
                        <a:latin typeface="Cambria Math"/>
                      </a:rPr>
                      <m:t>∈</m:t>
                    </m:r>
                    <m:r>
                      <a:rPr lang="en-US" b="0" i="1" smtClean="0">
                        <a:latin typeface="Cambria Math"/>
                      </a:rPr>
                      <m:t>𝐿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𝑣</m:t>
                    </m:r>
                    <m:r>
                      <a:rPr lang="en-US" b="0" i="1" smtClean="0">
                        <a:latin typeface="Cambria Math"/>
                      </a:rPr>
                      <m:t>∈</m:t>
                    </m:r>
                    <m:r>
                      <a:rPr lang="en-US" b="0" i="1" smtClean="0">
                        <a:latin typeface="Cambria Math"/>
                      </a:rPr>
                      <m:t>𝑅</m:t>
                    </m:r>
                  </m:oMath>
                </a14:m>
                <a:r>
                  <a:rPr lang="en-US" dirty="0"/>
                  <a:t> is incident to at most one edge.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01782" y="1925395"/>
                <a:ext cx="10388436" cy="2164858"/>
              </a:xfrm>
              <a:blipFill>
                <a:blip r:embed="rId2"/>
                <a:stretch>
                  <a:fillRect l="-854" t="-581" r="-1098" b="-4651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3311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Maximum Bipartite Matching Using Max Flow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794554A-2035-45C9-4159-FC71C582B35F}"/>
              </a:ext>
            </a:extLst>
          </p:cNvPr>
          <p:cNvSpPr txBox="1"/>
          <p:nvPr/>
        </p:nvSpPr>
        <p:spPr>
          <a:xfrm>
            <a:off x="2357045" y="1316736"/>
            <a:ext cx="7580375" cy="369332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 are going to show that maximum bipartite matching is reducible to max flow: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FCFE479-476C-4CED-FB0D-ACF5AD3E5A75}"/>
              </a:ext>
            </a:extLst>
          </p:cNvPr>
          <p:cNvGrpSpPr/>
          <p:nvPr/>
        </p:nvGrpSpPr>
        <p:grpSpPr>
          <a:xfrm>
            <a:off x="2959487" y="2261601"/>
            <a:ext cx="6549485" cy="3893110"/>
            <a:chOff x="3286812" y="2791953"/>
            <a:chExt cx="6549485" cy="389311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EDA243D-F242-C899-A34E-B5F6871075BD}"/>
                </a:ext>
              </a:extLst>
            </p:cNvPr>
            <p:cNvSpPr/>
            <p:nvPr/>
          </p:nvSpPr>
          <p:spPr>
            <a:xfrm>
              <a:off x="6790226" y="3178078"/>
              <a:ext cx="2216075" cy="1105348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Maximum Flow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3064EC01-E84A-CBE9-0F4A-F2AB011BFB92}"/>
                </a:ext>
              </a:extLst>
            </p:cNvPr>
            <p:cNvSpPr/>
            <p:nvPr/>
          </p:nvSpPr>
          <p:spPr>
            <a:xfrm>
              <a:off x="3286813" y="3178078"/>
              <a:ext cx="2216075" cy="1105348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Maximum Bipartite Matching</a:t>
              </a:r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673CA01-5B06-3519-DCC6-96DAF00F5A6C}"/>
                </a:ext>
              </a:extLst>
            </p:cNvPr>
            <p:cNvCxnSpPr>
              <a:cxnSpLocks/>
            </p:cNvCxnSpPr>
            <p:nvPr/>
          </p:nvCxnSpPr>
          <p:spPr>
            <a:xfrm>
              <a:off x="5658430" y="3730752"/>
              <a:ext cx="9977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B77CB11-AA92-D992-664A-434C35A67296}"/>
                </a:ext>
              </a:extLst>
            </p:cNvPr>
            <p:cNvSpPr txBox="1"/>
            <p:nvPr/>
          </p:nvSpPr>
          <p:spPr>
            <a:xfrm>
              <a:off x="4980700" y="2791953"/>
              <a:ext cx="2333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Need to describe this conversion!</a:t>
              </a:r>
            </a:p>
          </p:txBody>
        </p: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48DF4355-B590-1758-B67B-75365FA49BC5}"/>
                </a:ext>
              </a:extLst>
            </p:cNvPr>
            <p:cNvCxnSpPr>
              <a:cxnSpLocks/>
            </p:cNvCxnSpPr>
            <p:nvPr/>
          </p:nvCxnSpPr>
          <p:spPr>
            <a:xfrm>
              <a:off x="7898263" y="4453128"/>
              <a:ext cx="0" cy="956887"/>
            </a:xfrm>
            <a:prstGeom prst="straightConnector1">
              <a:avLst/>
            </a:prstGeom>
            <a:ln>
              <a:solidFill>
                <a:schemeClr val="tx1">
                  <a:lumMod val="9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F6417C2-9195-3B14-E239-346857938610}"/>
                </a:ext>
              </a:extLst>
            </p:cNvPr>
            <p:cNvSpPr txBox="1"/>
            <p:nvPr/>
          </p:nvSpPr>
          <p:spPr>
            <a:xfrm>
              <a:off x="7965142" y="4608405"/>
              <a:ext cx="18711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95000"/>
                    </a:schemeClr>
                  </a:solidFill>
                </a:rPr>
                <a:t>Run ford-Fulkerson or similar</a:t>
              </a: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78994F2-B08A-D426-44B9-759405905B99}"/>
                </a:ext>
              </a:extLst>
            </p:cNvPr>
            <p:cNvSpPr/>
            <p:nvPr/>
          </p:nvSpPr>
          <p:spPr>
            <a:xfrm>
              <a:off x="6790226" y="5579715"/>
              <a:ext cx="2216075" cy="1105348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f = ??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</a:rPr>
                <a:t>flow values on edges</a:t>
              </a: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29BF66A4-F660-4980-C001-67398983B7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85862" y="6132389"/>
              <a:ext cx="9977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22DDB45-2814-9255-A799-26FE08CD5C9C}"/>
                </a:ext>
              </a:extLst>
            </p:cNvPr>
            <p:cNvSpPr/>
            <p:nvPr/>
          </p:nvSpPr>
          <p:spPr>
            <a:xfrm>
              <a:off x="3286812" y="5579715"/>
              <a:ext cx="2216075" cy="1105348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Which matches we should make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AEA04BC-BED0-D263-F56B-87EFDC87B052}"/>
                </a:ext>
              </a:extLst>
            </p:cNvPr>
            <p:cNvSpPr txBox="1"/>
            <p:nvPr/>
          </p:nvSpPr>
          <p:spPr>
            <a:xfrm>
              <a:off x="5005084" y="5148924"/>
              <a:ext cx="2333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Need to describe this conversion!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2157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8BF26-CAAB-076B-6D54-22BB2D75A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26BBC-AB37-7E57-0508-44DEF9EBD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68301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Reduction Details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D84D667-B1FB-8997-4DB0-A921F30B8C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58517" y="640669"/>
                <a:ext cx="5643238" cy="519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SzPct val="125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000" dirty="0"/>
                  <a:t>Make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a flow network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by: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D84D667-B1FB-8997-4DB0-A921F30B8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517" y="640669"/>
                <a:ext cx="5643238" cy="519294"/>
              </a:xfrm>
              <a:prstGeom prst="rect">
                <a:avLst/>
              </a:prstGeom>
              <a:blipFill>
                <a:blip r:embed="rId2"/>
                <a:stretch>
                  <a:fillRect l="-1124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1B9450B8-9835-A6F2-42C7-326F64B05513}"/>
              </a:ext>
            </a:extLst>
          </p:cNvPr>
          <p:cNvGrpSpPr/>
          <p:nvPr/>
        </p:nvGrpSpPr>
        <p:grpSpPr>
          <a:xfrm>
            <a:off x="4746636" y="3174561"/>
            <a:ext cx="2691900" cy="3596850"/>
            <a:chOff x="7019445" y="1591741"/>
            <a:chExt cx="3713046" cy="496128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3CB2FD53-DC8D-683D-4DAB-32E055E0D8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7950" y="2084542"/>
              <a:ext cx="1959770" cy="28057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A0EC77F-EA7A-7897-CE83-AD8976B32CA8}"/>
                </a:ext>
              </a:extLst>
            </p:cNvPr>
            <p:cNvCxnSpPr>
              <a:cxnSpLocks/>
            </p:cNvCxnSpPr>
            <p:nvPr/>
          </p:nvCxnSpPr>
          <p:spPr>
            <a:xfrm>
              <a:off x="7802981" y="2182611"/>
              <a:ext cx="2107273" cy="3719841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1B83C36-D632-E146-C62D-C541704712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3201" y="2070471"/>
              <a:ext cx="2137053" cy="1466056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7385167-97F6-A7B2-B6C9-877B8924BD83}"/>
                </a:ext>
              </a:extLst>
            </p:cNvPr>
            <p:cNvCxnSpPr>
              <a:cxnSpLocks/>
            </p:cNvCxnSpPr>
            <p:nvPr/>
          </p:nvCxnSpPr>
          <p:spPr>
            <a:xfrm>
              <a:off x="7743862" y="3542970"/>
              <a:ext cx="2310310" cy="0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678A1C7-82CD-440E-55A1-3B5F554684BC}"/>
                </a:ext>
              </a:extLst>
            </p:cNvPr>
            <p:cNvCxnSpPr>
              <a:cxnSpLocks/>
            </p:cNvCxnSpPr>
            <p:nvPr/>
          </p:nvCxnSpPr>
          <p:spPr>
            <a:xfrm>
              <a:off x="7781882" y="3564443"/>
              <a:ext cx="2069252" cy="1045762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2C7696B-6D3E-A48D-8F93-2718E2FA1A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2981" y="4788141"/>
              <a:ext cx="2251191" cy="37514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E3DDAF0-00F1-0F4A-18AB-764B6C1CD187}"/>
                </a:ext>
              </a:extLst>
            </p:cNvPr>
            <p:cNvCxnSpPr>
              <a:cxnSpLocks/>
              <a:stCxn id="42" idx="3"/>
            </p:cNvCxnSpPr>
            <p:nvPr/>
          </p:nvCxnSpPr>
          <p:spPr>
            <a:xfrm flipV="1">
              <a:off x="7879880" y="2182611"/>
              <a:ext cx="2030373" cy="2586591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13B7DDE-C7AB-D618-5F33-347E226580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43862" y="3662920"/>
              <a:ext cx="2261559" cy="2509444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E2AC094-F12E-C740-5B80-3303F05DD4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4230" y="2182611"/>
              <a:ext cx="2299942" cy="3831981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21768F0-399E-FC47-1D33-C810D1563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40136" y="1742767"/>
              <a:ext cx="826575" cy="94937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198B600-A27F-7970-B370-22EE2E95A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19445" y="2942416"/>
              <a:ext cx="867958" cy="115727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7A97AC3-C741-EF22-AD1A-51806A257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26966" y="4200592"/>
              <a:ext cx="852914" cy="113721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87B91F8-CDBB-BF55-271B-7BA9F0405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7876" y="4220802"/>
              <a:ext cx="807699" cy="10769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D7ED64-1AB6-40D0-7C0F-3B68CC99B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95320" y="5438709"/>
              <a:ext cx="716207" cy="111431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DBD7BDF-4C76-3E84-8C57-301BD6540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28069" y="3084237"/>
              <a:ext cx="687315" cy="103097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FDAC289-55CC-9591-C661-CEBDD567C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10961" y="1591741"/>
              <a:ext cx="921530" cy="138690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39433CB2-5323-B2AB-DB95-453DCCCE5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864763" y="5432405"/>
              <a:ext cx="813926" cy="100519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38892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43C50-40D0-1D41-71C9-74F086A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53FF0-8248-FF5F-090C-F3715F693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68301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Reduction Details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47C30F79-AE00-B5D4-7385-EEF5415031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58517" y="640669"/>
                <a:ext cx="5643238" cy="519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SzPct val="125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000" dirty="0"/>
                  <a:t>Make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a flow network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by: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47C30F79-AE00-B5D4-7385-EEF5415031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517" y="640669"/>
                <a:ext cx="5643238" cy="519294"/>
              </a:xfrm>
              <a:prstGeom prst="rect">
                <a:avLst/>
              </a:prstGeom>
              <a:blipFill>
                <a:blip r:embed="rId2"/>
                <a:stretch>
                  <a:fillRect l="-1124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266C2D7-1B58-67F0-8CD9-774D69B71E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58517" y="1227315"/>
                <a:ext cx="4688335" cy="842357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SzPct val="125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dirty="0">
                    <a:solidFill>
                      <a:schemeClr val="bg1"/>
                    </a:solidFill>
                  </a:rPr>
                  <a:t>Add in a </a:t>
                </a:r>
                <a:r>
                  <a:rPr lang="en-US" sz="2000" dirty="0">
                    <a:solidFill>
                      <a:schemeClr val="accent3"/>
                    </a:solidFill>
                  </a:rPr>
                  <a:t>source</a:t>
                </a:r>
                <a:r>
                  <a:rPr lang="en-US" sz="2000" dirty="0">
                    <a:solidFill>
                      <a:schemeClr val="bg1"/>
                    </a:solidFill>
                  </a:rPr>
                  <a:t> and </a:t>
                </a:r>
                <a:r>
                  <a:rPr lang="en-US" sz="2000" dirty="0">
                    <a:solidFill>
                      <a:schemeClr val="accent5"/>
                    </a:solidFill>
                  </a:rPr>
                  <a:t>sink</a:t>
                </a:r>
                <a:r>
                  <a:rPr lang="en-US" sz="2000" dirty="0">
                    <a:solidFill>
                      <a:schemeClr val="bg1"/>
                    </a:solidFill>
                  </a:rPr>
                  <a:t> to the set of nodes: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∪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∪{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F266C2D7-1B58-67F0-8CD9-774D69B71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517" y="1227315"/>
                <a:ext cx="4688335" cy="842357"/>
              </a:xfrm>
              <a:prstGeom prst="rect">
                <a:avLst/>
              </a:prstGeom>
              <a:blipFill>
                <a:blip r:embed="rId3"/>
                <a:stretch>
                  <a:fillRect l="-1078" r="-2156" b="-147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1D686BE9-04BB-9B0D-CC64-ED88031352E5}"/>
              </a:ext>
            </a:extLst>
          </p:cNvPr>
          <p:cNvGrpSpPr/>
          <p:nvPr/>
        </p:nvGrpSpPr>
        <p:grpSpPr>
          <a:xfrm>
            <a:off x="2896884" y="3174561"/>
            <a:ext cx="6426196" cy="3596850"/>
            <a:chOff x="2896884" y="3174561"/>
            <a:chExt cx="6426196" cy="359685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777E53D-5DA3-3939-AB0A-081F592EBCA8}"/>
                </a:ext>
              </a:extLst>
            </p:cNvPr>
            <p:cNvSpPr/>
            <p:nvPr/>
          </p:nvSpPr>
          <p:spPr>
            <a:xfrm>
              <a:off x="2896884" y="4870277"/>
              <a:ext cx="420624" cy="42062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7FAD6F-CE98-6CDB-46C3-DC31C1007697}"/>
                </a:ext>
              </a:extLst>
            </p:cNvPr>
            <p:cNvSpPr/>
            <p:nvPr/>
          </p:nvSpPr>
          <p:spPr>
            <a:xfrm>
              <a:off x="8902456" y="4793724"/>
              <a:ext cx="420624" cy="420624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t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D38618B-A9A9-8749-A8D9-0E7DC119B6AE}"/>
                </a:ext>
              </a:extLst>
            </p:cNvPr>
            <p:cNvGrpSpPr/>
            <p:nvPr/>
          </p:nvGrpSpPr>
          <p:grpSpPr>
            <a:xfrm>
              <a:off x="4746636" y="3174561"/>
              <a:ext cx="2691900" cy="3596850"/>
              <a:chOff x="7019445" y="1591741"/>
              <a:chExt cx="3713046" cy="4961280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52F55AA-9AA0-CC62-0ED5-C0F14444A1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17950" y="2084542"/>
                <a:ext cx="1959770" cy="28057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3A8B5265-5A9A-3843-1386-CCA7DEECB7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02981" y="2182611"/>
                <a:ext cx="2107273" cy="3719841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EAE5CA71-B900-AD82-732F-FA272A087C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73201" y="2070471"/>
                <a:ext cx="2137053" cy="1466056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A6FD1B7-E44A-25B9-3F2E-B20324A0DA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3862" y="3542970"/>
                <a:ext cx="2310310" cy="0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C559D244-B763-30F3-7815-F831CC9C11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81882" y="3564443"/>
                <a:ext cx="2069252" cy="1045762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893E612B-7F7E-EDD2-32AC-98B8ADB17C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2981" y="4788141"/>
                <a:ext cx="2251191" cy="37514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AA07A209-DD1A-8FCC-DD09-653E30E03B02}"/>
                  </a:ext>
                </a:extLst>
              </p:cNvPr>
              <p:cNvCxnSpPr>
                <a:cxnSpLocks/>
                <a:stCxn id="42" idx="3"/>
              </p:cNvCxnSpPr>
              <p:nvPr/>
            </p:nvCxnSpPr>
            <p:spPr>
              <a:xfrm flipV="1">
                <a:off x="7879880" y="2182611"/>
                <a:ext cx="2030373" cy="2586591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ED3843F-5DB5-20A2-A44E-CAE4DB24B4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43862" y="3662920"/>
                <a:ext cx="2261559" cy="2509444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4089556-9199-8A0D-8189-C12AAACE5A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54230" y="2182611"/>
                <a:ext cx="2299942" cy="3831981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C37626F9-8FA7-AC64-3173-5BD88940E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40136" y="1742767"/>
                <a:ext cx="826575" cy="94937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B28672A8-0A53-53E8-9B60-23AE8BF44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19445" y="2942416"/>
                <a:ext cx="867958" cy="1157278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5F92672A-50C5-58DB-45DC-C6B9B807B5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26966" y="4200592"/>
                <a:ext cx="852914" cy="113721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A50071FA-6A56-82D5-7D4C-DECB982606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867876" y="4220802"/>
                <a:ext cx="807699" cy="107693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98FF6B75-69E2-68D4-CD22-25FB05D32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95320" y="5438709"/>
                <a:ext cx="716207" cy="111431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AB988670-21B6-C7EF-AE18-7FE2AA1862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28069" y="3084237"/>
                <a:ext cx="687315" cy="103097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FD6CCCE5-0077-8997-F6A7-8D2349663D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810961" y="1591741"/>
                <a:ext cx="921530" cy="138690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B4EC80A1-ADE9-581B-46E3-A2EE8C5FA6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864763" y="5432405"/>
                <a:ext cx="813926" cy="1005198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640125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51499-D2F5-5A95-D08C-FDE15006F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FB148-7003-DD6D-C661-05E559CA6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68301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Reduction Details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1BC2FAF7-6A04-B54A-5E2C-BBACC7B3AA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58517" y="640669"/>
                <a:ext cx="5643238" cy="519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SzPct val="125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000" dirty="0"/>
                  <a:t>Make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a flow network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by: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1BC2FAF7-6A04-B54A-5E2C-BBACC7B3A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517" y="640669"/>
                <a:ext cx="5643238" cy="519294"/>
              </a:xfrm>
              <a:prstGeom prst="rect">
                <a:avLst/>
              </a:prstGeom>
              <a:blipFill>
                <a:blip r:embed="rId2"/>
                <a:stretch>
                  <a:fillRect l="-1124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953266E-B80C-8BBA-EF9E-DAD131BAD4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58517" y="1227315"/>
                <a:ext cx="4688335" cy="842357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SzPct val="125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dirty="0">
                    <a:solidFill>
                      <a:schemeClr val="bg1"/>
                    </a:solidFill>
                  </a:rPr>
                  <a:t>Add in a </a:t>
                </a:r>
                <a:r>
                  <a:rPr lang="en-US" sz="2000" dirty="0">
                    <a:solidFill>
                      <a:schemeClr val="accent3"/>
                    </a:solidFill>
                  </a:rPr>
                  <a:t>source</a:t>
                </a:r>
                <a:r>
                  <a:rPr lang="en-US" sz="2000" dirty="0">
                    <a:solidFill>
                      <a:schemeClr val="bg1"/>
                    </a:solidFill>
                  </a:rPr>
                  <a:t> and </a:t>
                </a:r>
                <a:r>
                  <a:rPr lang="en-US" sz="2000" dirty="0">
                    <a:solidFill>
                      <a:schemeClr val="accent5"/>
                    </a:solidFill>
                  </a:rPr>
                  <a:t>sink</a:t>
                </a:r>
                <a:r>
                  <a:rPr lang="en-US" sz="2000" dirty="0">
                    <a:solidFill>
                      <a:schemeClr val="bg1"/>
                    </a:solidFill>
                  </a:rPr>
                  <a:t> to the set of nodes: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∪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∪{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953266E-B80C-8BBA-EF9E-DAD131BAD4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517" y="1227315"/>
                <a:ext cx="4688335" cy="842357"/>
              </a:xfrm>
              <a:prstGeom prst="rect">
                <a:avLst/>
              </a:prstGeom>
              <a:blipFill>
                <a:blip r:embed="rId3"/>
                <a:stretch>
                  <a:fillRect l="-1078" r="-2156" b="-147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E3A3A84-E76F-2B52-46B8-408B2C43D9F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0" y="1225002"/>
                <a:ext cx="5227844" cy="842357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SzPct val="125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dirty="0">
                    <a:solidFill>
                      <a:schemeClr val="bg1"/>
                    </a:solidFill>
                  </a:rPr>
                  <a:t>Add an </a:t>
                </a:r>
                <a:r>
                  <a:rPr lang="en-US" sz="2000" dirty="0">
                    <a:solidFill>
                      <a:schemeClr val="accent2"/>
                    </a:solidFill>
                  </a:rPr>
                  <a:t>edge</a:t>
                </a:r>
                <a:r>
                  <a:rPr lang="en-US" sz="2000" dirty="0">
                    <a:solidFill>
                      <a:schemeClr val="bg1"/>
                    </a:solidFill>
                  </a:rPr>
                  <a:t> from </a:t>
                </a:r>
                <a:r>
                  <a:rPr lang="en-US" sz="2000" dirty="0">
                    <a:solidFill>
                      <a:schemeClr val="accent3"/>
                    </a:solidFill>
                  </a:rPr>
                  <a:t>source</a:t>
                </a:r>
                <a:r>
                  <a:rPr lang="en-US" sz="2000" dirty="0">
                    <a:solidFill>
                      <a:schemeClr val="bg1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and from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to </a:t>
                </a:r>
                <a:r>
                  <a:rPr lang="en-US" sz="2000" dirty="0">
                    <a:solidFill>
                      <a:schemeClr val="accent5"/>
                    </a:solidFill>
                  </a:rPr>
                  <a:t>sink</a:t>
                </a:r>
                <a:r>
                  <a:rPr lang="en-US" sz="2000" dirty="0">
                    <a:solidFill>
                      <a:schemeClr val="bg1"/>
                    </a:solidFill>
                  </a:rPr>
                  <a:t>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∪</m:t>
                      </m:r>
                      <m:d>
                        <m:dPr>
                          <m:begChr m:val="{"/>
                          <m:endChr m:val="|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}∪</m:t>
                      </m:r>
                      <m:d>
                        <m:dPr>
                          <m:begChr m:val="{"/>
                          <m:endChr m:val="|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E3A3A84-E76F-2B52-46B8-408B2C43D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225002"/>
                <a:ext cx="5227844" cy="842357"/>
              </a:xfrm>
              <a:prstGeom prst="rect">
                <a:avLst/>
              </a:prstGeom>
              <a:blipFill>
                <a:blip r:embed="rId4"/>
                <a:stretch>
                  <a:fillRect l="-966" r="-966" b="-441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B55896F3-CBB2-F2DD-E2E0-2C10E68F7ED5}"/>
              </a:ext>
            </a:extLst>
          </p:cNvPr>
          <p:cNvGrpSpPr/>
          <p:nvPr/>
        </p:nvGrpSpPr>
        <p:grpSpPr>
          <a:xfrm>
            <a:off x="2896884" y="3174561"/>
            <a:ext cx="6426196" cy="3596850"/>
            <a:chOff x="2896884" y="3174561"/>
            <a:chExt cx="6426196" cy="359685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9F88586-F075-A87E-5C90-22AC3D99CC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9886" y="3552175"/>
              <a:ext cx="1685071" cy="1411574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1CFDCA1-160D-AB3A-9B29-4CACFB3452BB}"/>
                </a:ext>
              </a:extLst>
            </p:cNvPr>
            <p:cNvSpPr/>
            <p:nvPr/>
          </p:nvSpPr>
          <p:spPr>
            <a:xfrm>
              <a:off x="2896884" y="4870277"/>
              <a:ext cx="420624" cy="42062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8CD2555-C703-6ECA-62DF-C60FEE7EF550}"/>
                </a:ext>
              </a:extLst>
            </p:cNvPr>
            <p:cNvSpPr/>
            <p:nvPr/>
          </p:nvSpPr>
          <p:spPr>
            <a:xfrm>
              <a:off x="8902456" y="4793724"/>
              <a:ext cx="420624" cy="420624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t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C72FC33-EB24-F8DD-B161-458FEF4B17E5}"/>
                </a:ext>
              </a:extLst>
            </p:cNvPr>
            <p:cNvCxnSpPr>
              <a:cxnSpLocks/>
              <a:stCxn id="15" idx="6"/>
            </p:cNvCxnSpPr>
            <p:nvPr/>
          </p:nvCxnSpPr>
          <p:spPr>
            <a:xfrm flipV="1">
              <a:off x="3317508" y="4584501"/>
              <a:ext cx="1571548" cy="496088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0C9BC3B-206F-441F-230B-F7FB64C284E6}"/>
                </a:ext>
              </a:extLst>
            </p:cNvPr>
            <p:cNvCxnSpPr>
              <a:cxnSpLocks/>
              <a:stCxn id="15" idx="6"/>
            </p:cNvCxnSpPr>
            <p:nvPr/>
          </p:nvCxnSpPr>
          <p:spPr>
            <a:xfrm>
              <a:off x="3317508" y="5080589"/>
              <a:ext cx="1547449" cy="342920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AA243FB-B074-E01E-AF42-19D1B9CCECCC}"/>
                </a:ext>
              </a:extLst>
            </p:cNvPr>
            <p:cNvCxnSpPr>
              <a:cxnSpLocks/>
              <a:stCxn id="15" idx="5"/>
            </p:cNvCxnSpPr>
            <p:nvPr/>
          </p:nvCxnSpPr>
          <p:spPr>
            <a:xfrm>
              <a:off x="3255909" y="5229302"/>
              <a:ext cx="1633147" cy="1052549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A69F1BD-61DD-59B1-0B50-CF469BC06DE0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>
              <a:off x="7337054" y="3677302"/>
              <a:ext cx="1627001" cy="1178021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7B75A2A-6914-A420-B174-7F53CABE2A27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>
              <a:off x="7232715" y="4603116"/>
              <a:ext cx="1669741" cy="400920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0FAF402-5697-9C79-FF25-15DB4DB7B3CE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7325809" y="5004036"/>
              <a:ext cx="1576647" cy="373719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81B8A6-B71D-8D6D-C647-04816764F2ED}"/>
                </a:ext>
              </a:extLst>
            </p:cNvPr>
            <p:cNvCxnSpPr>
              <a:cxnSpLocks/>
              <a:endCxn id="16" idx="3"/>
            </p:cNvCxnSpPr>
            <p:nvPr/>
          </p:nvCxnSpPr>
          <p:spPr>
            <a:xfrm flipV="1">
              <a:off x="7292934" y="5152749"/>
              <a:ext cx="1671121" cy="1113055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5C84B81-5579-2029-C9E9-1D7BA7734C70}"/>
                </a:ext>
              </a:extLst>
            </p:cNvPr>
            <p:cNvGrpSpPr/>
            <p:nvPr/>
          </p:nvGrpSpPr>
          <p:grpSpPr>
            <a:xfrm>
              <a:off x="4746636" y="3174561"/>
              <a:ext cx="2691900" cy="3596850"/>
              <a:chOff x="7019445" y="1591741"/>
              <a:chExt cx="3713046" cy="4961280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23B35C8-7465-651E-FC34-91D3418C0B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17950" y="2084542"/>
                <a:ext cx="1959770" cy="28057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D703468E-AFEF-CC96-E4AB-DC8D051DB5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02981" y="2182611"/>
                <a:ext cx="2107273" cy="3719841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25025A21-DC74-94A3-863E-3750C0E737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73201" y="2070471"/>
                <a:ext cx="2137053" cy="1466056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544C9B7-10C1-2E50-445C-5014B00A7F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3862" y="3542970"/>
                <a:ext cx="2310310" cy="0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9260410-1AED-FAFE-F3F2-A9B262DF9B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81882" y="3564443"/>
                <a:ext cx="2069252" cy="1045762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7CAF01F5-D847-E44F-4487-BFB31CD34D4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2981" y="4788141"/>
                <a:ext cx="2251191" cy="37514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0250930-EC1D-D999-E276-CBA616B9ADD3}"/>
                  </a:ext>
                </a:extLst>
              </p:cNvPr>
              <p:cNvCxnSpPr>
                <a:cxnSpLocks/>
                <a:stCxn id="42" idx="3"/>
              </p:cNvCxnSpPr>
              <p:nvPr/>
            </p:nvCxnSpPr>
            <p:spPr>
              <a:xfrm flipV="1">
                <a:off x="7879880" y="2182611"/>
                <a:ext cx="2030373" cy="2586591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F6E13FD-EA90-5EFB-A434-9A1173D8FF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43862" y="3662920"/>
                <a:ext cx="2261559" cy="2509444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D39BE05C-F611-984A-4707-E46D37FC79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54230" y="2182611"/>
                <a:ext cx="2299942" cy="3831981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49F6FB66-B6E3-4D9C-3D6B-90F4430EA3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40136" y="1742767"/>
                <a:ext cx="826575" cy="94937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DDD95F9B-BDB1-5F21-D98E-C444C52DE1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19445" y="2942416"/>
                <a:ext cx="867958" cy="1157278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92B91B2-0781-3235-D694-FCBF78F5B3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26966" y="4200592"/>
                <a:ext cx="852914" cy="113721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E82DF57D-3389-0289-EDCD-0EA05F95D2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867876" y="4220802"/>
                <a:ext cx="807699" cy="107693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9A0D1FF6-B744-172B-A340-0AA6962020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95320" y="5438709"/>
                <a:ext cx="716207" cy="111431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07312366-6F16-02A7-7456-F7E3E48AB8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28069" y="3084237"/>
                <a:ext cx="687315" cy="103097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0DB692E7-83EF-4FDF-8360-ED575D469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810961" y="1591741"/>
                <a:ext cx="921530" cy="138690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43BD643E-0A6C-35CD-3CC0-F5F7C4C66D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864763" y="5432405"/>
                <a:ext cx="813926" cy="1005198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508750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52466-09FD-1F6C-3354-255117BC8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296AA-9E9E-B58F-99F6-AA7330896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68301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Reduction Details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6C22C247-F4E9-B31A-FA30-1D1F498180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58517" y="640669"/>
                <a:ext cx="5643238" cy="51929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SzPct val="125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sz="2000" dirty="0"/>
                  <a:t>Make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a flow network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by: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6C22C247-F4E9-B31A-FA30-1D1F49818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517" y="640669"/>
                <a:ext cx="5643238" cy="519294"/>
              </a:xfrm>
              <a:prstGeom prst="rect">
                <a:avLst/>
              </a:prstGeom>
              <a:blipFill>
                <a:blip r:embed="rId2"/>
                <a:stretch>
                  <a:fillRect l="-1124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B4EF4BBA-F7AF-ECE7-5244-1DF2522144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58517" y="1227315"/>
                <a:ext cx="4688335" cy="842357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lIns="91440" tIns="45720" rIns="91440" bIns="45720" rtlCol="0" anchor="ctr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SzPct val="125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dirty="0">
                    <a:solidFill>
                      <a:schemeClr val="bg1"/>
                    </a:solidFill>
                  </a:rPr>
                  <a:t>Add in a </a:t>
                </a:r>
                <a:r>
                  <a:rPr lang="en-US" sz="2000" dirty="0">
                    <a:solidFill>
                      <a:schemeClr val="accent3"/>
                    </a:solidFill>
                  </a:rPr>
                  <a:t>source</a:t>
                </a:r>
                <a:r>
                  <a:rPr lang="en-US" sz="2000" dirty="0">
                    <a:solidFill>
                      <a:schemeClr val="bg1"/>
                    </a:solidFill>
                  </a:rPr>
                  <a:t> and </a:t>
                </a:r>
                <a:r>
                  <a:rPr lang="en-US" sz="2000" dirty="0">
                    <a:solidFill>
                      <a:schemeClr val="accent5"/>
                    </a:solidFill>
                  </a:rPr>
                  <a:t>sink</a:t>
                </a:r>
                <a:r>
                  <a:rPr lang="en-US" sz="2000" dirty="0">
                    <a:solidFill>
                      <a:schemeClr val="bg1"/>
                    </a:solidFill>
                  </a:rPr>
                  <a:t> to the set of nodes: 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∪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∪{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B4EF4BBA-F7AF-ECE7-5244-1DF2522144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8517" y="1227315"/>
                <a:ext cx="4688335" cy="842357"/>
              </a:xfrm>
              <a:prstGeom prst="rect">
                <a:avLst/>
              </a:prstGeom>
              <a:blipFill>
                <a:blip r:embed="rId3"/>
                <a:stretch>
                  <a:fillRect l="-1078" r="-2156" b="-1471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D8F30BB-8440-0ECF-B6E0-2423D10FCAE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0" y="1225002"/>
                <a:ext cx="5227844" cy="842357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SzPct val="125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dirty="0">
                    <a:solidFill>
                      <a:schemeClr val="bg1"/>
                    </a:solidFill>
                  </a:rPr>
                  <a:t>Add an </a:t>
                </a:r>
                <a:r>
                  <a:rPr lang="en-US" sz="2000" dirty="0">
                    <a:solidFill>
                      <a:schemeClr val="accent2"/>
                    </a:solidFill>
                  </a:rPr>
                  <a:t>edge</a:t>
                </a:r>
                <a:r>
                  <a:rPr lang="en-US" sz="2000" dirty="0">
                    <a:solidFill>
                      <a:schemeClr val="bg1"/>
                    </a:solidFill>
                  </a:rPr>
                  <a:t> from </a:t>
                </a:r>
                <a:r>
                  <a:rPr lang="en-US" sz="2000" dirty="0">
                    <a:solidFill>
                      <a:schemeClr val="accent3"/>
                    </a:solidFill>
                  </a:rPr>
                  <a:t>source</a:t>
                </a:r>
                <a:r>
                  <a:rPr lang="en-US" sz="2000" dirty="0">
                    <a:solidFill>
                      <a:schemeClr val="bg1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and from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to </a:t>
                </a:r>
                <a:r>
                  <a:rPr lang="en-US" sz="2000" dirty="0">
                    <a:solidFill>
                      <a:schemeClr val="accent5"/>
                    </a:solidFill>
                  </a:rPr>
                  <a:t>sink</a:t>
                </a:r>
                <a:r>
                  <a:rPr lang="en-US" sz="2000" dirty="0">
                    <a:solidFill>
                      <a:schemeClr val="bg1"/>
                    </a:solidFill>
                  </a:rPr>
                  <a:t>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∪</m:t>
                      </m:r>
                      <m:d>
                        <m:dPr>
                          <m:begChr m:val="{"/>
                          <m:endChr m:val="|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}∪</m:t>
                      </m:r>
                      <m:d>
                        <m:dPr>
                          <m:begChr m:val="{"/>
                          <m:endChr m:val="|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D8F30BB-8440-0ECF-B6E0-2423D10FC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225002"/>
                <a:ext cx="5227844" cy="842357"/>
              </a:xfrm>
              <a:prstGeom prst="rect">
                <a:avLst/>
              </a:prstGeom>
              <a:blipFill>
                <a:blip r:embed="rId4"/>
                <a:stretch>
                  <a:fillRect l="-966" r="-966" b="-441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57CB240-1F01-373E-A806-3507B4A8FB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2586" y="2131626"/>
                <a:ext cx="3112375" cy="842357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120000"/>
                  </a:lnSpc>
                  <a:spcBef>
                    <a:spcPts val="1000"/>
                  </a:spcBef>
                  <a:buSzPct val="125000"/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120000"/>
                  </a:lnSpc>
                  <a:spcBef>
                    <a:spcPts val="500"/>
                  </a:spcBef>
                  <a:buSzPct val="125000"/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dirty="0">
                    <a:solidFill>
                      <a:schemeClr val="bg1"/>
                    </a:solidFill>
                  </a:rPr>
                  <a:t>Make each edge capacity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57CB240-1F01-373E-A806-3507B4A8F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586" y="2131626"/>
                <a:ext cx="3112375" cy="842357"/>
              </a:xfrm>
              <a:prstGeom prst="rect">
                <a:avLst/>
              </a:prstGeom>
              <a:blipFill>
                <a:blip r:embed="rId5"/>
                <a:stretch>
                  <a:fillRect l="-2024" r="-161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D99D86CB-70F9-8DCF-FA8D-026A937C3290}"/>
              </a:ext>
            </a:extLst>
          </p:cNvPr>
          <p:cNvGrpSpPr/>
          <p:nvPr/>
        </p:nvGrpSpPr>
        <p:grpSpPr>
          <a:xfrm>
            <a:off x="2896884" y="3174561"/>
            <a:ext cx="6426196" cy="3596850"/>
            <a:chOff x="2896884" y="3174561"/>
            <a:chExt cx="6426196" cy="359685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EBAB1B-34C9-D4EB-78A2-643E297E26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9886" y="3552175"/>
              <a:ext cx="1685071" cy="1411574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DB3A394-11B8-BAB7-DD28-C7F5E5339146}"/>
                </a:ext>
              </a:extLst>
            </p:cNvPr>
            <p:cNvSpPr/>
            <p:nvPr/>
          </p:nvSpPr>
          <p:spPr>
            <a:xfrm>
              <a:off x="2896884" y="4870277"/>
              <a:ext cx="420624" cy="42062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68070E9-8921-7E9D-B4C1-62AB43515B11}"/>
                </a:ext>
              </a:extLst>
            </p:cNvPr>
            <p:cNvSpPr/>
            <p:nvPr/>
          </p:nvSpPr>
          <p:spPr>
            <a:xfrm>
              <a:off x="8902456" y="4793724"/>
              <a:ext cx="420624" cy="420624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t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479EFED-A580-A5F9-9415-AB923FFD733A}"/>
                </a:ext>
              </a:extLst>
            </p:cNvPr>
            <p:cNvCxnSpPr>
              <a:cxnSpLocks/>
              <a:stCxn id="15" idx="6"/>
            </p:cNvCxnSpPr>
            <p:nvPr/>
          </p:nvCxnSpPr>
          <p:spPr>
            <a:xfrm flipV="1">
              <a:off x="3317508" y="4584501"/>
              <a:ext cx="1571548" cy="496088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2B8ED81-2ECB-C730-05E5-FFEE6F29B823}"/>
                </a:ext>
              </a:extLst>
            </p:cNvPr>
            <p:cNvCxnSpPr>
              <a:cxnSpLocks/>
              <a:stCxn id="15" idx="6"/>
            </p:cNvCxnSpPr>
            <p:nvPr/>
          </p:nvCxnSpPr>
          <p:spPr>
            <a:xfrm>
              <a:off x="3317508" y="5080589"/>
              <a:ext cx="1547449" cy="342920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5CA3523-9786-5D66-1F47-7FFF7EEBA77D}"/>
                </a:ext>
              </a:extLst>
            </p:cNvPr>
            <p:cNvCxnSpPr>
              <a:cxnSpLocks/>
              <a:stCxn id="15" idx="5"/>
            </p:cNvCxnSpPr>
            <p:nvPr/>
          </p:nvCxnSpPr>
          <p:spPr>
            <a:xfrm>
              <a:off x="3255909" y="5229302"/>
              <a:ext cx="1633147" cy="1052549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98D6C2E-17DD-6540-1E94-5B81A35BAF8A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>
              <a:off x="7337054" y="3677302"/>
              <a:ext cx="1627001" cy="1178021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029F359-0CD5-F76C-1597-5F4E17DA2983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>
              <a:off x="7232715" y="4603116"/>
              <a:ext cx="1669741" cy="400920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86D60E8-B178-93D9-B73A-D3D5DF56B0DD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7325809" y="5004036"/>
              <a:ext cx="1576647" cy="373719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9FA6CB5-F502-7202-84B7-40FD05754F81}"/>
                </a:ext>
              </a:extLst>
            </p:cNvPr>
            <p:cNvCxnSpPr>
              <a:cxnSpLocks/>
              <a:endCxn id="16" idx="3"/>
            </p:cNvCxnSpPr>
            <p:nvPr/>
          </p:nvCxnSpPr>
          <p:spPr>
            <a:xfrm flipV="1">
              <a:off x="7292934" y="5152749"/>
              <a:ext cx="1671121" cy="1113055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6FA0CD3-87B2-99E8-6C27-FF6E3F4EEFA1}"/>
                </a:ext>
              </a:extLst>
            </p:cNvPr>
            <p:cNvGrpSpPr/>
            <p:nvPr/>
          </p:nvGrpSpPr>
          <p:grpSpPr>
            <a:xfrm>
              <a:off x="4746636" y="3174561"/>
              <a:ext cx="2691900" cy="3596850"/>
              <a:chOff x="7019445" y="1591741"/>
              <a:chExt cx="3713046" cy="4961280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DFDDD43E-26EB-5992-1DE0-D24E8CEAE7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17950" y="2084542"/>
                <a:ext cx="1959770" cy="28057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EA97F5C-86BB-8C85-67B9-E454C554A8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02981" y="2182611"/>
                <a:ext cx="2107273" cy="3719841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94F47F56-C5C8-2770-70E4-D7BE3E29E3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73201" y="2070471"/>
                <a:ext cx="2137053" cy="1466056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5A1B3E3-1D4A-26F9-203C-04B553D99A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3862" y="3542970"/>
                <a:ext cx="2310310" cy="0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B093CFF6-8F99-C9D3-06A9-9A1DA15AD7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81882" y="3564443"/>
                <a:ext cx="2069252" cy="1045762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94ECDA7-C9F2-0C8A-4C80-81F2D1E0B63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2981" y="4788141"/>
                <a:ext cx="2251191" cy="37514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2BCB1F7-51F4-A7EF-C054-E8991D3F1514}"/>
                  </a:ext>
                </a:extLst>
              </p:cNvPr>
              <p:cNvCxnSpPr>
                <a:cxnSpLocks/>
                <a:stCxn id="42" idx="3"/>
              </p:cNvCxnSpPr>
              <p:nvPr/>
            </p:nvCxnSpPr>
            <p:spPr>
              <a:xfrm flipV="1">
                <a:off x="7879880" y="2182611"/>
                <a:ext cx="2030373" cy="2586591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1A15F75-52CD-56C9-DDD2-87AC3E2DF4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43862" y="3662920"/>
                <a:ext cx="2261559" cy="2509444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C9761B83-CA94-E3EF-ADB4-26E20EEB18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54230" y="2182611"/>
                <a:ext cx="2299942" cy="3831981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010273C0-43EB-9799-189A-9AF62BD882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40136" y="1742767"/>
                <a:ext cx="826575" cy="94937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D0FE50F9-B078-673B-04DA-DFFBCF64D6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19445" y="2942416"/>
                <a:ext cx="867958" cy="1157278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596E174E-04CB-7005-EBD8-85C1E43BE1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26966" y="4200592"/>
                <a:ext cx="852914" cy="113721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2F9681AC-DC68-B598-18AE-BE8F3FBF6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867876" y="4220802"/>
                <a:ext cx="807699" cy="107693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0E10C953-434C-27AB-FAD9-556726DA97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95320" y="5438709"/>
                <a:ext cx="716207" cy="111431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629A584E-5193-A0BF-C184-D4E864074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28069" y="3084237"/>
                <a:ext cx="687315" cy="103097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B2E4F1E0-840A-135D-03E0-59FE6EDADE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810961" y="1591741"/>
                <a:ext cx="921530" cy="138690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480B4256-7B4D-BCFD-03C6-0496B66B3F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864763" y="5432405"/>
                <a:ext cx="813926" cy="1005198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FF0C520-9470-B602-15F8-B2DF6DD14D32}"/>
                </a:ext>
              </a:extLst>
            </p:cNvPr>
            <p:cNvSpPr txBox="1"/>
            <p:nvPr/>
          </p:nvSpPr>
          <p:spPr>
            <a:xfrm>
              <a:off x="3704268" y="3983645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2D45FA2-8670-6FE0-14B1-8729F7F683E0}"/>
                </a:ext>
              </a:extLst>
            </p:cNvPr>
            <p:cNvSpPr txBox="1"/>
            <p:nvPr/>
          </p:nvSpPr>
          <p:spPr>
            <a:xfrm>
              <a:off x="3959098" y="4479733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8115604-6BED-5004-8D32-D6CA33F6CB1A}"/>
                </a:ext>
              </a:extLst>
            </p:cNvPr>
            <p:cNvSpPr txBox="1"/>
            <p:nvPr/>
          </p:nvSpPr>
          <p:spPr>
            <a:xfrm>
              <a:off x="4127098" y="4978112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180C64A-9B1A-3541-42BA-5631FB1FEB89}"/>
                </a:ext>
              </a:extLst>
            </p:cNvPr>
            <p:cNvSpPr txBox="1"/>
            <p:nvPr/>
          </p:nvSpPr>
          <p:spPr>
            <a:xfrm>
              <a:off x="3915593" y="5387311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C74CE06-3055-B036-19AD-D33EB7E1A5AB}"/>
                </a:ext>
              </a:extLst>
            </p:cNvPr>
            <p:cNvSpPr txBox="1"/>
            <p:nvPr/>
          </p:nvSpPr>
          <p:spPr>
            <a:xfrm>
              <a:off x="7964949" y="3903308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3E30FAA-34E9-8AAB-0E75-0594D1E0CB1D}"/>
                </a:ext>
              </a:extLst>
            </p:cNvPr>
            <p:cNvSpPr txBox="1"/>
            <p:nvPr/>
          </p:nvSpPr>
          <p:spPr>
            <a:xfrm>
              <a:off x="7946908" y="4490711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F51DA5E-76BA-D92A-7C48-00A93B3210EB}"/>
                </a:ext>
              </a:extLst>
            </p:cNvPr>
            <p:cNvSpPr txBox="1"/>
            <p:nvPr/>
          </p:nvSpPr>
          <p:spPr>
            <a:xfrm>
              <a:off x="7764945" y="4934735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CEC8312-0454-BF3A-993D-9A2AF68FEE55}"/>
                </a:ext>
              </a:extLst>
            </p:cNvPr>
            <p:cNvSpPr txBox="1"/>
            <p:nvPr/>
          </p:nvSpPr>
          <p:spPr>
            <a:xfrm>
              <a:off x="7869360" y="5455063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F50A1C2-9B91-3129-D094-257908FB052A}"/>
                </a:ext>
              </a:extLst>
            </p:cNvPr>
            <p:cNvSpPr txBox="1"/>
            <p:nvPr/>
          </p:nvSpPr>
          <p:spPr>
            <a:xfrm>
              <a:off x="5804032" y="3260638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0357A6D-A5DB-F1A9-3270-7431240CDCAB}"/>
                </a:ext>
              </a:extLst>
            </p:cNvPr>
            <p:cNvSpPr txBox="1"/>
            <p:nvPr/>
          </p:nvSpPr>
          <p:spPr>
            <a:xfrm>
              <a:off x="6051933" y="3685098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395599B-1D05-F4F7-99CD-21EFAA558B14}"/>
                </a:ext>
              </a:extLst>
            </p:cNvPr>
            <p:cNvSpPr txBox="1"/>
            <p:nvPr/>
          </p:nvSpPr>
          <p:spPr>
            <a:xfrm>
              <a:off x="5866837" y="5079089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14B0BE4-5886-A042-7A1A-01D0489AE2A6}"/>
                </a:ext>
              </a:extLst>
            </p:cNvPr>
            <p:cNvSpPr txBox="1"/>
            <p:nvPr/>
          </p:nvSpPr>
          <p:spPr>
            <a:xfrm>
              <a:off x="5414772" y="4647879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6ADC63C-33C1-67C9-72D8-AA4A5DBD4043}"/>
                </a:ext>
              </a:extLst>
            </p:cNvPr>
            <p:cNvSpPr txBox="1"/>
            <p:nvPr/>
          </p:nvSpPr>
          <p:spPr>
            <a:xfrm>
              <a:off x="5455012" y="3804975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46FAEF2-D936-34D0-303F-BD8E37222C99}"/>
                </a:ext>
              </a:extLst>
            </p:cNvPr>
            <p:cNvSpPr txBox="1"/>
            <p:nvPr/>
          </p:nvSpPr>
          <p:spPr>
            <a:xfrm>
              <a:off x="5544579" y="5014792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709906C-A9A7-C809-1B35-F0FE09865146}"/>
                </a:ext>
              </a:extLst>
            </p:cNvPr>
            <p:cNvSpPr txBox="1"/>
            <p:nvPr/>
          </p:nvSpPr>
          <p:spPr>
            <a:xfrm>
              <a:off x="5350174" y="5459536"/>
              <a:ext cx="311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4693885-B802-60FC-0948-CA99D37CC098}"/>
                </a:ext>
              </a:extLst>
            </p:cNvPr>
            <p:cNvSpPr txBox="1"/>
            <p:nvPr/>
          </p:nvSpPr>
          <p:spPr>
            <a:xfrm>
              <a:off x="5535548" y="6039552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8B090A2-B9A4-E554-528D-A3E7CE1B645E}"/>
                </a:ext>
              </a:extLst>
            </p:cNvPr>
            <p:cNvSpPr txBox="1"/>
            <p:nvPr/>
          </p:nvSpPr>
          <p:spPr>
            <a:xfrm>
              <a:off x="5508516" y="43283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42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785E1-00DD-B301-D902-B52179486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264438"/>
            <a:ext cx="9905998" cy="1478570"/>
          </a:xfrm>
        </p:spPr>
        <p:txBody>
          <a:bodyPr/>
          <a:lstStyle/>
          <a:p>
            <a:pPr algn="ctr"/>
            <a:r>
              <a:rPr lang="en-US" dirty="0"/>
              <a:t>Edge Disjoint Paths</a:t>
            </a:r>
          </a:p>
        </p:txBody>
      </p:sp>
    </p:spTree>
    <p:extLst>
      <p:ext uri="{BB962C8B-B14F-4D97-AF65-F5344CB8AC3E}">
        <p14:creationId xmlns:p14="http://schemas.microsoft.com/office/powerpoint/2010/main" val="30977634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9E752-A12B-7770-33F7-A1FCF8436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D4F07-D93D-D664-1111-F2638FCCD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68301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Reduction Details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3484C3-2BDB-2B6F-7B2F-0B71E063FCCF}"/>
              </a:ext>
            </a:extLst>
          </p:cNvPr>
          <p:cNvGrpSpPr/>
          <p:nvPr/>
        </p:nvGrpSpPr>
        <p:grpSpPr>
          <a:xfrm>
            <a:off x="3112572" y="1821249"/>
            <a:ext cx="6426196" cy="3596850"/>
            <a:chOff x="2896884" y="3174561"/>
            <a:chExt cx="6426196" cy="359685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2CD1DDC-A5FA-C506-B6ED-C7D785744E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9886" y="3552175"/>
              <a:ext cx="1685071" cy="1411574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0001F7C-F381-C502-155A-7486E4A8F61A}"/>
                </a:ext>
              </a:extLst>
            </p:cNvPr>
            <p:cNvSpPr/>
            <p:nvPr/>
          </p:nvSpPr>
          <p:spPr>
            <a:xfrm>
              <a:off x="2896884" y="4870277"/>
              <a:ext cx="420624" cy="42062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s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C324BFE-D685-CDBD-3877-BC16B6013F51}"/>
                </a:ext>
              </a:extLst>
            </p:cNvPr>
            <p:cNvSpPr/>
            <p:nvPr/>
          </p:nvSpPr>
          <p:spPr>
            <a:xfrm>
              <a:off x="8902456" y="4793724"/>
              <a:ext cx="420624" cy="420624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t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F5715B5-47EC-1D5F-319D-63B391187BD5}"/>
                </a:ext>
              </a:extLst>
            </p:cNvPr>
            <p:cNvCxnSpPr>
              <a:cxnSpLocks/>
              <a:stCxn id="15" idx="6"/>
            </p:cNvCxnSpPr>
            <p:nvPr/>
          </p:nvCxnSpPr>
          <p:spPr>
            <a:xfrm flipV="1">
              <a:off x="3317508" y="4584501"/>
              <a:ext cx="1571548" cy="496088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938E006-A0E3-1006-97F8-401364614535}"/>
                </a:ext>
              </a:extLst>
            </p:cNvPr>
            <p:cNvCxnSpPr>
              <a:cxnSpLocks/>
              <a:stCxn id="15" idx="6"/>
            </p:cNvCxnSpPr>
            <p:nvPr/>
          </p:nvCxnSpPr>
          <p:spPr>
            <a:xfrm>
              <a:off x="3317508" y="5080589"/>
              <a:ext cx="1547449" cy="342920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B8A5714-581D-16C9-7581-0924FA16769A}"/>
                </a:ext>
              </a:extLst>
            </p:cNvPr>
            <p:cNvCxnSpPr>
              <a:cxnSpLocks/>
              <a:stCxn id="15" idx="5"/>
            </p:cNvCxnSpPr>
            <p:nvPr/>
          </p:nvCxnSpPr>
          <p:spPr>
            <a:xfrm>
              <a:off x="3255909" y="5229302"/>
              <a:ext cx="1633147" cy="1052549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5A1863E-F78C-0FBC-74D3-B5F4C2460273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>
              <a:off x="7337054" y="3677302"/>
              <a:ext cx="1627001" cy="1178021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3D39465-E545-655E-1625-9C8FA9AD4AF6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>
              <a:off x="7232715" y="4603116"/>
              <a:ext cx="1669741" cy="400920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943547C-3ACA-3089-124D-04B868A1E46B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7325809" y="5004036"/>
              <a:ext cx="1576647" cy="373719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66549FA-A225-7C97-B283-CBA6A3317815}"/>
                </a:ext>
              </a:extLst>
            </p:cNvPr>
            <p:cNvCxnSpPr>
              <a:cxnSpLocks/>
              <a:endCxn id="16" idx="3"/>
            </p:cNvCxnSpPr>
            <p:nvPr/>
          </p:nvCxnSpPr>
          <p:spPr>
            <a:xfrm flipV="1">
              <a:off x="7292934" y="5152749"/>
              <a:ext cx="1671121" cy="1113055"/>
            </a:xfrm>
            <a:prstGeom prst="line">
              <a:avLst/>
            </a:prstGeom>
            <a:ln w="3492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2EBC832-03B7-1216-3A89-C0B611DB42A0}"/>
                </a:ext>
              </a:extLst>
            </p:cNvPr>
            <p:cNvGrpSpPr/>
            <p:nvPr/>
          </p:nvGrpSpPr>
          <p:grpSpPr>
            <a:xfrm>
              <a:off x="4746636" y="3174561"/>
              <a:ext cx="2691900" cy="3596850"/>
              <a:chOff x="7019445" y="1591741"/>
              <a:chExt cx="3713046" cy="4961280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F6128320-A9DA-6E4E-09C0-A5B8FA9FC1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17950" y="2084542"/>
                <a:ext cx="1959770" cy="28057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B7147980-AE8B-E791-DF73-76F924E942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02981" y="2182611"/>
                <a:ext cx="2107273" cy="3719841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A9C78F5A-A610-A30A-10ED-ECCF484E1B1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73201" y="2070471"/>
                <a:ext cx="2137053" cy="1466056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BF15BA0-937E-4BB4-6629-4ADF046374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3862" y="3542970"/>
                <a:ext cx="2310310" cy="0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FBD6D2E9-8504-D49B-2304-71E3B10D78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81882" y="3564443"/>
                <a:ext cx="2069252" cy="1045762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AC5FB933-8C0F-8D6B-3BF6-261E3E81C6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2981" y="4788141"/>
                <a:ext cx="2251191" cy="37514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EBDC29C-E4CF-B983-77EF-575685667B8F}"/>
                  </a:ext>
                </a:extLst>
              </p:cNvPr>
              <p:cNvCxnSpPr>
                <a:cxnSpLocks/>
                <a:stCxn id="42" idx="3"/>
              </p:cNvCxnSpPr>
              <p:nvPr/>
            </p:nvCxnSpPr>
            <p:spPr>
              <a:xfrm flipV="1">
                <a:off x="7879880" y="2182611"/>
                <a:ext cx="2030373" cy="2586591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BDA91906-8BF7-C61F-D9D3-2D553FD05C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43862" y="3662920"/>
                <a:ext cx="2261559" cy="2509444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E109D5BF-BBE2-5B8D-CC3B-DDDCDF536E3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54230" y="2182611"/>
                <a:ext cx="2299942" cy="3831981"/>
              </a:xfrm>
              <a:prstGeom prst="line">
                <a:avLst/>
              </a:prstGeom>
              <a:ln w="3492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8FE5CD1A-34B6-34AC-DF1C-E576AA526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40136" y="1742767"/>
                <a:ext cx="826575" cy="94937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D2688EC-94AC-1A0C-3688-C9E54830C6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19445" y="2942416"/>
                <a:ext cx="867958" cy="1157278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D66BB40A-E7BE-083A-971A-10365B3F49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26966" y="4200592"/>
                <a:ext cx="852914" cy="1137219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0FBDD5DB-84B3-1C4A-CDD3-506471257D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867876" y="4220802"/>
                <a:ext cx="807699" cy="107693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BAD799E7-32C5-9B37-FCBD-65283EF929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95320" y="5438709"/>
                <a:ext cx="716207" cy="1114312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B311E695-994F-0DED-F704-4194389912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928069" y="3084237"/>
                <a:ext cx="687315" cy="103097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50AECE3D-3F97-7816-F07A-32205069AE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810961" y="1591741"/>
                <a:ext cx="921530" cy="1386903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B483560D-F8C4-E0CA-4468-CF254CBE1A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864763" y="5432405"/>
                <a:ext cx="813926" cy="1005198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</p:pic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3D70075-B650-A52A-9EB9-864BC3DB3E0F}"/>
                </a:ext>
              </a:extLst>
            </p:cNvPr>
            <p:cNvSpPr txBox="1"/>
            <p:nvPr/>
          </p:nvSpPr>
          <p:spPr>
            <a:xfrm>
              <a:off x="3704268" y="3983645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8534D9-043A-6C32-96CA-EF34EACA241B}"/>
                </a:ext>
              </a:extLst>
            </p:cNvPr>
            <p:cNvSpPr txBox="1"/>
            <p:nvPr/>
          </p:nvSpPr>
          <p:spPr>
            <a:xfrm>
              <a:off x="3959098" y="4479733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168F9D9-C0BD-7A24-71EC-A5E823C4C082}"/>
                </a:ext>
              </a:extLst>
            </p:cNvPr>
            <p:cNvSpPr txBox="1"/>
            <p:nvPr/>
          </p:nvSpPr>
          <p:spPr>
            <a:xfrm>
              <a:off x="4127098" y="4978112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A579EBC-218F-C06E-5B83-81D31741F80F}"/>
                </a:ext>
              </a:extLst>
            </p:cNvPr>
            <p:cNvSpPr txBox="1"/>
            <p:nvPr/>
          </p:nvSpPr>
          <p:spPr>
            <a:xfrm>
              <a:off x="3915593" y="5387311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31FDFED-43A1-B553-DEBD-630E8967A6D0}"/>
                </a:ext>
              </a:extLst>
            </p:cNvPr>
            <p:cNvSpPr txBox="1"/>
            <p:nvPr/>
          </p:nvSpPr>
          <p:spPr>
            <a:xfrm>
              <a:off x="7964949" y="3903308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E7F24EC-F38F-103C-31E9-3BEB60154D4C}"/>
                </a:ext>
              </a:extLst>
            </p:cNvPr>
            <p:cNvSpPr txBox="1"/>
            <p:nvPr/>
          </p:nvSpPr>
          <p:spPr>
            <a:xfrm>
              <a:off x="7946908" y="4490711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7591100-A28B-C787-0D6C-DF2FE8493A39}"/>
                </a:ext>
              </a:extLst>
            </p:cNvPr>
            <p:cNvSpPr txBox="1"/>
            <p:nvPr/>
          </p:nvSpPr>
          <p:spPr>
            <a:xfrm>
              <a:off x="7764945" y="4934735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13C34D0-FD56-D108-D84A-78D19A407856}"/>
                </a:ext>
              </a:extLst>
            </p:cNvPr>
            <p:cNvSpPr txBox="1"/>
            <p:nvPr/>
          </p:nvSpPr>
          <p:spPr>
            <a:xfrm>
              <a:off x="7869360" y="5455063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0AD40B9-7854-5C19-11CC-5C98A36270EB}"/>
                </a:ext>
              </a:extLst>
            </p:cNvPr>
            <p:cNvSpPr txBox="1"/>
            <p:nvPr/>
          </p:nvSpPr>
          <p:spPr>
            <a:xfrm>
              <a:off x="5804032" y="3260638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E0E0221-3242-7A2B-62A8-17FD14232BC8}"/>
                </a:ext>
              </a:extLst>
            </p:cNvPr>
            <p:cNvSpPr txBox="1"/>
            <p:nvPr/>
          </p:nvSpPr>
          <p:spPr>
            <a:xfrm>
              <a:off x="6051933" y="3685098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70AE0BD-2CD7-48CD-0892-F1631161AB00}"/>
                </a:ext>
              </a:extLst>
            </p:cNvPr>
            <p:cNvSpPr txBox="1"/>
            <p:nvPr/>
          </p:nvSpPr>
          <p:spPr>
            <a:xfrm>
              <a:off x="5866837" y="5079089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D19BE29-98F1-E361-9B47-AB58646BD9F9}"/>
                </a:ext>
              </a:extLst>
            </p:cNvPr>
            <p:cNvSpPr txBox="1"/>
            <p:nvPr/>
          </p:nvSpPr>
          <p:spPr>
            <a:xfrm>
              <a:off x="5414772" y="4647879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49A9502-09E8-E397-001C-9C8FC8D82EA1}"/>
                </a:ext>
              </a:extLst>
            </p:cNvPr>
            <p:cNvSpPr txBox="1"/>
            <p:nvPr/>
          </p:nvSpPr>
          <p:spPr>
            <a:xfrm>
              <a:off x="5455012" y="3804975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81BE8DE-3958-0AA1-3CDB-596770D662F5}"/>
                </a:ext>
              </a:extLst>
            </p:cNvPr>
            <p:cNvSpPr txBox="1"/>
            <p:nvPr/>
          </p:nvSpPr>
          <p:spPr>
            <a:xfrm>
              <a:off x="5544579" y="5014792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5C9635F-1668-69E3-9AE9-8E3FAB02969D}"/>
                </a:ext>
              </a:extLst>
            </p:cNvPr>
            <p:cNvSpPr txBox="1"/>
            <p:nvPr/>
          </p:nvSpPr>
          <p:spPr>
            <a:xfrm>
              <a:off x="5350174" y="5459536"/>
              <a:ext cx="311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91E2B74-A4E9-2D41-C30E-525523AE00F5}"/>
                </a:ext>
              </a:extLst>
            </p:cNvPr>
            <p:cNvSpPr txBox="1"/>
            <p:nvPr/>
          </p:nvSpPr>
          <p:spPr>
            <a:xfrm>
              <a:off x="5535548" y="6039552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6ED35B6-6075-A6D1-EAFF-65BBD894DD44}"/>
                </a:ext>
              </a:extLst>
            </p:cNvPr>
            <p:cNvSpPr txBox="1"/>
            <p:nvPr/>
          </p:nvSpPr>
          <p:spPr>
            <a:xfrm>
              <a:off x="5508516" y="4328300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9539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6322A-3036-9C5B-3DCF-454CD036C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076EF-CFEF-A309-B0B5-F4FD8E85B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68301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Reduction Details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08FE37-3E7F-569E-EA9A-63E9F23048A9}"/>
              </a:ext>
            </a:extLst>
          </p:cNvPr>
          <p:cNvGrpSpPr/>
          <p:nvPr/>
        </p:nvGrpSpPr>
        <p:grpSpPr>
          <a:xfrm>
            <a:off x="3112572" y="1556073"/>
            <a:ext cx="6426196" cy="3596850"/>
            <a:chOff x="3112572" y="1821249"/>
            <a:chExt cx="6426196" cy="359685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4B7D264-37DF-278F-0126-A7ACA2B27032}"/>
                </a:ext>
              </a:extLst>
            </p:cNvPr>
            <p:cNvGrpSpPr/>
            <p:nvPr/>
          </p:nvGrpSpPr>
          <p:grpSpPr>
            <a:xfrm>
              <a:off x="3112572" y="1821249"/>
              <a:ext cx="6426196" cy="3596850"/>
              <a:chOff x="2896884" y="3174561"/>
              <a:chExt cx="6426196" cy="3596850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F5B512E-806C-E714-B029-99F776482D9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79886" y="3552175"/>
                <a:ext cx="1685071" cy="1411574"/>
              </a:xfrm>
              <a:prstGeom prst="line">
                <a:avLst/>
              </a:prstGeom>
              <a:ln w="3492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9D93086-13E0-0C6A-D659-4C58953CC390}"/>
                  </a:ext>
                </a:extLst>
              </p:cNvPr>
              <p:cNvSpPr/>
              <p:nvPr/>
            </p:nvSpPr>
            <p:spPr>
              <a:xfrm>
                <a:off x="2896884" y="4870277"/>
                <a:ext cx="420624" cy="420624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2593885-18C1-EE25-7A60-3AD5EA86259C}"/>
                  </a:ext>
                </a:extLst>
              </p:cNvPr>
              <p:cNvSpPr/>
              <p:nvPr/>
            </p:nvSpPr>
            <p:spPr>
              <a:xfrm>
                <a:off x="8902456" y="4793724"/>
                <a:ext cx="420624" cy="420624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t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0EF2424-F773-DB37-0B3A-3D0F39CF26C6}"/>
                  </a:ext>
                </a:extLst>
              </p:cNvPr>
              <p:cNvCxnSpPr>
                <a:cxnSpLocks/>
                <a:stCxn id="15" idx="6"/>
              </p:cNvCxnSpPr>
              <p:nvPr/>
            </p:nvCxnSpPr>
            <p:spPr>
              <a:xfrm flipV="1">
                <a:off x="3317508" y="4584501"/>
                <a:ext cx="1571548" cy="496088"/>
              </a:xfrm>
              <a:prstGeom prst="line">
                <a:avLst/>
              </a:prstGeom>
              <a:ln w="3492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591FE007-94A7-9724-4256-9075E98EFA17}"/>
                  </a:ext>
                </a:extLst>
              </p:cNvPr>
              <p:cNvCxnSpPr>
                <a:cxnSpLocks/>
                <a:stCxn id="15" idx="6"/>
              </p:cNvCxnSpPr>
              <p:nvPr/>
            </p:nvCxnSpPr>
            <p:spPr>
              <a:xfrm>
                <a:off x="3317508" y="5080589"/>
                <a:ext cx="1547449" cy="342920"/>
              </a:xfrm>
              <a:prstGeom prst="line">
                <a:avLst/>
              </a:prstGeom>
              <a:ln w="3492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A876C2C-95EE-A20C-A0DE-DCA6BB349636}"/>
                  </a:ext>
                </a:extLst>
              </p:cNvPr>
              <p:cNvCxnSpPr>
                <a:cxnSpLocks/>
                <a:stCxn id="15" idx="5"/>
              </p:cNvCxnSpPr>
              <p:nvPr/>
            </p:nvCxnSpPr>
            <p:spPr>
              <a:xfrm>
                <a:off x="3255909" y="5229302"/>
                <a:ext cx="1633147" cy="1052549"/>
              </a:xfrm>
              <a:prstGeom prst="line">
                <a:avLst/>
              </a:prstGeom>
              <a:ln w="3492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D7B297B3-A736-C4F4-8BBE-234B7562C978}"/>
                  </a:ext>
                </a:extLst>
              </p:cNvPr>
              <p:cNvCxnSpPr>
                <a:cxnSpLocks/>
                <a:endCxn id="16" idx="1"/>
              </p:cNvCxnSpPr>
              <p:nvPr/>
            </p:nvCxnSpPr>
            <p:spPr>
              <a:xfrm>
                <a:off x="7337054" y="3677302"/>
                <a:ext cx="1627001" cy="1178021"/>
              </a:xfrm>
              <a:prstGeom prst="line">
                <a:avLst/>
              </a:prstGeom>
              <a:ln w="3492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8AF3050-1C1A-3C52-030B-1DED96B60943}"/>
                  </a:ext>
                </a:extLst>
              </p:cNvPr>
              <p:cNvCxnSpPr>
                <a:cxnSpLocks/>
                <a:endCxn id="16" idx="2"/>
              </p:cNvCxnSpPr>
              <p:nvPr/>
            </p:nvCxnSpPr>
            <p:spPr>
              <a:xfrm>
                <a:off x="7232715" y="4603116"/>
                <a:ext cx="1669741" cy="400920"/>
              </a:xfrm>
              <a:prstGeom prst="line">
                <a:avLst/>
              </a:prstGeom>
              <a:ln w="3492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E3DC1C8F-B5E3-5C62-2AEE-A0BA1005468D}"/>
                  </a:ext>
                </a:extLst>
              </p:cNvPr>
              <p:cNvCxnSpPr>
                <a:cxnSpLocks/>
                <a:endCxn id="16" idx="2"/>
              </p:cNvCxnSpPr>
              <p:nvPr/>
            </p:nvCxnSpPr>
            <p:spPr>
              <a:xfrm flipV="1">
                <a:off x="7325809" y="5004036"/>
                <a:ext cx="1576647" cy="373719"/>
              </a:xfrm>
              <a:prstGeom prst="line">
                <a:avLst/>
              </a:prstGeom>
              <a:ln w="3492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14301ADC-7769-A440-41A4-29E4E7182BD0}"/>
                  </a:ext>
                </a:extLst>
              </p:cNvPr>
              <p:cNvCxnSpPr>
                <a:cxnSpLocks/>
                <a:endCxn id="16" idx="3"/>
              </p:cNvCxnSpPr>
              <p:nvPr/>
            </p:nvCxnSpPr>
            <p:spPr>
              <a:xfrm flipV="1">
                <a:off x="7292934" y="5152749"/>
                <a:ext cx="1671121" cy="1113055"/>
              </a:xfrm>
              <a:prstGeom prst="line">
                <a:avLst/>
              </a:prstGeom>
              <a:ln w="3492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A3705E83-F9D7-77A0-558D-E4340EA44018}"/>
                  </a:ext>
                </a:extLst>
              </p:cNvPr>
              <p:cNvGrpSpPr/>
              <p:nvPr/>
            </p:nvGrpSpPr>
            <p:grpSpPr>
              <a:xfrm>
                <a:off x="4746636" y="3174561"/>
                <a:ext cx="2691900" cy="3596850"/>
                <a:chOff x="7019445" y="1591741"/>
                <a:chExt cx="3713046" cy="4961280"/>
              </a:xfrm>
            </p:grpSpPr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63D0BE07-4FD0-BAE5-F1E5-3ABDBA2B38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17950" y="2084542"/>
                  <a:ext cx="1959770" cy="28057"/>
                </a:xfrm>
                <a:prstGeom prst="line">
                  <a:avLst/>
                </a:prstGeom>
                <a:ln w="3492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99E799E2-2BEC-2C12-C03D-5A6CDBDFD0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02981" y="2182611"/>
                  <a:ext cx="2107273" cy="3719841"/>
                </a:xfrm>
                <a:prstGeom prst="line">
                  <a:avLst/>
                </a:prstGeom>
                <a:ln w="3492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13EBA29F-A424-6F3B-7562-92D3A0FBE8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73201" y="2070471"/>
                  <a:ext cx="2137053" cy="1466056"/>
                </a:xfrm>
                <a:prstGeom prst="line">
                  <a:avLst/>
                </a:prstGeom>
                <a:ln w="3492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31BA2F93-2ACB-F398-33DB-1A0DC3ACB3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43862" y="3542970"/>
                  <a:ext cx="2310310" cy="0"/>
                </a:xfrm>
                <a:prstGeom prst="line">
                  <a:avLst/>
                </a:prstGeom>
                <a:ln w="3492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C5EA24FA-54E7-43F9-CB11-C22773E4CD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81882" y="3564443"/>
                  <a:ext cx="2069252" cy="1045762"/>
                </a:xfrm>
                <a:prstGeom prst="line">
                  <a:avLst/>
                </a:prstGeom>
                <a:ln w="3492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20AF12B4-78AA-EAAE-A208-4EF57FE9CE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02981" y="4788141"/>
                  <a:ext cx="2251191" cy="37514"/>
                </a:xfrm>
                <a:prstGeom prst="line">
                  <a:avLst/>
                </a:prstGeom>
                <a:ln w="3492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7B333F8-36A7-07CB-0B04-EFE5FE37BE23}"/>
                    </a:ext>
                  </a:extLst>
                </p:cNvPr>
                <p:cNvCxnSpPr>
                  <a:cxnSpLocks/>
                  <a:stCxn id="42" idx="3"/>
                </p:cNvCxnSpPr>
                <p:nvPr/>
              </p:nvCxnSpPr>
              <p:spPr>
                <a:xfrm flipV="1">
                  <a:off x="7879880" y="2182611"/>
                  <a:ext cx="2030373" cy="2586591"/>
                </a:xfrm>
                <a:prstGeom prst="line">
                  <a:avLst/>
                </a:prstGeom>
                <a:ln w="3492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90481AD4-4338-10C3-E273-84329CD813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43862" y="3662920"/>
                  <a:ext cx="2261559" cy="2509444"/>
                </a:xfrm>
                <a:prstGeom prst="line">
                  <a:avLst/>
                </a:prstGeom>
                <a:ln w="34925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6BBA3B94-C82F-85B1-25A1-4469F5170E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54230" y="2182611"/>
                  <a:ext cx="2299942" cy="3831981"/>
                </a:xfrm>
                <a:prstGeom prst="line">
                  <a:avLst/>
                </a:prstGeom>
                <a:ln w="3492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F39D6B27-6A27-2342-BF62-23D4D2ABD4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040136" y="1742767"/>
                  <a:ext cx="826575" cy="949372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DE952651-2BB8-85F7-A043-C88DEB5B51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019445" y="2942416"/>
                  <a:ext cx="867958" cy="1157278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10ED3A6B-6466-BBED-5202-E51B1E2982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026966" y="4200592"/>
                  <a:ext cx="852914" cy="1137219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43021225-64B2-8861-4E77-8138A4063C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867876" y="4220802"/>
                  <a:ext cx="807699" cy="1076933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0FD70165-03F1-325F-5DFC-41FF1D9810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095320" y="5438709"/>
                  <a:ext cx="716207" cy="1114312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A836C9B2-3000-0FE9-5872-2852F94073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928069" y="3084237"/>
                  <a:ext cx="687315" cy="1030973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56C8C6BA-92FD-8829-33D7-03D3F30C15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810961" y="1591741"/>
                  <a:ext cx="921530" cy="1386903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FA830978-C6C6-D24E-0F24-BB9A741B54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864763" y="5432405"/>
                  <a:ext cx="813926" cy="1005198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9B3B885-A875-6FB4-DA69-3CA173BD824D}"/>
                  </a:ext>
                </a:extLst>
              </p:cNvPr>
              <p:cNvSpPr txBox="1"/>
              <p:nvPr/>
            </p:nvSpPr>
            <p:spPr>
              <a:xfrm>
                <a:off x="3537261" y="3975189"/>
                <a:ext cx="553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1/1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34A3998-8F64-6AAD-1BC7-0BA8E8C66B27}"/>
                  </a:ext>
                </a:extLst>
              </p:cNvPr>
              <p:cNvSpPr txBox="1"/>
              <p:nvPr/>
            </p:nvSpPr>
            <p:spPr>
              <a:xfrm>
                <a:off x="3858644" y="4482690"/>
                <a:ext cx="553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1/1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BA363AA9-C4F5-C867-6CA7-2FD23A7B4DC7}"/>
                  </a:ext>
                </a:extLst>
              </p:cNvPr>
              <p:cNvSpPr txBox="1"/>
              <p:nvPr/>
            </p:nvSpPr>
            <p:spPr>
              <a:xfrm>
                <a:off x="4127098" y="4978112"/>
                <a:ext cx="553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1/1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6BD1BD3-439C-AC2F-CE4B-29D68F2986F2}"/>
                  </a:ext>
                </a:extLst>
              </p:cNvPr>
              <p:cNvSpPr txBox="1"/>
              <p:nvPr/>
            </p:nvSpPr>
            <p:spPr>
              <a:xfrm>
                <a:off x="4008809" y="5493099"/>
                <a:ext cx="553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1/1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BAF06E5-D738-E55F-A25B-BE0FE04195AC}"/>
                  </a:ext>
                </a:extLst>
              </p:cNvPr>
              <p:cNvSpPr txBox="1"/>
              <p:nvPr/>
            </p:nvSpPr>
            <p:spPr>
              <a:xfrm>
                <a:off x="7964949" y="3903308"/>
                <a:ext cx="553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1/1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4218A3A6-B3EF-D497-D37E-557B3284B9EC}"/>
                  </a:ext>
                </a:extLst>
              </p:cNvPr>
              <p:cNvSpPr txBox="1"/>
              <p:nvPr/>
            </p:nvSpPr>
            <p:spPr>
              <a:xfrm>
                <a:off x="7946908" y="4490711"/>
                <a:ext cx="553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1/1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10A4558-4A99-F6A2-0B3B-5849F5843924}"/>
                  </a:ext>
                </a:extLst>
              </p:cNvPr>
              <p:cNvSpPr txBox="1"/>
              <p:nvPr/>
            </p:nvSpPr>
            <p:spPr>
              <a:xfrm>
                <a:off x="7574688" y="4895923"/>
                <a:ext cx="553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1/1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AD686A0-825A-00BE-483A-6D404DC32C1E}"/>
                  </a:ext>
                </a:extLst>
              </p:cNvPr>
              <p:cNvSpPr txBox="1"/>
              <p:nvPr/>
            </p:nvSpPr>
            <p:spPr>
              <a:xfrm>
                <a:off x="7559736" y="5470968"/>
                <a:ext cx="553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1/1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F7B3227-7056-BF57-688F-7E86EB8023E5}"/>
                  </a:ext>
                </a:extLst>
              </p:cNvPr>
              <p:cNvSpPr txBox="1"/>
              <p:nvPr/>
            </p:nvSpPr>
            <p:spPr>
              <a:xfrm>
                <a:off x="5436724" y="3722679"/>
                <a:ext cx="553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1/1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03490EB-F42A-8210-1FDA-3E0F563DDDCB}"/>
                </a:ext>
              </a:extLst>
            </p:cNvPr>
            <p:cNvSpPr txBox="1"/>
            <p:nvPr/>
          </p:nvSpPr>
          <p:spPr>
            <a:xfrm>
              <a:off x="5546797" y="3015196"/>
              <a:ext cx="553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1/1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DC999D3-354F-5DFD-3353-D4BB5FED9E5B}"/>
                </a:ext>
              </a:extLst>
            </p:cNvPr>
            <p:cNvSpPr txBox="1"/>
            <p:nvPr/>
          </p:nvSpPr>
          <p:spPr>
            <a:xfrm>
              <a:off x="5886367" y="3719341"/>
              <a:ext cx="553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1/1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31F92B-1ECD-1D54-52F4-A297A7ED654B}"/>
                </a:ext>
              </a:extLst>
            </p:cNvPr>
            <p:cNvSpPr txBox="1"/>
            <p:nvPr/>
          </p:nvSpPr>
          <p:spPr>
            <a:xfrm>
              <a:off x="5539481" y="3967521"/>
              <a:ext cx="553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1/1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A96BBF9-BF90-B344-299B-71F63075415E}"/>
              </a:ext>
            </a:extLst>
          </p:cNvPr>
          <p:cNvSpPr txBox="1"/>
          <p:nvPr/>
        </p:nvSpPr>
        <p:spPr>
          <a:xfrm>
            <a:off x="7775424" y="5668762"/>
            <a:ext cx="3438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Red edges have flow running through, blue edges have 0 (number not shown to save space)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03689E-B2D2-9461-1624-CDD287FD10A1}"/>
              </a:ext>
            </a:extLst>
          </p:cNvPr>
          <p:cNvCxnSpPr/>
          <p:nvPr/>
        </p:nvCxnSpPr>
        <p:spPr>
          <a:xfrm>
            <a:off x="8522208" y="4647316"/>
            <a:ext cx="657535" cy="948812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B15305C-6DC4-E937-4492-01FC7AD57979}"/>
              </a:ext>
            </a:extLst>
          </p:cNvPr>
          <p:cNvSpPr txBox="1"/>
          <p:nvPr/>
        </p:nvSpPr>
        <p:spPr>
          <a:xfrm>
            <a:off x="748306" y="835708"/>
            <a:ext cx="3438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Call Ford-Fulkerson to push as much flow through this network as possible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4BA2E5-B5FA-877D-6EAF-4891F61A57CA}"/>
              </a:ext>
            </a:extLst>
          </p:cNvPr>
          <p:cNvCxnSpPr>
            <a:cxnSpLocks/>
          </p:cNvCxnSpPr>
          <p:nvPr/>
        </p:nvCxnSpPr>
        <p:spPr>
          <a:xfrm>
            <a:off x="2824310" y="1511314"/>
            <a:ext cx="558348" cy="592877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1891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CC9A9-003E-6D71-0D74-181FDE943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37AB3-D3EB-1DEA-DBDB-7993E1C8A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68301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Reduction Details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D69DEE-FC3F-E617-FA29-83773231CF84}"/>
              </a:ext>
            </a:extLst>
          </p:cNvPr>
          <p:cNvGrpSpPr/>
          <p:nvPr/>
        </p:nvGrpSpPr>
        <p:grpSpPr>
          <a:xfrm>
            <a:off x="3112572" y="1556073"/>
            <a:ext cx="6426196" cy="3596850"/>
            <a:chOff x="3112572" y="1821249"/>
            <a:chExt cx="6426196" cy="359685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A52FF37-6E14-A9DA-AA0D-6AC09B17543D}"/>
                </a:ext>
              </a:extLst>
            </p:cNvPr>
            <p:cNvGrpSpPr/>
            <p:nvPr/>
          </p:nvGrpSpPr>
          <p:grpSpPr>
            <a:xfrm>
              <a:off x="3112572" y="1821249"/>
              <a:ext cx="6426196" cy="3596850"/>
              <a:chOff x="2896884" y="3174561"/>
              <a:chExt cx="6426196" cy="3596850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FFFEB14-66CD-BEA2-D617-0BAE178125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179886" y="3552175"/>
                <a:ext cx="1685071" cy="1411574"/>
              </a:xfrm>
              <a:prstGeom prst="line">
                <a:avLst/>
              </a:prstGeom>
              <a:ln w="3492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0DE1D03-6A26-90B8-1B35-F81EC4C12528}"/>
                  </a:ext>
                </a:extLst>
              </p:cNvPr>
              <p:cNvSpPr/>
              <p:nvPr/>
            </p:nvSpPr>
            <p:spPr>
              <a:xfrm>
                <a:off x="2896884" y="4870277"/>
                <a:ext cx="420624" cy="420624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E0A581A-7674-2484-3CA7-78DE2E8C0C3B}"/>
                  </a:ext>
                </a:extLst>
              </p:cNvPr>
              <p:cNvSpPr/>
              <p:nvPr/>
            </p:nvSpPr>
            <p:spPr>
              <a:xfrm>
                <a:off x="8902456" y="4793724"/>
                <a:ext cx="420624" cy="420624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t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B0523BEE-91BD-6E27-72A7-FBC3FED0A4BE}"/>
                  </a:ext>
                </a:extLst>
              </p:cNvPr>
              <p:cNvCxnSpPr>
                <a:cxnSpLocks/>
                <a:stCxn id="15" idx="6"/>
              </p:cNvCxnSpPr>
              <p:nvPr/>
            </p:nvCxnSpPr>
            <p:spPr>
              <a:xfrm flipV="1">
                <a:off x="3317508" y="4584501"/>
                <a:ext cx="1571548" cy="496088"/>
              </a:xfrm>
              <a:prstGeom prst="line">
                <a:avLst/>
              </a:prstGeom>
              <a:ln w="3492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E8E7E83-0CEE-BE73-8B5F-EDFA489AA48D}"/>
                  </a:ext>
                </a:extLst>
              </p:cNvPr>
              <p:cNvCxnSpPr>
                <a:cxnSpLocks/>
                <a:stCxn id="15" idx="6"/>
              </p:cNvCxnSpPr>
              <p:nvPr/>
            </p:nvCxnSpPr>
            <p:spPr>
              <a:xfrm>
                <a:off x="3317508" y="5080589"/>
                <a:ext cx="1547449" cy="342920"/>
              </a:xfrm>
              <a:prstGeom prst="line">
                <a:avLst/>
              </a:prstGeom>
              <a:ln w="3492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FBCBDEE-ED9A-B1F3-BA57-D2C74F037237}"/>
                  </a:ext>
                </a:extLst>
              </p:cNvPr>
              <p:cNvCxnSpPr>
                <a:cxnSpLocks/>
                <a:stCxn id="15" idx="5"/>
              </p:cNvCxnSpPr>
              <p:nvPr/>
            </p:nvCxnSpPr>
            <p:spPr>
              <a:xfrm>
                <a:off x="3255909" y="5229302"/>
                <a:ext cx="1633147" cy="1052549"/>
              </a:xfrm>
              <a:prstGeom prst="line">
                <a:avLst/>
              </a:prstGeom>
              <a:ln w="3492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D674DD3-E0EA-2874-6E0D-4334C360307C}"/>
                  </a:ext>
                </a:extLst>
              </p:cNvPr>
              <p:cNvCxnSpPr>
                <a:cxnSpLocks/>
                <a:endCxn id="16" idx="1"/>
              </p:cNvCxnSpPr>
              <p:nvPr/>
            </p:nvCxnSpPr>
            <p:spPr>
              <a:xfrm>
                <a:off x="7337054" y="3677302"/>
                <a:ext cx="1627001" cy="1178021"/>
              </a:xfrm>
              <a:prstGeom prst="line">
                <a:avLst/>
              </a:prstGeom>
              <a:ln w="3492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68EA9E8-91E2-07D8-F10C-A7C26B4B4A69}"/>
                  </a:ext>
                </a:extLst>
              </p:cNvPr>
              <p:cNvCxnSpPr>
                <a:cxnSpLocks/>
                <a:endCxn id="16" idx="2"/>
              </p:cNvCxnSpPr>
              <p:nvPr/>
            </p:nvCxnSpPr>
            <p:spPr>
              <a:xfrm>
                <a:off x="7232715" y="4603116"/>
                <a:ext cx="1669741" cy="400920"/>
              </a:xfrm>
              <a:prstGeom prst="line">
                <a:avLst/>
              </a:prstGeom>
              <a:ln w="3492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BE51747-14A1-F23A-A725-D59484DAB3EC}"/>
                  </a:ext>
                </a:extLst>
              </p:cNvPr>
              <p:cNvCxnSpPr>
                <a:cxnSpLocks/>
                <a:endCxn id="16" idx="2"/>
              </p:cNvCxnSpPr>
              <p:nvPr/>
            </p:nvCxnSpPr>
            <p:spPr>
              <a:xfrm flipV="1">
                <a:off x="7325809" y="5004036"/>
                <a:ext cx="1576647" cy="373719"/>
              </a:xfrm>
              <a:prstGeom prst="line">
                <a:avLst/>
              </a:prstGeom>
              <a:ln w="3492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F1A98B6-845C-14E9-698A-72D2866FFCFC}"/>
                  </a:ext>
                </a:extLst>
              </p:cNvPr>
              <p:cNvCxnSpPr>
                <a:cxnSpLocks/>
                <a:endCxn id="16" idx="3"/>
              </p:cNvCxnSpPr>
              <p:nvPr/>
            </p:nvCxnSpPr>
            <p:spPr>
              <a:xfrm flipV="1">
                <a:off x="7292934" y="5152749"/>
                <a:ext cx="1671121" cy="1113055"/>
              </a:xfrm>
              <a:prstGeom prst="line">
                <a:avLst/>
              </a:prstGeom>
              <a:ln w="3492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2EBAB010-1C77-010B-649D-5A090CB5BCD3}"/>
                  </a:ext>
                </a:extLst>
              </p:cNvPr>
              <p:cNvGrpSpPr/>
              <p:nvPr/>
            </p:nvGrpSpPr>
            <p:grpSpPr>
              <a:xfrm>
                <a:off x="4746636" y="3174561"/>
                <a:ext cx="2691900" cy="3596850"/>
                <a:chOff x="7019445" y="1591741"/>
                <a:chExt cx="3713046" cy="4961280"/>
              </a:xfrm>
            </p:grpSpPr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E705A823-1A6A-D8F3-5E59-D77B79314A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02981" y="2182611"/>
                  <a:ext cx="2107273" cy="3719841"/>
                </a:xfrm>
                <a:prstGeom prst="line">
                  <a:avLst/>
                </a:prstGeom>
                <a:ln w="3492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5148F21B-10F9-D670-2211-98932462AF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43862" y="3542970"/>
                  <a:ext cx="2310310" cy="0"/>
                </a:xfrm>
                <a:prstGeom prst="line">
                  <a:avLst/>
                </a:prstGeom>
                <a:ln w="3492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BE6B4452-328F-ACB0-6539-3A315A4F6B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02981" y="4788141"/>
                  <a:ext cx="2251191" cy="37514"/>
                </a:xfrm>
                <a:prstGeom prst="line">
                  <a:avLst/>
                </a:prstGeom>
                <a:ln w="3492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8758BC93-DDF3-D3F8-A87B-4B0DF0C81B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754230" y="2182611"/>
                  <a:ext cx="2299942" cy="3831981"/>
                </a:xfrm>
                <a:prstGeom prst="line">
                  <a:avLst/>
                </a:prstGeom>
                <a:ln w="34925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2DAA3D7C-8D85-B672-0C9A-9D809692F7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040136" y="1742767"/>
                  <a:ext cx="826575" cy="949372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4ED11DEC-4E41-E4BC-A121-B3ADC0A203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019445" y="2942416"/>
                  <a:ext cx="867958" cy="1157278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996786AC-11E6-29EC-0CC6-3B6662878F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026966" y="4200592"/>
                  <a:ext cx="852914" cy="1137219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44" name="Picture 43">
                  <a:extLst>
                    <a:ext uri="{FF2B5EF4-FFF2-40B4-BE49-F238E27FC236}">
                      <a16:creationId xmlns:a16="http://schemas.microsoft.com/office/drawing/2014/main" id="{182B21F1-7BFA-0B22-DFF3-379DC0A816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867876" y="4220802"/>
                  <a:ext cx="807699" cy="1076933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96174295-0861-EC69-0A27-02454F39B9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095320" y="5438709"/>
                  <a:ext cx="716207" cy="1114312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7980C303-41F4-88CC-8A71-E29B5AD798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928069" y="3084237"/>
                  <a:ext cx="687315" cy="1030973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09C4B252-91CE-E8A2-5C86-F005DCEB27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810961" y="1591741"/>
                  <a:ext cx="921530" cy="1386903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A8C1A0A4-C342-92FC-D61F-E43D5E9287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9864763" y="5432405"/>
                  <a:ext cx="813926" cy="1005198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</p:pic>
          </p:grp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6DEDE44-ABC7-6C0C-100C-780930A51207}"/>
                  </a:ext>
                </a:extLst>
              </p:cNvPr>
              <p:cNvSpPr txBox="1"/>
              <p:nvPr/>
            </p:nvSpPr>
            <p:spPr>
              <a:xfrm>
                <a:off x="3537261" y="3975189"/>
                <a:ext cx="553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1/1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7E625B9-AF14-D6BD-0FEE-5E7950B13ECB}"/>
                  </a:ext>
                </a:extLst>
              </p:cNvPr>
              <p:cNvSpPr txBox="1"/>
              <p:nvPr/>
            </p:nvSpPr>
            <p:spPr>
              <a:xfrm>
                <a:off x="3858644" y="4482690"/>
                <a:ext cx="553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1/1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C83DB3D-2976-3C2C-2BA1-AEB49296829C}"/>
                  </a:ext>
                </a:extLst>
              </p:cNvPr>
              <p:cNvSpPr txBox="1"/>
              <p:nvPr/>
            </p:nvSpPr>
            <p:spPr>
              <a:xfrm>
                <a:off x="4127098" y="4978112"/>
                <a:ext cx="553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1/1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F6AEC55-53BA-DD98-EE98-C62CAE59A29B}"/>
                  </a:ext>
                </a:extLst>
              </p:cNvPr>
              <p:cNvSpPr txBox="1"/>
              <p:nvPr/>
            </p:nvSpPr>
            <p:spPr>
              <a:xfrm>
                <a:off x="4008809" y="5493099"/>
                <a:ext cx="553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1/1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F8B4526-B29C-73A6-D048-CCD356273941}"/>
                  </a:ext>
                </a:extLst>
              </p:cNvPr>
              <p:cNvSpPr txBox="1"/>
              <p:nvPr/>
            </p:nvSpPr>
            <p:spPr>
              <a:xfrm>
                <a:off x="7964949" y="3903308"/>
                <a:ext cx="553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1/1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CA8F7C3-C4E0-C6ED-7A54-626F20788486}"/>
                  </a:ext>
                </a:extLst>
              </p:cNvPr>
              <p:cNvSpPr txBox="1"/>
              <p:nvPr/>
            </p:nvSpPr>
            <p:spPr>
              <a:xfrm>
                <a:off x="7946908" y="4490711"/>
                <a:ext cx="553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1/1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43E5D17-0D5B-4098-5E78-07837A7C4DF1}"/>
                  </a:ext>
                </a:extLst>
              </p:cNvPr>
              <p:cNvSpPr txBox="1"/>
              <p:nvPr/>
            </p:nvSpPr>
            <p:spPr>
              <a:xfrm>
                <a:off x="7574688" y="4895923"/>
                <a:ext cx="553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1/1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BF1EFA7F-7F9C-B5D5-F8E1-F56383AFDC1A}"/>
                  </a:ext>
                </a:extLst>
              </p:cNvPr>
              <p:cNvSpPr txBox="1"/>
              <p:nvPr/>
            </p:nvSpPr>
            <p:spPr>
              <a:xfrm>
                <a:off x="7559736" y="5470968"/>
                <a:ext cx="553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1/1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1704369-71DC-8F2F-701B-4DB314B7BFA7}"/>
                  </a:ext>
                </a:extLst>
              </p:cNvPr>
              <p:cNvSpPr txBox="1"/>
              <p:nvPr/>
            </p:nvSpPr>
            <p:spPr>
              <a:xfrm>
                <a:off x="5436724" y="3722679"/>
                <a:ext cx="5533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1/1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D70BCB8-8D4C-1E8E-D627-E6FB9E8555C1}"/>
                </a:ext>
              </a:extLst>
            </p:cNvPr>
            <p:cNvSpPr txBox="1"/>
            <p:nvPr/>
          </p:nvSpPr>
          <p:spPr>
            <a:xfrm>
              <a:off x="6069280" y="2943249"/>
              <a:ext cx="553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1/1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DAEA821-84CF-E7F1-6E03-C4852223E562}"/>
                </a:ext>
              </a:extLst>
            </p:cNvPr>
            <p:cNvSpPr txBox="1"/>
            <p:nvPr/>
          </p:nvSpPr>
          <p:spPr>
            <a:xfrm>
              <a:off x="5649748" y="4573867"/>
              <a:ext cx="553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1/1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CD0829-48D7-4980-62F6-795A5C348E02}"/>
                </a:ext>
              </a:extLst>
            </p:cNvPr>
            <p:cNvSpPr txBox="1"/>
            <p:nvPr/>
          </p:nvSpPr>
          <p:spPr>
            <a:xfrm>
              <a:off x="5556866" y="3812946"/>
              <a:ext cx="553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1/1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F92BBD2-006E-1515-A455-1E15BCCA7449}"/>
              </a:ext>
            </a:extLst>
          </p:cNvPr>
          <p:cNvSpPr txBox="1"/>
          <p:nvPr/>
        </p:nvSpPr>
        <p:spPr>
          <a:xfrm>
            <a:off x="3724309" y="5866369"/>
            <a:ext cx="3438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The edges going across gap that are saturated with flow represent the matches that we found!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04EC57-3ADF-D845-0FD9-D670CFB99F5A}"/>
              </a:ext>
            </a:extLst>
          </p:cNvPr>
          <p:cNvCxnSpPr>
            <a:cxnSpLocks/>
          </p:cNvCxnSpPr>
          <p:nvPr/>
        </p:nvCxnSpPr>
        <p:spPr>
          <a:xfrm flipH="1">
            <a:off x="6096000" y="4849001"/>
            <a:ext cx="198245" cy="1016874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CA14A15-72B0-274B-3047-A82CAB866FA6}"/>
              </a:ext>
            </a:extLst>
          </p:cNvPr>
          <p:cNvSpPr txBox="1"/>
          <p:nvPr/>
        </p:nvSpPr>
        <p:spPr>
          <a:xfrm>
            <a:off x="794444" y="935728"/>
            <a:ext cx="3438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If max flow equals number of (original) nodes divided by 2, then the matching is perfect!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EBE0D3-8F6B-1C1D-92A0-2669EA6D0E83}"/>
              </a:ext>
            </a:extLst>
          </p:cNvPr>
          <p:cNvCxnSpPr>
            <a:cxnSpLocks/>
          </p:cNvCxnSpPr>
          <p:nvPr/>
        </p:nvCxnSpPr>
        <p:spPr>
          <a:xfrm>
            <a:off x="3033245" y="1859058"/>
            <a:ext cx="462544" cy="676233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2A4DB08-2DE3-5E08-5539-C52ABCBAF841}"/>
              </a:ext>
            </a:extLst>
          </p:cNvPr>
          <p:cNvSpPr txBox="1"/>
          <p:nvPr/>
        </p:nvSpPr>
        <p:spPr>
          <a:xfrm>
            <a:off x="8104331" y="637739"/>
            <a:ext cx="3651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Note that in this example, all edges going into t (and out from s) are saturated, so this is a perfect matching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7373A48-2FD5-1EA9-69EA-91BA6EBFCDC2}"/>
              </a:ext>
            </a:extLst>
          </p:cNvPr>
          <p:cNvCxnSpPr>
            <a:cxnSpLocks/>
          </p:cNvCxnSpPr>
          <p:nvPr/>
        </p:nvCxnSpPr>
        <p:spPr>
          <a:xfrm flipH="1">
            <a:off x="9179743" y="1573082"/>
            <a:ext cx="504980" cy="780762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2610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F6E06-0BEA-4B80-90F5-5CE091A3D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3DA83-8196-B028-827C-FED6D2D13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Maximum Bipartite Matching Using Max Flow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5A87413-2E3C-1E91-1D9A-C515513ACBF0}"/>
              </a:ext>
            </a:extLst>
          </p:cNvPr>
          <p:cNvSpPr/>
          <p:nvPr/>
        </p:nvSpPr>
        <p:spPr>
          <a:xfrm>
            <a:off x="6462901" y="2247128"/>
            <a:ext cx="2216075" cy="110534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Maximum Flow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A55D2B3-67CE-C524-1D5F-BD7EA0EE5F97}"/>
              </a:ext>
            </a:extLst>
          </p:cNvPr>
          <p:cNvSpPr/>
          <p:nvPr/>
        </p:nvSpPr>
        <p:spPr>
          <a:xfrm>
            <a:off x="2959488" y="2247128"/>
            <a:ext cx="2216075" cy="110534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Maximum Bipartite Matching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DFD7732-BA89-389A-6D8F-4573D9B28FDA}"/>
              </a:ext>
            </a:extLst>
          </p:cNvPr>
          <p:cNvCxnSpPr>
            <a:cxnSpLocks/>
          </p:cNvCxnSpPr>
          <p:nvPr/>
        </p:nvCxnSpPr>
        <p:spPr>
          <a:xfrm>
            <a:off x="5331105" y="2799802"/>
            <a:ext cx="9977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2063FF20-F6BC-7053-420D-5C896C3982C7}"/>
              </a:ext>
            </a:extLst>
          </p:cNvPr>
          <p:cNvSpPr txBox="1"/>
          <p:nvPr/>
        </p:nvSpPr>
        <p:spPr>
          <a:xfrm>
            <a:off x="4652699" y="1859410"/>
            <a:ext cx="23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Convert to flow network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AF0A2A4-0546-280E-991F-3CEF620FC685}"/>
              </a:ext>
            </a:extLst>
          </p:cNvPr>
          <p:cNvCxnSpPr>
            <a:cxnSpLocks/>
          </p:cNvCxnSpPr>
          <p:nvPr/>
        </p:nvCxnSpPr>
        <p:spPr>
          <a:xfrm>
            <a:off x="7570938" y="3522178"/>
            <a:ext cx="0" cy="956887"/>
          </a:xfrm>
          <a:prstGeom prst="straightConnector1">
            <a:avLst/>
          </a:prstGeom>
          <a:ln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9497E069-AADD-A173-D95C-C531378A4608}"/>
              </a:ext>
            </a:extLst>
          </p:cNvPr>
          <p:cNvSpPr txBox="1"/>
          <p:nvPr/>
        </p:nvSpPr>
        <p:spPr>
          <a:xfrm>
            <a:off x="7637817" y="3677455"/>
            <a:ext cx="1871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Run ford-Fulkerson or similar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59B9BB3-0826-B26E-9782-204AE0F26BC1}"/>
              </a:ext>
            </a:extLst>
          </p:cNvPr>
          <p:cNvSpPr/>
          <p:nvPr/>
        </p:nvSpPr>
        <p:spPr>
          <a:xfrm>
            <a:off x="6462901" y="4648765"/>
            <a:ext cx="2216075" cy="110534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 = ??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flow values on edges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BD6B298-9112-C606-E0EA-9C08539C6320}"/>
              </a:ext>
            </a:extLst>
          </p:cNvPr>
          <p:cNvCxnSpPr>
            <a:cxnSpLocks/>
          </p:cNvCxnSpPr>
          <p:nvPr/>
        </p:nvCxnSpPr>
        <p:spPr>
          <a:xfrm flipH="1">
            <a:off x="5358537" y="5201439"/>
            <a:ext cx="9977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D99099EF-CED1-BBB0-4A04-65CBDFCBEE98}"/>
              </a:ext>
            </a:extLst>
          </p:cNvPr>
          <p:cNvSpPr/>
          <p:nvPr/>
        </p:nvSpPr>
        <p:spPr>
          <a:xfrm>
            <a:off x="2959487" y="4648765"/>
            <a:ext cx="2216075" cy="110534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Matches that can be made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8429CA6-D68E-43A2-D9F0-DB93BB7007B7}"/>
              </a:ext>
            </a:extLst>
          </p:cNvPr>
          <p:cNvSpPr txBox="1"/>
          <p:nvPr/>
        </p:nvSpPr>
        <p:spPr>
          <a:xfrm>
            <a:off x="4659471" y="4236262"/>
            <a:ext cx="23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Find saturated edges across gap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01BFC6-0062-676D-216F-813DE60A2401}"/>
                  </a:ext>
                </a:extLst>
              </p:cNvPr>
              <p:cNvSpPr txBox="1"/>
              <p:nvPr/>
            </p:nvSpPr>
            <p:spPr>
              <a:xfrm>
                <a:off x="5374495" y="1325025"/>
                <a:ext cx="8894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101BFC6-0062-676D-216F-813DE60A2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4495" y="1325025"/>
                <a:ext cx="889474" cy="369332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2C8B33-149B-0506-AF7C-FF84EF99CA91}"/>
                  </a:ext>
                </a:extLst>
              </p:cNvPr>
              <p:cNvSpPr txBox="1"/>
              <p:nvPr/>
            </p:nvSpPr>
            <p:spPr>
              <a:xfrm>
                <a:off x="8813001" y="3352476"/>
                <a:ext cx="2176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≤|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2C8B33-149B-0506-AF7C-FF84EF99CA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3001" y="3352476"/>
                <a:ext cx="2176750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F57AC0-1B8D-40A0-1E10-B5005B121A07}"/>
                  </a:ext>
                </a:extLst>
              </p:cNvPr>
              <p:cNvSpPr txBox="1"/>
              <p:nvPr/>
            </p:nvSpPr>
            <p:spPr>
              <a:xfrm>
                <a:off x="5331105" y="5754113"/>
                <a:ext cx="891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8F57AC0-1B8D-40A0-1E10-B5005B121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105" y="5754113"/>
                <a:ext cx="891206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8526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234583"/>
            <a:ext cx="9905998" cy="597634"/>
          </a:xfrm>
        </p:spPr>
        <p:txBody>
          <a:bodyPr/>
          <a:lstStyle/>
          <a:p>
            <a:pPr algn="ctr"/>
            <a:r>
              <a:rPr lang="en-US" dirty="0"/>
              <a:t>Imperfect bipartite matchings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43001" y="1082539"/>
            <a:ext cx="9905999" cy="1408113"/>
          </a:xfrm>
        </p:spPr>
        <p:txBody>
          <a:bodyPr/>
          <a:lstStyle/>
          <a:p>
            <a:r>
              <a:rPr lang="en-US" dirty="0"/>
              <a:t>These exist, and the algorithm may produce them, depending on the graph</a:t>
            </a:r>
          </a:p>
          <a:p>
            <a:pPr lvl="1"/>
            <a:r>
              <a:rPr lang="en-US" dirty="0"/>
              <a:t>The following shows an augmenting path (in the middle) used to achieve the maximal flow on the right</a:t>
            </a:r>
          </a:p>
        </p:txBody>
      </p:sp>
      <p:pic>
        <p:nvPicPr>
          <p:cNvPr id="5" name="Picture 2" descr="C:\WINDOWS\Desktop\Oh_type\kleinberg_GIF_01to10\kleinberg_07F10.gif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/>
          <a:srcRect b="28753"/>
          <a:stretch>
            <a:fillRect/>
          </a:stretch>
        </p:blipFill>
        <p:spPr bwMode="auto">
          <a:xfrm>
            <a:off x="2142309" y="2740974"/>
            <a:ext cx="7772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15055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44357-D670-F173-89E5-A1C747992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3A527-A0B3-D14E-1BCE-AF4687CAC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Reductions: Establishing Relative speed / Hardness</a:t>
            </a:r>
          </a:p>
        </p:txBody>
      </p:sp>
    </p:spTree>
    <p:extLst>
      <p:ext uri="{BB962C8B-B14F-4D97-AF65-F5344CB8AC3E}">
        <p14:creationId xmlns:p14="http://schemas.microsoft.com/office/powerpoint/2010/main" val="2017289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29734"/>
            <a:ext cx="9905998" cy="722453"/>
          </a:xfrm>
        </p:spPr>
        <p:txBody>
          <a:bodyPr/>
          <a:lstStyle/>
          <a:p>
            <a:pPr algn="ctr"/>
            <a:r>
              <a:rPr lang="en-US" dirty="0"/>
              <a:t>Runtime Comparison</a:t>
            </a:r>
            <a:endParaRPr lang="en-US" dirty="0">
              <a:solidFill>
                <a:srgbClr val="FFA7FF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9335735-65BC-E54E-ABCA-52FB200E0398}"/>
              </a:ext>
            </a:extLst>
          </p:cNvPr>
          <p:cNvGrpSpPr/>
          <p:nvPr/>
        </p:nvGrpSpPr>
        <p:grpSpPr>
          <a:xfrm>
            <a:off x="208484" y="1611374"/>
            <a:ext cx="7232463" cy="3806727"/>
            <a:chOff x="2465909" y="2019299"/>
            <a:chExt cx="7232463" cy="3806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Content Placeholder 4">
                  <a:extLst>
                    <a:ext uri="{FF2B5EF4-FFF2-40B4-BE49-F238E27FC236}">
                      <a16:creationId xmlns:a16="http://schemas.microsoft.com/office/drawing/2014/main" id="{6D06268B-B87E-5844-8A15-8B25A2291DD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008088" y="2019299"/>
                  <a:ext cx="2316638" cy="581035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chemeClr val="bg1"/>
                  </a:solidFill>
                </a:ln>
              </p:spPr>
              <p:txBody>
                <a:bodyPr vert="horz" lIns="91440" tIns="45720" rIns="91440" bIns="45720" rtlCol="0">
                  <a:normAutofit lnSpcReduction="10000"/>
                </a:bodyPr>
                <a:lstStyle>
                  <a:lvl1pPr marL="228600" indent="-228600" algn="l" defTabSz="914400" rtl="0" eaLnBrk="1" latinLnBrk="0" hangingPunct="1">
                    <a:lnSpc>
                      <a:spcPct val="120000"/>
                    </a:lnSpc>
                    <a:spcBef>
                      <a:spcPts val="1000"/>
                    </a:spcBef>
                    <a:buSzPct val="125000"/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SzPct val="125000"/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SzPct val="125000"/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SzPct val="125000"/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SzPct val="125000"/>
                    <a:buFont typeface="Arial" panose="020B0604020202020204" pitchFamily="34" charset="0"/>
                    <a:buChar char="•"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SzPct val="125000"/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SzPct val="125000"/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SzPct val="125000"/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120000"/>
                    </a:lnSpc>
                    <a:spcBef>
                      <a:spcPts val="500"/>
                    </a:spcBef>
                    <a:buSzPct val="125000"/>
                    <a:buFont typeface="Arial" panose="020B0604020202020204" pitchFamily="34" charset="0"/>
                    <a:buChar char="•"/>
                    <a:defRPr sz="1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buFont typeface="Arial" panose="020B0604020202020204" pitchFamily="34" charset="0"/>
                    <a:buNone/>
                  </a:pPr>
                  <a:r>
                    <a:rPr lang="en-US" sz="1400" i="1" dirty="0">
                      <a:solidFill>
                        <a:schemeClr val="tx1">
                          <a:lumMod val="95000"/>
                        </a:schemeClr>
                      </a:solidFill>
                    </a:rPr>
                    <a:t>Map instances of A to instances of B in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1400" i="1" dirty="0">
                      <a:solidFill>
                        <a:schemeClr val="tx1">
                          <a:lumMod val="95000"/>
                        </a:schemeClr>
                      </a:solidFill>
                    </a:rPr>
                    <a:t> time.</a:t>
                  </a:r>
                </a:p>
              </p:txBody>
            </p:sp>
          </mc:Choice>
          <mc:Fallback xmlns="">
            <p:sp>
              <p:nvSpPr>
                <p:cNvPr id="39" name="Content Placeholder 4">
                  <a:extLst>
                    <a:ext uri="{FF2B5EF4-FFF2-40B4-BE49-F238E27FC236}">
                      <a16:creationId xmlns:a16="http://schemas.microsoft.com/office/drawing/2014/main" id="{6D06268B-B87E-5844-8A15-8B25A2291D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8088" y="2019299"/>
                  <a:ext cx="2316638" cy="581035"/>
                </a:xfrm>
                <a:prstGeom prst="rect">
                  <a:avLst/>
                </a:prstGeom>
                <a:blipFill>
                  <a:blip r:embed="rId2"/>
                  <a:stretch>
                    <a:fillRect b="-2083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B14BF2B-E906-E74D-A222-9E84C2BB842C}"/>
                </a:ext>
              </a:extLst>
            </p:cNvPr>
            <p:cNvGrpSpPr/>
            <p:nvPr/>
          </p:nvGrpSpPr>
          <p:grpSpPr>
            <a:xfrm>
              <a:off x="2465909" y="2204160"/>
              <a:ext cx="7232463" cy="3621866"/>
              <a:chOff x="2570684" y="2261310"/>
              <a:chExt cx="7232463" cy="3621866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532DB9A-FA5A-7740-8D8E-0172761C0C15}"/>
                  </a:ext>
                </a:extLst>
              </p:cNvPr>
              <p:cNvGrpSpPr/>
              <p:nvPr/>
            </p:nvGrpSpPr>
            <p:grpSpPr>
              <a:xfrm>
                <a:off x="2570684" y="2261310"/>
                <a:ext cx="2709085" cy="3369450"/>
                <a:chOff x="1570559" y="2137485"/>
                <a:chExt cx="2709085" cy="3369450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D8DFC98F-084E-C84C-AB03-602B8E14D0EE}"/>
                    </a:ext>
                  </a:extLst>
                </p:cNvPr>
                <p:cNvSpPr/>
                <p:nvPr/>
              </p:nvSpPr>
              <p:spPr>
                <a:xfrm>
                  <a:off x="2308469" y="2137485"/>
                  <a:ext cx="1231272" cy="828661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Problem A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00759A00-8F0E-C24E-8F18-1CF257E378E4}"/>
                    </a:ext>
                  </a:extLst>
                </p:cNvPr>
                <p:cNvSpPr/>
                <p:nvPr/>
              </p:nvSpPr>
              <p:spPr>
                <a:xfrm>
                  <a:off x="2308469" y="4678274"/>
                  <a:ext cx="1231272" cy="828661"/>
                </a:xfrm>
                <a:prstGeom prst="rect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bg1"/>
                      </a:solidFill>
                    </a:rPr>
                    <a:t>Solution A</a:t>
                  </a:r>
                </a:p>
              </p:txBody>
            </p:sp>
            <p:cxnSp>
              <p:nvCxnSpPr>
                <p:cNvPr id="7" name="Straight Arrow Connector 6">
                  <a:extLst>
                    <a:ext uri="{FF2B5EF4-FFF2-40B4-BE49-F238E27FC236}">
                      <a16:creationId xmlns:a16="http://schemas.microsoft.com/office/drawing/2014/main" id="{0541B410-22E3-6E47-AF73-3F2AF2867461}"/>
                    </a:ext>
                  </a:extLst>
                </p:cNvPr>
                <p:cNvCxnSpPr>
                  <a:stCxn id="5" idx="2"/>
                  <a:endCxn id="23" idx="0"/>
                </p:cNvCxnSpPr>
                <p:nvPr/>
              </p:nvCxnSpPr>
              <p:spPr>
                <a:xfrm>
                  <a:off x="2924105" y="2966146"/>
                  <a:ext cx="0" cy="171212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" name="Content Placeholder 4">
                      <a:extLst>
                        <a:ext uri="{FF2B5EF4-FFF2-40B4-BE49-F238E27FC236}">
                          <a16:creationId xmlns:a16="http://schemas.microsoft.com/office/drawing/2014/main" id="{92354662-A552-504E-A65B-97ED9934F527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1570559" y="3415408"/>
                      <a:ext cx="2709085" cy="70136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bg1"/>
                      </a:solidFill>
                    </a:ln>
                  </p:spPr>
                  <p:txBody>
                    <a:bodyPr vert="horz" lIns="91440" tIns="45720" rIns="91440" bIns="45720" rtlCol="0">
                      <a:normAutofit/>
                    </a:bodyPr>
                    <a:lstStyle>
                      <a:lvl1pPr marL="2286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858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146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9718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4290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8862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i="1" dirty="0">
                          <a:solidFill>
                            <a:schemeClr val="bg1"/>
                          </a:solidFill>
                        </a:rPr>
                        <a:t>Algorithm for A that runs in </a:t>
                      </a:r>
                      <a14:m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a14:m>
                      <a:r>
                        <a:rPr lang="en-US" sz="1600" i="1" dirty="0">
                          <a:solidFill>
                            <a:schemeClr val="bg1"/>
                          </a:solidFill>
                        </a:rPr>
                        <a:t> time.</a:t>
                      </a:r>
                    </a:p>
                  </p:txBody>
                </p:sp>
              </mc:Choice>
              <mc:Fallback xmlns="">
                <p:sp>
                  <p:nvSpPr>
                    <p:cNvPr id="26" name="Content Placeholder 4">
                      <a:extLst>
                        <a:ext uri="{FF2B5EF4-FFF2-40B4-BE49-F238E27FC236}">
                          <a16:creationId xmlns:a16="http://schemas.microsoft.com/office/drawing/2014/main" id="{92354662-A552-504E-A65B-97ED9934F52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70559" y="3415408"/>
                      <a:ext cx="2709085" cy="701360"/>
                    </a:xfrm>
                    <a:prstGeom prst="rect">
                      <a:avLst/>
                    </a:prstGeom>
                    <a:blipFill>
                      <a:blip r:embed="rId3"/>
                      <a:stretch>
                        <a:fillRect b="-3509"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1E27072-20C7-2F48-853D-48A98A768EFD}"/>
                  </a:ext>
                </a:extLst>
              </p:cNvPr>
              <p:cNvGrpSpPr/>
              <p:nvPr/>
            </p:nvGrpSpPr>
            <p:grpSpPr>
              <a:xfrm>
                <a:off x="4539866" y="2268614"/>
                <a:ext cx="5263281" cy="3614562"/>
                <a:chOff x="4539866" y="2268614"/>
                <a:chExt cx="5263281" cy="3614562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2DCE4FC7-F5FE-D349-A4B8-CF18D9154094}"/>
                    </a:ext>
                  </a:extLst>
                </p:cNvPr>
                <p:cNvSpPr/>
                <p:nvPr/>
              </p:nvSpPr>
              <p:spPr>
                <a:xfrm>
                  <a:off x="7832969" y="2268614"/>
                  <a:ext cx="1231272" cy="82866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95000"/>
                        </a:schemeClr>
                      </a:solidFill>
                    </a:rPr>
                    <a:t>Problem B</a:t>
                  </a: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E1B84751-7643-F048-9D4A-C68D0FE326F6}"/>
                    </a:ext>
                  </a:extLst>
                </p:cNvPr>
                <p:cNvSpPr/>
                <p:nvPr/>
              </p:nvSpPr>
              <p:spPr>
                <a:xfrm>
                  <a:off x="7832969" y="4802098"/>
                  <a:ext cx="1231272" cy="82866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95000"/>
                        </a:schemeClr>
                      </a:solidFill>
                    </a:rPr>
                    <a:t>Solution B</a:t>
                  </a:r>
                </a:p>
              </p:txBody>
            </p:sp>
            <p:cxnSp>
              <p:nvCxnSpPr>
                <p:cNvPr id="33" name="Straight Arrow Connector 32">
                  <a:extLst>
                    <a:ext uri="{FF2B5EF4-FFF2-40B4-BE49-F238E27FC236}">
                      <a16:creationId xmlns:a16="http://schemas.microsoft.com/office/drawing/2014/main" id="{272F9A6D-80DF-4945-93A8-F9BBAA58E063}"/>
                    </a:ext>
                  </a:extLst>
                </p:cNvPr>
                <p:cNvCxnSpPr>
                  <a:cxnSpLocks/>
                  <a:stCxn id="27" idx="2"/>
                  <a:endCxn id="29" idx="0"/>
                </p:cNvCxnSpPr>
                <p:nvPr/>
              </p:nvCxnSpPr>
              <p:spPr>
                <a:xfrm>
                  <a:off x="8448605" y="3097275"/>
                  <a:ext cx="0" cy="1704823"/>
                </a:xfrm>
                <a:prstGeom prst="straightConnector1">
                  <a:avLst/>
                </a:prstGeom>
                <a:ln>
                  <a:solidFill>
                    <a:schemeClr val="accent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" name="Content Placeholder 4">
                      <a:extLst>
                        <a:ext uri="{FF2B5EF4-FFF2-40B4-BE49-F238E27FC236}">
                          <a16:creationId xmlns:a16="http://schemas.microsoft.com/office/drawing/2014/main" id="{2B07ACEF-738A-EC4C-8004-C071F2AA2F5B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7094062" y="3516116"/>
                      <a:ext cx="2709085" cy="701360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bg1"/>
                      </a:solidFill>
                    </a:ln>
                  </p:spPr>
                  <p:txBody>
                    <a:bodyPr vert="horz" lIns="91440" tIns="45720" rIns="91440" bIns="45720" rtlCol="0">
                      <a:normAutofit/>
                    </a:bodyPr>
                    <a:lstStyle>
                      <a:lvl1pPr marL="2286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858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146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9718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4290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8862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600" i="1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Algorithm for B that runs in </a:t>
                      </a:r>
                      <a14:m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600" b="0" i="1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tx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tx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tx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a14:m>
                      <a:r>
                        <a:rPr lang="en-US" sz="1600" i="1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time.</a:t>
                      </a:r>
                    </a:p>
                  </p:txBody>
                </p:sp>
              </mc:Choice>
              <mc:Fallback xmlns="">
                <p:sp>
                  <p:nvSpPr>
                    <p:cNvPr id="36" name="Content Placeholder 4">
                      <a:extLst>
                        <a:ext uri="{FF2B5EF4-FFF2-40B4-BE49-F238E27FC236}">
                          <a16:creationId xmlns:a16="http://schemas.microsoft.com/office/drawing/2014/main" id="{2B07ACEF-738A-EC4C-8004-C071F2AA2F5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94062" y="3516116"/>
                      <a:ext cx="2709085" cy="701360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b="-1724"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991CB472-E51D-2E46-BEAF-8B2CD194CFD8}"/>
                    </a:ext>
                  </a:extLst>
                </p:cNvPr>
                <p:cNvCxnSpPr>
                  <a:cxnSpLocks/>
                  <a:stCxn id="5" idx="3"/>
                  <a:endCxn id="27" idx="1"/>
                </p:cNvCxnSpPr>
                <p:nvPr/>
              </p:nvCxnSpPr>
              <p:spPr>
                <a:xfrm>
                  <a:off x="4539866" y="2675641"/>
                  <a:ext cx="3293103" cy="7304"/>
                </a:xfrm>
                <a:prstGeom prst="straightConnector1">
                  <a:avLst/>
                </a:prstGeom>
                <a:ln>
                  <a:solidFill>
                    <a:schemeClr val="accent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B2DC9021-3558-8C48-A04B-DAB7AE5C2339}"/>
                    </a:ext>
                  </a:extLst>
                </p:cNvPr>
                <p:cNvCxnSpPr>
                  <a:cxnSpLocks/>
                  <a:stCxn id="29" idx="1"/>
                  <a:endCxn id="23" idx="3"/>
                </p:cNvCxnSpPr>
                <p:nvPr/>
              </p:nvCxnSpPr>
              <p:spPr>
                <a:xfrm flipH="1">
                  <a:off x="4539866" y="5216429"/>
                  <a:ext cx="3293103" cy="1"/>
                </a:xfrm>
                <a:prstGeom prst="straightConnector1">
                  <a:avLst/>
                </a:prstGeom>
                <a:ln>
                  <a:solidFill>
                    <a:schemeClr val="accent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Content Placeholder 4">
                      <a:extLst>
                        <a:ext uri="{FF2B5EF4-FFF2-40B4-BE49-F238E27FC236}">
                          <a16:creationId xmlns:a16="http://schemas.microsoft.com/office/drawing/2014/main" id="{CBE927D4-069A-924A-879A-BB4711322E77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5067616" y="5302141"/>
                      <a:ext cx="2316638" cy="581035"/>
                    </a:xfrm>
                    <a:prstGeom prst="rect">
                      <a:avLst/>
                    </a:prstGeom>
                    <a:solidFill>
                      <a:schemeClr val="accent3"/>
                    </a:solidFill>
                    <a:ln>
                      <a:solidFill>
                        <a:schemeClr val="bg1"/>
                      </a:solidFill>
                    </a:ln>
                  </p:spPr>
                  <p:txBody>
                    <a:bodyPr vert="horz" lIns="91440" tIns="45720" rIns="91440" bIns="45720" rtlCol="0">
                      <a:normAutofit lnSpcReduction="10000"/>
                    </a:bodyPr>
                    <a:lstStyle>
                      <a:lvl1pPr marL="2286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10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858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20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1430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6002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0574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5146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9718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4290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886200" indent="-228600" algn="l" defTabSz="914400" rtl="0" eaLnBrk="1" latinLnBrk="0" hangingPunct="1">
                        <a:lnSpc>
                          <a:spcPct val="120000"/>
                        </a:lnSpc>
                        <a:spcBef>
                          <a:spcPts val="500"/>
                        </a:spcBef>
                        <a:buSzPct val="125000"/>
                        <a:buFont typeface="Arial" panose="020B0604020202020204" pitchFamily="34" charset="0"/>
                        <a:buChar char="•"/>
                        <a:defRPr sz="1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400" i="1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Map solutions of B to solutions of A in </a:t>
                      </a:r>
                      <a14:m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400" b="0" i="1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tx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𝑅𝑆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>
                                      <a:lumMod val="9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𝐵𝐴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a14:m>
                      <a:r>
                        <a:rPr lang="en-US" sz="1400" i="1" dirty="0">
                          <a:solidFill>
                            <a:schemeClr val="tx1">
                              <a:lumMod val="95000"/>
                            </a:schemeClr>
                          </a:solidFill>
                        </a:rPr>
                        <a:t> time.</a:t>
                      </a:r>
                    </a:p>
                  </p:txBody>
                </p:sp>
              </mc:Choice>
              <mc:Fallback xmlns="">
                <p:sp>
                  <p:nvSpPr>
                    <p:cNvPr id="41" name="Content Placeholder 4">
                      <a:extLst>
                        <a:ext uri="{FF2B5EF4-FFF2-40B4-BE49-F238E27FC236}">
                          <a16:creationId xmlns:a16="http://schemas.microsoft.com/office/drawing/2014/main" id="{CBE927D4-069A-924A-879A-BB4711322E7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067616" y="5302141"/>
                      <a:ext cx="2316638" cy="581035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 r="-1630" b="-2083"/>
                      </a:stretch>
                    </a:blipFill>
                    <a:ln>
                      <a:solidFill>
                        <a:schemeClr val="bg1"/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E3F8D96-49BA-1045-8928-38829A5B5A61}"/>
              </a:ext>
            </a:extLst>
          </p:cNvPr>
          <p:cNvGrpSpPr/>
          <p:nvPr/>
        </p:nvGrpSpPr>
        <p:grpSpPr>
          <a:xfrm>
            <a:off x="7591425" y="1971298"/>
            <a:ext cx="4402471" cy="3717108"/>
            <a:chOff x="7572375" y="1828423"/>
            <a:chExt cx="4402471" cy="37171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7572375" y="1828423"/>
                  <a:ext cx="4402471" cy="3717108"/>
                </a:xfrm>
                <a:prstGeom prst="rect">
                  <a:avLst/>
                </a:prstGeom>
                <a:solidFill>
                  <a:schemeClr val="tx1">
                    <a:lumMod val="95000"/>
                  </a:schemeClr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i="1" dirty="0">
                      <a:solidFill>
                        <a:schemeClr val="bg1"/>
                      </a:solidFill>
                    </a:rPr>
                    <a:t>Which Algorithm is faster?</a:t>
                  </a:r>
                </a:p>
                <a:p>
                  <a:pPr algn="ctr"/>
                  <a:endParaRPr lang="en-US" i="1" dirty="0">
                    <a:solidFill>
                      <a:schemeClr val="bg1"/>
                    </a:solidFill>
                  </a:endParaRPr>
                </a:p>
                <a:p>
                  <a:pPr algn="ctr"/>
                  <a:endParaRPr lang="en-US" i="1" dirty="0">
                    <a:solidFill>
                      <a:schemeClr val="bg1"/>
                    </a:solidFill>
                  </a:endParaRPr>
                </a:p>
                <a:p>
                  <a:pPr algn="ctr"/>
                  <a:endParaRPr lang="en-US" i="1" dirty="0">
                    <a:solidFill>
                      <a:schemeClr val="bg1"/>
                    </a:solidFill>
                  </a:endParaRPr>
                </a:p>
                <a:p>
                  <a:pPr algn="ctr"/>
                  <a:endParaRPr lang="en-US" i="1" dirty="0">
                    <a:solidFill>
                      <a:schemeClr val="bg1"/>
                    </a:solidFill>
                  </a:endParaRPr>
                </a:p>
                <a:p>
                  <a:pPr algn="ctr"/>
                  <a:endParaRPr lang="en-US" i="1" dirty="0">
                    <a:solidFill>
                      <a:schemeClr val="bg1"/>
                    </a:solidFill>
                  </a:endParaRPr>
                </a:p>
                <a:p>
                  <a:pPr algn="ctr"/>
                  <a:br>
                    <a:rPr lang="en-US" i="1" dirty="0">
                      <a:solidFill>
                        <a:schemeClr val="bg1"/>
                      </a:solidFill>
                    </a:rPr>
                  </a:br>
                  <a:r>
                    <a:rPr lang="en-US" i="1" dirty="0">
                      <a:solidFill>
                        <a:schemeClr val="bg1"/>
                      </a:solidFill>
                    </a:rPr>
                    <a:t>If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𝐵𝐴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i="1" dirty="0">
                      <a:solidFill>
                        <a:schemeClr val="bg1"/>
                      </a:solidFill>
                    </a:rPr>
                    <a:t>, then this represents a </a:t>
                  </a:r>
                  <a:r>
                    <a:rPr lang="en-US" b="1" u="sng" dirty="0">
                      <a:solidFill>
                        <a:schemeClr val="bg1"/>
                      </a:solidFill>
                    </a:rPr>
                    <a:t>valid reduction</a:t>
                  </a:r>
                  <a:r>
                    <a:rPr lang="en-US" i="1" dirty="0">
                      <a:solidFill>
                        <a:schemeClr val="bg1"/>
                      </a:solidFill>
                    </a:rPr>
                    <a:t> and </a:t>
                  </a:r>
                  <a14:m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≤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𝐵𝐴</m:t>
                              </m:r>
                            </m:sub>
                          </m:sSub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a14:m>
                  <a:endParaRPr lang="en-US" i="1" dirty="0">
                    <a:solidFill>
                      <a:schemeClr val="bg1"/>
                    </a:solidFill>
                  </a:endParaRPr>
                </a:p>
                <a:p>
                  <a:pPr algn="ctr"/>
                  <a:endParaRPr lang="en-US" i="1" dirty="0">
                    <a:solidFill>
                      <a:schemeClr val="bg1"/>
                    </a:solidFill>
                  </a:endParaRPr>
                </a:p>
                <a:p>
                  <a:pPr algn="ctr"/>
                  <a:r>
                    <a:rPr lang="en-US" i="1" dirty="0">
                      <a:solidFill>
                        <a:schemeClr val="bg1"/>
                      </a:solidFill>
                    </a:rPr>
                    <a:t>If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𝐵𝐴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i="1" dirty="0">
                      <a:solidFill>
                        <a:schemeClr val="bg1"/>
                      </a:solidFill>
                    </a:rPr>
                    <a:t>, then this is the best algorithm for A (or equally the best)</a:t>
                  </a:r>
                </a:p>
                <a:p>
                  <a:pPr algn="ctr"/>
                  <a:endParaRPr lang="en-US" i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2375" y="1828423"/>
                  <a:ext cx="4402471" cy="3717108"/>
                </a:xfrm>
                <a:prstGeom prst="rect">
                  <a:avLst/>
                </a:prstGeom>
                <a:blipFill>
                  <a:blip r:embed="rId6"/>
                  <a:stretch>
                    <a:fillRect l="-862" t="-339" r="-2011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BE6109-09C1-2546-BBEB-F6EEB25299A7}"/>
                    </a:ext>
                  </a:extLst>
                </p:cNvPr>
                <p:cNvSpPr txBox="1"/>
                <p:nvPr/>
              </p:nvSpPr>
              <p:spPr>
                <a:xfrm>
                  <a:off x="7715250" y="2535604"/>
                  <a:ext cx="4104450" cy="36933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i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BE6109-09C1-2546-BBEB-F6EEB25299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5250" y="2535604"/>
                  <a:ext cx="410445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2B9DB6F-EBE3-9C40-9042-ADE677676AED}"/>
                    </a:ext>
                  </a:extLst>
                </p:cNvPr>
                <p:cNvSpPr txBox="1"/>
                <p:nvPr/>
              </p:nvSpPr>
              <p:spPr>
                <a:xfrm>
                  <a:off x="7715250" y="3027851"/>
                  <a:ext cx="4104450" cy="369332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𝐵𝐴</m:t>
                            </m:r>
                          </m:sub>
                        </m:sSub>
                      </m:oMath>
                    </m:oMathPara>
                  </a14:m>
                  <a:endParaRPr lang="en-US" i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2B9DB6F-EBE3-9C40-9042-ADE677676A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5250" y="3027851"/>
                  <a:ext cx="410445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528838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29734"/>
            <a:ext cx="9905998" cy="722453"/>
          </a:xfrm>
        </p:spPr>
        <p:txBody>
          <a:bodyPr/>
          <a:lstStyle/>
          <a:p>
            <a:pPr algn="ctr"/>
            <a:r>
              <a:rPr lang="en-US" dirty="0"/>
              <a:t>Runtime Comparison</a:t>
            </a:r>
            <a:endParaRPr lang="en-US" dirty="0">
              <a:solidFill>
                <a:srgbClr val="FFA7FF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3F8D96-49BA-1045-8928-38829A5B5A61}"/>
              </a:ext>
            </a:extLst>
          </p:cNvPr>
          <p:cNvGrpSpPr/>
          <p:nvPr/>
        </p:nvGrpSpPr>
        <p:grpSpPr>
          <a:xfrm>
            <a:off x="579107" y="2598673"/>
            <a:ext cx="4402471" cy="2031325"/>
            <a:chOff x="7572375" y="1828423"/>
            <a:chExt cx="4402471" cy="2031325"/>
          </a:xfrm>
        </p:grpSpPr>
        <p:sp>
          <p:nvSpPr>
            <p:cNvPr id="3" name="TextBox 2"/>
            <p:cNvSpPr txBox="1"/>
            <p:nvPr/>
          </p:nvSpPr>
          <p:spPr>
            <a:xfrm>
              <a:off x="7572375" y="1828423"/>
              <a:ext cx="4402471" cy="2031325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Which Algorithm is faster?</a:t>
              </a:r>
            </a:p>
            <a:p>
              <a:pPr algn="ctr"/>
              <a:endParaRPr lang="en-US" i="1" dirty="0">
                <a:solidFill>
                  <a:schemeClr val="bg1"/>
                </a:solidFill>
              </a:endParaRPr>
            </a:p>
            <a:p>
              <a:pPr algn="ctr"/>
              <a:endParaRPr lang="en-US" i="1" dirty="0">
                <a:solidFill>
                  <a:schemeClr val="bg1"/>
                </a:solidFill>
              </a:endParaRPr>
            </a:p>
            <a:p>
              <a:pPr algn="ctr"/>
              <a:endParaRPr lang="en-US" i="1" dirty="0">
                <a:solidFill>
                  <a:schemeClr val="bg1"/>
                </a:solidFill>
              </a:endParaRPr>
            </a:p>
            <a:p>
              <a:pPr algn="ctr"/>
              <a:endParaRPr lang="en-US" i="1" dirty="0">
                <a:solidFill>
                  <a:schemeClr val="bg1"/>
                </a:solidFill>
              </a:endParaRPr>
            </a:p>
            <a:p>
              <a:pPr algn="ctr"/>
              <a:endParaRPr lang="en-US" i="1" dirty="0">
                <a:solidFill>
                  <a:schemeClr val="bg1"/>
                </a:solidFill>
              </a:endParaRPr>
            </a:p>
            <a:p>
              <a:pPr algn="ctr"/>
              <a:endParaRPr lang="en-US" i="1" dirty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BE6109-09C1-2546-BBEB-F6EEB25299A7}"/>
                    </a:ext>
                  </a:extLst>
                </p:cNvPr>
                <p:cNvSpPr txBox="1"/>
                <p:nvPr/>
              </p:nvSpPr>
              <p:spPr>
                <a:xfrm>
                  <a:off x="7715250" y="2535604"/>
                  <a:ext cx="4104450" cy="36933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i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BE6109-09C1-2546-BBEB-F6EEB25299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5250" y="2535604"/>
                  <a:ext cx="4104450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2B9DB6F-EBE3-9C40-9042-ADE677676AED}"/>
                    </a:ext>
                  </a:extLst>
                </p:cNvPr>
                <p:cNvSpPr txBox="1"/>
                <p:nvPr/>
              </p:nvSpPr>
              <p:spPr>
                <a:xfrm>
                  <a:off x="7715250" y="3027851"/>
                  <a:ext cx="4104450" cy="369332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𝐵𝐴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i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2B9DB6F-EBE3-9C40-9042-ADE677676A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5250" y="3027851"/>
                  <a:ext cx="4104450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9677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FD3858-9B57-E34B-89D9-63B3E119B7C6}"/>
              </a:ext>
            </a:extLst>
          </p:cNvPr>
          <p:cNvCxnSpPr>
            <a:cxnSpLocks/>
          </p:cNvCxnSpPr>
          <p:nvPr/>
        </p:nvCxnSpPr>
        <p:spPr>
          <a:xfrm flipV="1">
            <a:off x="9808230" y="974785"/>
            <a:ext cx="0" cy="5309928"/>
          </a:xfrm>
          <a:prstGeom prst="straightConnector1">
            <a:avLst/>
          </a:prstGeom>
          <a:ln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27AB2E6-DD1C-4A4F-9E1C-D44D7D092712}"/>
              </a:ext>
            </a:extLst>
          </p:cNvPr>
          <p:cNvSpPr txBox="1"/>
          <p:nvPr/>
        </p:nvSpPr>
        <p:spPr>
          <a:xfrm>
            <a:off x="10092906" y="1164566"/>
            <a:ext cx="1705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Harder Problems (fastest algorithm has slower runtime)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019142-6004-CB4B-B835-9A40C153C8B9}"/>
              </a:ext>
            </a:extLst>
          </p:cNvPr>
          <p:cNvSpPr txBox="1"/>
          <p:nvPr/>
        </p:nvSpPr>
        <p:spPr>
          <a:xfrm>
            <a:off x="9911750" y="5453716"/>
            <a:ext cx="1886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Easy Problems (fastest algorithm has very fast runtime)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01B3355-8F0E-BA49-BE7C-437E5FC7B109}"/>
                  </a:ext>
                </a:extLst>
              </p:cNvPr>
              <p:cNvSpPr txBox="1"/>
              <p:nvPr/>
            </p:nvSpPr>
            <p:spPr>
              <a:xfrm>
                <a:off x="8393500" y="1963674"/>
                <a:ext cx="1207827" cy="36933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01B3355-8F0E-BA49-BE7C-437E5FC7B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3500" y="1963674"/>
                <a:ext cx="120782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79D28D-D910-8148-8474-7C9DB3E2FA65}"/>
                  </a:ext>
                </a:extLst>
              </p:cNvPr>
              <p:cNvSpPr txBox="1"/>
              <p:nvPr/>
            </p:nvSpPr>
            <p:spPr>
              <a:xfrm>
                <a:off x="6502403" y="1963674"/>
                <a:ext cx="1345283" cy="369332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79D28D-D910-8148-8474-7C9DB3E2F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403" y="1963674"/>
                <a:ext cx="134528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1CDC137B-8C53-CD4A-9781-276C1FAF8FC8}"/>
              </a:ext>
            </a:extLst>
          </p:cNvPr>
          <p:cNvSpPr txBox="1"/>
          <p:nvPr/>
        </p:nvSpPr>
        <p:spPr>
          <a:xfrm>
            <a:off x="5711991" y="3716013"/>
            <a:ext cx="3091270" cy="1077218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Not surprisingly, if these two algorithms have same overall runtime, then either can be used (they are equivalent).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C079917-A91F-2047-9C62-09FD7BED5AA9}"/>
              </a:ext>
            </a:extLst>
          </p:cNvPr>
          <p:cNvCxnSpPr>
            <a:cxnSpLocks/>
          </p:cNvCxnSpPr>
          <p:nvPr/>
        </p:nvCxnSpPr>
        <p:spPr>
          <a:xfrm flipH="1" flipV="1">
            <a:off x="7185804" y="2449903"/>
            <a:ext cx="603849" cy="1130059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5CE5DF9-96B2-B545-9D34-5EAD16617445}"/>
              </a:ext>
            </a:extLst>
          </p:cNvPr>
          <p:cNvCxnSpPr>
            <a:cxnSpLocks/>
          </p:cNvCxnSpPr>
          <p:nvPr/>
        </p:nvCxnSpPr>
        <p:spPr>
          <a:xfrm flipV="1">
            <a:off x="8013940" y="2449903"/>
            <a:ext cx="789321" cy="1130059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232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29734"/>
            <a:ext cx="9905998" cy="722453"/>
          </a:xfrm>
        </p:spPr>
        <p:txBody>
          <a:bodyPr/>
          <a:lstStyle/>
          <a:p>
            <a:pPr algn="ctr"/>
            <a:r>
              <a:rPr lang="en-US" dirty="0"/>
              <a:t>Runtime Comparison</a:t>
            </a:r>
            <a:endParaRPr lang="en-US" dirty="0">
              <a:solidFill>
                <a:srgbClr val="FFA7FF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FD3858-9B57-E34B-89D9-63B3E119B7C6}"/>
              </a:ext>
            </a:extLst>
          </p:cNvPr>
          <p:cNvCxnSpPr>
            <a:cxnSpLocks/>
          </p:cNvCxnSpPr>
          <p:nvPr/>
        </p:nvCxnSpPr>
        <p:spPr>
          <a:xfrm flipV="1">
            <a:off x="9808230" y="974785"/>
            <a:ext cx="0" cy="5309928"/>
          </a:xfrm>
          <a:prstGeom prst="straightConnector1">
            <a:avLst/>
          </a:prstGeom>
          <a:ln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27AB2E6-DD1C-4A4F-9E1C-D44D7D092712}"/>
              </a:ext>
            </a:extLst>
          </p:cNvPr>
          <p:cNvSpPr txBox="1"/>
          <p:nvPr/>
        </p:nvSpPr>
        <p:spPr>
          <a:xfrm>
            <a:off x="10092906" y="1164566"/>
            <a:ext cx="1705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Harder Problems (fastest algorithm has slower runtime)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019142-6004-CB4B-B835-9A40C153C8B9}"/>
              </a:ext>
            </a:extLst>
          </p:cNvPr>
          <p:cNvSpPr txBox="1"/>
          <p:nvPr/>
        </p:nvSpPr>
        <p:spPr>
          <a:xfrm>
            <a:off x="9911750" y="5453716"/>
            <a:ext cx="1886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Easy Problems (fastest algorithm has very fast runtime)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01B3355-8F0E-BA49-BE7C-437E5FC7B109}"/>
                  </a:ext>
                </a:extLst>
              </p:cNvPr>
              <p:cNvSpPr txBox="1"/>
              <p:nvPr/>
            </p:nvSpPr>
            <p:spPr>
              <a:xfrm>
                <a:off x="8393500" y="2998840"/>
                <a:ext cx="1207827" cy="36933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01B3355-8F0E-BA49-BE7C-437E5FC7B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3500" y="2998840"/>
                <a:ext cx="120782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79D28D-D910-8148-8474-7C9DB3E2FA65}"/>
                  </a:ext>
                </a:extLst>
              </p:cNvPr>
              <p:cNvSpPr txBox="1"/>
              <p:nvPr/>
            </p:nvSpPr>
            <p:spPr>
              <a:xfrm>
                <a:off x="8393500" y="1711820"/>
                <a:ext cx="1207827" cy="369332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79D28D-D910-8148-8474-7C9DB3E2F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3500" y="1711820"/>
                <a:ext cx="120782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1CDC137B-8C53-CD4A-9781-276C1FAF8FC8}"/>
              </a:ext>
            </a:extLst>
          </p:cNvPr>
          <p:cNvSpPr txBox="1"/>
          <p:nvPr/>
        </p:nvSpPr>
        <p:spPr>
          <a:xfrm>
            <a:off x="5410066" y="4915107"/>
            <a:ext cx="3328491" cy="1323439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If solving A through reduction is SLOWER than directly solving A, this means problem B is simply harder than problem A (but the reduction is still valid)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C079917-A91F-2047-9C62-09FD7BED5AA9}"/>
              </a:ext>
            </a:extLst>
          </p:cNvPr>
          <p:cNvCxnSpPr>
            <a:cxnSpLocks/>
          </p:cNvCxnSpPr>
          <p:nvPr/>
        </p:nvCxnSpPr>
        <p:spPr>
          <a:xfrm flipV="1">
            <a:off x="7678161" y="2253673"/>
            <a:ext cx="715339" cy="2593410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5CE5DF9-96B2-B545-9D34-5EAD16617445}"/>
              </a:ext>
            </a:extLst>
          </p:cNvPr>
          <p:cNvCxnSpPr>
            <a:cxnSpLocks/>
          </p:cNvCxnSpPr>
          <p:nvPr/>
        </p:nvCxnSpPr>
        <p:spPr>
          <a:xfrm flipV="1">
            <a:off x="7712016" y="3648997"/>
            <a:ext cx="789321" cy="1130059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A1D3D31-DD7A-A84D-B3C8-BFFF68562B10}"/>
              </a:ext>
            </a:extLst>
          </p:cNvPr>
          <p:cNvGrpSpPr/>
          <p:nvPr/>
        </p:nvGrpSpPr>
        <p:grpSpPr>
          <a:xfrm>
            <a:off x="579107" y="2598673"/>
            <a:ext cx="4402471" cy="2031325"/>
            <a:chOff x="7572375" y="1828423"/>
            <a:chExt cx="4402471" cy="203132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10B1CBD-AFFC-4047-A9E3-1E9CD1EA6284}"/>
                </a:ext>
              </a:extLst>
            </p:cNvPr>
            <p:cNvSpPr txBox="1"/>
            <p:nvPr/>
          </p:nvSpPr>
          <p:spPr>
            <a:xfrm>
              <a:off x="7572375" y="1828423"/>
              <a:ext cx="4402471" cy="2031325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Which Algorithm is faster?</a:t>
              </a:r>
            </a:p>
            <a:p>
              <a:pPr algn="ctr"/>
              <a:endParaRPr lang="en-US" i="1" dirty="0">
                <a:solidFill>
                  <a:schemeClr val="bg1"/>
                </a:solidFill>
              </a:endParaRPr>
            </a:p>
            <a:p>
              <a:pPr algn="ctr"/>
              <a:endParaRPr lang="en-US" i="1" dirty="0">
                <a:solidFill>
                  <a:schemeClr val="bg1"/>
                </a:solidFill>
              </a:endParaRPr>
            </a:p>
            <a:p>
              <a:pPr algn="ctr"/>
              <a:endParaRPr lang="en-US" i="1" dirty="0">
                <a:solidFill>
                  <a:schemeClr val="bg1"/>
                </a:solidFill>
              </a:endParaRPr>
            </a:p>
            <a:p>
              <a:pPr algn="ctr"/>
              <a:endParaRPr lang="en-US" i="1" dirty="0">
                <a:solidFill>
                  <a:schemeClr val="bg1"/>
                </a:solidFill>
              </a:endParaRPr>
            </a:p>
            <a:p>
              <a:pPr algn="ctr"/>
              <a:endParaRPr lang="en-US" i="1" dirty="0">
                <a:solidFill>
                  <a:schemeClr val="bg1"/>
                </a:solidFill>
              </a:endParaRPr>
            </a:p>
            <a:p>
              <a:pPr algn="ctr"/>
              <a:endParaRPr lang="en-US" i="1" dirty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8A0493A-9F41-4E4B-BD64-C1247F336F2F}"/>
                    </a:ext>
                  </a:extLst>
                </p:cNvPr>
                <p:cNvSpPr txBox="1"/>
                <p:nvPr/>
              </p:nvSpPr>
              <p:spPr>
                <a:xfrm>
                  <a:off x="7715250" y="2535604"/>
                  <a:ext cx="4104450" cy="36933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i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BE6109-09C1-2546-BBEB-F6EEB25299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5250" y="2535604"/>
                  <a:ext cx="4104450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CEEBE2C-3190-D447-A6F3-DACAE4CCD843}"/>
                    </a:ext>
                  </a:extLst>
                </p:cNvPr>
                <p:cNvSpPr txBox="1"/>
                <p:nvPr/>
              </p:nvSpPr>
              <p:spPr>
                <a:xfrm>
                  <a:off x="7715250" y="3027851"/>
                  <a:ext cx="4104450" cy="369332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𝐵𝐴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i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CEEBE2C-3190-D447-A6F3-DACAE4CCD8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5250" y="3027851"/>
                  <a:ext cx="4104450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9677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133795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29734"/>
            <a:ext cx="9905998" cy="722453"/>
          </a:xfrm>
        </p:spPr>
        <p:txBody>
          <a:bodyPr/>
          <a:lstStyle/>
          <a:p>
            <a:pPr algn="ctr"/>
            <a:r>
              <a:rPr lang="en-US" dirty="0"/>
              <a:t>Runtime Comparison</a:t>
            </a:r>
            <a:endParaRPr lang="en-US" dirty="0">
              <a:solidFill>
                <a:srgbClr val="FFA7FF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FD3858-9B57-E34B-89D9-63B3E119B7C6}"/>
              </a:ext>
            </a:extLst>
          </p:cNvPr>
          <p:cNvCxnSpPr>
            <a:cxnSpLocks/>
          </p:cNvCxnSpPr>
          <p:nvPr/>
        </p:nvCxnSpPr>
        <p:spPr>
          <a:xfrm flipV="1">
            <a:off x="9808230" y="974785"/>
            <a:ext cx="0" cy="5309928"/>
          </a:xfrm>
          <a:prstGeom prst="straightConnector1">
            <a:avLst/>
          </a:prstGeom>
          <a:ln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27AB2E6-DD1C-4A4F-9E1C-D44D7D092712}"/>
              </a:ext>
            </a:extLst>
          </p:cNvPr>
          <p:cNvSpPr txBox="1"/>
          <p:nvPr/>
        </p:nvSpPr>
        <p:spPr>
          <a:xfrm>
            <a:off x="10092906" y="1164566"/>
            <a:ext cx="1705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Harder Problems (fastest algorithm has slower runtime)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019142-6004-CB4B-B835-9A40C153C8B9}"/>
              </a:ext>
            </a:extLst>
          </p:cNvPr>
          <p:cNvSpPr txBox="1"/>
          <p:nvPr/>
        </p:nvSpPr>
        <p:spPr>
          <a:xfrm>
            <a:off x="9911750" y="5453716"/>
            <a:ext cx="1886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Easy Problems (fastest algorithm has very fast runtime)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01B3355-8F0E-BA49-BE7C-437E5FC7B109}"/>
                  </a:ext>
                </a:extLst>
              </p:cNvPr>
              <p:cNvSpPr txBox="1"/>
              <p:nvPr/>
            </p:nvSpPr>
            <p:spPr>
              <a:xfrm>
                <a:off x="8384874" y="2162499"/>
                <a:ext cx="1207827" cy="36933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01B3355-8F0E-BA49-BE7C-437E5FC7B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874" y="2162499"/>
                <a:ext cx="1207827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79D28D-D910-8148-8474-7C9DB3E2FA65}"/>
                  </a:ext>
                </a:extLst>
              </p:cNvPr>
              <p:cNvSpPr txBox="1"/>
              <p:nvPr/>
            </p:nvSpPr>
            <p:spPr>
              <a:xfrm>
                <a:off x="8384874" y="3445083"/>
                <a:ext cx="1207827" cy="369332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79D28D-D910-8148-8474-7C9DB3E2F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874" y="3445083"/>
                <a:ext cx="120782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1CDC137B-8C53-CD4A-9781-276C1FAF8FC8}"/>
              </a:ext>
            </a:extLst>
          </p:cNvPr>
          <p:cNvSpPr txBox="1"/>
          <p:nvPr/>
        </p:nvSpPr>
        <p:spPr>
          <a:xfrm>
            <a:off x="5056384" y="4915107"/>
            <a:ext cx="3912125" cy="1077218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If the reduction is FASTER than directly solving A, What does this mean? It means the reduction IS the best way to solve A (and this picture doesn’t make sense)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C079917-A91F-2047-9C62-09FD7BED5AA9}"/>
              </a:ext>
            </a:extLst>
          </p:cNvPr>
          <p:cNvCxnSpPr>
            <a:cxnSpLocks/>
          </p:cNvCxnSpPr>
          <p:nvPr/>
        </p:nvCxnSpPr>
        <p:spPr>
          <a:xfrm flipV="1">
            <a:off x="6927273" y="2415398"/>
            <a:ext cx="1345459" cy="2329130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5CE5DF9-96B2-B545-9D34-5EAD16617445}"/>
              </a:ext>
            </a:extLst>
          </p:cNvPr>
          <p:cNvCxnSpPr>
            <a:cxnSpLocks/>
          </p:cNvCxnSpPr>
          <p:nvPr/>
        </p:nvCxnSpPr>
        <p:spPr>
          <a:xfrm flipV="1">
            <a:off x="7065818" y="3798102"/>
            <a:ext cx="1126837" cy="946426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FC513A-9540-2F4D-B68B-AAA5A4BB8F86}"/>
              </a:ext>
            </a:extLst>
          </p:cNvPr>
          <p:cNvGrpSpPr/>
          <p:nvPr/>
        </p:nvGrpSpPr>
        <p:grpSpPr>
          <a:xfrm>
            <a:off x="579107" y="2598673"/>
            <a:ext cx="4402471" cy="2031325"/>
            <a:chOff x="7572375" y="1828423"/>
            <a:chExt cx="4402471" cy="203132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2ECCAB6-6E38-6A46-A4EA-484E7588F7FE}"/>
                </a:ext>
              </a:extLst>
            </p:cNvPr>
            <p:cNvSpPr txBox="1"/>
            <p:nvPr/>
          </p:nvSpPr>
          <p:spPr>
            <a:xfrm>
              <a:off x="7572375" y="1828423"/>
              <a:ext cx="4402471" cy="2031325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Which Algorithm is faster?</a:t>
              </a:r>
            </a:p>
            <a:p>
              <a:pPr algn="ctr"/>
              <a:endParaRPr lang="en-US" i="1" dirty="0">
                <a:solidFill>
                  <a:schemeClr val="bg1"/>
                </a:solidFill>
              </a:endParaRPr>
            </a:p>
            <a:p>
              <a:pPr algn="ctr"/>
              <a:endParaRPr lang="en-US" i="1" dirty="0">
                <a:solidFill>
                  <a:schemeClr val="bg1"/>
                </a:solidFill>
              </a:endParaRPr>
            </a:p>
            <a:p>
              <a:pPr algn="ctr"/>
              <a:endParaRPr lang="en-US" i="1" dirty="0">
                <a:solidFill>
                  <a:schemeClr val="bg1"/>
                </a:solidFill>
              </a:endParaRPr>
            </a:p>
            <a:p>
              <a:pPr algn="ctr"/>
              <a:endParaRPr lang="en-US" i="1" dirty="0">
                <a:solidFill>
                  <a:schemeClr val="bg1"/>
                </a:solidFill>
              </a:endParaRPr>
            </a:p>
            <a:p>
              <a:pPr algn="ctr"/>
              <a:endParaRPr lang="en-US" i="1" dirty="0">
                <a:solidFill>
                  <a:schemeClr val="bg1"/>
                </a:solidFill>
              </a:endParaRPr>
            </a:p>
            <a:p>
              <a:pPr algn="ctr"/>
              <a:endParaRPr lang="en-US" i="1" dirty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73D7E97-6985-A245-A2A9-8EBF4D401363}"/>
                    </a:ext>
                  </a:extLst>
                </p:cNvPr>
                <p:cNvSpPr txBox="1"/>
                <p:nvPr/>
              </p:nvSpPr>
              <p:spPr>
                <a:xfrm>
                  <a:off x="7715250" y="2535604"/>
                  <a:ext cx="4104450" cy="36933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i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BE6109-09C1-2546-BBEB-F6EEB25299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5250" y="2535604"/>
                  <a:ext cx="4104450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977238E-E4EE-1A41-B5B4-0E3E13EDE061}"/>
                    </a:ext>
                  </a:extLst>
                </p:cNvPr>
                <p:cNvSpPr txBox="1"/>
                <p:nvPr/>
              </p:nvSpPr>
              <p:spPr>
                <a:xfrm>
                  <a:off x="7715250" y="3027851"/>
                  <a:ext cx="4104450" cy="369332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𝐵𝐴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i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977238E-E4EE-1A41-B5B4-0E3E13EDE0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5250" y="3027851"/>
                  <a:ext cx="4104450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9677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49666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250118"/>
            <a:ext cx="9905998" cy="619742"/>
          </a:xfrm>
        </p:spPr>
        <p:txBody>
          <a:bodyPr/>
          <a:lstStyle/>
          <a:p>
            <a:pPr algn="ctr"/>
            <a:r>
              <a:rPr lang="en-US" dirty="0"/>
              <a:t>Edge-Disjoint Paths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38300" y="1144251"/>
                <a:ext cx="8915400" cy="830997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Given a graph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𝐺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=(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𝑉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,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𝐸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, a start node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and a destination node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, give the maximum number of paths from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which share no edges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0" y="1144251"/>
                <a:ext cx="8915400" cy="830997"/>
              </a:xfrm>
              <a:prstGeom prst="rect">
                <a:avLst/>
              </a:prstGeom>
              <a:blipFill>
                <a:blip r:embed="rId2"/>
                <a:stretch>
                  <a:fillRect l="-994" t="-4478" b="-14925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7E7E822F-48A9-6323-12A2-C8CAF5D3AB0F}"/>
              </a:ext>
            </a:extLst>
          </p:cNvPr>
          <p:cNvGrpSpPr/>
          <p:nvPr/>
        </p:nvGrpSpPr>
        <p:grpSpPr>
          <a:xfrm>
            <a:off x="1873136" y="2663088"/>
            <a:ext cx="6357710" cy="3738343"/>
            <a:chOff x="1797832" y="2921271"/>
            <a:chExt cx="6357710" cy="3738343"/>
          </a:xfrm>
        </p:grpSpPr>
        <p:sp>
          <p:nvSpPr>
            <p:cNvPr id="90" name="Oval 89"/>
            <p:cNvSpPr/>
            <p:nvPr/>
          </p:nvSpPr>
          <p:spPr>
            <a:xfrm>
              <a:off x="3177708" y="6200273"/>
              <a:ext cx="459341" cy="459341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0D24E31-D256-4D67-458A-612A89DC7721}"/>
                </a:ext>
              </a:extLst>
            </p:cNvPr>
            <p:cNvGrpSpPr/>
            <p:nvPr/>
          </p:nvGrpSpPr>
          <p:grpSpPr>
            <a:xfrm>
              <a:off x="1797832" y="2921271"/>
              <a:ext cx="6357710" cy="3508673"/>
              <a:chOff x="1797832" y="2921271"/>
              <a:chExt cx="6357710" cy="350867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Oval 5"/>
                  <p:cNvSpPr/>
                  <p:nvPr/>
                </p:nvSpPr>
                <p:spPr>
                  <a:xfrm>
                    <a:off x="1797832" y="2988540"/>
                    <a:ext cx="459341" cy="459341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oMath>
                      </m:oMathPara>
                    </a14:m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" name="Oval 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7832" y="2988540"/>
                    <a:ext cx="459341" cy="459341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Oval 6"/>
                  <p:cNvSpPr/>
                  <p:nvPr/>
                </p:nvSpPr>
                <p:spPr>
                  <a:xfrm>
                    <a:off x="7696201" y="5092007"/>
                    <a:ext cx="459341" cy="459341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oMath>
                      </m:oMathPara>
                    </a14:m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" name="Oval 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96201" y="5092007"/>
                    <a:ext cx="459341" cy="459341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" name="Oval 7"/>
              <p:cNvSpPr/>
              <p:nvPr/>
            </p:nvSpPr>
            <p:spPr>
              <a:xfrm>
                <a:off x="4520419" y="2921271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3590943" y="4167022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h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027503" y="5607341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962657" y="5254408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cxnSp>
            <p:nvCxnSpPr>
              <p:cNvPr id="12" name="Straight Arrow Connector 11"/>
              <p:cNvCxnSpPr>
                <a:stCxn id="6" idx="7"/>
                <a:endCxn id="8" idx="2"/>
              </p:cNvCxnSpPr>
              <p:nvPr/>
            </p:nvCxnSpPr>
            <p:spPr>
              <a:xfrm>
                <a:off x="2189904" y="3055809"/>
                <a:ext cx="2330515" cy="95133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>
                <a:stCxn id="6" idx="4"/>
                <a:endCxn id="10" idx="0"/>
              </p:cNvCxnSpPr>
              <p:nvPr/>
            </p:nvCxnSpPr>
            <p:spPr>
              <a:xfrm>
                <a:off x="2027503" y="3447880"/>
                <a:ext cx="229671" cy="215946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stCxn id="9" idx="7"/>
                <a:endCxn id="8" idx="3"/>
              </p:cNvCxnSpPr>
              <p:nvPr/>
            </p:nvCxnSpPr>
            <p:spPr>
              <a:xfrm flipV="1">
                <a:off x="3983015" y="3313342"/>
                <a:ext cx="604673" cy="920948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>
                <a:stCxn id="6" idx="6"/>
                <a:endCxn id="9" idx="1"/>
              </p:cNvCxnSpPr>
              <p:nvPr/>
            </p:nvCxnSpPr>
            <p:spPr>
              <a:xfrm>
                <a:off x="2257173" y="3218210"/>
                <a:ext cx="1401039" cy="101608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6" idx="5"/>
                <a:endCxn id="11" idx="1"/>
              </p:cNvCxnSpPr>
              <p:nvPr/>
            </p:nvCxnSpPr>
            <p:spPr>
              <a:xfrm>
                <a:off x="2189903" y="3380612"/>
                <a:ext cx="840022" cy="194106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9" idx="6"/>
                <a:endCxn id="69" idx="2"/>
              </p:cNvCxnSpPr>
              <p:nvPr/>
            </p:nvCxnSpPr>
            <p:spPr>
              <a:xfrm>
                <a:off x="4050284" y="4396693"/>
                <a:ext cx="862207" cy="229671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>
                <a:stCxn id="7" idx="0"/>
                <a:endCxn id="8" idx="5"/>
              </p:cNvCxnSpPr>
              <p:nvPr/>
            </p:nvCxnSpPr>
            <p:spPr>
              <a:xfrm flipH="1" flipV="1">
                <a:off x="4912491" y="3313342"/>
                <a:ext cx="3013381" cy="1778664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Oval 68"/>
              <p:cNvSpPr/>
              <p:nvPr/>
            </p:nvSpPr>
            <p:spPr>
              <a:xfrm>
                <a:off x="4912491" y="4396693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f</a:t>
                </a:r>
              </a:p>
            </p:txBody>
          </p:sp>
          <p:cxnSp>
            <p:nvCxnSpPr>
              <p:cNvPr id="72" name="Straight Arrow Connector 71"/>
              <p:cNvCxnSpPr>
                <a:stCxn id="11" idx="7"/>
                <a:endCxn id="69" idx="3"/>
              </p:cNvCxnSpPr>
              <p:nvPr/>
            </p:nvCxnSpPr>
            <p:spPr>
              <a:xfrm flipV="1">
                <a:off x="3354729" y="4788764"/>
                <a:ext cx="1625031" cy="532912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>
                <a:stCxn id="10" idx="5"/>
                <a:endCxn id="90" idx="2"/>
              </p:cNvCxnSpPr>
              <p:nvPr/>
            </p:nvCxnSpPr>
            <p:spPr>
              <a:xfrm>
                <a:off x="2419575" y="5999413"/>
                <a:ext cx="758133" cy="430531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Oval 93"/>
              <p:cNvSpPr/>
              <p:nvPr/>
            </p:nvSpPr>
            <p:spPr>
              <a:xfrm>
                <a:off x="4303066" y="5885617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cxnSp>
            <p:nvCxnSpPr>
              <p:cNvPr id="95" name="Straight Arrow Connector 94"/>
              <p:cNvCxnSpPr>
                <a:stCxn id="10" idx="6"/>
                <a:endCxn id="94" idx="2"/>
              </p:cNvCxnSpPr>
              <p:nvPr/>
            </p:nvCxnSpPr>
            <p:spPr>
              <a:xfrm>
                <a:off x="2486843" y="5837011"/>
                <a:ext cx="1816222" cy="278276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/>
              <p:cNvCxnSpPr>
                <a:stCxn id="11" idx="5"/>
                <a:endCxn id="94" idx="1"/>
              </p:cNvCxnSpPr>
              <p:nvPr/>
            </p:nvCxnSpPr>
            <p:spPr>
              <a:xfrm>
                <a:off x="3354728" y="5646479"/>
                <a:ext cx="1015606" cy="306406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>
                <a:stCxn id="11" idx="6"/>
                <a:endCxn id="7" idx="2"/>
              </p:cNvCxnSpPr>
              <p:nvPr/>
            </p:nvCxnSpPr>
            <p:spPr>
              <a:xfrm flipV="1">
                <a:off x="3421998" y="5321678"/>
                <a:ext cx="4274203" cy="162401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>
                <a:stCxn id="69" idx="6"/>
                <a:endCxn id="7" idx="1"/>
              </p:cNvCxnSpPr>
              <p:nvPr/>
            </p:nvCxnSpPr>
            <p:spPr>
              <a:xfrm>
                <a:off x="5371831" y="4626363"/>
                <a:ext cx="2391638" cy="532912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>
                <a:stCxn id="94" idx="6"/>
                <a:endCxn id="7" idx="3"/>
              </p:cNvCxnSpPr>
              <p:nvPr/>
            </p:nvCxnSpPr>
            <p:spPr>
              <a:xfrm flipV="1">
                <a:off x="4762407" y="5484079"/>
                <a:ext cx="3001063" cy="631209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/>
              <p:cNvCxnSpPr>
                <a:stCxn id="90" idx="6"/>
                <a:endCxn id="94" idx="3"/>
              </p:cNvCxnSpPr>
              <p:nvPr/>
            </p:nvCxnSpPr>
            <p:spPr>
              <a:xfrm flipV="1">
                <a:off x="3637048" y="6277689"/>
                <a:ext cx="733286" cy="15225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DF82F22-5988-5643-89E5-3FECE7FE5F4A}"/>
              </a:ext>
            </a:extLst>
          </p:cNvPr>
          <p:cNvSpPr txBox="1"/>
          <p:nvPr/>
        </p:nvSpPr>
        <p:spPr>
          <a:xfrm>
            <a:off x="7763469" y="2800531"/>
            <a:ext cx="3689707" cy="954107"/>
          </a:xfrm>
          <a:prstGeom prst="rect">
            <a:avLst/>
          </a:prstGeom>
          <a:noFill/>
          <a:ln w="4445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Note this is an </a:t>
            </a:r>
            <a:r>
              <a:rPr lang="en-US" sz="2800" b="1" i="1" dirty="0">
                <a:solidFill>
                  <a:schemeClr val="tx1">
                    <a:lumMod val="95000"/>
                  </a:schemeClr>
                </a:solidFill>
              </a:rPr>
              <a:t>optimization problem.</a:t>
            </a:r>
            <a:endParaRPr lang="en-US" sz="2800" dirty="0">
              <a:solidFill>
                <a:schemeClr val="tx1">
                  <a:lumMod val="95000"/>
                </a:schemeClr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E96C5FC-FB29-2940-A899-00184A6405F4}"/>
              </a:ext>
            </a:extLst>
          </p:cNvPr>
          <p:cNvCxnSpPr>
            <a:cxnSpLocks/>
          </p:cNvCxnSpPr>
          <p:nvPr/>
        </p:nvCxnSpPr>
        <p:spPr>
          <a:xfrm flipH="1" flipV="1">
            <a:off x="6705600" y="2091938"/>
            <a:ext cx="1057869" cy="728597"/>
          </a:xfrm>
          <a:prstGeom prst="straightConnector1">
            <a:avLst/>
          </a:prstGeom>
          <a:ln w="44450">
            <a:solidFill>
              <a:schemeClr val="tx1">
                <a:lumMod val="95000"/>
              </a:schemeClr>
            </a:solidFill>
            <a:prstDash val="sysDash"/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5277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29734"/>
            <a:ext cx="9905998" cy="722453"/>
          </a:xfrm>
        </p:spPr>
        <p:txBody>
          <a:bodyPr/>
          <a:lstStyle/>
          <a:p>
            <a:pPr algn="ctr"/>
            <a:r>
              <a:rPr lang="en-US" dirty="0"/>
              <a:t>Runtime Comparison</a:t>
            </a:r>
            <a:endParaRPr lang="en-US" dirty="0">
              <a:solidFill>
                <a:srgbClr val="FFA7FF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3F8D96-49BA-1045-8928-38829A5B5A61}"/>
              </a:ext>
            </a:extLst>
          </p:cNvPr>
          <p:cNvGrpSpPr/>
          <p:nvPr/>
        </p:nvGrpSpPr>
        <p:grpSpPr>
          <a:xfrm>
            <a:off x="580021" y="2595614"/>
            <a:ext cx="4402471" cy="2031325"/>
            <a:chOff x="7572375" y="1828423"/>
            <a:chExt cx="4402471" cy="2031325"/>
          </a:xfrm>
        </p:grpSpPr>
        <p:sp>
          <p:nvSpPr>
            <p:cNvPr id="3" name="TextBox 2"/>
            <p:cNvSpPr txBox="1"/>
            <p:nvPr/>
          </p:nvSpPr>
          <p:spPr>
            <a:xfrm>
              <a:off x="7572375" y="1828423"/>
              <a:ext cx="4402471" cy="2031325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solidFill>
                    <a:schemeClr val="bg1"/>
                  </a:solidFill>
                </a:rPr>
                <a:t>Which Algorithm is faster?</a:t>
              </a:r>
            </a:p>
            <a:p>
              <a:pPr algn="ctr"/>
              <a:endParaRPr lang="en-US" i="1" dirty="0">
                <a:solidFill>
                  <a:schemeClr val="bg1"/>
                </a:solidFill>
              </a:endParaRPr>
            </a:p>
            <a:p>
              <a:pPr algn="ctr"/>
              <a:endParaRPr lang="en-US" i="1" dirty="0">
                <a:solidFill>
                  <a:schemeClr val="bg1"/>
                </a:solidFill>
              </a:endParaRPr>
            </a:p>
            <a:p>
              <a:pPr algn="ctr"/>
              <a:endParaRPr lang="en-US" i="1" dirty="0">
                <a:solidFill>
                  <a:schemeClr val="bg1"/>
                </a:solidFill>
              </a:endParaRPr>
            </a:p>
            <a:p>
              <a:pPr algn="ctr"/>
              <a:endParaRPr lang="en-US" i="1" dirty="0">
                <a:solidFill>
                  <a:schemeClr val="bg1"/>
                </a:solidFill>
              </a:endParaRPr>
            </a:p>
            <a:p>
              <a:pPr algn="ctr"/>
              <a:endParaRPr lang="en-US" i="1" dirty="0">
                <a:solidFill>
                  <a:schemeClr val="bg1"/>
                </a:solidFill>
              </a:endParaRPr>
            </a:p>
            <a:p>
              <a:pPr algn="ctr"/>
              <a:endParaRPr lang="en-US" i="1" dirty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BE6109-09C1-2546-BBEB-F6EEB25299A7}"/>
                    </a:ext>
                  </a:extLst>
                </p:cNvPr>
                <p:cNvSpPr txBox="1"/>
                <p:nvPr/>
              </p:nvSpPr>
              <p:spPr>
                <a:xfrm>
                  <a:off x="7715250" y="2535604"/>
                  <a:ext cx="4104450" cy="36933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US" i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BE6109-09C1-2546-BBEB-F6EEB25299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5250" y="2535604"/>
                  <a:ext cx="4104450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2B9DB6F-EBE3-9C40-9042-ADE677676AED}"/>
                    </a:ext>
                  </a:extLst>
                </p:cNvPr>
                <p:cNvSpPr txBox="1"/>
                <p:nvPr/>
              </p:nvSpPr>
              <p:spPr>
                <a:xfrm>
                  <a:off x="7715250" y="3027851"/>
                  <a:ext cx="4104450" cy="36933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solidFill>
                    <a:schemeClr val="bg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𝐵𝐴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Θ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i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2B9DB6F-EBE3-9C40-9042-ADE677676AE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5250" y="3027851"/>
                  <a:ext cx="4104450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9677"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FD3858-9B57-E34B-89D9-63B3E119B7C6}"/>
              </a:ext>
            </a:extLst>
          </p:cNvPr>
          <p:cNvCxnSpPr>
            <a:cxnSpLocks/>
          </p:cNvCxnSpPr>
          <p:nvPr/>
        </p:nvCxnSpPr>
        <p:spPr>
          <a:xfrm flipV="1">
            <a:off x="9808230" y="974785"/>
            <a:ext cx="0" cy="5309928"/>
          </a:xfrm>
          <a:prstGeom prst="straightConnector1">
            <a:avLst/>
          </a:prstGeom>
          <a:ln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27AB2E6-DD1C-4A4F-9E1C-D44D7D092712}"/>
              </a:ext>
            </a:extLst>
          </p:cNvPr>
          <p:cNvSpPr txBox="1"/>
          <p:nvPr/>
        </p:nvSpPr>
        <p:spPr>
          <a:xfrm>
            <a:off x="10092906" y="1164566"/>
            <a:ext cx="1705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Harder Problems (fastest algorithm has slower runtime)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019142-6004-CB4B-B835-9A40C153C8B9}"/>
              </a:ext>
            </a:extLst>
          </p:cNvPr>
          <p:cNvSpPr txBox="1"/>
          <p:nvPr/>
        </p:nvSpPr>
        <p:spPr>
          <a:xfrm>
            <a:off x="9911750" y="5453716"/>
            <a:ext cx="1886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Easy Problems (fastest algorithm has very fast runtime)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79D28D-D910-8148-8474-7C9DB3E2FA65}"/>
                  </a:ext>
                </a:extLst>
              </p:cNvPr>
              <p:cNvSpPr txBox="1"/>
              <p:nvPr/>
            </p:nvSpPr>
            <p:spPr>
              <a:xfrm>
                <a:off x="7869382" y="3445083"/>
                <a:ext cx="1723320" cy="36933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79D28D-D910-8148-8474-7C9DB3E2F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9382" y="3445083"/>
                <a:ext cx="172332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1CDC137B-8C53-CD4A-9781-276C1FAF8FC8}"/>
              </a:ext>
            </a:extLst>
          </p:cNvPr>
          <p:cNvSpPr txBox="1"/>
          <p:nvPr/>
        </p:nvSpPr>
        <p:spPr>
          <a:xfrm>
            <a:off x="5056384" y="4915107"/>
            <a:ext cx="3328491" cy="830997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…and the direct algorithm for A is obsolete. The reduction through problem B is the direct way to solve A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5CE5DF9-96B2-B545-9D34-5EAD16617445}"/>
              </a:ext>
            </a:extLst>
          </p:cNvPr>
          <p:cNvCxnSpPr>
            <a:cxnSpLocks/>
          </p:cNvCxnSpPr>
          <p:nvPr/>
        </p:nvCxnSpPr>
        <p:spPr>
          <a:xfrm flipV="1">
            <a:off x="7225973" y="3959354"/>
            <a:ext cx="1065364" cy="810813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CD80E3-8066-6247-AE09-6FBDE787DD28}"/>
                  </a:ext>
                </a:extLst>
              </p:cNvPr>
              <p:cNvSpPr txBox="1"/>
              <p:nvPr/>
            </p:nvSpPr>
            <p:spPr>
              <a:xfrm>
                <a:off x="8384874" y="2162499"/>
                <a:ext cx="1207827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0" dirty="0">
                    <a:solidFill>
                      <a:schemeClr val="tx1">
                        <a:lumMod val="95000"/>
                      </a:schemeClr>
                    </a:solidFill>
                  </a:rPr>
                  <a:t>OLD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i="1" dirty="0">
                  <a:solidFill>
                    <a:schemeClr val="tx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CD80E3-8066-6247-AE09-6FBDE787DD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4874" y="2162499"/>
                <a:ext cx="1207827" cy="369332"/>
              </a:xfrm>
              <a:prstGeom prst="rect">
                <a:avLst/>
              </a:prstGeom>
              <a:blipFill>
                <a:blip r:embed="rId6"/>
                <a:stretch>
                  <a:fillRect t="-3226" b="-1935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81805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29734"/>
            <a:ext cx="9905998" cy="722453"/>
          </a:xfrm>
        </p:spPr>
        <p:txBody>
          <a:bodyPr/>
          <a:lstStyle/>
          <a:p>
            <a:pPr algn="ctr"/>
            <a:r>
              <a:rPr lang="en-US" dirty="0"/>
              <a:t>Runtime Comparison</a:t>
            </a:r>
            <a:endParaRPr lang="en-US" dirty="0">
              <a:solidFill>
                <a:srgbClr val="FFA7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23205" y="1995563"/>
                <a:ext cx="4402471" cy="1200329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i="1" dirty="0">
                    <a:solidFill>
                      <a:schemeClr val="bg1"/>
                    </a:solidFill>
                  </a:rPr>
                  <a:t>Suppose time goes on, and somebody find a FASTER way to solve B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i="1" dirty="0">
                    <a:solidFill>
                      <a:schemeClr val="bg1"/>
                    </a:solidFill>
                  </a:rPr>
                  <a:t> time, how will the picture to the right change as a result?</a:t>
                </a:r>
              </a:p>
              <a:p>
                <a:pPr algn="ctr"/>
                <a:endParaRPr lang="en-US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205" y="1995563"/>
                <a:ext cx="4402471" cy="1200329"/>
              </a:xfrm>
              <a:prstGeom prst="rect">
                <a:avLst/>
              </a:prstGeom>
              <a:blipFill>
                <a:blip r:embed="rId2"/>
                <a:stretch>
                  <a:fillRect t="-1031" r="-57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FD3858-9B57-E34B-89D9-63B3E119B7C6}"/>
              </a:ext>
            </a:extLst>
          </p:cNvPr>
          <p:cNvCxnSpPr>
            <a:cxnSpLocks/>
          </p:cNvCxnSpPr>
          <p:nvPr/>
        </p:nvCxnSpPr>
        <p:spPr>
          <a:xfrm flipV="1">
            <a:off x="9808230" y="974785"/>
            <a:ext cx="0" cy="5309928"/>
          </a:xfrm>
          <a:prstGeom prst="straightConnector1">
            <a:avLst/>
          </a:prstGeom>
          <a:ln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27AB2E6-DD1C-4A4F-9E1C-D44D7D092712}"/>
              </a:ext>
            </a:extLst>
          </p:cNvPr>
          <p:cNvSpPr txBox="1"/>
          <p:nvPr/>
        </p:nvSpPr>
        <p:spPr>
          <a:xfrm>
            <a:off x="10092906" y="1164566"/>
            <a:ext cx="1705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Harder Problems (fastest algorithm has slower runtime)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019142-6004-CB4B-B835-9A40C153C8B9}"/>
              </a:ext>
            </a:extLst>
          </p:cNvPr>
          <p:cNvSpPr txBox="1"/>
          <p:nvPr/>
        </p:nvSpPr>
        <p:spPr>
          <a:xfrm>
            <a:off x="9911750" y="5453716"/>
            <a:ext cx="1886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Easy Problems (fastest algorithm has very fast runtime)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4DC281-42B8-ED44-8429-EDBF87D7E40B}"/>
                  </a:ext>
                </a:extLst>
              </p:cNvPr>
              <p:cNvSpPr txBox="1"/>
              <p:nvPr/>
            </p:nvSpPr>
            <p:spPr>
              <a:xfrm>
                <a:off x="6961518" y="4209958"/>
                <a:ext cx="2631184" cy="36933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𝐵𝐴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4DC281-42B8-ED44-8429-EDBF87D7E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518" y="4209958"/>
                <a:ext cx="2631184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0689272-547E-7C44-B1EF-42AF107FAC1D}"/>
              </a:ext>
            </a:extLst>
          </p:cNvPr>
          <p:cNvSpPr txBox="1"/>
          <p:nvPr/>
        </p:nvSpPr>
        <p:spPr>
          <a:xfrm>
            <a:off x="1592903" y="4056826"/>
            <a:ext cx="3328491" cy="830997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A now has a faster algorithm also! So improving B’s algorithm improves A’s. They are linked in this direction!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3F8576-8521-F24F-AA94-69566C173B19}"/>
              </a:ext>
            </a:extLst>
          </p:cNvPr>
          <p:cNvCxnSpPr>
            <a:cxnSpLocks/>
          </p:cNvCxnSpPr>
          <p:nvPr/>
        </p:nvCxnSpPr>
        <p:spPr>
          <a:xfrm>
            <a:off x="5136922" y="4394624"/>
            <a:ext cx="1742645" cy="77702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2C6B91-C9A2-6E41-BB64-7F8B5BD78B74}"/>
                  </a:ext>
                </a:extLst>
              </p:cNvPr>
              <p:cNvSpPr txBox="1"/>
              <p:nvPr/>
            </p:nvSpPr>
            <p:spPr>
              <a:xfrm>
                <a:off x="7869382" y="3445083"/>
                <a:ext cx="1723320" cy="36933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2C6B91-C9A2-6E41-BB64-7F8B5BD78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9382" y="3445083"/>
                <a:ext cx="172332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9F62951-4E1C-FB48-8A00-C65339E9E3EA}"/>
                  </a:ext>
                </a:extLst>
              </p:cNvPr>
              <p:cNvSpPr txBox="1"/>
              <p:nvPr/>
            </p:nvSpPr>
            <p:spPr>
              <a:xfrm>
                <a:off x="5770191" y="5576314"/>
                <a:ext cx="3328491" cy="830997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/>
                  <a:t>This is ONLY true if the reduction stays </a:t>
                </a:r>
                <a:r>
                  <a:rPr lang="en-US" sz="1600" b="1" i="1" u="sng" dirty="0"/>
                  <a:t>valid</a:t>
                </a:r>
                <a:r>
                  <a:rPr lang="en-US" sz="1600" i="1" dirty="0"/>
                  <a:t>, meaning the conversion is still fast: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𝐵𝐴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i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9F62951-4E1C-FB48-8A00-C65339E9E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0191" y="5576314"/>
                <a:ext cx="3328491" cy="830997"/>
              </a:xfrm>
              <a:prstGeom prst="rect">
                <a:avLst/>
              </a:prstGeom>
              <a:blipFill>
                <a:blip r:embed="rId6"/>
                <a:stretch>
                  <a:fillRect t="-1471" r="-379" b="-5882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7CF8908-42E2-104C-A41B-76E76593A7DD}"/>
              </a:ext>
            </a:extLst>
          </p:cNvPr>
          <p:cNvCxnSpPr>
            <a:cxnSpLocks/>
          </p:cNvCxnSpPr>
          <p:nvPr/>
        </p:nvCxnSpPr>
        <p:spPr>
          <a:xfrm flipV="1">
            <a:off x="7434436" y="4719782"/>
            <a:ext cx="758219" cy="733934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7525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129734"/>
            <a:ext cx="9905998" cy="722453"/>
          </a:xfrm>
        </p:spPr>
        <p:txBody>
          <a:bodyPr/>
          <a:lstStyle/>
          <a:p>
            <a:pPr algn="ctr"/>
            <a:r>
              <a:rPr lang="en-US" dirty="0"/>
              <a:t>Runtime Comparison</a:t>
            </a:r>
            <a:endParaRPr lang="en-US" dirty="0">
              <a:solidFill>
                <a:srgbClr val="FFA7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3205" y="1995563"/>
            <a:ext cx="4402471" cy="92333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Now suppose time goes on and someone finds a VERY fast algorithm for A. What could happen?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FD3858-9B57-E34B-89D9-63B3E119B7C6}"/>
              </a:ext>
            </a:extLst>
          </p:cNvPr>
          <p:cNvCxnSpPr>
            <a:cxnSpLocks/>
          </p:cNvCxnSpPr>
          <p:nvPr/>
        </p:nvCxnSpPr>
        <p:spPr>
          <a:xfrm flipV="1">
            <a:off x="9808230" y="974785"/>
            <a:ext cx="0" cy="5309928"/>
          </a:xfrm>
          <a:prstGeom prst="straightConnector1">
            <a:avLst/>
          </a:prstGeom>
          <a:ln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27AB2E6-DD1C-4A4F-9E1C-D44D7D092712}"/>
              </a:ext>
            </a:extLst>
          </p:cNvPr>
          <p:cNvSpPr txBox="1"/>
          <p:nvPr/>
        </p:nvSpPr>
        <p:spPr>
          <a:xfrm>
            <a:off x="10092906" y="1164566"/>
            <a:ext cx="1705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Harder Problems (fastest algorithm has slower runtime)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019142-6004-CB4B-B835-9A40C153C8B9}"/>
              </a:ext>
            </a:extLst>
          </p:cNvPr>
          <p:cNvSpPr txBox="1"/>
          <p:nvPr/>
        </p:nvSpPr>
        <p:spPr>
          <a:xfrm>
            <a:off x="9911750" y="5453716"/>
            <a:ext cx="1886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Easy Problems (fastest algorithm has very fast runtime)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79D28D-D910-8148-8474-7C9DB3E2FA65}"/>
                  </a:ext>
                </a:extLst>
              </p:cNvPr>
              <p:cNvSpPr txBox="1"/>
              <p:nvPr/>
            </p:nvSpPr>
            <p:spPr>
              <a:xfrm>
                <a:off x="8609162" y="4213823"/>
                <a:ext cx="983540" cy="369332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>
                                  <a:lumMod val="9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chemeClr val="tx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79D28D-D910-8148-8474-7C9DB3E2F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9162" y="4213823"/>
                <a:ext cx="983540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4DC281-42B8-ED44-8429-EDBF87D7E40B}"/>
                  </a:ext>
                </a:extLst>
              </p:cNvPr>
              <p:cNvSpPr txBox="1"/>
              <p:nvPr/>
            </p:nvSpPr>
            <p:spPr>
              <a:xfrm>
                <a:off x="8609162" y="4978698"/>
                <a:ext cx="983540" cy="369332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i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B4DC281-42B8-ED44-8429-EDBF87D7E4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9162" y="4978698"/>
                <a:ext cx="98354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0689272-547E-7C44-B1EF-42AF107FAC1D}"/>
              </a:ext>
            </a:extLst>
          </p:cNvPr>
          <p:cNvSpPr txBox="1"/>
          <p:nvPr/>
        </p:nvSpPr>
        <p:spPr>
          <a:xfrm>
            <a:off x="2084301" y="4724243"/>
            <a:ext cx="4010111" cy="584775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Now, the reduction may still be valid, but we are back to B being strictly harder than 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83F8576-8521-F24F-AA94-69566C173B19}"/>
              </a:ext>
            </a:extLst>
          </p:cNvPr>
          <p:cNvCxnSpPr>
            <a:cxnSpLocks/>
          </p:cNvCxnSpPr>
          <p:nvPr/>
        </p:nvCxnSpPr>
        <p:spPr>
          <a:xfrm flipV="1">
            <a:off x="6197931" y="4398489"/>
            <a:ext cx="2307712" cy="580210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23D16F-DB12-3743-84E7-09A0B1C71473}"/>
              </a:ext>
            </a:extLst>
          </p:cNvPr>
          <p:cNvCxnSpPr>
            <a:cxnSpLocks/>
          </p:cNvCxnSpPr>
          <p:nvPr/>
        </p:nvCxnSpPr>
        <p:spPr>
          <a:xfrm>
            <a:off x="6184762" y="5084705"/>
            <a:ext cx="2348680" cy="78659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555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3E96F-87B6-13C4-2C8E-5759D4A29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A7FD2-7843-371E-EB11-0102492A1E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Using reductions for Lower-Bounds Proof</a:t>
            </a:r>
          </a:p>
        </p:txBody>
      </p:sp>
    </p:spTree>
    <p:extLst>
      <p:ext uri="{BB962C8B-B14F-4D97-AF65-F5344CB8AC3E}">
        <p14:creationId xmlns:p14="http://schemas.microsoft.com/office/powerpoint/2010/main" val="3087435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114763"/>
            <a:ext cx="9905998" cy="679805"/>
          </a:xfrm>
        </p:spPr>
        <p:txBody>
          <a:bodyPr/>
          <a:lstStyle/>
          <a:p>
            <a:pPr algn="ctr"/>
            <a:r>
              <a:rPr lang="en-US" dirty="0"/>
              <a:t>Closest Pair of Points in 2D Space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23924" y="1066919"/>
            <a:ext cx="328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Given: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23C915-4BE8-1370-3AC5-7E51DD0C5549}"/>
              </a:ext>
            </a:extLst>
          </p:cNvPr>
          <p:cNvSpPr txBox="1"/>
          <p:nvPr/>
        </p:nvSpPr>
        <p:spPr>
          <a:xfrm>
            <a:off x="2123923" y="1408387"/>
            <a:ext cx="3282872" cy="36933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list of points in 2D space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599CC-7AD1-6805-F748-185ED2B40F40}"/>
              </a:ext>
            </a:extLst>
          </p:cNvPr>
          <p:cNvSpPr txBox="1"/>
          <p:nvPr/>
        </p:nvSpPr>
        <p:spPr>
          <a:xfrm>
            <a:off x="2123923" y="2385109"/>
            <a:ext cx="3282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Return: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30DCCA-3FDD-0A35-0E46-2AA57A2D194C}"/>
              </a:ext>
            </a:extLst>
          </p:cNvPr>
          <p:cNvSpPr txBox="1"/>
          <p:nvPr/>
        </p:nvSpPr>
        <p:spPr>
          <a:xfrm>
            <a:off x="2123922" y="2726577"/>
            <a:ext cx="3282872" cy="92333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Distance of the pair of points that are closest together (and the points themselves too)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0FB100-A8BC-4EF6-FEB7-7C6E39827808}"/>
                  </a:ext>
                </a:extLst>
              </p:cNvPr>
              <p:cNvSpPr txBox="1"/>
              <p:nvPr/>
            </p:nvSpPr>
            <p:spPr>
              <a:xfrm>
                <a:off x="2215792" y="5605679"/>
                <a:ext cx="7110248" cy="830997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We solved this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2400" b="0" i="1" smtClean="0">
                        <a:solidFill>
                          <a:schemeClr val="tx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tx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 during our divide-and-conquer unit! Is that the best we can do?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0FB100-A8BC-4EF6-FEB7-7C6E398278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792" y="5605679"/>
                <a:ext cx="7110248" cy="830997"/>
              </a:xfrm>
              <a:prstGeom prst="rect">
                <a:avLst/>
              </a:prstGeom>
              <a:blipFill>
                <a:blip r:embed="rId2"/>
                <a:stretch>
                  <a:fillRect t="-5970" b="-13433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75032685-46F5-02C5-E5F7-16E5FBB5A5C7}"/>
              </a:ext>
            </a:extLst>
          </p:cNvPr>
          <p:cNvGrpSpPr/>
          <p:nvPr/>
        </p:nvGrpSpPr>
        <p:grpSpPr>
          <a:xfrm>
            <a:off x="5945621" y="1015838"/>
            <a:ext cx="3886200" cy="3886200"/>
            <a:chOff x="5945621" y="1015838"/>
            <a:chExt cx="3886200" cy="38862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D9FD399-1624-2AB0-73F4-CACD1544BB41}"/>
                </a:ext>
              </a:extLst>
            </p:cNvPr>
            <p:cNvGrpSpPr/>
            <p:nvPr/>
          </p:nvGrpSpPr>
          <p:grpSpPr>
            <a:xfrm>
              <a:off x="5945621" y="1015838"/>
              <a:ext cx="3886200" cy="3886200"/>
              <a:chOff x="5524500" y="2000250"/>
              <a:chExt cx="3886200" cy="38862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5524500" y="2000250"/>
                <a:ext cx="3886200" cy="3886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6044826" y="2512631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7981950" y="211455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972482" y="5064228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8782050" y="3226209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6402029" y="2971800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</a:rPr>
                  <a:t>5</a:t>
                </a: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565308" y="3454809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</a:rPr>
                  <a:t>6</a:t>
                </a: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6844480" y="4518537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</a:rPr>
                  <a:t>7</a:t>
                </a: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7981950" y="5292828"/>
                <a:ext cx="228600" cy="228600"/>
              </a:xfrm>
              <a:prstGeom prst="ellipse">
                <a:avLst/>
              </a:prstGeom>
              <a:solidFill>
                <a:schemeClr val="accent1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</a:rPr>
                  <a:t>8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6FBE699-FF68-6C6F-F2B2-699133EB9352}"/>
                </a:ext>
              </a:extLst>
            </p:cNvPr>
            <p:cNvSpPr/>
            <p:nvPr/>
          </p:nvSpPr>
          <p:spPr>
            <a:xfrm rot="19349231">
              <a:off x="6448681" y="1312863"/>
              <a:ext cx="619419" cy="1133524"/>
            </a:xfrm>
            <a:prstGeom prst="ellips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38114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360A8-ACC3-25B4-F118-0052C555E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34EAC-CE18-EBBC-40E0-B95D24CEF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Using Reductions to Prove Lower-Bounds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E1EBDE-8BEC-9B15-4378-1D9EDCF533ED}"/>
                  </a:ext>
                </a:extLst>
              </p:cNvPr>
              <p:cNvSpPr txBox="1"/>
              <p:nvPr/>
            </p:nvSpPr>
            <p:spPr>
              <a:xfrm>
                <a:off x="3083645" y="1228853"/>
                <a:ext cx="6484050" cy="461665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bg1"/>
                    </a:solidFill>
                  </a:rPr>
                  <a:t>Claim</a:t>
                </a:r>
                <a:r>
                  <a:rPr lang="en-US" sz="2400" dirty="0">
                    <a:solidFill>
                      <a:schemeClr val="bg1"/>
                    </a:solidFill>
                  </a:rPr>
                  <a:t>: Closest pair of points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E1EBDE-8BEC-9B15-4378-1D9EDCF53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645" y="1228853"/>
                <a:ext cx="6484050" cy="461665"/>
              </a:xfrm>
              <a:prstGeom prst="rect">
                <a:avLst/>
              </a:prstGeom>
              <a:blipFill>
                <a:blip r:embed="rId2"/>
                <a:stretch>
                  <a:fillRect t="-10526" b="-2631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BDE695A-C5A1-904C-11ED-6BB0193CB718}"/>
              </a:ext>
            </a:extLst>
          </p:cNvPr>
          <p:cNvSpPr txBox="1"/>
          <p:nvPr/>
        </p:nvSpPr>
        <p:spPr>
          <a:xfrm>
            <a:off x="2964818" y="2008647"/>
            <a:ext cx="170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Proof Approach: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C4663A-6ADC-C13F-7808-02BC822D3CE7}"/>
              </a:ext>
            </a:extLst>
          </p:cNvPr>
          <p:cNvGrpSpPr/>
          <p:nvPr/>
        </p:nvGrpSpPr>
        <p:grpSpPr>
          <a:xfrm>
            <a:off x="7859074" y="2345548"/>
            <a:ext cx="1565061" cy="1565061"/>
            <a:chOff x="5524500" y="2000250"/>
            <a:chExt cx="3886200" cy="38862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3453436-24E7-5F11-2F5E-504BFF297CC4}"/>
                </a:ext>
              </a:extLst>
            </p:cNvPr>
            <p:cNvSpPr/>
            <p:nvPr/>
          </p:nvSpPr>
          <p:spPr>
            <a:xfrm>
              <a:off x="5524500" y="2000250"/>
              <a:ext cx="3886200" cy="3886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34FB5A6-57FD-AA0A-9172-89CF640AD6F3}"/>
                </a:ext>
              </a:extLst>
            </p:cNvPr>
            <p:cNvSpPr/>
            <p:nvPr/>
          </p:nvSpPr>
          <p:spPr>
            <a:xfrm>
              <a:off x="6044826" y="2512631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28895EF-3D9F-CEB7-D565-76D6F9753D66}"/>
                </a:ext>
              </a:extLst>
            </p:cNvPr>
            <p:cNvSpPr/>
            <p:nvPr/>
          </p:nvSpPr>
          <p:spPr>
            <a:xfrm>
              <a:off x="7981950" y="2114550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B914420-DA27-E0A7-5F19-51E54AB21268}"/>
                </a:ext>
              </a:extLst>
            </p:cNvPr>
            <p:cNvSpPr/>
            <p:nvPr/>
          </p:nvSpPr>
          <p:spPr>
            <a:xfrm>
              <a:off x="5972482" y="5064228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FF0E155-95D1-F64E-6D3A-F7EA33F1C90D}"/>
                </a:ext>
              </a:extLst>
            </p:cNvPr>
            <p:cNvSpPr/>
            <p:nvPr/>
          </p:nvSpPr>
          <p:spPr>
            <a:xfrm>
              <a:off x="8782050" y="3226209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DE1B7FF-A4A0-B478-6B1E-0A3A0B50B912}"/>
                </a:ext>
              </a:extLst>
            </p:cNvPr>
            <p:cNvSpPr/>
            <p:nvPr/>
          </p:nvSpPr>
          <p:spPr>
            <a:xfrm>
              <a:off x="6402029" y="2971800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E9BB90-75CD-0591-C6A4-C403CC749792}"/>
                </a:ext>
              </a:extLst>
            </p:cNvPr>
            <p:cNvSpPr/>
            <p:nvPr/>
          </p:nvSpPr>
          <p:spPr>
            <a:xfrm>
              <a:off x="7565308" y="3454809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FF4902F-A069-A62F-5AFB-0E111E76F2DD}"/>
                </a:ext>
              </a:extLst>
            </p:cNvPr>
            <p:cNvSpPr/>
            <p:nvPr/>
          </p:nvSpPr>
          <p:spPr>
            <a:xfrm>
              <a:off x="6844480" y="4518537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70617F6-B522-5BDD-5436-495540640369}"/>
                </a:ext>
              </a:extLst>
            </p:cNvPr>
            <p:cNvSpPr/>
            <p:nvPr/>
          </p:nvSpPr>
          <p:spPr>
            <a:xfrm>
              <a:off x="7981950" y="5292828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Right Arrow 21">
            <a:extLst>
              <a:ext uri="{FF2B5EF4-FFF2-40B4-BE49-F238E27FC236}">
                <a16:creationId xmlns:a16="http://schemas.microsoft.com/office/drawing/2014/main" id="{623F0579-448F-5FD6-9750-3D391CD9B7C0}"/>
              </a:ext>
            </a:extLst>
          </p:cNvPr>
          <p:cNvSpPr/>
          <p:nvPr/>
        </p:nvSpPr>
        <p:spPr>
          <a:xfrm rot="5400000">
            <a:off x="8255330" y="4281350"/>
            <a:ext cx="733950" cy="37122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28C1B9-2E2E-DE3A-A5F2-468B491087AA}"/>
              </a:ext>
            </a:extLst>
          </p:cNvPr>
          <p:cNvGrpSpPr/>
          <p:nvPr/>
        </p:nvGrpSpPr>
        <p:grpSpPr>
          <a:xfrm>
            <a:off x="7859074" y="5023320"/>
            <a:ext cx="1565061" cy="1565061"/>
            <a:chOff x="5945621" y="1015838"/>
            <a:chExt cx="3886200" cy="388620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AC993F0-7C4C-C160-1530-628120102349}"/>
                </a:ext>
              </a:extLst>
            </p:cNvPr>
            <p:cNvGrpSpPr/>
            <p:nvPr/>
          </p:nvGrpSpPr>
          <p:grpSpPr>
            <a:xfrm>
              <a:off x="5945621" y="1015838"/>
              <a:ext cx="3886200" cy="3886200"/>
              <a:chOff x="5524500" y="2000250"/>
              <a:chExt cx="3886200" cy="3886200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E12FF6F-1937-1F1A-9EAD-C55E9D6A9A04}"/>
                  </a:ext>
                </a:extLst>
              </p:cNvPr>
              <p:cNvSpPr/>
              <p:nvPr/>
            </p:nvSpPr>
            <p:spPr>
              <a:xfrm>
                <a:off x="5524500" y="2000250"/>
                <a:ext cx="3886200" cy="3886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EDAE678-A42D-2AE6-DBD5-AD22077DBE7F}"/>
                  </a:ext>
                </a:extLst>
              </p:cNvPr>
              <p:cNvSpPr/>
              <p:nvPr/>
            </p:nvSpPr>
            <p:spPr>
              <a:xfrm>
                <a:off x="6044826" y="2512631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584534B-39BD-1F28-BE7C-16BF1BA2B0DF}"/>
                  </a:ext>
                </a:extLst>
              </p:cNvPr>
              <p:cNvSpPr/>
              <p:nvPr/>
            </p:nvSpPr>
            <p:spPr>
              <a:xfrm>
                <a:off x="7981950" y="2114550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B68BBB17-CA2E-55C9-438F-2D01021D5DA2}"/>
                  </a:ext>
                </a:extLst>
              </p:cNvPr>
              <p:cNvSpPr/>
              <p:nvPr/>
            </p:nvSpPr>
            <p:spPr>
              <a:xfrm>
                <a:off x="5972482" y="5064228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297DCA8-414D-B88F-84A7-602FD4CCD741}"/>
                  </a:ext>
                </a:extLst>
              </p:cNvPr>
              <p:cNvSpPr/>
              <p:nvPr/>
            </p:nvSpPr>
            <p:spPr>
              <a:xfrm>
                <a:off x="8782050" y="3226209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6565960-34AF-D18C-8859-B5CD3FEC302E}"/>
                  </a:ext>
                </a:extLst>
              </p:cNvPr>
              <p:cNvSpPr/>
              <p:nvPr/>
            </p:nvSpPr>
            <p:spPr>
              <a:xfrm>
                <a:off x="6402029" y="2971800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7106F6C-621A-CF8A-1AE2-718C236E7393}"/>
                  </a:ext>
                </a:extLst>
              </p:cNvPr>
              <p:cNvSpPr/>
              <p:nvPr/>
            </p:nvSpPr>
            <p:spPr>
              <a:xfrm>
                <a:off x="7565308" y="3454809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003E8AF-BB8C-B264-8686-E4DA25A1DC65}"/>
                  </a:ext>
                </a:extLst>
              </p:cNvPr>
              <p:cNvSpPr/>
              <p:nvPr/>
            </p:nvSpPr>
            <p:spPr>
              <a:xfrm>
                <a:off x="6844480" y="4518537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C5ECBE1-3D52-E92A-CD19-AFB385CC8792}"/>
                  </a:ext>
                </a:extLst>
              </p:cNvPr>
              <p:cNvSpPr/>
              <p:nvPr/>
            </p:nvSpPr>
            <p:spPr>
              <a:xfrm>
                <a:off x="7981950" y="5292828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273259F-38BE-248A-C0B5-9C56178DEF97}"/>
                </a:ext>
              </a:extLst>
            </p:cNvPr>
            <p:cNvSpPr/>
            <p:nvPr/>
          </p:nvSpPr>
          <p:spPr>
            <a:xfrm rot="19349231">
              <a:off x="6448681" y="1312863"/>
              <a:ext cx="619419" cy="1133524"/>
            </a:xfrm>
            <a:prstGeom prst="ellips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6735380-8344-E3C9-C422-A4EED76A7A59}"/>
                  </a:ext>
                </a:extLst>
              </p:cNvPr>
              <p:cNvSpPr txBox="1"/>
              <p:nvPr/>
            </p:nvSpPr>
            <p:spPr>
              <a:xfrm>
                <a:off x="8769667" y="4170440"/>
                <a:ext cx="21085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Assume </a:t>
                </a:r>
                <a:r>
                  <a:rPr lang="en-US" sz="16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f.s.o.c</a:t>
                </a:r>
                <a:r>
                  <a:rPr lang="en-US" sz="16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. solvable in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16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6735380-8344-E3C9-C422-A4EED76A7A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667" y="4170440"/>
                <a:ext cx="2108539" cy="584775"/>
              </a:xfrm>
              <a:prstGeom prst="rect">
                <a:avLst/>
              </a:prstGeom>
              <a:blipFill>
                <a:blip r:embed="rId3"/>
                <a:stretch>
                  <a:fillRect t="-4255" r="-2395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66377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6E3E1B-289C-3FD1-1710-8AFF9C714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21C0-CB41-692C-8A1E-91460F307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Using Reductions to Prove Lower-Bounds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A5C91D-E0DC-2EB4-3C10-40ECAFAC1703}"/>
                  </a:ext>
                </a:extLst>
              </p:cNvPr>
              <p:cNvSpPr txBox="1"/>
              <p:nvPr/>
            </p:nvSpPr>
            <p:spPr>
              <a:xfrm>
                <a:off x="3083645" y="1228853"/>
                <a:ext cx="6484050" cy="461665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bg1"/>
                    </a:solidFill>
                  </a:rPr>
                  <a:t>Claim</a:t>
                </a:r>
                <a:r>
                  <a:rPr lang="en-US" sz="2400" dirty="0">
                    <a:solidFill>
                      <a:schemeClr val="bg1"/>
                    </a:solidFill>
                  </a:rPr>
                  <a:t>: Closest pair of points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6A5C91D-E0DC-2EB4-3C10-40ECAFAC1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645" y="1228853"/>
                <a:ext cx="6484050" cy="461665"/>
              </a:xfrm>
              <a:prstGeom prst="rect">
                <a:avLst/>
              </a:prstGeom>
              <a:blipFill>
                <a:blip r:embed="rId2"/>
                <a:stretch>
                  <a:fillRect t="-10526" b="-2631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81B2ECE-C3DF-7E9E-D1FD-F35740EE6F11}"/>
              </a:ext>
            </a:extLst>
          </p:cNvPr>
          <p:cNvSpPr txBox="1"/>
          <p:nvPr/>
        </p:nvSpPr>
        <p:spPr>
          <a:xfrm>
            <a:off x="2964818" y="2008647"/>
            <a:ext cx="170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Proof Approach: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A998609-8878-EC71-C1C3-9C2F25703335}"/>
                  </a:ext>
                </a:extLst>
              </p:cNvPr>
              <p:cNvSpPr txBox="1"/>
              <p:nvPr/>
            </p:nvSpPr>
            <p:spPr>
              <a:xfrm>
                <a:off x="2964818" y="2656152"/>
                <a:ext cx="1968999" cy="9233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Find a problem that we already know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A998609-8878-EC71-C1C3-9C2F25703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818" y="2656152"/>
                <a:ext cx="1968999" cy="923330"/>
              </a:xfrm>
              <a:prstGeom prst="rect">
                <a:avLst/>
              </a:prstGeom>
              <a:blipFill>
                <a:blip r:embed="rId3"/>
                <a:stretch>
                  <a:fillRect t="-2667" b="-8000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5D1E8904-A651-F02A-37DD-A8CFB05BCDBA}"/>
              </a:ext>
            </a:extLst>
          </p:cNvPr>
          <p:cNvGrpSpPr/>
          <p:nvPr/>
        </p:nvGrpSpPr>
        <p:grpSpPr>
          <a:xfrm>
            <a:off x="7859074" y="2345548"/>
            <a:ext cx="1565061" cy="1565061"/>
            <a:chOff x="5524500" y="2000250"/>
            <a:chExt cx="3886200" cy="38862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BA27BBD-990D-362E-52CF-E21969976EC5}"/>
                </a:ext>
              </a:extLst>
            </p:cNvPr>
            <p:cNvSpPr/>
            <p:nvPr/>
          </p:nvSpPr>
          <p:spPr>
            <a:xfrm>
              <a:off x="5524500" y="2000250"/>
              <a:ext cx="3886200" cy="3886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CEEF73E-E91D-BD12-1014-DABC89CD4F5B}"/>
                </a:ext>
              </a:extLst>
            </p:cNvPr>
            <p:cNvSpPr/>
            <p:nvPr/>
          </p:nvSpPr>
          <p:spPr>
            <a:xfrm>
              <a:off x="6044826" y="2512631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073036C-F74A-FDC1-1DC6-1196727F6738}"/>
                </a:ext>
              </a:extLst>
            </p:cNvPr>
            <p:cNvSpPr/>
            <p:nvPr/>
          </p:nvSpPr>
          <p:spPr>
            <a:xfrm>
              <a:off x="7981950" y="2114550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8C165D8-D9C8-D647-A9B6-4CFDF95352E6}"/>
                </a:ext>
              </a:extLst>
            </p:cNvPr>
            <p:cNvSpPr/>
            <p:nvPr/>
          </p:nvSpPr>
          <p:spPr>
            <a:xfrm>
              <a:off x="5972482" y="5064228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3AE3B85-BD2F-2E04-DBAD-D0B8C339EF20}"/>
                </a:ext>
              </a:extLst>
            </p:cNvPr>
            <p:cNvSpPr/>
            <p:nvPr/>
          </p:nvSpPr>
          <p:spPr>
            <a:xfrm>
              <a:off x="8782050" y="3226209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A0845CD-58FD-CF0B-21D0-1001A46D793F}"/>
                </a:ext>
              </a:extLst>
            </p:cNvPr>
            <p:cNvSpPr/>
            <p:nvPr/>
          </p:nvSpPr>
          <p:spPr>
            <a:xfrm>
              <a:off x="6402029" y="2971800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A8CCF51-6D2A-7113-D758-AC6A768F7F1B}"/>
                </a:ext>
              </a:extLst>
            </p:cNvPr>
            <p:cNvSpPr/>
            <p:nvPr/>
          </p:nvSpPr>
          <p:spPr>
            <a:xfrm>
              <a:off x="7565308" y="3454809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72E2AFD-B15B-F1A5-1560-F2C1600DEAAA}"/>
                </a:ext>
              </a:extLst>
            </p:cNvPr>
            <p:cNvSpPr/>
            <p:nvPr/>
          </p:nvSpPr>
          <p:spPr>
            <a:xfrm>
              <a:off x="6844480" y="4518537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2DAD4BB-44EE-871A-66CA-E3E526703158}"/>
                </a:ext>
              </a:extLst>
            </p:cNvPr>
            <p:cNvSpPr/>
            <p:nvPr/>
          </p:nvSpPr>
          <p:spPr>
            <a:xfrm>
              <a:off x="7981950" y="5292828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47" name="Right Arrow 46">
            <a:extLst>
              <a:ext uri="{FF2B5EF4-FFF2-40B4-BE49-F238E27FC236}">
                <a16:creationId xmlns:a16="http://schemas.microsoft.com/office/drawing/2014/main" id="{46B9CA03-58C0-17F0-E791-39BF55DD67E6}"/>
              </a:ext>
            </a:extLst>
          </p:cNvPr>
          <p:cNvSpPr/>
          <p:nvPr/>
        </p:nvSpPr>
        <p:spPr>
          <a:xfrm rot="5400000">
            <a:off x="8255330" y="4281350"/>
            <a:ext cx="733950" cy="37122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81795FC-BB05-22FB-F4A9-B02A4CD6E76D}"/>
              </a:ext>
            </a:extLst>
          </p:cNvPr>
          <p:cNvGrpSpPr/>
          <p:nvPr/>
        </p:nvGrpSpPr>
        <p:grpSpPr>
          <a:xfrm>
            <a:off x="7859074" y="5023320"/>
            <a:ext cx="1565061" cy="1565061"/>
            <a:chOff x="5945621" y="1015838"/>
            <a:chExt cx="3886200" cy="38862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184C418-EE17-ACD9-8136-DD8397C0A9ED}"/>
                </a:ext>
              </a:extLst>
            </p:cNvPr>
            <p:cNvGrpSpPr/>
            <p:nvPr/>
          </p:nvGrpSpPr>
          <p:grpSpPr>
            <a:xfrm>
              <a:off x="5945621" y="1015838"/>
              <a:ext cx="3886200" cy="3886200"/>
              <a:chOff x="5524500" y="2000250"/>
              <a:chExt cx="3886200" cy="388620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249F0520-BC6D-0EDE-1832-7E03905AC095}"/>
                  </a:ext>
                </a:extLst>
              </p:cNvPr>
              <p:cNvSpPr/>
              <p:nvPr/>
            </p:nvSpPr>
            <p:spPr>
              <a:xfrm>
                <a:off x="5524500" y="2000250"/>
                <a:ext cx="3886200" cy="3886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FC82B37-A575-207B-7075-15B808F7B723}"/>
                  </a:ext>
                </a:extLst>
              </p:cNvPr>
              <p:cNvSpPr/>
              <p:nvPr/>
            </p:nvSpPr>
            <p:spPr>
              <a:xfrm>
                <a:off x="6044826" y="2512631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AF2F3C8E-B025-4EB0-BE56-512F4FF3771F}"/>
                  </a:ext>
                </a:extLst>
              </p:cNvPr>
              <p:cNvSpPr/>
              <p:nvPr/>
            </p:nvSpPr>
            <p:spPr>
              <a:xfrm>
                <a:off x="7981950" y="2114550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6463F545-FFCE-71EA-208A-90423497D217}"/>
                  </a:ext>
                </a:extLst>
              </p:cNvPr>
              <p:cNvSpPr/>
              <p:nvPr/>
            </p:nvSpPr>
            <p:spPr>
              <a:xfrm>
                <a:off x="5972482" y="5064228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A7862BB0-DC5A-C822-F438-45791026FBE2}"/>
                  </a:ext>
                </a:extLst>
              </p:cNvPr>
              <p:cNvSpPr/>
              <p:nvPr/>
            </p:nvSpPr>
            <p:spPr>
              <a:xfrm>
                <a:off x="8782050" y="3226209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3FB63918-08AA-D1FE-BFF3-3A9E73FA3ADF}"/>
                  </a:ext>
                </a:extLst>
              </p:cNvPr>
              <p:cNvSpPr/>
              <p:nvPr/>
            </p:nvSpPr>
            <p:spPr>
              <a:xfrm>
                <a:off x="6402029" y="2971800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15C5CFBA-9486-396C-347D-2F2050A714E9}"/>
                  </a:ext>
                </a:extLst>
              </p:cNvPr>
              <p:cNvSpPr/>
              <p:nvPr/>
            </p:nvSpPr>
            <p:spPr>
              <a:xfrm>
                <a:off x="7565308" y="3454809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9264C283-5B34-75D3-35D0-405E292BFE30}"/>
                  </a:ext>
                </a:extLst>
              </p:cNvPr>
              <p:cNvSpPr/>
              <p:nvPr/>
            </p:nvSpPr>
            <p:spPr>
              <a:xfrm>
                <a:off x="6844480" y="4518537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978B9AA-5C02-4E03-6A93-DDD86CF6E951}"/>
                  </a:ext>
                </a:extLst>
              </p:cNvPr>
              <p:cNvSpPr/>
              <p:nvPr/>
            </p:nvSpPr>
            <p:spPr>
              <a:xfrm>
                <a:off x="7981950" y="5292828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AAED4EE-9159-E820-40AD-BEF95AE67660}"/>
                </a:ext>
              </a:extLst>
            </p:cNvPr>
            <p:cNvSpPr/>
            <p:nvPr/>
          </p:nvSpPr>
          <p:spPr>
            <a:xfrm rot="19349231">
              <a:off x="6448681" y="1312863"/>
              <a:ext cx="619419" cy="1133524"/>
            </a:xfrm>
            <a:prstGeom prst="ellips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60DC6BC-8B52-7742-29F4-A54193938712}"/>
                  </a:ext>
                </a:extLst>
              </p:cNvPr>
              <p:cNvSpPr txBox="1"/>
              <p:nvPr/>
            </p:nvSpPr>
            <p:spPr>
              <a:xfrm>
                <a:off x="8769667" y="4170440"/>
                <a:ext cx="21085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Assume </a:t>
                </a:r>
                <a:r>
                  <a:rPr lang="en-US" sz="16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f.s.o.c</a:t>
                </a:r>
                <a:r>
                  <a:rPr lang="en-US" sz="16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. solvable in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16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60DC6BC-8B52-7742-29F4-A54193938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667" y="4170440"/>
                <a:ext cx="2108539" cy="584775"/>
              </a:xfrm>
              <a:prstGeom prst="rect">
                <a:avLst/>
              </a:prstGeom>
              <a:blipFill>
                <a:blip r:embed="rId4"/>
                <a:stretch>
                  <a:fillRect t="-4255" r="-2395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16245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91F67-1983-137C-A219-0CCEE67A8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ED3EB-91BE-D0EC-D9AF-42E6A97F0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Using Reductions to Prove Lower-Bounds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758EDA-1134-0D11-8FD5-44C4221AA855}"/>
                  </a:ext>
                </a:extLst>
              </p:cNvPr>
              <p:cNvSpPr txBox="1"/>
              <p:nvPr/>
            </p:nvSpPr>
            <p:spPr>
              <a:xfrm>
                <a:off x="3083645" y="1228853"/>
                <a:ext cx="6484050" cy="461665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bg1"/>
                    </a:solidFill>
                  </a:rPr>
                  <a:t>Claim</a:t>
                </a:r>
                <a:r>
                  <a:rPr lang="en-US" sz="2400" dirty="0">
                    <a:solidFill>
                      <a:schemeClr val="bg1"/>
                    </a:solidFill>
                  </a:rPr>
                  <a:t>: Closest pair of points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3758EDA-1134-0D11-8FD5-44C4221AA8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645" y="1228853"/>
                <a:ext cx="6484050" cy="461665"/>
              </a:xfrm>
              <a:prstGeom prst="rect">
                <a:avLst/>
              </a:prstGeom>
              <a:blipFill>
                <a:blip r:embed="rId2"/>
                <a:stretch>
                  <a:fillRect t="-10526" b="-2631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00A4836E-657F-1DA1-4102-4DAB49C54AE0}"/>
              </a:ext>
            </a:extLst>
          </p:cNvPr>
          <p:cNvSpPr txBox="1"/>
          <p:nvPr/>
        </p:nvSpPr>
        <p:spPr>
          <a:xfrm>
            <a:off x="2964818" y="2008647"/>
            <a:ext cx="170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Proof Approach: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350F697-AC56-D665-0438-A12378E5CCEC}"/>
                  </a:ext>
                </a:extLst>
              </p:cNvPr>
              <p:cNvSpPr txBox="1"/>
              <p:nvPr/>
            </p:nvSpPr>
            <p:spPr>
              <a:xfrm>
                <a:off x="2964818" y="2656152"/>
                <a:ext cx="1968999" cy="9233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Find a problem that we already know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350F697-AC56-D665-0438-A12378E5CC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818" y="2656152"/>
                <a:ext cx="1968999" cy="923330"/>
              </a:xfrm>
              <a:prstGeom prst="rect">
                <a:avLst/>
              </a:prstGeom>
              <a:blipFill>
                <a:blip r:embed="rId3"/>
                <a:stretch>
                  <a:fillRect t="-2667" b="-8000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>
            <a:extLst>
              <a:ext uri="{FF2B5EF4-FFF2-40B4-BE49-F238E27FC236}">
                <a16:creationId xmlns:a16="http://schemas.microsoft.com/office/drawing/2014/main" id="{CB1BD7F4-26B8-C4A4-FDD0-30D6B33DC582}"/>
              </a:ext>
            </a:extLst>
          </p:cNvPr>
          <p:cNvSpPr/>
          <p:nvPr/>
        </p:nvSpPr>
        <p:spPr>
          <a:xfrm>
            <a:off x="5258699" y="2916833"/>
            <a:ext cx="2256580" cy="37122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36FDF27-C2C5-B704-112E-E910B8FCB6E1}"/>
                  </a:ext>
                </a:extLst>
              </p:cNvPr>
              <p:cNvSpPr txBox="1"/>
              <p:nvPr/>
            </p:nvSpPr>
            <p:spPr>
              <a:xfrm>
                <a:off x="5409235" y="2194536"/>
                <a:ext cx="18698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Describe fast conversion to CPP in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6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36FDF27-C2C5-B704-112E-E910B8FCB6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235" y="2194536"/>
                <a:ext cx="1869819" cy="830997"/>
              </a:xfrm>
              <a:prstGeom prst="rect">
                <a:avLst/>
              </a:prstGeom>
              <a:blipFill>
                <a:blip r:embed="rId4"/>
                <a:stretch>
                  <a:fillRect t="-1493" r="-2013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A80D7569-8084-6B9A-0B95-D5E3031F0660}"/>
              </a:ext>
            </a:extLst>
          </p:cNvPr>
          <p:cNvGrpSpPr/>
          <p:nvPr/>
        </p:nvGrpSpPr>
        <p:grpSpPr>
          <a:xfrm>
            <a:off x="7859074" y="2345548"/>
            <a:ext cx="1565061" cy="1565061"/>
            <a:chOff x="5524500" y="2000250"/>
            <a:chExt cx="3886200" cy="38862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1567C5-93F9-3891-5E3A-5977E967B45D}"/>
                </a:ext>
              </a:extLst>
            </p:cNvPr>
            <p:cNvSpPr/>
            <p:nvPr/>
          </p:nvSpPr>
          <p:spPr>
            <a:xfrm>
              <a:off x="5524500" y="2000250"/>
              <a:ext cx="3886200" cy="3886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4FDF7B9-15F6-1A4F-9E15-A54B3974CE1E}"/>
                </a:ext>
              </a:extLst>
            </p:cNvPr>
            <p:cNvSpPr/>
            <p:nvPr/>
          </p:nvSpPr>
          <p:spPr>
            <a:xfrm>
              <a:off x="6044826" y="2512631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238D4DF-C40E-6D95-ED60-C7100EE8FF2A}"/>
                </a:ext>
              </a:extLst>
            </p:cNvPr>
            <p:cNvSpPr/>
            <p:nvPr/>
          </p:nvSpPr>
          <p:spPr>
            <a:xfrm>
              <a:off x="7981950" y="2114550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5FE17B6-4E7C-8A6C-5D97-87188C84E19D}"/>
                </a:ext>
              </a:extLst>
            </p:cNvPr>
            <p:cNvSpPr/>
            <p:nvPr/>
          </p:nvSpPr>
          <p:spPr>
            <a:xfrm>
              <a:off x="5972482" y="5064228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2186FA0-178A-2E86-2942-A68352B8D958}"/>
                </a:ext>
              </a:extLst>
            </p:cNvPr>
            <p:cNvSpPr/>
            <p:nvPr/>
          </p:nvSpPr>
          <p:spPr>
            <a:xfrm>
              <a:off x="8782050" y="3226209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9F43A4C-09A5-300D-1585-88A7A78F96A4}"/>
                </a:ext>
              </a:extLst>
            </p:cNvPr>
            <p:cNvSpPr/>
            <p:nvPr/>
          </p:nvSpPr>
          <p:spPr>
            <a:xfrm>
              <a:off x="6402029" y="2971800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9D5AFC3-81C3-8DC3-ED4C-1FFDAAA5FCF5}"/>
                </a:ext>
              </a:extLst>
            </p:cNvPr>
            <p:cNvSpPr/>
            <p:nvPr/>
          </p:nvSpPr>
          <p:spPr>
            <a:xfrm>
              <a:off x="7565308" y="3454809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ED5110C-38DB-3B5A-CFE8-724280D13864}"/>
                </a:ext>
              </a:extLst>
            </p:cNvPr>
            <p:cNvSpPr/>
            <p:nvPr/>
          </p:nvSpPr>
          <p:spPr>
            <a:xfrm>
              <a:off x="6844480" y="4518537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FC8ECF1-9C5E-8F78-7DF5-AFE65288A29B}"/>
                </a:ext>
              </a:extLst>
            </p:cNvPr>
            <p:cNvSpPr/>
            <p:nvPr/>
          </p:nvSpPr>
          <p:spPr>
            <a:xfrm>
              <a:off x="7981950" y="5292828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47" name="Right Arrow 46">
            <a:extLst>
              <a:ext uri="{FF2B5EF4-FFF2-40B4-BE49-F238E27FC236}">
                <a16:creationId xmlns:a16="http://schemas.microsoft.com/office/drawing/2014/main" id="{187E77D4-430D-BD2A-F9A9-5BB2A0FE8DCB}"/>
              </a:ext>
            </a:extLst>
          </p:cNvPr>
          <p:cNvSpPr/>
          <p:nvPr/>
        </p:nvSpPr>
        <p:spPr>
          <a:xfrm rot="5400000">
            <a:off x="8255330" y="4281350"/>
            <a:ext cx="733950" cy="37122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615F8E9-A796-7DAE-9638-5C951E9297F7}"/>
              </a:ext>
            </a:extLst>
          </p:cNvPr>
          <p:cNvGrpSpPr/>
          <p:nvPr/>
        </p:nvGrpSpPr>
        <p:grpSpPr>
          <a:xfrm>
            <a:off x="7859074" y="5023320"/>
            <a:ext cx="1565061" cy="1565061"/>
            <a:chOff x="5945621" y="1015838"/>
            <a:chExt cx="3886200" cy="38862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0DA23B6-8D28-9ABD-6673-CDEFB5D913FB}"/>
                </a:ext>
              </a:extLst>
            </p:cNvPr>
            <p:cNvGrpSpPr/>
            <p:nvPr/>
          </p:nvGrpSpPr>
          <p:grpSpPr>
            <a:xfrm>
              <a:off x="5945621" y="1015838"/>
              <a:ext cx="3886200" cy="3886200"/>
              <a:chOff x="5524500" y="2000250"/>
              <a:chExt cx="3886200" cy="388620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00EFB6E7-05D3-0EBB-D7D3-F3B2A9B8A5CF}"/>
                  </a:ext>
                </a:extLst>
              </p:cNvPr>
              <p:cNvSpPr/>
              <p:nvPr/>
            </p:nvSpPr>
            <p:spPr>
              <a:xfrm>
                <a:off x="5524500" y="2000250"/>
                <a:ext cx="3886200" cy="3886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3DD8CEC6-3419-F768-4D5C-F98D55C378E6}"/>
                  </a:ext>
                </a:extLst>
              </p:cNvPr>
              <p:cNvSpPr/>
              <p:nvPr/>
            </p:nvSpPr>
            <p:spPr>
              <a:xfrm>
                <a:off x="6044826" y="2512631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2653E8E-753D-50C5-8AF7-E6414BE05225}"/>
                  </a:ext>
                </a:extLst>
              </p:cNvPr>
              <p:cNvSpPr/>
              <p:nvPr/>
            </p:nvSpPr>
            <p:spPr>
              <a:xfrm>
                <a:off x="7981950" y="2114550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45E78C84-C581-87CB-E5F0-7DE453A5222A}"/>
                  </a:ext>
                </a:extLst>
              </p:cNvPr>
              <p:cNvSpPr/>
              <p:nvPr/>
            </p:nvSpPr>
            <p:spPr>
              <a:xfrm>
                <a:off x="5972482" y="5064228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B88876B5-A183-2667-7A31-F5EAB30FA28F}"/>
                  </a:ext>
                </a:extLst>
              </p:cNvPr>
              <p:cNvSpPr/>
              <p:nvPr/>
            </p:nvSpPr>
            <p:spPr>
              <a:xfrm>
                <a:off x="8782050" y="3226209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401D97F-9274-7ECE-AD39-2895D4700C55}"/>
                  </a:ext>
                </a:extLst>
              </p:cNvPr>
              <p:cNvSpPr/>
              <p:nvPr/>
            </p:nvSpPr>
            <p:spPr>
              <a:xfrm>
                <a:off x="6402029" y="2971800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777FA76-2D48-42B4-5F12-BA2A106947A4}"/>
                  </a:ext>
                </a:extLst>
              </p:cNvPr>
              <p:cNvSpPr/>
              <p:nvPr/>
            </p:nvSpPr>
            <p:spPr>
              <a:xfrm>
                <a:off x="7565308" y="3454809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4E8BF249-50F9-B6F2-6C3C-8F8E6DD1229F}"/>
                  </a:ext>
                </a:extLst>
              </p:cNvPr>
              <p:cNvSpPr/>
              <p:nvPr/>
            </p:nvSpPr>
            <p:spPr>
              <a:xfrm>
                <a:off x="6844480" y="4518537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0DDD09AC-E9DD-635A-5F4D-06513B3324E3}"/>
                  </a:ext>
                </a:extLst>
              </p:cNvPr>
              <p:cNvSpPr/>
              <p:nvPr/>
            </p:nvSpPr>
            <p:spPr>
              <a:xfrm>
                <a:off x="7981950" y="5292828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9F7FA40-49E0-6E7E-884F-040C623D571D}"/>
                </a:ext>
              </a:extLst>
            </p:cNvPr>
            <p:cNvSpPr/>
            <p:nvPr/>
          </p:nvSpPr>
          <p:spPr>
            <a:xfrm rot="19349231">
              <a:off x="6448681" y="1312863"/>
              <a:ext cx="619419" cy="1133524"/>
            </a:xfrm>
            <a:prstGeom prst="ellips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B20CD1A-0CC1-8174-266A-7800E517DB39}"/>
                  </a:ext>
                </a:extLst>
              </p:cNvPr>
              <p:cNvSpPr txBox="1"/>
              <p:nvPr/>
            </p:nvSpPr>
            <p:spPr>
              <a:xfrm>
                <a:off x="8769667" y="4170440"/>
                <a:ext cx="21085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Assume </a:t>
                </a:r>
                <a:r>
                  <a:rPr lang="en-US" sz="16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f.s.o.c</a:t>
                </a:r>
                <a:r>
                  <a:rPr lang="en-US" sz="16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. solvable in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16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B20CD1A-0CC1-8174-266A-7800E517D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667" y="4170440"/>
                <a:ext cx="2108539" cy="584775"/>
              </a:xfrm>
              <a:prstGeom prst="rect">
                <a:avLst/>
              </a:prstGeom>
              <a:blipFill>
                <a:blip r:embed="rId5"/>
                <a:stretch>
                  <a:fillRect t="-4255" r="-2395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6363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8DC1E-835E-EDDB-3682-B6A3FC279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BB25C-4A68-9D38-47A6-35E24B397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Using Reductions to Prove Lower-Bounds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028039B-7691-AA64-37C7-55DD6B2ACCE4}"/>
                  </a:ext>
                </a:extLst>
              </p:cNvPr>
              <p:cNvSpPr txBox="1"/>
              <p:nvPr/>
            </p:nvSpPr>
            <p:spPr>
              <a:xfrm>
                <a:off x="3083645" y="1228853"/>
                <a:ext cx="6484050" cy="461665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bg1"/>
                    </a:solidFill>
                  </a:rPr>
                  <a:t>Claim</a:t>
                </a:r>
                <a:r>
                  <a:rPr lang="en-US" sz="2400" dirty="0">
                    <a:solidFill>
                      <a:schemeClr val="bg1"/>
                    </a:solidFill>
                  </a:rPr>
                  <a:t>: Closest pair of points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028039B-7691-AA64-37C7-55DD6B2AC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645" y="1228853"/>
                <a:ext cx="6484050" cy="461665"/>
              </a:xfrm>
              <a:prstGeom prst="rect">
                <a:avLst/>
              </a:prstGeom>
              <a:blipFill>
                <a:blip r:embed="rId2"/>
                <a:stretch>
                  <a:fillRect t="-10526" b="-2631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ADDACE6-B9AC-4D81-A028-F89E4A5C2955}"/>
              </a:ext>
            </a:extLst>
          </p:cNvPr>
          <p:cNvSpPr txBox="1"/>
          <p:nvPr/>
        </p:nvSpPr>
        <p:spPr>
          <a:xfrm>
            <a:off x="2964818" y="2008647"/>
            <a:ext cx="170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Proof Approach: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39D2F8-33BE-DC85-967E-F60DBF31406D}"/>
                  </a:ext>
                </a:extLst>
              </p:cNvPr>
              <p:cNvSpPr txBox="1"/>
              <p:nvPr/>
            </p:nvSpPr>
            <p:spPr>
              <a:xfrm>
                <a:off x="2964818" y="2656152"/>
                <a:ext cx="1968999" cy="9233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Find a problem that we already know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39D2F8-33BE-DC85-967E-F60DBF314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818" y="2656152"/>
                <a:ext cx="1968999" cy="923330"/>
              </a:xfrm>
              <a:prstGeom prst="rect">
                <a:avLst/>
              </a:prstGeom>
              <a:blipFill>
                <a:blip r:embed="rId3"/>
                <a:stretch>
                  <a:fillRect t="-2667" b="-8000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>
            <a:extLst>
              <a:ext uri="{FF2B5EF4-FFF2-40B4-BE49-F238E27FC236}">
                <a16:creationId xmlns:a16="http://schemas.microsoft.com/office/drawing/2014/main" id="{0824D91E-3F77-6409-9051-0ABC713C9B9C}"/>
              </a:ext>
            </a:extLst>
          </p:cNvPr>
          <p:cNvSpPr/>
          <p:nvPr/>
        </p:nvSpPr>
        <p:spPr>
          <a:xfrm>
            <a:off x="5258699" y="2916833"/>
            <a:ext cx="2256580" cy="37122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61B53ECE-63AA-686F-9C3B-C2782EE03F2E}"/>
              </a:ext>
            </a:extLst>
          </p:cNvPr>
          <p:cNvSpPr/>
          <p:nvPr/>
        </p:nvSpPr>
        <p:spPr>
          <a:xfrm rot="10800000">
            <a:off x="5258698" y="5608215"/>
            <a:ext cx="2202428" cy="37122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DD7A1CA-1640-6859-3056-D65DC96F099E}"/>
                  </a:ext>
                </a:extLst>
              </p:cNvPr>
              <p:cNvSpPr txBox="1"/>
              <p:nvPr/>
            </p:nvSpPr>
            <p:spPr>
              <a:xfrm>
                <a:off x="5409235" y="2194536"/>
                <a:ext cx="18698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Describe fast conversion to CPP in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6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DD7A1CA-1640-6859-3056-D65DC96F0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235" y="2194536"/>
                <a:ext cx="1869819" cy="830997"/>
              </a:xfrm>
              <a:prstGeom prst="rect">
                <a:avLst/>
              </a:prstGeom>
              <a:blipFill>
                <a:blip r:embed="rId4"/>
                <a:stretch>
                  <a:fillRect t="-1493" r="-2013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ED5AC26-5E9E-3142-8293-86851FA12FCC}"/>
                  </a:ext>
                </a:extLst>
              </p:cNvPr>
              <p:cNvSpPr txBox="1"/>
              <p:nvPr/>
            </p:nvSpPr>
            <p:spPr>
              <a:xfrm>
                <a:off x="5469419" y="5025129"/>
                <a:ext cx="186981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Convert answer fast, in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6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ED5AC26-5E9E-3142-8293-86851FA12F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419" y="5025129"/>
                <a:ext cx="1869819" cy="584775"/>
              </a:xfrm>
              <a:prstGeom prst="rect">
                <a:avLst/>
              </a:prstGeom>
              <a:blipFill>
                <a:blip r:embed="rId5"/>
                <a:stretch>
                  <a:fillRect l="-676" t="-2128" r="-4054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5E7835A8-22F2-163A-1AE2-B51667E037A4}"/>
              </a:ext>
            </a:extLst>
          </p:cNvPr>
          <p:cNvGrpSpPr/>
          <p:nvPr/>
        </p:nvGrpSpPr>
        <p:grpSpPr>
          <a:xfrm>
            <a:off x="7859074" y="2345548"/>
            <a:ext cx="1565061" cy="1565061"/>
            <a:chOff x="5524500" y="2000250"/>
            <a:chExt cx="3886200" cy="38862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9A96A23-2DE8-1E97-7E74-930771B46577}"/>
                </a:ext>
              </a:extLst>
            </p:cNvPr>
            <p:cNvSpPr/>
            <p:nvPr/>
          </p:nvSpPr>
          <p:spPr>
            <a:xfrm>
              <a:off x="5524500" y="2000250"/>
              <a:ext cx="3886200" cy="3886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7E4BF2-00E0-56A7-8272-2F79A15DF64B}"/>
                </a:ext>
              </a:extLst>
            </p:cNvPr>
            <p:cNvSpPr/>
            <p:nvPr/>
          </p:nvSpPr>
          <p:spPr>
            <a:xfrm>
              <a:off x="6044826" y="2512631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EEA3F32-9673-33FB-9CCA-917BE6B2B62C}"/>
                </a:ext>
              </a:extLst>
            </p:cNvPr>
            <p:cNvSpPr/>
            <p:nvPr/>
          </p:nvSpPr>
          <p:spPr>
            <a:xfrm>
              <a:off x="7981950" y="2114550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1DBF492-8089-E7C0-0162-2601C8BEAABD}"/>
                </a:ext>
              </a:extLst>
            </p:cNvPr>
            <p:cNvSpPr/>
            <p:nvPr/>
          </p:nvSpPr>
          <p:spPr>
            <a:xfrm>
              <a:off x="5972482" y="5064228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68D0EB0-04EF-8037-B612-BEE9E1BAED7E}"/>
                </a:ext>
              </a:extLst>
            </p:cNvPr>
            <p:cNvSpPr/>
            <p:nvPr/>
          </p:nvSpPr>
          <p:spPr>
            <a:xfrm>
              <a:off x="8782050" y="3226209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4E752A1-A710-2DD1-FC49-6E9B8412222E}"/>
                </a:ext>
              </a:extLst>
            </p:cNvPr>
            <p:cNvSpPr/>
            <p:nvPr/>
          </p:nvSpPr>
          <p:spPr>
            <a:xfrm>
              <a:off x="6402029" y="2971800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9E7AEB-7028-B2BF-69F5-A6A4988283C5}"/>
                </a:ext>
              </a:extLst>
            </p:cNvPr>
            <p:cNvSpPr/>
            <p:nvPr/>
          </p:nvSpPr>
          <p:spPr>
            <a:xfrm>
              <a:off x="7565308" y="3454809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4FF4D898-8255-5A75-50DF-2277034FB85A}"/>
                </a:ext>
              </a:extLst>
            </p:cNvPr>
            <p:cNvSpPr/>
            <p:nvPr/>
          </p:nvSpPr>
          <p:spPr>
            <a:xfrm>
              <a:off x="6844480" y="4518537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6B85265-0B87-3903-6B81-81E0B8A62F0F}"/>
                </a:ext>
              </a:extLst>
            </p:cNvPr>
            <p:cNvSpPr/>
            <p:nvPr/>
          </p:nvSpPr>
          <p:spPr>
            <a:xfrm>
              <a:off x="7981950" y="5292828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47" name="Right Arrow 46">
            <a:extLst>
              <a:ext uri="{FF2B5EF4-FFF2-40B4-BE49-F238E27FC236}">
                <a16:creationId xmlns:a16="http://schemas.microsoft.com/office/drawing/2014/main" id="{09EA143C-6DE1-746B-83A1-FCB58D18B56A}"/>
              </a:ext>
            </a:extLst>
          </p:cNvPr>
          <p:cNvSpPr/>
          <p:nvPr/>
        </p:nvSpPr>
        <p:spPr>
          <a:xfrm rot="5400000">
            <a:off x="8255330" y="4281350"/>
            <a:ext cx="733950" cy="37122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424B9C8-A523-F921-AA74-E1BEBF2DE279}"/>
              </a:ext>
            </a:extLst>
          </p:cNvPr>
          <p:cNvGrpSpPr/>
          <p:nvPr/>
        </p:nvGrpSpPr>
        <p:grpSpPr>
          <a:xfrm>
            <a:off x="7859074" y="5023320"/>
            <a:ext cx="1565061" cy="1565061"/>
            <a:chOff x="5945621" y="1015838"/>
            <a:chExt cx="3886200" cy="38862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4F65755-FEB3-CE27-A5C2-745099FFD8A1}"/>
                </a:ext>
              </a:extLst>
            </p:cNvPr>
            <p:cNvGrpSpPr/>
            <p:nvPr/>
          </p:nvGrpSpPr>
          <p:grpSpPr>
            <a:xfrm>
              <a:off x="5945621" y="1015838"/>
              <a:ext cx="3886200" cy="3886200"/>
              <a:chOff x="5524500" y="2000250"/>
              <a:chExt cx="3886200" cy="388620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F51FCC1-3A1B-8577-3F1D-F354B02CBEA2}"/>
                  </a:ext>
                </a:extLst>
              </p:cNvPr>
              <p:cNvSpPr/>
              <p:nvPr/>
            </p:nvSpPr>
            <p:spPr>
              <a:xfrm>
                <a:off x="5524500" y="2000250"/>
                <a:ext cx="3886200" cy="3886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6A56985-98D0-3F0F-EFDB-B6E9BBC39B31}"/>
                  </a:ext>
                </a:extLst>
              </p:cNvPr>
              <p:cNvSpPr/>
              <p:nvPr/>
            </p:nvSpPr>
            <p:spPr>
              <a:xfrm>
                <a:off x="6044826" y="2512631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F9F33CE2-2EB8-620B-FF66-8115AA4B8BA8}"/>
                  </a:ext>
                </a:extLst>
              </p:cNvPr>
              <p:cNvSpPr/>
              <p:nvPr/>
            </p:nvSpPr>
            <p:spPr>
              <a:xfrm>
                <a:off x="7981950" y="2114550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260FAE7A-8609-D9FD-CB45-5F0A6852724A}"/>
                  </a:ext>
                </a:extLst>
              </p:cNvPr>
              <p:cNvSpPr/>
              <p:nvPr/>
            </p:nvSpPr>
            <p:spPr>
              <a:xfrm>
                <a:off x="5972482" y="5064228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ACD543A3-45A7-5150-394A-32A9052BDA79}"/>
                  </a:ext>
                </a:extLst>
              </p:cNvPr>
              <p:cNvSpPr/>
              <p:nvPr/>
            </p:nvSpPr>
            <p:spPr>
              <a:xfrm>
                <a:off x="8782050" y="3226209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E672BCC1-BB4A-E3FA-9537-688957511A92}"/>
                  </a:ext>
                </a:extLst>
              </p:cNvPr>
              <p:cNvSpPr/>
              <p:nvPr/>
            </p:nvSpPr>
            <p:spPr>
              <a:xfrm>
                <a:off x="6402029" y="2971800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DE009CE-6FEA-09BA-C24A-C8A85F8862EF}"/>
                  </a:ext>
                </a:extLst>
              </p:cNvPr>
              <p:cNvSpPr/>
              <p:nvPr/>
            </p:nvSpPr>
            <p:spPr>
              <a:xfrm>
                <a:off x="7565308" y="3454809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4935D42-9872-2A1C-1E0C-135CDB98ED2E}"/>
                  </a:ext>
                </a:extLst>
              </p:cNvPr>
              <p:cNvSpPr/>
              <p:nvPr/>
            </p:nvSpPr>
            <p:spPr>
              <a:xfrm>
                <a:off x="6844480" y="4518537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105F140-BFE1-8E3B-F674-5DC6767392E2}"/>
                  </a:ext>
                </a:extLst>
              </p:cNvPr>
              <p:cNvSpPr/>
              <p:nvPr/>
            </p:nvSpPr>
            <p:spPr>
              <a:xfrm>
                <a:off x="7981950" y="5292828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7433814-A5A4-9898-59C4-E5C6E209DBEE}"/>
                </a:ext>
              </a:extLst>
            </p:cNvPr>
            <p:cNvSpPr/>
            <p:nvPr/>
          </p:nvSpPr>
          <p:spPr>
            <a:xfrm rot="19349231">
              <a:off x="6448681" y="1312863"/>
              <a:ext cx="619419" cy="1133524"/>
            </a:xfrm>
            <a:prstGeom prst="ellips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59299E3-E81F-7548-8087-AD381022BB82}"/>
                  </a:ext>
                </a:extLst>
              </p:cNvPr>
              <p:cNvSpPr txBox="1"/>
              <p:nvPr/>
            </p:nvSpPr>
            <p:spPr>
              <a:xfrm>
                <a:off x="8769667" y="4170440"/>
                <a:ext cx="21085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Assume </a:t>
                </a:r>
                <a:r>
                  <a:rPr lang="en-US" sz="16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f.s.o.c</a:t>
                </a:r>
                <a:r>
                  <a:rPr lang="en-US" sz="16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. solvable in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16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759299E3-E81F-7548-8087-AD381022B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667" y="4170440"/>
                <a:ext cx="2108539" cy="584775"/>
              </a:xfrm>
              <a:prstGeom prst="rect">
                <a:avLst/>
              </a:prstGeom>
              <a:blipFill>
                <a:blip r:embed="rId6"/>
                <a:stretch>
                  <a:fillRect t="-4255" r="-2395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27793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6708C-AC7F-9893-F69B-5CBB68030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B8B6A-6492-7EC4-D557-E09AE14F7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Using Reductions to Prove Lower-Bounds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23D3316-A118-55D8-AC60-656AC1835ACF}"/>
                  </a:ext>
                </a:extLst>
              </p:cNvPr>
              <p:cNvSpPr txBox="1"/>
              <p:nvPr/>
            </p:nvSpPr>
            <p:spPr>
              <a:xfrm>
                <a:off x="3083645" y="1228853"/>
                <a:ext cx="6484050" cy="461665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bg1"/>
                    </a:solidFill>
                  </a:rPr>
                  <a:t>Claim</a:t>
                </a:r>
                <a:r>
                  <a:rPr lang="en-US" sz="2400" dirty="0">
                    <a:solidFill>
                      <a:schemeClr val="bg1"/>
                    </a:solidFill>
                  </a:rPr>
                  <a:t>: Closest pair of points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23D3316-A118-55D8-AC60-656AC1835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645" y="1228853"/>
                <a:ext cx="6484050" cy="461665"/>
              </a:xfrm>
              <a:prstGeom prst="rect">
                <a:avLst/>
              </a:prstGeom>
              <a:blipFill>
                <a:blip r:embed="rId2"/>
                <a:stretch>
                  <a:fillRect t="-10526" b="-2631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31C559A-26E5-E70F-C92B-2C6DCD06741C}"/>
              </a:ext>
            </a:extLst>
          </p:cNvPr>
          <p:cNvSpPr txBox="1"/>
          <p:nvPr/>
        </p:nvSpPr>
        <p:spPr>
          <a:xfrm>
            <a:off x="2964818" y="2008647"/>
            <a:ext cx="170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Proof Approach: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D0FC04-9054-FC83-139E-DA6AEF41896D}"/>
                  </a:ext>
                </a:extLst>
              </p:cNvPr>
              <p:cNvSpPr txBox="1"/>
              <p:nvPr/>
            </p:nvSpPr>
            <p:spPr>
              <a:xfrm>
                <a:off x="2964818" y="2656152"/>
                <a:ext cx="1968999" cy="9233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Find a problem that we already know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8D0FC04-9054-FC83-139E-DA6AEF418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818" y="2656152"/>
                <a:ext cx="1968999" cy="923330"/>
              </a:xfrm>
              <a:prstGeom prst="rect">
                <a:avLst/>
              </a:prstGeom>
              <a:blipFill>
                <a:blip r:embed="rId3"/>
                <a:stretch>
                  <a:fillRect t="-2667" b="-8000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>
            <a:extLst>
              <a:ext uri="{FF2B5EF4-FFF2-40B4-BE49-F238E27FC236}">
                <a16:creationId xmlns:a16="http://schemas.microsoft.com/office/drawing/2014/main" id="{D8B28C3D-E0B8-F78A-7CE9-39E7966F3BF5}"/>
              </a:ext>
            </a:extLst>
          </p:cNvPr>
          <p:cNvSpPr/>
          <p:nvPr/>
        </p:nvSpPr>
        <p:spPr>
          <a:xfrm>
            <a:off x="5258699" y="2916833"/>
            <a:ext cx="2256580" cy="37122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A9070D96-CEB6-69D9-2FA0-4A9026B20724}"/>
              </a:ext>
            </a:extLst>
          </p:cNvPr>
          <p:cNvSpPr/>
          <p:nvPr/>
        </p:nvSpPr>
        <p:spPr>
          <a:xfrm rot="10800000">
            <a:off x="5258698" y="5608215"/>
            <a:ext cx="2202428" cy="37122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90E195-4FC9-EEB5-3913-F3A153F0855F}"/>
                  </a:ext>
                </a:extLst>
              </p:cNvPr>
              <p:cNvSpPr txBox="1"/>
              <p:nvPr/>
            </p:nvSpPr>
            <p:spPr>
              <a:xfrm>
                <a:off x="2964818" y="5491748"/>
                <a:ext cx="1968999" cy="64633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>
                        <a:lumMod val="95000"/>
                      </a:schemeClr>
                    </a:solidFill>
                  </a:rPr>
                  <a:t>Solution found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b="0" i="1" smtClean="0">
                        <a:solidFill>
                          <a:schemeClr val="tx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>
                  <a:solidFill>
                    <a:schemeClr val="tx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90E195-4FC9-EEB5-3913-F3A153F08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818" y="5491748"/>
                <a:ext cx="1968999" cy="646331"/>
              </a:xfrm>
              <a:prstGeom prst="rect">
                <a:avLst/>
              </a:prstGeom>
              <a:blipFill>
                <a:blip r:embed="rId4"/>
                <a:stretch>
                  <a:fillRect t="-3846" b="-7692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1646139-6CF0-55AA-63FD-6BCC7B2A8205}"/>
                  </a:ext>
                </a:extLst>
              </p:cNvPr>
              <p:cNvSpPr txBox="1"/>
              <p:nvPr/>
            </p:nvSpPr>
            <p:spPr>
              <a:xfrm>
                <a:off x="5409235" y="2194536"/>
                <a:ext cx="18698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Describe fast conversion to CPP in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6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1646139-6CF0-55AA-63FD-6BCC7B2A8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235" y="2194536"/>
                <a:ext cx="1869819" cy="830997"/>
              </a:xfrm>
              <a:prstGeom prst="rect">
                <a:avLst/>
              </a:prstGeom>
              <a:blipFill>
                <a:blip r:embed="rId5"/>
                <a:stretch>
                  <a:fillRect t="-1493" r="-2013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4DBB74-8D96-720A-6138-0705515F677F}"/>
                  </a:ext>
                </a:extLst>
              </p:cNvPr>
              <p:cNvSpPr txBox="1"/>
              <p:nvPr/>
            </p:nvSpPr>
            <p:spPr>
              <a:xfrm>
                <a:off x="5469419" y="5025129"/>
                <a:ext cx="186981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Convert answer fast, in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6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4DBB74-8D96-720A-6138-0705515F6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419" y="5025129"/>
                <a:ext cx="1869819" cy="584775"/>
              </a:xfrm>
              <a:prstGeom prst="rect">
                <a:avLst/>
              </a:prstGeom>
              <a:blipFill>
                <a:blip r:embed="rId6"/>
                <a:stretch>
                  <a:fillRect l="-676" t="-2128" r="-4054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EAAD033E-7290-8ECB-327E-20774F592245}"/>
              </a:ext>
            </a:extLst>
          </p:cNvPr>
          <p:cNvGrpSpPr/>
          <p:nvPr/>
        </p:nvGrpSpPr>
        <p:grpSpPr>
          <a:xfrm>
            <a:off x="7859074" y="2345548"/>
            <a:ext cx="1565061" cy="1565061"/>
            <a:chOff x="5524500" y="2000250"/>
            <a:chExt cx="3886200" cy="38862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E1F621-8D82-A09D-7C63-76A541A3F9D4}"/>
                </a:ext>
              </a:extLst>
            </p:cNvPr>
            <p:cNvSpPr/>
            <p:nvPr/>
          </p:nvSpPr>
          <p:spPr>
            <a:xfrm>
              <a:off x="5524500" y="2000250"/>
              <a:ext cx="3886200" cy="3886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EFEDBAD-0201-63FF-00A8-524B824F6EAD}"/>
                </a:ext>
              </a:extLst>
            </p:cNvPr>
            <p:cNvSpPr/>
            <p:nvPr/>
          </p:nvSpPr>
          <p:spPr>
            <a:xfrm>
              <a:off x="6044826" y="2512631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AA92CBD-EE11-8C03-40BE-388EEF45B62F}"/>
                </a:ext>
              </a:extLst>
            </p:cNvPr>
            <p:cNvSpPr/>
            <p:nvPr/>
          </p:nvSpPr>
          <p:spPr>
            <a:xfrm>
              <a:off x="7981950" y="2114550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44E3C9B-E80A-6DCB-9FF2-75DF4C655A2D}"/>
                </a:ext>
              </a:extLst>
            </p:cNvPr>
            <p:cNvSpPr/>
            <p:nvPr/>
          </p:nvSpPr>
          <p:spPr>
            <a:xfrm>
              <a:off x="5972482" y="5064228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95D8229-C195-0370-891E-37EA09B04E7C}"/>
                </a:ext>
              </a:extLst>
            </p:cNvPr>
            <p:cNvSpPr/>
            <p:nvPr/>
          </p:nvSpPr>
          <p:spPr>
            <a:xfrm>
              <a:off x="8782050" y="3226209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8AE7819-13FA-667F-48EE-0792287D7816}"/>
                </a:ext>
              </a:extLst>
            </p:cNvPr>
            <p:cNvSpPr/>
            <p:nvPr/>
          </p:nvSpPr>
          <p:spPr>
            <a:xfrm>
              <a:off x="6402029" y="2971800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342DE29-82EF-82D7-A7E3-1830765A5173}"/>
                </a:ext>
              </a:extLst>
            </p:cNvPr>
            <p:cNvSpPr/>
            <p:nvPr/>
          </p:nvSpPr>
          <p:spPr>
            <a:xfrm>
              <a:off x="7565308" y="3454809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595D275-EBC5-040D-6784-98F8BB3B6A44}"/>
                </a:ext>
              </a:extLst>
            </p:cNvPr>
            <p:cNvSpPr/>
            <p:nvPr/>
          </p:nvSpPr>
          <p:spPr>
            <a:xfrm>
              <a:off x="6844480" y="4518537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E493D86-009E-4A86-295E-2A8F7578F65E}"/>
                </a:ext>
              </a:extLst>
            </p:cNvPr>
            <p:cNvSpPr/>
            <p:nvPr/>
          </p:nvSpPr>
          <p:spPr>
            <a:xfrm>
              <a:off x="7981950" y="5292828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47" name="Right Arrow 46">
            <a:extLst>
              <a:ext uri="{FF2B5EF4-FFF2-40B4-BE49-F238E27FC236}">
                <a16:creationId xmlns:a16="http://schemas.microsoft.com/office/drawing/2014/main" id="{4A7BC1EC-4376-721E-4651-083CC529F617}"/>
              </a:ext>
            </a:extLst>
          </p:cNvPr>
          <p:cNvSpPr/>
          <p:nvPr/>
        </p:nvSpPr>
        <p:spPr>
          <a:xfrm rot="5400000">
            <a:off x="8255330" y="4281350"/>
            <a:ext cx="733950" cy="37122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ACA8182-B995-A7FF-8D0C-CDA4EBB9B603}"/>
              </a:ext>
            </a:extLst>
          </p:cNvPr>
          <p:cNvGrpSpPr/>
          <p:nvPr/>
        </p:nvGrpSpPr>
        <p:grpSpPr>
          <a:xfrm>
            <a:off x="7859074" y="5023320"/>
            <a:ext cx="1565061" cy="1565061"/>
            <a:chOff x="5945621" y="1015838"/>
            <a:chExt cx="3886200" cy="38862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088BA70-F2AA-31E4-6F05-78E6153EB4B4}"/>
                </a:ext>
              </a:extLst>
            </p:cNvPr>
            <p:cNvGrpSpPr/>
            <p:nvPr/>
          </p:nvGrpSpPr>
          <p:grpSpPr>
            <a:xfrm>
              <a:off x="5945621" y="1015838"/>
              <a:ext cx="3886200" cy="3886200"/>
              <a:chOff x="5524500" y="2000250"/>
              <a:chExt cx="3886200" cy="388620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A4E1AC4-2D3D-935D-839F-020EF19F987F}"/>
                  </a:ext>
                </a:extLst>
              </p:cNvPr>
              <p:cNvSpPr/>
              <p:nvPr/>
            </p:nvSpPr>
            <p:spPr>
              <a:xfrm>
                <a:off x="5524500" y="2000250"/>
                <a:ext cx="3886200" cy="3886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E1D2BEA-4C84-D172-112B-7A901526A3F9}"/>
                  </a:ext>
                </a:extLst>
              </p:cNvPr>
              <p:cNvSpPr/>
              <p:nvPr/>
            </p:nvSpPr>
            <p:spPr>
              <a:xfrm>
                <a:off x="6044826" y="2512631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9D65A7B7-576A-E12F-B4E1-6D9B75759B0B}"/>
                  </a:ext>
                </a:extLst>
              </p:cNvPr>
              <p:cNvSpPr/>
              <p:nvPr/>
            </p:nvSpPr>
            <p:spPr>
              <a:xfrm>
                <a:off x="7981950" y="2114550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60F0D7C-D37B-BFF7-6E01-A2466FC12CD1}"/>
                  </a:ext>
                </a:extLst>
              </p:cNvPr>
              <p:cNvSpPr/>
              <p:nvPr/>
            </p:nvSpPr>
            <p:spPr>
              <a:xfrm>
                <a:off x="5972482" y="5064228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9805A7D8-F381-EA62-B11F-E2B60DB9A92B}"/>
                  </a:ext>
                </a:extLst>
              </p:cNvPr>
              <p:cNvSpPr/>
              <p:nvPr/>
            </p:nvSpPr>
            <p:spPr>
              <a:xfrm>
                <a:off x="8782050" y="3226209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5BD8A629-4AF1-065E-4276-7C3512DB8619}"/>
                  </a:ext>
                </a:extLst>
              </p:cNvPr>
              <p:cNvSpPr/>
              <p:nvPr/>
            </p:nvSpPr>
            <p:spPr>
              <a:xfrm>
                <a:off x="6402029" y="2971800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D4F768C5-A9FE-34C5-360D-9E2665E39C1F}"/>
                  </a:ext>
                </a:extLst>
              </p:cNvPr>
              <p:cNvSpPr/>
              <p:nvPr/>
            </p:nvSpPr>
            <p:spPr>
              <a:xfrm>
                <a:off x="7565308" y="3454809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25E7FE98-3556-B0E1-E26F-236EFD2D918A}"/>
                  </a:ext>
                </a:extLst>
              </p:cNvPr>
              <p:cNvSpPr/>
              <p:nvPr/>
            </p:nvSpPr>
            <p:spPr>
              <a:xfrm>
                <a:off x="6844480" y="4518537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526F9FCD-0649-17B7-F39D-25F7742D9505}"/>
                  </a:ext>
                </a:extLst>
              </p:cNvPr>
              <p:cNvSpPr/>
              <p:nvPr/>
            </p:nvSpPr>
            <p:spPr>
              <a:xfrm>
                <a:off x="7981950" y="5292828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5BE379-B849-7482-A91D-F99CC166AA9F}"/>
                </a:ext>
              </a:extLst>
            </p:cNvPr>
            <p:cNvSpPr/>
            <p:nvPr/>
          </p:nvSpPr>
          <p:spPr>
            <a:xfrm rot="19349231">
              <a:off x="6448681" y="1312863"/>
              <a:ext cx="619419" cy="1133524"/>
            </a:xfrm>
            <a:prstGeom prst="ellips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487E469-BCAD-2B27-2319-503E8A62177D}"/>
                  </a:ext>
                </a:extLst>
              </p:cNvPr>
              <p:cNvSpPr txBox="1"/>
              <p:nvPr/>
            </p:nvSpPr>
            <p:spPr>
              <a:xfrm>
                <a:off x="8769667" y="4170440"/>
                <a:ext cx="21085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Assume </a:t>
                </a:r>
                <a:r>
                  <a:rPr lang="en-US" sz="16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f.s.o.c</a:t>
                </a:r>
                <a:r>
                  <a:rPr lang="en-US" sz="16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. solvable in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16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487E469-BCAD-2B27-2319-503E8A621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667" y="4170440"/>
                <a:ext cx="2108539" cy="584775"/>
              </a:xfrm>
              <a:prstGeom prst="rect">
                <a:avLst/>
              </a:prstGeom>
              <a:blipFill>
                <a:blip r:embed="rId7"/>
                <a:stretch>
                  <a:fillRect t="-4255" r="-2395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0150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/>
          <p:cNvSpPr txBox="1"/>
          <p:nvPr/>
        </p:nvSpPr>
        <p:spPr>
          <a:xfrm>
            <a:off x="6642954" y="2323335"/>
            <a:ext cx="52243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Set of edge-disjoint paths of size 3</a:t>
            </a:r>
          </a:p>
          <a:p>
            <a:r>
              <a:rPr lang="en-US" sz="2800" dirty="0"/>
              <a:t>   (the 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red</a:t>
            </a:r>
            <a:r>
              <a:rPr lang="en-US" sz="2800" dirty="0"/>
              <a:t>, </a:t>
            </a:r>
            <a:r>
              <a:rPr 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blue</a:t>
            </a:r>
            <a:r>
              <a:rPr lang="en-US" sz="2800" dirty="0"/>
              <a:t>, 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green</a:t>
            </a:r>
            <a:r>
              <a:rPr lang="en-US" sz="2800" dirty="0"/>
              <a:t> paths)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5EF6185-51DF-8084-7EF9-6DC9155BC51A}"/>
              </a:ext>
            </a:extLst>
          </p:cNvPr>
          <p:cNvSpPr txBox="1">
            <a:spLocks/>
          </p:cNvSpPr>
          <p:nvPr/>
        </p:nvSpPr>
        <p:spPr>
          <a:xfrm>
            <a:off x="1143001" y="250118"/>
            <a:ext cx="9905998" cy="619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Edge-Disjoint Paths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AB3ED41-EE08-4757-DF3B-3EE542F7EA29}"/>
                  </a:ext>
                </a:extLst>
              </p:cNvPr>
              <p:cNvSpPr txBox="1"/>
              <p:nvPr/>
            </p:nvSpPr>
            <p:spPr>
              <a:xfrm>
                <a:off x="1638300" y="1144251"/>
                <a:ext cx="8915400" cy="830997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Given a graph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𝐺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=(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𝑉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,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𝐸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, a start node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and a destination node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, give the maximum number of paths from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which share no edges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AB3ED41-EE08-4757-DF3B-3EE542F7E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0" y="1144251"/>
                <a:ext cx="8915400" cy="830997"/>
              </a:xfrm>
              <a:prstGeom prst="rect">
                <a:avLst/>
              </a:prstGeom>
              <a:blipFill>
                <a:blip r:embed="rId2"/>
                <a:stretch>
                  <a:fillRect l="-994" t="-4478" b="-14925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5C618E65-7562-8D3B-45DF-E56E7638B4AD}"/>
              </a:ext>
            </a:extLst>
          </p:cNvPr>
          <p:cNvGrpSpPr/>
          <p:nvPr/>
        </p:nvGrpSpPr>
        <p:grpSpPr>
          <a:xfrm>
            <a:off x="2185116" y="2598540"/>
            <a:ext cx="6357710" cy="3738343"/>
            <a:chOff x="1797832" y="2921271"/>
            <a:chExt cx="6357710" cy="373834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000ECC2-3801-4190-F890-75663BA5CD73}"/>
                </a:ext>
              </a:extLst>
            </p:cNvPr>
            <p:cNvSpPr/>
            <p:nvPr/>
          </p:nvSpPr>
          <p:spPr>
            <a:xfrm>
              <a:off x="3177708" y="6200273"/>
              <a:ext cx="459341" cy="459341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C89A259-03C7-B488-94C0-F981EA1E0476}"/>
                </a:ext>
              </a:extLst>
            </p:cNvPr>
            <p:cNvGrpSpPr/>
            <p:nvPr/>
          </p:nvGrpSpPr>
          <p:grpSpPr>
            <a:xfrm>
              <a:off x="1797832" y="2921271"/>
              <a:ext cx="6357710" cy="3508673"/>
              <a:chOff x="1797832" y="2921271"/>
              <a:chExt cx="6357710" cy="350867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DB5933D8-9C48-4BF5-3326-F0F572D2AFE3}"/>
                      </a:ext>
                    </a:extLst>
                  </p:cNvPr>
                  <p:cNvSpPr/>
                  <p:nvPr/>
                </p:nvSpPr>
                <p:spPr>
                  <a:xfrm>
                    <a:off x="1797832" y="2988540"/>
                    <a:ext cx="459341" cy="459341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oMath>
                      </m:oMathPara>
                    </a14:m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DB5933D8-9C48-4BF5-3326-F0F572D2AFE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7832" y="2988540"/>
                    <a:ext cx="459341" cy="459341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9DA5B792-9E75-3806-12FA-748F8EE34A9E}"/>
                      </a:ext>
                    </a:extLst>
                  </p:cNvPr>
                  <p:cNvSpPr/>
                  <p:nvPr/>
                </p:nvSpPr>
                <p:spPr>
                  <a:xfrm>
                    <a:off x="7696201" y="5092007"/>
                    <a:ext cx="459341" cy="459341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oMath>
                      </m:oMathPara>
                    </a14:m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9DA5B792-9E75-3806-12FA-748F8EE34A9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96201" y="5092007"/>
                    <a:ext cx="459341" cy="459341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8075AE1-47B4-8289-3D92-90D125474CCB}"/>
                  </a:ext>
                </a:extLst>
              </p:cNvPr>
              <p:cNvSpPr/>
              <p:nvPr/>
            </p:nvSpPr>
            <p:spPr>
              <a:xfrm>
                <a:off x="4520419" y="2921271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CCC9152-59B6-329D-6689-695DF52811AA}"/>
                  </a:ext>
                </a:extLst>
              </p:cNvPr>
              <p:cNvSpPr/>
              <p:nvPr/>
            </p:nvSpPr>
            <p:spPr>
              <a:xfrm>
                <a:off x="3590943" y="4167022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h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BE0AE319-E8B8-83FF-F2F8-E7C5C6B6338D}"/>
                  </a:ext>
                </a:extLst>
              </p:cNvPr>
              <p:cNvSpPr/>
              <p:nvPr/>
            </p:nvSpPr>
            <p:spPr>
              <a:xfrm>
                <a:off x="2027503" y="5607341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C050F25-8AED-B0D4-E68E-BA3CA82BA9C9}"/>
                  </a:ext>
                </a:extLst>
              </p:cNvPr>
              <p:cNvSpPr/>
              <p:nvPr/>
            </p:nvSpPr>
            <p:spPr>
              <a:xfrm>
                <a:off x="2962657" y="5254408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851AA407-AF9D-FCE8-549F-D0743C2C3504}"/>
                  </a:ext>
                </a:extLst>
              </p:cNvPr>
              <p:cNvCxnSpPr>
                <a:stCxn id="26" idx="7"/>
                <a:endCxn id="28" idx="2"/>
              </p:cNvCxnSpPr>
              <p:nvPr/>
            </p:nvCxnSpPr>
            <p:spPr>
              <a:xfrm>
                <a:off x="2189904" y="3055809"/>
                <a:ext cx="2330515" cy="95133"/>
              </a:xfrm>
              <a:prstGeom prst="straightConnector1">
                <a:avLst/>
              </a:prstGeom>
              <a:ln w="31750">
                <a:solidFill>
                  <a:schemeClr val="accent4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94F900AE-F7EA-78FE-A4E7-857B6C2993A2}"/>
                  </a:ext>
                </a:extLst>
              </p:cNvPr>
              <p:cNvCxnSpPr>
                <a:stCxn id="26" idx="4"/>
                <a:endCxn id="31" idx="0"/>
              </p:cNvCxnSpPr>
              <p:nvPr/>
            </p:nvCxnSpPr>
            <p:spPr>
              <a:xfrm>
                <a:off x="2027503" y="3447880"/>
                <a:ext cx="229671" cy="215946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D8E50F9E-6FB6-EE20-034C-7BB1D3DAE44D}"/>
                  </a:ext>
                </a:extLst>
              </p:cNvPr>
              <p:cNvCxnSpPr>
                <a:stCxn id="29" idx="7"/>
                <a:endCxn id="28" idx="3"/>
              </p:cNvCxnSpPr>
              <p:nvPr/>
            </p:nvCxnSpPr>
            <p:spPr>
              <a:xfrm flipV="1">
                <a:off x="3983015" y="3313342"/>
                <a:ext cx="604673" cy="920948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925AE332-8D1D-4073-B800-42FA26649A28}"/>
                  </a:ext>
                </a:extLst>
              </p:cNvPr>
              <p:cNvCxnSpPr>
                <a:stCxn id="26" idx="6"/>
                <a:endCxn id="29" idx="1"/>
              </p:cNvCxnSpPr>
              <p:nvPr/>
            </p:nvCxnSpPr>
            <p:spPr>
              <a:xfrm>
                <a:off x="2257173" y="3218210"/>
                <a:ext cx="1401039" cy="1016080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30B87D7C-CF30-AD10-C637-2ECBBBFFB693}"/>
                  </a:ext>
                </a:extLst>
              </p:cNvPr>
              <p:cNvCxnSpPr>
                <a:stCxn id="26" idx="5"/>
                <a:endCxn id="32" idx="1"/>
              </p:cNvCxnSpPr>
              <p:nvPr/>
            </p:nvCxnSpPr>
            <p:spPr>
              <a:xfrm>
                <a:off x="2189903" y="3380612"/>
                <a:ext cx="840022" cy="1941065"/>
              </a:xfrm>
              <a:prstGeom prst="straightConnector1">
                <a:avLst/>
              </a:prstGeom>
              <a:ln w="3175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DB047BED-1A09-4E4B-CF35-8C21AA27353F}"/>
                  </a:ext>
                </a:extLst>
              </p:cNvPr>
              <p:cNvCxnSpPr>
                <a:stCxn id="29" idx="6"/>
                <a:endCxn id="40" idx="2"/>
              </p:cNvCxnSpPr>
              <p:nvPr/>
            </p:nvCxnSpPr>
            <p:spPr>
              <a:xfrm>
                <a:off x="4050284" y="4396693"/>
                <a:ext cx="862207" cy="229671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BB798909-8CF0-C755-C38D-93D6D90AD54E}"/>
                  </a:ext>
                </a:extLst>
              </p:cNvPr>
              <p:cNvCxnSpPr>
                <a:stCxn id="27" idx="0"/>
                <a:endCxn id="28" idx="5"/>
              </p:cNvCxnSpPr>
              <p:nvPr/>
            </p:nvCxnSpPr>
            <p:spPr>
              <a:xfrm flipH="1" flipV="1">
                <a:off x="4912491" y="3313342"/>
                <a:ext cx="3013381" cy="1778664"/>
              </a:xfrm>
              <a:prstGeom prst="straightConnector1">
                <a:avLst/>
              </a:prstGeom>
              <a:ln w="31750">
                <a:solidFill>
                  <a:schemeClr val="accent4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0D106954-37CD-D282-42BF-46D0AF6718E2}"/>
                  </a:ext>
                </a:extLst>
              </p:cNvPr>
              <p:cNvSpPr/>
              <p:nvPr/>
            </p:nvSpPr>
            <p:spPr>
              <a:xfrm>
                <a:off x="4912491" y="4396693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f</a:t>
                </a: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7EB59A53-F702-E5F9-C6E8-D78BB4B151C3}"/>
                  </a:ext>
                </a:extLst>
              </p:cNvPr>
              <p:cNvCxnSpPr>
                <a:stCxn id="32" idx="7"/>
                <a:endCxn id="40" idx="3"/>
              </p:cNvCxnSpPr>
              <p:nvPr/>
            </p:nvCxnSpPr>
            <p:spPr>
              <a:xfrm flipV="1">
                <a:off x="3354729" y="4788764"/>
                <a:ext cx="1625031" cy="532912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1F3B6F45-1D3F-A170-0C59-54D4990139F5}"/>
                  </a:ext>
                </a:extLst>
              </p:cNvPr>
              <p:cNvCxnSpPr>
                <a:stCxn id="31" idx="5"/>
                <a:endCxn id="24" idx="2"/>
              </p:cNvCxnSpPr>
              <p:nvPr/>
            </p:nvCxnSpPr>
            <p:spPr>
              <a:xfrm>
                <a:off x="2419575" y="5999413"/>
                <a:ext cx="758133" cy="430531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43E7680-D45B-2C82-4346-AD7939E49C57}"/>
                  </a:ext>
                </a:extLst>
              </p:cNvPr>
              <p:cNvSpPr/>
              <p:nvPr/>
            </p:nvSpPr>
            <p:spPr>
              <a:xfrm>
                <a:off x="4303066" y="5885617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183D30E5-82D9-D7EC-DF83-C30DB7610A10}"/>
                  </a:ext>
                </a:extLst>
              </p:cNvPr>
              <p:cNvCxnSpPr>
                <a:stCxn id="31" idx="6"/>
                <a:endCxn id="43" idx="2"/>
              </p:cNvCxnSpPr>
              <p:nvPr/>
            </p:nvCxnSpPr>
            <p:spPr>
              <a:xfrm>
                <a:off x="2486843" y="5837011"/>
                <a:ext cx="1816222" cy="278276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69F4EBE8-F05A-D718-264E-E31336C066C4}"/>
                  </a:ext>
                </a:extLst>
              </p:cNvPr>
              <p:cNvCxnSpPr>
                <a:stCxn id="32" idx="5"/>
                <a:endCxn id="43" idx="1"/>
              </p:cNvCxnSpPr>
              <p:nvPr/>
            </p:nvCxnSpPr>
            <p:spPr>
              <a:xfrm>
                <a:off x="3354728" y="5646479"/>
                <a:ext cx="1015606" cy="306406"/>
              </a:xfrm>
              <a:prstGeom prst="straightConnector1">
                <a:avLst/>
              </a:prstGeom>
              <a:ln w="3175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16F36899-96E8-4416-593E-EBF49CA7DAE8}"/>
                  </a:ext>
                </a:extLst>
              </p:cNvPr>
              <p:cNvCxnSpPr>
                <a:stCxn id="32" idx="6"/>
                <a:endCxn id="27" idx="2"/>
              </p:cNvCxnSpPr>
              <p:nvPr/>
            </p:nvCxnSpPr>
            <p:spPr>
              <a:xfrm flipV="1">
                <a:off x="3421998" y="5321678"/>
                <a:ext cx="4274203" cy="162401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0C9E4DEA-6612-4916-A405-03AD9D1D1B5D}"/>
                  </a:ext>
                </a:extLst>
              </p:cNvPr>
              <p:cNvCxnSpPr>
                <a:stCxn id="40" idx="6"/>
                <a:endCxn id="27" idx="1"/>
              </p:cNvCxnSpPr>
              <p:nvPr/>
            </p:nvCxnSpPr>
            <p:spPr>
              <a:xfrm>
                <a:off x="5371831" y="4626363"/>
                <a:ext cx="2391638" cy="532912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B22CCA56-A113-D0D3-CCDC-A7DD822FC846}"/>
                  </a:ext>
                </a:extLst>
              </p:cNvPr>
              <p:cNvCxnSpPr>
                <a:stCxn id="43" idx="6"/>
                <a:endCxn id="27" idx="3"/>
              </p:cNvCxnSpPr>
              <p:nvPr/>
            </p:nvCxnSpPr>
            <p:spPr>
              <a:xfrm flipV="1">
                <a:off x="4762407" y="5484079"/>
                <a:ext cx="3001063" cy="631209"/>
              </a:xfrm>
              <a:prstGeom prst="straightConnector1">
                <a:avLst/>
              </a:prstGeom>
              <a:ln w="3175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5E45B7A3-4299-E300-C011-328B7676971C}"/>
                  </a:ext>
                </a:extLst>
              </p:cNvPr>
              <p:cNvCxnSpPr>
                <a:stCxn id="24" idx="6"/>
                <a:endCxn id="43" idx="3"/>
              </p:cNvCxnSpPr>
              <p:nvPr/>
            </p:nvCxnSpPr>
            <p:spPr>
              <a:xfrm flipV="1">
                <a:off x="3637048" y="6277689"/>
                <a:ext cx="733286" cy="15225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890374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A16E7-4635-C0D4-73FD-537C78ABD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54A73-7839-9C46-264C-FE992E6C2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Using Reductions to Prove Lower-Bounds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71AEFB-841C-AB0B-0E9F-F0AC744BD7C5}"/>
                  </a:ext>
                </a:extLst>
              </p:cNvPr>
              <p:cNvSpPr txBox="1"/>
              <p:nvPr/>
            </p:nvSpPr>
            <p:spPr>
              <a:xfrm>
                <a:off x="3083645" y="1228853"/>
                <a:ext cx="6484050" cy="461665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bg1"/>
                    </a:solidFill>
                  </a:rPr>
                  <a:t>Claim</a:t>
                </a:r>
                <a:r>
                  <a:rPr lang="en-US" sz="2400" dirty="0">
                    <a:solidFill>
                      <a:schemeClr val="bg1"/>
                    </a:solidFill>
                  </a:rPr>
                  <a:t>: Closest pair of points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71AEFB-841C-AB0B-0E9F-F0AC744BD7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645" y="1228853"/>
                <a:ext cx="6484050" cy="461665"/>
              </a:xfrm>
              <a:prstGeom prst="rect">
                <a:avLst/>
              </a:prstGeom>
              <a:blipFill>
                <a:blip r:embed="rId2"/>
                <a:stretch>
                  <a:fillRect t="-10526" b="-2631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F8CC934-785C-A5B2-1E45-DBA175E90732}"/>
              </a:ext>
            </a:extLst>
          </p:cNvPr>
          <p:cNvSpPr txBox="1"/>
          <p:nvPr/>
        </p:nvSpPr>
        <p:spPr>
          <a:xfrm>
            <a:off x="2964818" y="2008647"/>
            <a:ext cx="170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Proof Approach: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78300D-D845-5A26-8A10-FEAA4C849AD0}"/>
                  </a:ext>
                </a:extLst>
              </p:cNvPr>
              <p:cNvSpPr txBox="1"/>
              <p:nvPr/>
            </p:nvSpPr>
            <p:spPr>
              <a:xfrm>
                <a:off x="2964818" y="2656152"/>
                <a:ext cx="1968999" cy="9233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Find a problem that we already know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278300D-D845-5A26-8A10-FEAA4C849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818" y="2656152"/>
                <a:ext cx="1968999" cy="923330"/>
              </a:xfrm>
              <a:prstGeom prst="rect">
                <a:avLst/>
              </a:prstGeom>
              <a:blipFill>
                <a:blip r:embed="rId3"/>
                <a:stretch>
                  <a:fillRect t="-2667" b="-8000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>
            <a:extLst>
              <a:ext uri="{FF2B5EF4-FFF2-40B4-BE49-F238E27FC236}">
                <a16:creationId xmlns:a16="http://schemas.microsoft.com/office/drawing/2014/main" id="{E81F262D-C644-98BF-574D-26DDD28234A8}"/>
              </a:ext>
            </a:extLst>
          </p:cNvPr>
          <p:cNvSpPr/>
          <p:nvPr/>
        </p:nvSpPr>
        <p:spPr>
          <a:xfrm>
            <a:off x="5258699" y="2916833"/>
            <a:ext cx="2256580" cy="37122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A399625A-B582-959E-6E7F-BCE4E277F0B7}"/>
              </a:ext>
            </a:extLst>
          </p:cNvPr>
          <p:cNvSpPr/>
          <p:nvPr/>
        </p:nvSpPr>
        <p:spPr>
          <a:xfrm rot="10800000">
            <a:off x="5258698" y="5608215"/>
            <a:ext cx="2202428" cy="37122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3D76FDA-1E7A-C835-B995-E179ACC044D0}"/>
                  </a:ext>
                </a:extLst>
              </p:cNvPr>
              <p:cNvSpPr txBox="1"/>
              <p:nvPr/>
            </p:nvSpPr>
            <p:spPr>
              <a:xfrm>
                <a:off x="2964818" y="5491748"/>
                <a:ext cx="1968999" cy="646331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Solution found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63D76FDA-1E7A-C835-B995-E179ACC04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818" y="5491748"/>
                <a:ext cx="1968999" cy="646331"/>
              </a:xfrm>
              <a:prstGeom prst="rect">
                <a:avLst/>
              </a:prstGeom>
              <a:blipFill>
                <a:blip r:embed="rId4"/>
                <a:stretch>
                  <a:fillRect t="-3846" b="-7692"/>
                </a:stretch>
              </a:blip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0A5B80-8438-A447-E9F7-157054E12DB1}"/>
                  </a:ext>
                </a:extLst>
              </p:cNvPr>
              <p:cNvSpPr txBox="1"/>
              <p:nvPr/>
            </p:nvSpPr>
            <p:spPr>
              <a:xfrm>
                <a:off x="773293" y="4330687"/>
                <a:ext cx="284879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Contradiction! Each step of algorithm is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1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1400" b="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400" b="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400" b="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1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 so solution found faster than is theoretically possible!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A0A5B80-8438-A447-E9F7-157054E12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293" y="4330687"/>
                <a:ext cx="2848794" cy="738664"/>
              </a:xfrm>
              <a:prstGeom prst="rect">
                <a:avLst/>
              </a:prstGeom>
              <a:blipFill>
                <a:blip r:embed="rId5"/>
                <a:stretch>
                  <a:fillRect l="-442" r="-885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5812426-8669-235A-71CB-24C8E26894F7}"/>
              </a:ext>
            </a:extLst>
          </p:cNvPr>
          <p:cNvCxnSpPr>
            <a:cxnSpLocks/>
          </p:cNvCxnSpPr>
          <p:nvPr/>
        </p:nvCxnSpPr>
        <p:spPr>
          <a:xfrm>
            <a:off x="2218175" y="5114185"/>
            <a:ext cx="564439" cy="4488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857BF69-25B1-2B76-28B6-FD8C673CC837}"/>
                  </a:ext>
                </a:extLst>
              </p:cNvPr>
              <p:cNvSpPr txBox="1"/>
              <p:nvPr/>
            </p:nvSpPr>
            <p:spPr>
              <a:xfrm>
                <a:off x="5409235" y="2194536"/>
                <a:ext cx="186981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Describe fast conversion to CPP in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6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857BF69-25B1-2B76-28B6-FD8C673CC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235" y="2194536"/>
                <a:ext cx="1869819" cy="830997"/>
              </a:xfrm>
              <a:prstGeom prst="rect">
                <a:avLst/>
              </a:prstGeom>
              <a:blipFill>
                <a:blip r:embed="rId6"/>
                <a:stretch>
                  <a:fillRect t="-1493" r="-2013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87523BA-D924-AC51-554C-39B943E66890}"/>
                  </a:ext>
                </a:extLst>
              </p:cNvPr>
              <p:cNvSpPr txBox="1"/>
              <p:nvPr/>
            </p:nvSpPr>
            <p:spPr>
              <a:xfrm>
                <a:off x="5469419" y="5025129"/>
                <a:ext cx="186981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Convert answer fast, in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6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87523BA-D924-AC51-554C-39B943E668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9419" y="5025129"/>
                <a:ext cx="1869819" cy="584775"/>
              </a:xfrm>
              <a:prstGeom prst="rect">
                <a:avLst/>
              </a:prstGeom>
              <a:blipFill>
                <a:blip r:embed="rId7"/>
                <a:stretch>
                  <a:fillRect l="-676" t="-2128" r="-4054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C770B8B1-D9D4-417E-0398-4D2EFA5A8343}"/>
              </a:ext>
            </a:extLst>
          </p:cNvPr>
          <p:cNvGrpSpPr/>
          <p:nvPr/>
        </p:nvGrpSpPr>
        <p:grpSpPr>
          <a:xfrm>
            <a:off x="7859074" y="2345548"/>
            <a:ext cx="1565061" cy="1565061"/>
            <a:chOff x="5524500" y="2000250"/>
            <a:chExt cx="3886200" cy="38862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5A67F10-422C-C81D-3FC2-52FC3D6A6873}"/>
                </a:ext>
              </a:extLst>
            </p:cNvPr>
            <p:cNvSpPr/>
            <p:nvPr/>
          </p:nvSpPr>
          <p:spPr>
            <a:xfrm>
              <a:off x="5524500" y="2000250"/>
              <a:ext cx="3886200" cy="3886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EC82033-703E-F88D-2BD6-567E8542B3E6}"/>
                </a:ext>
              </a:extLst>
            </p:cNvPr>
            <p:cNvSpPr/>
            <p:nvPr/>
          </p:nvSpPr>
          <p:spPr>
            <a:xfrm>
              <a:off x="6044826" y="2512631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FBCAF06-1F45-F722-4AC2-551137EFDF54}"/>
                </a:ext>
              </a:extLst>
            </p:cNvPr>
            <p:cNvSpPr/>
            <p:nvPr/>
          </p:nvSpPr>
          <p:spPr>
            <a:xfrm>
              <a:off x="7981950" y="2114550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475ED96-B0EC-6C97-D9EA-6A43A1946947}"/>
                </a:ext>
              </a:extLst>
            </p:cNvPr>
            <p:cNvSpPr/>
            <p:nvPr/>
          </p:nvSpPr>
          <p:spPr>
            <a:xfrm>
              <a:off x="5972482" y="5064228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E0FB28-350D-B346-11A9-DD450EF407F0}"/>
                </a:ext>
              </a:extLst>
            </p:cNvPr>
            <p:cNvSpPr/>
            <p:nvPr/>
          </p:nvSpPr>
          <p:spPr>
            <a:xfrm>
              <a:off x="8782050" y="3226209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76F247-6779-FCED-7214-B678FAA8A0A4}"/>
                </a:ext>
              </a:extLst>
            </p:cNvPr>
            <p:cNvSpPr/>
            <p:nvPr/>
          </p:nvSpPr>
          <p:spPr>
            <a:xfrm>
              <a:off x="6402029" y="2971800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EFF8FCE-98CC-6130-57EA-B75BB1299F02}"/>
                </a:ext>
              </a:extLst>
            </p:cNvPr>
            <p:cNvSpPr/>
            <p:nvPr/>
          </p:nvSpPr>
          <p:spPr>
            <a:xfrm>
              <a:off x="7565308" y="3454809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8D67B1D-3BA3-3721-823D-46AB9759F711}"/>
                </a:ext>
              </a:extLst>
            </p:cNvPr>
            <p:cNvSpPr/>
            <p:nvPr/>
          </p:nvSpPr>
          <p:spPr>
            <a:xfrm>
              <a:off x="6844480" y="4518537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B5BDB75-1C2C-A1A1-6D2F-6F1BE6B7F0E5}"/>
                </a:ext>
              </a:extLst>
            </p:cNvPr>
            <p:cNvSpPr/>
            <p:nvPr/>
          </p:nvSpPr>
          <p:spPr>
            <a:xfrm>
              <a:off x="7981950" y="5292828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47" name="Right Arrow 46">
            <a:extLst>
              <a:ext uri="{FF2B5EF4-FFF2-40B4-BE49-F238E27FC236}">
                <a16:creationId xmlns:a16="http://schemas.microsoft.com/office/drawing/2014/main" id="{DD6EBB40-3573-F730-120C-1463A09813D8}"/>
              </a:ext>
            </a:extLst>
          </p:cNvPr>
          <p:cNvSpPr/>
          <p:nvPr/>
        </p:nvSpPr>
        <p:spPr>
          <a:xfrm rot="5400000">
            <a:off x="8255330" y="4281350"/>
            <a:ext cx="733950" cy="37122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6DDD2C9-D0AD-A8AE-296A-B98D432880BB}"/>
              </a:ext>
            </a:extLst>
          </p:cNvPr>
          <p:cNvGrpSpPr/>
          <p:nvPr/>
        </p:nvGrpSpPr>
        <p:grpSpPr>
          <a:xfrm>
            <a:off x="7859074" y="5023320"/>
            <a:ext cx="1565061" cy="1565061"/>
            <a:chOff x="5945621" y="1015838"/>
            <a:chExt cx="3886200" cy="38862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EA7B60D8-60DD-B787-01F0-E2E3A2E97AFA}"/>
                </a:ext>
              </a:extLst>
            </p:cNvPr>
            <p:cNvGrpSpPr/>
            <p:nvPr/>
          </p:nvGrpSpPr>
          <p:grpSpPr>
            <a:xfrm>
              <a:off x="5945621" y="1015838"/>
              <a:ext cx="3886200" cy="3886200"/>
              <a:chOff x="5524500" y="2000250"/>
              <a:chExt cx="3886200" cy="3886200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C99C0326-F49C-8962-6AEE-F1C01E7B0DCE}"/>
                  </a:ext>
                </a:extLst>
              </p:cNvPr>
              <p:cNvSpPr/>
              <p:nvPr/>
            </p:nvSpPr>
            <p:spPr>
              <a:xfrm>
                <a:off x="5524500" y="2000250"/>
                <a:ext cx="3886200" cy="3886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07BF0215-33FB-88D9-711F-4E763DF19647}"/>
                  </a:ext>
                </a:extLst>
              </p:cNvPr>
              <p:cNvSpPr/>
              <p:nvPr/>
            </p:nvSpPr>
            <p:spPr>
              <a:xfrm>
                <a:off x="6044826" y="2512631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C0EF4D8-E247-1278-0150-904E22545BBA}"/>
                  </a:ext>
                </a:extLst>
              </p:cNvPr>
              <p:cNvSpPr/>
              <p:nvPr/>
            </p:nvSpPr>
            <p:spPr>
              <a:xfrm>
                <a:off x="7981950" y="2114550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93605A2B-6E5D-679E-CAA6-798B0CCB5A94}"/>
                  </a:ext>
                </a:extLst>
              </p:cNvPr>
              <p:cNvSpPr/>
              <p:nvPr/>
            </p:nvSpPr>
            <p:spPr>
              <a:xfrm>
                <a:off x="5972482" y="5064228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874584A9-E346-3431-AD50-7A56A0E9F361}"/>
                  </a:ext>
                </a:extLst>
              </p:cNvPr>
              <p:cNvSpPr/>
              <p:nvPr/>
            </p:nvSpPr>
            <p:spPr>
              <a:xfrm>
                <a:off x="8782050" y="3226209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C0C99DBA-39A1-E78A-41A1-121ECFAD36E9}"/>
                  </a:ext>
                </a:extLst>
              </p:cNvPr>
              <p:cNvSpPr/>
              <p:nvPr/>
            </p:nvSpPr>
            <p:spPr>
              <a:xfrm>
                <a:off x="6402029" y="2971800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DEB1E06B-C76F-C4AC-78AA-2D439F5B75D1}"/>
                  </a:ext>
                </a:extLst>
              </p:cNvPr>
              <p:cNvSpPr/>
              <p:nvPr/>
            </p:nvSpPr>
            <p:spPr>
              <a:xfrm>
                <a:off x="7565308" y="3454809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829743E9-532D-7B2F-1B37-5091FA2446A4}"/>
                  </a:ext>
                </a:extLst>
              </p:cNvPr>
              <p:cNvSpPr/>
              <p:nvPr/>
            </p:nvSpPr>
            <p:spPr>
              <a:xfrm>
                <a:off x="6844480" y="4518537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FFF31B73-A869-878F-513B-3BFBBECEDB5D}"/>
                  </a:ext>
                </a:extLst>
              </p:cNvPr>
              <p:cNvSpPr/>
              <p:nvPr/>
            </p:nvSpPr>
            <p:spPr>
              <a:xfrm>
                <a:off x="7981950" y="5292828"/>
                <a:ext cx="228600" cy="228600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3170C73-694C-BEAE-1726-B7BA998F8DBE}"/>
                </a:ext>
              </a:extLst>
            </p:cNvPr>
            <p:cNvSpPr/>
            <p:nvPr/>
          </p:nvSpPr>
          <p:spPr>
            <a:xfrm rot="19349231">
              <a:off x="6448681" y="1312863"/>
              <a:ext cx="619419" cy="1133524"/>
            </a:xfrm>
            <a:prstGeom prst="ellips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A5BE0F4-753F-475C-786A-25819AA6C508}"/>
                  </a:ext>
                </a:extLst>
              </p:cNvPr>
              <p:cNvSpPr txBox="1"/>
              <p:nvPr/>
            </p:nvSpPr>
            <p:spPr>
              <a:xfrm>
                <a:off x="8769667" y="4170440"/>
                <a:ext cx="21085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Assume </a:t>
                </a:r>
                <a:r>
                  <a:rPr lang="en-US" sz="16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f.s.o.c</a:t>
                </a:r>
                <a:r>
                  <a:rPr lang="en-US" sz="16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. solvable in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16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A5BE0F4-753F-475C-786A-25819AA6C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667" y="4170440"/>
                <a:ext cx="2108539" cy="584775"/>
              </a:xfrm>
              <a:prstGeom prst="rect">
                <a:avLst/>
              </a:prstGeom>
              <a:blipFill>
                <a:blip r:embed="rId8"/>
                <a:stretch>
                  <a:fillRect t="-4255" r="-2395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7A8E01-B9CD-1BD2-09E0-73F3EBC659E4}"/>
              </a:ext>
            </a:extLst>
          </p:cNvPr>
          <p:cNvCxnSpPr>
            <a:cxnSpLocks/>
          </p:cNvCxnSpPr>
          <p:nvPr/>
        </p:nvCxnSpPr>
        <p:spPr>
          <a:xfrm flipV="1">
            <a:off x="3310759" y="3671544"/>
            <a:ext cx="508043" cy="614309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0409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181D6-5D2B-09F6-82B7-E9257AC86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96429-1FE1-3DDA-79D2-108DF8859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Using Reductions to Prove Lower-Bounds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A7F86E-95A8-F60B-E1F0-8C05C71069CB}"/>
                  </a:ext>
                </a:extLst>
              </p:cNvPr>
              <p:cNvSpPr txBox="1"/>
              <p:nvPr/>
            </p:nvSpPr>
            <p:spPr>
              <a:xfrm>
                <a:off x="2964818" y="1363374"/>
                <a:ext cx="1968999" cy="92333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>
                        <a:lumMod val="95000"/>
                      </a:schemeClr>
                    </a:solidFill>
                  </a:rPr>
                  <a:t>Find a problem that we already know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solidFill>
                          <a:schemeClr val="tx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>
                  <a:solidFill>
                    <a:schemeClr val="tx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A7F86E-95A8-F60B-E1F0-8C05C71069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818" y="1363374"/>
                <a:ext cx="1968999" cy="923330"/>
              </a:xfrm>
              <a:prstGeom prst="rect">
                <a:avLst/>
              </a:prstGeom>
              <a:blipFill>
                <a:blip r:embed="rId2"/>
                <a:stretch>
                  <a:fillRect t="-2703" b="-9459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E6124B2C-9EBB-3025-D41E-BC502BF695DD}"/>
              </a:ext>
            </a:extLst>
          </p:cNvPr>
          <p:cNvSpPr/>
          <p:nvPr/>
        </p:nvSpPr>
        <p:spPr>
          <a:xfrm>
            <a:off x="1915510" y="2919857"/>
            <a:ext cx="8198069" cy="3192517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243C0F-F9EE-118B-3A84-4015A0EF193D}"/>
              </a:ext>
            </a:extLst>
          </p:cNvPr>
          <p:cNvSpPr txBox="1"/>
          <p:nvPr/>
        </p:nvSpPr>
        <p:spPr>
          <a:xfrm>
            <a:off x="2131791" y="3123951"/>
            <a:ext cx="7784717" cy="369332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u="sng" dirty="0">
                <a:solidFill>
                  <a:schemeClr val="bg1"/>
                </a:solidFill>
              </a:rPr>
              <a:t>Element Uniqueness Problem</a:t>
            </a:r>
            <a:r>
              <a:rPr lang="en-US" dirty="0">
                <a:solidFill>
                  <a:schemeClr val="bg1"/>
                </a:solidFill>
              </a:rPr>
              <a:t>: Given a list of numbers, are all of the elements unique?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5F92A3C-567F-620C-CD85-75D7CBD9DB31}"/>
              </a:ext>
            </a:extLst>
          </p:cNvPr>
          <p:cNvGrpSpPr/>
          <p:nvPr/>
        </p:nvGrpSpPr>
        <p:grpSpPr>
          <a:xfrm>
            <a:off x="2522480" y="3889432"/>
            <a:ext cx="5549472" cy="504500"/>
            <a:chOff x="2246586" y="3499942"/>
            <a:chExt cx="5549472" cy="5045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A71F723-D9D6-CB19-DBE8-F6B46D96F44A}"/>
                </a:ext>
              </a:extLst>
            </p:cNvPr>
            <p:cNvSpPr/>
            <p:nvPr/>
          </p:nvSpPr>
          <p:spPr>
            <a:xfrm>
              <a:off x="2246586" y="3499945"/>
              <a:ext cx="504497" cy="50449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25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7D2F616-1477-DE2B-2C10-01818349008A}"/>
                </a:ext>
              </a:extLst>
            </p:cNvPr>
            <p:cNvSpPr/>
            <p:nvPr/>
          </p:nvSpPr>
          <p:spPr>
            <a:xfrm>
              <a:off x="2751083" y="3499944"/>
              <a:ext cx="504497" cy="50449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88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27692EB-06DC-5F08-B7DF-6A33A3EE1241}"/>
                </a:ext>
              </a:extLst>
            </p:cNvPr>
            <p:cNvSpPr/>
            <p:nvPr/>
          </p:nvSpPr>
          <p:spPr>
            <a:xfrm>
              <a:off x="3255581" y="3499944"/>
              <a:ext cx="504497" cy="50449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13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2A42305-EB01-5FA0-FB0A-04B773EF6C07}"/>
                </a:ext>
              </a:extLst>
            </p:cNvPr>
            <p:cNvSpPr/>
            <p:nvPr/>
          </p:nvSpPr>
          <p:spPr>
            <a:xfrm>
              <a:off x="3760078" y="3499943"/>
              <a:ext cx="504497" cy="50449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90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B6BC961-9FE5-5229-65C1-BF410C37BD7A}"/>
                </a:ext>
              </a:extLst>
            </p:cNvPr>
            <p:cNvSpPr/>
            <p:nvPr/>
          </p:nvSpPr>
          <p:spPr>
            <a:xfrm>
              <a:off x="4264577" y="3499945"/>
              <a:ext cx="504497" cy="50449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64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86DB23A-6623-B775-84F6-E92F13BF75EC}"/>
                </a:ext>
              </a:extLst>
            </p:cNvPr>
            <p:cNvSpPr/>
            <p:nvPr/>
          </p:nvSpPr>
          <p:spPr>
            <a:xfrm>
              <a:off x="4769074" y="3499944"/>
              <a:ext cx="504497" cy="50449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FF3C304-DD03-3C2D-DF72-312C37ECFB98}"/>
                </a:ext>
              </a:extLst>
            </p:cNvPr>
            <p:cNvSpPr/>
            <p:nvPr/>
          </p:nvSpPr>
          <p:spPr>
            <a:xfrm>
              <a:off x="5273572" y="3499944"/>
              <a:ext cx="504497" cy="50449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18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4F76E29-F1A1-4DBA-1FB8-A06B0A8C3FEB}"/>
                </a:ext>
              </a:extLst>
            </p:cNvPr>
            <p:cNvSpPr/>
            <p:nvPr/>
          </p:nvSpPr>
          <p:spPr>
            <a:xfrm>
              <a:off x="5778069" y="3499943"/>
              <a:ext cx="504497" cy="50449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99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7A386A-5C82-360E-3FEE-3CB73D3D58F9}"/>
                </a:ext>
              </a:extLst>
            </p:cNvPr>
            <p:cNvSpPr/>
            <p:nvPr/>
          </p:nvSpPr>
          <p:spPr>
            <a:xfrm>
              <a:off x="6282566" y="3499943"/>
              <a:ext cx="504497" cy="50449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71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A8121CC-15F1-5D62-B097-C282D390A503}"/>
                </a:ext>
              </a:extLst>
            </p:cNvPr>
            <p:cNvSpPr/>
            <p:nvPr/>
          </p:nvSpPr>
          <p:spPr>
            <a:xfrm>
              <a:off x="6787064" y="3499943"/>
              <a:ext cx="504497" cy="50449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77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74CA7F8-4727-976B-D4CA-9A8E562E0FF0}"/>
                </a:ext>
              </a:extLst>
            </p:cNvPr>
            <p:cNvSpPr/>
            <p:nvPr/>
          </p:nvSpPr>
          <p:spPr>
            <a:xfrm>
              <a:off x="7291561" y="3499942"/>
              <a:ext cx="504497" cy="50449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39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0DF2768-747D-70DF-A533-A4404C5BDFCD}"/>
              </a:ext>
            </a:extLst>
          </p:cNvPr>
          <p:cNvGrpSpPr/>
          <p:nvPr/>
        </p:nvGrpSpPr>
        <p:grpSpPr>
          <a:xfrm>
            <a:off x="2522480" y="4705301"/>
            <a:ext cx="5549472" cy="504500"/>
            <a:chOff x="2246586" y="3499942"/>
            <a:chExt cx="5549472" cy="5045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7500094-C8C4-2833-C81C-C2BA477B1FFD}"/>
                </a:ext>
              </a:extLst>
            </p:cNvPr>
            <p:cNvSpPr/>
            <p:nvPr/>
          </p:nvSpPr>
          <p:spPr>
            <a:xfrm>
              <a:off x="2246586" y="3499945"/>
              <a:ext cx="504497" cy="504497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25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D65A05-4A84-8AB9-E869-1CB5C92DDDE9}"/>
                </a:ext>
              </a:extLst>
            </p:cNvPr>
            <p:cNvSpPr/>
            <p:nvPr/>
          </p:nvSpPr>
          <p:spPr>
            <a:xfrm>
              <a:off x="2751083" y="3499944"/>
              <a:ext cx="504497" cy="50449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88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4FBD90D-A2D4-AC79-56CC-CA3E397349E6}"/>
                </a:ext>
              </a:extLst>
            </p:cNvPr>
            <p:cNvSpPr/>
            <p:nvPr/>
          </p:nvSpPr>
          <p:spPr>
            <a:xfrm>
              <a:off x="3255581" y="3499944"/>
              <a:ext cx="504497" cy="504497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13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CE279DE-C766-05A9-42F7-B4D8F718D062}"/>
                </a:ext>
              </a:extLst>
            </p:cNvPr>
            <p:cNvSpPr/>
            <p:nvPr/>
          </p:nvSpPr>
          <p:spPr>
            <a:xfrm>
              <a:off x="3760078" y="3499943"/>
              <a:ext cx="504497" cy="504497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90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ED079C8-3E5B-CB35-84F3-9C26F42FA20D}"/>
                </a:ext>
              </a:extLst>
            </p:cNvPr>
            <p:cNvSpPr/>
            <p:nvPr/>
          </p:nvSpPr>
          <p:spPr>
            <a:xfrm>
              <a:off x="4264577" y="3499945"/>
              <a:ext cx="504497" cy="504497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64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80AA048-753F-D486-E5C8-7878896FD1FF}"/>
                </a:ext>
              </a:extLst>
            </p:cNvPr>
            <p:cNvSpPr/>
            <p:nvPr/>
          </p:nvSpPr>
          <p:spPr>
            <a:xfrm>
              <a:off x="4769074" y="3499944"/>
              <a:ext cx="504497" cy="504497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14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2914F4B-2EA7-AA1A-6B54-3E8E843762E6}"/>
                </a:ext>
              </a:extLst>
            </p:cNvPr>
            <p:cNvSpPr/>
            <p:nvPr/>
          </p:nvSpPr>
          <p:spPr>
            <a:xfrm>
              <a:off x="5273572" y="3499944"/>
              <a:ext cx="504497" cy="50449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88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B470AD9-6695-DCBD-2D08-FFF4806C8201}"/>
                </a:ext>
              </a:extLst>
            </p:cNvPr>
            <p:cNvSpPr/>
            <p:nvPr/>
          </p:nvSpPr>
          <p:spPr>
            <a:xfrm>
              <a:off x="5778069" y="3499943"/>
              <a:ext cx="504497" cy="504497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99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C75739E-C90A-3044-CDDD-60DF336A249F}"/>
                </a:ext>
              </a:extLst>
            </p:cNvPr>
            <p:cNvSpPr/>
            <p:nvPr/>
          </p:nvSpPr>
          <p:spPr>
            <a:xfrm>
              <a:off x="6282566" y="3499943"/>
              <a:ext cx="504497" cy="504497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71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8BAC8A9-0301-AC10-67C9-0BBF16A5F0DD}"/>
                </a:ext>
              </a:extLst>
            </p:cNvPr>
            <p:cNvSpPr/>
            <p:nvPr/>
          </p:nvSpPr>
          <p:spPr>
            <a:xfrm>
              <a:off x="6787064" y="3499943"/>
              <a:ext cx="504497" cy="504497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77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F11C8DA-8A10-F272-CB47-C3497820F2F4}"/>
                </a:ext>
              </a:extLst>
            </p:cNvPr>
            <p:cNvSpPr/>
            <p:nvPr/>
          </p:nvSpPr>
          <p:spPr>
            <a:xfrm>
              <a:off x="7291561" y="3499942"/>
              <a:ext cx="504497" cy="504497"/>
            </a:xfrm>
            <a:prstGeom prst="rect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39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0C5151D1-8B17-6509-4A2E-2D36DEE592D4}"/>
              </a:ext>
            </a:extLst>
          </p:cNvPr>
          <p:cNvSpPr txBox="1"/>
          <p:nvPr/>
        </p:nvSpPr>
        <p:spPr>
          <a:xfrm>
            <a:off x="8195438" y="3944609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TRUE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6243D50-790A-12F8-5D9E-5E68BCA0B7FA}"/>
              </a:ext>
            </a:extLst>
          </p:cNvPr>
          <p:cNvSpPr txBox="1"/>
          <p:nvPr/>
        </p:nvSpPr>
        <p:spPr>
          <a:xfrm>
            <a:off x="8195438" y="4772883"/>
            <a:ext cx="72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FALSE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591934E0-FC93-9D45-6429-8C80B4AC883E}"/>
                  </a:ext>
                </a:extLst>
              </p:cNvPr>
              <p:cNvSpPr txBox="1"/>
              <p:nvPr/>
            </p:nvSpPr>
            <p:spPr>
              <a:xfrm>
                <a:off x="4808485" y="5410805"/>
                <a:ext cx="530509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u="sng" dirty="0"/>
                  <a:t>Theorem</a:t>
                </a:r>
                <a:r>
                  <a:rPr lang="en-US" dirty="0"/>
                  <a:t>: The element distinctness problem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/>
                  <a:t> (just trust us for now…not enough time to get into it)</a:t>
                </a: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591934E0-FC93-9D45-6429-8C80B4AC8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8485" y="5410805"/>
                <a:ext cx="5305097" cy="646331"/>
              </a:xfrm>
              <a:prstGeom prst="rect">
                <a:avLst/>
              </a:prstGeom>
              <a:blipFill>
                <a:blip r:embed="rId3"/>
                <a:stretch>
                  <a:fillRect l="-955" t="-5769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4971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42184-0EA4-9663-A8C3-6B1182FBC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F1E6C-A0BA-42D7-FBC2-D6F565162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Using Reductions to Prove Lower-Bounds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C57C49-401F-C2CB-90DF-B4589D561FFB}"/>
                  </a:ext>
                </a:extLst>
              </p:cNvPr>
              <p:cNvSpPr txBox="1"/>
              <p:nvPr/>
            </p:nvSpPr>
            <p:spPr>
              <a:xfrm>
                <a:off x="3083645" y="1228853"/>
                <a:ext cx="6484050" cy="461665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bg1"/>
                    </a:solidFill>
                  </a:rPr>
                  <a:t>Claim</a:t>
                </a:r>
                <a:r>
                  <a:rPr lang="en-US" sz="2400" dirty="0">
                    <a:solidFill>
                      <a:schemeClr val="bg1"/>
                    </a:solidFill>
                  </a:rPr>
                  <a:t>: Closest pair of points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EC57C49-401F-C2CB-90DF-B4589D561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645" y="1228853"/>
                <a:ext cx="6484050" cy="461665"/>
              </a:xfrm>
              <a:prstGeom prst="rect">
                <a:avLst/>
              </a:prstGeom>
              <a:blipFill>
                <a:blip r:embed="rId2"/>
                <a:stretch>
                  <a:fillRect t="-10526" b="-2631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368D9B4-356B-01C1-C4E7-4984E8FE044C}"/>
              </a:ext>
            </a:extLst>
          </p:cNvPr>
          <p:cNvSpPr txBox="1"/>
          <p:nvPr/>
        </p:nvSpPr>
        <p:spPr>
          <a:xfrm>
            <a:off x="2964818" y="2008647"/>
            <a:ext cx="170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Proof Approach: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67108BC-C353-8176-E45C-7DA3ED6C11E1}"/>
                  </a:ext>
                </a:extLst>
              </p:cNvPr>
              <p:cNvSpPr txBox="1"/>
              <p:nvPr/>
            </p:nvSpPr>
            <p:spPr>
              <a:xfrm>
                <a:off x="2964818" y="2656152"/>
                <a:ext cx="1968999" cy="64633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Element Distinctness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67108BC-C353-8176-E45C-7DA3ED6C11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818" y="2656152"/>
                <a:ext cx="1968999" cy="646331"/>
              </a:xfrm>
              <a:prstGeom prst="rect">
                <a:avLst/>
              </a:prstGeom>
              <a:blipFill>
                <a:blip r:embed="rId3"/>
                <a:stretch>
                  <a:fillRect l="-1274" t="-3774" r="-4459" b="-13208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56C61AF-9812-E005-7C7D-24E357756CB6}"/>
              </a:ext>
            </a:extLst>
          </p:cNvPr>
          <p:cNvGrpSpPr/>
          <p:nvPr/>
        </p:nvGrpSpPr>
        <p:grpSpPr>
          <a:xfrm>
            <a:off x="7859074" y="2345548"/>
            <a:ext cx="1565061" cy="1565061"/>
            <a:chOff x="5524500" y="2000250"/>
            <a:chExt cx="3886200" cy="38862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5684A72-D4CD-D02A-20C9-B006FAD7A9EC}"/>
                </a:ext>
              </a:extLst>
            </p:cNvPr>
            <p:cNvSpPr/>
            <p:nvPr/>
          </p:nvSpPr>
          <p:spPr>
            <a:xfrm>
              <a:off x="5524500" y="2000250"/>
              <a:ext cx="3886200" cy="3886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E2CBF95-0561-D7D8-2151-EAEB762A3B65}"/>
                </a:ext>
              </a:extLst>
            </p:cNvPr>
            <p:cNvSpPr/>
            <p:nvPr/>
          </p:nvSpPr>
          <p:spPr>
            <a:xfrm>
              <a:off x="6044826" y="2512631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8775706-AD3B-FAE2-87A1-703EF13F4FB4}"/>
                </a:ext>
              </a:extLst>
            </p:cNvPr>
            <p:cNvSpPr/>
            <p:nvPr/>
          </p:nvSpPr>
          <p:spPr>
            <a:xfrm>
              <a:off x="7981950" y="2114550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763973C-A5BF-95A0-E356-198C97846773}"/>
                </a:ext>
              </a:extLst>
            </p:cNvPr>
            <p:cNvSpPr/>
            <p:nvPr/>
          </p:nvSpPr>
          <p:spPr>
            <a:xfrm>
              <a:off x="5972482" y="5064228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7E4E509-BB7A-8383-89AD-FCC3FE646BAC}"/>
                </a:ext>
              </a:extLst>
            </p:cNvPr>
            <p:cNvSpPr/>
            <p:nvPr/>
          </p:nvSpPr>
          <p:spPr>
            <a:xfrm>
              <a:off x="8782050" y="3226209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FFF1F9E-5948-5D44-94EA-378B366D8056}"/>
                </a:ext>
              </a:extLst>
            </p:cNvPr>
            <p:cNvSpPr/>
            <p:nvPr/>
          </p:nvSpPr>
          <p:spPr>
            <a:xfrm>
              <a:off x="6402029" y="2971800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D5EA723-7B53-3B0B-4821-0DCAEF1798F3}"/>
                </a:ext>
              </a:extLst>
            </p:cNvPr>
            <p:cNvSpPr/>
            <p:nvPr/>
          </p:nvSpPr>
          <p:spPr>
            <a:xfrm>
              <a:off x="7565308" y="3454809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65044FF-DE72-462F-4B56-0D46FF9E1165}"/>
                </a:ext>
              </a:extLst>
            </p:cNvPr>
            <p:cNvSpPr/>
            <p:nvPr/>
          </p:nvSpPr>
          <p:spPr>
            <a:xfrm>
              <a:off x="6844480" y="4518537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B1D93BE-A662-78C7-78EF-A37F46C7618F}"/>
                </a:ext>
              </a:extLst>
            </p:cNvPr>
            <p:cNvSpPr/>
            <p:nvPr/>
          </p:nvSpPr>
          <p:spPr>
            <a:xfrm>
              <a:off x="7981950" y="5292828"/>
              <a:ext cx="228600" cy="228600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35718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8224-8382-C83C-61AC-685BE1DE8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3ACFF-179C-583D-30CD-20EE05361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Using Reductions to Prove Lower-Bounds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39427F-B2ED-30F7-123D-6BB909820E9A}"/>
                  </a:ext>
                </a:extLst>
              </p:cNvPr>
              <p:cNvSpPr txBox="1"/>
              <p:nvPr/>
            </p:nvSpPr>
            <p:spPr>
              <a:xfrm>
                <a:off x="3083645" y="1228853"/>
                <a:ext cx="6484050" cy="461665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bg1"/>
                    </a:solidFill>
                  </a:rPr>
                  <a:t>Claim</a:t>
                </a:r>
                <a:r>
                  <a:rPr lang="en-US" sz="2400" dirty="0">
                    <a:solidFill>
                      <a:schemeClr val="bg1"/>
                    </a:solidFill>
                  </a:rPr>
                  <a:t>: Closest pair of points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39427F-B2ED-30F7-123D-6BB909820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645" y="1228853"/>
                <a:ext cx="6484050" cy="461665"/>
              </a:xfrm>
              <a:prstGeom prst="rect">
                <a:avLst/>
              </a:prstGeom>
              <a:blipFill>
                <a:blip r:embed="rId2"/>
                <a:stretch>
                  <a:fillRect t="-10526" b="-2631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44E16A1-01C8-1D2E-B42B-ECC7B26678EF}"/>
              </a:ext>
            </a:extLst>
          </p:cNvPr>
          <p:cNvSpPr txBox="1"/>
          <p:nvPr/>
        </p:nvSpPr>
        <p:spPr>
          <a:xfrm>
            <a:off x="2964818" y="2008647"/>
            <a:ext cx="170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Proof Approach: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7A0B478-4C10-83C4-38FC-79C62C7D50ED}"/>
                  </a:ext>
                </a:extLst>
              </p:cNvPr>
              <p:cNvSpPr txBox="1"/>
              <p:nvPr/>
            </p:nvSpPr>
            <p:spPr>
              <a:xfrm>
                <a:off x="2964818" y="2656152"/>
                <a:ext cx="1968999" cy="64633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Element Distinctness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7A0B478-4C10-83C4-38FC-79C62C7D5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818" y="2656152"/>
                <a:ext cx="1968999" cy="646331"/>
              </a:xfrm>
              <a:prstGeom prst="rect">
                <a:avLst/>
              </a:prstGeom>
              <a:blipFill>
                <a:blip r:embed="rId3"/>
                <a:stretch>
                  <a:fillRect l="-1274" t="-3774" r="-4459" b="-13208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>
            <a:extLst>
              <a:ext uri="{FF2B5EF4-FFF2-40B4-BE49-F238E27FC236}">
                <a16:creationId xmlns:a16="http://schemas.microsoft.com/office/drawing/2014/main" id="{93AD30B9-A39D-3219-9477-8C0F29064D8A}"/>
              </a:ext>
            </a:extLst>
          </p:cNvPr>
          <p:cNvSpPr/>
          <p:nvPr/>
        </p:nvSpPr>
        <p:spPr>
          <a:xfrm>
            <a:off x="5258699" y="2916833"/>
            <a:ext cx="2256580" cy="37122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3C757B3-D4B0-CA17-1E2A-2BACA7FE7EC6}"/>
                  </a:ext>
                </a:extLst>
              </p:cNvPr>
              <p:cNvSpPr txBox="1"/>
              <p:nvPr/>
            </p:nvSpPr>
            <p:spPr>
              <a:xfrm>
                <a:off x="5409235" y="2383723"/>
                <a:ext cx="186981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For each element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, create point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,0)</m:t>
                    </m:r>
                  </m:oMath>
                </a14:m>
                <a:r>
                  <a:rPr lang="en-US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3C757B3-D4B0-CA17-1E2A-2BACA7FE7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235" y="2383723"/>
                <a:ext cx="1869819" cy="584775"/>
              </a:xfrm>
              <a:prstGeom prst="rect">
                <a:avLst/>
              </a:prstGeom>
              <a:blipFill>
                <a:blip r:embed="rId4"/>
                <a:stretch>
                  <a:fillRect t="-2128" r="-2013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F0C305B2-9ECB-01AC-ED03-6EF9A52B09A1}"/>
              </a:ext>
            </a:extLst>
          </p:cNvPr>
          <p:cNvGrpSpPr/>
          <p:nvPr/>
        </p:nvGrpSpPr>
        <p:grpSpPr>
          <a:xfrm>
            <a:off x="7713894" y="2345548"/>
            <a:ext cx="2998772" cy="1565061"/>
            <a:chOff x="8068621" y="2345548"/>
            <a:chExt cx="2998772" cy="156506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0601938-54EB-74F8-5FE2-AFA63822C263}"/>
                </a:ext>
              </a:extLst>
            </p:cNvPr>
            <p:cNvSpPr/>
            <p:nvPr/>
          </p:nvSpPr>
          <p:spPr>
            <a:xfrm>
              <a:off x="8068621" y="2345548"/>
              <a:ext cx="2998772" cy="156506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A8D2A5A-04B9-5F08-EC48-E3CDA70BFA6C}"/>
                </a:ext>
              </a:extLst>
            </p:cNvPr>
            <p:cNvSpPr/>
            <p:nvPr/>
          </p:nvSpPr>
          <p:spPr>
            <a:xfrm>
              <a:off x="9015032" y="308063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0A16FFE-FBAF-FEFE-BD3B-C3EBD8DEB479}"/>
                </a:ext>
              </a:extLst>
            </p:cNvPr>
            <p:cNvSpPr/>
            <p:nvPr/>
          </p:nvSpPr>
          <p:spPr>
            <a:xfrm>
              <a:off x="9719133" y="308063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E6C7DB3-9540-611B-DBB0-DD1BA88387B4}"/>
                </a:ext>
              </a:extLst>
            </p:cNvPr>
            <p:cNvSpPr/>
            <p:nvPr/>
          </p:nvSpPr>
          <p:spPr>
            <a:xfrm>
              <a:off x="8218000" y="308587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412A551-1F82-754C-9896-B3B330C0A977}"/>
                </a:ext>
              </a:extLst>
            </p:cNvPr>
            <p:cNvSpPr/>
            <p:nvPr/>
          </p:nvSpPr>
          <p:spPr>
            <a:xfrm>
              <a:off x="10832175" y="3082047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B68FF6D-E9A2-EC93-0ABE-C2750B5C02A5}"/>
                </a:ext>
              </a:extLst>
            </p:cNvPr>
            <p:cNvSpPr/>
            <p:nvPr/>
          </p:nvSpPr>
          <p:spPr>
            <a:xfrm>
              <a:off x="9385894" y="308086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D5A9D13-F48A-4F44-7D6F-75EA318C0FCD}"/>
                </a:ext>
              </a:extLst>
            </p:cNvPr>
            <p:cNvSpPr/>
            <p:nvPr/>
          </p:nvSpPr>
          <p:spPr>
            <a:xfrm>
              <a:off x="10089995" y="3082047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794815F-DB97-E325-62E7-A2597B19D376}"/>
                </a:ext>
              </a:extLst>
            </p:cNvPr>
            <p:cNvSpPr/>
            <p:nvPr/>
          </p:nvSpPr>
          <p:spPr>
            <a:xfrm>
              <a:off x="8661972" y="308063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6FF019F-5FC1-DB97-493C-4BEDB1B728A8}"/>
                </a:ext>
              </a:extLst>
            </p:cNvPr>
            <p:cNvSpPr/>
            <p:nvPr/>
          </p:nvSpPr>
          <p:spPr>
            <a:xfrm>
              <a:off x="10509444" y="3082047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AE2BB-301A-98B6-F287-9E4052E8A3FB}"/>
                  </a:ext>
                </a:extLst>
              </p:cNvPr>
              <p:cNvSpPr txBox="1"/>
              <p:nvPr/>
            </p:nvSpPr>
            <p:spPr>
              <a:xfrm>
                <a:off x="5430004" y="3219042"/>
                <a:ext cx="18698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83AE2BB-301A-98B6-F287-9E4052E8A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004" y="3219042"/>
                <a:ext cx="1869819" cy="338554"/>
              </a:xfrm>
              <a:prstGeom prst="rect">
                <a:avLst/>
              </a:prstGeom>
              <a:blipFill>
                <a:blip r:embed="rId5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30204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9ECEE-5B12-9D2F-D4FE-3F7E8EEC9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3BA1A-7DFC-AB4E-9EB9-14721C9B4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Using Reductions to Prove Lower-Bounds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A0FE73-062D-37E8-C3B8-0C73989F6DDE}"/>
                  </a:ext>
                </a:extLst>
              </p:cNvPr>
              <p:cNvSpPr txBox="1"/>
              <p:nvPr/>
            </p:nvSpPr>
            <p:spPr>
              <a:xfrm>
                <a:off x="3083645" y="1228853"/>
                <a:ext cx="6484050" cy="461665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bg1"/>
                    </a:solidFill>
                  </a:rPr>
                  <a:t>Claim</a:t>
                </a:r>
                <a:r>
                  <a:rPr lang="en-US" sz="2400" dirty="0">
                    <a:solidFill>
                      <a:schemeClr val="bg1"/>
                    </a:solidFill>
                  </a:rPr>
                  <a:t>: Closest pair of points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A0FE73-062D-37E8-C3B8-0C73989F6D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645" y="1228853"/>
                <a:ext cx="6484050" cy="461665"/>
              </a:xfrm>
              <a:prstGeom prst="rect">
                <a:avLst/>
              </a:prstGeom>
              <a:blipFill>
                <a:blip r:embed="rId2"/>
                <a:stretch>
                  <a:fillRect t="-10526" b="-2631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3250A4B-A141-1FF0-4F3B-B5B2BDB5093B}"/>
              </a:ext>
            </a:extLst>
          </p:cNvPr>
          <p:cNvSpPr txBox="1"/>
          <p:nvPr/>
        </p:nvSpPr>
        <p:spPr>
          <a:xfrm>
            <a:off x="2964818" y="2008647"/>
            <a:ext cx="170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Proof Approach: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6674CB-71B4-95F2-40A3-813D29702DBD}"/>
                  </a:ext>
                </a:extLst>
              </p:cNvPr>
              <p:cNvSpPr txBox="1"/>
              <p:nvPr/>
            </p:nvSpPr>
            <p:spPr>
              <a:xfrm>
                <a:off x="2964818" y="2656152"/>
                <a:ext cx="1968999" cy="64633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Element Distinctness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06674CB-71B4-95F2-40A3-813D29702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818" y="2656152"/>
                <a:ext cx="1968999" cy="646331"/>
              </a:xfrm>
              <a:prstGeom prst="rect">
                <a:avLst/>
              </a:prstGeom>
              <a:blipFill>
                <a:blip r:embed="rId3"/>
                <a:stretch>
                  <a:fillRect l="-1274" t="-3774" r="-4459" b="-13208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>
            <a:extLst>
              <a:ext uri="{FF2B5EF4-FFF2-40B4-BE49-F238E27FC236}">
                <a16:creationId xmlns:a16="http://schemas.microsoft.com/office/drawing/2014/main" id="{65A36722-6674-5B44-39FC-53E4CCADFE12}"/>
              </a:ext>
            </a:extLst>
          </p:cNvPr>
          <p:cNvSpPr/>
          <p:nvPr/>
        </p:nvSpPr>
        <p:spPr>
          <a:xfrm>
            <a:off x="5258699" y="2916833"/>
            <a:ext cx="2256580" cy="37122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FFA030D-2A58-2F37-17F2-183C851A8164}"/>
                  </a:ext>
                </a:extLst>
              </p:cNvPr>
              <p:cNvSpPr txBox="1"/>
              <p:nvPr/>
            </p:nvSpPr>
            <p:spPr>
              <a:xfrm>
                <a:off x="5409235" y="2383723"/>
                <a:ext cx="186981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For each element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, create point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,0)</m:t>
                    </m:r>
                  </m:oMath>
                </a14:m>
                <a:r>
                  <a:rPr lang="en-US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FFA030D-2A58-2F37-17F2-183C851A8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235" y="2383723"/>
                <a:ext cx="1869819" cy="584775"/>
              </a:xfrm>
              <a:prstGeom prst="rect">
                <a:avLst/>
              </a:prstGeom>
              <a:blipFill>
                <a:blip r:embed="rId4"/>
                <a:stretch>
                  <a:fillRect t="-2128" r="-2013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A71E03E4-8333-2011-69DA-9B390082E25E}"/>
              </a:ext>
            </a:extLst>
          </p:cNvPr>
          <p:cNvGrpSpPr/>
          <p:nvPr/>
        </p:nvGrpSpPr>
        <p:grpSpPr>
          <a:xfrm>
            <a:off x="7713894" y="2345548"/>
            <a:ext cx="2998772" cy="1565061"/>
            <a:chOff x="8068621" y="2345548"/>
            <a:chExt cx="2998772" cy="156506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5E39C8E-2111-7A3D-3851-BA912FA22C2A}"/>
                </a:ext>
              </a:extLst>
            </p:cNvPr>
            <p:cNvSpPr/>
            <p:nvPr/>
          </p:nvSpPr>
          <p:spPr>
            <a:xfrm>
              <a:off x="8068621" y="2345548"/>
              <a:ext cx="2998772" cy="156506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607833E-39FE-8ADB-5A83-9E80EF58C7DE}"/>
                </a:ext>
              </a:extLst>
            </p:cNvPr>
            <p:cNvSpPr/>
            <p:nvPr/>
          </p:nvSpPr>
          <p:spPr>
            <a:xfrm>
              <a:off x="9015032" y="308063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668A9EA-D19A-8065-6A65-25CD1F195E23}"/>
                </a:ext>
              </a:extLst>
            </p:cNvPr>
            <p:cNvSpPr/>
            <p:nvPr/>
          </p:nvSpPr>
          <p:spPr>
            <a:xfrm>
              <a:off x="9719133" y="308063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1A27DA1-E18B-50B1-305A-9F12262F5445}"/>
                </a:ext>
              </a:extLst>
            </p:cNvPr>
            <p:cNvSpPr/>
            <p:nvPr/>
          </p:nvSpPr>
          <p:spPr>
            <a:xfrm>
              <a:off x="8218000" y="308587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44010CD-D888-D908-BA86-7D28D53B1900}"/>
                </a:ext>
              </a:extLst>
            </p:cNvPr>
            <p:cNvSpPr/>
            <p:nvPr/>
          </p:nvSpPr>
          <p:spPr>
            <a:xfrm>
              <a:off x="10832175" y="3082047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9102DE7-748E-A087-E03B-EFA7FCFC0266}"/>
                </a:ext>
              </a:extLst>
            </p:cNvPr>
            <p:cNvSpPr/>
            <p:nvPr/>
          </p:nvSpPr>
          <p:spPr>
            <a:xfrm>
              <a:off x="9385894" y="308086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956C053-6F01-E937-9117-160B4C1EC587}"/>
                </a:ext>
              </a:extLst>
            </p:cNvPr>
            <p:cNvSpPr/>
            <p:nvPr/>
          </p:nvSpPr>
          <p:spPr>
            <a:xfrm>
              <a:off x="10089995" y="3082047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0F0AA36-3997-794F-2AB5-47F6DBE80851}"/>
                </a:ext>
              </a:extLst>
            </p:cNvPr>
            <p:cNvSpPr/>
            <p:nvPr/>
          </p:nvSpPr>
          <p:spPr>
            <a:xfrm>
              <a:off x="8661972" y="308063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9F7BBB1-EA60-2797-0C84-AF31769460DF}"/>
                </a:ext>
              </a:extLst>
            </p:cNvPr>
            <p:cNvSpPr/>
            <p:nvPr/>
          </p:nvSpPr>
          <p:spPr>
            <a:xfrm>
              <a:off x="10509444" y="3082047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47" name="Right Arrow 46">
            <a:extLst>
              <a:ext uri="{FF2B5EF4-FFF2-40B4-BE49-F238E27FC236}">
                <a16:creationId xmlns:a16="http://schemas.microsoft.com/office/drawing/2014/main" id="{0E65991A-7B3D-2D4B-BD7F-B1C3DD0128C2}"/>
              </a:ext>
            </a:extLst>
          </p:cNvPr>
          <p:cNvSpPr/>
          <p:nvPr/>
        </p:nvSpPr>
        <p:spPr>
          <a:xfrm rot="5400000">
            <a:off x="8255330" y="4281350"/>
            <a:ext cx="733950" cy="37122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7BBCAC2-CB97-C2BC-5423-3C8DD590E531}"/>
                  </a:ext>
                </a:extLst>
              </p:cNvPr>
              <p:cNvSpPr txBox="1"/>
              <p:nvPr/>
            </p:nvSpPr>
            <p:spPr>
              <a:xfrm>
                <a:off x="8769667" y="4170440"/>
                <a:ext cx="21085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Assume </a:t>
                </a:r>
                <a:r>
                  <a:rPr lang="en-US" sz="16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f.s.o.c</a:t>
                </a:r>
                <a:r>
                  <a:rPr lang="en-US" sz="16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. solvable in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16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57BBCAC2-CB97-C2BC-5423-3C8DD590E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667" y="4170440"/>
                <a:ext cx="2108539" cy="584775"/>
              </a:xfrm>
              <a:prstGeom prst="rect">
                <a:avLst/>
              </a:prstGeom>
              <a:blipFill>
                <a:blip r:embed="rId5"/>
                <a:stretch>
                  <a:fillRect t="-4255" r="-2395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B102B4CC-A4DC-5C7E-5632-2B590C0589BC}"/>
              </a:ext>
            </a:extLst>
          </p:cNvPr>
          <p:cNvSpPr/>
          <p:nvPr/>
        </p:nvSpPr>
        <p:spPr>
          <a:xfrm rot="5400000">
            <a:off x="8344090" y="5570899"/>
            <a:ext cx="249454" cy="456496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78EDA4-EC59-9381-0502-1FD55A55C3F1}"/>
              </a:ext>
            </a:extLst>
          </p:cNvPr>
          <p:cNvGrpSpPr/>
          <p:nvPr/>
        </p:nvGrpSpPr>
        <p:grpSpPr>
          <a:xfrm>
            <a:off x="7713894" y="5014170"/>
            <a:ext cx="2998772" cy="1565061"/>
            <a:chOff x="8068621" y="2345548"/>
            <a:chExt cx="2998772" cy="156506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2A7857-1436-0577-C8AC-A3D59AFD148C}"/>
                </a:ext>
              </a:extLst>
            </p:cNvPr>
            <p:cNvSpPr/>
            <p:nvPr/>
          </p:nvSpPr>
          <p:spPr>
            <a:xfrm>
              <a:off x="8068621" y="2345548"/>
              <a:ext cx="2998772" cy="156506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663D732-8EA1-C575-EDA3-7F5E8594A72C}"/>
                </a:ext>
              </a:extLst>
            </p:cNvPr>
            <p:cNvSpPr/>
            <p:nvPr/>
          </p:nvSpPr>
          <p:spPr>
            <a:xfrm>
              <a:off x="8888906" y="308063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3A35D3A-6656-3DAD-FFF2-265F7ABDB2E7}"/>
                </a:ext>
              </a:extLst>
            </p:cNvPr>
            <p:cNvSpPr/>
            <p:nvPr/>
          </p:nvSpPr>
          <p:spPr>
            <a:xfrm>
              <a:off x="9719133" y="308063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54F8B36-2115-D3DC-B278-5A1772D75600}"/>
                </a:ext>
              </a:extLst>
            </p:cNvPr>
            <p:cNvSpPr/>
            <p:nvPr/>
          </p:nvSpPr>
          <p:spPr>
            <a:xfrm>
              <a:off x="8218000" y="308587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5CDE313-0D0B-215A-BDAF-C0D23290053E}"/>
                </a:ext>
              </a:extLst>
            </p:cNvPr>
            <p:cNvSpPr/>
            <p:nvPr/>
          </p:nvSpPr>
          <p:spPr>
            <a:xfrm>
              <a:off x="10832175" y="3082047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9C06EBB-A375-7303-B695-918BC019D5D3}"/>
                </a:ext>
              </a:extLst>
            </p:cNvPr>
            <p:cNvSpPr/>
            <p:nvPr/>
          </p:nvSpPr>
          <p:spPr>
            <a:xfrm>
              <a:off x="9385894" y="308086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537DB99-E517-FC55-F81C-ADCBB0AE1520}"/>
                </a:ext>
              </a:extLst>
            </p:cNvPr>
            <p:cNvSpPr/>
            <p:nvPr/>
          </p:nvSpPr>
          <p:spPr>
            <a:xfrm>
              <a:off x="10089995" y="3082047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B119D23-A4CA-0A74-8E41-DDACC7952D63}"/>
                </a:ext>
              </a:extLst>
            </p:cNvPr>
            <p:cNvSpPr/>
            <p:nvPr/>
          </p:nvSpPr>
          <p:spPr>
            <a:xfrm>
              <a:off x="8661972" y="308063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DC56795-9D8A-9387-68B8-E3DF3C5F48B7}"/>
                </a:ext>
              </a:extLst>
            </p:cNvPr>
            <p:cNvSpPr/>
            <p:nvPr/>
          </p:nvSpPr>
          <p:spPr>
            <a:xfrm>
              <a:off x="10509444" y="3082047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8E0FF24-78EB-857C-C2C1-362B681EE3EA}"/>
                  </a:ext>
                </a:extLst>
              </p:cNvPr>
              <p:cNvSpPr txBox="1"/>
              <p:nvPr/>
            </p:nvSpPr>
            <p:spPr>
              <a:xfrm>
                <a:off x="5430004" y="3219042"/>
                <a:ext cx="18698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8E0FF24-78EB-857C-C2C1-362B681EE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004" y="3219042"/>
                <a:ext cx="1869819" cy="338554"/>
              </a:xfrm>
              <a:prstGeom prst="rect">
                <a:avLst/>
              </a:prstGeom>
              <a:blipFill>
                <a:blip r:embed="rId6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59111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6D2BE-CECC-B3D6-240D-8CEC6D286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F81C3-785C-A116-82EE-881BDEABD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Using Reductions to Prove Lower-Bounds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15902D-7B99-9AA0-4278-87BF861591BC}"/>
                  </a:ext>
                </a:extLst>
              </p:cNvPr>
              <p:cNvSpPr txBox="1"/>
              <p:nvPr/>
            </p:nvSpPr>
            <p:spPr>
              <a:xfrm>
                <a:off x="3083645" y="1228853"/>
                <a:ext cx="6484050" cy="461665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bg1"/>
                    </a:solidFill>
                  </a:rPr>
                  <a:t>Claim</a:t>
                </a:r>
                <a:r>
                  <a:rPr lang="en-US" sz="2400" dirty="0">
                    <a:solidFill>
                      <a:schemeClr val="bg1"/>
                    </a:solidFill>
                  </a:rPr>
                  <a:t>: Closest pair of points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615902D-7B99-9AA0-4278-87BF86159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645" y="1228853"/>
                <a:ext cx="6484050" cy="461665"/>
              </a:xfrm>
              <a:prstGeom prst="rect">
                <a:avLst/>
              </a:prstGeom>
              <a:blipFill>
                <a:blip r:embed="rId2"/>
                <a:stretch>
                  <a:fillRect t="-10526" b="-2631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D0FA21E-D033-FB95-9CC7-DB1CD80D5CB5}"/>
              </a:ext>
            </a:extLst>
          </p:cNvPr>
          <p:cNvSpPr txBox="1"/>
          <p:nvPr/>
        </p:nvSpPr>
        <p:spPr>
          <a:xfrm>
            <a:off x="2964818" y="2008647"/>
            <a:ext cx="170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Proof Approach: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80EDC0-DE50-FF51-BE36-E6E30940D72E}"/>
                  </a:ext>
                </a:extLst>
              </p:cNvPr>
              <p:cNvSpPr txBox="1"/>
              <p:nvPr/>
            </p:nvSpPr>
            <p:spPr>
              <a:xfrm>
                <a:off x="2964818" y="2656152"/>
                <a:ext cx="1968999" cy="64633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Element Distinctness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880EDC0-DE50-FF51-BE36-E6E30940D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818" y="2656152"/>
                <a:ext cx="1968999" cy="646331"/>
              </a:xfrm>
              <a:prstGeom prst="rect">
                <a:avLst/>
              </a:prstGeom>
              <a:blipFill>
                <a:blip r:embed="rId3"/>
                <a:stretch>
                  <a:fillRect l="-1274" t="-3774" r="-4459" b="-13208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>
            <a:extLst>
              <a:ext uri="{FF2B5EF4-FFF2-40B4-BE49-F238E27FC236}">
                <a16:creationId xmlns:a16="http://schemas.microsoft.com/office/drawing/2014/main" id="{26B76684-32A4-BF6E-96DE-6B829ACA4161}"/>
              </a:ext>
            </a:extLst>
          </p:cNvPr>
          <p:cNvSpPr/>
          <p:nvPr/>
        </p:nvSpPr>
        <p:spPr>
          <a:xfrm>
            <a:off x="5258699" y="2916833"/>
            <a:ext cx="2256580" cy="37122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2E34A37C-029D-65AA-DB0C-9677B530625D}"/>
              </a:ext>
            </a:extLst>
          </p:cNvPr>
          <p:cNvSpPr/>
          <p:nvPr/>
        </p:nvSpPr>
        <p:spPr>
          <a:xfrm rot="10800000">
            <a:off x="5258698" y="5608215"/>
            <a:ext cx="2202428" cy="37122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0959045-9576-13C3-FCEC-62219EB739B2}"/>
                  </a:ext>
                </a:extLst>
              </p:cNvPr>
              <p:cNvSpPr txBox="1"/>
              <p:nvPr/>
            </p:nvSpPr>
            <p:spPr>
              <a:xfrm>
                <a:off x="2964818" y="5491748"/>
                <a:ext cx="1968999" cy="64633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1">
                        <a:lumMod val="95000"/>
                      </a:schemeClr>
                    </a:solidFill>
                  </a:rPr>
                  <a:t>Solution found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b="0" i="1" smtClean="0">
                        <a:solidFill>
                          <a:schemeClr val="tx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>
                            <a:lumMod val="95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tx1">
                                <a:lumMod val="9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>
                  <a:solidFill>
                    <a:schemeClr val="tx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0959045-9576-13C3-FCEC-62219EB73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818" y="5491748"/>
                <a:ext cx="1968999" cy="646331"/>
              </a:xfrm>
              <a:prstGeom prst="rect">
                <a:avLst/>
              </a:prstGeom>
              <a:blipFill>
                <a:blip r:embed="rId4"/>
                <a:stretch>
                  <a:fillRect t="-3846" b="-7692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DB97FC4-EEEB-4B74-94A0-093C10D8A1BE}"/>
                  </a:ext>
                </a:extLst>
              </p:cNvPr>
              <p:cNvSpPr txBox="1"/>
              <p:nvPr/>
            </p:nvSpPr>
            <p:spPr>
              <a:xfrm>
                <a:off x="5409235" y="2383723"/>
                <a:ext cx="186981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For each element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, create point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,0)</m:t>
                    </m:r>
                  </m:oMath>
                </a14:m>
                <a:r>
                  <a:rPr lang="en-US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DB97FC4-EEEB-4B74-94A0-093C10D8A1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235" y="2383723"/>
                <a:ext cx="1869819" cy="584775"/>
              </a:xfrm>
              <a:prstGeom prst="rect">
                <a:avLst/>
              </a:prstGeom>
              <a:blipFill>
                <a:blip r:embed="rId5"/>
                <a:stretch>
                  <a:fillRect t="-2128" r="-2013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18558B5E-52B8-8522-AD54-C3A3C1E923DF}"/>
              </a:ext>
            </a:extLst>
          </p:cNvPr>
          <p:cNvSpPr txBox="1"/>
          <p:nvPr/>
        </p:nvSpPr>
        <p:spPr>
          <a:xfrm>
            <a:off x="5145100" y="4660604"/>
            <a:ext cx="2392671" cy="95410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 </a:t>
            </a:r>
            <a:r>
              <a:rPr lang="en-US" sz="1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cpp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distance == 0</a:t>
            </a:r>
          </a:p>
          <a:p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return false;</a:t>
            </a:r>
          </a:p>
          <a:p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</a:p>
          <a:p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return true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F89D7C2-0E98-80E6-0E12-4FCC02A3A5A7}"/>
              </a:ext>
            </a:extLst>
          </p:cNvPr>
          <p:cNvGrpSpPr/>
          <p:nvPr/>
        </p:nvGrpSpPr>
        <p:grpSpPr>
          <a:xfrm>
            <a:off x="7713894" y="2345548"/>
            <a:ext cx="2998772" cy="1565061"/>
            <a:chOff x="8068621" y="2345548"/>
            <a:chExt cx="2998772" cy="156506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A3CEA13-DBB6-1D86-FF55-2849E440FD5F}"/>
                </a:ext>
              </a:extLst>
            </p:cNvPr>
            <p:cNvSpPr/>
            <p:nvPr/>
          </p:nvSpPr>
          <p:spPr>
            <a:xfrm>
              <a:off x="8068621" y="2345548"/>
              <a:ext cx="2998772" cy="156506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0B383B1-AF09-4BFD-9FE7-102CEC9E9171}"/>
                </a:ext>
              </a:extLst>
            </p:cNvPr>
            <p:cNvSpPr/>
            <p:nvPr/>
          </p:nvSpPr>
          <p:spPr>
            <a:xfrm>
              <a:off x="9015032" y="308063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903BFA1-0600-EE77-F188-BE5E70C82878}"/>
                </a:ext>
              </a:extLst>
            </p:cNvPr>
            <p:cNvSpPr/>
            <p:nvPr/>
          </p:nvSpPr>
          <p:spPr>
            <a:xfrm>
              <a:off x="9719133" y="308063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D64C515-A915-1B7D-73CD-D1F885E7B40F}"/>
                </a:ext>
              </a:extLst>
            </p:cNvPr>
            <p:cNvSpPr/>
            <p:nvPr/>
          </p:nvSpPr>
          <p:spPr>
            <a:xfrm>
              <a:off x="8218000" y="308587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2AD1F01-5BAF-F1B9-ED43-3323DAA7A8FC}"/>
                </a:ext>
              </a:extLst>
            </p:cNvPr>
            <p:cNvSpPr/>
            <p:nvPr/>
          </p:nvSpPr>
          <p:spPr>
            <a:xfrm>
              <a:off x="10832175" y="3082047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F0389F3-9E8C-80CA-1C4E-299CA159CFC2}"/>
                </a:ext>
              </a:extLst>
            </p:cNvPr>
            <p:cNvSpPr/>
            <p:nvPr/>
          </p:nvSpPr>
          <p:spPr>
            <a:xfrm>
              <a:off x="9385894" y="308086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E8D9DEF-52FF-1180-A31A-2B41EB6BF400}"/>
                </a:ext>
              </a:extLst>
            </p:cNvPr>
            <p:cNvSpPr/>
            <p:nvPr/>
          </p:nvSpPr>
          <p:spPr>
            <a:xfrm>
              <a:off x="10089995" y="3082047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8E22DBA-7480-D8D6-2F18-863C4E75602C}"/>
                </a:ext>
              </a:extLst>
            </p:cNvPr>
            <p:cNvSpPr/>
            <p:nvPr/>
          </p:nvSpPr>
          <p:spPr>
            <a:xfrm>
              <a:off x="8661972" y="308063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378414CE-F9F0-281E-24E0-8EAEBD5A1FD2}"/>
                </a:ext>
              </a:extLst>
            </p:cNvPr>
            <p:cNvSpPr/>
            <p:nvPr/>
          </p:nvSpPr>
          <p:spPr>
            <a:xfrm>
              <a:off x="10509444" y="3082047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47" name="Right Arrow 46">
            <a:extLst>
              <a:ext uri="{FF2B5EF4-FFF2-40B4-BE49-F238E27FC236}">
                <a16:creationId xmlns:a16="http://schemas.microsoft.com/office/drawing/2014/main" id="{1C1F4F44-1C4E-F0BB-44B4-657F80C73DCB}"/>
              </a:ext>
            </a:extLst>
          </p:cNvPr>
          <p:cNvSpPr/>
          <p:nvPr/>
        </p:nvSpPr>
        <p:spPr>
          <a:xfrm rot="5400000">
            <a:off x="8255330" y="4281350"/>
            <a:ext cx="733950" cy="37122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29C65D4-BDE2-CC8B-78B2-202864422DED}"/>
                  </a:ext>
                </a:extLst>
              </p:cNvPr>
              <p:cNvSpPr txBox="1"/>
              <p:nvPr/>
            </p:nvSpPr>
            <p:spPr>
              <a:xfrm>
                <a:off x="8769667" y="4170440"/>
                <a:ext cx="21085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Assume </a:t>
                </a:r>
                <a:r>
                  <a:rPr lang="en-US" sz="16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f.s.o.c</a:t>
                </a:r>
                <a:r>
                  <a:rPr lang="en-US" sz="16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. solvable in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16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29C65D4-BDE2-CC8B-78B2-202864422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667" y="4170440"/>
                <a:ext cx="2108539" cy="584775"/>
              </a:xfrm>
              <a:prstGeom prst="rect">
                <a:avLst/>
              </a:prstGeom>
              <a:blipFill>
                <a:blip r:embed="rId6"/>
                <a:stretch>
                  <a:fillRect t="-4255" r="-2395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EA519A43-DEAC-B748-7499-921400FE88D8}"/>
              </a:ext>
            </a:extLst>
          </p:cNvPr>
          <p:cNvSpPr/>
          <p:nvPr/>
        </p:nvSpPr>
        <p:spPr>
          <a:xfrm rot="5400000">
            <a:off x="8344090" y="5570899"/>
            <a:ext cx="249454" cy="456496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D4EFBCF-ADB2-04A4-7301-60C7FF1DAAB1}"/>
              </a:ext>
            </a:extLst>
          </p:cNvPr>
          <p:cNvGrpSpPr/>
          <p:nvPr/>
        </p:nvGrpSpPr>
        <p:grpSpPr>
          <a:xfrm>
            <a:off x="7713894" y="5014170"/>
            <a:ext cx="2998772" cy="1565061"/>
            <a:chOff x="8068621" y="2345548"/>
            <a:chExt cx="2998772" cy="156506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107D61-538B-3EB8-8D50-997344CC6502}"/>
                </a:ext>
              </a:extLst>
            </p:cNvPr>
            <p:cNvSpPr/>
            <p:nvPr/>
          </p:nvSpPr>
          <p:spPr>
            <a:xfrm>
              <a:off x="8068621" y="2345548"/>
              <a:ext cx="2998772" cy="156506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50B9EF1-4242-D0FA-CEEF-0BAE9276A8D9}"/>
                </a:ext>
              </a:extLst>
            </p:cNvPr>
            <p:cNvSpPr/>
            <p:nvPr/>
          </p:nvSpPr>
          <p:spPr>
            <a:xfrm>
              <a:off x="8888906" y="308063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FD4A02E-DCD8-50B8-FA2D-30855336C24A}"/>
                </a:ext>
              </a:extLst>
            </p:cNvPr>
            <p:cNvSpPr/>
            <p:nvPr/>
          </p:nvSpPr>
          <p:spPr>
            <a:xfrm>
              <a:off x="9719133" y="308063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03CB103-A586-A7FD-405A-EC3393A30F95}"/>
                </a:ext>
              </a:extLst>
            </p:cNvPr>
            <p:cNvSpPr/>
            <p:nvPr/>
          </p:nvSpPr>
          <p:spPr>
            <a:xfrm>
              <a:off x="8218000" y="308587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570CB4-2721-356A-529B-7B7CC17B2D67}"/>
                </a:ext>
              </a:extLst>
            </p:cNvPr>
            <p:cNvSpPr/>
            <p:nvPr/>
          </p:nvSpPr>
          <p:spPr>
            <a:xfrm>
              <a:off x="10832175" y="3082047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C50BD83-D034-BF11-72A3-A76B14F34B09}"/>
                </a:ext>
              </a:extLst>
            </p:cNvPr>
            <p:cNvSpPr/>
            <p:nvPr/>
          </p:nvSpPr>
          <p:spPr>
            <a:xfrm>
              <a:off x="9385894" y="308086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7A991FD-202D-3ADC-ABFD-7D3D257560FB}"/>
                </a:ext>
              </a:extLst>
            </p:cNvPr>
            <p:cNvSpPr/>
            <p:nvPr/>
          </p:nvSpPr>
          <p:spPr>
            <a:xfrm>
              <a:off x="10089995" y="3082047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0212E03-5F2F-C122-D48E-2486CDD15A6C}"/>
                </a:ext>
              </a:extLst>
            </p:cNvPr>
            <p:cNvSpPr/>
            <p:nvPr/>
          </p:nvSpPr>
          <p:spPr>
            <a:xfrm>
              <a:off x="8661972" y="308063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1196651-82D1-9A44-373B-53EC16B9C2F8}"/>
                </a:ext>
              </a:extLst>
            </p:cNvPr>
            <p:cNvSpPr/>
            <p:nvPr/>
          </p:nvSpPr>
          <p:spPr>
            <a:xfrm>
              <a:off x="10509444" y="3082047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896CB0-FE98-D0C5-D5EA-E2FB18557333}"/>
                  </a:ext>
                </a:extLst>
              </p:cNvPr>
              <p:cNvSpPr txBox="1"/>
              <p:nvPr/>
            </p:nvSpPr>
            <p:spPr>
              <a:xfrm>
                <a:off x="5430004" y="3219042"/>
                <a:ext cx="18698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896CB0-FE98-D0C5-D5EA-E2FB18557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004" y="3219042"/>
                <a:ext cx="1869819" cy="338554"/>
              </a:xfrm>
              <a:prstGeom prst="rect">
                <a:avLst/>
              </a:prstGeom>
              <a:blipFill>
                <a:blip r:embed="rId7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530096E-43C7-11EE-B0BD-D65B200B3A77}"/>
                  </a:ext>
                </a:extLst>
              </p:cNvPr>
              <p:cNvSpPr txBox="1"/>
              <p:nvPr/>
            </p:nvSpPr>
            <p:spPr>
              <a:xfrm>
                <a:off x="5452079" y="5977999"/>
                <a:ext cx="18698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530096E-43C7-11EE-B0BD-D65B200B3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079" y="5977999"/>
                <a:ext cx="1869819" cy="338554"/>
              </a:xfrm>
              <a:prstGeom prst="rect">
                <a:avLst/>
              </a:prstGeom>
              <a:blipFill>
                <a:blip r:embed="rId8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35541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0A1BF-9BD9-FF9D-3162-6C3764C80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2A0C7-E2F6-2A55-07B9-DA1B25B48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Using Reductions to Prove Lower-Bounds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57DF70-8F5E-4175-DBEC-6291BE71D3E9}"/>
                  </a:ext>
                </a:extLst>
              </p:cNvPr>
              <p:cNvSpPr txBox="1"/>
              <p:nvPr/>
            </p:nvSpPr>
            <p:spPr>
              <a:xfrm>
                <a:off x="3083645" y="1228853"/>
                <a:ext cx="6484050" cy="461665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bg1"/>
                    </a:solidFill>
                  </a:rPr>
                  <a:t>Claim</a:t>
                </a:r>
                <a:r>
                  <a:rPr lang="en-US" sz="2400" dirty="0">
                    <a:solidFill>
                      <a:schemeClr val="bg1"/>
                    </a:solidFill>
                  </a:rPr>
                  <a:t>: Closest pair of points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57DF70-8F5E-4175-DBEC-6291BE71D3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645" y="1228853"/>
                <a:ext cx="6484050" cy="461665"/>
              </a:xfrm>
              <a:prstGeom prst="rect">
                <a:avLst/>
              </a:prstGeom>
              <a:blipFill>
                <a:blip r:embed="rId2"/>
                <a:stretch>
                  <a:fillRect t="-10526" b="-2631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2882DD4-CD2C-A7EC-4D47-597757633305}"/>
              </a:ext>
            </a:extLst>
          </p:cNvPr>
          <p:cNvSpPr txBox="1"/>
          <p:nvPr/>
        </p:nvSpPr>
        <p:spPr>
          <a:xfrm>
            <a:off x="2964818" y="2008647"/>
            <a:ext cx="170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Proof Approach: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2B7D229-9D96-F10B-D3F9-5BB5B43A303A}"/>
                  </a:ext>
                </a:extLst>
              </p:cNvPr>
              <p:cNvSpPr txBox="1"/>
              <p:nvPr/>
            </p:nvSpPr>
            <p:spPr>
              <a:xfrm>
                <a:off x="2964818" y="2656152"/>
                <a:ext cx="1968999" cy="646331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Element Distinctness 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2B7D229-9D96-F10B-D3F9-5BB5B43A30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818" y="2656152"/>
                <a:ext cx="1968999" cy="646331"/>
              </a:xfrm>
              <a:prstGeom prst="rect">
                <a:avLst/>
              </a:prstGeom>
              <a:blipFill>
                <a:blip r:embed="rId3"/>
                <a:stretch>
                  <a:fillRect l="-1274" t="-3774" r="-4459" b="-13208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>
            <a:extLst>
              <a:ext uri="{FF2B5EF4-FFF2-40B4-BE49-F238E27FC236}">
                <a16:creationId xmlns:a16="http://schemas.microsoft.com/office/drawing/2014/main" id="{CA7913B2-4E0D-A4E0-302D-460E3C6A3F10}"/>
              </a:ext>
            </a:extLst>
          </p:cNvPr>
          <p:cNvSpPr/>
          <p:nvPr/>
        </p:nvSpPr>
        <p:spPr>
          <a:xfrm>
            <a:off x="5258699" y="2916833"/>
            <a:ext cx="2256580" cy="37122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21A08007-314B-2494-1CC3-77EDC1ABEDA3}"/>
              </a:ext>
            </a:extLst>
          </p:cNvPr>
          <p:cNvSpPr/>
          <p:nvPr/>
        </p:nvSpPr>
        <p:spPr>
          <a:xfrm rot="10800000">
            <a:off x="5258698" y="5608215"/>
            <a:ext cx="2202428" cy="37122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0354562-9154-F43A-570B-42E9F0647606}"/>
                  </a:ext>
                </a:extLst>
              </p:cNvPr>
              <p:cNvSpPr txBox="1"/>
              <p:nvPr/>
            </p:nvSpPr>
            <p:spPr>
              <a:xfrm>
                <a:off x="2964818" y="5491748"/>
                <a:ext cx="1968999" cy="646331"/>
              </a:xfrm>
              <a:prstGeom prst="rect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Solution found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>
                  <a:solidFill>
                    <a:schemeClr val="accent4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0354562-9154-F43A-570B-42E9F0647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818" y="5491748"/>
                <a:ext cx="1968999" cy="646331"/>
              </a:xfrm>
              <a:prstGeom prst="rect">
                <a:avLst/>
              </a:prstGeom>
              <a:blipFill>
                <a:blip r:embed="rId4"/>
                <a:stretch>
                  <a:fillRect t="-3846" b="-7692"/>
                </a:stretch>
              </a:blip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CB64F59-5F87-26C5-C591-333516F62661}"/>
                  </a:ext>
                </a:extLst>
              </p:cNvPr>
              <p:cNvSpPr txBox="1"/>
              <p:nvPr/>
            </p:nvSpPr>
            <p:spPr>
              <a:xfrm>
                <a:off x="773293" y="4330687"/>
                <a:ext cx="284879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Contradiction! Each step of algorithm is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1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1400" b="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 b="0" i="0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400" b="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400" b="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1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 so solution found faster than is theoretically possible!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CB64F59-5F87-26C5-C591-333516F62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293" y="4330687"/>
                <a:ext cx="2848794" cy="738664"/>
              </a:xfrm>
              <a:prstGeom prst="rect">
                <a:avLst/>
              </a:prstGeom>
              <a:blipFill>
                <a:blip r:embed="rId5"/>
                <a:stretch>
                  <a:fillRect l="-442" r="-885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4E5F24F-E758-A38D-D940-50D9F135E483}"/>
              </a:ext>
            </a:extLst>
          </p:cNvPr>
          <p:cNvCxnSpPr>
            <a:cxnSpLocks/>
          </p:cNvCxnSpPr>
          <p:nvPr/>
        </p:nvCxnSpPr>
        <p:spPr>
          <a:xfrm>
            <a:off x="2218175" y="5114185"/>
            <a:ext cx="564439" cy="448888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C468B65-D42F-81C3-B85F-861167767DA0}"/>
                  </a:ext>
                </a:extLst>
              </p:cNvPr>
              <p:cNvSpPr txBox="1"/>
              <p:nvPr/>
            </p:nvSpPr>
            <p:spPr>
              <a:xfrm>
                <a:off x="5409235" y="2383723"/>
                <a:ext cx="186981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For each element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, create point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,0)</m:t>
                    </m:r>
                  </m:oMath>
                </a14:m>
                <a:r>
                  <a:rPr lang="en-US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C468B65-D42F-81C3-B85F-861167767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9235" y="2383723"/>
                <a:ext cx="1869819" cy="584775"/>
              </a:xfrm>
              <a:prstGeom prst="rect">
                <a:avLst/>
              </a:prstGeom>
              <a:blipFill>
                <a:blip r:embed="rId6"/>
                <a:stretch>
                  <a:fillRect t="-2128" r="-2013" b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>
            <a:extLst>
              <a:ext uri="{FF2B5EF4-FFF2-40B4-BE49-F238E27FC236}">
                <a16:creationId xmlns:a16="http://schemas.microsoft.com/office/drawing/2014/main" id="{57727538-E613-C2BB-B676-FF72ABF0AA1B}"/>
              </a:ext>
            </a:extLst>
          </p:cNvPr>
          <p:cNvSpPr txBox="1"/>
          <p:nvPr/>
        </p:nvSpPr>
        <p:spPr>
          <a:xfrm>
            <a:off x="5145100" y="4660604"/>
            <a:ext cx="2392671" cy="95410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If </a:t>
            </a:r>
            <a:r>
              <a:rPr lang="en-US" sz="1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cpp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distance == 0</a:t>
            </a:r>
          </a:p>
          <a:p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return false;</a:t>
            </a:r>
          </a:p>
          <a:p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else</a:t>
            </a:r>
          </a:p>
          <a:p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return true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494930D-46DB-B106-D6AF-7B51739CEC46}"/>
              </a:ext>
            </a:extLst>
          </p:cNvPr>
          <p:cNvGrpSpPr/>
          <p:nvPr/>
        </p:nvGrpSpPr>
        <p:grpSpPr>
          <a:xfrm>
            <a:off x="7713894" y="2345548"/>
            <a:ext cx="2998772" cy="1565061"/>
            <a:chOff x="8068621" y="2345548"/>
            <a:chExt cx="2998772" cy="156506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01C6D96-1C19-F67B-520F-55D3B9BD002E}"/>
                </a:ext>
              </a:extLst>
            </p:cNvPr>
            <p:cNvSpPr/>
            <p:nvPr/>
          </p:nvSpPr>
          <p:spPr>
            <a:xfrm>
              <a:off x="8068621" y="2345548"/>
              <a:ext cx="2998772" cy="156506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E8A77CF-225F-D619-B50A-3766976F08FB}"/>
                </a:ext>
              </a:extLst>
            </p:cNvPr>
            <p:cNvSpPr/>
            <p:nvPr/>
          </p:nvSpPr>
          <p:spPr>
            <a:xfrm>
              <a:off x="9015032" y="308063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EB24B6E-9A2D-F4F5-049E-152000479CC6}"/>
                </a:ext>
              </a:extLst>
            </p:cNvPr>
            <p:cNvSpPr/>
            <p:nvPr/>
          </p:nvSpPr>
          <p:spPr>
            <a:xfrm>
              <a:off x="9719133" y="308063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C498542-B0FC-DCB0-E571-E05C85111FE4}"/>
                </a:ext>
              </a:extLst>
            </p:cNvPr>
            <p:cNvSpPr/>
            <p:nvPr/>
          </p:nvSpPr>
          <p:spPr>
            <a:xfrm>
              <a:off x="8218000" y="308587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648315-32E4-DAD3-82F5-95B5C68072D0}"/>
                </a:ext>
              </a:extLst>
            </p:cNvPr>
            <p:cNvSpPr/>
            <p:nvPr/>
          </p:nvSpPr>
          <p:spPr>
            <a:xfrm>
              <a:off x="10832175" y="3082047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F61075C-1F1E-6F36-2A2D-4B937E5F9A92}"/>
                </a:ext>
              </a:extLst>
            </p:cNvPr>
            <p:cNvSpPr/>
            <p:nvPr/>
          </p:nvSpPr>
          <p:spPr>
            <a:xfrm>
              <a:off x="9385894" y="308086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10CC509-B833-B9F3-FEA1-3ACF9649B477}"/>
                </a:ext>
              </a:extLst>
            </p:cNvPr>
            <p:cNvSpPr/>
            <p:nvPr/>
          </p:nvSpPr>
          <p:spPr>
            <a:xfrm>
              <a:off x="10089995" y="3082047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AB54DF77-06AA-F837-8947-6A618523B96F}"/>
                </a:ext>
              </a:extLst>
            </p:cNvPr>
            <p:cNvSpPr/>
            <p:nvPr/>
          </p:nvSpPr>
          <p:spPr>
            <a:xfrm>
              <a:off x="8661972" y="308063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7C75129-B972-C36A-0365-5262F44A9C12}"/>
                </a:ext>
              </a:extLst>
            </p:cNvPr>
            <p:cNvSpPr/>
            <p:nvPr/>
          </p:nvSpPr>
          <p:spPr>
            <a:xfrm>
              <a:off x="10509444" y="3082047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47" name="Right Arrow 46">
            <a:extLst>
              <a:ext uri="{FF2B5EF4-FFF2-40B4-BE49-F238E27FC236}">
                <a16:creationId xmlns:a16="http://schemas.microsoft.com/office/drawing/2014/main" id="{A111D2ED-A3C9-5CD1-2176-64CE9AF9ABE8}"/>
              </a:ext>
            </a:extLst>
          </p:cNvPr>
          <p:cNvSpPr/>
          <p:nvPr/>
        </p:nvSpPr>
        <p:spPr>
          <a:xfrm rot="5400000">
            <a:off x="8255330" y="4281350"/>
            <a:ext cx="733950" cy="37122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AAA8951-2A42-E97F-C179-C5B49DF1E9A6}"/>
                  </a:ext>
                </a:extLst>
              </p:cNvPr>
              <p:cNvSpPr txBox="1"/>
              <p:nvPr/>
            </p:nvSpPr>
            <p:spPr>
              <a:xfrm>
                <a:off x="8769667" y="4170440"/>
                <a:ext cx="21085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Assume </a:t>
                </a:r>
                <a:r>
                  <a:rPr lang="en-US" sz="1600" dirty="0" err="1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f.s.o.c</a:t>
                </a:r>
                <a:r>
                  <a:rPr lang="en-US" sz="16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. solvable in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func>
                      <m:funcPr>
                        <m:ctrlP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solidFill>
                              <a:schemeClr val="accent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16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AAA8951-2A42-E97F-C179-C5B49DF1E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9667" y="4170440"/>
                <a:ext cx="2108539" cy="584775"/>
              </a:xfrm>
              <a:prstGeom prst="rect">
                <a:avLst/>
              </a:prstGeom>
              <a:blipFill>
                <a:blip r:embed="rId7"/>
                <a:stretch>
                  <a:fillRect t="-4255" r="-2395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BB5BB6-B9A3-4D01-05E3-1D4F2613F453}"/>
              </a:ext>
            </a:extLst>
          </p:cNvPr>
          <p:cNvCxnSpPr>
            <a:cxnSpLocks/>
          </p:cNvCxnSpPr>
          <p:nvPr/>
        </p:nvCxnSpPr>
        <p:spPr>
          <a:xfrm flipV="1">
            <a:off x="3310759" y="3671544"/>
            <a:ext cx="508043" cy="614309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E7C7CE01-8093-411B-9232-8FE7DA2B64D1}"/>
              </a:ext>
            </a:extLst>
          </p:cNvPr>
          <p:cNvSpPr/>
          <p:nvPr/>
        </p:nvSpPr>
        <p:spPr>
          <a:xfrm rot="5400000">
            <a:off x="8344090" y="5570899"/>
            <a:ext cx="249454" cy="456496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4F2D47A-3994-CB3B-B485-DD6D4C976F42}"/>
              </a:ext>
            </a:extLst>
          </p:cNvPr>
          <p:cNvGrpSpPr/>
          <p:nvPr/>
        </p:nvGrpSpPr>
        <p:grpSpPr>
          <a:xfrm>
            <a:off x="7713894" y="5014170"/>
            <a:ext cx="2998772" cy="1565061"/>
            <a:chOff x="8068621" y="2345548"/>
            <a:chExt cx="2998772" cy="156506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0778F51-03A3-BF6F-7E29-B5E528E07F1C}"/>
                </a:ext>
              </a:extLst>
            </p:cNvPr>
            <p:cNvSpPr/>
            <p:nvPr/>
          </p:nvSpPr>
          <p:spPr>
            <a:xfrm>
              <a:off x="8068621" y="2345548"/>
              <a:ext cx="2998772" cy="156506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74C6EF4-59EA-3D98-6C59-CA2A1F70B3A9}"/>
                </a:ext>
              </a:extLst>
            </p:cNvPr>
            <p:cNvSpPr/>
            <p:nvPr/>
          </p:nvSpPr>
          <p:spPr>
            <a:xfrm>
              <a:off x="8888906" y="308063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66F23AB-6161-7BAF-4455-FB2057B0D244}"/>
                </a:ext>
              </a:extLst>
            </p:cNvPr>
            <p:cNvSpPr/>
            <p:nvPr/>
          </p:nvSpPr>
          <p:spPr>
            <a:xfrm>
              <a:off x="9719133" y="308063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0ACC7C7-D4D6-D017-3E9D-32132B9F4C68}"/>
                </a:ext>
              </a:extLst>
            </p:cNvPr>
            <p:cNvSpPr/>
            <p:nvPr/>
          </p:nvSpPr>
          <p:spPr>
            <a:xfrm>
              <a:off x="8218000" y="308587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0FE5CB3-D1C3-65C1-2414-86FC6505D408}"/>
                </a:ext>
              </a:extLst>
            </p:cNvPr>
            <p:cNvSpPr/>
            <p:nvPr/>
          </p:nvSpPr>
          <p:spPr>
            <a:xfrm>
              <a:off x="10832175" y="3082047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E984AF8-F924-57B0-B125-A3FB270F1522}"/>
                </a:ext>
              </a:extLst>
            </p:cNvPr>
            <p:cNvSpPr/>
            <p:nvPr/>
          </p:nvSpPr>
          <p:spPr>
            <a:xfrm>
              <a:off x="9385894" y="308086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C69D19E-AB33-66EF-EADA-B53095B624FC}"/>
                </a:ext>
              </a:extLst>
            </p:cNvPr>
            <p:cNvSpPr/>
            <p:nvPr/>
          </p:nvSpPr>
          <p:spPr>
            <a:xfrm>
              <a:off x="10089995" y="3082047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669F4BA-8299-3AC1-865A-984AD3440FAF}"/>
                </a:ext>
              </a:extLst>
            </p:cNvPr>
            <p:cNvSpPr/>
            <p:nvPr/>
          </p:nvSpPr>
          <p:spPr>
            <a:xfrm>
              <a:off x="8661972" y="3080636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5C242D4-7CD6-D0D8-AE25-8AE2AC9F2476}"/>
                </a:ext>
              </a:extLst>
            </p:cNvPr>
            <p:cNvSpPr/>
            <p:nvPr/>
          </p:nvSpPr>
          <p:spPr>
            <a:xfrm>
              <a:off x="10509444" y="3082047"/>
              <a:ext cx="92062" cy="92062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D9A820C-5FAF-A490-9D9E-A0C35BB4E512}"/>
                  </a:ext>
                </a:extLst>
              </p:cNvPr>
              <p:cNvSpPr txBox="1"/>
              <p:nvPr/>
            </p:nvSpPr>
            <p:spPr>
              <a:xfrm>
                <a:off x="5430004" y="3219042"/>
                <a:ext cx="18698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D9A820C-5FAF-A490-9D9E-A0C35BB4E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0004" y="3219042"/>
                <a:ext cx="1869819" cy="338554"/>
              </a:xfrm>
              <a:prstGeom prst="rect">
                <a:avLst/>
              </a:prstGeom>
              <a:blipFill>
                <a:blip r:embed="rId8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7BE270-F2AD-72F9-A7D6-96CDB7DFA8FA}"/>
                  </a:ext>
                </a:extLst>
              </p:cNvPr>
              <p:cNvSpPr txBox="1"/>
              <p:nvPr/>
            </p:nvSpPr>
            <p:spPr>
              <a:xfrm>
                <a:off x="5452079" y="5977999"/>
                <a:ext cx="186981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sz="1600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sz="16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D7BE270-F2AD-72F9-A7D6-96CDB7DFA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079" y="5977999"/>
                <a:ext cx="1869819" cy="338554"/>
              </a:xfrm>
              <a:prstGeom prst="rect">
                <a:avLst/>
              </a:prstGeom>
              <a:blipFill>
                <a:blip r:embed="rId9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91763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859AA-8A00-992C-E63A-2CCCA8F6F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936F9-83A6-F44B-4692-3AD8822B4E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Another Example of Reduction: Ind. Set and </a:t>
            </a:r>
            <a:r>
              <a:rPr lang="en-US" dirty="0" err="1"/>
              <a:t>VeRt.</a:t>
            </a:r>
            <a:r>
              <a:rPr lang="en-US" dirty="0"/>
              <a:t> Cover.</a:t>
            </a:r>
          </a:p>
        </p:txBody>
      </p:sp>
    </p:spTree>
    <p:extLst>
      <p:ext uri="{BB962C8B-B14F-4D97-AF65-F5344CB8AC3E}">
        <p14:creationId xmlns:p14="http://schemas.microsoft.com/office/powerpoint/2010/main" val="7185867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FDF93-C424-5FC4-E7A2-B9BE5575B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FA7F4-C11D-2F9E-5744-1CCDCA1430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Problem A: Independent Set</a:t>
            </a:r>
          </a:p>
        </p:txBody>
      </p:sp>
    </p:spTree>
    <p:extLst>
      <p:ext uri="{BB962C8B-B14F-4D97-AF65-F5344CB8AC3E}">
        <p14:creationId xmlns:p14="http://schemas.microsoft.com/office/powerpoint/2010/main" val="25203752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D2C74-9BEA-ED83-E3E4-EFA14C0B1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1175-5000-940B-0DA3-FB0C0FCC4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Problem A: Party Problem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88F652-53A4-F617-5873-71B9EB479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443" y="1263260"/>
            <a:ext cx="872158" cy="872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D27BE0D-50F9-C4BA-6416-C77281151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774" y="1277754"/>
            <a:ext cx="872158" cy="8721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F49F73-7C5E-86A3-DB08-C781BC535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506" y="2571913"/>
            <a:ext cx="872158" cy="8721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ABA18C1-7D0A-E851-24D3-90491F650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17217"/>
            <a:ext cx="872158" cy="8721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36C289A-17DF-B96E-8752-F6BD077D20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4406" y="3457988"/>
            <a:ext cx="715617" cy="8945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8C15034-F091-31AC-F0CF-4DC6E9A7BD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9652" y="3284285"/>
            <a:ext cx="901146" cy="9011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B694F1E-CD79-5135-524F-6935332E26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6260" y="3245355"/>
            <a:ext cx="901147" cy="90114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3F376F7-04BD-D2CB-98DE-4A9CD74BAA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8453" y="4756054"/>
            <a:ext cx="872158" cy="87215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D409732-DA49-8074-E609-51622F5499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0056" y="5716373"/>
            <a:ext cx="872158" cy="87215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032DB1E-8C06-4A89-C145-E28D739B7B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9000" y="5514789"/>
            <a:ext cx="872158" cy="87215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FFB6A95-2D19-EED2-FA95-3F9E37C5B1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8311" y="4756054"/>
            <a:ext cx="872158" cy="87215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419B07C-0EC4-321C-61CA-DB719E9628BA}"/>
              </a:ext>
            </a:extLst>
          </p:cNvPr>
          <p:cNvSpPr txBox="1"/>
          <p:nvPr/>
        </p:nvSpPr>
        <p:spPr>
          <a:xfrm>
            <a:off x="7616070" y="1198480"/>
            <a:ext cx="3766931" cy="1200329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bunch of CS faculty members are going to a party! But…some faculty members DO NOT get along with one another.</a:t>
            </a:r>
          </a:p>
        </p:txBody>
      </p:sp>
    </p:spTree>
    <p:extLst>
      <p:ext uri="{BB962C8B-B14F-4D97-AF65-F5344CB8AC3E}">
        <p14:creationId xmlns:p14="http://schemas.microsoft.com/office/powerpoint/2010/main" val="382014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EE1CC-490A-AF10-C4F8-9AE786AE6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>
            <a:extLst>
              <a:ext uri="{FF2B5EF4-FFF2-40B4-BE49-F238E27FC236}">
                <a16:creationId xmlns:a16="http://schemas.microsoft.com/office/drawing/2014/main" id="{8BCC2E1A-8A38-1582-12FE-CCC698A07FA5}"/>
              </a:ext>
            </a:extLst>
          </p:cNvPr>
          <p:cNvSpPr txBox="1"/>
          <p:nvPr/>
        </p:nvSpPr>
        <p:spPr>
          <a:xfrm>
            <a:off x="6924806" y="2418154"/>
            <a:ext cx="5168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Set of edge-disjoint paths of size 4, is this max? Why or why not?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DD45410-7E7E-2EB5-20EE-6A630EBADCC4}"/>
              </a:ext>
            </a:extLst>
          </p:cNvPr>
          <p:cNvSpPr txBox="1">
            <a:spLocks/>
          </p:cNvSpPr>
          <p:nvPr/>
        </p:nvSpPr>
        <p:spPr>
          <a:xfrm>
            <a:off x="1143001" y="250118"/>
            <a:ext cx="9905998" cy="619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Edge-Disjoint Paths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CFCC42-6215-8973-6ABC-CBEC84E6AD32}"/>
                  </a:ext>
                </a:extLst>
              </p:cNvPr>
              <p:cNvSpPr txBox="1"/>
              <p:nvPr/>
            </p:nvSpPr>
            <p:spPr>
              <a:xfrm>
                <a:off x="1638300" y="1144251"/>
                <a:ext cx="8915400" cy="830997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Given a graph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𝐺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=(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𝑉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,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𝐸</m:t>
                    </m:r>
                    <m:r>
                      <a:rPr lang="en-US" sz="2400" i="1" smtClean="0">
                        <a:solidFill>
                          <a:schemeClr val="accent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, a start node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and a destination node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, give the maximum number of paths from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solidFill>
                      <a:schemeClr val="bg1"/>
                    </a:solidFill>
                  </a:rPr>
                  <a:t> which share no edges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CFCC42-6215-8973-6ABC-CBEC84E6A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8300" y="1144251"/>
                <a:ext cx="8915400" cy="830997"/>
              </a:xfrm>
              <a:prstGeom prst="rect">
                <a:avLst/>
              </a:prstGeom>
              <a:blipFill>
                <a:blip r:embed="rId2"/>
                <a:stretch>
                  <a:fillRect l="-994" t="-4478" b="-14925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C2BA9F33-14D5-E670-9FA5-1F2973E168FC}"/>
              </a:ext>
            </a:extLst>
          </p:cNvPr>
          <p:cNvGrpSpPr/>
          <p:nvPr/>
        </p:nvGrpSpPr>
        <p:grpSpPr>
          <a:xfrm>
            <a:off x="2185116" y="2598540"/>
            <a:ext cx="6357710" cy="3738343"/>
            <a:chOff x="1797832" y="2921271"/>
            <a:chExt cx="6357710" cy="3738343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1A5557E-2F9F-A638-1BBD-FEAAF47D7FFE}"/>
                </a:ext>
              </a:extLst>
            </p:cNvPr>
            <p:cNvSpPr/>
            <p:nvPr/>
          </p:nvSpPr>
          <p:spPr>
            <a:xfrm>
              <a:off x="3177708" y="6200273"/>
              <a:ext cx="459341" cy="459341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A0A53C7-4DEF-771C-2EF1-76FBEEE0D159}"/>
                </a:ext>
              </a:extLst>
            </p:cNvPr>
            <p:cNvGrpSpPr/>
            <p:nvPr/>
          </p:nvGrpSpPr>
          <p:grpSpPr>
            <a:xfrm>
              <a:off x="1797832" y="2921271"/>
              <a:ext cx="6357710" cy="3508673"/>
              <a:chOff x="1797832" y="2921271"/>
              <a:chExt cx="6357710" cy="350867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73B14FDA-6559-8FCA-FE7D-FBB5279E19ED}"/>
                      </a:ext>
                    </a:extLst>
                  </p:cNvPr>
                  <p:cNvSpPr/>
                  <p:nvPr/>
                </p:nvSpPr>
                <p:spPr>
                  <a:xfrm>
                    <a:off x="1797832" y="2988540"/>
                    <a:ext cx="459341" cy="459341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oMath>
                      </m:oMathPara>
                    </a14:m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Oval 25">
                    <a:extLst>
                      <a:ext uri="{FF2B5EF4-FFF2-40B4-BE49-F238E27FC236}">
                        <a16:creationId xmlns:a16="http://schemas.microsoft.com/office/drawing/2014/main" id="{73B14FDA-6559-8FCA-FE7D-FBB5279E19E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7832" y="2988540"/>
                    <a:ext cx="459341" cy="459341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63F7555A-D084-CB3F-37D3-AACAF07B42F8}"/>
                      </a:ext>
                    </a:extLst>
                  </p:cNvPr>
                  <p:cNvSpPr/>
                  <p:nvPr/>
                </p:nvSpPr>
                <p:spPr>
                  <a:xfrm>
                    <a:off x="7696201" y="5092007"/>
                    <a:ext cx="459341" cy="459341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oMath>
                      </m:oMathPara>
                    </a14:m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63F7555A-D084-CB3F-37D3-AACAF07B42F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96201" y="5092007"/>
                    <a:ext cx="459341" cy="459341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6654B13-CA63-4CBB-9602-0C1C9A542AD8}"/>
                  </a:ext>
                </a:extLst>
              </p:cNvPr>
              <p:cNvSpPr/>
              <p:nvPr/>
            </p:nvSpPr>
            <p:spPr>
              <a:xfrm>
                <a:off x="4520419" y="2921271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DD2321E-ED7C-0D0C-6573-42298C105F5C}"/>
                  </a:ext>
                </a:extLst>
              </p:cNvPr>
              <p:cNvSpPr/>
              <p:nvPr/>
            </p:nvSpPr>
            <p:spPr>
              <a:xfrm>
                <a:off x="3590943" y="4167022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h</a:t>
                </a: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E5007DA-6098-8829-02DB-B4BC2C611A68}"/>
                  </a:ext>
                </a:extLst>
              </p:cNvPr>
              <p:cNvSpPr/>
              <p:nvPr/>
            </p:nvSpPr>
            <p:spPr>
              <a:xfrm>
                <a:off x="2027503" y="5607341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6D0918C1-D2CC-958A-E475-4048A5EED79E}"/>
                  </a:ext>
                </a:extLst>
              </p:cNvPr>
              <p:cNvSpPr/>
              <p:nvPr/>
            </p:nvSpPr>
            <p:spPr>
              <a:xfrm>
                <a:off x="2962657" y="5254408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FB448A16-7E03-ED40-F222-384891398E0C}"/>
                  </a:ext>
                </a:extLst>
              </p:cNvPr>
              <p:cNvCxnSpPr>
                <a:stCxn id="26" idx="7"/>
                <a:endCxn id="28" idx="2"/>
              </p:cNvCxnSpPr>
              <p:nvPr/>
            </p:nvCxnSpPr>
            <p:spPr>
              <a:xfrm>
                <a:off x="2189904" y="3055809"/>
                <a:ext cx="2330515" cy="95133"/>
              </a:xfrm>
              <a:prstGeom prst="straightConnector1">
                <a:avLst/>
              </a:prstGeom>
              <a:ln w="31750">
                <a:solidFill>
                  <a:schemeClr val="accent4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A24AFA21-F14F-2308-6A94-03D956D19580}"/>
                  </a:ext>
                </a:extLst>
              </p:cNvPr>
              <p:cNvCxnSpPr>
                <a:stCxn id="26" idx="4"/>
                <a:endCxn id="31" idx="0"/>
              </p:cNvCxnSpPr>
              <p:nvPr/>
            </p:nvCxnSpPr>
            <p:spPr>
              <a:xfrm>
                <a:off x="2027503" y="3447880"/>
                <a:ext cx="229671" cy="2159460"/>
              </a:xfrm>
              <a:prstGeom prst="straightConnector1">
                <a:avLst/>
              </a:prstGeom>
              <a:ln w="31750">
                <a:solidFill>
                  <a:schemeClr val="accent5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F7B81F1A-DA12-7D98-706E-6EE99C1A5F7B}"/>
                  </a:ext>
                </a:extLst>
              </p:cNvPr>
              <p:cNvCxnSpPr>
                <a:stCxn id="29" idx="7"/>
                <a:endCxn id="28" idx="3"/>
              </p:cNvCxnSpPr>
              <p:nvPr/>
            </p:nvCxnSpPr>
            <p:spPr>
              <a:xfrm flipV="1">
                <a:off x="3983015" y="3313342"/>
                <a:ext cx="604673" cy="920948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D22A36C8-789A-68AB-D216-9BD47438FA0A}"/>
                  </a:ext>
                </a:extLst>
              </p:cNvPr>
              <p:cNvCxnSpPr>
                <a:stCxn id="26" idx="6"/>
                <a:endCxn id="29" idx="1"/>
              </p:cNvCxnSpPr>
              <p:nvPr/>
            </p:nvCxnSpPr>
            <p:spPr>
              <a:xfrm>
                <a:off x="2257173" y="3218210"/>
                <a:ext cx="1401039" cy="1016080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638AE2B6-0C07-8FD6-6231-6D25D3ED5828}"/>
                  </a:ext>
                </a:extLst>
              </p:cNvPr>
              <p:cNvCxnSpPr>
                <a:stCxn id="26" idx="5"/>
                <a:endCxn id="32" idx="1"/>
              </p:cNvCxnSpPr>
              <p:nvPr/>
            </p:nvCxnSpPr>
            <p:spPr>
              <a:xfrm>
                <a:off x="2189903" y="3380612"/>
                <a:ext cx="840022" cy="1941065"/>
              </a:xfrm>
              <a:prstGeom prst="straightConnector1">
                <a:avLst/>
              </a:prstGeom>
              <a:ln w="3175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F856586E-172B-24E6-297F-5DFEDD6450FD}"/>
                  </a:ext>
                </a:extLst>
              </p:cNvPr>
              <p:cNvCxnSpPr>
                <a:stCxn id="29" idx="6"/>
                <a:endCxn id="40" idx="2"/>
              </p:cNvCxnSpPr>
              <p:nvPr/>
            </p:nvCxnSpPr>
            <p:spPr>
              <a:xfrm>
                <a:off x="4050284" y="4396693"/>
                <a:ext cx="862207" cy="229671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C7C3A8AB-FDAC-3114-84E0-FFE5AEC7A936}"/>
                  </a:ext>
                </a:extLst>
              </p:cNvPr>
              <p:cNvCxnSpPr>
                <a:stCxn id="27" idx="0"/>
                <a:endCxn id="28" idx="5"/>
              </p:cNvCxnSpPr>
              <p:nvPr/>
            </p:nvCxnSpPr>
            <p:spPr>
              <a:xfrm flipH="1" flipV="1">
                <a:off x="4912491" y="3313342"/>
                <a:ext cx="3013381" cy="1778664"/>
              </a:xfrm>
              <a:prstGeom prst="straightConnector1">
                <a:avLst/>
              </a:prstGeom>
              <a:ln w="31750">
                <a:solidFill>
                  <a:schemeClr val="accent4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F882F3-C86D-42A3-9217-6AAEB937FC30}"/>
                  </a:ext>
                </a:extLst>
              </p:cNvPr>
              <p:cNvSpPr/>
              <p:nvPr/>
            </p:nvSpPr>
            <p:spPr>
              <a:xfrm>
                <a:off x="4912491" y="4396693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f</a:t>
                </a: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EE2349FE-8735-DDE4-4907-7F0196AD9A23}"/>
                  </a:ext>
                </a:extLst>
              </p:cNvPr>
              <p:cNvCxnSpPr>
                <a:stCxn id="32" idx="7"/>
                <a:endCxn id="40" idx="3"/>
              </p:cNvCxnSpPr>
              <p:nvPr/>
            </p:nvCxnSpPr>
            <p:spPr>
              <a:xfrm flipV="1">
                <a:off x="3354729" y="4788764"/>
                <a:ext cx="1625031" cy="532912"/>
              </a:xfrm>
              <a:prstGeom prst="straightConnector1">
                <a:avLst/>
              </a:prstGeom>
              <a:ln w="31750">
                <a:solidFill>
                  <a:schemeClr val="tx1">
                    <a:lumMod val="95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5ED33C4A-9E4F-CB90-741D-4846D433841E}"/>
                  </a:ext>
                </a:extLst>
              </p:cNvPr>
              <p:cNvCxnSpPr>
                <a:stCxn id="31" idx="5"/>
                <a:endCxn id="24" idx="2"/>
              </p:cNvCxnSpPr>
              <p:nvPr/>
            </p:nvCxnSpPr>
            <p:spPr>
              <a:xfrm>
                <a:off x="2419575" y="5999413"/>
                <a:ext cx="758133" cy="430531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DE6AD6C-F04B-AC9D-9D01-577662D23F3C}"/>
                  </a:ext>
                </a:extLst>
              </p:cNvPr>
              <p:cNvSpPr/>
              <p:nvPr/>
            </p:nvSpPr>
            <p:spPr>
              <a:xfrm>
                <a:off x="4303066" y="5885617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BEDFF3D2-24E1-321D-6FEC-06C3A788FC89}"/>
                  </a:ext>
                </a:extLst>
              </p:cNvPr>
              <p:cNvCxnSpPr>
                <a:stCxn id="31" idx="6"/>
                <a:endCxn id="43" idx="2"/>
              </p:cNvCxnSpPr>
              <p:nvPr/>
            </p:nvCxnSpPr>
            <p:spPr>
              <a:xfrm>
                <a:off x="2486843" y="5837011"/>
                <a:ext cx="1816222" cy="278276"/>
              </a:xfrm>
              <a:prstGeom prst="straightConnector1">
                <a:avLst/>
              </a:prstGeom>
              <a:ln w="31750">
                <a:solidFill>
                  <a:schemeClr val="accent5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E4B34C48-8821-70FB-7B52-43FC12A007E1}"/>
                  </a:ext>
                </a:extLst>
              </p:cNvPr>
              <p:cNvCxnSpPr>
                <a:stCxn id="32" idx="5"/>
                <a:endCxn id="43" idx="1"/>
              </p:cNvCxnSpPr>
              <p:nvPr/>
            </p:nvCxnSpPr>
            <p:spPr>
              <a:xfrm>
                <a:off x="3354728" y="5646479"/>
                <a:ext cx="1015606" cy="306406"/>
              </a:xfrm>
              <a:prstGeom prst="straightConnector1">
                <a:avLst/>
              </a:prstGeom>
              <a:ln w="31750">
                <a:solidFill>
                  <a:schemeClr val="tx1">
                    <a:lumMod val="9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6D44A991-D65B-7F20-051F-7D7DFDAAB626}"/>
                  </a:ext>
                </a:extLst>
              </p:cNvPr>
              <p:cNvCxnSpPr>
                <a:stCxn id="32" idx="6"/>
                <a:endCxn id="27" idx="2"/>
              </p:cNvCxnSpPr>
              <p:nvPr/>
            </p:nvCxnSpPr>
            <p:spPr>
              <a:xfrm flipV="1">
                <a:off x="3421998" y="5321678"/>
                <a:ext cx="4274203" cy="162401"/>
              </a:xfrm>
              <a:prstGeom prst="straightConnector1">
                <a:avLst/>
              </a:prstGeom>
              <a:ln w="3175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7F41C326-C99A-ABA7-7A76-8B1D9122F44D}"/>
                  </a:ext>
                </a:extLst>
              </p:cNvPr>
              <p:cNvCxnSpPr>
                <a:stCxn id="40" idx="6"/>
                <a:endCxn id="27" idx="1"/>
              </p:cNvCxnSpPr>
              <p:nvPr/>
            </p:nvCxnSpPr>
            <p:spPr>
              <a:xfrm>
                <a:off x="5371831" y="4626363"/>
                <a:ext cx="2391638" cy="532912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4D25BED5-67F8-9388-CB79-4B0F31C88066}"/>
                  </a:ext>
                </a:extLst>
              </p:cNvPr>
              <p:cNvCxnSpPr>
                <a:stCxn id="43" idx="6"/>
                <a:endCxn id="27" idx="3"/>
              </p:cNvCxnSpPr>
              <p:nvPr/>
            </p:nvCxnSpPr>
            <p:spPr>
              <a:xfrm flipV="1">
                <a:off x="4762407" y="5484079"/>
                <a:ext cx="3001063" cy="631209"/>
              </a:xfrm>
              <a:prstGeom prst="straightConnector1">
                <a:avLst/>
              </a:prstGeom>
              <a:ln w="31750">
                <a:solidFill>
                  <a:schemeClr val="accent5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662327CD-6C64-B3AA-6688-00F7B2F1E145}"/>
                  </a:ext>
                </a:extLst>
              </p:cNvPr>
              <p:cNvCxnSpPr>
                <a:stCxn id="24" idx="6"/>
                <a:endCxn id="43" idx="3"/>
              </p:cNvCxnSpPr>
              <p:nvPr/>
            </p:nvCxnSpPr>
            <p:spPr>
              <a:xfrm flipV="1">
                <a:off x="3637048" y="6277689"/>
                <a:ext cx="733286" cy="15225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177727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40D17-4BF3-CCC3-F612-A46034FA5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5431543B-8CE5-F930-6C1E-C19A2BA43DC6}"/>
              </a:ext>
            </a:extLst>
          </p:cNvPr>
          <p:cNvSpPr txBox="1"/>
          <p:nvPr/>
        </p:nvSpPr>
        <p:spPr>
          <a:xfrm>
            <a:off x="7616070" y="1327687"/>
            <a:ext cx="3766931" cy="646331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Draw connections between members that DO NOT get along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B21C946-EA6A-7AA8-7B7D-F40CE8806C4F}"/>
              </a:ext>
            </a:extLst>
          </p:cNvPr>
          <p:cNvGrpSpPr/>
          <p:nvPr/>
        </p:nvGrpSpPr>
        <p:grpSpPr>
          <a:xfrm>
            <a:off x="749579" y="1114175"/>
            <a:ext cx="8296409" cy="5514411"/>
            <a:chOff x="1723614" y="1114175"/>
            <a:chExt cx="8296409" cy="551441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5A1460A-EC59-3584-5E6C-E4EB01158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8443" y="1114175"/>
              <a:ext cx="872158" cy="87215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A65A536-2B55-3ED3-6D8C-444EFB389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2433" y="1118730"/>
              <a:ext cx="872158" cy="87215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6467857-5F92-0EC6-FE62-23A751836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3614" y="2331119"/>
              <a:ext cx="872158" cy="87215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61AC19C-7D7F-338D-15C0-CD5D1ED70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6295" y="2050542"/>
              <a:ext cx="872158" cy="87215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654B67A-2971-774C-46F3-1F41951EC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04406" y="3457988"/>
              <a:ext cx="715617" cy="89452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B5EA1A3-3EF6-0E77-8C62-EA259811B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34421" y="3315576"/>
              <a:ext cx="901146" cy="901146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3FBF050-3052-BEBB-E1A9-522312F54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58512" y="3217607"/>
              <a:ext cx="901147" cy="901147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5951142-82F4-9C4F-7B30-66EE4F9EA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28453" y="4756054"/>
              <a:ext cx="872158" cy="87215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297AA2F-46E2-52E1-626E-D0299D40E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90056" y="5716373"/>
              <a:ext cx="872158" cy="87215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7FEE35E1-FA01-4D95-DAA6-1B1B02DF0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40521" y="5756428"/>
              <a:ext cx="872158" cy="87215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31E5029-0881-3B3B-0471-8F7A721F7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78209" y="4647716"/>
              <a:ext cx="872158" cy="872158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A0B51A6-AC14-DB02-12CB-517031BF4DE7}"/>
                </a:ext>
              </a:extLst>
            </p:cNvPr>
            <p:cNvCxnSpPr>
              <a:stCxn id="3" idx="3"/>
              <a:endCxn id="27" idx="1"/>
            </p:cNvCxnSpPr>
            <p:nvPr/>
          </p:nvCxnSpPr>
          <p:spPr>
            <a:xfrm>
              <a:off x="2940601" y="1550254"/>
              <a:ext cx="981832" cy="4555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E18482A-FF69-A35A-185F-EBB9BC83CFC2}"/>
                </a:ext>
              </a:extLst>
            </p:cNvPr>
            <p:cNvCxnSpPr>
              <a:cxnSpLocks/>
              <a:stCxn id="28" idx="3"/>
              <a:endCxn id="29" idx="1"/>
            </p:cNvCxnSpPr>
            <p:nvPr/>
          </p:nvCxnSpPr>
          <p:spPr>
            <a:xfrm flipV="1">
              <a:off x="2595772" y="2486621"/>
              <a:ext cx="3860523" cy="280577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C5896AD-674C-160C-940C-19350EE5A0D4}"/>
                </a:ext>
              </a:extLst>
            </p:cNvPr>
            <p:cNvCxnSpPr>
              <a:cxnSpLocks/>
              <a:stCxn id="29" idx="3"/>
              <a:endCxn id="30" idx="0"/>
            </p:cNvCxnSpPr>
            <p:nvPr/>
          </p:nvCxnSpPr>
          <p:spPr>
            <a:xfrm>
              <a:off x="7328453" y="2486621"/>
              <a:ext cx="2333762" cy="971367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701C428-FCB1-6011-1DED-BC410C0250D4}"/>
                </a:ext>
              </a:extLst>
            </p:cNvPr>
            <p:cNvCxnSpPr>
              <a:cxnSpLocks/>
              <a:stCxn id="31" idx="3"/>
              <a:endCxn id="30" idx="1"/>
            </p:cNvCxnSpPr>
            <p:nvPr/>
          </p:nvCxnSpPr>
          <p:spPr>
            <a:xfrm>
              <a:off x="7935567" y="3766149"/>
              <a:ext cx="1368839" cy="139100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1B88C3E-3C5C-4F83-5063-EF8C99697F1F}"/>
                </a:ext>
              </a:extLst>
            </p:cNvPr>
            <p:cNvCxnSpPr>
              <a:cxnSpLocks/>
              <a:stCxn id="34" idx="3"/>
              <a:endCxn id="30" idx="1"/>
            </p:cNvCxnSpPr>
            <p:nvPr/>
          </p:nvCxnSpPr>
          <p:spPr>
            <a:xfrm flipV="1">
              <a:off x="8200611" y="3905249"/>
              <a:ext cx="1103795" cy="1286884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6A4C8F4-0E29-2626-A3A0-692EE04A391D}"/>
                </a:ext>
              </a:extLst>
            </p:cNvPr>
            <p:cNvCxnSpPr>
              <a:cxnSpLocks/>
              <a:stCxn id="44" idx="0"/>
              <a:endCxn id="30" idx="2"/>
            </p:cNvCxnSpPr>
            <p:nvPr/>
          </p:nvCxnSpPr>
          <p:spPr>
            <a:xfrm flipV="1">
              <a:off x="9226135" y="4352509"/>
              <a:ext cx="436080" cy="1363864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941127C-EEF9-4BC5-948C-3AFC80DFADFE}"/>
                </a:ext>
              </a:extLst>
            </p:cNvPr>
            <p:cNvCxnSpPr>
              <a:cxnSpLocks/>
              <a:stCxn id="48" idx="3"/>
              <a:endCxn id="44" idx="1"/>
            </p:cNvCxnSpPr>
            <p:nvPr/>
          </p:nvCxnSpPr>
          <p:spPr>
            <a:xfrm flipV="1">
              <a:off x="3712679" y="6152452"/>
              <a:ext cx="5077377" cy="40055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113DFB4-F535-F766-77D0-36A343793035}"/>
                </a:ext>
              </a:extLst>
            </p:cNvPr>
            <p:cNvCxnSpPr>
              <a:cxnSpLocks/>
              <a:stCxn id="49" idx="3"/>
              <a:endCxn id="34" idx="1"/>
            </p:cNvCxnSpPr>
            <p:nvPr/>
          </p:nvCxnSpPr>
          <p:spPr>
            <a:xfrm>
              <a:off x="5950367" y="5083795"/>
              <a:ext cx="1378086" cy="108338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933A0BB-4787-7288-6E58-84F3157678C0}"/>
                </a:ext>
              </a:extLst>
            </p:cNvPr>
            <p:cNvCxnSpPr>
              <a:cxnSpLocks/>
              <a:stCxn id="32" idx="3"/>
              <a:endCxn id="31" idx="1"/>
            </p:cNvCxnSpPr>
            <p:nvPr/>
          </p:nvCxnSpPr>
          <p:spPr>
            <a:xfrm>
              <a:off x="5259659" y="3668181"/>
              <a:ext cx="1774762" cy="97968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itle 1">
            <a:extLst>
              <a:ext uri="{FF2B5EF4-FFF2-40B4-BE49-F238E27FC236}">
                <a16:creationId xmlns:a16="http://schemas.microsoft.com/office/drawing/2014/main" id="{F1289275-3354-8570-1282-DC1C39737559}"/>
              </a:ext>
            </a:extLst>
          </p:cNvPr>
          <p:cNvSpPr txBox="1">
            <a:spLocks/>
          </p:cNvSpPr>
          <p:nvPr/>
        </p:nvSpPr>
        <p:spPr>
          <a:xfrm>
            <a:off x="1158517" y="269469"/>
            <a:ext cx="10334307" cy="572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Problem A: Party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1054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287AE-CA5C-BD48-C7FD-2D574C0A8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38DB2A20-CBC3-9063-F0DC-528225E5823A}"/>
              </a:ext>
            </a:extLst>
          </p:cNvPr>
          <p:cNvSpPr txBox="1"/>
          <p:nvPr/>
        </p:nvSpPr>
        <p:spPr>
          <a:xfrm>
            <a:off x="6961532" y="1149998"/>
            <a:ext cx="4419724" cy="92333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u="sng" dirty="0">
                <a:solidFill>
                  <a:schemeClr val="bg1"/>
                </a:solidFill>
              </a:rPr>
              <a:t>Independent Set</a:t>
            </a:r>
            <a:r>
              <a:rPr lang="en-US" dirty="0">
                <a:solidFill>
                  <a:schemeClr val="bg1"/>
                </a:solidFill>
              </a:rPr>
              <a:t>: What is the MAXIMUM number of people at this party who ALL get along with one another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057CA0C-E043-EE37-23AD-07AB2E3D1AB3}"/>
              </a:ext>
            </a:extLst>
          </p:cNvPr>
          <p:cNvGrpSpPr/>
          <p:nvPr/>
        </p:nvGrpSpPr>
        <p:grpSpPr>
          <a:xfrm>
            <a:off x="749579" y="1114175"/>
            <a:ext cx="8296409" cy="5514411"/>
            <a:chOff x="1723614" y="1114175"/>
            <a:chExt cx="8296409" cy="551441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238F0F3-439C-08E9-483B-BA1DF1972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8443" y="1114175"/>
              <a:ext cx="872158" cy="872158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08719F4-E02D-EE7E-C142-BF73B514F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2433" y="1118730"/>
              <a:ext cx="872158" cy="872158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31B1CED-09A9-A092-97AA-D1AA05832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3614" y="2331119"/>
              <a:ext cx="872158" cy="872158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E333348-5CBE-EE44-6697-3E69F4622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6295" y="2050542"/>
              <a:ext cx="872158" cy="87215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F3F76D4-64C4-A633-361A-35D65CB58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04406" y="3457988"/>
              <a:ext cx="715617" cy="894521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6617450-1176-14F5-F1F4-05025981F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34421" y="3315576"/>
              <a:ext cx="901146" cy="90114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2AD1151F-CFD3-0D07-36A0-EFDD83511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58512" y="3217607"/>
              <a:ext cx="901147" cy="901147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B5580FF-49AF-D9D0-CCD1-06B62597A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28453" y="4756054"/>
              <a:ext cx="872158" cy="87215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C53347C-A419-964F-047D-A93DE2884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90056" y="5716373"/>
              <a:ext cx="872158" cy="872158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23B59399-CA2C-B3CD-746D-553B61B3B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40521" y="5756428"/>
              <a:ext cx="872158" cy="872158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CEA6F22-D634-DF41-AA25-33A35B683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78209" y="4647716"/>
              <a:ext cx="872158" cy="872158"/>
            </a:xfrm>
            <a:prstGeom prst="rect">
              <a:avLst/>
            </a:prstGeom>
          </p:spPr>
        </p:pic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B0B2ECD-DD80-D65A-EE6D-9CE1A8A3B313}"/>
                </a:ext>
              </a:extLst>
            </p:cNvPr>
            <p:cNvCxnSpPr>
              <a:stCxn id="47" idx="3"/>
              <a:endCxn id="51" idx="1"/>
            </p:cNvCxnSpPr>
            <p:nvPr/>
          </p:nvCxnSpPr>
          <p:spPr>
            <a:xfrm>
              <a:off x="2940601" y="1550254"/>
              <a:ext cx="981832" cy="4555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1819D18-2450-80C7-CD0D-814745818ED9}"/>
                </a:ext>
              </a:extLst>
            </p:cNvPr>
            <p:cNvCxnSpPr>
              <a:cxnSpLocks/>
              <a:stCxn id="52" idx="3"/>
              <a:endCxn id="53" idx="1"/>
            </p:cNvCxnSpPr>
            <p:nvPr/>
          </p:nvCxnSpPr>
          <p:spPr>
            <a:xfrm flipV="1">
              <a:off x="2595772" y="2486621"/>
              <a:ext cx="3860523" cy="280577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CF2383B-08F9-5A50-D0E4-EE832585FB2B}"/>
                </a:ext>
              </a:extLst>
            </p:cNvPr>
            <p:cNvCxnSpPr>
              <a:cxnSpLocks/>
              <a:stCxn id="53" idx="3"/>
              <a:endCxn id="54" idx="0"/>
            </p:cNvCxnSpPr>
            <p:nvPr/>
          </p:nvCxnSpPr>
          <p:spPr>
            <a:xfrm>
              <a:off x="7328453" y="2486621"/>
              <a:ext cx="2333762" cy="971367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E1C8940-6132-75C9-ED0C-F1AE2280740E}"/>
                </a:ext>
              </a:extLst>
            </p:cNvPr>
            <p:cNvCxnSpPr>
              <a:cxnSpLocks/>
              <a:stCxn id="55" idx="3"/>
              <a:endCxn id="54" idx="1"/>
            </p:cNvCxnSpPr>
            <p:nvPr/>
          </p:nvCxnSpPr>
          <p:spPr>
            <a:xfrm>
              <a:off x="7935567" y="3766149"/>
              <a:ext cx="1368839" cy="139100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2041FE4-051A-ED33-5B45-5795BB5CE3FF}"/>
                </a:ext>
              </a:extLst>
            </p:cNvPr>
            <p:cNvCxnSpPr>
              <a:cxnSpLocks/>
              <a:stCxn id="58" idx="3"/>
              <a:endCxn id="54" idx="1"/>
            </p:cNvCxnSpPr>
            <p:nvPr/>
          </p:nvCxnSpPr>
          <p:spPr>
            <a:xfrm flipV="1">
              <a:off x="8200611" y="3905249"/>
              <a:ext cx="1103795" cy="1286884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02AC22CA-DE6C-FFFC-39CD-E5B260175F33}"/>
                </a:ext>
              </a:extLst>
            </p:cNvPr>
            <p:cNvCxnSpPr>
              <a:cxnSpLocks/>
              <a:stCxn id="59" idx="0"/>
              <a:endCxn id="54" idx="2"/>
            </p:cNvCxnSpPr>
            <p:nvPr/>
          </p:nvCxnSpPr>
          <p:spPr>
            <a:xfrm flipV="1">
              <a:off x="9226135" y="4352509"/>
              <a:ext cx="436080" cy="1363864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8C0BC53-F876-AA94-708D-030AEE517B70}"/>
                </a:ext>
              </a:extLst>
            </p:cNvPr>
            <p:cNvCxnSpPr>
              <a:cxnSpLocks/>
              <a:stCxn id="60" idx="3"/>
              <a:endCxn id="59" idx="1"/>
            </p:cNvCxnSpPr>
            <p:nvPr/>
          </p:nvCxnSpPr>
          <p:spPr>
            <a:xfrm flipV="1">
              <a:off x="3712679" y="6152452"/>
              <a:ext cx="5077377" cy="40055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1310761-813E-B3FD-335B-D0B6B9E82D39}"/>
                </a:ext>
              </a:extLst>
            </p:cNvPr>
            <p:cNvCxnSpPr>
              <a:cxnSpLocks/>
              <a:stCxn id="61" idx="3"/>
              <a:endCxn id="58" idx="1"/>
            </p:cNvCxnSpPr>
            <p:nvPr/>
          </p:nvCxnSpPr>
          <p:spPr>
            <a:xfrm>
              <a:off x="5950367" y="5083795"/>
              <a:ext cx="1378086" cy="108338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B5A8952E-5F8D-F0DB-BED2-AE01C2DA9C3F}"/>
                </a:ext>
              </a:extLst>
            </p:cNvPr>
            <p:cNvCxnSpPr>
              <a:cxnSpLocks/>
              <a:stCxn id="56" idx="3"/>
              <a:endCxn id="55" idx="1"/>
            </p:cNvCxnSpPr>
            <p:nvPr/>
          </p:nvCxnSpPr>
          <p:spPr>
            <a:xfrm>
              <a:off x="5259659" y="3668181"/>
              <a:ext cx="1774762" cy="97968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itle 1">
            <a:extLst>
              <a:ext uri="{FF2B5EF4-FFF2-40B4-BE49-F238E27FC236}">
                <a16:creationId xmlns:a16="http://schemas.microsoft.com/office/drawing/2014/main" id="{C9B02EBA-80AD-5019-0CE6-0B1AA54979EF}"/>
              </a:ext>
            </a:extLst>
          </p:cNvPr>
          <p:cNvSpPr txBox="1">
            <a:spLocks/>
          </p:cNvSpPr>
          <p:nvPr/>
        </p:nvSpPr>
        <p:spPr>
          <a:xfrm>
            <a:off x="1158517" y="269469"/>
            <a:ext cx="10334307" cy="5723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Problem A: Party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709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213D3-601F-8994-1F48-EE9BEB729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4235DC1-40A9-F185-98A1-DE87464FF561}"/>
                  </a:ext>
                </a:extLst>
              </p:cNvPr>
              <p:cNvSpPr txBox="1"/>
              <p:nvPr/>
            </p:nvSpPr>
            <p:spPr>
              <a:xfrm>
                <a:off x="3584540" y="2034581"/>
                <a:ext cx="5482260" cy="923330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i="1" u="sng" dirty="0">
                    <a:solidFill>
                      <a:schemeClr val="bg1"/>
                    </a:solidFill>
                  </a:rPr>
                  <a:t>Maximum Independent Set</a:t>
                </a:r>
                <a:r>
                  <a:rPr lang="en-US" dirty="0">
                    <a:solidFill>
                      <a:schemeClr val="bg1"/>
                    </a:solidFill>
                  </a:rPr>
                  <a:t>: Given 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 what is the maximum set of nodes in a subset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such that no edge connects two nodes in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4235DC1-40A9-F185-98A1-DE87464FF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540" y="2034581"/>
                <a:ext cx="5482260" cy="923330"/>
              </a:xfrm>
              <a:prstGeom prst="rect">
                <a:avLst/>
              </a:prstGeom>
              <a:blipFill>
                <a:blip r:embed="rId2"/>
                <a:stretch>
                  <a:fillRect l="-691" t="-2667" b="-933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536FBBBF-B81A-C2A1-EB64-9A81D6397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Problem A: Max Independent Set</a:t>
            </a:r>
          </a:p>
        </p:txBody>
      </p:sp>
    </p:spTree>
    <p:extLst>
      <p:ext uri="{BB962C8B-B14F-4D97-AF65-F5344CB8AC3E}">
        <p14:creationId xmlns:p14="http://schemas.microsoft.com/office/powerpoint/2010/main" val="26410846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84437-F720-8329-836F-082DAB3F0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DC571-8DDB-7A0C-F46A-1B23932DC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Problem A: Max Independent Set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85DD9A-DEF3-A34E-8430-E12ADE1E8FCE}"/>
              </a:ext>
            </a:extLst>
          </p:cNvPr>
          <p:cNvGrpSpPr/>
          <p:nvPr/>
        </p:nvGrpSpPr>
        <p:grpSpPr>
          <a:xfrm>
            <a:off x="2177465" y="1074120"/>
            <a:ext cx="8296409" cy="5514411"/>
            <a:chOff x="1723614" y="1114175"/>
            <a:chExt cx="8296409" cy="55144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350C4E0-8B4C-1F9B-2724-E3AE60173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8443" y="1114175"/>
              <a:ext cx="872158" cy="87215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ECE8FF0-5B5D-2120-9ABE-89DCC833E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2433" y="1118730"/>
              <a:ext cx="872158" cy="87215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945641C-8AA5-B84E-66F1-23E505D48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3614" y="2331119"/>
              <a:ext cx="872158" cy="87215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1D1F6C4-B410-47BF-A8F5-202341B5B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6295" y="2050542"/>
              <a:ext cx="872158" cy="87215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F9DAA6D-E619-6200-9C65-56863FE27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04406" y="3457988"/>
              <a:ext cx="715617" cy="89452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571AC75-C638-37AE-E075-CF782FFCC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34421" y="3315576"/>
              <a:ext cx="901146" cy="90114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4B718B1-A403-FF44-61A0-BE226A887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58512" y="3217607"/>
              <a:ext cx="901147" cy="90114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6B72EF1-D195-BC60-909E-4816EAC09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28453" y="4756054"/>
              <a:ext cx="872158" cy="87215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912046A-D7C0-9A65-F2A1-9525B98FF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90056" y="5716373"/>
              <a:ext cx="872158" cy="87215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7CAB165-7B2B-4529-1399-5D86A1BF6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40521" y="5756428"/>
              <a:ext cx="872158" cy="87215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B5F2A5C-CC56-7E9F-578F-3FC258A0D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78209" y="4647716"/>
              <a:ext cx="872158" cy="872158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17580F9-51D9-961E-5853-D6C959F60E69}"/>
                </a:ext>
              </a:extLst>
            </p:cNvPr>
            <p:cNvCxnSpPr>
              <a:stCxn id="5" idx="3"/>
              <a:endCxn id="6" idx="1"/>
            </p:cNvCxnSpPr>
            <p:nvPr/>
          </p:nvCxnSpPr>
          <p:spPr>
            <a:xfrm>
              <a:off x="2940601" y="1550254"/>
              <a:ext cx="981832" cy="4555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B895DB2-3477-A367-E12A-4DE9A32E4C9E}"/>
                </a:ext>
              </a:extLst>
            </p:cNvPr>
            <p:cNvCxnSpPr>
              <a:cxnSpLocks/>
              <a:stCxn id="9" idx="3"/>
              <a:endCxn id="12" idx="1"/>
            </p:cNvCxnSpPr>
            <p:nvPr/>
          </p:nvCxnSpPr>
          <p:spPr>
            <a:xfrm flipV="1">
              <a:off x="2595772" y="2486621"/>
              <a:ext cx="3860523" cy="280577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9379086-7320-2114-BC2E-0B854F08A258}"/>
                </a:ext>
              </a:extLst>
            </p:cNvPr>
            <p:cNvCxnSpPr>
              <a:cxnSpLocks/>
              <a:stCxn id="12" idx="3"/>
              <a:endCxn id="16" idx="0"/>
            </p:cNvCxnSpPr>
            <p:nvPr/>
          </p:nvCxnSpPr>
          <p:spPr>
            <a:xfrm>
              <a:off x="7328453" y="2486621"/>
              <a:ext cx="2333762" cy="971367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8F76D45-381A-0454-3189-5C4BB58C6E01}"/>
                </a:ext>
              </a:extLst>
            </p:cNvPr>
            <p:cNvCxnSpPr>
              <a:cxnSpLocks/>
              <a:stCxn id="19" idx="3"/>
              <a:endCxn id="16" idx="1"/>
            </p:cNvCxnSpPr>
            <p:nvPr/>
          </p:nvCxnSpPr>
          <p:spPr>
            <a:xfrm>
              <a:off x="7935567" y="3766149"/>
              <a:ext cx="1368839" cy="139100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2849141-03AA-59A7-B385-F0667953471D}"/>
                </a:ext>
              </a:extLst>
            </p:cNvPr>
            <p:cNvCxnSpPr>
              <a:cxnSpLocks/>
              <a:stCxn id="27" idx="3"/>
              <a:endCxn id="16" idx="1"/>
            </p:cNvCxnSpPr>
            <p:nvPr/>
          </p:nvCxnSpPr>
          <p:spPr>
            <a:xfrm flipV="1">
              <a:off x="8200611" y="3905249"/>
              <a:ext cx="1103795" cy="1286884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70194B0-85FF-1095-6828-75D3EB60C021}"/>
                </a:ext>
              </a:extLst>
            </p:cNvPr>
            <p:cNvCxnSpPr>
              <a:cxnSpLocks/>
              <a:stCxn id="28" idx="0"/>
              <a:endCxn id="16" idx="2"/>
            </p:cNvCxnSpPr>
            <p:nvPr/>
          </p:nvCxnSpPr>
          <p:spPr>
            <a:xfrm flipV="1">
              <a:off x="9226135" y="4352509"/>
              <a:ext cx="436080" cy="1363864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15165AF-947E-C8A9-69FE-FF363A5D78A7}"/>
                </a:ext>
              </a:extLst>
            </p:cNvPr>
            <p:cNvCxnSpPr>
              <a:cxnSpLocks/>
              <a:stCxn id="29" idx="3"/>
              <a:endCxn id="28" idx="1"/>
            </p:cNvCxnSpPr>
            <p:nvPr/>
          </p:nvCxnSpPr>
          <p:spPr>
            <a:xfrm flipV="1">
              <a:off x="3712679" y="6152452"/>
              <a:ext cx="5077377" cy="40055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1DFCA9C-D568-F563-136F-0D8E37C15FF2}"/>
                </a:ext>
              </a:extLst>
            </p:cNvPr>
            <p:cNvCxnSpPr>
              <a:cxnSpLocks/>
              <a:stCxn id="30" idx="3"/>
              <a:endCxn id="27" idx="1"/>
            </p:cNvCxnSpPr>
            <p:nvPr/>
          </p:nvCxnSpPr>
          <p:spPr>
            <a:xfrm>
              <a:off x="5950367" y="5083795"/>
              <a:ext cx="1378086" cy="108338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4AB2CFA-A77F-D214-BA75-594A0E1B3359}"/>
                </a:ext>
              </a:extLst>
            </p:cNvPr>
            <p:cNvCxnSpPr>
              <a:cxnSpLocks/>
              <a:stCxn id="22" idx="3"/>
              <a:endCxn id="19" idx="1"/>
            </p:cNvCxnSpPr>
            <p:nvPr/>
          </p:nvCxnSpPr>
          <p:spPr>
            <a:xfrm>
              <a:off x="5259659" y="3668181"/>
              <a:ext cx="1774762" cy="97968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769222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B85F3-F03D-CC22-09A2-60B53F5A2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BA8B6-506D-2D80-93C3-EB7FFD57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Problem A: Max Independent Set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4E7257-76E8-6CCC-6B84-6804F71F86C3}"/>
              </a:ext>
            </a:extLst>
          </p:cNvPr>
          <p:cNvGrpSpPr/>
          <p:nvPr/>
        </p:nvGrpSpPr>
        <p:grpSpPr>
          <a:xfrm>
            <a:off x="2177465" y="1074120"/>
            <a:ext cx="8296409" cy="5514411"/>
            <a:chOff x="1723614" y="1114175"/>
            <a:chExt cx="8296409" cy="55144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BBD1756-3773-2711-C6BC-2CD0CC78D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8443" y="1114175"/>
              <a:ext cx="872158" cy="87215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005120A-701F-BFED-FD1D-CAF116A59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2433" y="1118730"/>
              <a:ext cx="872158" cy="87215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867733-5384-BF57-05FC-F3CAC57C0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3614" y="2331119"/>
              <a:ext cx="872158" cy="87215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20B350C-DC23-EA9A-522C-79B975C62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6295" y="2050542"/>
              <a:ext cx="872158" cy="87215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C45982-5101-23FE-095A-FC7135F73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04406" y="3457988"/>
              <a:ext cx="715617" cy="89452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C232919-7BB5-9725-0AAD-882D0E6A6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34421" y="3315576"/>
              <a:ext cx="901146" cy="90114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155CF40-2EF9-CE18-261E-9D6179966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58512" y="3217607"/>
              <a:ext cx="901147" cy="90114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BD79965-7611-AC5B-99DE-2A90EC8CF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28453" y="4756054"/>
              <a:ext cx="872158" cy="87215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C39A143-7C41-4FC2-97E8-9C9FC6062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90056" y="5716373"/>
              <a:ext cx="872158" cy="87215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8401165-DC0D-4745-D87A-4D3546AB4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40521" y="5756428"/>
              <a:ext cx="872158" cy="87215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FB6D0EB-0C8B-4212-EDA6-89A85C307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78209" y="4647716"/>
              <a:ext cx="872158" cy="872158"/>
            </a:xfrm>
            <a:prstGeom prst="rect">
              <a:avLst/>
            </a:prstGeom>
          </p:spPr>
        </p:pic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41B0151-7688-0953-7498-91E88591E2FD}"/>
                </a:ext>
              </a:extLst>
            </p:cNvPr>
            <p:cNvCxnSpPr>
              <a:cxnSpLocks/>
              <a:stCxn id="5" idx="3"/>
              <a:endCxn id="6" idx="1"/>
            </p:cNvCxnSpPr>
            <p:nvPr/>
          </p:nvCxnSpPr>
          <p:spPr>
            <a:xfrm>
              <a:off x="2940601" y="1550254"/>
              <a:ext cx="981832" cy="4555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0381268-B117-29DC-1770-772527EB1730}"/>
                </a:ext>
              </a:extLst>
            </p:cNvPr>
            <p:cNvCxnSpPr>
              <a:cxnSpLocks/>
              <a:stCxn id="9" idx="3"/>
              <a:endCxn id="12" idx="1"/>
            </p:cNvCxnSpPr>
            <p:nvPr/>
          </p:nvCxnSpPr>
          <p:spPr>
            <a:xfrm flipV="1">
              <a:off x="2595772" y="2486621"/>
              <a:ext cx="3860523" cy="280577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973B3DD-6B6A-B308-A793-31170A05BE94}"/>
                </a:ext>
              </a:extLst>
            </p:cNvPr>
            <p:cNvCxnSpPr>
              <a:cxnSpLocks/>
              <a:stCxn id="12" idx="3"/>
              <a:endCxn id="16" idx="0"/>
            </p:cNvCxnSpPr>
            <p:nvPr/>
          </p:nvCxnSpPr>
          <p:spPr>
            <a:xfrm>
              <a:off x="7328453" y="2486621"/>
              <a:ext cx="2333762" cy="971367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387617D-80C4-E93E-D5F6-7630ED777E91}"/>
                </a:ext>
              </a:extLst>
            </p:cNvPr>
            <p:cNvCxnSpPr>
              <a:cxnSpLocks/>
              <a:stCxn id="19" idx="3"/>
              <a:endCxn id="16" idx="1"/>
            </p:cNvCxnSpPr>
            <p:nvPr/>
          </p:nvCxnSpPr>
          <p:spPr>
            <a:xfrm>
              <a:off x="7935567" y="3766149"/>
              <a:ext cx="1368839" cy="139100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DADBB09-7CE8-97B2-DCE8-9CB4DE13CF73}"/>
                </a:ext>
              </a:extLst>
            </p:cNvPr>
            <p:cNvCxnSpPr>
              <a:cxnSpLocks/>
              <a:stCxn id="27" idx="3"/>
              <a:endCxn id="16" idx="1"/>
            </p:cNvCxnSpPr>
            <p:nvPr/>
          </p:nvCxnSpPr>
          <p:spPr>
            <a:xfrm flipV="1">
              <a:off x="8200611" y="3905249"/>
              <a:ext cx="1103795" cy="1286884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10C6EDF-56E6-6160-1495-556D2B0D37C6}"/>
                </a:ext>
              </a:extLst>
            </p:cNvPr>
            <p:cNvCxnSpPr>
              <a:cxnSpLocks/>
              <a:stCxn id="28" idx="0"/>
              <a:endCxn id="16" idx="2"/>
            </p:cNvCxnSpPr>
            <p:nvPr/>
          </p:nvCxnSpPr>
          <p:spPr>
            <a:xfrm flipV="1">
              <a:off x="9226135" y="4352509"/>
              <a:ext cx="436080" cy="1363864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B5336AC-B368-5D9D-7244-1B1A4F519A36}"/>
                </a:ext>
              </a:extLst>
            </p:cNvPr>
            <p:cNvCxnSpPr>
              <a:cxnSpLocks/>
              <a:stCxn id="29" idx="3"/>
              <a:endCxn id="28" idx="1"/>
            </p:cNvCxnSpPr>
            <p:nvPr/>
          </p:nvCxnSpPr>
          <p:spPr>
            <a:xfrm flipV="1">
              <a:off x="3712679" y="6152452"/>
              <a:ext cx="5077377" cy="40055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16198ED-77D4-4BEB-3FD0-656B56AD5411}"/>
                </a:ext>
              </a:extLst>
            </p:cNvPr>
            <p:cNvCxnSpPr>
              <a:cxnSpLocks/>
              <a:stCxn id="30" idx="3"/>
              <a:endCxn id="27" idx="1"/>
            </p:cNvCxnSpPr>
            <p:nvPr/>
          </p:nvCxnSpPr>
          <p:spPr>
            <a:xfrm>
              <a:off x="5950367" y="5083795"/>
              <a:ext cx="1378086" cy="108338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D0B8A70-0A81-FB59-B471-7C2643FC6BB7}"/>
                </a:ext>
              </a:extLst>
            </p:cNvPr>
            <p:cNvCxnSpPr>
              <a:cxnSpLocks/>
              <a:stCxn id="22" idx="3"/>
              <a:endCxn id="19" idx="1"/>
            </p:cNvCxnSpPr>
            <p:nvPr/>
          </p:nvCxnSpPr>
          <p:spPr>
            <a:xfrm>
              <a:off x="5259659" y="3668181"/>
              <a:ext cx="1774762" cy="97968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1FD0833A-8F1F-1E02-09CE-9FB4E59397B1}"/>
              </a:ext>
            </a:extLst>
          </p:cNvPr>
          <p:cNvSpPr/>
          <p:nvPr/>
        </p:nvSpPr>
        <p:spPr>
          <a:xfrm>
            <a:off x="2415208" y="964095"/>
            <a:ext cx="1068695" cy="1096087"/>
          </a:xfrm>
          <a:prstGeom prst="rect">
            <a:avLst/>
          </a:prstGeom>
          <a:noFill/>
          <a:ln w="444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9B1EE9D-1361-E2AE-3451-FC162F70A96E}"/>
              </a:ext>
            </a:extLst>
          </p:cNvPr>
          <p:cNvSpPr/>
          <p:nvPr/>
        </p:nvSpPr>
        <p:spPr>
          <a:xfrm>
            <a:off x="2080454" y="2179434"/>
            <a:ext cx="1068695" cy="1096087"/>
          </a:xfrm>
          <a:prstGeom prst="rect">
            <a:avLst/>
          </a:prstGeom>
          <a:noFill/>
          <a:ln w="444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E439312-9880-16BA-5D54-8E67E49A3B53}"/>
              </a:ext>
            </a:extLst>
          </p:cNvPr>
          <p:cNvSpPr/>
          <p:nvPr/>
        </p:nvSpPr>
        <p:spPr>
          <a:xfrm>
            <a:off x="4728588" y="3075495"/>
            <a:ext cx="1068695" cy="1096087"/>
          </a:xfrm>
          <a:prstGeom prst="rect">
            <a:avLst/>
          </a:prstGeom>
          <a:noFill/>
          <a:ln w="444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EB00204-BEFF-8CB2-5E7E-D4DA7FA4B89B}"/>
              </a:ext>
            </a:extLst>
          </p:cNvPr>
          <p:cNvSpPr/>
          <p:nvPr/>
        </p:nvSpPr>
        <p:spPr>
          <a:xfrm>
            <a:off x="5432977" y="4519934"/>
            <a:ext cx="1068695" cy="1096087"/>
          </a:xfrm>
          <a:prstGeom prst="rect">
            <a:avLst/>
          </a:prstGeom>
          <a:noFill/>
          <a:ln w="444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E7DEA09-CD6E-1854-2B35-1405B66BE361}"/>
              </a:ext>
            </a:extLst>
          </p:cNvPr>
          <p:cNvSpPr/>
          <p:nvPr/>
        </p:nvSpPr>
        <p:spPr>
          <a:xfrm>
            <a:off x="9555998" y="3319284"/>
            <a:ext cx="1068695" cy="1096087"/>
          </a:xfrm>
          <a:prstGeom prst="rect">
            <a:avLst/>
          </a:prstGeom>
          <a:noFill/>
          <a:ln w="444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9014FA0-3261-C9E5-E8F8-E00E1C45DD98}"/>
              </a:ext>
            </a:extLst>
          </p:cNvPr>
          <p:cNvSpPr/>
          <p:nvPr/>
        </p:nvSpPr>
        <p:spPr>
          <a:xfrm>
            <a:off x="3188905" y="5604408"/>
            <a:ext cx="1068695" cy="1096087"/>
          </a:xfrm>
          <a:prstGeom prst="rect">
            <a:avLst/>
          </a:prstGeom>
          <a:noFill/>
          <a:ln w="444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306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482A2-EBA6-20C6-BC4D-E2AE1C7F5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EF3D-C223-292F-2011-B3930F486E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Problem B: Vertex Cover</a:t>
            </a:r>
          </a:p>
        </p:txBody>
      </p:sp>
    </p:spTree>
    <p:extLst>
      <p:ext uri="{BB962C8B-B14F-4D97-AF65-F5344CB8AC3E}">
        <p14:creationId xmlns:p14="http://schemas.microsoft.com/office/powerpoint/2010/main" val="11175911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189F4-BC9A-2984-F960-0FE1EAD6C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5E691-390C-8D49-A528-13662F2E2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Problem B: Meeting Notes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CE3E52-F0B8-FA4A-E4F8-059BD3EE1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443" y="1263260"/>
            <a:ext cx="872158" cy="8721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775DDF-AEC2-4FC8-27D9-16C7D9A59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774" y="1277754"/>
            <a:ext cx="872158" cy="8721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70E417D-0E63-32D7-F5FB-DFC90E8C0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506" y="2571913"/>
            <a:ext cx="872158" cy="8721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EE3868-C9FA-42C2-FB30-CEFFA668B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17217"/>
            <a:ext cx="872158" cy="87215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52D9479-194A-CEC3-3C0F-355A5A4D26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4406" y="3457988"/>
            <a:ext cx="715617" cy="8945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2731075-A983-3E2C-45FD-0064144C7A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9652" y="3284285"/>
            <a:ext cx="901146" cy="90114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61F8943-4E8A-23DE-1EC2-BFC02E265B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6260" y="3245355"/>
            <a:ext cx="901147" cy="90114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190E64F-7A68-6D78-EE67-12ECC0FE5D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8453" y="4756054"/>
            <a:ext cx="872158" cy="87215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C6A5970-F22B-9D56-F5AF-E3400A33DB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90056" y="5716373"/>
            <a:ext cx="872158" cy="87215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698B856-474F-1F32-B832-D4B7427957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9000" y="5514789"/>
            <a:ext cx="872158" cy="87215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0CCC700-0683-558B-B6CF-7939470B9E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08311" y="4756054"/>
            <a:ext cx="872158" cy="87215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3139A94B-DC0B-0C59-3A92-C55C2EAE1955}"/>
              </a:ext>
            </a:extLst>
          </p:cNvPr>
          <p:cNvSpPr txBox="1"/>
          <p:nvPr/>
        </p:nvSpPr>
        <p:spPr>
          <a:xfrm>
            <a:off x="7616070" y="1198480"/>
            <a:ext cx="3766931" cy="646331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bunch of CS faculty don’t want to attend an important meeting…</a:t>
            </a:r>
          </a:p>
        </p:txBody>
      </p:sp>
    </p:spTree>
    <p:extLst>
      <p:ext uri="{BB962C8B-B14F-4D97-AF65-F5344CB8AC3E}">
        <p14:creationId xmlns:p14="http://schemas.microsoft.com/office/powerpoint/2010/main" val="8670881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F07C6-85F4-B58C-6CB0-56AEAF9ED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7FF3F-38EF-AE26-CE0B-BEE29BA6B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Problem B: Meeting Notes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8AF407D-4247-E44E-3BA8-B2BCC24C4C46}"/>
              </a:ext>
            </a:extLst>
          </p:cNvPr>
          <p:cNvSpPr txBox="1"/>
          <p:nvPr/>
        </p:nvSpPr>
        <p:spPr>
          <a:xfrm>
            <a:off x="7759458" y="875310"/>
            <a:ext cx="3766931" cy="2031325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 bunch of CS faculty don’t want to attend an important meeting…but certain faculty members will see each other later 1-on-1 to discuss the faculty meeting. For EVERY 1-on-1 meeting later, at least one of the two must have gone to the faculty meeting.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4687251-5179-E3DD-4CDB-08CA0650D3BC}"/>
              </a:ext>
            </a:extLst>
          </p:cNvPr>
          <p:cNvGrpSpPr/>
          <p:nvPr/>
        </p:nvGrpSpPr>
        <p:grpSpPr>
          <a:xfrm>
            <a:off x="749579" y="1114175"/>
            <a:ext cx="8296409" cy="5514411"/>
            <a:chOff x="1723614" y="1114175"/>
            <a:chExt cx="8296409" cy="55144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4BED30-4F16-5E8F-20E2-69E0733CA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8443" y="1114175"/>
              <a:ext cx="872158" cy="87215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83219B-F676-717E-9ACB-DFDBB7D0C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2433" y="1118730"/>
              <a:ext cx="872158" cy="87215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476549-42C6-062D-7854-518312CF1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3614" y="2331119"/>
              <a:ext cx="872158" cy="8721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F2C30A-5CEA-D6EC-53F2-B34E2D307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6295" y="2050542"/>
              <a:ext cx="872158" cy="87215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16F54EA-5A3A-5FA6-72B7-DADD9C7F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04406" y="3457988"/>
              <a:ext cx="715617" cy="89452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F1921B-BA17-DEA3-D6C4-50102630F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34421" y="3315576"/>
              <a:ext cx="901146" cy="9011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A073E9-4369-E786-46A7-2E068FE19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58512" y="3217607"/>
              <a:ext cx="901147" cy="90114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AFD8793-9CBE-D714-153A-35D1EDA71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28453" y="4756054"/>
              <a:ext cx="872158" cy="87215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5C3DEBD-3C31-58B8-6C48-68ADA3EA8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90056" y="5716373"/>
              <a:ext cx="872158" cy="87215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6E6342-9A1A-B73D-1D6F-17DFE1BC4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40521" y="5756428"/>
              <a:ext cx="872158" cy="87215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6BB6C04-CFD6-66E2-940C-38680B2CA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78209" y="4647716"/>
              <a:ext cx="872158" cy="872158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6EEE67B-ECAC-DDCC-4451-3D9AE7DC00C5}"/>
                </a:ext>
              </a:extLst>
            </p:cNvPr>
            <p:cNvCxnSpPr>
              <a:stCxn id="5" idx="3"/>
              <a:endCxn id="6" idx="1"/>
            </p:cNvCxnSpPr>
            <p:nvPr/>
          </p:nvCxnSpPr>
          <p:spPr>
            <a:xfrm>
              <a:off x="2940601" y="1550254"/>
              <a:ext cx="981832" cy="4555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42C782C-DED5-DF55-A75E-360644851999}"/>
                </a:ext>
              </a:extLst>
            </p:cNvPr>
            <p:cNvCxnSpPr>
              <a:cxnSpLocks/>
              <a:stCxn id="7" idx="3"/>
              <a:endCxn id="8" idx="1"/>
            </p:cNvCxnSpPr>
            <p:nvPr/>
          </p:nvCxnSpPr>
          <p:spPr>
            <a:xfrm flipV="1">
              <a:off x="2595772" y="2486621"/>
              <a:ext cx="3860523" cy="280577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B447A2-D3DC-AEEE-F0BC-79BB255F31AB}"/>
                </a:ext>
              </a:extLst>
            </p:cNvPr>
            <p:cNvCxnSpPr>
              <a:cxnSpLocks/>
              <a:stCxn id="8" idx="3"/>
              <a:endCxn id="9" idx="0"/>
            </p:cNvCxnSpPr>
            <p:nvPr/>
          </p:nvCxnSpPr>
          <p:spPr>
            <a:xfrm>
              <a:off x="7328453" y="2486621"/>
              <a:ext cx="2333762" cy="971367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0127299-5700-7955-3FD6-0FAE52314C3E}"/>
                </a:ext>
              </a:extLst>
            </p:cNvPr>
            <p:cNvCxnSpPr>
              <a:cxnSpLocks/>
              <a:stCxn id="10" idx="3"/>
              <a:endCxn id="9" idx="1"/>
            </p:cNvCxnSpPr>
            <p:nvPr/>
          </p:nvCxnSpPr>
          <p:spPr>
            <a:xfrm>
              <a:off x="7935567" y="3766149"/>
              <a:ext cx="1368839" cy="139100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A9607BB-5A47-E8DD-8185-55E77C38A113}"/>
                </a:ext>
              </a:extLst>
            </p:cNvPr>
            <p:cNvCxnSpPr>
              <a:cxnSpLocks/>
              <a:stCxn id="13" idx="3"/>
              <a:endCxn id="9" idx="1"/>
            </p:cNvCxnSpPr>
            <p:nvPr/>
          </p:nvCxnSpPr>
          <p:spPr>
            <a:xfrm flipV="1">
              <a:off x="8200611" y="3905249"/>
              <a:ext cx="1103795" cy="1286884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0416BB6-8E66-21EB-7046-2E5B42A01550}"/>
                </a:ext>
              </a:extLst>
            </p:cNvPr>
            <p:cNvCxnSpPr>
              <a:cxnSpLocks/>
              <a:stCxn id="14" idx="0"/>
              <a:endCxn id="9" idx="2"/>
            </p:cNvCxnSpPr>
            <p:nvPr/>
          </p:nvCxnSpPr>
          <p:spPr>
            <a:xfrm flipV="1">
              <a:off x="9226135" y="4352509"/>
              <a:ext cx="436080" cy="1363864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363ABED-418D-C1A5-768D-532EB58DCCBD}"/>
                </a:ext>
              </a:extLst>
            </p:cNvPr>
            <p:cNvCxnSpPr>
              <a:cxnSpLocks/>
              <a:stCxn id="15" idx="3"/>
              <a:endCxn id="14" idx="1"/>
            </p:cNvCxnSpPr>
            <p:nvPr/>
          </p:nvCxnSpPr>
          <p:spPr>
            <a:xfrm flipV="1">
              <a:off x="3712679" y="6152452"/>
              <a:ext cx="5077377" cy="40055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72DC629-B88D-C8F1-7D47-80E5AAA6F7CB}"/>
                </a:ext>
              </a:extLst>
            </p:cNvPr>
            <p:cNvCxnSpPr>
              <a:cxnSpLocks/>
              <a:stCxn id="16" idx="3"/>
              <a:endCxn id="13" idx="1"/>
            </p:cNvCxnSpPr>
            <p:nvPr/>
          </p:nvCxnSpPr>
          <p:spPr>
            <a:xfrm>
              <a:off x="5950367" y="5083795"/>
              <a:ext cx="1378086" cy="108338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D7F6A4A-3245-860D-F536-F6BE145F2DDC}"/>
                </a:ext>
              </a:extLst>
            </p:cNvPr>
            <p:cNvCxnSpPr>
              <a:cxnSpLocks/>
              <a:stCxn id="11" idx="3"/>
              <a:endCxn id="10" idx="1"/>
            </p:cNvCxnSpPr>
            <p:nvPr/>
          </p:nvCxnSpPr>
          <p:spPr>
            <a:xfrm>
              <a:off x="5259659" y="3668181"/>
              <a:ext cx="1774762" cy="97968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81928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30D5D-AA70-5B75-5156-E07BE2392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01AFA-8782-DC0F-21EC-2FFE82D14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Problem B: Vertex Cover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A99F7DA-7437-876E-F5D9-3A072FAE179B}"/>
              </a:ext>
            </a:extLst>
          </p:cNvPr>
          <p:cNvSpPr txBox="1"/>
          <p:nvPr/>
        </p:nvSpPr>
        <p:spPr>
          <a:xfrm>
            <a:off x="7616070" y="979821"/>
            <a:ext cx="3766931" cy="147732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u="sng" dirty="0">
                <a:solidFill>
                  <a:schemeClr val="bg1"/>
                </a:solidFill>
              </a:rPr>
              <a:t>Vertex Cover</a:t>
            </a:r>
            <a:r>
              <a:rPr lang="en-US" dirty="0">
                <a:solidFill>
                  <a:schemeClr val="bg1"/>
                </a:solidFill>
              </a:rPr>
              <a:t>: What is the minimum number of people that need to go if for every 1-on-1 meeting later in the day, at least one person must have been at the faculty meeting?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C2482E-30AB-AE13-CDCA-B102523E876B}"/>
              </a:ext>
            </a:extLst>
          </p:cNvPr>
          <p:cNvGrpSpPr/>
          <p:nvPr/>
        </p:nvGrpSpPr>
        <p:grpSpPr>
          <a:xfrm>
            <a:off x="749579" y="1114175"/>
            <a:ext cx="8296409" cy="5514411"/>
            <a:chOff x="1723614" y="1114175"/>
            <a:chExt cx="8296409" cy="55144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67BB87C-54F3-AE63-5012-64CA2E627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8443" y="1114175"/>
              <a:ext cx="872158" cy="87215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389010-5467-6704-8DD5-FCB3658A6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2433" y="1118730"/>
              <a:ext cx="872158" cy="87215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15B698-D378-C7A9-1B92-81FE29F4E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3614" y="2331119"/>
              <a:ext cx="872158" cy="8721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27FC3CE-0589-1D03-B654-AEBE05B9D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6295" y="2050542"/>
              <a:ext cx="872158" cy="87215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1894B0-95FA-A84E-A390-E58B7D3C1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04406" y="3457988"/>
              <a:ext cx="715617" cy="89452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976B6F0-4F5B-6A0C-5698-0A4747922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34421" y="3315576"/>
              <a:ext cx="901146" cy="9011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0105511-761A-F5B9-AAFD-8EED2987B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58512" y="3217607"/>
              <a:ext cx="901147" cy="90114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ABC4198-E0F0-49E3-0D0E-0FDB4FE27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28453" y="4756054"/>
              <a:ext cx="872158" cy="87215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E086F94-630E-30AA-9C6D-9CE7B7FCE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90056" y="5716373"/>
              <a:ext cx="872158" cy="87215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6561A9A-6FF6-715B-A5CC-EA88DFE36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40521" y="5756428"/>
              <a:ext cx="872158" cy="87215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648B592-867C-FAE0-743B-A5AC7D33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78209" y="4647716"/>
              <a:ext cx="872158" cy="872158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9B69B32-AB6F-3748-49F8-11235EE200C6}"/>
                </a:ext>
              </a:extLst>
            </p:cNvPr>
            <p:cNvCxnSpPr>
              <a:stCxn id="5" idx="3"/>
              <a:endCxn id="6" idx="1"/>
            </p:cNvCxnSpPr>
            <p:nvPr/>
          </p:nvCxnSpPr>
          <p:spPr>
            <a:xfrm>
              <a:off x="2940601" y="1550254"/>
              <a:ext cx="981832" cy="4555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F6CD783-06DE-B6F4-1B7E-9FB86070F7E6}"/>
                </a:ext>
              </a:extLst>
            </p:cNvPr>
            <p:cNvCxnSpPr>
              <a:cxnSpLocks/>
              <a:stCxn id="7" idx="3"/>
              <a:endCxn id="8" idx="1"/>
            </p:cNvCxnSpPr>
            <p:nvPr/>
          </p:nvCxnSpPr>
          <p:spPr>
            <a:xfrm flipV="1">
              <a:off x="2595772" y="2486621"/>
              <a:ext cx="3860523" cy="280577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F9B8F47-30BE-7646-1944-78027FA0A998}"/>
                </a:ext>
              </a:extLst>
            </p:cNvPr>
            <p:cNvCxnSpPr>
              <a:cxnSpLocks/>
              <a:stCxn id="8" idx="3"/>
              <a:endCxn id="9" idx="0"/>
            </p:cNvCxnSpPr>
            <p:nvPr/>
          </p:nvCxnSpPr>
          <p:spPr>
            <a:xfrm>
              <a:off x="7328453" y="2486621"/>
              <a:ext cx="2333762" cy="971367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738F85B-08BF-6782-6827-EF8E5B846AB4}"/>
                </a:ext>
              </a:extLst>
            </p:cNvPr>
            <p:cNvCxnSpPr>
              <a:cxnSpLocks/>
              <a:stCxn id="10" idx="3"/>
              <a:endCxn id="9" idx="1"/>
            </p:cNvCxnSpPr>
            <p:nvPr/>
          </p:nvCxnSpPr>
          <p:spPr>
            <a:xfrm>
              <a:off x="7935567" y="3766149"/>
              <a:ext cx="1368839" cy="139100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3561442-44CA-5960-8829-9EA74A367698}"/>
                </a:ext>
              </a:extLst>
            </p:cNvPr>
            <p:cNvCxnSpPr>
              <a:cxnSpLocks/>
              <a:stCxn id="13" idx="3"/>
              <a:endCxn id="9" idx="1"/>
            </p:cNvCxnSpPr>
            <p:nvPr/>
          </p:nvCxnSpPr>
          <p:spPr>
            <a:xfrm flipV="1">
              <a:off x="8200611" y="3905249"/>
              <a:ext cx="1103795" cy="1286884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07D0254-1AAA-C5A0-957E-FF199ACD8250}"/>
                </a:ext>
              </a:extLst>
            </p:cNvPr>
            <p:cNvCxnSpPr>
              <a:cxnSpLocks/>
              <a:stCxn id="14" idx="0"/>
              <a:endCxn id="9" idx="2"/>
            </p:cNvCxnSpPr>
            <p:nvPr/>
          </p:nvCxnSpPr>
          <p:spPr>
            <a:xfrm flipV="1">
              <a:off x="9226135" y="4352509"/>
              <a:ext cx="436080" cy="1363864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6161788-1AD2-BA4F-047A-713FCEEE70F1}"/>
                </a:ext>
              </a:extLst>
            </p:cNvPr>
            <p:cNvCxnSpPr>
              <a:cxnSpLocks/>
              <a:stCxn id="15" idx="3"/>
              <a:endCxn id="14" idx="1"/>
            </p:cNvCxnSpPr>
            <p:nvPr/>
          </p:nvCxnSpPr>
          <p:spPr>
            <a:xfrm flipV="1">
              <a:off x="3712679" y="6152452"/>
              <a:ext cx="5077377" cy="40055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81B5979-E81B-EE96-A10A-C4E9BFC392A2}"/>
                </a:ext>
              </a:extLst>
            </p:cNvPr>
            <p:cNvCxnSpPr>
              <a:cxnSpLocks/>
              <a:stCxn id="16" idx="3"/>
              <a:endCxn id="13" idx="1"/>
            </p:cNvCxnSpPr>
            <p:nvPr/>
          </p:nvCxnSpPr>
          <p:spPr>
            <a:xfrm>
              <a:off x="5950367" y="5083795"/>
              <a:ext cx="1378086" cy="108338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63CC2B9-B894-A848-C51D-1A6326A52793}"/>
                </a:ext>
              </a:extLst>
            </p:cNvPr>
            <p:cNvCxnSpPr>
              <a:cxnSpLocks/>
              <a:stCxn id="11" idx="3"/>
              <a:endCxn id="10" idx="1"/>
            </p:cNvCxnSpPr>
            <p:nvPr/>
          </p:nvCxnSpPr>
          <p:spPr>
            <a:xfrm>
              <a:off x="5259659" y="3668181"/>
              <a:ext cx="1774762" cy="97968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4445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B0573-62A1-94C1-5721-CC018B11F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715A268-CCEC-FA17-1E82-B64D569503CE}"/>
                  </a:ext>
                </a:extLst>
              </p:cNvPr>
              <p:cNvSpPr txBox="1"/>
              <p:nvPr/>
            </p:nvSpPr>
            <p:spPr>
              <a:xfrm>
                <a:off x="3584540" y="2034581"/>
                <a:ext cx="5482260" cy="923330"/>
              </a:xfrm>
              <a:prstGeom prst="rect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i="1" u="sng" dirty="0">
                    <a:solidFill>
                      <a:schemeClr val="bg1"/>
                    </a:solidFill>
                  </a:rPr>
                  <a:t>Minimum Vertex Cover</a:t>
                </a:r>
                <a:r>
                  <a:rPr lang="en-US" dirty="0">
                    <a:solidFill>
                      <a:schemeClr val="bg1"/>
                    </a:solidFill>
                  </a:rPr>
                  <a:t>: Given 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 what is the minimum set of nodes in a subset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such that for each edge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, either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(or both)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715A268-CCEC-FA17-1E82-B64D569503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540" y="2034581"/>
                <a:ext cx="5482260" cy="923330"/>
              </a:xfrm>
              <a:prstGeom prst="rect">
                <a:avLst/>
              </a:prstGeom>
              <a:blipFill>
                <a:blip r:embed="rId2"/>
                <a:stretch>
                  <a:fillRect l="-691" t="-2667" r="-1613" b="-933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DF3859B7-2252-E83D-A7C5-2D8252AE0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Problem B: Vertex Cover</a:t>
            </a:r>
          </a:p>
        </p:txBody>
      </p:sp>
    </p:spTree>
    <p:extLst>
      <p:ext uri="{BB962C8B-B14F-4D97-AF65-F5344CB8AC3E}">
        <p14:creationId xmlns:p14="http://schemas.microsoft.com/office/powerpoint/2010/main" val="214318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309468"/>
            <a:ext cx="9905998" cy="52573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Edge-Disjoint Paths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16597" y="995377"/>
                <a:ext cx="10197353" cy="1384995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tx1"/>
                    </a:solidFill>
                  </a:rPr>
                  <a:t>Use a problem we know how to solve, </a:t>
                </a:r>
                <a:r>
                  <a:rPr lang="en-US" sz="2800" b="1" i="1" dirty="0">
                    <a:solidFill>
                      <a:schemeClr val="accent1"/>
                    </a:solidFill>
                  </a:rPr>
                  <a:t>max network flow</a:t>
                </a:r>
                <a:r>
                  <a:rPr lang="en-US" sz="2800" dirty="0">
                    <a:solidFill>
                      <a:schemeClr val="tx1"/>
                    </a:solidFill>
                  </a:rPr>
                  <a:t>, to solve this!</a:t>
                </a:r>
                <a:br>
                  <a:rPr lang="en-US" sz="3200" b="1" dirty="0">
                    <a:solidFill>
                      <a:schemeClr val="tx1"/>
                    </a:solidFill>
                  </a:rPr>
                </a:br>
                <a:endParaRPr lang="en-US" sz="3200" b="1" dirty="0">
                  <a:solidFill>
                    <a:schemeClr val="tx1"/>
                  </a:solidFill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</a:rPr>
                  <a:t>Make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the source and sink, give each edge capacity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, find the max flow.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597" y="995377"/>
                <a:ext cx="10197353" cy="1384995"/>
              </a:xfrm>
              <a:prstGeom prst="rect">
                <a:avLst/>
              </a:prstGeom>
              <a:blipFill>
                <a:blip r:embed="rId2"/>
                <a:stretch>
                  <a:fillRect l="-1118" t="-3604" b="-9009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/>
          <p:cNvSpPr txBox="1"/>
          <p:nvPr/>
        </p:nvSpPr>
        <p:spPr>
          <a:xfrm>
            <a:off x="7467600" y="3047475"/>
            <a:ext cx="4439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Set of edge-disjoint paths of size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557972B-3A48-B14C-BA91-E6887AE185C0}"/>
              </a:ext>
            </a:extLst>
          </p:cNvPr>
          <p:cNvSpPr txBox="1"/>
          <p:nvPr/>
        </p:nvSpPr>
        <p:spPr>
          <a:xfrm>
            <a:off x="7467599" y="3524705"/>
            <a:ext cx="2233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Max flow = 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385FA2E-2E96-4D4A-AD3C-011B8C1CE11A}"/>
              </a:ext>
            </a:extLst>
          </p:cNvPr>
          <p:cNvSpPr txBox="1"/>
          <p:nvPr/>
        </p:nvSpPr>
        <p:spPr>
          <a:xfrm>
            <a:off x="8490654" y="4721511"/>
            <a:ext cx="3401829" cy="1569660"/>
          </a:xfrm>
          <a:prstGeom prst="rect">
            <a:avLst/>
          </a:prstGeom>
          <a:noFill/>
          <a:ln w="4445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Why does this work?</a:t>
            </a:r>
            <a:br>
              <a:rPr lang="en-US" sz="2400" dirty="0"/>
            </a:br>
            <a:r>
              <a:rPr lang="en-US" sz="2400" dirty="0"/>
              <a:t>We need to be able to make a valid argument that it always does.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6BD398-2F99-BB16-2AD1-9F6E9B3FCEE5}"/>
              </a:ext>
            </a:extLst>
          </p:cNvPr>
          <p:cNvGrpSpPr/>
          <p:nvPr/>
        </p:nvGrpSpPr>
        <p:grpSpPr>
          <a:xfrm>
            <a:off x="1690265" y="2781422"/>
            <a:ext cx="6357710" cy="3738343"/>
            <a:chOff x="1797832" y="2921271"/>
            <a:chExt cx="6357710" cy="3738343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02B00CF-C86D-55AE-77C9-D7A44840F1D4}"/>
                </a:ext>
              </a:extLst>
            </p:cNvPr>
            <p:cNvSpPr/>
            <p:nvPr/>
          </p:nvSpPr>
          <p:spPr>
            <a:xfrm>
              <a:off x="3177708" y="6200273"/>
              <a:ext cx="459341" cy="459341"/>
            </a:xfrm>
            <a:prstGeom prst="ellipse">
              <a:avLst/>
            </a:prstGeom>
            <a:solidFill>
              <a:schemeClr val="tx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AB86DBD-226F-AE4E-D990-24673F83E7FF}"/>
                </a:ext>
              </a:extLst>
            </p:cNvPr>
            <p:cNvGrpSpPr/>
            <p:nvPr/>
          </p:nvGrpSpPr>
          <p:grpSpPr>
            <a:xfrm>
              <a:off x="1797832" y="2921271"/>
              <a:ext cx="6357710" cy="3508673"/>
              <a:chOff x="1797832" y="2921271"/>
              <a:chExt cx="6357710" cy="350867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9DA75EB1-427C-9EF3-0063-538397102940}"/>
                      </a:ext>
                    </a:extLst>
                  </p:cNvPr>
                  <p:cNvSpPr/>
                  <p:nvPr/>
                </p:nvSpPr>
                <p:spPr>
                  <a:xfrm>
                    <a:off x="1797832" y="2988540"/>
                    <a:ext cx="459341" cy="459341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oMath>
                      </m:oMathPara>
                    </a14:m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1" name="Oval 20">
                    <a:extLst>
                      <a:ext uri="{FF2B5EF4-FFF2-40B4-BE49-F238E27FC236}">
                        <a16:creationId xmlns:a16="http://schemas.microsoft.com/office/drawing/2014/main" id="{9DA75EB1-427C-9EF3-0063-53839710294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97832" y="2988540"/>
                    <a:ext cx="459341" cy="459341"/>
                  </a:xfrm>
                  <a:prstGeom prst="ellipse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AF90A2BA-6D41-5699-D159-5786DBB38A9D}"/>
                      </a:ext>
                    </a:extLst>
                  </p:cNvPr>
                  <p:cNvSpPr/>
                  <p:nvPr/>
                </p:nvSpPr>
                <p:spPr>
                  <a:xfrm>
                    <a:off x="7696201" y="5092007"/>
                    <a:ext cx="459341" cy="459341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oMath>
                      </m:oMathPara>
                    </a14:m>
                    <a:endParaRPr lang="en-US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Oval 21">
                    <a:extLst>
                      <a:ext uri="{FF2B5EF4-FFF2-40B4-BE49-F238E27FC236}">
                        <a16:creationId xmlns:a16="http://schemas.microsoft.com/office/drawing/2014/main" id="{AF90A2BA-6D41-5699-D159-5786DBB38A9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96201" y="5092007"/>
                    <a:ext cx="459341" cy="459341"/>
                  </a:xfrm>
                  <a:prstGeom prst="ellipse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9C79616-19C3-EA95-53F2-F60FF7F98AF0}"/>
                  </a:ext>
                </a:extLst>
              </p:cNvPr>
              <p:cNvSpPr/>
              <p:nvPr/>
            </p:nvSpPr>
            <p:spPr>
              <a:xfrm>
                <a:off x="4520419" y="2921271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g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B71AC84-A3C6-6FDC-5843-A4BC8FB32871}"/>
                  </a:ext>
                </a:extLst>
              </p:cNvPr>
              <p:cNvSpPr/>
              <p:nvPr/>
            </p:nvSpPr>
            <p:spPr>
              <a:xfrm>
                <a:off x="3590943" y="4167022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h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DCFBBACB-0E87-FD61-6C92-D4BAE5D3765B}"/>
                  </a:ext>
                </a:extLst>
              </p:cNvPr>
              <p:cNvSpPr/>
              <p:nvPr/>
            </p:nvSpPr>
            <p:spPr>
              <a:xfrm>
                <a:off x="2027503" y="5607341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EA3AB22-79B0-D1EA-4073-D80733E6B0B4}"/>
                  </a:ext>
                </a:extLst>
              </p:cNvPr>
              <p:cNvSpPr/>
              <p:nvPr/>
            </p:nvSpPr>
            <p:spPr>
              <a:xfrm>
                <a:off x="2962657" y="5254408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1811D272-297B-94DE-44C4-CC1538F59F34}"/>
                  </a:ext>
                </a:extLst>
              </p:cNvPr>
              <p:cNvCxnSpPr>
                <a:stCxn id="21" idx="7"/>
                <a:endCxn id="23" idx="2"/>
              </p:cNvCxnSpPr>
              <p:nvPr/>
            </p:nvCxnSpPr>
            <p:spPr>
              <a:xfrm>
                <a:off x="2189904" y="3055809"/>
                <a:ext cx="2330515" cy="95133"/>
              </a:xfrm>
              <a:prstGeom prst="straightConnector1">
                <a:avLst/>
              </a:prstGeom>
              <a:ln w="31750">
                <a:solidFill>
                  <a:schemeClr val="accent4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D466FAB3-F11D-3057-9FB1-3F7E17291411}"/>
                  </a:ext>
                </a:extLst>
              </p:cNvPr>
              <p:cNvCxnSpPr>
                <a:stCxn id="21" idx="4"/>
                <a:endCxn id="25" idx="0"/>
              </p:cNvCxnSpPr>
              <p:nvPr/>
            </p:nvCxnSpPr>
            <p:spPr>
              <a:xfrm>
                <a:off x="2027503" y="3447880"/>
                <a:ext cx="229671" cy="2159460"/>
              </a:xfrm>
              <a:prstGeom prst="straightConnector1">
                <a:avLst/>
              </a:prstGeom>
              <a:ln w="31750">
                <a:solidFill>
                  <a:schemeClr val="accent5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C5B89723-A2B6-FCF8-FB8B-1B19723F1D0C}"/>
                  </a:ext>
                </a:extLst>
              </p:cNvPr>
              <p:cNvCxnSpPr>
                <a:stCxn id="24" idx="7"/>
                <a:endCxn id="23" idx="3"/>
              </p:cNvCxnSpPr>
              <p:nvPr/>
            </p:nvCxnSpPr>
            <p:spPr>
              <a:xfrm flipV="1">
                <a:off x="3983015" y="3313342"/>
                <a:ext cx="604673" cy="920948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96E0E2CE-2A77-97C1-CD3D-50B34D63CCBB}"/>
                  </a:ext>
                </a:extLst>
              </p:cNvPr>
              <p:cNvCxnSpPr>
                <a:stCxn id="21" idx="6"/>
                <a:endCxn id="24" idx="1"/>
              </p:cNvCxnSpPr>
              <p:nvPr/>
            </p:nvCxnSpPr>
            <p:spPr>
              <a:xfrm>
                <a:off x="2257173" y="3218210"/>
                <a:ext cx="1401039" cy="1016080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185B397C-45FD-27CB-9185-4113A6C3F470}"/>
                  </a:ext>
                </a:extLst>
              </p:cNvPr>
              <p:cNvCxnSpPr>
                <a:stCxn id="21" idx="5"/>
                <a:endCxn id="26" idx="1"/>
              </p:cNvCxnSpPr>
              <p:nvPr/>
            </p:nvCxnSpPr>
            <p:spPr>
              <a:xfrm>
                <a:off x="2189903" y="3380612"/>
                <a:ext cx="840022" cy="1941065"/>
              </a:xfrm>
              <a:prstGeom prst="straightConnector1">
                <a:avLst/>
              </a:prstGeom>
              <a:ln w="3175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5359A91A-5265-5DDE-9D40-158C21EAF50C}"/>
                  </a:ext>
                </a:extLst>
              </p:cNvPr>
              <p:cNvCxnSpPr>
                <a:stCxn id="24" idx="6"/>
                <a:endCxn id="50" idx="2"/>
              </p:cNvCxnSpPr>
              <p:nvPr/>
            </p:nvCxnSpPr>
            <p:spPr>
              <a:xfrm>
                <a:off x="4050284" y="4396693"/>
                <a:ext cx="862207" cy="229671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17434597-6427-FE68-298D-24379BA877F4}"/>
                  </a:ext>
                </a:extLst>
              </p:cNvPr>
              <p:cNvCxnSpPr>
                <a:stCxn id="22" idx="0"/>
                <a:endCxn id="23" idx="5"/>
              </p:cNvCxnSpPr>
              <p:nvPr/>
            </p:nvCxnSpPr>
            <p:spPr>
              <a:xfrm flipH="1" flipV="1">
                <a:off x="4912491" y="3313342"/>
                <a:ext cx="3013381" cy="1778664"/>
              </a:xfrm>
              <a:prstGeom prst="straightConnector1">
                <a:avLst/>
              </a:prstGeom>
              <a:ln w="31750">
                <a:solidFill>
                  <a:schemeClr val="accent4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E6A8C61-8F8E-BC7E-28F9-9D257A3EC1A3}"/>
                  </a:ext>
                </a:extLst>
              </p:cNvPr>
              <p:cNvSpPr/>
              <p:nvPr/>
            </p:nvSpPr>
            <p:spPr>
              <a:xfrm>
                <a:off x="4912491" y="4396693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f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F9E6CEBA-E15B-9FA9-4A32-51E5C346B963}"/>
                  </a:ext>
                </a:extLst>
              </p:cNvPr>
              <p:cNvCxnSpPr>
                <a:stCxn id="26" idx="7"/>
                <a:endCxn id="50" idx="3"/>
              </p:cNvCxnSpPr>
              <p:nvPr/>
            </p:nvCxnSpPr>
            <p:spPr>
              <a:xfrm flipV="1">
                <a:off x="3354729" y="4788764"/>
                <a:ext cx="1625031" cy="532912"/>
              </a:xfrm>
              <a:prstGeom prst="straightConnector1">
                <a:avLst/>
              </a:prstGeom>
              <a:ln w="31750">
                <a:solidFill>
                  <a:schemeClr val="tx1">
                    <a:lumMod val="95000"/>
                  </a:schemeClr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021C4495-03B0-0B31-620D-45C723E3F198}"/>
                  </a:ext>
                </a:extLst>
              </p:cNvPr>
              <p:cNvCxnSpPr>
                <a:stCxn id="25" idx="5"/>
                <a:endCxn id="19" idx="2"/>
              </p:cNvCxnSpPr>
              <p:nvPr/>
            </p:nvCxnSpPr>
            <p:spPr>
              <a:xfrm>
                <a:off x="2419575" y="5999413"/>
                <a:ext cx="758133" cy="430531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11B0C48-88CA-FBEA-D669-C545411B2D93}"/>
                  </a:ext>
                </a:extLst>
              </p:cNvPr>
              <p:cNvSpPr/>
              <p:nvPr/>
            </p:nvSpPr>
            <p:spPr>
              <a:xfrm>
                <a:off x="4303066" y="5885617"/>
                <a:ext cx="459341" cy="459341"/>
              </a:xfrm>
              <a:prstGeom prst="ellipse">
                <a:avLst/>
              </a:prstGeom>
              <a:solidFill>
                <a:schemeClr val="tx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c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EF5E016F-16A9-9C56-D513-C4E653894A16}"/>
                  </a:ext>
                </a:extLst>
              </p:cNvPr>
              <p:cNvCxnSpPr>
                <a:stCxn id="25" idx="6"/>
                <a:endCxn id="53" idx="2"/>
              </p:cNvCxnSpPr>
              <p:nvPr/>
            </p:nvCxnSpPr>
            <p:spPr>
              <a:xfrm>
                <a:off x="2486843" y="5837011"/>
                <a:ext cx="1816222" cy="278276"/>
              </a:xfrm>
              <a:prstGeom prst="straightConnector1">
                <a:avLst/>
              </a:prstGeom>
              <a:ln w="31750">
                <a:solidFill>
                  <a:schemeClr val="accent5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BA8EF0A7-1C12-7830-11D9-078DF44505A0}"/>
                  </a:ext>
                </a:extLst>
              </p:cNvPr>
              <p:cNvCxnSpPr>
                <a:stCxn id="26" idx="5"/>
                <a:endCxn id="53" idx="1"/>
              </p:cNvCxnSpPr>
              <p:nvPr/>
            </p:nvCxnSpPr>
            <p:spPr>
              <a:xfrm>
                <a:off x="3354728" y="5646479"/>
                <a:ext cx="1015606" cy="306406"/>
              </a:xfrm>
              <a:prstGeom prst="straightConnector1">
                <a:avLst/>
              </a:prstGeom>
              <a:ln w="31750">
                <a:solidFill>
                  <a:schemeClr val="tx1">
                    <a:lumMod val="95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D814BCC0-78C6-62AF-D6E4-EFD8E5EC671C}"/>
                  </a:ext>
                </a:extLst>
              </p:cNvPr>
              <p:cNvCxnSpPr>
                <a:stCxn id="26" idx="6"/>
                <a:endCxn id="22" idx="2"/>
              </p:cNvCxnSpPr>
              <p:nvPr/>
            </p:nvCxnSpPr>
            <p:spPr>
              <a:xfrm flipV="1">
                <a:off x="3421998" y="5321678"/>
                <a:ext cx="4274203" cy="162401"/>
              </a:xfrm>
              <a:prstGeom prst="straightConnector1">
                <a:avLst/>
              </a:prstGeom>
              <a:ln w="31750">
                <a:solidFill>
                  <a:schemeClr val="accent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79B67C40-48B9-96E6-001D-9F6A8171774A}"/>
                  </a:ext>
                </a:extLst>
              </p:cNvPr>
              <p:cNvCxnSpPr>
                <a:stCxn id="50" idx="6"/>
                <a:endCxn id="22" idx="1"/>
              </p:cNvCxnSpPr>
              <p:nvPr/>
            </p:nvCxnSpPr>
            <p:spPr>
              <a:xfrm>
                <a:off x="5371831" y="4626363"/>
                <a:ext cx="2391638" cy="532912"/>
              </a:xfrm>
              <a:prstGeom prst="straightConnector1">
                <a:avLst/>
              </a:prstGeom>
              <a:ln w="31750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78CD35EB-599F-622A-9449-61E5C9200E3B}"/>
                  </a:ext>
                </a:extLst>
              </p:cNvPr>
              <p:cNvCxnSpPr>
                <a:stCxn id="53" idx="6"/>
                <a:endCxn id="22" idx="3"/>
              </p:cNvCxnSpPr>
              <p:nvPr/>
            </p:nvCxnSpPr>
            <p:spPr>
              <a:xfrm flipV="1">
                <a:off x="4762407" y="5484079"/>
                <a:ext cx="3001063" cy="631209"/>
              </a:xfrm>
              <a:prstGeom prst="straightConnector1">
                <a:avLst/>
              </a:prstGeom>
              <a:ln w="31750">
                <a:solidFill>
                  <a:schemeClr val="accent5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A702880E-E2DC-B9E2-53DF-BD34A1AD9B78}"/>
                  </a:ext>
                </a:extLst>
              </p:cNvPr>
              <p:cNvCxnSpPr>
                <a:stCxn id="19" idx="6"/>
                <a:endCxn id="53" idx="3"/>
              </p:cNvCxnSpPr>
              <p:nvPr/>
            </p:nvCxnSpPr>
            <p:spPr>
              <a:xfrm flipV="1">
                <a:off x="3637048" y="6277689"/>
                <a:ext cx="733286" cy="15225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345B4EE5-8804-279C-DC4F-B672678D019F}"/>
              </a:ext>
            </a:extLst>
          </p:cNvPr>
          <p:cNvSpPr txBox="1"/>
          <p:nvPr/>
        </p:nvSpPr>
        <p:spPr>
          <a:xfrm>
            <a:off x="6135362" y="3630777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A55CDA7-47F0-D696-D193-E0B6CB2F537D}"/>
              </a:ext>
            </a:extLst>
          </p:cNvPr>
          <p:cNvSpPr txBox="1"/>
          <p:nvPr/>
        </p:nvSpPr>
        <p:spPr>
          <a:xfrm>
            <a:off x="3070141" y="2535258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2E2E4A3-267B-B0AC-0D30-8981F1B49907}"/>
              </a:ext>
            </a:extLst>
          </p:cNvPr>
          <p:cNvSpPr txBox="1"/>
          <p:nvPr/>
        </p:nvSpPr>
        <p:spPr>
          <a:xfrm>
            <a:off x="5667738" y="4236446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4D64BEE-3E0B-19BD-278E-7C15A3B2CBA7}"/>
              </a:ext>
            </a:extLst>
          </p:cNvPr>
          <p:cNvSpPr txBox="1"/>
          <p:nvPr/>
        </p:nvSpPr>
        <p:spPr>
          <a:xfrm>
            <a:off x="4212341" y="3964247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1844A30-621D-DA25-2D46-1ECCC8531A4C}"/>
              </a:ext>
            </a:extLst>
          </p:cNvPr>
          <p:cNvSpPr txBox="1"/>
          <p:nvPr/>
        </p:nvSpPr>
        <p:spPr>
          <a:xfrm>
            <a:off x="2812440" y="3224986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69D066A-01D1-0CF3-FDAB-80C396612E7D}"/>
              </a:ext>
            </a:extLst>
          </p:cNvPr>
          <p:cNvSpPr txBox="1"/>
          <p:nvPr/>
        </p:nvSpPr>
        <p:spPr>
          <a:xfrm>
            <a:off x="4298575" y="3407019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0/1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24D9BAC-CBF6-D48B-E06D-738C33731208}"/>
              </a:ext>
            </a:extLst>
          </p:cNvPr>
          <p:cNvSpPr txBox="1"/>
          <p:nvPr/>
        </p:nvSpPr>
        <p:spPr>
          <a:xfrm>
            <a:off x="4987584" y="4871432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5240BA7-9C36-C26A-9781-84E5CB3C91B2}"/>
              </a:ext>
            </a:extLst>
          </p:cNvPr>
          <p:cNvSpPr txBox="1"/>
          <p:nvPr/>
        </p:nvSpPr>
        <p:spPr>
          <a:xfrm>
            <a:off x="5539082" y="5755840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FE3BA7-560C-3E1F-4606-70E9B8046264}"/>
              </a:ext>
            </a:extLst>
          </p:cNvPr>
          <p:cNvSpPr txBox="1"/>
          <p:nvPr/>
        </p:nvSpPr>
        <p:spPr>
          <a:xfrm>
            <a:off x="2860730" y="5755840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B3D665E-6232-2E1E-99D2-C66E763CE2A8}"/>
              </a:ext>
            </a:extLst>
          </p:cNvPr>
          <p:cNvSpPr txBox="1"/>
          <p:nvPr/>
        </p:nvSpPr>
        <p:spPr>
          <a:xfrm>
            <a:off x="1506809" y="4333579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4A3C550-F0FD-0482-034D-48A96A15FE5C}"/>
              </a:ext>
            </a:extLst>
          </p:cNvPr>
          <p:cNvSpPr txBox="1"/>
          <p:nvPr/>
        </p:nvSpPr>
        <p:spPr>
          <a:xfrm>
            <a:off x="2473293" y="4013499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A4F3C20-9499-827B-0323-82F440FD4B48}"/>
              </a:ext>
            </a:extLst>
          </p:cNvPr>
          <p:cNvSpPr txBox="1"/>
          <p:nvPr/>
        </p:nvSpPr>
        <p:spPr>
          <a:xfrm>
            <a:off x="3666038" y="4548756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0/1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3941B87-87B5-B893-142A-57406435B878}"/>
              </a:ext>
            </a:extLst>
          </p:cNvPr>
          <p:cNvSpPr txBox="1"/>
          <p:nvPr/>
        </p:nvSpPr>
        <p:spPr>
          <a:xfrm>
            <a:off x="3753943" y="5356896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0/1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93F70E3-0A68-F7EC-10C2-23AE7709F790}"/>
              </a:ext>
            </a:extLst>
          </p:cNvPr>
          <p:cNvSpPr txBox="1"/>
          <p:nvPr/>
        </p:nvSpPr>
        <p:spPr>
          <a:xfrm>
            <a:off x="2239084" y="5998178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0/1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C8256A2-9C4C-6139-83F9-07EE2EC5E066}"/>
              </a:ext>
            </a:extLst>
          </p:cNvPr>
          <p:cNvSpPr txBox="1"/>
          <p:nvPr/>
        </p:nvSpPr>
        <p:spPr>
          <a:xfrm>
            <a:off x="3736158" y="6213967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0/1</a:t>
            </a:r>
          </a:p>
        </p:txBody>
      </p:sp>
    </p:spTree>
    <p:extLst>
      <p:ext uri="{BB962C8B-B14F-4D97-AF65-F5344CB8AC3E}">
        <p14:creationId xmlns:p14="http://schemas.microsoft.com/office/powerpoint/2010/main" val="321786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FD8B6-D2EB-FBD7-7EA9-E0D84BD2B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9D568-9BCB-7A76-04BA-F917CC8AC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Problem B: Vertex Cover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F5680A4-3428-DA4B-94B7-D1B7F251A5AC}"/>
              </a:ext>
            </a:extLst>
          </p:cNvPr>
          <p:cNvGrpSpPr/>
          <p:nvPr/>
        </p:nvGrpSpPr>
        <p:grpSpPr>
          <a:xfrm>
            <a:off x="2177465" y="1128924"/>
            <a:ext cx="8296409" cy="5514411"/>
            <a:chOff x="1723614" y="1114175"/>
            <a:chExt cx="8296409" cy="55144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229C32-73FF-AD0F-3D3F-84FCBD32B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8443" y="1114175"/>
              <a:ext cx="872158" cy="87215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798E519-C432-BB1D-EC70-B4CDDC7F1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2433" y="1118730"/>
              <a:ext cx="872158" cy="87215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E0A2CFF-E001-3746-6265-E7C7A1BD8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3614" y="2331119"/>
              <a:ext cx="872158" cy="8721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F5FF01D-BE20-4244-FB39-8999F9442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6295" y="2050542"/>
              <a:ext cx="872158" cy="87215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60C8AB-393E-C7BC-DE4F-A143D68C3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04406" y="3457988"/>
              <a:ext cx="715617" cy="89452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54E4725-11EF-38DE-7FAD-5A45E2866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34421" y="3315576"/>
              <a:ext cx="901146" cy="9011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5585359-FFB9-E23C-CBBB-3A7359C9D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58512" y="3217607"/>
              <a:ext cx="901147" cy="90114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B6F531-127A-2F98-AC65-599F27021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28453" y="4756054"/>
              <a:ext cx="872158" cy="87215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7DBDBF3-AC9E-1AAB-05E3-2C18980CD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90056" y="5716373"/>
              <a:ext cx="872158" cy="87215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3CF8F6B-F575-65DA-001E-7323FC0EE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40521" y="5756428"/>
              <a:ext cx="872158" cy="87215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6A449A7-756F-1A77-E489-9457A5CC8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78209" y="4647716"/>
              <a:ext cx="872158" cy="872158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BE251AE-7794-C1E0-3857-75240212580A}"/>
                </a:ext>
              </a:extLst>
            </p:cNvPr>
            <p:cNvCxnSpPr>
              <a:stCxn id="5" idx="3"/>
              <a:endCxn id="6" idx="1"/>
            </p:cNvCxnSpPr>
            <p:nvPr/>
          </p:nvCxnSpPr>
          <p:spPr>
            <a:xfrm>
              <a:off x="2940601" y="1550254"/>
              <a:ext cx="981832" cy="4555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230B098-B6B2-C206-8B03-F42019ABD560}"/>
                </a:ext>
              </a:extLst>
            </p:cNvPr>
            <p:cNvCxnSpPr>
              <a:cxnSpLocks/>
              <a:stCxn id="7" idx="3"/>
              <a:endCxn id="8" idx="1"/>
            </p:cNvCxnSpPr>
            <p:nvPr/>
          </p:nvCxnSpPr>
          <p:spPr>
            <a:xfrm flipV="1">
              <a:off x="2595772" y="2486621"/>
              <a:ext cx="3860523" cy="280577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4A779A-884D-B2AD-13CB-8498E0B24B58}"/>
                </a:ext>
              </a:extLst>
            </p:cNvPr>
            <p:cNvCxnSpPr>
              <a:cxnSpLocks/>
              <a:stCxn id="8" idx="3"/>
              <a:endCxn id="9" idx="0"/>
            </p:cNvCxnSpPr>
            <p:nvPr/>
          </p:nvCxnSpPr>
          <p:spPr>
            <a:xfrm>
              <a:off x="7328453" y="2486621"/>
              <a:ext cx="2333762" cy="971367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5ABE69E-F345-BC47-A901-108256D14C0C}"/>
                </a:ext>
              </a:extLst>
            </p:cNvPr>
            <p:cNvCxnSpPr>
              <a:cxnSpLocks/>
              <a:stCxn id="10" idx="3"/>
              <a:endCxn id="9" idx="1"/>
            </p:cNvCxnSpPr>
            <p:nvPr/>
          </p:nvCxnSpPr>
          <p:spPr>
            <a:xfrm>
              <a:off x="7935567" y="3766149"/>
              <a:ext cx="1368839" cy="139100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BE76B4B-E705-E0FF-56F8-9EA7E2563468}"/>
                </a:ext>
              </a:extLst>
            </p:cNvPr>
            <p:cNvCxnSpPr>
              <a:cxnSpLocks/>
              <a:stCxn id="13" idx="3"/>
              <a:endCxn id="9" idx="1"/>
            </p:cNvCxnSpPr>
            <p:nvPr/>
          </p:nvCxnSpPr>
          <p:spPr>
            <a:xfrm flipV="1">
              <a:off x="8200611" y="3905249"/>
              <a:ext cx="1103795" cy="1286884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99F6B84-EBF8-5B10-77EE-92544CCF0791}"/>
                </a:ext>
              </a:extLst>
            </p:cNvPr>
            <p:cNvCxnSpPr>
              <a:cxnSpLocks/>
              <a:stCxn id="14" idx="0"/>
              <a:endCxn id="9" idx="2"/>
            </p:cNvCxnSpPr>
            <p:nvPr/>
          </p:nvCxnSpPr>
          <p:spPr>
            <a:xfrm flipV="1">
              <a:off x="9226135" y="4352509"/>
              <a:ext cx="436080" cy="1363864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C29C6A4-DB93-4F00-1AB7-6A916C7F42CD}"/>
                </a:ext>
              </a:extLst>
            </p:cNvPr>
            <p:cNvCxnSpPr>
              <a:cxnSpLocks/>
              <a:stCxn id="15" idx="3"/>
              <a:endCxn id="14" idx="1"/>
            </p:cNvCxnSpPr>
            <p:nvPr/>
          </p:nvCxnSpPr>
          <p:spPr>
            <a:xfrm flipV="1">
              <a:off x="3712679" y="6152452"/>
              <a:ext cx="5077377" cy="40055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5E7F14-E13F-C573-F1DD-2919A16BB5C1}"/>
                </a:ext>
              </a:extLst>
            </p:cNvPr>
            <p:cNvCxnSpPr>
              <a:cxnSpLocks/>
              <a:stCxn id="16" idx="3"/>
              <a:endCxn id="13" idx="1"/>
            </p:cNvCxnSpPr>
            <p:nvPr/>
          </p:nvCxnSpPr>
          <p:spPr>
            <a:xfrm>
              <a:off x="5950367" y="5083795"/>
              <a:ext cx="1378086" cy="108338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3E19CDC-55CB-40C8-830C-695BC2DD2DBA}"/>
                </a:ext>
              </a:extLst>
            </p:cNvPr>
            <p:cNvCxnSpPr>
              <a:cxnSpLocks/>
              <a:stCxn id="11" idx="3"/>
              <a:endCxn id="10" idx="1"/>
            </p:cNvCxnSpPr>
            <p:nvPr/>
          </p:nvCxnSpPr>
          <p:spPr>
            <a:xfrm>
              <a:off x="5259659" y="3668181"/>
              <a:ext cx="1774762" cy="97968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02421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72D0E-0858-8D46-FCC4-FF1EAD961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7E9A9-A3C1-C9CB-03CC-FEA6375E9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Problem B: Vertex Cover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DD19B2-8C0A-4F89-5DC0-7E4FA5C7F622}"/>
              </a:ext>
            </a:extLst>
          </p:cNvPr>
          <p:cNvGrpSpPr/>
          <p:nvPr/>
        </p:nvGrpSpPr>
        <p:grpSpPr>
          <a:xfrm>
            <a:off x="2177465" y="1128924"/>
            <a:ext cx="8296409" cy="5514411"/>
            <a:chOff x="1723614" y="1114175"/>
            <a:chExt cx="8296409" cy="55144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D8AA536-8949-4D2B-2248-E7441E39B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8443" y="1114175"/>
              <a:ext cx="872158" cy="87215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77C1719-1649-832C-C1ED-6F7F32175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2433" y="1118730"/>
              <a:ext cx="872158" cy="87215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5C0773-D194-884F-5F4F-992FB341B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3614" y="2331119"/>
              <a:ext cx="872158" cy="8721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E05610-52DC-24C6-3BEC-B181BB35A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6295" y="2050542"/>
              <a:ext cx="872158" cy="87215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1AED5DC-DC9A-5962-E7D3-EF9B8DABC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04406" y="3457988"/>
              <a:ext cx="715617" cy="89452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8ECB7B-6773-E487-CD64-A39353D56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34421" y="3315576"/>
              <a:ext cx="901146" cy="9011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FBF16D7-F663-6093-7052-88C960841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58512" y="3217607"/>
              <a:ext cx="901147" cy="90114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D2006C9-3FD9-8E6A-8538-45A15F8E1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28453" y="4756054"/>
              <a:ext cx="872158" cy="87215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6D26B13-B28E-4381-8111-7C18B9F31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90056" y="5716373"/>
              <a:ext cx="872158" cy="87215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680756A-1A9C-C323-D0B0-DFC0E4B4C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40521" y="5756428"/>
              <a:ext cx="872158" cy="87215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1302B71-2C30-C4C4-7C19-09E454400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78209" y="4647716"/>
              <a:ext cx="872158" cy="872158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3CAE19F-AA40-A74A-13F5-E749C1F7A4E1}"/>
                </a:ext>
              </a:extLst>
            </p:cNvPr>
            <p:cNvCxnSpPr>
              <a:stCxn id="5" idx="3"/>
              <a:endCxn id="6" idx="1"/>
            </p:cNvCxnSpPr>
            <p:nvPr/>
          </p:nvCxnSpPr>
          <p:spPr>
            <a:xfrm>
              <a:off x="2940601" y="1550254"/>
              <a:ext cx="981832" cy="4555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D7A4015-AD77-17E6-BC15-98E0D5A2A348}"/>
                </a:ext>
              </a:extLst>
            </p:cNvPr>
            <p:cNvCxnSpPr>
              <a:cxnSpLocks/>
              <a:stCxn id="7" idx="3"/>
              <a:endCxn id="8" idx="1"/>
            </p:cNvCxnSpPr>
            <p:nvPr/>
          </p:nvCxnSpPr>
          <p:spPr>
            <a:xfrm flipV="1">
              <a:off x="2595772" y="2486621"/>
              <a:ext cx="3860523" cy="280577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3A8C031-02B4-A70A-AAE8-12DAF0F9AF42}"/>
                </a:ext>
              </a:extLst>
            </p:cNvPr>
            <p:cNvCxnSpPr>
              <a:cxnSpLocks/>
              <a:stCxn id="8" idx="3"/>
              <a:endCxn id="9" idx="0"/>
            </p:cNvCxnSpPr>
            <p:nvPr/>
          </p:nvCxnSpPr>
          <p:spPr>
            <a:xfrm>
              <a:off x="7328453" y="2486621"/>
              <a:ext cx="2333762" cy="971367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F340B3-570B-E0AC-E892-528E6505AE32}"/>
                </a:ext>
              </a:extLst>
            </p:cNvPr>
            <p:cNvCxnSpPr>
              <a:cxnSpLocks/>
              <a:stCxn id="10" idx="3"/>
              <a:endCxn id="9" idx="1"/>
            </p:cNvCxnSpPr>
            <p:nvPr/>
          </p:nvCxnSpPr>
          <p:spPr>
            <a:xfrm>
              <a:off x="7935567" y="3766149"/>
              <a:ext cx="1368839" cy="139100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6D03A1F-5F4D-3D45-8797-7CFF50AD166A}"/>
                </a:ext>
              </a:extLst>
            </p:cNvPr>
            <p:cNvCxnSpPr>
              <a:cxnSpLocks/>
              <a:stCxn id="13" idx="3"/>
              <a:endCxn id="9" idx="1"/>
            </p:cNvCxnSpPr>
            <p:nvPr/>
          </p:nvCxnSpPr>
          <p:spPr>
            <a:xfrm flipV="1">
              <a:off x="8200611" y="3905249"/>
              <a:ext cx="1103795" cy="1286884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E97F054-8142-8B82-75C7-176EDF634E99}"/>
                </a:ext>
              </a:extLst>
            </p:cNvPr>
            <p:cNvCxnSpPr>
              <a:cxnSpLocks/>
              <a:stCxn id="14" idx="0"/>
              <a:endCxn id="9" idx="2"/>
            </p:cNvCxnSpPr>
            <p:nvPr/>
          </p:nvCxnSpPr>
          <p:spPr>
            <a:xfrm flipV="1">
              <a:off x="9226135" y="4352509"/>
              <a:ext cx="436080" cy="1363864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62E4109-164A-9ABA-DAE9-A30AED3EC5B4}"/>
                </a:ext>
              </a:extLst>
            </p:cNvPr>
            <p:cNvCxnSpPr>
              <a:cxnSpLocks/>
              <a:stCxn id="15" idx="3"/>
              <a:endCxn id="14" idx="1"/>
            </p:cNvCxnSpPr>
            <p:nvPr/>
          </p:nvCxnSpPr>
          <p:spPr>
            <a:xfrm flipV="1">
              <a:off x="3712679" y="6152452"/>
              <a:ext cx="5077377" cy="40055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D18FA80-53CB-1CF5-30D7-C3207594E51B}"/>
                </a:ext>
              </a:extLst>
            </p:cNvPr>
            <p:cNvCxnSpPr>
              <a:cxnSpLocks/>
              <a:stCxn id="16" idx="3"/>
              <a:endCxn id="13" idx="1"/>
            </p:cNvCxnSpPr>
            <p:nvPr/>
          </p:nvCxnSpPr>
          <p:spPr>
            <a:xfrm>
              <a:off x="5950367" y="5083795"/>
              <a:ext cx="1378086" cy="108338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7CACFAB-16A8-CA39-1230-F9510A7E3149}"/>
                </a:ext>
              </a:extLst>
            </p:cNvPr>
            <p:cNvCxnSpPr>
              <a:cxnSpLocks/>
              <a:stCxn id="11" idx="3"/>
              <a:endCxn id="10" idx="1"/>
            </p:cNvCxnSpPr>
            <p:nvPr/>
          </p:nvCxnSpPr>
          <p:spPr>
            <a:xfrm>
              <a:off x="5259659" y="3668181"/>
              <a:ext cx="1774762" cy="97968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BC83F6E-13FE-6FE9-B3A2-7275EFF1548C}"/>
              </a:ext>
            </a:extLst>
          </p:cNvPr>
          <p:cNvSpPr/>
          <p:nvPr/>
        </p:nvSpPr>
        <p:spPr>
          <a:xfrm>
            <a:off x="9145638" y="5642961"/>
            <a:ext cx="1068695" cy="1096087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8A0A9A-450E-44A2-39C1-3EE878CA2780}"/>
              </a:ext>
            </a:extLst>
          </p:cNvPr>
          <p:cNvSpPr/>
          <p:nvPr/>
        </p:nvSpPr>
        <p:spPr>
          <a:xfrm>
            <a:off x="7684035" y="4675090"/>
            <a:ext cx="1068695" cy="1096087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D21CC3D-03DF-F211-879F-E55EAC932D9F}"/>
              </a:ext>
            </a:extLst>
          </p:cNvPr>
          <p:cNvSpPr/>
          <p:nvPr/>
        </p:nvSpPr>
        <p:spPr>
          <a:xfrm>
            <a:off x="7404497" y="3243723"/>
            <a:ext cx="1068695" cy="1096087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44E752-E2F3-195F-2300-2483F81E48B7}"/>
              </a:ext>
            </a:extLst>
          </p:cNvPr>
          <p:cNvSpPr/>
          <p:nvPr/>
        </p:nvSpPr>
        <p:spPr>
          <a:xfrm>
            <a:off x="6811877" y="1949624"/>
            <a:ext cx="1068695" cy="1096087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655934A-05AE-B58E-4088-D1A4CB10CC61}"/>
              </a:ext>
            </a:extLst>
          </p:cNvPr>
          <p:cNvSpPr/>
          <p:nvPr/>
        </p:nvSpPr>
        <p:spPr>
          <a:xfrm>
            <a:off x="4266610" y="1045809"/>
            <a:ext cx="1068695" cy="1096087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320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5B752-7A0E-07FB-04DC-8D7B69D29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D6CAD-0411-A2E5-E086-1B03F420B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Connecting the Two Problems!</a:t>
            </a:r>
          </a:p>
        </p:txBody>
      </p:sp>
    </p:spTree>
    <p:extLst>
      <p:ext uri="{BB962C8B-B14F-4D97-AF65-F5344CB8AC3E}">
        <p14:creationId xmlns:p14="http://schemas.microsoft.com/office/powerpoint/2010/main" val="36407389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42CAB-615D-6B74-8A5A-5541270B3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8A0A-2762-4425-1FE5-F41BB9C54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Observations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A42B04-B6A0-6C2F-D04E-7B95DFEFE92B}"/>
              </a:ext>
            </a:extLst>
          </p:cNvPr>
          <p:cNvGrpSpPr/>
          <p:nvPr/>
        </p:nvGrpSpPr>
        <p:grpSpPr>
          <a:xfrm>
            <a:off x="2177465" y="1128924"/>
            <a:ext cx="8296409" cy="5514411"/>
            <a:chOff x="1723614" y="1114175"/>
            <a:chExt cx="8296409" cy="55144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6E65F6-F525-6695-595F-B3EDB4B0E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8443" y="1114175"/>
              <a:ext cx="872158" cy="87215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A670555-07C7-0727-7E5E-77AB54A2C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22433" y="1118730"/>
              <a:ext cx="872158" cy="87215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8514FA-B680-23B2-A2B3-04E2CAD3D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3614" y="2331119"/>
              <a:ext cx="872158" cy="8721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E8638E0-680D-790C-65E8-C0D2C03F5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6295" y="2050542"/>
              <a:ext cx="872158" cy="87215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1A06C0-F0B2-36D0-881D-70C014F746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04406" y="3457988"/>
              <a:ext cx="715617" cy="89452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7E59054-687D-637A-2A6F-D19E707D9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34421" y="3315576"/>
              <a:ext cx="901146" cy="9011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BEC675-4C6E-7C3D-418E-B38B90685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58512" y="3217607"/>
              <a:ext cx="901147" cy="90114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BD040C-5F9D-FB85-1A33-6113B05C6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28453" y="4756054"/>
              <a:ext cx="872158" cy="87215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C11C664-40A0-9D17-8FE9-5E9C89487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90056" y="5716373"/>
              <a:ext cx="872158" cy="87215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BF77392-3CEF-27E7-878B-1B7E206E5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40521" y="5756428"/>
              <a:ext cx="872158" cy="87215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A83A8CF-D0B8-0B90-8A81-409C2AFD5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078209" y="4647716"/>
              <a:ext cx="872158" cy="872158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2024C32-8AF1-EEA2-A7FB-D913D37576FD}"/>
                </a:ext>
              </a:extLst>
            </p:cNvPr>
            <p:cNvCxnSpPr>
              <a:stCxn id="5" idx="3"/>
              <a:endCxn id="6" idx="1"/>
            </p:cNvCxnSpPr>
            <p:nvPr/>
          </p:nvCxnSpPr>
          <p:spPr>
            <a:xfrm>
              <a:off x="2940601" y="1550254"/>
              <a:ext cx="981832" cy="4555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47A05B7-DD89-E996-39D1-4309BAF6FF01}"/>
                </a:ext>
              </a:extLst>
            </p:cNvPr>
            <p:cNvCxnSpPr>
              <a:cxnSpLocks/>
              <a:stCxn id="7" idx="3"/>
              <a:endCxn id="8" idx="1"/>
            </p:cNvCxnSpPr>
            <p:nvPr/>
          </p:nvCxnSpPr>
          <p:spPr>
            <a:xfrm flipV="1">
              <a:off x="2595772" y="2486621"/>
              <a:ext cx="3860523" cy="280577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FED14EC-8D8B-5A32-F4E7-D38320A7E83C}"/>
                </a:ext>
              </a:extLst>
            </p:cNvPr>
            <p:cNvCxnSpPr>
              <a:cxnSpLocks/>
              <a:stCxn id="8" idx="3"/>
              <a:endCxn id="9" idx="0"/>
            </p:cNvCxnSpPr>
            <p:nvPr/>
          </p:nvCxnSpPr>
          <p:spPr>
            <a:xfrm>
              <a:off x="7328453" y="2486621"/>
              <a:ext cx="2333762" cy="971367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66490D9-2E91-7AA7-7AD4-58C41C149082}"/>
                </a:ext>
              </a:extLst>
            </p:cNvPr>
            <p:cNvCxnSpPr>
              <a:cxnSpLocks/>
              <a:stCxn id="10" idx="3"/>
              <a:endCxn id="9" idx="1"/>
            </p:cNvCxnSpPr>
            <p:nvPr/>
          </p:nvCxnSpPr>
          <p:spPr>
            <a:xfrm>
              <a:off x="7935567" y="3766149"/>
              <a:ext cx="1368839" cy="139100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5D75A91-EFA4-9707-83F8-E6FC1A28FBD1}"/>
                </a:ext>
              </a:extLst>
            </p:cNvPr>
            <p:cNvCxnSpPr>
              <a:cxnSpLocks/>
              <a:stCxn id="13" idx="3"/>
              <a:endCxn id="9" idx="1"/>
            </p:cNvCxnSpPr>
            <p:nvPr/>
          </p:nvCxnSpPr>
          <p:spPr>
            <a:xfrm flipV="1">
              <a:off x="8200611" y="3905249"/>
              <a:ext cx="1103795" cy="1286884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DFA04EB-1642-958B-7AD3-2A576F2762A3}"/>
                </a:ext>
              </a:extLst>
            </p:cNvPr>
            <p:cNvCxnSpPr>
              <a:cxnSpLocks/>
              <a:stCxn id="14" idx="0"/>
              <a:endCxn id="9" idx="2"/>
            </p:cNvCxnSpPr>
            <p:nvPr/>
          </p:nvCxnSpPr>
          <p:spPr>
            <a:xfrm flipV="1">
              <a:off x="9226135" y="4352509"/>
              <a:ext cx="436080" cy="1363864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BE81423-C40B-83A3-8428-AA67CC8D1A76}"/>
                </a:ext>
              </a:extLst>
            </p:cNvPr>
            <p:cNvCxnSpPr>
              <a:cxnSpLocks/>
              <a:stCxn id="15" idx="3"/>
              <a:endCxn id="14" idx="1"/>
            </p:cNvCxnSpPr>
            <p:nvPr/>
          </p:nvCxnSpPr>
          <p:spPr>
            <a:xfrm flipV="1">
              <a:off x="3712679" y="6152452"/>
              <a:ext cx="5077377" cy="40055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6E54F7C-F797-987F-043F-D8E8B63090AA}"/>
                </a:ext>
              </a:extLst>
            </p:cNvPr>
            <p:cNvCxnSpPr>
              <a:cxnSpLocks/>
              <a:stCxn id="16" idx="3"/>
              <a:endCxn id="13" idx="1"/>
            </p:cNvCxnSpPr>
            <p:nvPr/>
          </p:nvCxnSpPr>
          <p:spPr>
            <a:xfrm>
              <a:off x="5950367" y="5083795"/>
              <a:ext cx="1378086" cy="108338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8F71EEF-06C8-EB3B-579D-A293EC70353A}"/>
                </a:ext>
              </a:extLst>
            </p:cNvPr>
            <p:cNvCxnSpPr>
              <a:cxnSpLocks/>
              <a:stCxn id="11" idx="3"/>
              <a:endCxn id="10" idx="1"/>
            </p:cNvCxnSpPr>
            <p:nvPr/>
          </p:nvCxnSpPr>
          <p:spPr>
            <a:xfrm>
              <a:off x="5259659" y="3668181"/>
              <a:ext cx="1774762" cy="97968"/>
            </a:xfrm>
            <a:prstGeom prst="line">
              <a:avLst/>
            </a:prstGeom>
            <a:ln w="57150">
              <a:solidFill>
                <a:schemeClr val="tx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737CD7E-6213-AA9A-946A-6173CE1ABD4E}"/>
              </a:ext>
            </a:extLst>
          </p:cNvPr>
          <p:cNvSpPr/>
          <p:nvPr/>
        </p:nvSpPr>
        <p:spPr>
          <a:xfrm>
            <a:off x="9145638" y="5642961"/>
            <a:ext cx="1068695" cy="1096087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E4DCDB-E847-0AC8-F5BF-2F9E908B0768}"/>
              </a:ext>
            </a:extLst>
          </p:cNvPr>
          <p:cNvSpPr/>
          <p:nvPr/>
        </p:nvSpPr>
        <p:spPr>
          <a:xfrm>
            <a:off x="7684035" y="4675090"/>
            <a:ext cx="1068695" cy="1096087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A75456-F89E-DFD2-F5DB-D53128B21219}"/>
              </a:ext>
            </a:extLst>
          </p:cNvPr>
          <p:cNvSpPr/>
          <p:nvPr/>
        </p:nvSpPr>
        <p:spPr>
          <a:xfrm>
            <a:off x="7404497" y="3243723"/>
            <a:ext cx="1068695" cy="1096087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B7E44F-4977-46F6-F4A2-70BC154C1A0B}"/>
              </a:ext>
            </a:extLst>
          </p:cNvPr>
          <p:cNvSpPr/>
          <p:nvPr/>
        </p:nvSpPr>
        <p:spPr>
          <a:xfrm>
            <a:off x="6811877" y="1949624"/>
            <a:ext cx="1068695" cy="1096087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1830D6-B37D-5CCB-2C48-4A8CE3B00C35}"/>
              </a:ext>
            </a:extLst>
          </p:cNvPr>
          <p:cNvSpPr/>
          <p:nvPr/>
        </p:nvSpPr>
        <p:spPr>
          <a:xfrm>
            <a:off x="4266610" y="1045809"/>
            <a:ext cx="1068695" cy="1096087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1E326A-8978-F61B-45EF-FB288EDE2CC8}"/>
              </a:ext>
            </a:extLst>
          </p:cNvPr>
          <p:cNvSpPr/>
          <p:nvPr/>
        </p:nvSpPr>
        <p:spPr>
          <a:xfrm>
            <a:off x="3191046" y="5659212"/>
            <a:ext cx="1068695" cy="1096087"/>
          </a:xfrm>
          <a:prstGeom prst="rect">
            <a:avLst/>
          </a:prstGeom>
          <a:noFill/>
          <a:ln w="444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2395689-93BD-F2E8-E04E-CDFF2E220647}"/>
              </a:ext>
            </a:extLst>
          </p:cNvPr>
          <p:cNvSpPr/>
          <p:nvPr/>
        </p:nvSpPr>
        <p:spPr>
          <a:xfrm>
            <a:off x="2417020" y="1031741"/>
            <a:ext cx="1068695" cy="1096087"/>
          </a:xfrm>
          <a:prstGeom prst="rect">
            <a:avLst/>
          </a:prstGeom>
          <a:noFill/>
          <a:ln w="444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E8020C-63E1-3CA7-B6DC-21EC3181274E}"/>
              </a:ext>
            </a:extLst>
          </p:cNvPr>
          <p:cNvSpPr/>
          <p:nvPr/>
        </p:nvSpPr>
        <p:spPr>
          <a:xfrm>
            <a:off x="2080454" y="2179434"/>
            <a:ext cx="1068695" cy="1096087"/>
          </a:xfrm>
          <a:prstGeom prst="rect">
            <a:avLst/>
          </a:prstGeom>
          <a:noFill/>
          <a:ln w="444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71B500-D58D-EE56-C41A-9DEAA33AC353}"/>
              </a:ext>
            </a:extLst>
          </p:cNvPr>
          <p:cNvSpPr/>
          <p:nvPr/>
        </p:nvSpPr>
        <p:spPr>
          <a:xfrm>
            <a:off x="4728588" y="3154118"/>
            <a:ext cx="1068695" cy="1096087"/>
          </a:xfrm>
          <a:prstGeom prst="rect">
            <a:avLst/>
          </a:prstGeom>
          <a:noFill/>
          <a:ln w="444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FBD1B80-811A-EC44-386D-ABCB52E15FBE}"/>
              </a:ext>
            </a:extLst>
          </p:cNvPr>
          <p:cNvSpPr/>
          <p:nvPr/>
        </p:nvSpPr>
        <p:spPr>
          <a:xfrm>
            <a:off x="9581718" y="3382227"/>
            <a:ext cx="1068695" cy="1096087"/>
          </a:xfrm>
          <a:prstGeom prst="rect">
            <a:avLst/>
          </a:prstGeom>
          <a:noFill/>
          <a:ln w="444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F8A98D6-8026-76C0-2F68-1BF762DF5B38}"/>
              </a:ext>
            </a:extLst>
          </p:cNvPr>
          <p:cNvSpPr/>
          <p:nvPr/>
        </p:nvSpPr>
        <p:spPr>
          <a:xfrm>
            <a:off x="5412261" y="4564213"/>
            <a:ext cx="1068695" cy="1096087"/>
          </a:xfrm>
          <a:prstGeom prst="rect">
            <a:avLst/>
          </a:prstGeom>
          <a:noFill/>
          <a:ln w="444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821D1B-EAAD-AA7E-A0B1-0BCCBF10BC49}"/>
              </a:ext>
            </a:extLst>
          </p:cNvPr>
          <p:cNvSpPr txBox="1"/>
          <p:nvPr/>
        </p:nvSpPr>
        <p:spPr>
          <a:xfrm>
            <a:off x="389073" y="3919997"/>
            <a:ext cx="3419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Independent Set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: None of these nodes are connected to each other!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AFD83D7-DC2B-25FE-5B2C-FAD02D25F7A8}"/>
              </a:ext>
            </a:extLst>
          </p:cNvPr>
          <p:cNvCxnSpPr>
            <a:cxnSpLocks/>
          </p:cNvCxnSpPr>
          <p:nvPr/>
        </p:nvCxnSpPr>
        <p:spPr>
          <a:xfrm flipV="1">
            <a:off x="1939413" y="3382227"/>
            <a:ext cx="238052" cy="53777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6C3D307-1D58-4A68-4D37-81E5D8AF1A07}"/>
              </a:ext>
            </a:extLst>
          </p:cNvPr>
          <p:cNvCxnSpPr>
            <a:cxnSpLocks/>
          </p:cNvCxnSpPr>
          <p:nvPr/>
        </p:nvCxnSpPr>
        <p:spPr>
          <a:xfrm flipH="1" flipV="1">
            <a:off x="2023646" y="4574486"/>
            <a:ext cx="966448" cy="960137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16EAB18-9E16-4600-F622-31F1F563F500}"/>
              </a:ext>
            </a:extLst>
          </p:cNvPr>
          <p:cNvSpPr txBox="1"/>
          <p:nvPr/>
        </p:nvSpPr>
        <p:spPr>
          <a:xfrm>
            <a:off x="7534153" y="1036127"/>
            <a:ext cx="3419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Vertex Cover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 Every edge touches one of these nodes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8402DD7-0C99-BA1A-1B54-8DEB9B570309}"/>
              </a:ext>
            </a:extLst>
          </p:cNvPr>
          <p:cNvCxnSpPr>
            <a:cxnSpLocks/>
          </p:cNvCxnSpPr>
          <p:nvPr/>
        </p:nvCxnSpPr>
        <p:spPr>
          <a:xfrm>
            <a:off x="5532060" y="1237861"/>
            <a:ext cx="2029856" cy="26525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B6C5CB2-E4CD-4ABF-1F4B-649A0231B0BC}"/>
              </a:ext>
            </a:extLst>
          </p:cNvPr>
          <p:cNvCxnSpPr>
            <a:cxnSpLocks/>
          </p:cNvCxnSpPr>
          <p:nvPr/>
        </p:nvCxnSpPr>
        <p:spPr>
          <a:xfrm flipV="1">
            <a:off x="7442890" y="1416786"/>
            <a:ext cx="271426" cy="384291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8699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CC684-1F47-839C-901D-7658FDA06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9A74D138-ADC9-B29F-EFAA-7B50CAB1AD1C}"/>
              </a:ext>
            </a:extLst>
          </p:cNvPr>
          <p:cNvGrpSpPr/>
          <p:nvPr/>
        </p:nvGrpSpPr>
        <p:grpSpPr>
          <a:xfrm>
            <a:off x="699176" y="1009618"/>
            <a:ext cx="8569959" cy="5723558"/>
            <a:chOff x="2080454" y="1031741"/>
            <a:chExt cx="8569959" cy="572355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9DDFFB7-1D14-7549-EA82-E9232A7257BD}"/>
                </a:ext>
              </a:extLst>
            </p:cNvPr>
            <p:cNvGrpSpPr/>
            <p:nvPr/>
          </p:nvGrpSpPr>
          <p:grpSpPr>
            <a:xfrm>
              <a:off x="2177465" y="1128924"/>
              <a:ext cx="8296409" cy="5514411"/>
              <a:chOff x="1723614" y="1114175"/>
              <a:chExt cx="8296409" cy="5514411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7A08D3C-8566-55A2-6081-0B79AE0C3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068443" y="1114175"/>
                <a:ext cx="872158" cy="872158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0EF65C3B-6908-89E4-8D99-552CF79551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22433" y="1118730"/>
                <a:ext cx="872158" cy="872158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2E0CD18-3D2D-6056-D0DB-D5DED60D33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23614" y="2331119"/>
                <a:ext cx="872158" cy="872158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123BFA0-910B-849E-49C7-798831992B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56295" y="2050542"/>
                <a:ext cx="872158" cy="87215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77CF24E-EBC8-488D-BABC-913B0B58B1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04406" y="3457988"/>
                <a:ext cx="715617" cy="89452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AF8091C-A900-42C3-6426-3A5251D714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34421" y="3315576"/>
                <a:ext cx="901146" cy="90114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89928D9-87D3-72B6-56F8-54896291D4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58512" y="3217607"/>
                <a:ext cx="901147" cy="901147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B098FA9-DA83-4736-DCD0-A82F38CB22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28453" y="4756054"/>
                <a:ext cx="872158" cy="87215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D58BF74-9970-2927-81E8-15D5DCA614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790056" y="5716373"/>
                <a:ext cx="872158" cy="872158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CC273EB-A8A7-34E7-24DE-E48068D4AE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40521" y="5756428"/>
                <a:ext cx="872158" cy="87215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9AC4E70-785F-3E7B-9466-7650CFBD8A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78209" y="4647716"/>
                <a:ext cx="872158" cy="872158"/>
              </a:xfrm>
              <a:prstGeom prst="rect">
                <a:avLst/>
              </a:prstGeom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04D11F2-7A53-0856-C51A-24881766F438}"/>
                  </a:ext>
                </a:extLst>
              </p:cNvPr>
              <p:cNvCxnSpPr>
                <a:stCxn id="5" idx="3"/>
                <a:endCxn id="6" idx="1"/>
              </p:cNvCxnSpPr>
              <p:nvPr/>
            </p:nvCxnSpPr>
            <p:spPr>
              <a:xfrm>
                <a:off x="2940601" y="1550254"/>
                <a:ext cx="981832" cy="4555"/>
              </a:xfrm>
              <a:prstGeom prst="line">
                <a:avLst/>
              </a:prstGeom>
              <a:ln w="57150"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7D4B3EE-B056-97E8-A647-89DC283C6FC2}"/>
                  </a:ext>
                </a:extLst>
              </p:cNvPr>
              <p:cNvCxnSpPr>
                <a:cxnSpLocks/>
                <a:stCxn id="7" idx="3"/>
                <a:endCxn id="8" idx="1"/>
              </p:cNvCxnSpPr>
              <p:nvPr/>
            </p:nvCxnSpPr>
            <p:spPr>
              <a:xfrm flipV="1">
                <a:off x="2595772" y="2486621"/>
                <a:ext cx="3860523" cy="280577"/>
              </a:xfrm>
              <a:prstGeom prst="line">
                <a:avLst/>
              </a:prstGeom>
              <a:ln w="57150"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62CBD425-A123-2EA5-349B-FEFB998EA162}"/>
                  </a:ext>
                </a:extLst>
              </p:cNvPr>
              <p:cNvCxnSpPr>
                <a:cxnSpLocks/>
                <a:stCxn id="8" idx="3"/>
                <a:endCxn id="9" idx="0"/>
              </p:cNvCxnSpPr>
              <p:nvPr/>
            </p:nvCxnSpPr>
            <p:spPr>
              <a:xfrm>
                <a:off x="7328453" y="2486621"/>
                <a:ext cx="2333762" cy="971367"/>
              </a:xfrm>
              <a:prstGeom prst="line">
                <a:avLst/>
              </a:prstGeom>
              <a:ln w="57150"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E908DEF-FED3-9751-43C9-18BCF8EDBFB7}"/>
                  </a:ext>
                </a:extLst>
              </p:cNvPr>
              <p:cNvCxnSpPr>
                <a:cxnSpLocks/>
                <a:stCxn id="10" idx="3"/>
                <a:endCxn id="9" idx="1"/>
              </p:cNvCxnSpPr>
              <p:nvPr/>
            </p:nvCxnSpPr>
            <p:spPr>
              <a:xfrm>
                <a:off x="7935567" y="3766149"/>
                <a:ext cx="1368839" cy="139100"/>
              </a:xfrm>
              <a:prstGeom prst="line">
                <a:avLst/>
              </a:prstGeom>
              <a:ln w="57150"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2C4B324-12C0-A2DC-725F-98589DB4EF54}"/>
                  </a:ext>
                </a:extLst>
              </p:cNvPr>
              <p:cNvCxnSpPr>
                <a:cxnSpLocks/>
                <a:stCxn id="13" idx="3"/>
                <a:endCxn id="9" idx="1"/>
              </p:cNvCxnSpPr>
              <p:nvPr/>
            </p:nvCxnSpPr>
            <p:spPr>
              <a:xfrm flipV="1">
                <a:off x="8200611" y="3905249"/>
                <a:ext cx="1103795" cy="1286884"/>
              </a:xfrm>
              <a:prstGeom prst="line">
                <a:avLst/>
              </a:prstGeom>
              <a:ln w="57150"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91580DC-20FE-F862-7FB8-A15AE185A991}"/>
                  </a:ext>
                </a:extLst>
              </p:cNvPr>
              <p:cNvCxnSpPr>
                <a:cxnSpLocks/>
                <a:stCxn id="14" idx="0"/>
                <a:endCxn id="9" idx="2"/>
              </p:cNvCxnSpPr>
              <p:nvPr/>
            </p:nvCxnSpPr>
            <p:spPr>
              <a:xfrm flipV="1">
                <a:off x="9226135" y="4352509"/>
                <a:ext cx="436080" cy="1363864"/>
              </a:xfrm>
              <a:prstGeom prst="line">
                <a:avLst/>
              </a:prstGeom>
              <a:ln w="57150"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52ED9EFA-7246-270E-52FA-6497E68B867D}"/>
                  </a:ext>
                </a:extLst>
              </p:cNvPr>
              <p:cNvCxnSpPr>
                <a:cxnSpLocks/>
                <a:stCxn id="15" idx="3"/>
                <a:endCxn id="14" idx="1"/>
              </p:cNvCxnSpPr>
              <p:nvPr/>
            </p:nvCxnSpPr>
            <p:spPr>
              <a:xfrm flipV="1">
                <a:off x="3712679" y="6152452"/>
                <a:ext cx="5077377" cy="40055"/>
              </a:xfrm>
              <a:prstGeom prst="line">
                <a:avLst/>
              </a:prstGeom>
              <a:ln w="57150"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8B9B1C1E-8366-AE06-23B7-1B01D8348275}"/>
                  </a:ext>
                </a:extLst>
              </p:cNvPr>
              <p:cNvCxnSpPr>
                <a:cxnSpLocks/>
                <a:stCxn id="16" idx="3"/>
                <a:endCxn id="13" idx="1"/>
              </p:cNvCxnSpPr>
              <p:nvPr/>
            </p:nvCxnSpPr>
            <p:spPr>
              <a:xfrm>
                <a:off x="5950367" y="5083795"/>
                <a:ext cx="1378086" cy="108338"/>
              </a:xfrm>
              <a:prstGeom prst="line">
                <a:avLst/>
              </a:prstGeom>
              <a:ln w="57150"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F9D1E37-46D3-BC30-8C32-6919442D15F7}"/>
                  </a:ext>
                </a:extLst>
              </p:cNvPr>
              <p:cNvCxnSpPr>
                <a:cxnSpLocks/>
                <a:stCxn id="11" idx="3"/>
                <a:endCxn id="10" idx="1"/>
              </p:cNvCxnSpPr>
              <p:nvPr/>
            </p:nvCxnSpPr>
            <p:spPr>
              <a:xfrm>
                <a:off x="5259659" y="3668181"/>
                <a:ext cx="1774762" cy="97968"/>
              </a:xfrm>
              <a:prstGeom prst="line">
                <a:avLst/>
              </a:prstGeom>
              <a:ln w="57150">
                <a:solidFill>
                  <a:schemeClr val="tx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7F7B95E-DCCC-FC38-8BF0-63A55EEF1C4E}"/>
                </a:ext>
              </a:extLst>
            </p:cNvPr>
            <p:cNvSpPr/>
            <p:nvPr/>
          </p:nvSpPr>
          <p:spPr>
            <a:xfrm>
              <a:off x="9145638" y="5642961"/>
              <a:ext cx="1068695" cy="1096087"/>
            </a:xfrm>
            <a:prstGeom prst="rect">
              <a:avLst/>
            </a:pr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CCE0E8-38FD-02CF-B705-BEA92C69A753}"/>
                </a:ext>
              </a:extLst>
            </p:cNvPr>
            <p:cNvSpPr/>
            <p:nvPr/>
          </p:nvSpPr>
          <p:spPr>
            <a:xfrm>
              <a:off x="7684035" y="4675090"/>
              <a:ext cx="1068695" cy="1096087"/>
            </a:xfrm>
            <a:prstGeom prst="rect">
              <a:avLst/>
            </a:pr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EA99DF4-88B2-300E-8FE9-0F277DD7A62A}"/>
                </a:ext>
              </a:extLst>
            </p:cNvPr>
            <p:cNvSpPr/>
            <p:nvPr/>
          </p:nvSpPr>
          <p:spPr>
            <a:xfrm>
              <a:off x="7404497" y="3243723"/>
              <a:ext cx="1068695" cy="1096087"/>
            </a:xfrm>
            <a:prstGeom prst="rect">
              <a:avLst/>
            </a:pr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07FB6F4-96D3-3B37-E808-A49735F06CB5}"/>
                </a:ext>
              </a:extLst>
            </p:cNvPr>
            <p:cNvSpPr/>
            <p:nvPr/>
          </p:nvSpPr>
          <p:spPr>
            <a:xfrm>
              <a:off x="6811877" y="1949624"/>
              <a:ext cx="1068695" cy="1096087"/>
            </a:xfrm>
            <a:prstGeom prst="rect">
              <a:avLst/>
            </a:pr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10C0928-9B50-D916-AA17-105D8B8A414F}"/>
                </a:ext>
              </a:extLst>
            </p:cNvPr>
            <p:cNvSpPr/>
            <p:nvPr/>
          </p:nvSpPr>
          <p:spPr>
            <a:xfrm>
              <a:off x="4266610" y="1045809"/>
              <a:ext cx="1068695" cy="1096087"/>
            </a:xfrm>
            <a:prstGeom prst="rect">
              <a:avLst/>
            </a:prstGeom>
            <a:noFill/>
            <a:ln w="444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2EF7D46-593F-3DF1-A74D-8240D36CDFB8}"/>
                </a:ext>
              </a:extLst>
            </p:cNvPr>
            <p:cNvSpPr/>
            <p:nvPr/>
          </p:nvSpPr>
          <p:spPr>
            <a:xfrm>
              <a:off x="3191046" y="5659212"/>
              <a:ext cx="1068695" cy="1096087"/>
            </a:xfrm>
            <a:prstGeom prst="rect">
              <a:avLst/>
            </a:prstGeom>
            <a:no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C295463-71EA-6BF3-D005-220343090D98}"/>
                </a:ext>
              </a:extLst>
            </p:cNvPr>
            <p:cNvSpPr/>
            <p:nvPr/>
          </p:nvSpPr>
          <p:spPr>
            <a:xfrm>
              <a:off x="2417020" y="1031741"/>
              <a:ext cx="1068695" cy="1096087"/>
            </a:xfrm>
            <a:prstGeom prst="rect">
              <a:avLst/>
            </a:prstGeom>
            <a:no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47EFC19-58B3-BC7E-3BEE-A9A232FE0C47}"/>
                </a:ext>
              </a:extLst>
            </p:cNvPr>
            <p:cNvSpPr/>
            <p:nvPr/>
          </p:nvSpPr>
          <p:spPr>
            <a:xfrm>
              <a:off x="2080454" y="2179434"/>
              <a:ext cx="1068695" cy="1096087"/>
            </a:xfrm>
            <a:prstGeom prst="rect">
              <a:avLst/>
            </a:prstGeom>
            <a:no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D1D0C79-0D12-B77D-49C9-887835D95CEE}"/>
                </a:ext>
              </a:extLst>
            </p:cNvPr>
            <p:cNvSpPr/>
            <p:nvPr/>
          </p:nvSpPr>
          <p:spPr>
            <a:xfrm>
              <a:off x="4728588" y="3154118"/>
              <a:ext cx="1068695" cy="1096087"/>
            </a:xfrm>
            <a:prstGeom prst="rect">
              <a:avLst/>
            </a:prstGeom>
            <a:no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F4040F4-8C8C-F3D7-DFBA-08A802639869}"/>
                </a:ext>
              </a:extLst>
            </p:cNvPr>
            <p:cNvSpPr/>
            <p:nvPr/>
          </p:nvSpPr>
          <p:spPr>
            <a:xfrm>
              <a:off x="9581718" y="3382227"/>
              <a:ext cx="1068695" cy="1096087"/>
            </a:xfrm>
            <a:prstGeom prst="rect">
              <a:avLst/>
            </a:prstGeom>
            <a:no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7FF0B71-179C-2944-3993-C24863DBF4FB}"/>
                </a:ext>
              </a:extLst>
            </p:cNvPr>
            <p:cNvSpPr/>
            <p:nvPr/>
          </p:nvSpPr>
          <p:spPr>
            <a:xfrm>
              <a:off x="5412261" y="4564213"/>
              <a:ext cx="1068695" cy="1096087"/>
            </a:xfrm>
            <a:prstGeom prst="rect">
              <a:avLst/>
            </a:prstGeom>
            <a:noFill/>
            <a:ln w="4445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2EC38E9-E2AB-BFD6-8667-01AB0134BB95}"/>
                  </a:ext>
                </a:extLst>
              </p:cNvPr>
              <p:cNvSpPr txBox="1"/>
              <p:nvPr/>
            </p:nvSpPr>
            <p:spPr>
              <a:xfrm>
                <a:off x="4586861" y="776092"/>
                <a:ext cx="6902709" cy="830997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tx1">
                        <a:lumMod val="95000"/>
                      </a:schemeClr>
                    </a:solidFill>
                  </a:rPr>
                  <a:t>Reduction Idea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: If a subset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 is an independent set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, than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is a valid vertex Cover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2EC38E9-E2AB-BFD6-8667-01AB0134B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861" y="776092"/>
                <a:ext cx="6902709" cy="830997"/>
              </a:xfrm>
              <a:prstGeom prst="rect">
                <a:avLst/>
              </a:prstGeom>
              <a:blipFill>
                <a:blip r:embed="rId13"/>
                <a:stretch>
                  <a:fillRect l="-1099" t="-4412" r="-2198" b="-13235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29308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EB7C1-7943-57F0-BE6F-86091C12C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BB5294D-3370-CD8E-3D2E-C1EEB548E79C}"/>
                  </a:ext>
                </a:extLst>
              </p:cNvPr>
              <p:cNvSpPr txBox="1"/>
              <p:nvPr/>
            </p:nvSpPr>
            <p:spPr>
              <a:xfrm>
                <a:off x="4483622" y="494235"/>
                <a:ext cx="6902709" cy="830997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tx1">
                        <a:lumMod val="95000"/>
                      </a:schemeClr>
                    </a:solidFill>
                  </a:rPr>
                  <a:t>Claim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: If a subset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 is an independent set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, 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is a valid vertex Cover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BB5294D-3370-CD8E-3D2E-C1EEB548E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622" y="494235"/>
                <a:ext cx="6902709" cy="830997"/>
              </a:xfrm>
              <a:prstGeom prst="rect">
                <a:avLst/>
              </a:prstGeom>
              <a:blipFill>
                <a:blip r:embed="rId2"/>
                <a:stretch>
                  <a:fillRect t="-4478" b="-14925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62E2329-8E14-6C21-A89E-607F7B63062B}"/>
                  </a:ext>
                </a:extLst>
              </p:cNvPr>
              <p:cNvSpPr txBox="1"/>
              <p:nvPr/>
            </p:nvSpPr>
            <p:spPr>
              <a:xfrm>
                <a:off x="4483621" y="1685159"/>
                <a:ext cx="6902709" cy="1200329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tx1">
                        <a:lumMod val="95000"/>
                      </a:schemeClr>
                    </a:solidFill>
                  </a:rPr>
                  <a:t>Proof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: </a:t>
                </a: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Assume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 is an independent set</a:t>
                </a:r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62E2329-8E14-6C21-A89E-607F7B630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621" y="1685159"/>
                <a:ext cx="6902709" cy="1200329"/>
              </a:xfrm>
              <a:prstGeom prst="rect">
                <a:avLst/>
              </a:prstGeom>
              <a:blipFill>
                <a:blip r:embed="rId3"/>
                <a:stretch>
                  <a:fillRect t="-4167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15163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43E5B-CFB1-36CF-E68B-8A9AF2486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AC8383D-B83B-2EEF-D39D-F35F7A1E3A4C}"/>
                  </a:ext>
                </a:extLst>
              </p:cNvPr>
              <p:cNvSpPr txBox="1"/>
              <p:nvPr/>
            </p:nvSpPr>
            <p:spPr>
              <a:xfrm>
                <a:off x="4483622" y="494235"/>
                <a:ext cx="6902709" cy="830997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tx1">
                        <a:lumMod val="95000"/>
                      </a:schemeClr>
                    </a:solidFill>
                  </a:rPr>
                  <a:t>Claim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: If a subset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 is an independent set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, 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is a valid vertex Cover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AC8383D-B83B-2EEF-D39D-F35F7A1E3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622" y="494235"/>
                <a:ext cx="6902709" cy="830997"/>
              </a:xfrm>
              <a:prstGeom prst="rect">
                <a:avLst/>
              </a:prstGeom>
              <a:blipFill>
                <a:blip r:embed="rId2"/>
                <a:stretch>
                  <a:fillRect t="-4478" b="-14925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C0E141F-832C-09E2-8012-E5A3B4F5C1FA}"/>
                  </a:ext>
                </a:extLst>
              </p:cNvPr>
              <p:cNvSpPr txBox="1"/>
              <p:nvPr/>
            </p:nvSpPr>
            <p:spPr>
              <a:xfrm>
                <a:off x="4483621" y="1685159"/>
                <a:ext cx="6902709" cy="1938992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tx1">
                        <a:lumMod val="95000"/>
                      </a:schemeClr>
                    </a:solidFill>
                  </a:rPr>
                  <a:t>Proof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: </a:t>
                </a: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Assume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 is an independent set</a:t>
                </a:r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Consider an </a:t>
                </a:r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arbitrary edge e in the graph</a:t>
                </a:r>
              </a:p>
              <a:p>
                <a:pPr algn="ctr"/>
                <a:endParaRPr lang="en-U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C0E141F-832C-09E2-8012-E5A3B4F5C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621" y="1685159"/>
                <a:ext cx="6902709" cy="1938992"/>
              </a:xfrm>
              <a:prstGeom prst="rect">
                <a:avLst/>
              </a:prstGeom>
              <a:blipFill>
                <a:blip r:embed="rId3"/>
                <a:stretch>
                  <a:fillRect t="-2581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A3B2EFA-6E3F-4E30-AE1F-FB5356EFF37B}"/>
              </a:ext>
            </a:extLst>
          </p:cNvPr>
          <p:cNvCxnSpPr>
            <a:cxnSpLocks/>
          </p:cNvCxnSpPr>
          <p:nvPr/>
        </p:nvCxnSpPr>
        <p:spPr>
          <a:xfrm flipV="1">
            <a:off x="1683094" y="3432702"/>
            <a:ext cx="1220561" cy="50767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0765B1C-0BE0-63B4-5296-F27662560D29}"/>
              </a:ext>
            </a:extLst>
          </p:cNvPr>
          <p:cNvSpPr txBox="1"/>
          <p:nvPr/>
        </p:nvSpPr>
        <p:spPr>
          <a:xfrm>
            <a:off x="2142593" y="302999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4814252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093ED-4FCC-34E1-31CA-8F4392DAC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AB466F8-35CB-41E0-5CBB-D1F7701BE22E}"/>
                  </a:ext>
                </a:extLst>
              </p:cNvPr>
              <p:cNvSpPr txBox="1"/>
              <p:nvPr/>
            </p:nvSpPr>
            <p:spPr>
              <a:xfrm>
                <a:off x="4483622" y="494235"/>
                <a:ext cx="6902709" cy="830997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tx1">
                        <a:lumMod val="95000"/>
                      </a:schemeClr>
                    </a:solidFill>
                  </a:rPr>
                  <a:t>Claim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: If a subset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 is an independent set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, 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is a valid vertex Cover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AB466F8-35CB-41E0-5CBB-D1F7701BE2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622" y="494235"/>
                <a:ext cx="6902709" cy="830997"/>
              </a:xfrm>
              <a:prstGeom prst="rect">
                <a:avLst/>
              </a:prstGeom>
              <a:blipFill>
                <a:blip r:embed="rId2"/>
                <a:stretch>
                  <a:fillRect t="-4478" b="-14925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688CEB-47BD-10CB-C6D9-2B5BCA8DEB23}"/>
                  </a:ext>
                </a:extLst>
              </p:cNvPr>
              <p:cNvSpPr txBox="1"/>
              <p:nvPr/>
            </p:nvSpPr>
            <p:spPr>
              <a:xfrm>
                <a:off x="4483621" y="1685159"/>
                <a:ext cx="6902709" cy="2677656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tx1">
                        <a:lumMod val="95000"/>
                      </a:schemeClr>
                    </a:solidFill>
                  </a:rPr>
                  <a:t>Proof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: </a:t>
                </a: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Assume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 is an independent set</a:t>
                </a:r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Consider an </a:t>
                </a:r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arbitrary edge e in the graph</a:t>
                </a:r>
              </a:p>
              <a:p>
                <a:pPr algn="ctr"/>
                <a:endParaRPr lang="en-U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It cannot be the case that both nodes are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7688CEB-47BD-10CB-C6D9-2B5BCA8DE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621" y="1685159"/>
                <a:ext cx="6902709" cy="2677656"/>
              </a:xfrm>
              <a:prstGeom prst="rect">
                <a:avLst/>
              </a:prstGeom>
              <a:blipFill>
                <a:blip r:embed="rId3"/>
                <a:stretch>
                  <a:fillRect t="-1878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D3C03B33-E285-0FA9-7926-689A8C7D1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36" y="3047390"/>
            <a:ext cx="872158" cy="87215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632E84C-22DE-79D2-CE58-99ABC569C1A8}"/>
              </a:ext>
            </a:extLst>
          </p:cNvPr>
          <p:cNvCxnSpPr>
            <a:cxnSpLocks/>
            <a:stCxn id="37" idx="3"/>
          </p:cNvCxnSpPr>
          <p:nvPr/>
        </p:nvCxnSpPr>
        <p:spPr>
          <a:xfrm flipV="1">
            <a:off x="1683094" y="3432702"/>
            <a:ext cx="1220561" cy="50767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CFCE2189-1B49-C111-2AF9-CDF6631F795A}"/>
              </a:ext>
            </a:extLst>
          </p:cNvPr>
          <p:cNvSpPr/>
          <p:nvPr/>
        </p:nvSpPr>
        <p:spPr>
          <a:xfrm>
            <a:off x="2805386" y="2880956"/>
            <a:ext cx="1068695" cy="1096087"/>
          </a:xfrm>
          <a:prstGeom prst="rect">
            <a:avLst/>
          </a:prstGeom>
          <a:noFill/>
          <a:ln w="444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6953543-224D-FCA1-AD27-8545406E4B35}"/>
              </a:ext>
            </a:extLst>
          </p:cNvPr>
          <p:cNvSpPr/>
          <p:nvPr/>
        </p:nvSpPr>
        <p:spPr>
          <a:xfrm>
            <a:off x="713925" y="2880956"/>
            <a:ext cx="1068695" cy="1096087"/>
          </a:xfrm>
          <a:prstGeom prst="rect">
            <a:avLst/>
          </a:prstGeom>
          <a:noFill/>
          <a:ln w="444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13DAC76-A19A-6C95-F6BB-D3386EEBEF22}"/>
              </a:ext>
            </a:extLst>
          </p:cNvPr>
          <p:cNvSpPr txBox="1"/>
          <p:nvPr/>
        </p:nvSpPr>
        <p:spPr>
          <a:xfrm>
            <a:off x="2142593" y="302999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E43E66-9F7C-12BB-99B7-46500B073B89}"/>
              </a:ext>
            </a:extLst>
          </p:cNvPr>
          <p:cNvSpPr txBox="1"/>
          <p:nvPr/>
        </p:nvSpPr>
        <p:spPr>
          <a:xfrm>
            <a:off x="2142593" y="5331542"/>
            <a:ext cx="2787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This is impossible because then S would not be independent set!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1E45FF-7CCC-E41E-37F4-8892C5C93F83}"/>
              </a:ext>
            </a:extLst>
          </p:cNvPr>
          <p:cNvCxnSpPr>
            <a:cxnSpLocks/>
          </p:cNvCxnSpPr>
          <p:nvPr/>
        </p:nvCxnSpPr>
        <p:spPr>
          <a:xfrm flipH="1">
            <a:off x="3075039" y="4160221"/>
            <a:ext cx="117987" cy="1068082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A5E40A-FE88-07F9-FC84-F7B25A369FA3}"/>
              </a:ext>
            </a:extLst>
          </p:cNvPr>
          <p:cNvCxnSpPr>
            <a:cxnSpLocks/>
          </p:cNvCxnSpPr>
          <p:nvPr/>
        </p:nvCxnSpPr>
        <p:spPr>
          <a:xfrm>
            <a:off x="1519084" y="4120251"/>
            <a:ext cx="1384571" cy="1159672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6EB1B42-4F59-3D20-80D0-3A8063893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3655" y="2996623"/>
            <a:ext cx="872158" cy="87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008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092BD-4854-4562-469E-56D0081063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7C80AAB-F97A-2E68-7770-ED6E5B8DBFC7}"/>
                  </a:ext>
                </a:extLst>
              </p:cNvPr>
              <p:cNvSpPr txBox="1"/>
              <p:nvPr/>
            </p:nvSpPr>
            <p:spPr>
              <a:xfrm>
                <a:off x="4483622" y="494235"/>
                <a:ext cx="6902709" cy="830997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tx1">
                        <a:lumMod val="95000"/>
                      </a:schemeClr>
                    </a:solidFill>
                  </a:rPr>
                  <a:t>Claim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: If a subset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 is an independent set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, 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is a valid vertex Cover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7C80AAB-F97A-2E68-7770-ED6E5B8DB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622" y="494235"/>
                <a:ext cx="6902709" cy="830997"/>
              </a:xfrm>
              <a:prstGeom prst="rect">
                <a:avLst/>
              </a:prstGeom>
              <a:blipFill>
                <a:blip r:embed="rId2"/>
                <a:stretch>
                  <a:fillRect t="-4478" b="-14925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F42CA68-38D9-56BA-728E-32D9D9A5C12A}"/>
                  </a:ext>
                </a:extLst>
              </p:cNvPr>
              <p:cNvSpPr txBox="1"/>
              <p:nvPr/>
            </p:nvSpPr>
            <p:spPr>
              <a:xfrm>
                <a:off x="4483621" y="1685159"/>
                <a:ext cx="6902709" cy="341632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tx1">
                        <a:lumMod val="95000"/>
                      </a:schemeClr>
                    </a:solidFill>
                  </a:rPr>
                  <a:t>Proof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: </a:t>
                </a: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Assume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 is an independent set</a:t>
                </a:r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Consider an </a:t>
                </a:r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arbitrary edge e in the graph</a:t>
                </a:r>
              </a:p>
              <a:p>
                <a:pPr algn="ctr"/>
                <a:endParaRPr lang="en-U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It cannot be the case that both nodes are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Thus at least one node is </a:t>
                </a:r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NOT in S</a:t>
                </a:r>
              </a:p>
              <a:p>
                <a:pPr algn="ctr"/>
                <a:endParaRPr lang="en-US" sz="24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F42CA68-38D9-56BA-728E-32D9D9A5C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621" y="1685159"/>
                <a:ext cx="6902709" cy="3416320"/>
              </a:xfrm>
              <a:prstGeom prst="rect">
                <a:avLst/>
              </a:prstGeom>
              <a:blipFill>
                <a:blip r:embed="rId3"/>
                <a:stretch>
                  <a:fillRect t="-1476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1E56D501-99B6-7C48-7241-A5502FAA0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36" y="3047390"/>
            <a:ext cx="872158" cy="87215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C1F1B61-71E3-7AD0-5731-AAA0EB522BB1}"/>
              </a:ext>
            </a:extLst>
          </p:cNvPr>
          <p:cNvCxnSpPr>
            <a:cxnSpLocks/>
            <a:stCxn id="37" idx="3"/>
          </p:cNvCxnSpPr>
          <p:nvPr/>
        </p:nvCxnSpPr>
        <p:spPr>
          <a:xfrm flipV="1">
            <a:off x="1683094" y="3432702"/>
            <a:ext cx="1220561" cy="50767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57F31A50-C0B5-53F8-E2E7-807CB1B5BD7C}"/>
              </a:ext>
            </a:extLst>
          </p:cNvPr>
          <p:cNvSpPr/>
          <p:nvPr/>
        </p:nvSpPr>
        <p:spPr>
          <a:xfrm>
            <a:off x="713925" y="2880956"/>
            <a:ext cx="1068695" cy="1096087"/>
          </a:xfrm>
          <a:prstGeom prst="rect">
            <a:avLst/>
          </a:prstGeom>
          <a:noFill/>
          <a:ln w="444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B01BF49-58BC-FE14-8E30-F9026F581404}"/>
              </a:ext>
            </a:extLst>
          </p:cNvPr>
          <p:cNvSpPr txBox="1"/>
          <p:nvPr/>
        </p:nvSpPr>
        <p:spPr>
          <a:xfrm>
            <a:off x="2142593" y="302999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A1E6A6-FBAD-0909-A753-BC7D913C7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3655" y="2996623"/>
            <a:ext cx="872158" cy="87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748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76770-29FF-7D88-C646-28C0249AF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DFAE7B0-D735-8DB6-733C-1C174EC8D8A6}"/>
                  </a:ext>
                </a:extLst>
              </p:cNvPr>
              <p:cNvSpPr txBox="1"/>
              <p:nvPr/>
            </p:nvSpPr>
            <p:spPr>
              <a:xfrm>
                <a:off x="4483622" y="494235"/>
                <a:ext cx="6902709" cy="830997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tx1">
                        <a:lumMod val="95000"/>
                      </a:schemeClr>
                    </a:solidFill>
                  </a:rPr>
                  <a:t>Claim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: If a subset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 is an independent set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, 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is a valid vertex Cover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DFAE7B0-D735-8DB6-733C-1C174EC8D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622" y="494235"/>
                <a:ext cx="6902709" cy="830997"/>
              </a:xfrm>
              <a:prstGeom prst="rect">
                <a:avLst/>
              </a:prstGeom>
              <a:blipFill>
                <a:blip r:embed="rId2"/>
                <a:stretch>
                  <a:fillRect t="-4478" b="-14925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E7DA88E-BF13-1E51-0854-89B6831D00E4}"/>
                  </a:ext>
                </a:extLst>
              </p:cNvPr>
              <p:cNvSpPr txBox="1"/>
              <p:nvPr/>
            </p:nvSpPr>
            <p:spPr>
              <a:xfrm>
                <a:off x="4483621" y="1685159"/>
                <a:ext cx="6902709" cy="3785652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tx1">
                        <a:lumMod val="95000"/>
                      </a:schemeClr>
                    </a:solidFill>
                  </a:rPr>
                  <a:t>Proof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: </a:t>
                </a: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Assume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 is an independent set</a:t>
                </a:r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Consider an </a:t>
                </a:r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arbitrary edge e in the graph</a:t>
                </a:r>
              </a:p>
              <a:p>
                <a:pPr algn="ctr"/>
                <a:endParaRPr lang="en-U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It cannot be the case that both nodes are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Thus at least one node is </a:t>
                </a:r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NOT in S</a:t>
                </a:r>
              </a:p>
              <a:p>
                <a:pPr algn="ctr"/>
                <a:endParaRPr lang="en-US" sz="24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contains that node and covers </a:t>
                </a:r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the edge 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E7DA88E-BF13-1E51-0854-89B6831D0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621" y="1685159"/>
                <a:ext cx="6902709" cy="3785652"/>
              </a:xfrm>
              <a:prstGeom prst="rect">
                <a:avLst/>
              </a:prstGeom>
              <a:blipFill>
                <a:blip r:embed="rId3"/>
                <a:stretch>
                  <a:fillRect t="-1333" b="-2667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D341F70B-3F11-260C-9E43-EDA4938BA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36" y="3047390"/>
            <a:ext cx="872158" cy="87215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B4D5907-68A8-45D2-06DA-509A4DCA2852}"/>
              </a:ext>
            </a:extLst>
          </p:cNvPr>
          <p:cNvCxnSpPr>
            <a:cxnSpLocks/>
            <a:stCxn id="37" idx="3"/>
          </p:cNvCxnSpPr>
          <p:nvPr/>
        </p:nvCxnSpPr>
        <p:spPr>
          <a:xfrm flipV="1">
            <a:off x="1683094" y="3432702"/>
            <a:ext cx="1220561" cy="50767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2C53E016-7B60-1184-9EE3-7D0E5423E50A}"/>
              </a:ext>
            </a:extLst>
          </p:cNvPr>
          <p:cNvSpPr/>
          <p:nvPr/>
        </p:nvSpPr>
        <p:spPr>
          <a:xfrm>
            <a:off x="2805386" y="2880956"/>
            <a:ext cx="1068695" cy="1096087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2D6D65C-BB79-B5FE-F689-83381EBF6008}"/>
              </a:ext>
            </a:extLst>
          </p:cNvPr>
          <p:cNvSpPr/>
          <p:nvPr/>
        </p:nvSpPr>
        <p:spPr>
          <a:xfrm>
            <a:off x="713925" y="2880956"/>
            <a:ext cx="1068695" cy="1096087"/>
          </a:xfrm>
          <a:prstGeom prst="rect">
            <a:avLst/>
          </a:prstGeom>
          <a:noFill/>
          <a:ln w="444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128DB29-6AC6-456B-78E7-A985313F961C}"/>
              </a:ext>
            </a:extLst>
          </p:cNvPr>
          <p:cNvSpPr txBox="1"/>
          <p:nvPr/>
        </p:nvSpPr>
        <p:spPr>
          <a:xfrm>
            <a:off x="2142593" y="302999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3A5C11-CF21-A6A9-FCBF-052EE8352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3655" y="2996623"/>
            <a:ext cx="872158" cy="87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43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B9A6B-2D9C-634D-B87E-A0D80EE2C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48703"/>
            <a:ext cx="9905998" cy="5217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What’s the situation?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473731-68BD-C859-F8E9-F5F63BB2176F}"/>
              </a:ext>
            </a:extLst>
          </p:cNvPr>
          <p:cNvSpPr/>
          <p:nvPr/>
        </p:nvSpPr>
        <p:spPr>
          <a:xfrm>
            <a:off x="3216536" y="1947135"/>
            <a:ext cx="2216075" cy="110534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Edge Disjoint Paths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289E97-D778-C763-AE92-7D202777333B}"/>
              </a:ext>
            </a:extLst>
          </p:cNvPr>
          <p:cNvSpPr/>
          <p:nvPr/>
        </p:nvSpPr>
        <p:spPr>
          <a:xfrm>
            <a:off x="6759391" y="1947135"/>
            <a:ext cx="2216075" cy="110534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Maximum Flow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43638D-D098-6B5C-5447-9EDDFC282C44}"/>
              </a:ext>
            </a:extLst>
          </p:cNvPr>
          <p:cNvSpPr/>
          <p:nvPr/>
        </p:nvSpPr>
        <p:spPr>
          <a:xfrm>
            <a:off x="6759390" y="3928335"/>
            <a:ext cx="2216075" cy="110534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Minimum Capacity Cut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E38A4E-E40A-64C9-E2B9-6C9A2CF5F22A}"/>
              </a:ext>
            </a:extLst>
          </p:cNvPr>
          <p:cNvCxnSpPr>
            <a:cxnSpLocks/>
          </p:cNvCxnSpPr>
          <p:nvPr/>
        </p:nvCxnSpPr>
        <p:spPr>
          <a:xfrm>
            <a:off x="7584141" y="3143923"/>
            <a:ext cx="0" cy="677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167637-9C3F-D488-B7E2-0DA0A6BB0AF8}"/>
              </a:ext>
            </a:extLst>
          </p:cNvPr>
          <p:cNvCxnSpPr>
            <a:cxnSpLocks/>
          </p:cNvCxnSpPr>
          <p:nvPr/>
        </p:nvCxnSpPr>
        <p:spPr>
          <a:xfrm flipV="1">
            <a:off x="8057478" y="3143923"/>
            <a:ext cx="0" cy="677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A3E76F-2A45-AE1D-A1DB-828C2675D732}"/>
              </a:ext>
            </a:extLst>
          </p:cNvPr>
          <p:cNvCxnSpPr>
            <a:cxnSpLocks/>
          </p:cNvCxnSpPr>
          <p:nvPr/>
        </p:nvCxnSpPr>
        <p:spPr>
          <a:xfrm>
            <a:off x="5607424" y="2499809"/>
            <a:ext cx="9977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EA3E9CF-6F63-C6BD-FF66-8F600C003269}"/>
              </a:ext>
            </a:extLst>
          </p:cNvPr>
          <p:cNvSpPr txBox="1"/>
          <p:nvPr/>
        </p:nvSpPr>
        <p:spPr>
          <a:xfrm>
            <a:off x="5607424" y="1853478"/>
            <a:ext cx="99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Reduces to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EC6DDB-5061-E298-40EB-EEC76FBC2128}"/>
              </a:ext>
            </a:extLst>
          </p:cNvPr>
          <p:cNvSpPr txBox="1"/>
          <p:nvPr/>
        </p:nvSpPr>
        <p:spPr>
          <a:xfrm>
            <a:off x="8057478" y="3175324"/>
            <a:ext cx="997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Reduces to</a:t>
            </a:r>
          </a:p>
        </p:txBody>
      </p:sp>
    </p:spTree>
    <p:extLst>
      <p:ext uri="{BB962C8B-B14F-4D97-AF65-F5344CB8AC3E}">
        <p14:creationId xmlns:p14="http://schemas.microsoft.com/office/powerpoint/2010/main" val="23482655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82B87-EEEE-B074-C677-B53D097EE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6C4A03D-DA28-8BDC-6F05-503E30642997}"/>
                  </a:ext>
                </a:extLst>
              </p:cNvPr>
              <p:cNvSpPr txBox="1"/>
              <p:nvPr/>
            </p:nvSpPr>
            <p:spPr>
              <a:xfrm>
                <a:off x="4483622" y="494235"/>
                <a:ext cx="6902709" cy="830997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tx1">
                        <a:lumMod val="95000"/>
                      </a:schemeClr>
                    </a:solidFill>
                  </a:rPr>
                  <a:t>Claim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: If a subset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is a valid vertex Cover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, then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 is an independent set</a:t>
                </a:r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C6C4A03D-DA28-8BDC-6F05-503E30642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622" y="494235"/>
                <a:ext cx="6902709" cy="830997"/>
              </a:xfrm>
              <a:prstGeom prst="rect">
                <a:avLst/>
              </a:prstGeom>
              <a:blipFill>
                <a:blip r:embed="rId2"/>
                <a:stretch>
                  <a:fillRect t="-4478" r="-366" b="-14925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EC9B75-50E5-ACB8-5A8D-1B3C076A8A35}"/>
                  </a:ext>
                </a:extLst>
              </p:cNvPr>
              <p:cNvSpPr txBox="1"/>
              <p:nvPr/>
            </p:nvSpPr>
            <p:spPr>
              <a:xfrm>
                <a:off x="4483621" y="1685159"/>
                <a:ext cx="6902709" cy="1200329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tx1">
                        <a:lumMod val="95000"/>
                      </a:schemeClr>
                    </a:solidFill>
                  </a:rPr>
                  <a:t>Proof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: </a:t>
                </a: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Assume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′⊆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is vertex cover</a:t>
                </a:r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EC9B75-50E5-ACB8-5A8D-1B3C076A8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621" y="1685159"/>
                <a:ext cx="6902709" cy="1200329"/>
              </a:xfrm>
              <a:prstGeom prst="rect">
                <a:avLst/>
              </a:prstGeom>
              <a:blipFill>
                <a:blip r:embed="rId3"/>
                <a:stretch>
                  <a:fillRect t="-4167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18649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8F956-7B81-BF09-FBE7-7CFDA0B1B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1E3AF0D-0EF2-1A33-3E6E-39DEDDCC1C8D}"/>
                  </a:ext>
                </a:extLst>
              </p:cNvPr>
              <p:cNvSpPr txBox="1"/>
              <p:nvPr/>
            </p:nvSpPr>
            <p:spPr>
              <a:xfrm>
                <a:off x="4483622" y="494235"/>
                <a:ext cx="6902709" cy="830997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tx1">
                        <a:lumMod val="95000"/>
                      </a:schemeClr>
                    </a:solidFill>
                  </a:rPr>
                  <a:t>Claim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: If a subset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is a valid vertex Cover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, then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 is an independent set</a:t>
                </a:r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1E3AF0D-0EF2-1A33-3E6E-39DEDDCC1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622" y="494235"/>
                <a:ext cx="6902709" cy="830997"/>
              </a:xfrm>
              <a:prstGeom prst="rect">
                <a:avLst/>
              </a:prstGeom>
              <a:blipFill>
                <a:blip r:embed="rId2"/>
                <a:stretch>
                  <a:fillRect t="-4478" r="-366" b="-14925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F654FE-B9B1-1B33-C8AD-6E0C07E9E29D}"/>
                  </a:ext>
                </a:extLst>
              </p:cNvPr>
              <p:cNvSpPr txBox="1"/>
              <p:nvPr/>
            </p:nvSpPr>
            <p:spPr>
              <a:xfrm>
                <a:off x="4483621" y="1685159"/>
                <a:ext cx="6902709" cy="1938992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tx1">
                        <a:lumMod val="95000"/>
                      </a:schemeClr>
                    </a:solidFill>
                  </a:rPr>
                  <a:t>Proof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: </a:t>
                </a: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Assume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′⊆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is vertex cover</a:t>
                </a:r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Consider an </a:t>
                </a:r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arbitrary edge e in the graph</a:t>
                </a:r>
              </a:p>
              <a:p>
                <a:pPr algn="ctr"/>
                <a:endParaRPr lang="en-U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F654FE-B9B1-1B33-C8AD-6E0C07E9E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621" y="1685159"/>
                <a:ext cx="6902709" cy="1938992"/>
              </a:xfrm>
              <a:prstGeom prst="rect">
                <a:avLst/>
              </a:prstGeom>
              <a:blipFill>
                <a:blip r:embed="rId3"/>
                <a:stretch>
                  <a:fillRect t="-2581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D5CD741-A49D-985D-BFF1-4D263268D7F9}"/>
              </a:ext>
            </a:extLst>
          </p:cNvPr>
          <p:cNvCxnSpPr>
            <a:cxnSpLocks/>
          </p:cNvCxnSpPr>
          <p:nvPr/>
        </p:nvCxnSpPr>
        <p:spPr>
          <a:xfrm flipV="1">
            <a:off x="1683094" y="3432702"/>
            <a:ext cx="1220561" cy="50767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DFEC2CD-185D-D0EB-D351-765D27676222}"/>
              </a:ext>
            </a:extLst>
          </p:cNvPr>
          <p:cNvSpPr txBox="1"/>
          <p:nvPr/>
        </p:nvSpPr>
        <p:spPr>
          <a:xfrm>
            <a:off x="2142593" y="302999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3545906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77067-0786-77C1-3F8F-EC0621012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1B66865-B0FD-5B76-4789-84606EA6282C}"/>
                  </a:ext>
                </a:extLst>
              </p:cNvPr>
              <p:cNvSpPr txBox="1"/>
              <p:nvPr/>
            </p:nvSpPr>
            <p:spPr>
              <a:xfrm>
                <a:off x="4483622" y="494235"/>
                <a:ext cx="6902709" cy="830997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tx1">
                        <a:lumMod val="95000"/>
                      </a:schemeClr>
                    </a:solidFill>
                  </a:rPr>
                  <a:t>Claim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: If a subset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is a valid vertex Cover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, then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 is an independent set</a:t>
                </a:r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1B66865-B0FD-5B76-4789-84606EA62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622" y="494235"/>
                <a:ext cx="6902709" cy="830997"/>
              </a:xfrm>
              <a:prstGeom prst="rect">
                <a:avLst/>
              </a:prstGeom>
              <a:blipFill>
                <a:blip r:embed="rId2"/>
                <a:stretch>
                  <a:fillRect t="-4478" r="-366" b="-14925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D70DCB-5621-5A53-1108-44D1D579DE1E}"/>
                  </a:ext>
                </a:extLst>
              </p:cNvPr>
              <p:cNvSpPr txBox="1"/>
              <p:nvPr/>
            </p:nvSpPr>
            <p:spPr>
              <a:xfrm>
                <a:off x="4483621" y="1685159"/>
                <a:ext cx="6902709" cy="2677656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tx1">
                        <a:lumMod val="95000"/>
                      </a:schemeClr>
                    </a:solidFill>
                  </a:rPr>
                  <a:t>Proof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: </a:t>
                </a: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Assume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′⊆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is vertex cover</a:t>
                </a:r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Consider an </a:t>
                </a:r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arbitrary edge e in the graph</a:t>
                </a:r>
              </a:p>
              <a:p>
                <a:pPr algn="ctr"/>
                <a:endParaRPr lang="en-U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At least one (or both) nodes </a:t>
                </a:r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must be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D70DCB-5621-5A53-1108-44D1D579D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621" y="1685159"/>
                <a:ext cx="6902709" cy="2677656"/>
              </a:xfrm>
              <a:prstGeom prst="rect">
                <a:avLst/>
              </a:prstGeom>
              <a:blipFill>
                <a:blip r:embed="rId3"/>
                <a:stretch>
                  <a:fillRect t="-1878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02823A53-4EDF-7522-1677-91B23FDB7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36" y="3047390"/>
            <a:ext cx="872158" cy="87215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C06AA15-CB24-B428-FE77-8D1B065FB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3655" y="2996623"/>
            <a:ext cx="872158" cy="87215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09F47CF-AC39-E18E-F26F-ABF076A695A1}"/>
              </a:ext>
            </a:extLst>
          </p:cNvPr>
          <p:cNvCxnSpPr>
            <a:cxnSpLocks/>
            <a:stCxn id="37" idx="3"/>
            <a:endCxn id="38" idx="1"/>
          </p:cNvCxnSpPr>
          <p:nvPr/>
        </p:nvCxnSpPr>
        <p:spPr>
          <a:xfrm flipV="1">
            <a:off x="1683094" y="3432702"/>
            <a:ext cx="1220561" cy="50767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E8A5C371-CA86-F3F2-D283-DF7B3189D27F}"/>
              </a:ext>
            </a:extLst>
          </p:cNvPr>
          <p:cNvSpPr/>
          <p:nvPr/>
        </p:nvSpPr>
        <p:spPr>
          <a:xfrm>
            <a:off x="2805386" y="2880956"/>
            <a:ext cx="1068695" cy="1096087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168961-FE33-596D-5317-389789A4F2C7}"/>
              </a:ext>
            </a:extLst>
          </p:cNvPr>
          <p:cNvSpPr txBox="1"/>
          <p:nvPr/>
        </p:nvSpPr>
        <p:spPr>
          <a:xfrm>
            <a:off x="2142593" y="302999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6933824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4021D-23E1-D39E-7FA5-6981E504B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E49ACBD-7416-2B34-FB30-EA0060B56C65}"/>
                  </a:ext>
                </a:extLst>
              </p:cNvPr>
              <p:cNvSpPr txBox="1"/>
              <p:nvPr/>
            </p:nvSpPr>
            <p:spPr>
              <a:xfrm>
                <a:off x="4483622" y="494235"/>
                <a:ext cx="6902709" cy="830997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tx1">
                        <a:lumMod val="95000"/>
                      </a:schemeClr>
                    </a:solidFill>
                  </a:rPr>
                  <a:t>Claim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: If a subset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is a valid vertex Cover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, then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 is an independent set</a:t>
                </a:r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E49ACBD-7416-2B34-FB30-EA0060B56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622" y="494235"/>
                <a:ext cx="6902709" cy="830997"/>
              </a:xfrm>
              <a:prstGeom prst="rect">
                <a:avLst/>
              </a:prstGeom>
              <a:blipFill>
                <a:blip r:embed="rId2"/>
                <a:stretch>
                  <a:fillRect t="-4478" r="-366" b="-14925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3995799-19B8-305E-1FD0-2C397B8AE10C}"/>
                  </a:ext>
                </a:extLst>
              </p:cNvPr>
              <p:cNvSpPr txBox="1"/>
              <p:nvPr/>
            </p:nvSpPr>
            <p:spPr>
              <a:xfrm>
                <a:off x="4483621" y="1685159"/>
                <a:ext cx="6902709" cy="3416320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tx1">
                        <a:lumMod val="95000"/>
                      </a:schemeClr>
                    </a:solidFill>
                  </a:rPr>
                  <a:t>Proof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: </a:t>
                </a: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Assume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′⊆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is vertex cover</a:t>
                </a:r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Consider an </a:t>
                </a:r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arbitrary edge e in the graph</a:t>
                </a:r>
              </a:p>
              <a:p>
                <a:pPr algn="ctr"/>
                <a:endParaRPr lang="en-U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At least one (or both) nodes </a:t>
                </a:r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must be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Thus,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cannot contain both nodes</a:t>
                </a:r>
              </a:p>
              <a:p>
                <a:pPr algn="ctr"/>
                <a:endParaRPr lang="en-US" sz="24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3995799-19B8-305E-1FD0-2C397B8AE1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621" y="1685159"/>
                <a:ext cx="6902709" cy="3416320"/>
              </a:xfrm>
              <a:prstGeom prst="rect">
                <a:avLst/>
              </a:prstGeom>
              <a:blipFill>
                <a:blip r:embed="rId3"/>
                <a:stretch>
                  <a:fillRect t="-1476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4C854A1E-87C1-4735-0408-C00A4802A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36" y="3047390"/>
            <a:ext cx="872158" cy="87215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6B9FEDE-7EEC-6D0C-3D2A-E6F91D329B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3655" y="2996623"/>
            <a:ext cx="872158" cy="87215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430ED2D-9149-3B73-E7A9-239431EB73B5}"/>
              </a:ext>
            </a:extLst>
          </p:cNvPr>
          <p:cNvCxnSpPr>
            <a:cxnSpLocks/>
            <a:stCxn id="37" idx="3"/>
            <a:endCxn id="38" idx="1"/>
          </p:cNvCxnSpPr>
          <p:nvPr/>
        </p:nvCxnSpPr>
        <p:spPr>
          <a:xfrm flipV="1">
            <a:off x="1683094" y="3432702"/>
            <a:ext cx="1220561" cy="50767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064852FF-ED11-1652-6AEA-3E2A96154D1C}"/>
              </a:ext>
            </a:extLst>
          </p:cNvPr>
          <p:cNvSpPr/>
          <p:nvPr/>
        </p:nvSpPr>
        <p:spPr>
          <a:xfrm>
            <a:off x="2805386" y="2880956"/>
            <a:ext cx="1068695" cy="1096087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2744070-08B7-9156-DDC8-EE21032515F2}"/>
              </a:ext>
            </a:extLst>
          </p:cNvPr>
          <p:cNvSpPr/>
          <p:nvPr/>
        </p:nvSpPr>
        <p:spPr>
          <a:xfrm>
            <a:off x="713925" y="2880956"/>
            <a:ext cx="1068695" cy="1096087"/>
          </a:xfrm>
          <a:prstGeom prst="rect">
            <a:avLst/>
          </a:prstGeom>
          <a:noFill/>
          <a:ln w="444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3FEF089-A0D8-6B96-7158-CF4963E2958F}"/>
              </a:ext>
            </a:extLst>
          </p:cNvPr>
          <p:cNvSpPr txBox="1"/>
          <p:nvPr/>
        </p:nvSpPr>
        <p:spPr>
          <a:xfrm>
            <a:off x="2142593" y="302999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3BAF6E7-69AE-3185-5A35-24F0FB72268A}"/>
                  </a:ext>
                </a:extLst>
              </p:cNvPr>
              <p:cNvSpPr txBox="1"/>
              <p:nvPr/>
            </p:nvSpPr>
            <p:spPr>
              <a:xfrm>
                <a:off x="1247015" y="5316793"/>
                <a:ext cx="244279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i="1" dirty="0"/>
                  <a:t> will not contain both nodes, might contain one or zero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3BAF6E7-69AE-3185-5A35-24F0FB722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015" y="5316793"/>
                <a:ext cx="2442793" cy="923330"/>
              </a:xfrm>
              <a:prstGeom prst="rect">
                <a:avLst/>
              </a:prstGeom>
              <a:blipFill>
                <a:blip r:embed="rId6"/>
                <a:stretch>
                  <a:fillRect l="-518" t="-2703" r="-3109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164EFC-5F0E-F7EF-BE8D-C250BF47141C}"/>
              </a:ext>
            </a:extLst>
          </p:cNvPr>
          <p:cNvCxnSpPr/>
          <p:nvPr/>
        </p:nvCxnSpPr>
        <p:spPr>
          <a:xfrm flipH="1" flipV="1">
            <a:off x="1555955" y="4114800"/>
            <a:ext cx="736679" cy="1113503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7F52E1-E86B-0548-91A2-57C5E2F73901}"/>
              </a:ext>
            </a:extLst>
          </p:cNvPr>
          <p:cNvCxnSpPr>
            <a:cxnSpLocks/>
          </p:cNvCxnSpPr>
          <p:nvPr/>
        </p:nvCxnSpPr>
        <p:spPr>
          <a:xfrm flipV="1">
            <a:off x="2442675" y="4114800"/>
            <a:ext cx="654486" cy="1113503"/>
          </a:xfrm>
          <a:prstGeom prst="line">
            <a:avLst/>
          </a:prstGeom>
          <a:ln>
            <a:solidFill>
              <a:schemeClr val="tx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3762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73A52-9B27-A953-EE4E-4987CA749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978634-CA65-A03F-B6DF-52AEFF5A2309}"/>
                  </a:ext>
                </a:extLst>
              </p:cNvPr>
              <p:cNvSpPr txBox="1"/>
              <p:nvPr/>
            </p:nvSpPr>
            <p:spPr>
              <a:xfrm>
                <a:off x="4483622" y="494235"/>
                <a:ext cx="6902709" cy="830997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tx1">
                        <a:lumMod val="95000"/>
                      </a:schemeClr>
                    </a:solidFill>
                  </a:rPr>
                  <a:t>Claim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: If a subset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is a valid vertex Cover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, then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 is an independent set</a:t>
                </a:r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5978634-CA65-A03F-B6DF-52AEFF5A23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622" y="494235"/>
                <a:ext cx="6902709" cy="830997"/>
              </a:xfrm>
              <a:prstGeom prst="rect">
                <a:avLst/>
              </a:prstGeom>
              <a:blipFill>
                <a:blip r:embed="rId2"/>
                <a:stretch>
                  <a:fillRect t="-4478" r="-366" b="-14925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F2B222-0078-9AE4-9034-77765294A406}"/>
                  </a:ext>
                </a:extLst>
              </p:cNvPr>
              <p:cNvSpPr txBox="1"/>
              <p:nvPr/>
            </p:nvSpPr>
            <p:spPr>
              <a:xfrm>
                <a:off x="4483621" y="1685159"/>
                <a:ext cx="6902709" cy="4154984"/>
              </a:xfrm>
              <a:prstGeom prst="rect">
                <a:avLst/>
              </a:prstGeom>
              <a:noFill/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solidFill>
                      <a:schemeClr val="tx1">
                        <a:lumMod val="95000"/>
                      </a:schemeClr>
                    </a:solidFill>
                  </a:rPr>
                  <a:t>Proof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: </a:t>
                </a: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Assume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′⊆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is vertex cover</a:t>
                </a:r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Consider an </a:t>
                </a:r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arbitrary edge e in the graph</a:t>
                </a:r>
              </a:p>
              <a:p>
                <a:pPr algn="ctr"/>
                <a:endParaRPr lang="en-U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At least one (or both) nodes </a:t>
                </a:r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must be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endParaRPr lang="en-US" sz="2400" dirty="0">
                  <a:solidFill>
                    <a:schemeClr val="tx1">
                      <a:lumMod val="95000"/>
                    </a:schemeClr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Thus,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accent4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2400" dirty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cannot contain both nodes</a:t>
                </a:r>
              </a:p>
              <a:p>
                <a:pPr algn="ctr"/>
                <a:endParaRPr lang="en-US" sz="2400" dirty="0">
                  <a:solidFill>
                    <a:schemeClr val="accent2">
                      <a:lumMod val="60000"/>
                      <a:lumOff val="40000"/>
                    </a:schemeClr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accent4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4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does not have both nodes connecting </a:t>
                </a:r>
                <a:r>
                  <a:rPr lang="en-US" sz="24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the edge e </a:t>
                </a:r>
                <a:r>
                  <a:rPr lang="en-US" sz="2400" dirty="0">
                    <a:solidFill>
                      <a:schemeClr val="tx1">
                        <a:lumMod val="95000"/>
                      </a:schemeClr>
                    </a:solidFill>
                  </a:rPr>
                  <a:t>and no conflict exists.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F2B222-0078-9AE4-9034-77765294A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3621" y="1685159"/>
                <a:ext cx="6902709" cy="4154984"/>
              </a:xfrm>
              <a:prstGeom prst="rect">
                <a:avLst/>
              </a:prstGeom>
              <a:blipFill>
                <a:blip r:embed="rId3"/>
                <a:stretch>
                  <a:fillRect t="-1216" r="-2015" b="-2432"/>
                </a:stretch>
              </a:blipFill>
              <a:ln>
                <a:solidFill>
                  <a:schemeClr val="tx1">
                    <a:lumMod val="9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36">
            <a:extLst>
              <a:ext uri="{FF2B5EF4-FFF2-40B4-BE49-F238E27FC236}">
                <a16:creationId xmlns:a16="http://schemas.microsoft.com/office/drawing/2014/main" id="{79200D88-D6BF-2D8F-BF10-B922B85057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36" y="3047390"/>
            <a:ext cx="872158" cy="87215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8F7BCE8-5E33-CA27-F024-E44EB3C58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3655" y="2996623"/>
            <a:ext cx="872158" cy="872158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F21305B-4DD9-29F9-4627-9B2B7A5CE9B1}"/>
              </a:ext>
            </a:extLst>
          </p:cNvPr>
          <p:cNvCxnSpPr>
            <a:cxnSpLocks/>
            <a:stCxn id="37" idx="3"/>
            <a:endCxn id="38" idx="1"/>
          </p:cNvCxnSpPr>
          <p:nvPr/>
        </p:nvCxnSpPr>
        <p:spPr>
          <a:xfrm flipV="1">
            <a:off x="1683094" y="3432702"/>
            <a:ext cx="1220561" cy="50767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D9525286-3359-9AE2-7EC5-D03E5C6131C7}"/>
              </a:ext>
            </a:extLst>
          </p:cNvPr>
          <p:cNvSpPr/>
          <p:nvPr/>
        </p:nvSpPr>
        <p:spPr>
          <a:xfrm>
            <a:off x="2805386" y="2880956"/>
            <a:ext cx="1068695" cy="1096087"/>
          </a:xfrm>
          <a:prstGeom prst="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A73D7D4-46F9-C5DF-763A-42B4CFA84F6C}"/>
              </a:ext>
            </a:extLst>
          </p:cNvPr>
          <p:cNvSpPr/>
          <p:nvPr/>
        </p:nvSpPr>
        <p:spPr>
          <a:xfrm>
            <a:off x="713925" y="2880956"/>
            <a:ext cx="1068695" cy="1096087"/>
          </a:xfrm>
          <a:prstGeom prst="rect">
            <a:avLst/>
          </a:prstGeom>
          <a:noFill/>
          <a:ln w="444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D0709D1-B7DD-3186-3AE0-C1AB83808F50}"/>
              </a:ext>
            </a:extLst>
          </p:cNvPr>
          <p:cNvSpPr txBox="1"/>
          <p:nvPr/>
        </p:nvSpPr>
        <p:spPr>
          <a:xfrm>
            <a:off x="2142593" y="302999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2769243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E89B9D-2CE9-5A01-9FED-A71AE382E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500E6-23F7-3E76-D64B-AAA694E43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Final Reduction Picture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A2C5D605-4969-40F5-67A9-6E8F6C1C74CD}"/>
              </a:ext>
            </a:extLst>
          </p:cNvPr>
          <p:cNvSpPr/>
          <p:nvPr/>
        </p:nvSpPr>
        <p:spPr>
          <a:xfrm>
            <a:off x="6462901" y="2247128"/>
            <a:ext cx="2216075" cy="110534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Minimum Vertex Cover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4669889-41CF-B38E-79C1-86401C4CC8CC}"/>
              </a:ext>
            </a:extLst>
          </p:cNvPr>
          <p:cNvSpPr/>
          <p:nvPr/>
        </p:nvSpPr>
        <p:spPr>
          <a:xfrm>
            <a:off x="2959488" y="2247128"/>
            <a:ext cx="2216075" cy="110534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Maximum Independent Set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2CE132D-23E8-F8EE-60D2-AFBD22033406}"/>
              </a:ext>
            </a:extLst>
          </p:cNvPr>
          <p:cNvCxnSpPr>
            <a:cxnSpLocks/>
          </p:cNvCxnSpPr>
          <p:nvPr/>
        </p:nvCxnSpPr>
        <p:spPr>
          <a:xfrm>
            <a:off x="5331105" y="2526957"/>
            <a:ext cx="9977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76C15EF8-D107-F8CF-C0D7-1670A341FF9C}"/>
              </a:ext>
            </a:extLst>
          </p:cNvPr>
          <p:cNvSpPr txBox="1"/>
          <p:nvPr/>
        </p:nvSpPr>
        <p:spPr>
          <a:xfrm>
            <a:off x="4652699" y="1859410"/>
            <a:ext cx="2333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Do nothing to convert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3423DD2-75D2-185C-5620-2195E1AC847A}"/>
              </a:ext>
            </a:extLst>
          </p:cNvPr>
          <p:cNvCxnSpPr>
            <a:cxnSpLocks/>
          </p:cNvCxnSpPr>
          <p:nvPr/>
        </p:nvCxnSpPr>
        <p:spPr>
          <a:xfrm>
            <a:off x="7570938" y="3522178"/>
            <a:ext cx="0" cy="956887"/>
          </a:xfrm>
          <a:prstGeom prst="straightConnector1">
            <a:avLst/>
          </a:prstGeom>
          <a:ln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A40A0809-8B00-5EBD-FA8C-7C13F5BAA499}"/>
              </a:ext>
            </a:extLst>
          </p:cNvPr>
          <p:cNvSpPr txBox="1"/>
          <p:nvPr/>
        </p:nvSpPr>
        <p:spPr>
          <a:xfrm>
            <a:off x="7578826" y="3677455"/>
            <a:ext cx="121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Run MVC algorithm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485E36A-0BBC-88F2-9557-EE3A544CB487}"/>
              </a:ext>
            </a:extLst>
          </p:cNvPr>
          <p:cNvSpPr/>
          <p:nvPr/>
        </p:nvSpPr>
        <p:spPr>
          <a:xfrm>
            <a:off x="6462901" y="4648765"/>
            <a:ext cx="2216075" cy="110534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Min nodes covering all edges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F2D4E553-883A-707B-7293-493B644AE35D}"/>
              </a:ext>
            </a:extLst>
          </p:cNvPr>
          <p:cNvCxnSpPr>
            <a:cxnSpLocks/>
          </p:cNvCxnSpPr>
          <p:nvPr/>
        </p:nvCxnSpPr>
        <p:spPr>
          <a:xfrm flipH="1">
            <a:off x="5358537" y="4935968"/>
            <a:ext cx="9977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E0CB0B25-14A9-D3A3-BA87-255836837DA1}"/>
              </a:ext>
            </a:extLst>
          </p:cNvPr>
          <p:cNvSpPr/>
          <p:nvPr/>
        </p:nvSpPr>
        <p:spPr>
          <a:xfrm>
            <a:off x="2959487" y="4648765"/>
            <a:ext cx="2216075" cy="110534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Max nodes with none connected by edge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858908E-CD89-76DA-6BD8-298466DB38F0}"/>
              </a:ext>
            </a:extLst>
          </p:cNvPr>
          <p:cNvSpPr txBox="1"/>
          <p:nvPr/>
        </p:nvSpPr>
        <p:spPr>
          <a:xfrm>
            <a:off x="4659471" y="4088779"/>
            <a:ext cx="2333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Take complement of nodes in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4379B7C-873F-6EA4-2AA4-BE6B407DA536}"/>
                  </a:ext>
                </a:extLst>
              </p:cNvPr>
              <p:cNvSpPr txBox="1"/>
              <p:nvPr/>
            </p:nvSpPr>
            <p:spPr>
              <a:xfrm>
                <a:off x="5374495" y="1457760"/>
                <a:ext cx="7200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4379B7C-873F-6EA4-2AA4-BE6B407DA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4495" y="1457760"/>
                <a:ext cx="720069" cy="369332"/>
              </a:xfrm>
              <a:prstGeom prst="rect">
                <a:avLst/>
              </a:prstGeom>
              <a:blipFill>
                <a:blip r:embed="rId2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230E4C3-C9B2-04A7-07CD-659497C426B2}"/>
                  </a:ext>
                </a:extLst>
              </p:cNvPr>
              <p:cNvSpPr txBox="1"/>
              <p:nvPr/>
            </p:nvSpPr>
            <p:spPr>
              <a:xfrm>
                <a:off x="8678976" y="3815954"/>
                <a:ext cx="863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??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230E4C3-C9B2-04A7-07CD-659497C42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8976" y="3815954"/>
                <a:ext cx="86357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9DC4F7-ACC7-6EDC-3EBD-3BB9008A1D5A}"/>
                  </a:ext>
                </a:extLst>
              </p:cNvPr>
              <p:cNvSpPr txBox="1"/>
              <p:nvPr/>
            </p:nvSpPr>
            <p:spPr>
              <a:xfrm>
                <a:off x="5454135" y="5566965"/>
                <a:ext cx="7200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9DC4F7-ACC7-6EDC-3EBD-3BB9008A1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4135" y="5566965"/>
                <a:ext cx="720069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DAD8E7B-0FE5-6728-EC83-7A223E9072D9}"/>
              </a:ext>
            </a:extLst>
          </p:cNvPr>
          <p:cNvCxnSpPr>
            <a:cxnSpLocks/>
          </p:cNvCxnSpPr>
          <p:nvPr/>
        </p:nvCxnSpPr>
        <p:spPr>
          <a:xfrm flipH="1">
            <a:off x="5343789" y="2957053"/>
            <a:ext cx="97033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D805E4-70A9-51BB-EB15-1D2A6C335078}"/>
                  </a:ext>
                </a:extLst>
              </p:cNvPr>
              <p:cNvSpPr txBox="1"/>
              <p:nvPr/>
            </p:nvSpPr>
            <p:spPr>
              <a:xfrm>
                <a:off x="1958632" y="3788966"/>
                <a:ext cx="863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??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AD805E4-70A9-51BB-EB15-1D2A6C3350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632" y="3788966"/>
                <a:ext cx="86357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EB3A717-8F66-48D0-5A7C-CA0D5E1B58F3}"/>
              </a:ext>
            </a:extLst>
          </p:cNvPr>
          <p:cNvCxnSpPr>
            <a:cxnSpLocks/>
          </p:cNvCxnSpPr>
          <p:nvPr/>
        </p:nvCxnSpPr>
        <p:spPr>
          <a:xfrm>
            <a:off x="3969874" y="3522176"/>
            <a:ext cx="0" cy="956887"/>
          </a:xfrm>
          <a:prstGeom prst="straightConnector1">
            <a:avLst/>
          </a:prstGeom>
          <a:ln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810EDB5-9200-F62D-C9AF-1E1EBB54F1EE}"/>
              </a:ext>
            </a:extLst>
          </p:cNvPr>
          <p:cNvSpPr txBox="1"/>
          <p:nvPr/>
        </p:nvSpPr>
        <p:spPr>
          <a:xfrm>
            <a:off x="2730570" y="3677455"/>
            <a:ext cx="121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Run MIS algorithm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CE8C4A8-084E-6474-AF11-C693AA710671}"/>
              </a:ext>
            </a:extLst>
          </p:cNvPr>
          <p:cNvCxnSpPr>
            <a:cxnSpLocks/>
          </p:cNvCxnSpPr>
          <p:nvPr/>
        </p:nvCxnSpPr>
        <p:spPr>
          <a:xfrm>
            <a:off x="5374495" y="5331715"/>
            <a:ext cx="9511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8059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8914D3-F958-BD5B-1756-5A33FAEC1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FF83A-93E9-312C-70E1-9FDBD2F5C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17" y="269469"/>
            <a:ext cx="10334307" cy="57236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Final Reduction Picture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F248CE7-1E38-7889-7570-EB8260FD53A6}"/>
              </a:ext>
            </a:extLst>
          </p:cNvPr>
          <p:cNvSpPr/>
          <p:nvPr/>
        </p:nvSpPr>
        <p:spPr>
          <a:xfrm>
            <a:off x="6462901" y="2527347"/>
            <a:ext cx="2216075" cy="110534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Minimum Vertex Cover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8FC2B5B-58E3-D42C-0642-6EA54F56E59A}"/>
              </a:ext>
            </a:extLst>
          </p:cNvPr>
          <p:cNvSpPr/>
          <p:nvPr/>
        </p:nvSpPr>
        <p:spPr>
          <a:xfrm>
            <a:off x="2959488" y="2527347"/>
            <a:ext cx="2216075" cy="110534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Maximum Independent Set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808236C-3C75-495A-047B-86E9DFB561CF}"/>
              </a:ext>
            </a:extLst>
          </p:cNvPr>
          <p:cNvCxnSpPr>
            <a:cxnSpLocks/>
          </p:cNvCxnSpPr>
          <p:nvPr/>
        </p:nvCxnSpPr>
        <p:spPr>
          <a:xfrm>
            <a:off x="5331105" y="2807176"/>
            <a:ext cx="997771" cy="0"/>
          </a:xfrm>
          <a:prstGeom prst="straightConnector1">
            <a:avLst/>
          </a:prstGeom>
          <a:ln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C420763-C234-3854-7FE2-772C182ADA8E}"/>
              </a:ext>
            </a:extLst>
          </p:cNvPr>
          <p:cNvCxnSpPr>
            <a:cxnSpLocks/>
          </p:cNvCxnSpPr>
          <p:nvPr/>
        </p:nvCxnSpPr>
        <p:spPr>
          <a:xfrm>
            <a:off x="7570938" y="3802397"/>
            <a:ext cx="0" cy="956887"/>
          </a:xfrm>
          <a:prstGeom prst="straightConnector1">
            <a:avLst/>
          </a:prstGeom>
          <a:ln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8B5BEDB4-00A6-21AC-DAB2-02F911616C48}"/>
              </a:ext>
            </a:extLst>
          </p:cNvPr>
          <p:cNvSpPr txBox="1"/>
          <p:nvPr/>
        </p:nvSpPr>
        <p:spPr>
          <a:xfrm>
            <a:off x="7578826" y="3957674"/>
            <a:ext cx="121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Run MVC algorithm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774058F1-C103-AF93-1AA3-282051314385}"/>
              </a:ext>
            </a:extLst>
          </p:cNvPr>
          <p:cNvSpPr/>
          <p:nvPr/>
        </p:nvSpPr>
        <p:spPr>
          <a:xfrm>
            <a:off x="6462901" y="4928984"/>
            <a:ext cx="2216075" cy="110534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Min nodes covering all edges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92D9BF9C-DD50-4B82-5B55-E103D475FC28}"/>
              </a:ext>
            </a:extLst>
          </p:cNvPr>
          <p:cNvCxnSpPr>
            <a:cxnSpLocks/>
          </p:cNvCxnSpPr>
          <p:nvPr/>
        </p:nvCxnSpPr>
        <p:spPr>
          <a:xfrm flipH="1">
            <a:off x="5358537" y="5216187"/>
            <a:ext cx="997771" cy="0"/>
          </a:xfrm>
          <a:prstGeom prst="straightConnector1">
            <a:avLst/>
          </a:prstGeom>
          <a:ln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C33EE50A-1B4B-3796-7238-ABC170F57887}"/>
              </a:ext>
            </a:extLst>
          </p:cNvPr>
          <p:cNvSpPr/>
          <p:nvPr/>
        </p:nvSpPr>
        <p:spPr>
          <a:xfrm>
            <a:off x="2959487" y="4928984"/>
            <a:ext cx="2216075" cy="110534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Max nodes with none connected by edge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DCFE4A3-D2AA-9D43-7DC8-FFD541C85CE0}"/>
                  </a:ext>
                </a:extLst>
              </p:cNvPr>
              <p:cNvSpPr txBox="1"/>
              <p:nvPr/>
            </p:nvSpPr>
            <p:spPr>
              <a:xfrm>
                <a:off x="5487147" y="2362507"/>
                <a:ext cx="7200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DCFE4A3-D2AA-9D43-7DC8-FFD541C85C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7147" y="2362507"/>
                <a:ext cx="720069" cy="369332"/>
              </a:xfrm>
              <a:prstGeom prst="rect">
                <a:avLst/>
              </a:prstGeom>
              <a:blipFill>
                <a:blip r:embed="rId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7C4C0D-E3F5-98DC-3456-94660AF98B8D}"/>
                  </a:ext>
                </a:extLst>
              </p:cNvPr>
              <p:cNvSpPr txBox="1"/>
              <p:nvPr/>
            </p:nvSpPr>
            <p:spPr>
              <a:xfrm>
                <a:off x="8678976" y="4096173"/>
                <a:ext cx="863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??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97C4C0D-E3F5-98DC-3456-94660AF98B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8976" y="4096173"/>
                <a:ext cx="86357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A9C9D2-AC5C-EAF1-BB72-9D7606B95628}"/>
                  </a:ext>
                </a:extLst>
              </p:cNvPr>
              <p:cNvSpPr txBox="1"/>
              <p:nvPr/>
            </p:nvSpPr>
            <p:spPr>
              <a:xfrm>
                <a:off x="5459197" y="5679549"/>
                <a:ext cx="7200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en-US" b="0" i="1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(1)</m:t>
                      </m:r>
                    </m:oMath>
                  </m:oMathPara>
                </a14:m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3A9C9D2-AC5C-EAF1-BB72-9D7606B95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9197" y="5679549"/>
                <a:ext cx="720069" cy="369332"/>
              </a:xfrm>
              <a:prstGeom prst="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61E05BA-DAB6-922B-972F-77C8BA5046F5}"/>
              </a:ext>
            </a:extLst>
          </p:cNvPr>
          <p:cNvCxnSpPr>
            <a:cxnSpLocks/>
          </p:cNvCxnSpPr>
          <p:nvPr/>
        </p:nvCxnSpPr>
        <p:spPr>
          <a:xfrm flipH="1">
            <a:off x="5343789" y="3237272"/>
            <a:ext cx="970339" cy="0"/>
          </a:xfrm>
          <a:prstGeom prst="straightConnector1">
            <a:avLst/>
          </a:prstGeom>
          <a:ln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3CB8F9-EBA1-B7B8-73FD-2A938654F33F}"/>
                  </a:ext>
                </a:extLst>
              </p:cNvPr>
              <p:cNvSpPr txBox="1"/>
              <p:nvPr/>
            </p:nvSpPr>
            <p:spPr>
              <a:xfrm>
                <a:off x="1958632" y="4069185"/>
                <a:ext cx="863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smtClean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??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E3CB8F9-EBA1-B7B8-73FD-2A938654F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632" y="4069185"/>
                <a:ext cx="86357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7A5072-7CF1-5D87-8F80-792103C666BC}"/>
              </a:ext>
            </a:extLst>
          </p:cNvPr>
          <p:cNvCxnSpPr>
            <a:cxnSpLocks/>
          </p:cNvCxnSpPr>
          <p:nvPr/>
        </p:nvCxnSpPr>
        <p:spPr>
          <a:xfrm>
            <a:off x="3969874" y="3802395"/>
            <a:ext cx="0" cy="956887"/>
          </a:xfrm>
          <a:prstGeom prst="straightConnector1">
            <a:avLst/>
          </a:prstGeom>
          <a:ln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E3D1AD2-93D5-D321-B45B-991F66B72710}"/>
              </a:ext>
            </a:extLst>
          </p:cNvPr>
          <p:cNvSpPr txBox="1"/>
          <p:nvPr/>
        </p:nvSpPr>
        <p:spPr>
          <a:xfrm>
            <a:off x="2730570" y="3957674"/>
            <a:ext cx="121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Run MIS algorithm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A5C6F9-98A0-4AA2-E82B-30E45769E4A7}"/>
              </a:ext>
            </a:extLst>
          </p:cNvPr>
          <p:cNvCxnSpPr>
            <a:cxnSpLocks/>
          </p:cNvCxnSpPr>
          <p:nvPr/>
        </p:nvCxnSpPr>
        <p:spPr>
          <a:xfrm>
            <a:off x="5374495" y="5611934"/>
            <a:ext cx="951175" cy="0"/>
          </a:xfrm>
          <a:prstGeom prst="straightConnector1">
            <a:avLst/>
          </a:prstGeom>
          <a:ln>
            <a:solidFill>
              <a:schemeClr val="tx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898835D-D577-77DD-5429-34CB017BD2C0}"/>
              </a:ext>
            </a:extLst>
          </p:cNvPr>
          <p:cNvSpPr txBox="1"/>
          <p:nvPr/>
        </p:nvSpPr>
        <p:spPr>
          <a:xfrm>
            <a:off x="8159688" y="1231058"/>
            <a:ext cx="3333136" cy="646331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What does this mean for the runtimes of these two algorithms?</a:t>
            </a:r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312D3DD3-D445-5E9D-3540-1BCCE8426ED8}"/>
              </a:ext>
            </a:extLst>
          </p:cNvPr>
          <p:cNvCxnSpPr>
            <a:stCxn id="7" idx="2"/>
            <a:endCxn id="4" idx="3"/>
          </p:cNvCxnSpPr>
          <p:nvPr/>
        </p:nvCxnSpPr>
        <p:spPr>
          <a:xfrm rot="5400000">
            <a:off x="8482676" y="2937259"/>
            <a:ext cx="2403450" cy="283710"/>
          </a:xfrm>
          <a:prstGeom prst="bentConnector2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30ACE443-CBF4-A650-356B-A5B22386B00C}"/>
              </a:ext>
            </a:extLst>
          </p:cNvPr>
          <p:cNvCxnSpPr>
            <a:cxnSpLocks/>
            <a:stCxn id="7" idx="1"/>
            <a:endCxn id="9" idx="0"/>
          </p:cNvCxnSpPr>
          <p:nvPr/>
        </p:nvCxnSpPr>
        <p:spPr>
          <a:xfrm rot="10800000" flipV="1">
            <a:off x="2390418" y="1554223"/>
            <a:ext cx="5769271" cy="2514961"/>
          </a:xfrm>
          <a:prstGeom prst="bentConnector2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3479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E4D01-C233-7F77-992E-8AE3214FA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55661"/>
            <a:ext cx="9905998" cy="716796"/>
          </a:xfrm>
        </p:spPr>
        <p:txBody>
          <a:bodyPr/>
          <a:lstStyle/>
          <a:p>
            <a:pPr algn="ctr"/>
            <a:r>
              <a:rPr lang="en-US" dirty="0"/>
              <a:t>What did we learn in this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D55B0-CBBC-8A72-5CAE-A7FA92869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658143"/>
            <a:ext cx="9905999" cy="3541714"/>
          </a:xfrm>
        </p:spPr>
        <p:txBody>
          <a:bodyPr/>
          <a:lstStyle/>
          <a:p>
            <a:r>
              <a:rPr lang="en-US" dirty="0"/>
              <a:t>Reductions!</a:t>
            </a:r>
          </a:p>
          <a:p>
            <a:pPr lvl="1"/>
            <a:r>
              <a:rPr lang="en-US" dirty="0"/>
              <a:t>Converting problems into another via reduction. </a:t>
            </a:r>
          </a:p>
          <a:p>
            <a:pPr lvl="1"/>
            <a:r>
              <a:rPr lang="en-US" dirty="0"/>
              <a:t>Use an old algorithm that works and only have to “develop” the conversion parts.</a:t>
            </a:r>
          </a:p>
          <a:p>
            <a:r>
              <a:rPr lang="en-US" dirty="0"/>
              <a:t>Runtimes are linked!</a:t>
            </a:r>
          </a:p>
          <a:p>
            <a:pPr lvl="1"/>
            <a:r>
              <a:rPr lang="en-US" dirty="0"/>
              <a:t>Reductions establish a link between the runtimes of algorithms for the two problems. Sometimes the link goes in both directions!!</a:t>
            </a:r>
          </a:p>
        </p:txBody>
      </p:sp>
    </p:spTree>
    <p:extLst>
      <p:ext uri="{BB962C8B-B14F-4D97-AF65-F5344CB8AC3E}">
        <p14:creationId xmlns:p14="http://schemas.microsoft.com/office/powerpoint/2010/main" val="2304073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03D47-44C3-2610-55A5-9AFB13D58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1CEE5-63EE-7464-5989-7938E8D08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264438"/>
            <a:ext cx="9905998" cy="1478570"/>
          </a:xfrm>
        </p:spPr>
        <p:txBody>
          <a:bodyPr/>
          <a:lstStyle/>
          <a:p>
            <a:pPr algn="ctr"/>
            <a:r>
              <a:rPr lang="en-US" dirty="0"/>
              <a:t>Edge Disjoint Paths</a:t>
            </a:r>
          </a:p>
        </p:txBody>
      </p:sp>
    </p:spTree>
    <p:extLst>
      <p:ext uri="{BB962C8B-B14F-4D97-AF65-F5344CB8AC3E}">
        <p14:creationId xmlns:p14="http://schemas.microsoft.com/office/powerpoint/2010/main" val="7022647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IW_TYPE_IMAGE" val="Text Box 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{78731ABC-CB82-E74D-A429-13D3326A7E5D}tf10001122</Template>
  <TotalTime>41199</TotalTime>
  <Words>4118</Words>
  <Application>Microsoft Macintosh PowerPoint</Application>
  <PresentationFormat>Widescreen</PresentationFormat>
  <Paragraphs>675</Paragraphs>
  <Slides>87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3" baseType="lpstr">
      <vt:lpstr>Arial</vt:lpstr>
      <vt:lpstr>Calibri</vt:lpstr>
      <vt:lpstr>Cambria Math</vt:lpstr>
      <vt:lpstr>Courier New</vt:lpstr>
      <vt:lpstr>Tw Cen MT</vt:lpstr>
      <vt:lpstr>Circuit</vt:lpstr>
      <vt:lpstr>Bi-Partite Matching and Reductions</vt:lpstr>
      <vt:lpstr>Roadmap: Where We’re Going and Why</vt:lpstr>
      <vt:lpstr>Edge Disjoint Paths</vt:lpstr>
      <vt:lpstr>Edge-Disjoint Paths</vt:lpstr>
      <vt:lpstr>PowerPoint Presentation</vt:lpstr>
      <vt:lpstr>PowerPoint Presentation</vt:lpstr>
      <vt:lpstr>Edge-Disjoint Paths Algorithm</vt:lpstr>
      <vt:lpstr>What’s the situation?</vt:lpstr>
      <vt:lpstr>Edge Disjoint Paths</vt:lpstr>
      <vt:lpstr>Vertex-Disjoint Paths</vt:lpstr>
      <vt:lpstr>Vertex-Disjoint Paths</vt:lpstr>
      <vt:lpstr>Vertex-Disjoint Paths</vt:lpstr>
      <vt:lpstr>Vertex-Disjoint Paths</vt:lpstr>
      <vt:lpstr>What’s the situation?</vt:lpstr>
      <vt:lpstr>The final vertex Disjoint Path Algorithm</vt:lpstr>
      <vt:lpstr>Reductions</vt:lpstr>
      <vt:lpstr>Roadmap: Where We’re Going and Why</vt:lpstr>
      <vt:lpstr>Mapping Reduction</vt:lpstr>
      <vt:lpstr>Bipartite Matching</vt:lpstr>
      <vt:lpstr>Reminder: Bipartite Graphs</vt:lpstr>
      <vt:lpstr>Maximum Bipartite Matching</vt:lpstr>
      <vt:lpstr>Maximum Bipartite Matching</vt:lpstr>
      <vt:lpstr>Maximum Bipartite Matching</vt:lpstr>
      <vt:lpstr>Maximum Bipartite Matching</vt:lpstr>
      <vt:lpstr>Maximum Bipartite Matching Using Max Flow</vt:lpstr>
      <vt:lpstr>Reduction Details</vt:lpstr>
      <vt:lpstr>Reduction Details</vt:lpstr>
      <vt:lpstr>Reduction Details</vt:lpstr>
      <vt:lpstr>Reduction Details</vt:lpstr>
      <vt:lpstr>Reduction Details</vt:lpstr>
      <vt:lpstr>Reduction Details</vt:lpstr>
      <vt:lpstr>Reduction Details</vt:lpstr>
      <vt:lpstr>Maximum Bipartite Matching Using Max Flow</vt:lpstr>
      <vt:lpstr>Imperfect bipartite matchings</vt:lpstr>
      <vt:lpstr>Reductions: Establishing Relative speed / Hardness</vt:lpstr>
      <vt:lpstr>Runtime Comparison</vt:lpstr>
      <vt:lpstr>Runtime Comparison</vt:lpstr>
      <vt:lpstr>Runtime Comparison</vt:lpstr>
      <vt:lpstr>Runtime Comparison</vt:lpstr>
      <vt:lpstr>Runtime Comparison</vt:lpstr>
      <vt:lpstr>Runtime Comparison</vt:lpstr>
      <vt:lpstr>Runtime Comparison</vt:lpstr>
      <vt:lpstr>Using reductions for Lower-Bounds Proof</vt:lpstr>
      <vt:lpstr>Closest Pair of Points in 2D Space</vt:lpstr>
      <vt:lpstr>Using Reductions to Prove Lower-Bounds</vt:lpstr>
      <vt:lpstr>Using Reductions to Prove Lower-Bounds</vt:lpstr>
      <vt:lpstr>Using Reductions to Prove Lower-Bounds</vt:lpstr>
      <vt:lpstr>Using Reductions to Prove Lower-Bounds</vt:lpstr>
      <vt:lpstr>Using Reductions to Prove Lower-Bounds</vt:lpstr>
      <vt:lpstr>Using Reductions to Prove Lower-Bounds</vt:lpstr>
      <vt:lpstr>Using Reductions to Prove Lower-Bounds</vt:lpstr>
      <vt:lpstr>Using Reductions to Prove Lower-Bounds</vt:lpstr>
      <vt:lpstr>Using Reductions to Prove Lower-Bounds</vt:lpstr>
      <vt:lpstr>Using Reductions to Prove Lower-Bounds</vt:lpstr>
      <vt:lpstr>Using Reductions to Prove Lower-Bounds</vt:lpstr>
      <vt:lpstr>Using Reductions to Prove Lower-Bounds</vt:lpstr>
      <vt:lpstr>Another Example of Reduction: Ind. Set and VeRt. Cover.</vt:lpstr>
      <vt:lpstr>Problem A: Independent Set</vt:lpstr>
      <vt:lpstr>Problem A: Party Problem</vt:lpstr>
      <vt:lpstr>PowerPoint Presentation</vt:lpstr>
      <vt:lpstr>PowerPoint Presentation</vt:lpstr>
      <vt:lpstr>Problem A: Max Independent Set</vt:lpstr>
      <vt:lpstr>Problem A: Max Independent Set</vt:lpstr>
      <vt:lpstr>Problem A: Max Independent Set</vt:lpstr>
      <vt:lpstr>Problem B: Vertex Cover</vt:lpstr>
      <vt:lpstr>Problem B: Meeting Notes</vt:lpstr>
      <vt:lpstr>Problem B: Meeting Notes</vt:lpstr>
      <vt:lpstr>Problem B: Vertex Cover</vt:lpstr>
      <vt:lpstr>Problem B: Vertex Cover</vt:lpstr>
      <vt:lpstr>Problem B: Vertex Cover</vt:lpstr>
      <vt:lpstr>Problem B: Vertex Cover</vt:lpstr>
      <vt:lpstr>Connecting the Two Problems!</vt:lpstr>
      <vt:lpstr>Observations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Reduction Picture</vt:lpstr>
      <vt:lpstr>Final Reduction Picture</vt:lpstr>
      <vt:lpstr>What did we learn in this section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Linear Programming</dc:title>
  <dc:creator>Mark Floryan</dc:creator>
  <cp:lastModifiedBy>Floryan, Mark Richard (mrf8t)</cp:lastModifiedBy>
  <cp:revision>252</cp:revision>
  <dcterms:created xsi:type="dcterms:W3CDTF">2023-02-24T14:15:53Z</dcterms:created>
  <dcterms:modified xsi:type="dcterms:W3CDTF">2025-12-02T13:24:36Z</dcterms:modified>
</cp:coreProperties>
</file>