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52"/>
  </p:notesMasterIdLst>
  <p:sldIdLst>
    <p:sldId id="256" r:id="rId2"/>
    <p:sldId id="685" r:id="rId3"/>
    <p:sldId id="638" r:id="rId4"/>
    <p:sldId id="690" r:id="rId5"/>
    <p:sldId id="645" r:id="rId6"/>
    <p:sldId id="691" r:id="rId7"/>
    <p:sldId id="692" r:id="rId8"/>
    <p:sldId id="669" r:id="rId9"/>
    <p:sldId id="301" r:id="rId10"/>
    <p:sldId id="694" r:id="rId11"/>
    <p:sldId id="693" r:id="rId12"/>
    <p:sldId id="695" r:id="rId13"/>
    <p:sldId id="696" r:id="rId14"/>
    <p:sldId id="304" r:id="rId15"/>
    <p:sldId id="697" r:id="rId16"/>
    <p:sldId id="698" r:id="rId17"/>
    <p:sldId id="699" r:id="rId18"/>
    <p:sldId id="686" r:id="rId19"/>
    <p:sldId id="688" r:id="rId20"/>
    <p:sldId id="700" r:id="rId21"/>
    <p:sldId id="662" r:id="rId22"/>
    <p:sldId id="386" r:id="rId23"/>
    <p:sldId id="476" r:id="rId24"/>
    <p:sldId id="701" r:id="rId25"/>
    <p:sldId id="588" r:id="rId26"/>
    <p:sldId id="703" r:id="rId27"/>
    <p:sldId id="702" r:id="rId28"/>
    <p:sldId id="704" r:id="rId29"/>
    <p:sldId id="705" r:id="rId30"/>
    <p:sldId id="706" r:id="rId31"/>
    <p:sldId id="707" r:id="rId32"/>
    <p:sldId id="601" r:id="rId33"/>
    <p:sldId id="708" r:id="rId34"/>
    <p:sldId id="709" r:id="rId35"/>
    <p:sldId id="710" r:id="rId36"/>
    <p:sldId id="711" r:id="rId37"/>
    <p:sldId id="712" r:id="rId38"/>
    <p:sldId id="713" r:id="rId39"/>
    <p:sldId id="714" r:id="rId40"/>
    <p:sldId id="718" r:id="rId41"/>
    <p:sldId id="715" r:id="rId42"/>
    <p:sldId id="719" r:id="rId43"/>
    <p:sldId id="716" r:id="rId44"/>
    <p:sldId id="717" r:id="rId45"/>
    <p:sldId id="720" r:id="rId46"/>
    <p:sldId id="721" r:id="rId47"/>
    <p:sldId id="722" r:id="rId48"/>
    <p:sldId id="723" r:id="rId49"/>
    <p:sldId id="724" r:id="rId50"/>
    <p:sldId id="60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93"/>
    <p:restoredTop sz="94712"/>
  </p:normalViewPr>
  <p:slideViewPr>
    <p:cSldViewPr snapToGrid="0" snapToObjects="1">
      <p:cViewPr varScale="1">
        <p:scale>
          <a:sx n="175" d="100"/>
          <a:sy n="175" d="100"/>
        </p:scale>
        <p:origin x="10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8989387-4B08-ED41-B83F-FE5906A1D7B3}" type="datetime1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7615-84FD-6E42-88F0-3CB6B4C38DA0}" type="datetime1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855E-CA53-0642-BC29-9FDCAA9317AD}" type="datetime1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60F4-13F1-E542-91EA-80DC7C718C60}" type="datetime1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E946-6F8B-9943-BD2E-B1EF2FE2AD9B}" type="datetime1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0E6F-A760-8F4B-B1DD-CEAF6E7AB16A}" type="datetime1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BE4F-6635-EC48-9853-4F4926242EEC}" type="datetime1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C712-6AD5-CE4A-891E-6379C95D35B7}" type="datetime1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0F1-574C-E749-9131-56EBF6D76B3A}" type="datetime1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8B11-9FDC-AF44-AA5E-D13E3C2FD1CF}" type="datetime1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A71E-E22B-4E49-953A-4B789937F98D}" type="datetime1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396A-B4B1-A64A-9FDA-ACED5956EA11}" type="datetime1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7F5A-D17E-5B45-B62C-9F5D8750DDC8}" type="datetime1">
              <a:rPr lang="en-US" smtClean="0"/>
              <a:t>9/7/25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EF15-4DDA-9743-825A-961FE0B1F2A1}" type="datetime1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4A26-EA94-4944-89D1-69D12BCAF26F}" type="datetime1">
              <a:rPr lang="en-US" smtClean="0"/>
              <a:t>9/7/25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4A4F-5C30-A446-8E23-D2AF97052E44}" type="datetime1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7815-82E4-9A47-975A-FFA359E26B41}" type="datetime1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5CC0D-7456-1C4E-A516-002087D20A0B}" type="datetime1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2.xml"/><Relationship Id="rId7" Type="http://schemas.openxmlformats.org/officeDocument/2006/relationships/image" Target="../media/image3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0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Dynamic Programming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Data Structures and Algorithms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C8901-FA06-93DE-8A40-EE367B51C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34E0ABD-4951-8607-0CB1-E364BC07428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42293"/>
            <a:ext cx="9905998" cy="667357"/>
          </a:xfrm>
        </p:spPr>
        <p:txBody>
          <a:bodyPr/>
          <a:lstStyle/>
          <a:p>
            <a:pPr algn="ctr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Fibonacci numbers?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D4730BE-6317-ED55-69BB-320D7F3B530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43077" y="4677709"/>
            <a:ext cx="1924052" cy="1158454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Entire sub-trees are repeated!!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CD1652-5A33-27B2-F35B-CB352ED3B83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62000" y="2076019"/>
            <a:ext cx="4362451" cy="18925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{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assert(n &gt;= 0);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0 ) return 0;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1 ) return 1;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return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fib(n-1) 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fib(n-2)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DB77910-D971-67C6-A073-77D20AB43AA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162050" y="1542619"/>
                <a:ext cx="3352800" cy="407777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1600" b="1" i="1" u="sng" dirty="0">
                    <a:ea typeface="ＭＳ Ｐゴシック" panose="020B0600070205080204" pitchFamily="34" charset="-128"/>
                  </a:rPr>
                  <a:t>Formula</a:t>
                </a:r>
                <a:r>
                  <a:rPr lang="en-US" altLang="en-US" sz="1600" dirty="0">
                    <a:ea typeface="ＭＳ Ｐゴシック" panose="020B0600070205080204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−1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−2)</m:t>
                    </m:r>
                  </m:oMath>
                </a14:m>
                <a:endParaRPr lang="en-US" altLang="en-US" sz="1600" dirty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DB77910-D971-67C6-A073-77D20AB43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162050" y="1542619"/>
                <a:ext cx="3352800" cy="407777"/>
              </a:xfrm>
              <a:prstGeom prst="rect">
                <a:avLst/>
              </a:prstGeom>
              <a:blipFill>
                <a:blip r:embed="rId6"/>
                <a:stretch>
                  <a:fillRect l="-1128" b="-285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53" name="Group 23552">
            <a:extLst>
              <a:ext uri="{FF2B5EF4-FFF2-40B4-BE49-F238E27FC236}">
                <a16:creationId xmlns:a16="http://schemas.microsoft.com/office/drawing/2014/main" id="{D2F7AADA-A05D-C3FD-5C5D-F833319F4D43}"/>
              </a:ext>
            </a:extLst>
          </p:cNvPr>
          <p:cNvGrpSpPr/>
          <p:nvPr/>
        </p:nvGrpSpPr>
        <p:grpSpPr>
          <a:xfrm>
            <a:off x="3895725" y="1243911"/>
            <a:ext cx="8162930" cy="5192327"/>
            <a:chOff x="3857625" y="1510611"/>
            <a:chExt cx="8162930" cy="5192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C6E13C-3D57-5ED9-AF99-D473FF81D6AB}"/>
                </a:ext>
              </a:extLst>
            </p:cNvPr>
            <p:cNvSpPr/>
            <p:nvPr/>
          </p:nvSpPr>
          <p:spPr>
            <a:xfrm>
              <a:off x="8129589" y="1510611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F(5)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8854AA-DF3B-C6AA-DA6A-39379D216821}"/>
                </a:ext>
              </a:extLst>
            </p:cNvPr>
            <p:cNvSpPr/>
            <p:nvPr/>
          </p:nvSpPr>
          <p:spPr>
            <a:xfrm>
              <a:off x="6415089" y="2564023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F(4)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8D089E-DE72-F105-7736-686E24849735}"/>
                </a:ext>
              </a:extLst>
            </p:cNvPr>
            <p:cNvSpPr/>
            <p:nvPr/>
          </p:nvSpPr>
          <p:spPr>
            <a:xfrm>
              <a:off x="9720264" y="2564023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EDC029-DB50-499C-3B93-9C9F3E605C99}"/>
                </a:ext>
              </a:extLst>
            </p:cNvPr>
            <p:cNvSpPr/>
            <p:nvPr/>
          </p:nvSpPr>
          <p:spPr>
            <a:xfrm>
              <a:off x="5453064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B77DBC-FFDA-BBAF-6B57-E609AB3C977B}"/>
                </a:ext>
              </a:extLst>
            </p:cNvPr>
            <p:cNvSpPr/>
            <p:nvPr/>
          </p:nvSpPr>
          <p:spPr>
            <a:xfrm>
              <a:off x="7305678" y="3868948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033816-587D-7BDE-16E3-073BC7B1ED69}"/>
                </a:ext>
              </a:extLst>
            </p:cNvPr>
            <p:cNvSpPr/>
            <p:nvPr/>
          </p:nvSpPr>
          <p:spPr>
            <a:xfrm>
              <a:off x="4362451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314C05-34FC-545D-4CC6-73F717EAAD39}"/>
                </a:ext>
              </a:extLst>
            </p:cNvPr>
            <p:cNvSpPr/>
            <p:nvPr/>
          </p:nvSpPr>
          <p:spPr>
            <a:xfrm>
              <a:off x="5624514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ABD160-7E45-F5DF-C2FE-C28B8C25398E}"/>
                </a:ext>
              </a:extLst>
            </p:cNvPr>
            <p:cNvSpPr/>
            <p:nvPr/>
          </p:nvSpPr>
          <p:spPr>
            <a:xfrm>
              <a:off x="9439279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8B397C-C013-E24B-147C-15AA99C86673}"/>
                </a:ext>
              </a:extLst>
            </p:cNvPr>
            <p:cNvSpPr/>
            <p:nvPr/>
          </p:nvSpPr>
          <p:spPr>
            <a:xfrm>
              <a:off x="11153780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13556C-2233-4CB3-3F87-BA62E1C75ABF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 flipH="1">
              <a:off x="6848477" y="2196411"/>
              <a:ext cx="1714500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D16DA9-8EF8-22AF-22F9-4D83E3107148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8562977" y="2196411"/>
              <a:ext cx="1590675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917BAB-F175-4F6A-6DC2-44F52492E9A3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5886452" y="3249823"/>
              <a:ext cx="96202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B2D7BA-5A99-BE6C-DE10-FA5BE7C0DBCD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>
              <a:off x="6848477" y="3249823"/>
              <a:ext cx="890589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4E4029-9096-F889-7951-0B13BE16B970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 flipH="1">
              <a:off x="4795839" y="4554748"/>
              <a:ext cx="109061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338E19-4F55-27D7-0105-00B685FD7E2C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5886452" y="4554748"/>
              <a:ext cx="171450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AC27F2-B1F8-1D60-A1C0-3AE9BF75AEE2}"/>
                </a:ext>
              </a:extLst>
            </p:cNvPr>
            <p:cNvCxnSpPr>
              <a:cxnSpLocks/>
              <a:stCxn id="7" idx="2"/>
              <a:endCxn id="12" idx="0"/>
            </p:cNvCxnSpPr>
            <p:nvPr/>
          </p:nvCxnSpPr>
          <p:spPr>
            <a:xfrm flipH="1">
              <a:off x="9872667" y="3249823"/>
              <a:ext cx="28098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2BCC424-9835-1E1E-F306-43D67A18F8C3}"/>
                </a:ext>
              </a:extLst>
            </p:cNvPr>
            <p:cNvCxnSpPr>
              <a:cxnSpLocks/>
              <a:stCxn id="7" idx="2"/>
              <a:endCxn id="13" idx="0"/>
            </p:cNvCxnSpPr>
            <p:nvPr/>
          </p:nvCxnSpPr>
          <p:spPr>
            <a:xfrm>
              <a:off x="10153652" y="3249823"/>
              <a:ext cx="1433516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BC084CF-C3FE-B5FC-410C-D690E89F2BAA}"/>
                </a:ext>
              </a:extLst>
            </p:cNvPr>
            <p:cNvSpPr/>
            <p:nvPr/>
          </p:nvSpPr>
          <p:spPr>
            <a:xfrm>
              <a:off x="6919913" y="4969388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D45C8DF-90EC-5BF5-CE6B-02805B92EF27}"/>
                </a:ext>
              </a:extLst>
            </p:cNvPr>
            <p:cNvSpPr/>
            <p:nvPr/>
          </p:nvSpPr>
          <p:spPr>
            <a:xfrm>
              <a:off x="7929562" y="4969388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882B01-1FE9-59B2-43EB-76A08F60A314}"/>
                </a:ext>
              </a:extLst>
            </p:cNvPr>
            <p:cNvSpPr/>
            <p:nvPr/>
          </p:nvSpPr>
          <p:spPr>
            <a:xfrm>
              <a:off x="9124956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2435D98-EA22-88FF-BC70-E83396280F5F}"/>
                </a:ext>
              </a:extLst>
            </p:cNvPr>
            <p:cNvSpPr/>
            <p:nvPr/>
          </p:nvSpPr>
          <p:spPr>
            <a:xfrm>
              <a:off x="10163180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DCEDF7B-C13D-C09F-7623-D47D19F738B2}"/>
                </a:ext>
              </a:extLst>
            </p:cNvPr>
            <p:cNvCxnSpPr>
              <a:cxnSpLocks/>
              <a:stCxn id="9" idx="2"/>
              <a:endCxn id="38" idx="0"/>
            </p:cNvCxnSpPr>
            <p:nvPr/>
          </p:nvCxnSpPr>
          <p:spPr>
            <a:xfrm flipH="1">
              <a:off x="7353301" y="4554748"/>
              <a:ext cx="385765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05B0B3-315C-A8E6-6F13-D8590162E753}"/>
                </a:ext>
              </a:extLst>
            </p:cNvPr>
            <p:cNvCxnSpPr>
              <a:cxnSpLocks/>
              <a:stCxn id="9" idx="2"/>
              <a:endCxn id="39" idx="0"/>
            </p:cNvCxnSpPr>
            <p:nvPr/>
          </p:nvCxnSpPr>
          <p:spPr>
            <a:xfrm>
              <a:off x="7739066" y="4554748"/>
              <a:ext cx="623884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49683A-DC9D-D0A9-B2A9-48125893CFAB}"/>
                </a:ext>
              </a:extLst>
            </p:cNvPr>
            <p:cNvCxnSpPr>
              <a:cxnSpLocks/>
              <a:stCxn id="12" idx="2"/>
              <a:endCxn id="40" idx="0"/>
            </p:cNvCxnSpPr>
            <p:nvPr/>
          </p:nvCxnSpPr>
          <p:spPr>
            <a:xfrm flipH="1">
              <a:off x="9558344" y="4554748"/>
              <a:ext cx="31432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6566AF-61F2-A904-C682-33A85079AB3A}"/>
                </a:ext>
              </a:extLst>
            </p:cNvPr>
            <p:cNvCxnSpPr>
              <a:cxnSpLocks/>
              <a:stCxn id="12" idx="2"/>
              <a:endCxn id="41" idx="0"/>
            </p:cNvCxnSpPr>
            <p:nvPr/>
          </p:nvCxnSpPr>
          <p:spPr>
            <a:xfrm>
              <a:off x="9872667" y="4554748"/>
              <a:ext cx="723901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6A76607-91A6-57B0-55D8-EE70E4D3B959}"/>
                </a:ext>
              </a:extLst>
            </p:cNvPr>
            <p:cNvSpPr/>
            <p:nvPr/>
          </p:nvSpPr>
          <p:spPr>
            <a:xfrm>
              <a:off x="3857625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7FAAE8B-50F4-EFF4-A663-0345D1456FA6}"/>
                </a:ext>
              </a:extLst>
            </p:cNvPr>
            <p:cNvSpPr/>
            <p:nvPr/>
          </p:nvSpPr>
          <p:spPr>
            <a:xfrm>
              <a:off x="4867274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E53504D-99C4-9E33-C315-3BDBDBE2210C}"/>
                </a:ext>
              </a:extLst>
            </p:cNvPr>
            <p:cNvCxnSpPr>
              <a:cxnSpLocks/>
              <a:stCxn id="54" idx="0"/>
              <a:endCxn id="10" idx="2"/>
            </p:cNvCxnSpPr>
            <p:nvPr/>
          </p:nvCxnSpPr>
          <p:spPr>
            <a:xfrm flipV="1">
              <a:off x="4291013" y="5655188"/>
              <a:ext cx="504826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3243C45-5033-C9BE-FA5F-847988034CF1}"/>
                </a:ext>
              </a:extLst>
            </p:cNvPr>
            <p:cNvCxnSpPr>
              <a:cxnSpLocks/>
              <a:stCxn id="55" idx="0"/>
              <a:endCxn id="10" idx="2"/>
            </p:cNvCxnSpPr>
            <p:nvPr/>
          </p:nvCxnSpPr>
          <p:spPr>
            <a:xfrm flipH="1" flipV="1">
              <a:off x="4795839" y="5655188"/>
              <a:ext cx="504823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740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95716-6838-6C8A-F016-28AF57EEB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6514EFD-6B79-6DB4-A7DB-62A13B9C7A3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42293"/>
            <a:ext cx="9905998" cy="667357"/>
          </a:xfrm>
        </p:spPr>
        <p:txBody>
          <a:bodyPr/>
          <a:lstStyle/>
          <a:p>
            <a:pPr algn="ctr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Fibonacci numbers?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C15EA88-C15A-C5A9-6B51-2C2CF47D8DE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43055" y="4495368"/>
            <a:ext cx="1924052" cy="1019607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Look at how many recursive calls are repeated!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30303C3-0FC4-5493-37B2-BBC54F11E10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62000" y="2076019"/>
            <a:ext cx="4362451" cy="18925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{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assert(n &gt;= 0);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0 ) return 0;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1 ) return 1;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return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fib(n-1) 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6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fib(n-2)</a:t>
            </a: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0D1F7F97-75FF-D40C-634B-FE602989012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162050" y="1542619"/>
                <a:ext cx="3352800" cy="407777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1600" b="1" i="1" u="sng" dirty="0">
                    <a:ea typeface="ＭＳ Ｐゴシック" panose="020B0600070205080204" pitchFamily="34" charset="-128"/>
                  </a:rPr>
                  <a:t>Formula</a:t>
                </a:r>
                <a:r>
                  <a:rPr lang="en-US" altLang="en-US" sz="1600" dirty="0">
                    <a:ea typeface="ＭＳ Ｐゴシック" panose="020B0600070205080204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−1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−2)</m:t>
                    </m:r>
                  </m:oMath>
                </a14:m>
                <a:endParaRPr lang="en-US" altLang="en-US" sz="1600" dirty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0D1F7F97-75FF-D40C-634B-FE6029890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162050" y="1542619"/>
                <a:ext cx="3352800" cy="407777"/>
              </a:xfrm>
              <a:prstGeom prst="rect">
                <a:avLst/>
              </a:prstGeom>
              <a:blipFill>
                <a:blip r:embed="rId7"/>
                <a:stretch>
                  <a:fillRect l="-1128" b="-285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53" name="Group 23552">
            <a:extLst>
              <a:ext uri="{FF2B5EF4-FFF2-40B4-BE49-F238E27FC236}">
                <a16:creationId xmlns:a16="http://schemas.microsoft.com/office/drawing/2014/main" id="{082913ED-E817-3819-32C2-6904E8DF9141}"/>
              </a:ext>
            </a:extLst>
          </p:cNvPr>
          <p:cNvGrpSpPr/>
          <p:nvPr/>
        </p:nvGrpSpPr>
        <p:grpSpPr>
          <a:xfrm>
            <a:off x="3895725" y="1243911"/>
            <a:ext cx="8162930" cy="5192327"/>
            <a:chOff x="3857625" y="1510611"/>
            <a:chExt cx="8162930" cy="5192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A18929-CCC2-79CF-4A5A-1AD668A97788}"/>
                </a:ext>
              </a:extLst>
            </p:cNvPr>
            <p:cNvSpPr/>
            <p:nvPr/>
          </p:nvSpPr>
          <p:spPr>
            <a:xfrm>
              <a:off x="8129589" y="1510611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F(5)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0A9AD8-A784-FD43-63B5-D7B5DBFCDAB4}"/>
                </a:ext>
              </a:extLst>
            </p:cNvPr>
            <p:cNvSpPr/>
            <p:nvPr/>
          </p:nvSpPr>
          <p:spPr>
            <a:xfrm>
              <a:off x="6415089" y="2564023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F(4)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CEE358-C41A-2029-5865-56DEEE2164B7}"/>
                </a:ext>
              </a:extLst>
            </p:cNvPr>
            <p:cNvSpPr/>
            <p:nvPr/>
          </p:nvSpPr>
          <p:spPr>
            <a:xfrm>
              <a:off x="9720264" y="2564023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D76017-449E-4C55-4006-6908A3162205}"/>
                </a:ext>
              </a:extLst>
            </p:cNvPr>
            <p:cNvSpPr/>
            <p:nvPr/>
          </p:nvSpPr>
          <p:spPr>
            <a:xfrm>
              <a:off x="5453064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BDCE7E-773B-B955-F5AA-2AA9C9741263}"/>
                </a:ext>
              </a:extLst>
            </p:cNvPr>
            <p:cNvSpPr/>
            <p:nvPr/>
          </p:nvSpPr>
          <p:spPr>
            <a:xfrm>
              <a:off x="7305678" y="3868948"/>
              <a:ext cx="866775" cy="685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702923-4BD7-F52A-ED73-EAD5D77AF350}"/>
                </a:ext>
              </a:extLst>
            </p:cNvPr>
            <p:cNvSpPr/>
            <p:nvPr/>
          </p:nvSpPr>
          <p:spPr>
            <a:xfrm>
              <a:off x="4362451" y="4969388"/>
              <a:ext cx="866775" cy="685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3AFC68-896D-6C5C-33D0-25FA122DF507}"/>
                </a:ext>
              </a:extLst>
            </p:cNvPr>
            <p:cNvSpPr/>
            <p:nvPr/>
          </p:nvSpPr>
          <p:spPr>
            <a:xfrm>
              <a:off x="5624514" y="4969388"/>
              <a:ext cx="866775" cy="685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D3D2E2-81B7-F871-BB97-3FD8A6C7B3F4}"/>
                </a:ext>
              </a:extLst>
            </p:cNvPr>
            <p:cNvSpPr/>
            <p:nvPr/>
          </p:nvSpPr>
          <p:spPr>
            <a:xfrm>
              <a:off x="9439279" y="3868948"/>
              <a:ext cx="866775" cy="685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A2011F-74A2-872A-EF51-397792ECB6EC}"/>
                </a:ext>
              </a:extLst>
            </p:cNvPr>
            <p:cNvSpPr/>
            <p:nvPr/>
          </p:nvSpPr>
          <p:spPr>
            <a:xfrm>
              <a:off x="11153780" y="3868948"/>
              <a:ext cx="866775" cy="685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930BEA-D1B4-A204-6CF7-F2B915612B05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 flipH="1">
              <a:off x="6848477" y="2196411"/>
              <a:ext cx="1714500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CCF356B-CA98-63B8-2DEC-994C89A616CD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8562977" y="2196411"/>
              <a:ext cx="1590675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4658F86-CA7D-9BCF-37E8-ACB295F43703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5886452" y="3249823"/>
              <a:ext cx="96202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2FD410-C189-C7C3-3A08-14402D58FDDE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>
              <a:off x="6848477" y="3249823"/>
              <a:ext cx="890589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41162E8-3D7E-C6EF-8CAB-1CAAA51588CF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 flipH="1">
              <a:off x="4795839" y="4554748"/>
              <a:ext cx="109061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633131-D9D0-8CFD-9EE4-09F121CF404E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5886452" y="4554748"/>
              <a:ext cx="171450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C50B43F-ABB1-20EB-EA7D-AEBAE77B9ACE}"/>
                </a:ext>
              </a:extLst>
            </p:cNvPr>
            <p:cNvCxnSpPr>
              <a:cxnSpLocks/>
              <a:stCxn id="7" idx="2"/>
              <a:endCxn id="12" idx="0"/>
            </p:cNvCxnSpPr>
            <p:nvPr/>
          </p:nvCxnSpPr>
          <p:spPr>
            <a:xfrm flipH="1">
              <a:off x="9872667" y="3249823"/>
              <a:ext cx="28098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38F297-60C0-D158-9476-3342444811D5}"/>
                </a:ext>
              </a:extLst>
            </p:cNvPr>
            <p:cNvCxnSpPr>
              <a:cxnSpLocks/>
              <a:stCxn id="7" idx="2"/>
              <a:endCxn id="13" idx="0"/>
            </p:cNvCxnSpPr>
            <p:nvPr/>
          </p:nvCxnSpPr>
          <p:spPr>
            <a:xfrm>
              <a:off x="10153652" y="3249823"/>
              <a:ext cx="1433516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93A144-A16C-87AA-5F4A-97F636BD4DE8}"/>
                </a:ext>
              </a:extLst>
            </p:cNvPr>
            <p:cNvSpPr/>
            <p:nvPr/>
          </p:nvSpPr>
          <p:spPr>
            <a:xfrm>
              <a:off x="6919913" y="4969388"/>
              <a:ext cx="866775" cy="685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4F0C03-19C4-0B53-E9BD-DAB350A50F2D}"/>
                </a:ext>
              </a:extLst>
            </p:cNvPr>
            <p:cNvSpPr/>
            <p:nvPr/>
          </p:nvSpPr>
          <p:spPr>
            <a:xfrm>
              <a:off x="7929562" y="4969388"/>
              <a:ext cx="866775" cy="6858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C24843-B6DE-66F8-94C6-83A8FCBE24FB}"/>
                </a:ext>
              </a:extLst>
            </p:cNvPr>
            <p:cNvSpPr/>
            <p:nvPr/>
          </p:nvSpPr>
          <p:spPr>
            <a:xfrm>
              <a:off x="9124956" y="4969388"/>
              <a:ext cx="866775" cy="685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30411FC-423F-9D01-209B-5884833689DC}"/>
                </a:ext>
              </a:extLst>
            </p:cNvPr>
            <p:cNvSpPr/>
            <p:nvPr/>
          </p:nvSpPr>
          <p:spPr>
            <a:xfrm>
              <a:off x="10163180" y="4969388"/>
              <a:ext cx="866775" cy="6858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EACB8EC-210E-2A75-156A-AA14C6545E2C}"/>
                </a:ext>
              </a:extLst>
            </p:cNvPr>
            <p:cNvCxnSpPr>
              <a:cxnSpLocks/>
              <a:stCxn id="9" idx="2"/>
              <a:endCxn id="38" idx="0"/>
            </p:cNvCxnSpPr>
            <p:nvPr/>
          </p:nvCxnSpPr>
          <p:spPr>
            <a:xfrm flipH="1">
              <a:off x="7353301" y="4554748"/>
              <a:ext cx="385765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C14E91A-4E17-4780-0423-6691A3E748C3}"/>
                </a:ext>
              </a:extLst>
            </p:cNvPr>
            <p:cNvCxnSpPr>
              <a:cxnSpLocks/>
              <a:stCxn id="9" idx="2"/>
              <a:endCxn id="39" idx="0"/>
            </p:cNvCxnSpPr>
            <p:nvPr/>
          </p:nvCxnSpPr>
          <p:spPr>
            <a:xfrm>
              <a:off x="7739066" y="4554748"/>
              <a:ext cx="623884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C70D794-3617-713F-ABAC-DDF881B59805}"/>
                </a:ext>
              </a:extLst>
            </p:cNvPr>
            <p:cNvCxnSpPr>
              <a:cxnSpLocks/>
              <a:stCxn id="12" idx="2"/>
              <a:endCxn id="40" idx="0"/>
            </p:cNvCxnSpPr>
            <p:nvPr/>
          </p:nvCxnSpPr>
          <p:spPr>
            <a:xfrm flipH="1">
              <a:off x="9558344" y="4554748"/>
              <a:ext cx="31432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8A5F10-73E5-52E9-EE27-5A1E433094E2}"/>
                </a:ext>
              </a:extLst>
            </p:cNvPr>
            <p:cNvCxnSpPr>
              <a:cxnSpLocks/>
              <a:stCxn id="12" idx="2"/>
              <a:endCxn id="41" idx="0"/>
            </p:cNvCxnSpPr>
            <p:nvPr/>
          </p:nvCxnSpPr>
          <p:spPr>
            <a:xfrm>
              <a:off x="9872667" y="4554748"/>
              <a:ext cx="723901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6803532-DEA7-C227-E945-7D2F12A0E900}"/>
                </a:ext>
              </a:extLst>
            </p:cNvPr>
            <p:cNvSpPr/>
            <p:nvPr/>
          </p:nvSpPr>
          <p:spPr>
            <a:xfrm>
              <a:off x="3857625" y="6017138"/>
              <a:ext cx="866775" cy="685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79D3F7-5EB0-9BD2-B269-7DCFED8B21FA}"/>
                </a:ext>
              </a:extLst>
            </p:cNvPr>
            <p:cNvSpPr/>
            <p:nvPr/>
          </p:nvSpPr>
          <p:spPr>
            <a:xfrm>
              <a:off x="4867274" y="6017138"/>
              <a:ext cx="866775" cy="6858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0CF6E8C-9245-F631-91F3-B4AD5FC94C71}"/>
                </a:ext>
              </a:extLst>
            </p:cNvPr>
            <p:cNvCxnSpPr>
              <a:cxnSpLocks/>
              <a:stCxn id="54" idx="0"/>
              <a:endCxn id="10" idx="2"/>
            </p:cNvCxnSpPr>
            <p:nvPr/>
          </p:nvCxnSpPr>
          <p:spPr>
            <a:xfrm flipV="1">
              <a:off x="4291013" y="5655188"/>
              <a:ext cx="504826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577B9B-FAFE-68EA-F9A7-2EA758E36743}"/>
                </a:ext>
              </a:extLst>
            </p:cNvPr>
            <p:cNvCxnSpPr>
              <a:cxnSpLocks/>
              <a:stCxn id="55" idx="0"/>
              <a:endCxn id="10" idx="2"/>
            </p:cNvCxnSpPr>
            <p:nvPr/>
          </p:nvCxnSpPr>
          <p:spPr>
            <a:xfrm flipH="1" flipV="1">
              <a:off x="4795839" y="5655188"/>
              <a:ext cx="504823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556" name="Rectangle 3">
                <a:extLst>
                  <a:ext uri="{FF2B5EF4-FFF2-40B4-BE49-F238E27FC236}">
                    <a16:creationId xmlns:a16="http://schemas.microsoft.com/office/drawing/2014/main" id="{EC09D0DD-9C4B-B2C9-AF78-4F3C3D137A4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219824" y="5754034"/>
                <a:ext cx="4972056" cy="927192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altLang="en-US" i="1" dirty="0">
                    <a:ea typeface="ＭＳ Ｐゴシック" panose="020B0600070205080204" pitchFamily="34" charset="-128"/>
                  </a:rPr>
                  <a:t>What is the runtime of this implementation?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Θ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𝑛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</m:t>
                      </m:r>
                    </m:oMath>
                  </m:oMathPara>
                </a14:m>
                <a:endParaRPr lang="en-US" altLang="en-US" i="1" dirty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23556" name="Rectangle 3">
                <a:extLst>
                  <a:ext uri="{FF2B5EF4-FFF2-40B4-BE49-F238E27FC236}">
                    <a16:creationId xmlns:a16="http://schemas.microsoft.com/office/drawing/2014/main" id="{EC09D0DD-9C4B-B2C9-AF78-4F3C3D137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219824" y="5754034"/>
                <a:ext cx="4972056" cy="927192"/>
              </a:xfrm>
              <a:prstGeom prst="rect">
                <a:avLst/>
              </a:prstGeom>
              <a:blipFill>
                <a:blip r:embed="rId8"/>
                <a:stretch>
                  <a:fillRect l="-509" r="-763" b="-133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17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BFA3B-27B0-DBE2-C865-3D47CDB07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5EDC1C8-A3BA-442D-5DD3-62F9F912B86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42293"/>
            <a:ext cx="9905998" cy="667357"/>
          </a:xfrm>
        </p:spPr>
        <p:txBody>
          <a:bodyPr/>
          <a:lstStyle/>
          <a:p>
            <a:pPr algn="ctr"/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Memoization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0F35AF0-9CCF-2220-E8DE-DA5F050CF89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6789" y="1296463"/>
            <a:ext cx="4805363" cy="1158454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b="1" i="1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Memoization</a:t>
            </a:r>
            <a:r>
              <a:rPr lang="en-US" alt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A programming technique in which solutions to subproblems are stored in memory. Future invocations of that same subproblem can reference the previously stored solution instead of recomputing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C71AA8-B211-11C7-DDF5-BA63D9547D10}"/>
              </a:ext>
            </a:extLst>
          </p:cNvPr>
          <p:cNvGrpSpPr/>
          <p:nvPr/>
        </p:nvGrpSpPr>
        <p:grpSpPr>
          <a:xfrm>
            <a:off x="3657600" y="1205811"/>
            <a:ext cx="6729414" cy="5192327"/>
            <a:chOff x="3857625" y="1510611"/>
            <a:chExt cx="6729414" cy="51923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30074C-571A-9640-1506-C03B513BB39E}"/>
                </a:ext>
              </a:extLst>
            </p:cNvPr>
            <p:cNvSpPr/>
            <p:nvPr/>
          </p:nvSpPr>
          <p:spPr>
            <a:xfrm>
              <a:off x="8129589" y="1510611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F(5)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EAD021-90D9-C46C-4C59-FDFCF6DCD8E9}"/>
                </a:ext>
              </a:extLst>
            </p:cNvPr>
            <p:cNvSpPr/>
            <p:nvPr/>
          </p:nvSpPr>
          <p:spPr>
            <a:xfrm>
              <a:off x="6415089" y="2564023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F(4)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C4791F-ED94-D8B2-670B-A7624ECAF4C1}"/>
                </a:ext>
              </a:extLst>
            </p:cNvPr>
            <p:cNvSpPr/>
            <p:nvPr/>
          </p:nvSpPr>
          <p:spPr>
            <a:xfrm>
              <a:off x="9720264" y="2564023"/>
              <a:ext cx="866775" cy="6858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2AB24F-7735-3E78-B802-1F1861538FE1}"/>
                </a:ext>
              </a:extLst>
            </p:cNvPr>
            <p:cNvSpPr/>
            <p:nvPr/>
          </p:nvSpPr>
          <p:spPr>
            <a:xfrm>
              <a:off x="5453064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C543B6-633B-4FCD-6256-F969BD3B8DC4}"/>
                </a:ext>
              </a:extLst>
            </p:cNvPr>
            <p:cNvSpPr/>
            <p:nvPr/>
          </p:nvSpPr>
          <p:spPr>
            <a:xfrm>
              <a:off x="7305678" y="3868948"/>
              <a:ext cx="866775" cy="6858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3E430D-84B1-0882-944D-F535EE47B368}"/>
                </a:ext>
              </a:extLst>
            </p:cNvPr>
            <p:cNvSpPr/>
            <p:nvPr/>
          </p:nvSpPr>
          <p:spPr>
            <a:xfrm>
              <a:off x="4362451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B58951-C2B8-D92A-71E3-F8EFE0B4608E}"/>
                </a:ext>
              </a:extLst>
            </p:cNvPr>
            <p:cNvSpPr/>
            <p:nvPr/>
          </p:nvSpPr>
          <p:spPr>
            <a:xfrm>
              <a:off x="5624514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287C54-FDFB-032D-C7F9-6270AA2202F0}"/>
                </a:ext>
              </a:extLst>
            </p:cNvPr>
            <p:cNvCxnSpPr>
              <a:stCxn id="14" idx="2"/>
              <a:endCxn id="17" idx="0"/>
            </p:cNvCxnSpPr>
            <p:nvPr/>
          </p:nvCxnSpPr>
          <p:spPr>
            <a:xfrm flipH="1">
              <a:off x="6848477" y="2196411"/>
              <a:ext cx="1714500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91E08A-3BEB-CACF-0ADF-A96E89773BAC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>
              <a:off x="8562977" y="2196411"/>
              <a:ext cx="1590675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3CC4727-B689-F1A8-2B63-C2715BC5568A}"/>
                </a:ext>
              </a:extLst>
            </p:cNvPr>
            <p:cNvCxnSpPr>
              <a:cxnSpLocks/>
              <a:stCxn id="17" idx="2"/>
              <a:endCxn id="19" idx="0"/>
            </p:cNvCxnSpPr>
            <p:nvPr/>
          </p:nvCxnSpPr>
          <p:spPr>
            <a:xfrm flipH="1">
              <a:off x="5886452" y="3249823"/>
              <a:ext cx="96202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187CEA2-D611-4F1F-C268-6FBA65FC9B3F}"/>
                </a:ext>
              </a:extLst>
            </p:cNvPr>
            <p:cNvCxnSpPr>
              <a:cxnSpLocks/>
              <a:stCxn id="17" idx="2"/>
              <a:endCxn id="21" idx="0"/>
            </p:cNvCxnSpPr>
            <p:nvPr/>
          </p:nvCxnSpPr>
          <p:spPr>
            <a:xfrm>
              <a:off x="6848477" y="3249823"/>
              <a:ext cx="890589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6B787F8-3DA7-A20B-E011-A56F875DD691}"/>
                </a:ext>
              </a:extLst>
            </p:cNvPr>
            <p:cNvCxnSpPr>
              <a:cxnSpLocks/>
              <a:stCxn id="19" idx="2"/>
              <a:endCxn id="22" idx="0"/>
            </p:cNvCxnSpPr>
            <p:nvPr/>
          </p:nvCxnSpPr>
          <p:spPr>
            <a:xfrm flipH="1">
              <a:off x="4795839" y="4554748"/>
              <a:ext cx="109061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16F642-9356-B630-3FB5-2B2713444136}"/>
                </a:ext>
              </a:extLst>
            </p:cNvPr>
            <p:cNvCxnSpPr>
              <a:cxnSpLocks/>
              <a:stCxn id="19" idx="2"/>
              <a:endCxn id="24" idx="0"/>
            </p:cNvCxnSpPr>
            <p:nvPr/>
          </p:nvCxnSpPr>
          <p:spPr>
            <a:xfrm>
              <a:off x="5886452" y="4554748"/>
              <a:ext cx="171450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BE8DB70-FB78-87DF-4DD1-56FF6E4B034B}"/>
                </a:ext>
              </a:extLst>
            </p:cNvPr>
            <p:cNvSpPr/>
            <p:nvPr/>
          </p:nvSpPr>
          <p:spPr>
            <a:xfrm>
              <a:off x="3857625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9229FA-1D82-7195-BEC1-251FA788BBCA}"/>
                </a:ext>
              </a:extLst>
            </p:cNvPr>
            <p:cNvSpPr/>
            <p:nvPr/>
          </p:nvSpPr>
          <p:spPr>
            <a:xfrm>
              <a:off x="4867274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BD65763-62B6-92B6-59BB-93F81B9C225C}"/>
                </a:ext>
              </a:extLst>
            </p:cNvPr>
            <p:cNvCxnSpPr>
              <a:cxnSpLocks/>
              <a:stCxn id="58" idx="0"/>
              <a:endCxn id="22" idx="2"/>
            </p:cNvCxnSpPr>
            <p:nvPr/>
          </p:nvCxnSpPr>
          <p:spPr>
            <a:xfrm flipV="1">
              <a:off x="4291013" y="5655188"/>
              <a:ext cx="504826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922EDED-CCDE-E389-9DA1-4F70DDCF80AE}"/>
                </a:ext>
              </a:extLst>
            </p:cNvPr>
            <p:cNvCxnSpPr>
              <a:cxnSpLocks/>
              <a:stCxn id="60" idx="0"/>
              <a:endCxn id="22" idx="2"/>
            </p:cNvCxnSpPr>
            <p:nvPr/>
          </p:nvCxnSpPr>
          <p:spPr>
            <a:xfrm flipH="1" flipV="1">
              <a:off x="4795839" y="5655188"/>
              <a:ext cx="504823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3">
            <a:extLst>
              <a:ext uri="{FF2B5EF4-FFF2-40B4-BE49-F238E27FC236}">
                <a16:creationId xmlns:a16="http://schemas.microsoft.com/office/drawing/2014/main" id="{AD1CA2D1-CE37-1BB1-D05A-51FE0739DEC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72647" y="2930033"/>
            <a:ext cx="3717129" cy="1158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When you call a subproblem (e.g., f(3)) the first time, compute the answer! This will computer the answer and store solutions to f(3), f(2), f(1), and f(0) in an array!</a:t>
            </a:r>
          </a:p>
        </p:txBody>
      </p:sp>
      <p:cxnSp>
        <p:nvCxnSpPr>
          <p:cNvPr id="23552" name="Straight Connector 23551">
            <a:extLst>
              <a:ext uri="{FF2B5EF4-FFF2-40B4-BE49-F238E27FC236}">
                <a16:creationId xmlns:a16="http://schemas.microsoft.com/office/drawing/2014/main" id="{CCB36FD3-1755-4EE6-F8EC-FB782995B702}"/>
              </a:ext>
            </a:extLst>
          </p:cNvPr>
          <p:cNvCxnSpPr>
            <a:cxnSpLocks/>
          </p:cNvCxnSpPr>
          <p:nvPr/>
        </p:nvCxnSpPr>
        <p:spPr>
          <a:xfrm>
            <a:off x="3769518" y="3896659"/>
            <a:ext cx="321469" cy="18210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Rectangle 3">
            <a:extLst>
              <a:ext uri="{FF2B5EF4-FFF2-40B4-BE49-F238E27FC236}">
                <a16:creationId xmlns:a16="http://schemas.microsoft.com/office/drawing/2014/main" id="{797AA049-72E3-E268-7695-395CCA56E82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8886827" y="4917033"/>
            <a:ext cx="2436019" cy="1228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The branches don’t need to recompute, just lookup the answer!</a:t>
            </a:r>
          </a:p>
        </p:txBody>
      </p:sp>
      <p:cxnSp>
        <p:nvCxnSpPr>
          <p:cNvPr id="23558" name="Straight Connector 23557">
            <a:extLst>
              <a:ext uri="{FF2B5EF4-FFF2-40B4-BE49-F238E27FC236}">
                <a16:creationId xmlns:a16="http://schemas.microsoft.com/office/drawing/2014/main" id="{7991C17D-E0EE-BB03-51DF-49D2DF6CFFA1}"/>
              </a:ext>
            </a:extLst>
          </p:cNvPr>
          <p:cNvCxnSpPr>
            <a:cxnSpLocks/>
          </p:cNvCxnSpPr>
          <p:nvPr/>
        </p:nvCxnSpPr>
        <p:spPr>
          <a:xfrm>
            <a:off x="10310814" y="4194596"/>
            <a:ext cx="76200" cy="68772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2" name="Straight Connector 23561">
            <a:extLst>
              <a:ext uri="{FF2B5EF4-FFF2-40B4-BE49-F238E27FC236}">
                <a16:creationId xmlns:a16="http://schemas.microsoft.com/office/drawing/2014/main" id="{5623B667-0A40-6550-17DC-95E8AABAC026}"/>
              </a:ext>
            </a:extLst>
          </p:cNvPr>
          <p:cNvCxnSpPr>
            <a:cxnSpLocks/>
          </p:cNvCxnSpPr>
          <p:nvPr/>
        </p:nvCxnSpPr>
        <p:spPr>
          <a:xfrm>
            <a:off x="8629650" y="4664588"/>
            <a:ext cx="450057" cy="29234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9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44B99-EE9B-CC36-809A-3525A96CF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1BA96D7-19D7-A5AE-8997-29BB8CCF5B6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787270" y="28575"/>
            <a:ext cx="4233858" cy="667357"/>
          </a:xfrm>
        </p:spPr>
        <p:txBody>
          <a:bodyPr/>
          <a:lstStyle/>
          <a:p>
            <a:pPr algn="ctr"/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Memoization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D308AD8-EB63-5F75-FAD9-B4C86FE082CC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470560" y="690727"/>
            <a:ext cx="4805363" cy="947770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b="1" i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Key Idea</a:t>
            </a:r>
            <a:r>
              <a:rPr lang="en-US" altLang="en-US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You need to be able to lookup a solution to a subproblem in constant time!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1E9926-9C79-E3C8-EC9B-CAE2AF6C8076}"/>
              </a:ext>
            </a:extLst>
          </p:cNvPr>
          <p:cNvGrpSpPr/>
          <p:nvPr/>
        </p:nvGrpSpPr>
        <p:grpSpPr>
          <a:xfrm>
            <a:off x="136602" y="758750"/>
            <a:ext cx="5999866" cy="4629417"/>
            <a:chOff x="3857625" y="1510611"/>
            <a:chExt cx="6729414" cy="51923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19D2FB-F077-5B1D-45A4-D3D68E369F60}"/>
                </a:ext>
              </a:extLst>
            </p:cNvPr>
            <p:cNvSpPr/>
            <p:nvPr/>
          </p:nvSpPr>
          <p:spPr>
            <a:xfrm>
              <a:off x="8129589" y="1510611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F(5)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A780E1-E2D9-8874-42B6-EECCEBD7D3DE}"/>
                </a:ext>
              </a:extLst>
            </p:cNvPr>
            <p:cNvSpPr/>
            <p:nvPr/>
          </p:nvSpPr>
          <p:spPr>
            <a:xfrm>
              <a:off x="6415089" y="2564023"/>
              <a:ext cx="866775" cy="6858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F(4)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14791F-25A7-2388-3632-02F0BD2BF28B}"/>
                </a:ext>
              </a:extLst>
            </p:cNvPr>
            <p:cNvSpPr/>
            <p:nvPr/>
          </p:nvSpPr>
          <p:spPr>
            <a:xfrm>
              <a:off x="9720264" y="2564023"/>
              <a:ext cx="866775" cy="6858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8C9F74-486C-F614-5248-745DCCBABC2F}"/>
                </a:ext>
              </a:extLst>
            </p:cNvPr>
            <p:cNvSpPr/>
            <p:nvPr/>
          </p:nvSpPr>
          <p:spPr>
            <a:xfrm>
              <a:off x="5453064" y="386894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F(3)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2EF6CE-7B33-06CD-851C-2F72516C28B1}"/>
                </a:ext>
              </a:extLst>
            </p:cNvPr>
            <p:cNvSpPr/>
            <p:nvPr/>
          </p:nvSpPr>
          <p:spPr>
            <a:xfrm>
              <a:off x="7305678" y="3868948"/>
              <a:ext cx="866775" cy="6858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F5B4F8-5030-2D27-3CF2-4E1CC8825C7D}"/>
                </a:ext>
              </a:extLst>
            </p:cNvPr>
            <p:cNvSpPr/>
            <p:nvPr/>
          </p:nvSpPr>
          <p:spPr>
            <a:xfrm>
              <a:off x="4362451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F(2)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FF0687-285E-1F54-CE94-B3E8B811B9FB}"/>
                </a:ext>
              </a:extLst>
            </p:cNvPr>
            <p:cNvSpPr/>
            <p:nvPr/>
          </p:nvSpPr>
          <p:spPr>
            <a:xfrm>
              <a:off x="5624514" y="496938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0AC95E1-B752-1FFF-06C3-A345E9F0F2F1}"/>
                </a:ext>
              </a:extLst>
            </p:cNvPr>
            <p:cNvCxnSpPr>
              <a:stCxn id="14" idx="2"/>
              <a:endCxn id="17" idx="0"/>
            </p:cNvCxnSpPr>
            <p:nvPr/>
          </p:nvCxnSpPr>
          <p:spPr>
            <a:xfrm flipH="1">
              <a:off x="6848477" y="2196411"/>
              <a:ext cx="1714500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D2F8CB6-D65D-C9BD-4348-F5D12BDC0E48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>
              <a:off x="8562977" y="2196411"/>
              <a:ext cx="1590675" cy="367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F64AAE-7928-6F76-DEC0-4E1EB5088E86}"/>
                </a:ext>
              </a:extLst>
            </p:cNvPr>
            <p:cNvCxnSpPr>
              <a:cxnSpLocks/>
              <a:stCxn id="17" idx="2"/>
              <a:endCxn id="19" idx="0"/>
            </p:cNvCxnSpPr>
            <p:nvPr/>
          </p:nvCxnSpPr>
          <p:spPr>
            <a:xfrm flipH="1">
              <a:off x="5886452" y="3249823"/>
              <a:ext cx="962025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A45637-FA71-B0AE-8420-861FCF2D2648}"/>
                </a:ext>
              </a:extLst>
            </p:cNvPr>
            <p:cNvCxnSpPr>
              <a:cxnSpLocks/>
              <a:stCxn id="17" idx="2"/>
              <a:endCxn id="21" idx="0"/>
            </p:cNvCxnSpPr>
            <p:nvPr/>
          </p:nvCxnSpPr>
          <p:spPr>
            <a:xfrm>
              <a:off x="6848477" y="3249823"/>
              <a:ext cx="890589" cy="61912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AD7E81-D28A-FEEE-808E-EC77BA4DF702}"/>
                </a:ext>
              </a:extLst>
            </p:cNvPr>
            <p:cNvCxnSpPr>
              <a:cxnSpLocks/>
              <a:stCxn id="19" idx="2"/>
              <a:endCxn id="22" idx="0"/>
            </p:cNvCxnSpPr>
            <p:nvPr/>
          </p:nvCxnSpPr>
          <p:spPr>
            <a:xfrm flipH="1">
              <a:off x="4795839" y="4554748"/>
              <a:ext cx="1090613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61ADC1-42C7-F680-4FCB-760FEBEAD5BA}"/>
                </a:ext>
              </a:extLst>
            </p:cNvPr>
            <p:cNvCxnSpPr>
              <a:cxnSpLocks/>
              <a:stCxn id="19" idx="2"/>
              <a:endCxn id="24" idx="0"/>
            </p:cNvCxnSpPr>
            <p:nvPr/>
          </p:nvCxnSpPr>
          <p:spPr>
            <a:xfrm>
              <a:off x="5886452" y="4554748"/>
              <a:ext cx="171450" cy="41464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99D484-012E-26B8-127F-803DCA99275F}"/>
                </a:ext>
              </a:extLst>
            </p:cNvPr>
            <p:cNvSpPr/>
            <p:nvPr/>
          </p:nvSpPr>
          <p:spPr>
            <a:xfrm>
              <a:off x="3857625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F(1)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DDA8851-9E60-A664-FF9D-F097132646A6}"/>
                </a:ext>
              </a:extLst>
            </p:cNvPr>
            <p:cNvSpPr/>
            <p:nvPr/>
          </p:nvSpPr>
          <p:spPr>
            <a:xfrm>
              <a:off x="4867274" y="6017138"/>
              <a:ext cx="866775" cy="685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F(0)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C233C9A-D83D-6812-B95A-7785C08E9146}"/>
                </a:ext>
              </a:extLst>
            </p:cNvPr>
            <p:cNvCxnSpPr>
              <a:cxnSpLocks/>
              <a:stCxn id="58" idx="0"/>
              <a:endCxn id="22" idx="2"/>
            </p:cNvCxnSpPr>
            <p:nvPr/>
          </p:nvCxnSpPr>
          <p:spPr>
            <a:xfrm flipV="1">
              <a:off x="4291013" y="5655188"/>
              <a:ext cx="504826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2C53346-0738-ABD1-F0C5-17EF017E41F0}"/>
                </a:ext>
              </a:extLst>
            </p:cNvPr>
            <p:cNvCxnSpPr>
              <a:cxnSpLocks/>
              <a:stCxn id="60" idx="0"/>
              <a:endCxn id="22" idx="2"/>
            </p:cNvCxnSpPr>
            <p:nvPr/>
          </p:nvCxnSpPr>
          <p:spPr>
            <a:xfrm flipH="1" flipV="1">
              <a:off x="4795839" y="5655188"/>
              <a:ext cx="504823" cy="36195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3EF651-A9FC-3F4C-1F55-9156BD646835}"/>
              </a:ext>
            </a:extLst>
          </p:cNvPr>
          <p:cNvGrpSpPr/>
          <p:nvPr/>
        </p:nvGrpSpPr>
        <p:grpSpPr>
          <a:xfrm>
            <a:off x="3226172" y="4410388"/>
            <a:ext cx="7067544" cy="975217"/>
            <a:chOff x="1847850" y="5730383"/>
            <a:chExt cx="7067544" cy="9752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293AA4-0570-BCB7-4EC6-2B22F91AB342}"/>
                </a:ext>
              </a:extLst>
            </p:cNvPr>
            <p:cNvSpPr/>
            <p:nvPr/>
          </p:nvSpPr>
          <p:spPr>
            <a:xfrm>
              <a:off x="320992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F66F28-46A8-75F2-2F23-E37013B1BF02}"/>
                </a:ext>
              </a:extLst>
            </p:cNvPr>
            <p:cNvSpPr/>
            <p:nvPr/>
          </p:nvSpPr>
          <p:spPr>
            <a:xfrm>
              <a:off x="368617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A16FC0-38F1-2D33-8DEB-9CC1F9B61296}"/>
                </a:ext>
              </a:extLst>
            </p:cNvPr>
            <p:cNvSpPr/>
            <p:nvPr/>
          </p:nvSpPr>
          <p:spPr>
            <a:xfrm>
              <a:off x="41624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FB4D54-2895-A918-EF6E-F758E262C0FF}"/>
                </a:ext>
              </a:extLst>
            </p:cNvPr>
            <p:cNvSpPr/>
            <p:nvPr/>
          </p:nvSpPr>
          <p:spPr>
            <a:xfrm>
              <a:off x="46386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416916-9905-963B-937C-C9AFDD621646}"/>
                </a:ext>
              </a:extLst>
            </p:cNvPr>
            <p:cNvSpPr/>
            <p:nvPr/>
          </p:nvSpPr>
          <p:spPr>
            <a:xfrm>
              <a:off x="51149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5BB1BB-86EF-C60E-6600-B63123EDE42D}"/>
                </a:ext>
              </a:extLst>
            </p:cNvPr>
            <p:cNvSpPr/>
            <p:nvPr/>
          </p:nvSpPr>
          <p:spPr>
            <a:xfrm>
              <a:off x="55911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470F45-5213-FD05-28C9-F71A490F0B46}"/>
                </a:ext>
              </a:extLst>
            </p:cNvPr>
            <p:cNvSpPr/>
            <p:nvPr/>
          </p:nvSpPr>
          <p:spPr>
            <a:xfrm>
              <a:off x="605789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F7E540-23EF-F8C0-7969-592CB5712564}"/>
                </a:ext>
              </a:extLst>
            </p:cNvPr>
            <p:cNvSpPr/>
            <p:nvPr/>
          </p:nvSpPr>
          <p:spPr>
            <a:xfrm>
              <a:off x="653414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18F570-73F2-B100-23BC-AB6246BE5FB4}"/>
                </a:ext>
              </a:extLst>
            </p:cNvPr>
            <p:cNvSpPr/>
            <p:nvPr/>
          </p:nvSpPr>
          <p:spPr>
            <a:xfrm>
              <a:off x="70199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BCC504-43D7-E7E6-6BA6-111F0732685A}"/>
                </a:ext>
              </a:extLst>
            </p:cNvPr>
            <p:cNvSpPr/>
            <p:nvPr/>
          </p:nvSpPr>
          <p:spPr>
            <a:xfrm>
              <a:off x="74961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204678-F6E0-1481-0080-2A8109E5AF9F}"/>
                </a:ext>
              </a:extLst>
            </p:cNvPr>
            <p:cNvSpPr/>
            <p:nvPr/>
          </p:nvSpPr>
          <p:spPr>
            <a:xfrm>
              <a:off x="79724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CE3896-BB87-75E3-A8BD-FE67DA26046C}"/>
                </a:ext>
              </a:extLst>
            </p:cNvPr>
            <p:cNvSpPr/>
            <p:nvPr/>
          </p:nvSpPr>
          <p:spPr>
            <a:xfrm>
              <a:off x="84486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-1</a:t>
              </a:r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F633D2FD-46DF-18C1-B619-3337F3137233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>
            <a:xfrm>
              <a:off x="1847850" y="5730383"/>
              <a:ext cx="1357314" cy="4989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en-US" i="1" dirty="0">
                  <a:ea typeface="ＭＳ Ｐゴシック" panose="020B0600070205080204" pitchFamily="34" charset="-128"/>
                </a:rPr>
                <a:t>results[] 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346BE2-2712-49D0-88AF-1D4FF7BF3FF9}"/>
                </a:ext>
              </a:extLst>
            </p:cNvPr>
            <p:cNvSpPr/>
            <p:nvPr/>
          </p:nvSpPr>
          <p:spPr>
            <a:xfrm>
              <a:off x="320992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08E2BC-FC55-EEB6-D35B-A3883A4EFC49}"/>
                </a:ext>
              </a:extLst>
            </p:cNvPr>
            <p:cNvSpPr/>
            <p:nvPr/>
          </p:nvSpPr>
          <p:spPr>
            <a:xfrm>
              <a:off x="368617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F1FC5D-85B8-6FFE-55F0-3C69E273EF79}"/>
                </a:ext>
              </a:extLst>
            </p:cNvPr>
            <p:cNvSpPr/>
            <p:nvPr/>
          </p:nvSpPr>
          <p:spPr>
            <a:xfrm>
              <a:off x="41624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F4BC46-889F-37AB-C7B2-7A3A537264AD}"/>
                </a:ext>
              </a:extLst>
            </p:cNvPr>
            <p:cNvSpPr/>
            <p:nvPr/>
          </p:nvSpPr>
          <p:spPr>
            <a:xfrm>
              <a:off x="46386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EC1CA02-16B4-A11A-504D-E122AF12B49E}"/>
                </a:ext>
              </a:extLst>
            </p:cNvPr>
            <p:cNvSpPr/>
            <p:nvPr/>
          </p:nvSpPr>
          <p:spPr>
            <a:xfrm>
              <a:off x="51149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B7F1C0-304E-1D35-06A7-F53292E0C392}"/>
                </a:ext>
              </a:extLst>
            </p:cNvPr>
            <p:cNvSpPr/>
            <p:nvPr/>
          </p:nvSpPr>
          <p:spPr>
            <a:xfrm>
              <a:off x="55911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B76C55-966B-2FED-4355-EB19290F45C2}"/>
                </a:ext>
              </a:extLst>
            </p:cNvPr>
            <p:cNvSpPr/>
            <p:nvPr/>
          </p:nvSpPr>
          <p:spPr>
            <a:xfrm>
              <a:off x="605789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84829C-643B-FC03-41B6-28D61B36A063}"/>
                </a:ext>
              </a:extLst>
            </p:cNvPr>
            <p:cNvSpPr/>
            <p:nvPr/>
          </p:nvSpPr>
          <p:spPr>
            <a:xfrm>
              <a:off x="653414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47204A-CC3B-E63F-4975-109D4EA0276E}"/>
                </a:ext>
              </a:extLst>
            </p:cNvPr>
            <p:cNvSpPr/>
            <p:nvPr/>
          </p:nvSpPr>
          <p:spPr>
            <a:xfrm>
              <a:off x="70199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997625-2838-8B91-AFCC-196E3CD61B31}"/>
                </a:ext>
              </a:extLst>
            </p:cNvPr>
            <p:cNvSpPr/>
            <p:nvPr/>
          </p:nvSpPr>
          <p:spPr>
            <a:xfrm>
              <a:off x="74961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961E41-549A-8A69-89FC-731A1B9038E6}"/>
                </a:ext>
              </a:extLst>
            </p:cNvPr>
            <p:cNvSpPr/>
            <p:nvPr/>
          </p:nvSpPr>
          <p:spPr>
            <a:xfrm>
              <a:off x="79724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6EA1B2-86E2-6DCD-6FAA-33600F41D557}"/>
                </a:ext>
              </a:extLst>
            </p:cNvPr>
            <p:cNvSpPr/>
            <p:nvPr/>
          </p:nvSpPr>
          <p:spPr>
            <a:xfrm>
              <a:off x="84486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11</a:t>
              </a:r>
            </a:p>
          </p:txBody>
        </p:sp>
      </p:grpSp>
      <p:sp>
        <p:nvSpPr>
          <p:cNvPr id="42" name="Rectangle 3">
            <a:extLst>
              <a:ext uri="{FF2B5EF4-FFF2-40B4-BE49-F238E27FC236}">
                <a16:creationId xmlns:a16="http://schemas.microsoft.com/office/drawing/2014/main" id="{95B5C91C-B36F-AAED-B0B3-E36CABECB23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583486" y="5532881"/>
            <a:ext cx="4887028" cy="49896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i="1" dirty="0" err="1">
                <a:ea typeface="ＭＳ Ｐゴシック" panose="020B0600070205080204" pitchFamily="34" charset="-128"/>
              </a:rPr>
              <a:t>Memoization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 table. Stores solutions to subproblems!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DF8632A2-F276-E4BB-1CD5-0070F19F7CD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461863" y="2642682"/>
            <a:ext cx="2624134" cy="9477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Value is -1 if that subproblem not solved yet, otherwise table contains the solution!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9F5C25-A553-3616-03FF-341A6A01ECDF}"/>
              </a:ext>
            </a:extLst>
          </p:cNvPr>
          <p:cNvCxnSpPr>
            <a:cxnSpLocks/>
          </p:cNvCxnSpPr>
          <p:nvPr/>
        </p:nvCxnSpPr>
        <p:spPr>
          <a:xfrm flipH="1">
            <a:off x="6250357" y="3475643"/>
            <a:ext cx="719138" cy="93474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7783E1-2B0E-97A4-E1E6-1CF7C93772A5}"/>
              </a:ext>
            </a:extLst>
          </p:cNvPr>
          <p:cNvCxnSpPr>
            <a:cxnSpLocks/>
          </p:cNvCxnSpPr>
          <p:nvPr/>
        </p:nvCxnSpPr>
        <p:spPr>
          <a:xfrm>
            <a:off x="8662696" y="3303655"/>
            <a:ext cx="423301" cy="10393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3">
            <a:extLst>
              <a:ext uri="{FF2B5EF4-FFF2-40B4-BE49-F238E27FC236}">
                <a16:creationId xmlns:a16="http://schemas.microsoft.com/office/drawing/2014/main" id="{FF81D948-54FA-2AD3-69AC-B968A2239C0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826991" y="2599920"/>
            <a:ext cx="1960530" cy="9477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Last cell is the fib number we want to calculate! Here it is 11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F59085B-23C1-AFBB-38D6-7A7EF31A00E3}"/>
              </a:ext>
            </a:extLst>
          </p:cNvPr>
          <p:cNvCxnSpPr>
            <a:cxnSpLocks/>
          </p:cNvCxnSpPr>
          <p:nvPr/>
        </p:nvCxnSpPr>
        <p:spPr>
          <a:xfrm flipH="1">
            <a:off x="10240840" y="3498976"/>
            <a:ext cx="555649" cy="84400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0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ABDC897-EC89-1C47-8AE3-F32A97C1B9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85875" y="228600"/>
            <a:ext cx="9753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 err="1">
                <a:ea typeface="ＭＳ Ｐゴシック" panose="020B0600070205080204" pitchFamily="34" charset="-128"/>
              </a:rPr>
              <a:t>Memoization</a:t>
            </a:r>
            <a:r>
              <a:rPr lang="en-US" altLang="en-US" sz="4000" dirty="0">
                <a:ea typeface="ＭＳ Ｐゴシック" panose="020B0600070205080204" pitchFamily="34" charset="-128"/>
              </a:rPr>
              <a:t> and Fibonacci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B5CD2A1-7C1C-EF45-84AD-0FBA893F1F6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92704" y="1049112"/>
            <a:ext cx="4339942" cy="5381625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results[]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{-1}*n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1800" dirty="0" err="1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</a:t>
            </a:r>
            <a:r>
              <a:rPr lang="en-US" altLang="en-US" sz="18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(n)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 dirty="0" err="1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</a:t>
            </a:r>
            <a:r>
              <a:rPr lang="en-US" altLang="en-US" sz="18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(int n)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b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</a:t>
            </a: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!= -1 ):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return </a:t>
            </a: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</a:t>
            </a:r>
            <a:r>
              <a:rPr lang="en-US" alt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n == 0 || n ==1 ):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</a:t>
            </a:r>
            <a:r>
              <a:rPr lang="en-US" alt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val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else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</a:t>
            </a:r>
            <a:r>
              <a:rPr lang="en-US" alt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val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</a:t>
            </a:r>
            <a:r>
              <a:rPr lang="en-US" altLang="en-US" sz="1800" dirty="0" err="1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</a:t>
            </a:r>
            <a:r>
              <a:rPr lang="en-US" altLang="en-US" sz="18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(n-1)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800" dirty="0" err="1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</a:t>
            </a:r>
            <a:r>
              <a:rPr lang="en-US" altLang="en-US" sz="18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(n-2)</a:t>
            </a:r>
            <a:br>
              <a:rPr lang="en-US" altLang="en-US" sz="18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</a:t>
            </a:r>
            <a:r>
              <a:rPr lang="en-US" alt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18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6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32BE5-D00F-E3F5-2DAA-D5131792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1B4C5E8-918A-9BF9-7641-C9979079762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85875" y="228600"/>
            <a:ext cx="9753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 err="1">
                <a:ea typeface="ＭＳ Ｐゴシック" panose="020B0600070205080204" pitchFamily="34" charset="-128"/>
              </a:rPr>
              <a:t>Memoization</a:t>
            </a:r>
            <a:r>
              <a:rPr lang="en-US" altLang="en-US" sz="4000" dirty="0">
                <a:ea typeface="ＭＳ Ｐゴシック" panose="020B0600070205080204" pitchFamily="34" charset="-128"/>
              </a:rPr>
              <a:t> and Fibonacci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B768F50-FF96-1768-95F4-23DBD2EB7E7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41315" y="3090255"/>
            <a:ext cx="3881438" cy="667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If subproblem already solved, just return the answer and don’t do any recursion!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E71C4A-AC72-F28E-9B80-C2098CE89130}"/>
              </a:ext>
            </a:extLst>
          </p:cNvPr>
          <p:cNvCxnSpPr>
            <a:cxnSpLocks/>
          </p:cNvCxnSpPr>
          <p:nvPr/>
        </p:nvCxnSpPr>
        <p:spPr>
          <a:xfrm>
            <a:off x="5393530" y="3338513"/>
            <a:ext cx="1257303" cy="8542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2331BB-B9D0-9406-63F2-308C9BC3F2C3}"/>
              </a:ext>
            </a:extLst>
          </p:cNvPr>
          <p:cNvCxnSpPr>
            <a:cxnSpLocks/>
          </p:cNvCxnSpPr>
          <p:nvPr/>
        </p:nvCxnSpPr>
        <p:spPr>
          <a:xfrm flipV="1">
            <a:off x="5366738" y="3434068"/>
            <a:ext cx="1257303" cy="29466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A5BA0A-F2B4-BE37-F07F-AE70F9A4849A}"/>
              </a:ext>
            </a:extLst>
          </p:cNvPr>
          <p:cNvCxnSpPr>
            <a:cxnSpLocks/>
          </p:cNvCxnSpPr>
          <p:nvPr/>
        </p:nvCxnSpPr>
        <p:spPr>
          <a:xfrm>
            <a:off x="5380435" y="4304693"/>
            <a:ext cx="1372792" cy="36255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2CC4E2-DCB1-5EA3-D9D1-4A191661FEA6}"/>
              </a:ext>
            </a:extLst>
          </p:cNvPr>
          <p:cNvCxnSpPr>
            <a:cxnSpLocks/>
          </p:cNvCxnSpPr>
          <p:nvPr/>
        </p:nvCxnSpPr>
        <p:spPr>
          <a:xfrm flipV="1">
            <a:off x="5380435" y="4667250"/>
            <a:ext cx="1372792" cy="6759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id="{8922D400-5114-9DE8-ADFE-F8191C75407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650833" y="4400550"/>
            <a:ext cx="3881438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Normal recursive implementation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26B42-24DE-2B99-4BFD-5230E2B6D4BC}"/>
              </a:ext>
            </a:extLst>
          </p:cNvPr>
          <p:cNvCxnSpPr>
            <a:cxnSpLocks/>
          </p:cNvCxnSpPr>
          <p:nvPr/>
        </p:nvCxnSpPr>
        <p:spPr>
          <a:xfrm>
            <a:off x="5329239" y="5953125"/>
            <a:ext cx="1398981" cy="3048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9D7455-1D12-E58B-AF0A-8A2FF5ED5288}"/>
              </a:ext>
            </a:extLst>
          </p:cNvPr>
          <p:cNvCxnSpPr>
            <a:cxnSpLocks/>
          </p:cNvCxnSpPr>
          <p:nvPr/>
        </p:nvCxnSpPr>
        <p:spPr>
          <a:xfrm flipV="1">
            <a:off x="5329239" y="6257925"/>
            <a:ext cx="1400175" cy="23751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67024209-9468-51F5-0FC5-4B812146964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650833" y="5885843"/>
            <a:ext cx="3881438" cy="7054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Before returning, store the result in results so other subproblem calls can use it!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7D68CD5A-2C32-6FDF-D23B-75BB04348CD7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6703816" y="1790095"/>
            <a:ext cx="3881438" cy="667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Make array filled with -1 everywhere and kick off the recursion!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8991B2-510B-DACB-4349-56DED0018919}"/>
              </a:ext>
            </a:extLst>
          </p:cNvPr>
          <p:cNvCxnSpPr>
            <a:cxnSpLocks/>
          </p:cNvCxnSpPr>
          <p:nvPr/>
        </p:nvCxnSpPr>
        <p:spPr>
          <a:xfrm>
            <a:off x="5356031" y="2038353"/>
            <a:ext cx="1257303" cy="8542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1B263E-79B1-4B96-8E68-A409A64AA8BD}"/>
              </a:ext>
            </a:extLst>
          </p:cNvPr>
          <p:cNvCxnSpPr>
            <a:cxnSpLocks/>
          </p:cNvCxnSpPr>
          <p:nvPr/>
        </p:nvCxnSpPr>
        <p:spPr>
          <a:xfrm flipV="1">
            <a:off x="5329239" y="2133908"/>
            <a:ext cx="1257303" cy="29466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>
            <a:extLst>
              <a:ext uri="{FF2B5EF4-FFF2-40B4-BE49-F238E27FC236}">
                <a16:creationId xmlns:a16="http://schemas.microsoft.com/office/drawing/2014/main" id="{010BAC80-1E2A-F269-ACAA-A2073861395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828589" y="1247775"/>
            <a:ext cx="4339942" cy="53816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results[]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{-1}*n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fibRec(n)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!= -1 ):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return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n == 0 || n ==1 ):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else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fibRec(n-1)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fibRec(n-2)</a:t>
            </a:r>
            <a:b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DABDD-B8CD-00CA-3F24-4EFB2A519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99918FD-6F63-29D2-84F7-874F25A08B8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85875" y="228600"/>
            <a:ext cx="9753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 err="1">
                <a:ea typeface="ＭＳ Ｐゴシック" panose="020B0600070205080204" pitchFamily="34" charset="-128"/>
              </a:rPr>
              <a:t>Memoization</a:t>
            </a:r>
            <a:r>
              <a:rPr lang="en-US" altLang="en-US" sz="4000" dirty="0">
                <a:ea typeface="ＭＳ Ｐゴシック" panose="020B0600070205080204" pitchFamily="34" charset="-128"/>
              </a:rPr>
              <a:t> and Fibonacci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2FCB512-BB40-9ED6-DA3B-48C173BF9FD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096000" y="1947559"/>
                <a:ext cx="5191125" cy="1700516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en-US" b="1" i="1" u="sng" dirty="0">
                    <a:ea typeface="ＭＳ Ｐゴシック" panose="020B0600070205080204" pitchFamily="34" charset="-128"/>
                  </a:rPr>
                  <a:t>Runtime</a:t>
                </a:r>
                <a:r>
                  <a:rPr lang="en-US" altLang="en-US" i="1" dirty="0">
                    <a:ea typeface="ＭＳ Ｐゴシック" panose="020B0600070205080204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Θ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endParaRPr lang="en-US" altLang="en-US" i="1" dirty="0">
                  <a:ea typeface="ＭＳ Ｐゴシック" panose="020B0600070205080204" pitchFamily="34" charset="-128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en-US" b="1" i="1" u="sng" dirty="0">
                    <a:ea typeface="ＭＳ Ｐゴシック" panose="020B0600070205080204" pitchFamily="34" charset="-128"/>
                  </a:rPr>
                  <a:t>Why?</a:t>
                </a:r>
                <a:r>
                  <a:rPr lang="en-US" altLang="en-US" i="1" dirty="0">
                    <a:ea typeface="ＭＳ Ｐゴシック" panose="020B0600070205080204" pitchFamily="34" charset="-128"/>
                  </a:rPr>
                  <a:t>: Because each cell in results is computed exactly once. Future calls return in constant time.</a:t>
                </a: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2FCB512-BB40-9ED6-DA3B-48C173BF9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096000" y="1947559"/>
                <a:ext cx="5191125" cy="1700516"/>
              </a:xfrm>
              <a:prstGeom prst="rect">
                <a:avLst/>
              </a:prstGeom>
              <a:blipFill>
                <a:blip r:embed="rId6"/>
                <a:stretch>
                  <a:fillRect l="-1460" t="-735" r="-1946" b="-588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3">
            <a:extLst>
              <a:ext uri="{FF2B5EF4-FFF2-40B4-BE49-F238E27FC236}">
                <a16:creationId xmlns:a16="http://schemas.microsoft.com/office/drawing/2014/main" id="{EC56D82D-4562-6971-C600-081286A2B52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096000" y="4262134"/>
            <a:ext cx="5191125" cy="757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This is called </a:t>
            </a:r>
            <a:r>
              <a:rPr lang="en-US" altLang="en-US" b="1" i="1" u="sng" dirty="0">
                <a:ea typeface="ＭＳ Ｐゴシック" panose="020B0600070205080204" pitchFamily="34" charset="-128"/>
              </a:rPr>
              <a:t>Top-Down Dynamic Programming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7FFB95E-E281-C0F4-F12D-04DD7F77224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445447" y="1070883"/>
            <a:ext cx="4339942" cy="53816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results[]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{-1}*n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fibRec(n)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!= -1 ):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return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n == 0 || n ==1 ):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else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fibRec(n-1)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fibRec(n-2)</a:t>
            </a:r>
            <a:b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6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ED95F-41BB-B9B6-CB9C-89F423C7F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DA115D5-361A-AB44-BF23-0426768AD83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85875" y="228600"/>
            <a:ext cx="9753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 err="1">
                <a:ea typeface="ＭＳ Ｐゴシック" panose="020B0600070205080204" pitchFamily="34" charset="-128"/>
              </a:rPr>
              <a:t>Memoization</a:t>
            </a:r>
            <a:r>
              <a:rPr lang="en-US" altLang="en-US" sz="4000" dirty="0">
                <a:ea typeface="ＭＳ Ｐゴシック" panose="020B0600070205080204" pitchFamily="34" charset="-128"/>
              </a:rPr>
              <a:t> and Fibonacci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4F8EBA7-89B4-A7EF-F7C3-07EDF0F1EEF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686425" y="1657045"/>
            <a:ext cx="5191125" cy="757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Why is this called </a:t>
            </a:r>
            <a:r>
              <a:rPr lang="en-US" altLang="en-US" b="1" i="1" u="sng" dirty="0">
                <a:ea typeface="ＭＳ Ｐゴシック" panose="020B0600070205080204" pitchFamily="34" charset="-128"/>
              </a:rPr>
              <a:t>Top-Down Dynamic Programming</a:t>
            </a:r>
            <a:r>
              <a:rPr lang="en-US" altLang="en-US" i="1" dirty="0">
                <a:ea typeface="ＭＳ Ｐゴシック" panose="020B0600070205080204" pitchFamily="34" charset="-128"/>
              </a:rPr>
              <a:t>? Let’s step through it!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1795F0-78AC-87E6-F766-52968295FA43}"/>
              </a:ext>
            </a:extLst>
          </p:cNvPr>
          <p:cNvGrpSpPr/>
          <p:nvPr/>
        </p:nvGrpSpPr>
        <p:grpSpPr>
          <a:xfrm>
            <a:off x="4719640" y="3468197"/>
            <a:ext cx="7067544" cy="975217"/>
            <a:chOff x="1847850" y="5730383"/>
            <a:chExt cx="7067544" cy="9752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F5EC4E-1009-FDA1-3C44-839BD3E2D808}"/>
                </a:ext>
              </a:extLst>
            </p:cNvPr>
            <p:cNvSpPr/>
            <p:nvPr/>
          </p:nvSpPr>
          <p:spPr>
            <a:xfrm>
              <a:off x="320992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18E02C-CC9C-F795-D99D-15EDF0C37BF9}"/>
                </a:ext>
              </a:extLst>
            </p:cNvPr>
            <p:cNvSpPr/>
            <p:nvPr/>
          </p:nvSpPr>
          <p:spPr>
            <a:xfrm>
              <a:off x="368617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C64289-7D01-EE82-7438-A309BAB3DA30}"/>
                </a:ext>
              </a:extLst>
            </p:cNvPr>
            <p:cNvSpPr/>
            <p:nvPr/>
          </p:nvSpPr>
          <p:spPr>
            <a:xfrm>
              <a:off x="41624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58F330-F360-04B5-4C5D-E94880E0FBF9}"/>
                </a:ext>
              </a:extLst>
            </p:cNvPr>
            <p:cNvSpPr/>
            <p:nvPr/>
          </p:nvSpPr>
          <p:spPr>
            <a:xfrm>
              <a:off x="46386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DDF25D-262C-407A-D5C3-BEF4AC45641B}"/>
                </a:ext>
              </a:extLst>
            </p:cNvPr>
            <p:cNvSpPr/>
            <p:nvPr/>
          </p:nvSpPr>
          <p:spPr>
            <a:xfrm>
              <a:off x="51149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A6F62E-47C3-450E-29AD-206C5085E9F0}"/>
                </a:ext>
              </a:extLst>
            </p:cNvPr>
            <p:cNvSpPr/>
            <p:nvPr/>
          </p:nvSpPr>
          <p:spPr>
            <a:xfrm>
              <a:off x="55911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C71F3E-94C3-AE8D-F3D8-8DA2B3E41CE7}"/>
                </a:ext>
              </a:extLst>
            </p:cNvPr>
            <p:cNvSpPr/>
            <p:nvPr/>
          </p:nvSpPr>
          <p:spPr>
            <a:xfrm>
              <a:off x="605789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E918CC-A4E9-FB11-1674-90B7D4DAC54F}"/>
                </a:ext>
              </a:extLst>
            </p:cNvPr>
            <p:cNvSpPr/>
            <p:nvPr/>
          </p:nvSpPr>
          <p:spPr>
            <a:xfrm>
              <a:off x="653414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933710-5E52-8FDD-8C7C-C89E46E594A1}"/>
                </a:ext>
              </a:extLst>
            </p:cNvPr>
            <p:cNvSpPr/>
            <p:nvPr/>
          </p:nvSpPr>
          <p:spPr>
            <a:xfrm>
              <a:off x="70199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7DA877-D26E-8E84-7F61-5D9D12C97728}"/>
                </a:ext>
              </a:extLst>
            </p:cNvPr>
            <p:cNvSpPr/>
            <p:nvPr/>
          </p:nvSpPr>
          <p:spPr>
            <a:xfrm>
              <a:off x="74961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60160-69BD-5083-A037-EC796E99EEA7}"/>
                </a:ext>
              </a:extLst>
            </p:cNvPr>
            <p:cNvSpPr/>
            <p:nvPr/>
          </p:nvSpPr>
          <p:spPr>
            <a:xfrm>
              <a:off x="79724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0E039D-B82D-5F9D-57D0-F3A0F86651EB}"/>
                </a:ext>
              </a:extLst>
            </p:cNvPr>
            <p:cNvSpPr/>
            <p:nvPr/>
          </p:nvSpPr>
          <p:spPr>
            <a:xfrm>
              <a:off x="84486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4DE41D05-B531-39AA-EBEC-88E772FF0CD2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>
            <a:xfrm>
              <a:off x="1847850" y="5730383"/>
              <a:ext cx="1357314" cy="4989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en-US" i="1" dirty="0">
                  <a:ea typeface="ＭＳ Ｐゴシック" panose="020B0600070205080204" pitchFamily="34" charset="-128"/>
                </a:rPr>
                <a:t>results[] :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A6C04E-8C1C-8714-C8DC-39599BF024AE}"/>
                </a:ext>
              </a:extLst>
            </p:cNvPr>
            <p:cNvSpPr/>
            <p:nvPr/>
          </p:nvSpPr>
          <p:spPr>
            <a:xfrm>
              <a:off x="320992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DBD472-B66B-849B-A87A-A34F2A81E2C6}"/>
                </a:ext>
              </a:extLst>
            </p:cNvPr>
            <p:cNvSpPr/>
            <p:nvPr/>
          </p:nvSpPr>
          <p:spPr>
            <a:xfrm>
              <a:off x="368617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9F2F17-7089-55FD-CAD1-921AFD9E4651}"/>
                </a:ext>
              </a:extLst>
            </p:cNvPr>
            <p:cNvSpPr/>
            <p:nvPr/>
          </p:nvSpPr>
          <p:spPr>
            <a:xfrm>
              <a:off x="41624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610648-B6A3-F2B3-4965-BB9C3844DCBC}"/>
                </a:ext>
              </a:extLst>
            </p:cNvPr>
            <p:cNvSpPr/>
            <p:nvPr/>
          </p:nvSpPr>
          <p:spPr>
            <a:xfrm>
              <a:off x="46386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B6CF8-8348-6F50-2BA5-F0547F95F5BA}"/>
                </a:ext>
              </a:extLst>
            </p:cNvPr>
            <p:cNvSpPr/>
            <p:nvPr/>
          </p:nvSpPr>
          <p:spPr>
            <a:xfrm>
              <a:off x="51149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23EAA9-E8D5-5C3A-1613-E9CB7616E0AF}"/>
                </a:ext>
              </a:extLst>
            </p:cNvPr>
            <p:cNvSpPr/>
            <p:nvPr/>
          </p:nvSpPr>
          <p:spPr>
            <a:xfrm>
              <a:off x="55911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1B76CA-26D6-33DE-AFF4-3A90BB3EAF24}"/>
                </a:ext>
              </a:extLst>
            </p:cNvPr>
            <p:cNvSpPr/>
            <p:nvPr/>
          </p:nvSpPr>
          <p:spPr>
            <a:xfrm>
              <a:off x="605789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745D22-1D0E-C3EF-6C41-8238A3959646}"/>
                </a:ext>
              </a:extLst>
            </p:cNvPr>
            <p:cNvSpPr/>
            <p:nvPr/>
          </p:nvSpPr>
          <p:spPr>
            <a:xfrm>
              <a:off x="653414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B4F2AE-0A6F-C2CD-1FB5-94A3666DB40B}"/>
                </a:ext>
              </a:extLst>
            </p:cNvPr>
            <p:cNvSpPr/>
            <p:nvPr/>
          </p:nvSpPr>
          <p:spPr>
            <a:xfrm>
              <a:off x="70199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F97FBF-C652-0D9A-4F86-103505915519}"/>
                </a:ext>
              </a:extLst>
            </p:cNvPr>
            <p:cNvSpPr/>
            <p:nvPr/>
          </p:nvSpPr>
          <p:spPr>
            <a:xfrm>
              <a:off x="74961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AEBE21B-392B-96F8-BC11-50AA88A79275}"/>
                </a:ext>
              </a:extLst>
            </p:cNvPr>
            <p:cNvSpPr/>
            <p:nvPr/>
          </p:nvSpPr>
          <p:spPr>
            <a:xfrm>
              <a:off x="79724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4E2BAB-D699-6BD6-3714-0FC6409E67A8}"/>
                </a:ext>
              </a:extLst>
            </p:cNvPr>
            <p:cNvSpPr/>
            <p:nvPr/>
          </p:nvSpPr>
          <p:spPr>
            <a:xfrm>
              <a:off x="84486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11</a:t>
              </a:r>
            </a:p>
          </p:txBody>
        </p:sp>
      </p:grpSp>
      <p:sp>
        <p:nvSpPr>
          <p:cNvPr id="34" name="Rectangle 3">
            <a:extLst>
              <a:ext uri="{FF2B5EF4-FFF2-40B4-BE49-F238E27FC236}">
                <a16:creationId xmlns:a16="http://schemas.microsoft.com/office/drawing/2014/main" id="{67876C5C-662A-BAB8-F1DB-52D02F82E3D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28899" y="1128941"/>
            <a:ext cx="4339942" cy="538162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results[]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{-1}*n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fibRec(n)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fibRec(int n)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!= -1 ):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return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if ( n == 0 || n ==1 ):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n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else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val =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fibRec(n-1)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fibRec(n-2)</a:t>
            </a:r>
            <a:br>
              <a:rPr lang="en-US" altLang="en-US" sz="180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180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results[n]</a:t>
            </a: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val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val</a:t>
            </a:r>
            <a:endParaRPr lang="en-US" altLang="en-US" sz="18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1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6BC1513-528F-5649-83D8-38BBC58EB4C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47800" y="151765"/>
            <a:ext cx="9448800" cy="8382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Bottom-Up Dynamic Programming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BFF0C8D-1B60-A648-AAC8-FCA8C8E761C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99418" y="2000250"/>
            <a:ext cx="8793163" cy="1428750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i="1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Bottom-Up Dynamic Programming</a:t>
            </a: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Involves solving the base cases first and then filling in the solutions in (usually) increasing order. This is typically NOT recursive</a:t>
            </a:r>
          </a:p>
        </p:txBody>
      </p:sp>
    </p:spTree>
    <p:extLst>
      <p:ext uri="{BB962C8B-B14F-4D97-AF65-F5344CB8AC3E}">
        <p14:creationId xmlns:p14="http://schemas.microsoft.com/office/powerpoint/2010/main" val="237020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ABDC897-EC89-1C47-8AE3-F32A97C1B9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13693" y="180975"/>
            <a:ext cx="8964613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ea typeface="ＭＳ Ｐゴシック" panose="020B0600070205080204" pitchFamily="34" charset="-128"/>
              </a:rPr>
              <a:t>Bottom-Up Fibonacci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B5CD2A1-7C1C-EF45-84AD-0FBA893F1F6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705098" y="1466850"/>
            <a:ext cx="6781801" cy="3114675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result[n+1]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result[0]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0;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result[1]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i="1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for </a:t>
            </a:r>
            <a:r>
              <a:rPr lang="en-US" altLang="en-US" sz="2000" i="1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2 to 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</a:t>
            </a:r>
            <a:r>
              <a:rPr lang="en-US" altLang="en-US" sz="2000" i="1" dirty="0" err="1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result[i-1] 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result[i-2]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i="1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result[n]</a:t>
            </a:r>
          </a:p>
        </p:txBody>
      </p:sp>
    </p:spTree>
    <p:extLst>
      <p:ext uri="{BB962C8B-B14F-4D97-AF65-F5344CB8AC3E}">
        <p14:creationId xmlns:p14="http://schemas.microsoft.com/office/powerpoint/2010/main" val="260006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958A-1B23-A64F-9249-F7943CB9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01277"/>
            <a:ext cx="9905998" cy="1163629"/>
          </a:xfrm>
        </p:spPr>
        <p:txBody>
          <a:bodyPr/>
          <a:lstStyle/>
          <a:p>
            <a:pPr algn="ctr"/>
            <a:r>
              <a:rPr lang="en-US" dirty="0"/>
              <a:t>Dynamic Programming and Greedy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B5F3-60DB-794C-8A50-2C59D77F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796" y="2293767"/>
            <a:ext cx="4046408" cy="2415819"/>
          </a:xfrm>
        </p:spPr>
        <p:txBody>
          <a:bodyPr/>
          <a:lstStyle/>
          <a:p>
            <a:r>
              <a:rPr lang="en-US" dirty="0"/>
              <a:t>TOPICS:</a:t>
            </a:r>
          </a:p>
          <a:p>
            <a:pPr lvl="1"/>
            <a:r>
              <a:rPr lang="en-US" dirty="0"/>
              <a:t>Intro to Dynamic Programming</a:t>
            </a:r>
          </a:p>
          <a:p>
            <a:pPr lvl="1"/>
            <a:r>
              <a:rPr lang="en-US" dirty="0" err="1"/>
              <a:t>Memoization</a:t>
            </a:r>
            <a:endParaRPr lang="en-US" dirty="0"/>
          </a:p>
          <a:p>
            <a:pPr lvl="1"/>
            <a:r>
              <a:rPr lang="en-US" dirty="0"/>
              <a:t>Example DP Problem:</a:t>
            </a:r>
          </a:p>
          <a:p>
            <a:pPr lvl="2"/>
            <a:r>
              <a:rPr lang="en-US" dirty="0"/>
              <a:t>Log Cutting</a:t>
            </a:r>
          </a:p>
        </p:txBody>
      </p:sp>
    </p:spTree>
    <p:extLst>
      <p:ext uri="{BB962C8B-B14F-4D97-AF65-F5344CB8AC3E}">
        <p14:creationId xmlns:p14="http://schemas.microsoft.com/office/powerpoint/2010/main" val="289614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ECF2F-94D7-CD77-6E11-166D298C9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705D41F-46D7-F9EA-E3FE-3AB45EBB737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13693" y="180975"/>
            <a:ext cx="8964613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ea typeface="ＭＳ Ｐゴシック" panose="020B0600070205080204" pitchFamily="34" charset="-128"/>
              </a:rPr>
              <a:t>Bottom-Up Fibonacci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BBEEEEF-D041-09D0-B605-FB63C662FD0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705098" y="1143000"/>
            <a:ext cx="6781801" cy="3114675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long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result[n+1]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result[0]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result[1]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i="1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for </a:t>
            </a:r>
            <a:r>
              <a:rPr lang="en-US" altLang="en-US" sz="2000" i="1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2 to 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</a:t>
            </a:r>
            <a:r>
              <a:rPr lang="en-US" altLang="en-US" sz="2000" i="1" dirty="0" err="1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]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result[i-1] </a:t>
            </a: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result[i-2]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i="1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i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return </a:t>
            </a:r>
            <a:r>
              <a:rPr lang="en-US" altLang="en-US" sz="2000" i="1" dirty="0">
                <a:solidFill>
                  <a:schemeClr val="accent4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result[n]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060A7C-9AE8-0BC8-4764-2EAAFFB76397}"/>
              </a:ext>
            </a:extLst>
          </p:cNvPr>
          <p:cNvGrpSpPr/>
          <p:nvPr/>
        </p:nvGrpSpPr>
        <p:grpSpPr>
          <a:xfrm>
            <a:off x="2419355" y="5363672"/>
            <a:ext cx="7067544" cy="975217"/>
            <a:chOff x="1847850" y="5730383"/>
            <a:chExt cx="7067544" cy="9752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72C9FA-0641-F0F7-13A3-73CD04910294}"/>
                </a:ext>
              </a:extLst>
            </p:cNvPr>
            <p:cNvSpPr/>
            <p:nvPr/>
          </p:nvSpPr>
          <p:spPr>
            <a:xfrm>
              <a:off x="320992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0B162E1-D124-B295-6194-8815551686E1}"/>
                </a:ext>
              </a:extLst>
            </p:cNvPr>
            <p:cNvSpPr/>
            <p:nvPr/>
          </p:nvSpPr>
          <p:spPr>
            <a:xfrm>
              <a:off x="3686175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9CCEB4-A81B-8AD7-D25F-64E0B3B6C9F1}"/>
                </a:ext>
              </a:extLst>
            </p:cNvPr>
            <p:cNvSpPr/>
            <p:nvPr/>
          </p:nvSpPr>
          <p:spPr>
            <a:xfrm>
              <a:off x="41624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54EB69-5839-1DA2-0AA4-948338D422AA}"/>
                </a:ext>
              </a:extLst>
            </p:cNvPr>
            <p:cNvSpPr/>
            <p:nvPr/>
          </p:nvSpPr>
          <p:spPr>
            <a:xfrm>
              <a:off x="46386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0A946B-8CEB-4497-53C7-A4B1C8440378}"/>
                </a:ext>
              </a:extLst>
            </p:cNvPr>
            <p:cNvSpPr/>
            <p:nvPr/>
          </p:nvSpPr>
          <p:spPr>
            <a:xfrm>
              <a:off x="511492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AD3BFB-F7DF-81D4-5B43-DFDF4EB1BD1D}"/>
                </a:ext>
              </a:extLst>
            </p:cNvPr>
            <p:cNvSpPr/>
            <p:nvPr/>
          </p:nvSpPr>
          <p:spPr>
            <a:xfrm>
              <a:off x="5591173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4BA9FE-97E6-E188-5077-59EF4D5C5C67}"/>
                </a:ext>
              </a:extLst>
            </p:cNvPr>
            <p:cNvSpPr/>
            <p:nvPr/>
          </p:nvSpPr>
          <p:spPr>
            <a:xfrm>
              <a:off x="605789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8CC0EB-0A6C-4DE1-1E73-07D31057FADC}"/>
                </a:ext>
              </a:extLst>
            </p:cNvPr>
            <p:cNvSpPr/>
            <p:nvPr/>
          </p:nvSpPr>
          <p:spPr>
            <a:xfrm>
              <a:off x="6534146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9367E1-0AEA-A868-482C-04FEF72A5A66}"/>
                </a:ext>
              </a:extLst>
            </p:cNvPr>
            <p:cNvSpPr/>
            <p:nvPr/>
          </p:nvSpPr>
          <p:spPr>
            <a:xfrm>
              <a:off x="70199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F42D50-C53B-EDEA-09CB-3F881375444E}"/>
                </a:ext>
              </a:extLst>
            </p:cNvPr>
            <p:cNvSpPr/>
            <p:nvPr/>
          </p:nvSpPr>
          <p:spPr>
            <a:xfrm>
              <a:off x="74961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F93CD3-29E2-759A-292A-A0BBC7158583}"/>
                </a:ext>
              </a:extLst>
            </p:cNvPr>
            <p:cNvSpPr/>
            <p:nvPr/>
          </p:nvSpPr>
          <p:spPr>
            <a:xfrm>
              <a:off x="797241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2FEB3B-B53E-D4EF-7454-19D4B147408D}"/>
                </a:ext>
              </a:extLst>
            </p:cNvPr>
            <p:cNvSpPr/>
            <p:nvPr/>
          </p:nvSpPr>
          <p:spPr>
            <a:xfrm>
              <a:off x="8448669" y="5810250"/>
              <a:ext cx="466725" cy="4286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69F6CBFD-368C-6644-B0C3-32A3C308EFE3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>
            <a:xfrm>
              <a:off x="1847850" y="5730383"/>
              <a:ext cx="1357314" cy="4989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en-US" i="1" dirty="0">
                  <a:ea typeface="ＭＳ Ｐゴシック" panose="020B0600070205080204" pitchFamily="34" charset="-128"/>
                </a:rPr>
                <a:t>results[] 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DFA0AB-3DDA-E136-DDAF-17B3A8F803A2}"/>
                </a:ext>
              </a:extLst>
            </p:cNvPr>
            <p:cNvSpPr/>
            <p:nvPr/>
          </p:nvSpPr>
          <p:spPr>
            <a:xfrm>
              <a:off x="320992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DD29AD-F0A4-B190-1F2A-1EA744FD2C9F}"/>
                </a:ext>
              </a:extLst>
            </p:cNvPr>
            <p:cNvSpPr/>
            <p:nvPr/>
          </p:nvSpPr>
          <p:spPr>
            <a:xfrm>
              <a:off x="3686175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3BFD6B-ED9E-E7B0-8B53-7937BADDFD80}"/>
                </a:ext>
              </a:extLst>
            </p:cNvPr>
            <p:cNvSpPr/>
            <p:nvPr/>
          </p:nvSpPr>
          <p:spPr>
            <a:xfrm>
              <a:off x="41624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D180A2-F7A7-EF80-D138-0A6757D5A1CF}"/>
                </a:ext>
              </a:extLst>
            </p:cNvPr>
            <p:cNvSpPr/>
            <p:nvPr/>
          </p:nvSpPr>
          <p:spPr>
            <a:xfrm>
              <a:off x="46386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6617C9-95AB-0A0B-AF08-72D288CC7A88}"/>
                </a:ext>
              </a:extLst>
            </p:cNvPr>
            <p:cNvSpPr/>
            <p:nvPr/>
          </p:nvSpPr>
          <p:spPr>
            <a:xfrm>
              <a:off x="511492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A76DC8-B70A-8C6B-0003-6CC276F7F300}"/>
                </a:ext>
              </a:extLst>
            </p:cNvPr>
            <p:cNvSpPr/>
            <p:nvPr/>
          </p:nvSpPr>
          <p:spPr>
            <a:xfrm>
              <a:off x="5591173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4EF5C9-B8A7-4F71-3216-D7CBEB33D2DE}"/>
                </a:ext>
              </a:extLst>
            </p:cNvPr>
            <p:cNvSpPr/>
            <p:nvPr/>
          </p:nvSpPr>
          <p:spPr>
            <a:xfrm>
              <a:off x="605789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2AD324-F252-C326-23FD-A539A49E619A}"/>
                </a:ext>
              </a:extLst>
            </p:cNvPr>
            <p:cNvSpPr/>
            <p:nvPr/>
          </p:nvSpPr>
          <p:spPr>
            <a:xfrm>
              <a:off x="6534146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DCF1120-C2C2-4FF9-CE2F-E07876AE98FE}"/>
                </a:ext>
              </a:extLst>
            </p:cNvPr>
            <p:cNvSpPr/>
            <p:nvPr/>
          </p:nvSpPr>
          <p:spPr>
            <a:xfrm>
              <a:off x="70199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CBE919-C869-5ED0-8116-91FEF9982DD3}"/>
                </a:ext>
              </a:extLst>
            </p:cNvPr>
            <p:cNvSpPr/>
            <p:nvPr/>
          </p:nvSpPr>
          <p:spPr>
            <a:xfrm>
              <a:off x="74961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2275B8-E56A-9B03-EBE8-8C924F4370F8}"/>
                </a:ext>
              </a:extLst>
            </p:cNvPr>
            <p:cNvSpPr/>
            <p:nvPr/>
          </p:nvSpPr>
          <p:spPr>
            <a:xfrm>
              <a:off x="797241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41E5E52-B865-565B-D4B0-894C427A6871}"/>
                </a:ext>
              </a:extLst>
            </p:cNvPr>
            <p:cNvSpPr/>
            <p:nvPr/>
          </p:nvSpPr>
          <p:spPr>
            <a:xfrm>
              <a:off x="8448669" y="6276975"/>
              <a:ext cx="466725" cy="428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704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8326-C22D-AE4C-B559-1F292B8DD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Dynamic Programming</a:t>
            </a:r>
            <a:br>
              <a:rPr lang="en-US" dirty="0"/>
            </a:br>
            <a:r>
              <a:rPr lang="en-US" dirty="0"/>
              <a:t>and Log Cutting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5AD79-503E-4248-A4B1-C3E6F0753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2F5B71-CB11-DB1F-F1CA-8DF29837BFA7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960C45-0725-690A-16F8-AC4B2218FB11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479B0C-E38E-9089-1F82-38EA91B21525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C22BB7-5829-8779-4233-9B22F85A1CD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DA72CA4-D422-5935-2564-7D3A9B55EAAB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C12AFA-DF0C-7460-F0A3-19F7CAFC626C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6864DA0-4306-24DA-50E6-77F42D58878C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352704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43464"/>
            <a:ext cx="9905998" cy="642746"/>
          </a:xfrm>
        </p:spPr>
        <p:txBody>
          <a:bodyPr/>
          <a:lstStyle/>
          <a:p>
            <a:pPr algn="ctr"/>
            <a:r>
              <a:rPr lang="en-US" dirty="0"/>
              <a:t>Log Cutting</a:t>
            </a:r>
          </a:p>
        </p:txBody>
      </p:sp>
      <p:pic>
        <p:nvPicPr>
          <p:cNvPr id="1026" name="Picture 2" descr="Image result for 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6015567" y="1657866"/>
            <a:ext cx="1407992" cy="55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12259" y="1064567"/>
                <a:ext cx="8548482" cy="120032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>
                    <a:solidFill>
                      <a:schemeClr val="bg1"/>
                    </a:solidFill>
                  </a:rPr>
                  <a:t>Problem Statement</a:t>
                </a:r>
                <a:r>
                  <a:rPr lang="en-US" sz="2400" dirty="0">
                    <a:solidFill>
                      <a:schemeClr val="bg1"/>
                    </a:solidFill>
                  </a:rPr>
                  <a:t>: Given a log of length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and a list (of length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of prices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the price of a cut of size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). Find the best way to cut the log to maximize our profit.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59" y="1064567"/>
                <a:ext cx="8548482" cy="1200329"/>
              </a:xfrm>
              <a:prstGeom prst="rect">
                <a:avLst/>
              </a:prstGeom>
              <a:blipFill>
                <a:blip r:embed="rId3"/>
                <a:stretch>
                  <a:fillRect l="-1037" t="-3093" b="-92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592355" y="5349955"/>
                <a:ext cx="5987216" cy="954107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Select a list of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3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such that: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800" dirty="0"/>
                  <a:t>  and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[ℓ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55" y="5349955"/>
                <a:ext cx="5987216" cy="954107"/>
              </a:xfrm>
              <a:prstGeom prst="rect">
                <a:avLst/>
              </a:prstGeom>
              <a:blipFill>
                <a:blip r:embed="rId4"/>
                <a:stretch>
                  <a:fillRect l="-7173" t="-24675" r="-1055" b="-10389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7914564" y="5565398"/>
                <a:ext cx="2984791" cy="52322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4"/>
                    </a:solidFill>
                  </a:rPr>
                  <a:t>Brute Force: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564" y="5565398"/>
                <a:ext cx="2984791" cy="523220"/>
              </a:xfrm>
              <a:prstGeom prst="rect">
                <a:avLst/>
              </a:prstGeom>
              <a:blipFill>
                <a:blip r:embed="rId5"/>
                <a:stretch>
                  <a:fillRect l="-4219" t="-11364" b="-2727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B6BC3E8-BB3D-6DD1-D1B3-6E480F6B7A18}"/>
              </a:ext>
            </a:extLst>
          </p:cNvPr>
          <p:cNvGrpSpPr/>
          <p:nvPr/>
        </p:nvGrpSpPr>
        <p:grpSpPr>
          <a:xfrm>
            <a:off x="2445369" y="2770559"/>
            <a:ext cx="6961591" cy="914526"/>
            <a:chOff x="2445369" y="2770559"/>
            <a:chExt cx="6961591" cy="914526"/>
          </a:xfrm>
        </p:grpSpPr>
        <p:sp>
          <p:nvSpPr>
            <p:cNvPr id="17" name="Rectangle 16"/>
            <p:cNvSpPr/>
            <p:nvPr/>
          </p:nvSpPr>
          <p:spPr>
            <a:xfrm>
              <a:off x="40525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859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193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527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861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195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529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863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197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853163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69020" y="3308508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10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35620" y="329258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9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02220" y="329258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68820" y="329258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5420" y="329258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02020" y="330395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68620" y="330395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35220" y="329258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01820" y="330395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68420" y="330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45369" y="3315753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Length: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5468" y="2852593"/>
              <a:ext cx="807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26FE58-C155-7D44-C545-DDA8078D4F7C}"/>
                </a:ext>
              </a:extLst>
            </p:cNvPr>
            <p:cNvSpPr/>
            <p:nvPr/>
          </p:nvSpPr>
          <p:spPr>
            <a:xfrm>
              <a:off x="3517628" y="2770559"/>
              <a:ext cx="533400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D8130D-0DCE-5975-3D2E-DEEB2D032BB4}"/>
                </a:ext>
              </a:extLst>
            </p:cNvPr>
            <p:cNvSpPr txBox="1"/>
            <p:nvPr/>
          </p:nvSpPr>
          <p:spPr>
            <a:xfrm>
              <a:off x="3628676" y="331336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3392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BC5B8-5233-6EAE-7758-59C0CB3DF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05BC-F3BB-908F-CF8A-289D785F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AA2040-2A6A-DFEC-367C-D2F3C6F6B622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FF0E1AA-12DD-4433-C68B-4DE493971D49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1153334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69054"/>
            <a:ext cx="9905998" cy="5232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1. Identify Sub-Problems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38400" y="1650573"/>
                <a:ext cx="7558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650573"/>
                <a:ext cx="7558223" cy="523220"/>
              </a:xfrm>
              <a:prstGeom prst="rect">
                <a:avLst/>
              </a:prstGeom>
              <a:blipFill>
                <a:blip r:embed="rId2"/>
                <a:stretch>
                  <a:fillRect l="-503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72E86C2-7A51-9D42-216E-278FA43936DB}"/>
              </a:ext>
            </a:extLst>
          </p:cNvPr>
          <p:cNvGrpSpPr/>
          <p:nvPr/>
        </p:nvGrpSpPr>
        <p:grpSpPr>
          <a:xfrm>
            <a:off x="2535264" y="2514758"/>
            <a:ext cx="7121472" cy="2642460"/>
            <a:chOff x="2564969" y="3138408"/>
            <a:chExt cx="7121472" cy="26424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FCDA6E-425E-18B9-B3FA-F52695D39723}"/>
                </a:ext>
              </a:extLst>
            </p:cNvPr>
            <p:cNvSpPr/>
            <p:nvPr/>
          </p:nvSpPr>
          <p:spPr>
            <a:xfrm>
              <a:off x="2564969" y="3138408"/>
              <a:ext cx="7121472" cy="264246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Image result for lo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r="37586"/>
            <a:stretch/>
          </p:blipFill>
          <p:spPr bwMode="auto">
            <a:xfrm rot="5400000">
              <a:off x="5389376" y="1537075"/>
              <a:ext cx="1600201" cy="658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8220676" y="4030850"/>
              <a:ext cx="0" cy="160020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Brace 11"/>
            <p:cNvSpPr/>
            <p:nvPr/>
          </p:nvSpPr>
          <p:spPr>
            <a:xfrm rot="16200000">
              <a:off x="5329541" y="1215913"/>
              <a:ext cx="457200" cy="5325078"/>
            </a:xfrm>
            <a:prstGeom prst="rightBrac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23686" y="3207371"/>
                  <a:ext cx="11319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686" y="3207371"/>
                  <a:ext cx="1131977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111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/>
                <p:cNvSpPr/>
                <p:nvPr/>
              </p:nvSpPr>
              <p:spPr>
                <a:xfrm>
                  <a:off x="3442031" y="4561478"/>
                  <a:ext cx="431143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accent2"/>
                      </a:solidFill>
                    </a:rPr>
                    <a:t>best way to cut a log of length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a14:m>
                  <a:endParaRPr lang="en-US" sz="2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2031" y="4561478"/>
                  <a:ext cx="4311437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053" t="-1081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895601" y="1193373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/>
                  <a:t>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1193373"/>
                <a:ext cx="4812471" cy="523220"/>
              </a:xfrm>
              <a:prstGeom prst="rect">
                <a:avLst/>
              </a:prstGeom>
              <a:blipFill>
                <a:blip r:embed="rId6"/>
                <a:stretch>
                  <a:fillRect l="-792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6A790C6-EC69-AC8C-D383-65117D2B2D93}"/>
              </a:ext>
            </a:extLst>
          </p:cNvPr>
          <p:cNvSpPr txBox="1"/>
          <p:nvPr/>
        </p:nvSpPr>
        <p:spPr>
          <a:xfrm>
            <a:off x="8009081" y="5864388"/>
            <a:ext cx="288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Notice that cut(n) ranges from cut(0) all the way to cut(n)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63DC83-B0D9-E280-3D42-B0818404505D}"/>
              </a:ext>
            </a:extLst>
          </p:cNvPr>
          <p:cNvCxnSpPr/>
          <p:nvPr/>
        </p:nvCxnSpPr>
        <p:spPr>
          <a:xfrm>
            <a:off x="8314841" y="5261678"/>
            <a:ext cx="519193" cy="59668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915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8B6F5-4F5F-2ADB-BB74-D5908B3E4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2DF4-FA03-356E-EF2B-E856B6C7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23508C7-4FD4-2FEF-0354-E8F694B79B18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2E310A-4923-F179-7F98-8F3CE9E86236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88DACE7-55D2-73F4-2894-E7AD1AF97FA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0D8E78-E00F-7F6C-87B1-CE79B9BF0842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3581989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F5296-B268-52BE-EF41-2E1265242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2CCA-E502-F8D3-0C66-C7E8EFEA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5158"/>
            <a:ext cx="9905998" cy="5928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2. Identify Recursive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E3591B-6E03-BEBC-B5A8-E40EDC644735}"/>
                  </a:ext>
                </a:extLst>
              </p:cNvPr>
              <p:cNvSpPr txBox="1"/>
              <p:nvPr/>
            </p:nvSpPr>
            <p:spPr>
              <a:xfrm>
                <a:off x="2593383" y="1552339"/>
                <a:ext cx="7712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E3591B-6E03-BEBC-B5A8-E40EDC644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83" y="1552339"/>
                <a:ext cx="7712111" cy="523220"/>
              </a:xfrm>
              <a:prstGeom prst="rect">
                <a:avLst/>
              </a:prstGeom>
              <a:blipFill>
                <a:blip r:embed="rId2"/>
                <a:stretch>
                  <a:fillRect l="-49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DAA4057-8E2F-EFA7-B8E5-014728D67BD3}"/>
              </a:ext>
            </a:extLst>
          </p:cNvPr>
          <p:cNvGrpSpPr/>
          <p:nvPr/>
        </p:nvGrpSpPr>
        <p:grpSpPr>
          <a:xfrm>
            <a:off x="2938450" y="2298416"/>
            <a:ext cx="6935492" cy="2681206"/>
            <a:chOff x="2456481" y="2394489"/>
            <a:chExt cx="6935492" cy="268120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45DC59-C03A-8198-91E6-A226DED2A51D}"/>
                </a:ext>
              </a:extLst>
            </p:cNvPr>
            <p:cNvSpPr/>
            <p:nvPr/>
          </p:nvSpPr>
          <p:spPr>
            <a:xfrm>
              <a:off x="2456481" y="2394489"/>
              <a:ext cx="6935492" cy="268120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5" name="Picture 2" descr="Image result for log">
              <a:extLst>
                <a:ext uri="{FF2B5EF4-FFF2-40B4-BE49-F238E27FC236}">
                  <a16:creationId xmlns:a16="http://schemas.microsoft.com/office/drawing/2014/main" id="{662CEAB4-117D-A980-7B23-2E22F0883A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r="37586"/>
            <a:stretch/>
          </p:blipFill>
          <p:spPr bwMode="auto">
            <a:xfrm rot="5400000">
              <a:off x="5149037" y="789281"/>
              <a:ext cx="1600201" cy="658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1688983-4235-D956-77E1-4006A317F47B}"/>
                </a:ext>
              </a:extLst>
            </p:cNvPr>
            <p:cNvCxnSpPr/>
            <p:nvPr/>
          </p:nvCxnSpPr>
          <p:spPr>
            <a:xfrm>
              <a:off x="7980337" y="3283056"/>
              <a:ext cx="0" cy="1600202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752390-0EB8-7C0D-188E-8274DACF1BD8}"/>
                    </a:ext>
                  </a:extLst>
                </p:cNvPr>
                <p:cNvSpPr txBox="1"/>
                <p:nvPr/>
              </p:nvSpPr>
              <p:spPr>
                <a:xfrm>
                  <a:off x="8111852" y="2794990"/>
                  <a:ext cx="9360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752390-0EB8-7C0D-188E-8274DACF1B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1852" y="2794990"/>
                  <a:ext cx="93609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EF7EE9A7-E943-EB46-A8D7-F8372C523B16}"/>
                </a:ext>
              </a:extLst>
            </p:cNvPr>
            <p:cNvSpPr/>
            <p:nvPr/>
          </p:nvSpPr>
          <p:spPr>
            <a:xfrm rot="16200000">
              <a:off x="5089202" y="468119"/>
              <a:ext cx="457200" cy="5325078"/>
            </a:xfrm>
            <a:prstGeom prst="rightBrac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CC11938-D655-ECB5-F989-B618550F2F6B}"/>
                    </a:ext>
                  </a:extLst>
                </p:cNvPr>
                <p:cNvSpPr txBox="1"/>
                <p:nvPr/>
              </p:nvSpPr>
              <p:spPr>
                <a:xfrm>
                  <a:off x="4383347" y="2459577"/>
                  <a:ext cx="19259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CC11938-D655-ECB5-F989-B618550F2F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347" y="2459577"/>
                  <a:ext cx="192597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9D46CC-5858-1D0E-F73F-7B0D41D26C6A}"/>
                </a:ext>
              </a:extLst>
            </p:cNvPr>
            <p:cNvSpPr txBox="1"/>
            <p:nvPr/>
          </p:nvSpPr>
          <p:spPr>
            <a:xfrm>
              <a:off x="7980342" y="3880308"/>
              <a:ext cx="11991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Last Cut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B9E5D30-4195-9A57-F0D4-302EA5419BF7}"/>
                    </a:ext>
                  </a:extLst>
                </p:cNvPr>
                <p:cNvSpPr/>
                <p:nvPr/>
              </p:nvSpPr>
              <p:spPr>
                <a:xfrm>
                  <a:off x="2798737" y="3892659"/>
                  <a:ext cx="50294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accent2"/>
                      </a:solidFill>
                    </a:rPr>
                    <a:t>best way to cut a log of length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2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en-US" sz="2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B9E5D30-4195-9A57-F0D4-302EA5419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737" y="3892659"/>
                  <a:ext cx="502945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015" t="-1081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8DEC2B-BD3A-B1F1-7869-E32B98DE3F79}"/>
                  </a:ext>
                </a:extLst>
              </p:cNvPr>
              <p:cNvSpPr/>
              <p:nvPr/>
            </p:nvSpPr>
            <p:spPr>
              <a:xfrm>
                <a:off x="3050584" y="1095139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8DEC2B-BD3A-B1F1-7869-E32B98DE3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84" y="1095139"/>
                <a:ext cx="4812471" cy="523220"/>
              </a:xfrm>
              <a:prstGeom prst="rect">
                <a:avLst/>
              </a:prstGeom>
              <a:blipFill>
                <a:blip r:embed="rId7"/>
                <a:stretch>
                  <a:fillRect l="-78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FEF223F-24E7-6963-53D7-F3790F9C58F8}"/>
              </a:ext>
            </a:extLst>
          </p:cNvPr>
          <p:cNvSpPr txBox="1"/>
          <p:nvPr/>
        </p:nvSpPr>
        <p:spPr>
          <a:xfrm>
            <a:off x="4308527" y="5939312"/>
            <a:ext cx="6811505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bg1"/>
                </a:solidFill>
              </a:rPr>
              <a:t>Key Idea</a:t>
            </a:r>
            <a:r>
              <a:rPr lang="en-US" i="1" dirty="0">
                <a:solidFill>
                  <a:schemeClr val="bg1"/>
                </a:solidFill>
              </a:rPr>
              <a:t>: Somewhere the </a:t>
            </a:r>
            <a:r>
              <a:rPr lang="en-US" i="1" dirty="0">
                <a:solidFill>
                  <a:schemeClr val="accent1"/>
                </a:solidFill>
              </a:rPr>
              <a:t>very last cut was made</a:t>
            </a:r>
            <a:r>
              <a:rPr lang="en-US" i="1" dirty="0">
                <a:solidFill>
                  <a:schemeClr val="bg1"/>
                </a:solidFill>
              </a:rPr>
              <a:t>. The solution is the </a:t>
            </a:r>
            <a:r>
              <a:rPr lang="en-US" i="1" dirty="0">
                <a:solidFill>
                  <a:schemeClr val="accent1"/>
                </a:solidFill>
              </a:rPr>
              <a:t>value you get for the last cut </a:t>
            </a:r>
            <a:r>
              <a:rPr lang="en-US" i="1" dirty="0">
                <a:solidFill>
                  <a:schemeClr val="bg1"/>
                </a:solidFill>
              </a:rPr>
              <a:t>plus the </a:t>
            </a:r>
            <a:r>
              <a:rPr lang="en-US" i="1" dirty="0">
                <a:solidFill>
                  <a:schemeClr val="accent2"/>
                </a:solidFill>
              </a:rPr>
              <a:t>optimal way to cut up the rest of the log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133895-26B1-D54B-E4F9-6260B1146D58}"/>
              </a:ext>
            </a:extLst>
          </p:cNvPr>
          <p:cNvCxnSpPr>
            <a:cxnSpLocks/>
          </p:cNvCxnSpPr>
          <p:nvPr/>
        </p:nvCxnSpPr>
        <p:spPr>
          <a:xfrm flipH="1">
            <a:off x="7863055" y="5146818"/>
            <a:ext cx="521528" cy="72137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54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9CE83-9959-DEE6-40FA-AB06481EC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D477-E97C-D762-DE0E-4F19AB49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5158"/>
            <a:ext cx="9905998" cy="5928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2. Identify Recursive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A694D2-7C42-74D4-BA73-94DCEF714C81}"/>
                  </a:ext>
                </a:extLst>
              </p:cNvPr>
              <p:cNvSpPr txBox="1"/>
              <p:nvPr/>
            </p:nvSpPr>
            <p:spPr>
              <a:xfrm>
                <a:off x="2593383" y="1319866"/>
                <a:ext cx="7712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A694D2-7C42-74D4-BA73-94DCEF714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83" y="1319866"/>
                <a:ext cx="7712111" cy="523220"/>
              </a:xfrm>
              <a:prstGeom prst="rect">
                <a:avLst/>
              </a:prstGeom>
              <a:blipFill>
                <a:blip r:embed="rId2"/>
                <a:stretch>
                  <a:fillRect l="-493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E4DB9A9-3D45-8407-37D5-1FD0D0DF82F0}"/>
              </a:ext>
            </a:extLst>
          </p:cNvPr>
          <p:cNvGrpSpPr/>
          <p:nvPr/>
        </p:nvGrpSpPr>
        <p:grpSpPr>
          <a:xfrm>
            <a:off x="3115776" y="2040567"/>
            <a:ext cx="5960447" cy="2100792"/>
            <a:chOff x="3050584" y="2116161"/>
            <a:chExt cx="5960447" cy="21007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D5B70C-A447-9B2F-2D28-805BA8D62E8F}"/>
                </a:ext>
              </a:extLst>
            </p:cNvPr>
            <p:cNvSpPr/>
            <p:nvPr/>
          </p:nvSpPr>
          <p:spPr>
            <a:xfrm>
              <a:off x="3050584" y="2116161"/>
              <a:ext cx="5960447" cy="210079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62B3DB-273F-AB5A-6B58-36753C16F657}"/>
                </a:ext>
              </a:extLst>
            </p:cNvPr>
            <p:cNvGrpSpPr/>
            <p:nvPr/>
          </p:nvGrpSpPr>
          <p:grpSpPr>
            <a:xfrm>
              <a:off x="3088038" y="2244174"/>
              <a:ext cx="5922993" cy="1831159"/>
              <a:chOff x="3088038" y="2244174"/>
              <a:chExt cx="5922993" cy="183115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3AA6AED-5F84-BF1D-2EAF-229F7FA07CD1}"/>
                      </a:ext>
                    </a:extLst>
                  </p:cNvPr>
                  <p:cNvSpPr txBox="1"/>
                  <p:nvPr/>
                </p:nvSpPr>
                <p:spPr>
                  <a:xfrm>
                    <a:off x="3088038" y="2786117"/>
                    <a:ext cx="261116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8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max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⁡</m:t>
                        </m:r>
                      </m:oMath>
                    </a14:m>
                    <a:r>
                      <a:rPr lang="en-US" sz="2800" dirty="0">
                        <a:solidFill>
                          <a:srgbClr val="0070C0"/>
                        </a:solidFill>
                      </a:rPr>
                      <a:t> </a:t>
                    </a:r>
                  </a:p>
                </p:txBody>
              </p:sp>
            </mc:Choice>
            <mc:Fallback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3AA6AED-5F84-BF1D-2EAF-229F7FA07C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8038" y="2786117"/>
                    <a:ext cx="261116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449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04F6BC1-3BE6-7BB4-EE9F-EE48A4A7035A}"/>
                      </a:ext>
                    </a:extLst>
                  </p:cNvPr>
                  <p:cNvSpPr txBox="1"/>
                  <p:nvPr/>
                </p:nvSpPr>
                <p:spPr>
                  <a:xfrm>
                    <a:off x="5871517" y="2259451"/>
                    <a:ext cx="3139514" cy="18158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solidFill>
                          <a:schemeClr val="accent1"/>
                        </a:solidFill>
                      </a:rPr>
                      <a:t> </a:t>
                    </a:r>
                    <a:endParaRPr lang="en-US" sz="2800" dirty="0">
                      <a:solidFill>
                        <a:srgbClr val="0070C0"/>
                      </a:solidFill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solidFill>
                          <a:schemeClr val="accent1"/>
                        </a:solidFill>
                      </a:rPr>
                      <a:t> </a:t>
                    </a:r>
                    <a:endParaRPr lang="en-US" sz="2800" dirty="0">
                      <a:solidFill>
                        <a:srgbClr val="0070C0"/>
                      </a:solidFill>
                    </a:endParaRPr>
                  </a:p>
                  <a:p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…</m:t>
                        </m:r>
                      </m:oMath>
                    </a14:m>
                    <a:r>
                      <a:rPr lang="en-US" sz="2800" dirty="0">
                        <a:solidFill>
                          <a:srgbClr val="0070C0"/>
                        </a:solidFill>
                      </a:rPr>
                      <a:t> 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]</m:t>
                        </m:r>
                      </m:oMath>
                    </a14:m>
                    <a:r>
                      <a:rPr lang="en-US" sz="2800" dirty="0">
                        <a:solidFill>
                          <a:srgbClr val="0070C0"/>
                        </a:solidFill>
                      </a:rPr>
                      <a:t> </a:t>
                    </a:r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04F6BC1-3BE6-7BB4-EE9F-EE48A4A70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1517" y="2259451"/>
                    <a:ext cx="3139514" cy="18158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06" b="-48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ight Brace 15">
                <a:extLst>
                  <a:ext uri="{FF2B5EF4-FFF2-40B4-BE49-F238E27FC236}">
                    <a16:creationId xmlns:a16="http://schemas.microsoft.com/office/drawing/2014/main" id="{0449225A-75EE-2EDE-349C-F0E79CB3641B}"/>
                  </a:ext>
                </a:extLst>
              </p:cNvPr>
              <p:cNvSpPr/>
              <p:nvPr/>
            </p:nvSpPr>
            <p:spPr>
              <a:xfrm rot="10800000">
                <a:off x="5450239" y="2244174"/>
                <a:ext cx="506456" cy="1831159"/>
              </a:xfrm>
              <a:prstGeom prst="rightBrace">
                <a:avLst>
                  <a:gd name="adj1" fmla="val 8333"/>
                  <a:gd name="adj2" fmla="val 56027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126BEB-FB3D-D235-6DF8-8753ACC75C33}"/>
              </a:ext>
            </a:extLst>
          </p:cNvPr>
          <p:cNvGrpSpPr/>
          <p:nvPr/>
        </p:nvGrpSpPr>
        <p:grpSpPr>
          <a:xfrm>
            <a:off x="2802123" y="4322904"/>
            <a:ext cx="6587752" cy="2423681"/>
            <a:chOff x="2740503" y="4296126"/>
            <a:chExt cx="6587752" cy="2423681"/>
          </a:xfrm>
        </p:grpSpPr>
        <p:pic>
          <p:nvPicPr>
            <p:cNvPr id="5" name="Picture 2" descr="Image result for log">
              <a:extLst>
                <a:ext uri="{FF2B5EF4-FFF2-40B4-BE49-F238E27FC236}">
                  <a16:creationId xmlns:a16="http://schemas.microsoft.com/office/drawing/2014/main" id="{DC8FC18E-B512-11B3-232D-59ADB486FE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r="37586"/>
            <a:stretch/>
          </p:blipFill>
          <p:spPr bwMode="auto">
            <a:xfrm rot="5400000">
              <a:off x="5234278" y="2625830"/>
              <a:ext cx="1600201" cy="658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541FAE0-F4B9-FE40-0B4C-B9408BA6B0D8}"/>
                </a:ext>
              </a:extLst>
            </p:cNvPr>
            <p:cNvCxnSpPr/>
            <p:nvPr/>
          </p:nvCxnSpPr>
          <p:spPr>
            <a:xfrm>
              <a:off x="8065578" y="5119605"/>
              <a:ext cx="0" cy="160020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E39C510-75AA-1AF1-2A50-AA43F3D6D37C}"/>
                    </a:ext>
                  </a:extLst>
                </p:cNvPr>
                <p:cNvSpPr txBox="1"/>
                <p:nvPr/>
              </p:nvSpPr>
              <p:spPr>
                <a:xfrm>
                  <a:off x="8294179" y="4662408"/>
                  <a:ext cx="5230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E39C510-75AA-1AF1-2A50-AA43F3D6D3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4179" y="4662408"/>
                  <a:ext cx="52302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B7AFE318-FA30-9F45-9924-B9EC6A8A1E1C}"/>
                </a:ext>
              </a:extLst>
            </p:cNvPr>
            <p:cNvSpPr/>
            <p:nvPr/>
          </p:nvSpPr>
          <p:spPr>
            <a:xfrm rot="16200000">
              <a:off x="5174443" y="2304668"/>
              <a:ext cx="457200" cy="5325078"/>
            </a:xfrm>
            <a:prstGeom prst="rightBrac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3FD6C0A-9558-1345-B79E-FAF483FACA49}"/>
                    </a:ext>
                  </a:extLst>
                </p:cNvPr>
                <p:cNvSpPr txBox="1"/>
                <p:nvPr/>
              </p:nvSpPr>
              <p:spPr>
                <a:xfrm>
                  <a:off x="4468588" y="4296126"/>
                  <a:ext cx="19259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𝐶𝑢𝑡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3FD6C0A-9558-1345-B79E-FAF483FACA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588" y="4296126"/>
                  <a:ext cx="1925976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7AA865-98E6-73D4-2BBA-C2B398FA58F1}"/>
                </a:ext>
              </a:extLst>
            </p:cNvPr>
            <p:cNvSpPr txBox="1"/>
            <p:nvPr/>
          </p:nvSpPr>
          <p:spPr>
            <a:xfrm>
              <a:off x="8065583" y="5716857"/>
              <a:ext cx="11991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Last Cut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363DC7D-B626-91D3-6EA1-AF2EC844E8C6}"/>
                    </a:ext>
                  </a:extLst>
                </p:cNvPr>
                <p:cNvSpPr/>
                <p:nvPr/>
              </p:nvSpPr>
              <p:spPr>
                <a:xfrm>
                  <a:off x="2883978" y="5729208"/>
                  <a:ext cx="50294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accent2"/>
                      </a:solidFill>
                    </a:rPr>
                    <a:t>best way to cut a log of length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2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en-US" sz="2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363DC7D-B626-91D3-6EA1-AF2EC844E8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978" y="5729208"/>
                  <a:ext cx="5029454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763" t="-10811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E46671-25CB-1B50-346D-6E8884C3C484}"/>
                  </a:ext>
                </a:extLst>
              </p:cNvPr>
              <p:cNvSpPr/>
              <p:nvPr/>
            </p:nvSpPr>
            <p:spPr>
              <a:xfrm>
                <a:off x="3050584" y="862666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E46671-25CB-1B50-346D-6E8884C3C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84" y="862666"/>
                <a:ext cx="4812471" cy="523220"/>
              </a:xfrm>
              <a:prstGeom prst="rect">
                <a:avLst/>
              </a:prstGeom>
              <a:blipFill>
                <a:blip r:embed="rId9"/>
                <a:stretch>
                  <a:fillRect l="-789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3DE2A32-5F29-57E2-BC0D-D2F0A12BD31C}"/>
              </a:ext>
            </a:extLst>
          </p:cNvPr>
          <p:cNvSpPr txBox="1"/>
          <p:nvPr/>
        </p:nvSpPr>
        <p:spPr>
          <a:xfrm>
            <a:off x="9641579" y="358032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Try every possible place to put the last cut!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0134BB-F66B-A9FA-9E8D-9EC5CAF40166}"/>
              </a:ext>
            </a:extLst>
          </p:cNvPr>
          <p:cNvCxnSpPr>
            <a:cxnSpLocks/>
          </p:cNvCxnSpPr>
          <p:nvPr/>
        </p:nvCxnSpPr>
        <p:spPr>
          <a:xfrm>
            <a:off x="9248538" y="2495227"/>
            <a:ext cx="598910" cy="103685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242497-29F8-5996-C016-0AFA7B212CC0}"/>
              </a:ext>
            </a:extLst>
          </p:cNvPr>
          <p:cNvCxnSpPr>
            <a:cxnSpLocks/>
          </p:cNvCxnSpPr>
          <p:nvPr/>
        </p:nvCxnSpPr>
        <p:spPr>
          <a:xfrm>
            <a:off x="9264694" y="3903488"/>
            <a:ext cx="582754" cy="9625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65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7CF73-1043-0DF8-E5C4-57FB940C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1DA3-69B2-3A52-6F92-6B1A31FC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961B3C2-D10A-1B46-6F43-99119F93BDAC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A488B31-8791-8E8C-384C-A2309927B908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9317715-4E0A-2C5E-863E-DE3CCF9C26B2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4251F3B-A7EF-B747-E224-1B8F17196D28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7EBE0A2-DD59-B626-15DC-9A9B3DE5B835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52D9968-C666-E0EB-2B81-B9E88C920E59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</p:spTree>
    <p:extLst>
      <p:ext uri="{BB962C8B-B14F-4D97-AF65-F5344CB8AC3E}">
        <p14:creationId xmlns:p14="http://schemas.microsoft.com/office/powerpoint/2010/main" val="5643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99714"/>
            <a:ext cx="9905998" cy="61818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Motivating Example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B1D9FA-F8FE-DA46-942F-C8397779CFFF}"/>
              </a:ext>
            </a:extLst>
          </p:cNvPr>
          <p:cNvSpPr txBox="1">
            <a:spLocks/>
          </p:cNvSpPr>
          <p:nvPr/>
        </p:nvSpPr>
        <p:spPr>
          <a:xfrm>
            <a:off x="2008801" y="1122281"/>
            <a:ext cx="8382000" cy="99684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How many scalar multiplications are required to multiply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matrices A and B in this example?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7C15FE-B216-BEC9-D870-0EF8F6280EFA}"/>
              </a:ext>
            </a:extLst>
          </p:cNvPr>
          <p:cNvGrpSpPr/>
          <p:nvPr/>
        </p:nvGrpSpPr>
        <p:grpSpPr>
          <a:xfrm>
            <a:off x="2607775" y="2423507"/>
            <a:ext cx="6976449" cy="2038401"/>
            <a:chOff x="2728943" y="2497433"/>
            <a:chExt cx="6976449" cy="2038401"/>
          </a:xfrm>
        </p:grpSpPr>
        <p:sp>
          <p:nvSpPr>
            <p:cNvPr id="5" name="Rectangle 4"/>
            <p:cNvSpPr/>
            <p:nvPr/>
          </p:nvSpPr>
          <p:spPr>
            <a:xfrm rot="5400000">
              <a:off x="6250314" y="2792138"/>
              <a:ext cx="529979" cy="13509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54416" y="3045639"/>
              <a:ext cx="1350976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63425" y="3005693"/>
              <a:ext cx="621259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28943" y="3254023"/>
                  <a:ext cx="829305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943" y="3254023"/>
                  <a:ext cx="829305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522392" y="2497433"/>
                  <a:ext cx="881395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392" y="2497433"/>
                  <a:ext cx="88139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54119" y="3276834"/>
                  <a:ext cx="802958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119" y="3276834"/>
                  <a:ext cx="80295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02694" y="2714227"/>
                  <a:ext cx="1025217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2694" y="2714227"/>
                  <a:ext cx="102521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63489" y="3311262"/>
                  <a:ext cx="322095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489" y="3311262"/>
                  <a:ext cx="32209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flipH="1">
                  <a:off x="8862509" y="2617699"/>
                  <a:ext cx="316128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862509" y="2617699"/>
                  <a:ext cx="31612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69328" y="3183548"/>
                  <a:ext cx="4732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328" y="3183548"/>
                  <a:ext cx="47320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395414" y="3233517"/>
                  <a:ext cx="4106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5414" y="3233517"/>
                  <a:ext cx="410689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066032A-70D9-4540-AB82-57EF5F37CEF7}"/>
                    </a:ext>
                  </a:extLst>
                </p:cNvPr>
                <p:cNvSpPr txBox="1"/>
                <p:nvPr/>
              </p:nvSpPr>
              <p:spPr>
                <a:xfrm>
                  <a:off x="3731216" y="4074169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066032A-70D9-4540-AB82-57EF5F37C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216" y="4074169"/>
                  <a:ext cx="45217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F6EB3F2-6D1D-8449-9F7B-58338C44326C}"/>
                    </a:ext>
                  </a:extLst>
                </p:cNvPr>
                <p:cNvSpPr txBox="1"/>
                <p:nvPr/>
              </p:nvSpPr>
              <p:spPr>
                <a:xfrm>
                  <a:off x="6221148" y="4074168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F6EB3F2-6D1D-8449-9F7B-58338C4432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148" y="4074168"/>
                  <a:ext cx="463845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EECE55A7-8094-8CBF-2DCC-D0E0171661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0214" y="5253515"/>
                <a:ext cx="2086543" cy="8180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multiplications per element in result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EECE55A7-8094-8CBF-2DCC-D0E017166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214" y="5253515"/>
                <a:ext cx="2086543" cy="818073"/>
              </a:xfrm>
              <a:prstGeom prst="rect">
                <a:avLst/>
              </a:prstGeom>
              <a:blipFill>
                <a:blip r:embed="rId12"/>
                <a:stretch>
                  <a:fillRect l="-1212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3B47F87B-0158-1FF2-E56F-7A06B816F9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9825" y="4428831"/>
                <a:ext cx="2086543" cy="1074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elements in result matrix to compute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3B47F87B-0158-1FF2-E56F-7A06B816F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825" y="4428831"/>
                <a:ext cx="2086543" cy="1074049"/>
              </a:xfrm>
              <a:prstGeom prst="rect">
                <a:avLst/>
              </a:prstGeom>
              <a:blipFill>
                <a:blip r:embed="rId1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5BB36B0-7EDA-38A5-12C7-25D51F8C1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7131" y="5289708"/>
                <a:ext cx="3030083" cy="922567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0" dirty="0"/>
                  <a:t>Total is: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5BB36B0-7EDA-38A5-12C7-25D51F8C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131" y="5289708"/>
                <a:ext cx="3030083" cy="922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101954-1BDE-76E0-616D-52A594306CA2}"/>
              </a:ext>
            </a:extLst>
          </p:cNvPr>
          <p:cNvCxnSpPr>
            <a:cxnSpLocks/>
          </p:cNvCxnSpPr>
          <p:nvPr/>
        </p:nvCxnSpPr>
        <p:spPr>
          <a:xfrm flipH="1">
            <a:off x="9132206" y="5103845"/>
            <a:ext cx="758243" cy="43108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8AFC6B-61B5-AAF2-89B5-5021FE351A90}"/>
              </a:ext>
            </a:extLst>
          </p:cNvPr>
          <p:cNvCxnSpPr>
            <a:cxnSpLocks/>
          </p:cNvCxnSpPr>
          <p:nvPr/>
        </p:nvCxnSpPr>
        <p:spPr>
          <a:xfrm>
            <a:off x="9472885" y="4033304"/>
            <a:ext cx="417564" cy="42860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9118E3-5283-7714-E4A0-D3D15167913D}"/>
              </a:ext>
            </a:extLst>
          </p:cNvPr>
          <p:cNvCxnSpPr>
            <a:cxnSpLocks/>
          </p:cNvCxnSpPr>
          <p:nvPr/>
        </p:nvCxnSpPr>
        <p:spPr>
          <a:xfrm flipV="1">
            <a:off x="5803748" y="5734743"/>
            <a:ext cx="1271779" cy="1624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68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44F65-BB74-27A3-0AA0-6E925B98E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DC41-4D46-DAA5-8624-048C85A6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7786"/>
            <a:ext cx="9905998" cy="7143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3. Formulate a Look-Up Data Structure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1574AC-BB37-C855-EAE1-A3A5C17753D8}"/>
              </a:ext>
            </a:extLst>
          </p:cNvPr>
          <p:cNvGrpSpPr/>
          <p:nvPr/>
        </p:nvGrpSpPr>
        <p:grpSpPr>
          <a:xfrm>
            <a:off x="2299429" y="2948486"/>
            <a:ext cx="6926721" cy="914526"/>
            <a:chOff x="1780476" y="3962400"/>
            <a:chExt cx="6926721" cy="91452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33AC60-63AE-F96F-F020-60220CD5CB03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64FF86-CC4A-7DA9-0A1D-91920A90D47B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5E5038-8282-F81C-15D3-738B2DD07FA4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0FB4BD-776C-37AA-6B74-F256D64567A4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9C63F3C-D4FC-E9D8-2DD2-38769DAA07C5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6473B70-79A3-B4A5-5AAA-991E581DE335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DA9746-274F-2038-37D1-2AD77DB3600F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6C09D8-77DE-CF92-989C-3A51E9BF3D0D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901202-84E0-869A-AB68-29B66DF98D3B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D4D64ED-4F76-D04C-5742-68EC5D5162F4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1F4D47-DB59-0EFA-F496-261646551245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23A969-2FF1-42F3-F7BD-D524526EDE5A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32A8AD-3376-D7B9-46FB-4B812FB30A1B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F75319-A003-B1B0-3B10-92EA839768E6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4AD0DD-CDBA-3AA1-1567-CEFE769A05BF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2748C0-8725-F44F-6314-2BD42DFB1150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008127-2AD8-C6D9-ACEC-416B29C6C8F6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2D68D8-D431-6FC7-1380-C09816F6288A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53C633-F6B1-F3C7-EC2F-DC669A22857A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1D23DA-E934-B4DC-2EAA-8698D5FC1CB5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795B43B-7970-0EC3-6C6B-F317F21BD98D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BA15293-14AC-4DA8-A217-572CD9B820BB}"/>
                    </a:ext>
                  </a:extLst>
                </p:cNvPr>
                <p:cNvSpPr txBox="1"/>
                <p:nvPr/>
              </p:nvSpPr>
              <p:spPr>
                <a:xfrm>
                  <a:off x="1828801" y="4044434"/>
                  <a:ext cx="888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>
                          <a:solidFill>
                            <a:schemeClr val="accent2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BA15293-14AC-4DA8-A217-572CD9B82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1" y="4044434"/>
                  <a:ext cx="88851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422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6C5838-BD13-94D8-1A16-C01E368BFC90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5955409-64E0-0646-9FB1-F8DBA59C2569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9C9696C-E082-B2FA-629E-7FA666AC40F2}"/>
              </a:ext>
            </a:extLst>
          </p:cNvPr>
          <p:cNvSpPr txBox="1"/>
          <p:nvPr/>
        </p:nvSpPr>
        <p:spPr>
          <a:xfrm>
            <a:off x="1189255" y="4490064"/>
            <a:ext cx="3215898" cy="101566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Each cell </a:t>
            </a:r>
            <a:r>
              <a:rPr lang="en-US" sz="2000" dirty="0">
                <a:solidFill>
                  <a:schemeClr val="accent2"/>
                </a:solidFill>
              </a:rPr>
              <a:t>Cut[</a:t>
            </a:r>
            <a:r>
              <a:rPr lang="en-US" sz="2000" dirty="0" err="1">
                <a:solidFill>
                  <a:schemeClr val="accent2"/>
                </a:solidFill>
              </a:rPr>
              <a:t>i</a:t>
            </a:r>
            <a:r>
              <a:rPr lang="en-US" sz="2000" dirty="0">
                <a:solidFill>
                  <a:schemeClr val="accent2"/>
                </a:solidFill>
              </a:rPr>
              <a:t>]</a:t>
            </a:r>
            <a:r>
              <a:rPr lang="en-US" sz="2000" dirty="0"/>
              <a:t> stores the </a:t>
            </a:r>
            <a:r>
              <a:rPr lang="en-US" sz="2000" dirty="0">
                <a:solidFill>
                  <a:schemeClr val="accent1"/>
                </a:solidFill>
              </a:rPr>
              <a:t>optimal profit you can get</a:t>
            </a:r>
            <a:r>
              <a:rPr lang="en-US" sz="2000" dirty="0"/>
              <a:t> by cutting up a </a:t>
            </a:r>
            <a:r>
              <a:rPr lang="en-US" sz="2000" dirty="0">
                <a:solidFill>
                  <a:schemeClr val="accent2"/>
                </a:solidFill>
              </a:rPr>
              <a:t>log of size </a:t>
            </a:r>
            <a:r>
              <a:rPr lang="en-US" sz="2000" dirty="0" err="1">
                <a:solidFill>
                  <a:schemeClr val="accent2"/>
                </a:solidFill>
              </a:rPr>
              <a:t>i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EDCA-2468-6B73-29A7-936E3BD7E0C0}"/>
              </a:ext>
            </a:extLst>
          </p:cNvPr>
          <p:cNvSpPr txBox="1"/>
          <p:nvPr/>
        </p:nvSpPr>
        <p:spPr>
          <a:xfrm>
            <a:off x="5292186" y="5447651"/>
            <a:ext cx="2740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For example, Cut[5] would store the optimal profit from cutting up a log of size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C5B79B-E59D-07A8-3B47-5756D8CCF764}"/>
              </a:ext>
            </a:extLst>
          </p:cNvPr>
          <p:cNvCxnSpPr/>
          <p:nvPr/>
        </p:nvCxnSpPr>
        <p:spPr>
          <a:xfrm flipH="1" flipV="1">
            <a:off x="6307814" y="3952064"/>
            <a:ext cx="230939" cy="136385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57EF5F-028E-D996-15FC-5B7E324100EA}"/>
              </a:ext>
            </a:extLst>
          </p:cNvPr>
          <p:cNvSpPr txBox="1"/>
          <p:nvPr/>
        </p:nvSpPr>
        <p:spPr>
          <a:xfrm>
            <a:off x="8788210" y="4645953"/>
            <a:ext cx="290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solution we are looking for (n) will be in this last cell!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6DF372-65F7-96E9-DC7C-43C76D587A58}"/>
              </a:ext>
            </a:extLst>
          </p:cNvPr>
          <p:cNvCxnSpPr>
            <a:cxnSpLocks/>
          </p:cNvCxnSpPr>
          <p:nvPr/>
        </p:nvCxnSpPr>
        <p:spPr>
          <a:xfrm flipH="1" flipV="1">
            <a:off x="9205753" y="3928433"/>
            <a:ext cx="279213" cy="70555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8997CE-FAFA-4E86-97F6-F04C88076E57}"/>
              </a:ext>
            </a:extLst>
          </p:cNvPr>
          <p:cNvSpPr txBox="1"/>
          <p:nvPr/>
        </p:nvSpPr>
        <p:spPr>
          <a:xfrm>
            <a:off x="3748836" y="1293972"/>
            <a:ext cx="290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Cell 0 is a base case cell. By definition the profit is 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1451A3-7CA6-3254-A9C2-43151C2E5CE9}"/>
              </a:ext>
            </a:extLst>
          </p:cNvPr>
          <p:cNvCxnSpPr>
            <a:cxnSpLocks/>
          </p:cNvCxnSpPr>
          <p:nvPr/>
        </p:nvCxnSpPr>
        <p:spPr>
          <a:xfrm flipV="1">
            <a:off x="3605053" y="1940300"/>
            <a:ext cx="533400" cy="92210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01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B060F-6C64-FD60-C293-1187B0B6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AF81-5D07-0980-4B6F-4AF66216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81BF4-B3BC-C2B8-CC16-715B57E04E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F674C14-5536-0F5D-8398-E568F75FB126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EBE6CD-2B0F-92EF-154D-5DF0F2C724DE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F96DA4A-8698-D5A1-8AE8-997349885BC5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A1285F4-B0B2-97F7-69E4-3A79B613331F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93510B4-BDD8-86F9-2A9E-D4D6284F78E9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7754E64-8B30-1AE1-47CD-0A3B71CFAEE0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B1BAD65-4CE9-AFF5-24FF-A3306BA8577C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2083431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7909" y="754564"/>
            <a:ext cx="4830681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Solve smallest sub-problem first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585308" y="4861335"/>
            <a:ext cx="0" cy="160020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41036" y="453246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5424B6-C466-3D4C-DABD-661D4740D8E8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6272BF-BA18-924C-A52D-0605BBF3314D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F9B709-52A9-92BB-2585-D8ACD71A6CF2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412531-06EB-4332-9BC2-826CE8491EF4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6C18A7-2307-B020-B7CC-30FC836E4134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D1144C-DFB5-95FE-F0EC-6DF542887C03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CCBA97-D60F-18E9-7F51-F54F750E8E75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C8F1DE-99D4-379E-B2DA-58B393A50C39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949A74-906D-0B5E-868B-968C39A24406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BAD96DC-E38D-D4DB-C22C-DCE709DB5A15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410169-1EF5-1410-5E43-DA4A61C2157C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94C13F-1ED8-59CE-55EB-825BBA7FDE77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759BA3-2E06-CCA5-B4B1-284072C2D9C2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BFA821-3CA2-FE49-10B4-586A4B3427B6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EF03DC-3CAE-F769-89A2-F202D131C99A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219B4E-2311-790D-1C4B-0E82555D9255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C132621-AD14-7447-E537-4ECA303E1B43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1849AF-C8EF-B0D5-14B8-ACB000FBDD1E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E323DE5-F289-FE64-AF0F-6727C68D9EFC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ADF837-BA9A-4754-8FDE-1594112BCD8F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7FF116-458E-70A7-2876-4CFF4DF05B86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F035B9-A591-80F1-FD0D-476B3249E0AA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10BE73E-A1C3-20DE-FB53-A8D10EE09CAE}"/>
                    </a:ext>
                  </a:extLst>
                </p:cNvPr>
                <p:cNvSpPr txBox="1"/>
                <p:nvPr/>
              </p:nvSpPr>
              <p:spPr>
                <a:xfrm>
                  <a:off x="1981198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10BE73E-A1C3-20DE-FB53-A8D10EE09C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198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1E64DC-3DCB-3E91-B70D-E4F44F920D95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A2F78E-2AFF-198D-F764-F6B11F708EA7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0C0702B-0F54-58C3-D5BE-368F852BEDF2}"/>
              </a:ext>
            </a:extLst>
          </p:cNvPr>
          <p:cNvSpPr txBox="1"/>
          <p:nvPr/>
        </p:nvSpPr>
        <p:spPr>
          <a:xfrm>
            <a:off x="7224407" y="1770076"/>
            <a:ext cx="4815996" cy="193899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[…]</a:t>
            </a:r>
          </a:p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0326ECF-FAFB-E086-4236-F17494653023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40EB960-FA42-9702-43A7-70CA537D6E9A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D620D60-7375-4F00-4485-7FC5FAF46D56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67347A-B87C-70F9-9882-1320AF9261DC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47162EC-8E82-B9FA-AA3C-CBEEE3DA9A11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24D9DE1-42F7-6634-D841-2D7C592C6625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59A40BB-D7C4-282D-EE6E-D45E73C1E093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84FF8F-5256-A7AA-AC4F-86774C9533BE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1AE088A-C408-6151-D7EA-021C8805E5B3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A60CB53-91A1-0885-9DE6-A7B53264AB66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18F3954-BA1C-9B85-1478-7E031A0C46B7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FE271E9-D175-5E2A-A8B1-AB9DE0B96CA6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FC7B153-6126-F641-DBFE-3A41FDEE402C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4A99AE-D22E-B3CF-1002-E2D7153DC493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0D2C8AF-DA68-F123-F713-F51C6F47D114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99DF84D-6FBC-F4DE-7BE7-D77C5AED84A6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798FCDD-B275-D8D0-FBB1-578459A0ECA2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4C09637-A8CE-E8EE-1289-54A63494499F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670AE46-BB2F-A326-AA93-C35730452CE7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DDBAABB-3DB1-ABF5-19B4-7750D7E88A3A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87602AB-23AF-AE4E-284E-972618811E56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576F99F-9782-9242-537C-1EC8613E51B9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85CE9AF-4452-6B4B-5275-7EF7C0D157D4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371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6E761-F126-FC7E-0B08-AC6004BAB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48B7-0658-F342-B09C-3851A0AE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7D78F-9AC3-558B-5F74-580B8B9225EE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pic>
        <p:nvPicPr>
          <p:cNvPr id="20" name="Picture 2" descr="Image result for log">
            <a:extLst>
              <a:ext uri="{FF2B5EF4-FFF2-40B4-BE49-F238E27FC236}">
                <a16:creationId xmlns:a16="http://schemas.microsoft.com/office/drawing/2014/main" id="{864F5C1D-CB61-BCE6-5B44-43286C6FA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84438" r="37586"/>
          <a:stretch/>
        </p:blipFill>
        <p:spPr bwMode="auto">
          <a:xfrm rot="5400000">
            <a:off x="1188856" y="5253677"/>
            <a:ext cx="1600201" cy="6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792619-767A-13FA-C741-40434F782CF8}"/>
              </a:ext>
            </a:extLst>
          </p:cNvPr>
          <p:cNvCxnSpPr/>
          <p:nvPr/>
        </p:nvCxnSpPr>
        <p:spPr>
          <a:xfrm>
            <a:off x="2281551" y="4715673"/>
            <a:ext cx="0" cy="160020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356A8-8B37-F606-D3BE-65DDFD01846D}"/>
                  </a:ext>
                </a:extLst>
              </p:cNvPr>
              <p:cNvSpPr txBox="1"/>
              <p:nvPr/>
            </p:nvSpPr>
            <p:spPr>
              <a:xfrm>
                <a:off x="2780870" y="5418799"/>
                <a:ext cx="46296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fName>
                      <m:e>
                        <m:r>
                          <a:rPr lang="en-US" sz="2800" b="0" i="1" dirty="0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356A8-8B37-F606-D3BE-65DDFD018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870" y="5418799"/>
                <a:ext cx="4629601" cy="523220"/>
              </a:xfrm>
              <a:prstGeom prst="rect">
                <a:avLst/>
              </a:prstGeom>
              <a:blipFill>
                <a:blip r:embed="rId3"/>
                <a:stretch>
                  <a:fillRect l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FF83C-B70A-771F-7EF1-808D4F65D511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618148-F610-A1DB-A347-07FB9B1C5BA4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B7A784-6F57-325A-2571-2D6621D3C584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17D49D-4E24-38F5-3980-BF4511954B03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1CF310-B599-3118-87F1-7164857892BE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7A807F-FB18-0DD0-FCAB-9E7BB451EF1D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C0C84A-972C-4F06-011A-4792CEB36F1C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077DE7-0860-EF09-24B4-A1B2F090DA48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C04E9F-52BA-41FE-6CE9-72745119956F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B5BF90-809B-7A7E-FC49-685784A08515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F14ADE-D000-7336-98FE-50AFF9479750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856B2D-716F-7A95-4382-C244166800A8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A5CB95-ECAE-DE7D-B505-CC4FC2F085B9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01DDB7-1A15-7CB7-C761-28D56E2BEC46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BF2DEF-24DD-D903-F8F3-350A29325468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598D62-113B-895B-7E58-55E3997A2B3A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742FF97-92F4-E547-F697-6AF039F78070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065279-7247-9A98-38E3-BEBF2A5491ED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D537A6-DE13-F10C-513D-442F0140332A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06E789-D49C-AEFA-1E79-5C88544BEF71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7BEB27-2A8F-10D0-788F-A626842E91EF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EA5BC9-0F31-4729-3FEA-7893EB5BE5D6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36F5D22-3653-40B0-5A99-5C57DF05E89E}"/>
                    </a:ext>
                  </a:extLst>
                </p:cNvPr>
                <p:cNvSpPr txBox="1"/>
                <p:nvPr/>
              </p:nvSpPr>
              <p:spPr>
                <a:xfrm>
                  <a:off x="1995713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36F5D22-3653-40B0-5A99-5C57DF05E8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713" y="4044434"/>
                  <a:ext cx="603883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6667" r="-816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2C49215-5479-1A1C-708C-513DEDB5EC5E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9EA9B69-5EED-9FCA-EF45-6507AAA97418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0090C77-67EE-01E8-1296-45C621069FD5}"/>
              </a:ext>
            </a:extLst>
          </p:cNvPr>
          <p:cNvSpPr txBox="1"/>
          <p:nvPr/>
        </p:nvSpPr>
        <p:spPr>
          <a:xfrm>
            <a:off x="7224407" y="1770076"/>
            <a:ext cx="4815996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[…]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?????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E83265E-538D-0F7D-3B4A-1B4D5BF39341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B8B0090-2D9C-F126-00FB-9E06B02C0CDE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6A2436C-E57C-2455-4551-269327DC9904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2750D08-0BCE-DC3D-D90D-1B455A687EEB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25FCD0B-502B-505C-6D7D-24AEABAF4663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165E79-C3D3-06D1-053E-1139ADA44FEC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5F1A9F8-77EE-D0E3-9C1B-A8C8DDAB1535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7A89079-F05E-4043-FBBC-CDC5616E14AD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1D47ED7-A06D-A39B-D8A8-5A4E70B2ACF1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BC9C93D-D166-1EBE-15C0-D826A0D4C0B5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0F14F92-011F-F792-8918-756F2D4C08A6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D5D8E45-5530-A10C-3038-EBB0FCAFD859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1C36A37-CBDE-9E50-F29C-ACEF717D3EAE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B1C696D-8B8E-57FB-CA53-51D409FCAE2F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91856EA-4C41-B2F9-95E8-EEC6CC29E367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3A339E2-2D25-3B4A-75F0-DE56BA86F2C9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EF4CB5E-E623-F2E9-60F0-7B40B61D8FF2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89D8577-F97C-7664-2254-01947F457B50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9D0BE48-AE12-9C28-4781-F3339A0DE8DD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C7D6E22-8B4C-5502-6479-EE129F9E0021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1C28E31-3A7E-5C8F-0A00-13944AA9B5D3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C1D56AD-21BF-A517-571A-B603A2823E84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4BFDA8-4B4D-548C-3A20-5C33962C41B9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24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51C44-9FC3-CA92-8CF8-A9BBF3A79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8C8A-B749-B907-416A-833AD7CF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5D3D5-9819-E39B-F15E-5C3BCE50EEF3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1420CC-7481-42D2-B7E2-369E01E34EF0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C45370-CD3E-49F4-6788-3D7ADD14B718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C72F41-4125-3EF8-AE21-2940AEDF1BBE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614F286-E4D1-9352-EAA7-A1F89A78B5FB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BB838DD-756F-9CF4-E4FB-EFC5D1B8EB80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289661-FBAA-4AEF-AB6C-DAC5B7F0E56D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BC9B51-4668-74D5-344E-708CC987E8AA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F169AA-D583-48A8-C416-2B08A6C5DABE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0A2017-3A0B-71B0-BF08-9C579E13C481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05752-C339-86D5-6889-8ADFB25E57CF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6E6B44-0CF0-9AEA-7E1F-B5D172D17700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CE1BD8-BD92-22EB-92D7-B90B5216BA98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7739F2-5A6F-9DBC-E3CD-E3B9ACE57B72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30F8B3-4FCF-2AB3-43CC-AE58BED53E1B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B3FD50-4D12-926C-D68F-BC78627F53E7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50ADB7F-3BD1-FCC4-623F-FA5625FF856E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9B8443-64BD-2833-8403-4AE6ECC22D96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7221DD-862E-5D23-5403-D33BA458E33D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78E290-3D36-F4CF-EFE7-EEF541A103A2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AAA6F7-81E3-6B6B-C6D3-F7D47A6C279F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A1E484E-C2B6-3D42-3F24-DC14F53BBC9F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2BCC53-9D82-ABE6-8BEE-CFB5DA18AA27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71806E-45DB-E17B-86B1-6A0F183F0851}"/>
                    </a:ext>
                  </a:extLst>
                </p:cNvPr>
                <p:cNvSpPr txBox="1"/>
                <p:nvPr/>
              </p:nvSpPr>
              <p:spPr>
                <a:xfrm>
                  <a:off x="1981198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71806E-45DB-E17B-86B1-6A0F183F0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198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61AA639-A3C4-62C8-5F94-95C3851C68B4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72C46E6-F6BA-45FA-FEB6-297B97DF3507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BB671135-0D36-389E-2728-E1001EEF90F9}"/>
              </a:ext>
            </a:extLst>
          </p:cNvPr>
          <p:cNvSpPr txBox="1"/>
          <p:nvPr/>
        </p:nvSpPr>
        <p:spPr>
          <a:xfrm>
            <a:off x="7224407" y="1770076"/>
            <a:ext cx="4815996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[…]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?????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975AD64-AA07-93E0-8B55-EDF4BA0FBFF3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62193A7-20F5-A3B2-E332-43FBD8C9C5A7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7EC745A-0944-EBC4-7D7A-233E4DF89C9D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EB86C78-8CC4-FA47-54E1-79F8A7E47056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EB3BADF-06A0-DD2F-4EAC-A382C43817DC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9A1DDD1-7328-E2CA-5873-91232D72591B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502ACB0-8BBA-E173-1B1F-E29BC00B806C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351FB44-75CE-7EAA-997C-6B8063D74550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347E173-761A-A582-D4F0-6A98F6CE9BE8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95053A0-B34A-B020-B96F-47B9A80D7068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1C83B19-1A47-5D40-00D8-E7875739B2C5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32E793E-E883-5BCD-9353-E72B23135213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F420544-94FF-0219-DED5-30EA4E7287CD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AB48CEB-8904-CD2A-D93D-EA9DC19BD6EF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6825823-21AA-E1D6-07FD-98659FBD3B0C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2A79EA3-A0F4-D2FF-5C53-432D6957E109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F152646-6C94-4E69-9805-1251A4BB9351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1B8A27E-5D67-8343-9A27-8C76F8575E26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E4F66A2-1207-6B46-981D-7280802BE393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F1D669E-7395-F4AD-7108-427E1CE99DFD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403C568-25C9-BF07-8F55-3FFF38C4CD2D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D73C750-F481-603A-A15C-36E9BDF1CE94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0885304-88C1-D808-0E5C-8F1D7679F2B2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279FA9-C231-9664-E345-B0BD6373DB86}"/>
                  </a:ext>
                </a:extLst>
              </p:cNvPr>
              <p:cNvSpPr txBox="1"/>
              <p:nvPr/>
            </p:nvSpPr>
            <p:spPr>
              <a:xfrm>
                <a:off x="3730422" y="5212137"/>
                <a:ext cx="249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2]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279FA9-C231-9664-E345-B0BD6373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22" y="5212137"/>
                <a:ext cx="2496133" cy="523220"/>
              </a:xfrm>
              <a:prstGeom prst="rect">
                <a:avLst/>
              </a:prstGeom>
              <a:blipFill>
                <a:blip r:embed="rId3"/>
                <a:stretch>
                  <a:fillRect l="-101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EEDB7465-E8AF-F0E6-4EF1-C83545500318}"/>
              </a:ext>
            </a:extLst>
          </p:cNvPr>
          <p:cNvSpPr/>
          <p:nvPr/>
        </p:nvSpPr>
        <p:spPr>
          <a:xfrm rot="10800000">
            <a:off x="6092622" y="4974993"/>
            <a:ext cx="506456" cy="1065164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D36C36-81B5-20EC-82A0-7ADBF16B3040}"/>
                  </a:ext>
                </a:extLst>
              </p:cNvPr>
              <p:cNvSpPr txBox="1"/>
              <p:nvPr/>
            </p:nvSpPr>
            <p:spPr>
              <a:xfrm>
                <a:off x="6513900" y="4987912"/>
                <a:ext cx="30498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2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[0]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5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D36C36-81B5-20EC-82A0-7ADBF16B3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900" y="4987912"/>
                <a:ext cx="3049809" cy="954107"/>
              </a:xfrm>
              <a:prstGeom prst="rect">
                <a:avLst/>
              </a:prstGeom>
              <a:blipFill>
                <a:blip r:embed="rId4"/>
                <a:stretch>
                  <a:fillRect l="-1245" t="-6494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log">
            <a:extLst>
              <a:ext uri="{FF2B5EF4-FFF2-40B4-BE49-F238E27FC236}">
                <a16:creationId xmlns:a16="http://schemas.microsoft.com/office/drawing/2014/main" id="{4EA864B7-4B6D-BFFE-19F2-3C16213EF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76342" r="37586"/>
          <a:stretch/>
        </p:blipFill>
        <p:spPr bwMode="auto">
          <a:xfrm rot="5400000">
            <a:off x="1408894" y="4982376"/>
            <a:ext cx="1600201" cy="10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B91AACC-6282-197C-4F8C-0463E5C70A1A}"/>
              </a:ext>
            </a:extLst>
          </p:cNvPr>
          <p:cNvCxnSpPr/>
          <p:nvPr/>
        </p:nvCxnSpPr>
        <p:spPr>
          <a:xfrm>
            <a:off x="2738751" y="4715673"/>
            <a:ext cx="0" cy="160020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80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318C9-F3EF-A29C-93D7-A1B7AFFE8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log">
            <a:extLst>
              <a:ext uri="{FF2B5EF4-FFF2-40B4-BE49-F238E27FC236}">
                <a16:creationId xmlns:a16="http://schemas.microsoft.com/office/drawing/2014/main" id="{9E10A748-136B-E69A-4A07-FF98F7F0D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67795" r="37586"/>
          <a:stretch/>
        </p:blipFill>
        <p:spPr bwMode="auto">
          <a:xfrm rot="5400000">
            <a:off x="1678720" y="4798637"/>
            <a:ext cx="1600201" cy="15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D7068A-5A56-14B8-3C3C-E02AF3EF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B0A00-5DE1-D555-2AAD-7F473CFF2738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C3547B-1FF3-F1AA-714D-B7B173B9690B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CAEB28-74E6-8858-ED08-0A52A25BDAE9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0C97AF-4EC5-045A-2375-C4009D685496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FD0AEE-D2B1-B635-7791-3D9153BAADB1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598CA3-5006-C782-EC30-3E4616D08F9A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84A807-4D53-5D1C-E3B2-CC1D1C5B8279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30D107-9A23-CCE3-824B-A58FE4545F3C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7F69EB-8549-361E-5703-23047111071E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2019269-0254-FF76-682F-9B28D5FF9209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87632B-61F2-A3EF-EEBE-491EB782CD94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E8E709-0A1D-DD5B-69DF-5A5554CDDA91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8EA9DD-6858-9EC3-5E6C-26F4DD5C5B14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590319F-6DFE-15FE-EA39-95D03910C917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AE7209-3820-C76D-456F-A40EA9080B9E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820B6E-37E7-A64C-BA14-3F9C8476E527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9B8CCF-4B32-D219-4138-BDE0F3016A8B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E2D5E5-F55C-9B0A-43F1-EB8D74064E60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A1E23A-A964-CAA5-CCF7-49E4B5F9BFED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3288F1-A1CC-2559-B98C-335A2D4FE5F5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F6A7F05-0B61-126C-C002-98C9645A1A71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DC99EC-7B01-3A18-4905-A1AB1DBC8787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B9D5A37-DA77-4137-E2EC-E917ED2B831B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E55E7FB-B653-16CD-6561-63C69F7FCB3B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E55E7FB-B653-16CD-6561-63C69F7FC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E75EE26-1D17-89DC-0161-31DA47890E38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F1AEC7E-D317-488A-8BD3-144513185D36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7923DCD-265E-5DE8-D527-3D8B36775FD3}"/>
              </a:ext>
            </a:extLst>
          </p:cNvPr>
          <p:cNvSpPr txBox="1"/>
          <p:nvPr/>
        </p:nvSpPr>
        <p:spPr>
          <a:xfrm>
            <a:off x="7231692" y="1758240"/>
            <a:ext cx="4815996" cy="258532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[…]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= 1 to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best = max(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P[j]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4014A98-A941-1979-7A51-61C1A0B2474F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72A574C-C8FD-ED2F-473A-FCD2D9A77856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B4FDF6D-455A-8ED6-32DD-B42353E788BB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786DC1-A4DB-5986-6618-B29B8739DBD2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8D8C677-5B08-D18D-0F55-4D952874B040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0D7AF60-E98F-6DA7-EF15-ED94C4BE34DD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16F1531-95C0-C16F-0B6F-9E6440BB1F0A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E73C36D-7B53-19BB-6D55-506E0B7BB3EF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B5F2FD-4850-ECB9-E32F-1F74AFEDC73C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9744B1E-DD05-D10D-BED7-2A93FFD7F366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D5F74AD-2158-9588-A2E1-57BA4368E552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7790E09-DDEC-266B-6F0B-081DD2DF5005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932ED8C-253D-6E88-9CD6-D3C735E26A64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34F08FE-30AD-5061-011D-CC945CEFBB54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ADA45E0-4081-0AE4-D8DF-338E2CFC44F3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69CF03B-CFA7-2578-5E85-4B44874170EC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ADF4790-C84B-A503-1866-FE7BAA8CF9E5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55B2BF0-660C-0237-C72A-FEB683BD6C00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CE06BCA-335B-54EE-B0BA-CD4ADD31DDCB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AB5E224-B7DE-7994-C52C-F89F7C4C8729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71ECE18-9C56-3145-0E48-27058E07C021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AD9921E-FBDC-E46F-ABBF-5C79A6E83BFA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F291879-3201-3EC3-984C-F6F649A3F659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15949E-74A8-5F67-2B25-F78D5268D641}"/>
                  </a:ext>
                </a:extLst>
              </p:cNvPr>
              <p:cNvSpPr txBox="1"/>
              <p:nvPr/>
            </p:nvSpPr>
            <p:spPr>
              <a:xfrm>
                <a:off x="3512709" y="5444363"/>
                <a:ext cx="249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3]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15949E-74A8-5F67-2B25-F78D5268D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709" y="5444363"/>
                <a:ext cx="2496133" cy="523220"/>
              </a:xfrm>
              <a:prstGeom prst="rect">
                <a:avLst/>
              </a:prstGeom>
              <a:blipFill>
                <a:blip r:embed="rId4"/>
                <a:stretch>
                  <a:fillRect l="-101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397C6E77-C36E-1592-BF11-5A0901A50EBB}"/>
              </a:ext>
            </a:extLst>
          </p:cNvPr>
          <p:cNvSpPr/>
          <p:nvPr/>
        </p:nvSpPr>
        <p:spPr>
          <a:xfrm rot="10800000">
            <a:off x="5874909" y="5207218"/>
            <a:ext cx="506456" cy="1384995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463DB-7881-BD3B-993F-32864F862498}"/>
                  </a:ext>
                </a:extLst>
              </p:cNvPr>
              <p:cNvSpPr txBox="1"/>
              <p:nvPr/>
            </p:nvSpPr>
            <p:spPr>
              <a:xfrm>
                <a:off x="6296187" y="5220138"/>
                <a:ext cx="304980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[2]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6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6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8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463DB-7881-BD3B-993F-32864F862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187" y="5220138"/>
                <a:ext cx="3049809" cy="1384995"/>
              </a:xfrm>
              <a:prstGeom prst="rect">
                <a:avLst/>
              </a:prstGeom>
              <a:blipFill>
                <a:blip r:embed="rId5"/>
                <a:stretch>
                  <a:fillRect l="-830" t="-3604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C8117B1-9A9A-35D5-90C8-CC7CFDC08D17}"/>
              </a:ext>
            </a:extLst>
          </p:cNvPr>
          <p:cNvCxnSpPr/>
          <p:nvPr/>
        </p:nvCxnSpPr>
        <p:spPr>
          <a:xfrm>
            <a:off x="3290293" y="4715673"/>
            <a:ext cx="0" cy="160020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561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C0580-FC93-4106-B61A-19D6AD8B2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log">
            <a:extLst>
              <a:ext uri="{FF2B5EF4-FFF2-40B4-BE49-F238E27FC236}">
                <a16:creationId xmlns:a16="http://schemas.microsoft.com/office/drawing/2014/main" id="{E0C7AE89-6EB9-D517-955F-1935E4738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59536" r="37586"/>
          <a:stretch/>
        </p:blipFill>
        <p:spPr bwMode="auto">
          <a:xfrm rot="5400000">
            <a:off x="1946309" y="4444963"/>
            <a:ext cx="1600201" cy="21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ED35BF-FF51-B791-848D-ED43D74E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701FF-D3F9-2342-CB56-95706200C5D7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E968F5-55BB-35EA-2C13-51007925C0A9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864208-DFAF-BF27-0BD0-D143C464AC89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8B3E94-EEF3-D06B-6285-18FB2164B2E5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3810EE-B1A8-D6EB-2F1A-617B10557526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731A99-382F-678F-7B16-C16487737142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12BEB8-BA02-2D81-9CDB-6422DF53478C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ACD367B-0426-45E3-BE40-8100C562AE09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4EAC13-C764-AA45-2E24-07B42A2EC3A4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1FCE22-544D-A52D-48FC-7FAE0C393849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A98B2CE-DBC5-0092-0BEC-80A923313DE0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79A127B-9D93-BF3A-B99A-2599FD931560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D57708-7127-C0D3-8B65-8F5CB306592C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C653A3-1275-FD15-36AB-7B2FFDD68A5F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6E4B29-1C48-D47B-3C17-44E5B11DAC95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B4023C-D9A6-2CFC-DBFB-9B6D8A94F5E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F88599-345A-9C12-5600-BFF36F7EF2FD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870F55-C82C-95CE-8398-FEAD24397D1E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27208C-DE45-233D-5031-BEE12E182D31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BB5B85A-F086-FB08-69E8-B26722A07E2C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BC7216-7F71-81F8-B74C-652DE82C9E8F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731C418-5CD5-59D6-E876-D92A72083B3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0882569-8C89-DDE5-1772-AC2BC46A12DD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590FD56-6518-D934-DFFE-8CE094DE9A63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590FD56-6518-D934-DFFE-8CE094DE9A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A486B29-510E-11A5-9441-1D74EF5FF531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5093A3E-F1B0-2C4A-DB79-8FFF9734542A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8A3704C-8BEE-FF90-7E5B-DF52BEF73312}"/>
              </a:ext>
            </a:extLst>
          </p:cNvPr>
          <p:cNvSpPr txBox="1"/>
          <p:nvPr/>
        </p:nvSpPr>
        <p:spPr>
          <a:xfrm>
            <a:off x="7231692" y="1758240"/>
            <a:ext cx="4815996" cy="258532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[…]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= 1 to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best = max(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P[j]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C1C9AFA-8604-2949-F30F-EDFF56D73310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B444162-CD89-CF81-80AA-F38759DE6412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9403F0C-1C87-52FB-18A4-81D8F34285FB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6F14850-2002-0022-C02D-7431EF130D76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EEC18D9-09B8-A1F7-CDF0-662FD890AB26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AB95BFE-D7E8-2513-E92D-3A7A25BF1537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2269D-0E5A-BA20-C34D-532E405DA390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28ACAD5-5530-9E62-50AF-EF839FA4E68C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B6CDFCC-58A7-2BCB-6231-B33618A337B7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860684E-B92C-72CB-3BE1-EF9A53500555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A80FEAC-FEBF-CCC3-AC5D-A5D0B4598CE0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971B576-4668-9E2D-8F3B-8A8B6C2FB6E3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8A024FA-AF9E-6744-4F06-10535696285F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4A684DB-B97D-9FE4-20E8-0D6BEF7302E5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4658180-9425-3040-1319-B4271F8F643D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B74FF32-8521-4D8C-7241-591F0C3941BC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2155F1B-DEF7-1F36-ADBC-278DF0E73D34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7ABBDBF-BE18-7EDC-D9F8-CF729FFACCDA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2430BB6-240B-73D4-BA14-E5C8981FBF39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C97F4B0-7B1C-3D4B-EB5D-DCF80FDB7CC0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970E1EC-BD79-FDDD-E877-2DF81314342A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BD9F5A8-905A-4E32-CFEB-1E5A6F6844B5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6AD8D8E-FA4D-9102-F5CB-466DDB2449D4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047915-13B3-695A-CA8E-99D26D588EC3}"/>
                  </a:ext>
                </a:extLst>
              </p:cNvPr>
              <p:cNvSpPr txBox="1"/>
              <p:nvPr/>
            </p:nvSpPr>
            <p:spPr>
              <a:xfrm>
                <a:off x="4226118" y="5004030"/>
                <a:ext cx="249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3]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047915-13B3-695A-CA8E-99D26D588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118" y="5004030"/>
                <a:ext cx="2496133" cy="523220"/>
              </a:xfrm>
              <a:prstGeom prst="rect">
                <a:avLst/>
              </a:prstGeom>
              <a:blipFill>
                <a:blip r:embed="rId4"/>
                <a:stretch>
                  <a:fillRect l="-101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E2F35F98-8310-9B92-2E77-E0B68FEB6231}"/>
              </a:ext>
            </a:extLst>
          </p:cNvPr>
          <p:cNvSpPr/>
          <p:nvPr/>
        </p:nvSpPr>
        <p:spPr>
          <a:xfrm rot="10800000">
            <a:off x="6588318" y="4766885"/>
            <a:ext cx="506456" cy="1384995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651F28-056B-5C36-E154-4AFCA9617343}"/>
                  </a:ext>
                </a:extLst>
              </p:cNvPr>
              <p:cNvSpPr txBox="1"/>
              <p:nvPr/>
            </p:nvSpPr>
            <p:spPr>
              <a:xfrm>
                <a:off x="7009596" y="4779805"/>
                <a:ext cx="314919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[3]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9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[2]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10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9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= 9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651F28-056B-5C36-E154-4AFCA9617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596" y="4779805"/>
                <a:ext cx="3149195" cy="1815882"/>
              </a:xfrm>
              <a:prstGeom prst="rect">
                <a:avLst/>
              </a:prstGeom>
              <a:blipFill>
                <a:blip r:embed="rId5"/>
                <a:stretch>
                  <a:fillRect l="-1210" t="-3472" r="-322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B0D7BE8-1324-28D1-7CF2-800B72147A92}"/>
              </a:ext>
            </a:extLst>
          </p:cNvPr>
          <p:cNvCxnSpPr/>
          <p:nvPr/>
        </p:nvCxnSpPr>
        <p:spPr>
          <a:xfrm>
            <a:off x="3817235" y="4715673"/>
            <a:ext cx="0" cy="160020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206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DAD4-471F-8898-3CC9-44E4B0C99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52CA-29FE-E059-3FF8-505326D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6F6BD-D06E-C808-379B-A2CF15E74804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206380-CFC4-3E3D-E5E0-3C0476B68889}"/>
              </a:ext>
            </a:extLst>
          </p:cNvPr>
          <p:cNvGrpSpPr/>
          <p:nvPr/>
        </p:nvGrpSpPr>
        <p:grpSpPr>
          <a:xfrm>
            <a:off x="103272" y="3096334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EAA251-CC37-7759-D550-94B10DA8FB47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15BA40-2691-9A89-2626-ECDDA4EF53A3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877548-4063-E52A-69F1-6052B5D99C5E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BF3A04-275A-67D1-238A-A5AA39CA6E81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0A66EBD-2CFE-BE66-31F7-55D0A1166BE5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F27E2B-D448-BDBB-7BE6-976816BBBA94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6CD0A9-D9BB-323F-D17F-AD077F446014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42E810-F616-4204-D055-5B31C973A928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7236C48-E2D6-ED99-5EA5-2398046B827D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5BDB3AB-FF9F-7334-03A1-70B729932723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BF0600-7DCB-840A-47F0-E20B74DC4692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2BD727-2F7C-D886-4F34-A80FFD9925AE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561890-2F0E-55E1-A68F-CA9E54FD63BD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34014F-D476-611D-24A4-947EA35840A6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93392D-7C23-E046-9763-AF38E885D904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F2742E-8E33-FADE-8ECB-7D83583ED198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451768-2BAD-C529-388E-20B321D38C84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237FD0-5423-7758-CF04-7602211D9DD3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B60F64-A8EF-9EF0-AFC6-B6D41DAFD8BC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642C8B9-F01B-AE23-F8A7-3DBBADA8A910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1DA934-C794-6813-CE06-A002A89AAF7A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95A690D-E789-1A8C-A7A5-25B03D130C87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95A690D-E789-1A8C-A7A5-25B03D130C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FC3A142-4096-B197-51FF-14307EB1CBA3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C86E66F-B5C2-153A-4032-545710ADBF4F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4B9BC402-78BA-B58F-0C86-C38606037C01}"/>
              </a:ext>
            </a:extLst>
          </p:cNvPr>
          <p:cNvSpPr txBox="1"/>
          <p:nvPr/>
        </p:nvSpPr>
        <p:spPr>
          <a:xfrm>
            <a:off x="7347549" y="1793373"/>
            <a:ext cx="4392037" cy="313932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[n+1]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= 1 to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best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P[j]</a:t>
            </a:r>
          </a:p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</a:p>
          <a:p>
            <a:endParaRPr lang="en-US" dirty="0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237F868-883C-8127-A095-56F49AC62DA7}"/>
              </a:ext>
            </a:extLst>
          </p:cNvPr>
          <p:cNvGrpSpPr/>
          <p:nvPr/>
        </p:nvGrpSpPr>
        <p:grpSpPr>
          <a:xfrm>
            <a:off x="231018" y="1909462"/>
            <a:ext cx="5254469" cy="852626"/>
            <a:chOff x="1401917" y="1594366"/>
            <a:chExt cx="4921585" cy="852626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7E23AB2-0D91-48E8-87E8-2C2A0962053A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7A7F9E3-4A37-1A96-90B2-3420D98292BD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4AC31B1-4223-5DE5-651A-3D53323E10AC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5E98C8D-EEE1-DCB2-1DE8-9D84A4645A02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691C6C5-1B1F-8579-70B3-762B3A9AFD5A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1194D8C-6768-4EC4-09B6-3A13570075E9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F1B2339-CAED-A1E7-EB70-1818DACEC3AF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CCA097D-3DAE-3D91-AFAD-6C59BFD84C5E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D32E255-B079-EA8D-2089-60070D88F58B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1BED1C1-0DD3-2F3C-E2FC-7A72697400BA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0014701-C49F-3C6B-E4C6-3CC9FC159805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43BA7DA-5F6C-5B3B-196B-70A988FAEC15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EE86B7A-8966-6F87-17CD-CD3640F85ED9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DA49B7A-61BB-773B-9C1F-E2B77F7AEA35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E479283-A5C9-8E7F-B895-E6E130C87A3C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A880F84-7CD2-73D1-2189-4A769DA7C481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744F275-3CD2-7222-8CC9-3C91E6E41E04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AB9C064-09EB-4DD7-4E43-EF6B03880FEA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B0E6184-795C-E9C4-1EE2-AE48B7777108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1DB86A-797A-98F4-4772-54DAA6F42E41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0E3EF30-5981-ED92-1555-2FB013F43C47}"/>
                </a:ext>
              </a:extLst>
            </p:cNvPr>
            <p:cNvSpPr txBox="1"/>
            <p:nvPr/>
          </p:nvSpPr>
          <p:spPr>
            <a:xfrm>
              <a:off x="1401917" y="2041317"/>
              <a:ext cx="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1DB7E61-D707-A2EA-051E-7A533FB74A80}"/>
                </a:ext>
              </a:extLst>
            </p:cNvPr>
            <p:cNvSpPr txBox="1"/>
            <p:nvPr/>
          </p:nvSpPr>
          <p:spPr>
            <a:xfrm>
              <a:off x="1538879" y="1631084"/>
              <a:ext cx="639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Price: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294F03-2349-EF05-23EB-5EA1B6FE6C7E}"/>
              </a:ext>
            </a:extLst>
          </p:cNvPr>
          <p:cNvSpPr txBox="1"/>
          <p:nvPr/>
        </p:nvSpPr>
        <p:spPr>
          <a:xfrm>
            <a:off x="3087233" y="5269424"/>
            <a:ext cx="251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is here in the last cell, so just return it!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19F47E-C3E6-6B27-1F23-6C81D73CE428}"/>
              </a:ext>
            </a:extLst>
          </p:cNvPr>
          <p:cNvCxnSpPr/>
          <p:nvPr/>
        </p:nvCxnSpPr>
        <p:spPr>
          <a:xfrm flipV="1">
            <a:off x="5242597" y="4010860"/>
            <a:ext cx="1349456" cy="117332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77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107F-67B3-37C3-48A9-A537DC5E9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B1D1-379C-7B8A-061B-A4D8683E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Algorithm to Fill In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24E8B-DD90-DDA7-F839-360A7C474625}"/>
              </a:ext>
            </a:extLst>
          </p:cNvPr>
          <p:cNvSpPr txBox="1"/>
          <p:nvPr/>
        </p:nvSpPr>
        <p:spPr>
          <a:xfrm>
            <a:off x="3635743" y="798778"/>
            <a:ext cx="4920514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next largest subproblem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BE4A54-B06A-646E-742E-2510FB4CE754}"/>
              </a:ext>
            </a:extLst>
          </p:cNvPr>
          <p:cNvGrpSpPr/>
          <p:nvPr/>
        </p:nvGrpSpPr>
        <p:grpSpPr>
          <a:xfrm>
            <a:off x="103272" y="3135079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5172DE-A692-9ED3-AA01-C2A4260F495D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768515-314F-0F8F-A2B3-DD308EF892F9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10D860-2A1D-8255-AFC1-E2C2CCB684BC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B8B219C-94F1-60AD-011B-82292E87A2FE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0ADEBE6-FE7F-075C-BFF0-D7B682F5C37F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E6C889-B544-22F4-CEFC-7DCB4925F5DB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2C6052-9908-2A36-82D6-CB1E999570BE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D132AB-F9CF-40BC-A413-3E12F489F636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10B00D-53F0-1DC7-A73F-388451E3C357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D3F797E-3BE8-6D7F-6103-C7C04A780A6E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A9BAAA-541D-2FA8-1B11-CC734D8DCA0E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939E74-ADD5-2C19-6AEA-AB392D28E8A8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623750-6933-CC7A-E2DC-5EDB2BEDEA93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392E24-9B85-9031-8D9A-7A9C8CFD33C8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9CF9A7-F350-0B04-007D-C62C533C4316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736857-ACA9-8D5E-26AB-59FA2AE9126D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476AD40-DC77-71CE-B85A-9FF926EDF237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4D209C-CE45-9CAD-7A66-760A6ED28E18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97A29A-8A3B-2AA4-AA3E-C4023929D950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EFD8AA2-C097-D6DC-DF8D-A18BF2C86C55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3E632B-4286-F435-683B-609F8D23090F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0C8D0A0-E87A-B160-5461-61D5083CC30C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0C8D0A0-E87A-B160-5461-61D5083CC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625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37E9D96-116F-8B3A-F106-1534CCE88755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A8A1C68-44AE-61B5-AE10-DC79F754765B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9118F42-1D98-E8F2-EBA9-D5F2D814F6BB}"/>
              </a:ext>
            </a:extLst>
          </p:cNvPr>
          <p:cNvSpPr txBox="1"/>
          <p:nvPr/>
        </p:nvSpPr>
        <p:spPr>
          <a:xfrm>
            <a:off x="7347549" y="1832118"/>
            <a:ext cx="4392037" cy="313932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[n+1]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= 1 to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best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P[j]</a:t>
            </a:r>
          </a:p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best</a:t>
            </a:r>
          </a:p>
          <a:p>
            <a:endParaRPr lang="en-US" dirty="0">
              <a:solidFill>
                <a:schemeClr val="accent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Cut[n]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F1CDF9-C8E8-BC66-A76F-4A35E0746025}"/>
                  </a:ext>
                </a:extLst>
              </p:cNvPr>
              <p:cNvSpPr txBox="1"/>
              <p:nvPr/>
            </p:nvSpPr>
            <p:spPr>
              <a:xfrm>
                <a:off x="4392009" y="5874556"/>
                <a:ext cx="1822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F1CDF9-C8E8-BC66-A76F-4A35E0746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09" y="5874556"/>
                <a:ext cx="1822296" cy="369332"/>
              </a:xfrm>
              <a:prstGeom prst="rect">
                <a:avLst/>
              </a:prstGeom>
              <a:blipFill>
                <a:blip r:embed="rId3"/>
                <a:stretch>
                  <a:fillRect l="-275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88FDD5-7683-6EBC-3E15-0FEFFB238548}"/>
              </a:ext>
            </a:extLst>
          </p:cNvPr>
          <p:cNvCxnSpPr/>
          <p:nvPr/>
        </p:nvCxnSpPr>
        <p:spPr>
          <a:xfrm flipV="1">
            <a:off x="5858321" y="4571211"/>
            <a:ext cx="1349456" cy="117332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78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0144E-68B3-FB08-D3DB-8C679C6F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DDD1-E897-2CCB-251D-6195D027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CCFA4-2222-7D0E-C27B-AB4BD36371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3D5FC06-3FCA-B2B5-7A5C-F0214B66073F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7C5DE8-2DC6-D984-8614-DF8A499D1D23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65EAC7-CA59-9C28-F8E4-8521C7DC1473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F1EB22B-F9D1-00C5-9E12-64568F09530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DA59BF-5FC6-C1E8-5622-8248D6A22E09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B05663-BD62-D5EC-A613-1BCB2B631365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1234306-AE37-F172-1435-442A296DA0CE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33588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0ED06-6DA9-CBEF-97FE-06ADBB781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7E24-5357-2D81-9E54-B9231714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9714"/>
            <a:ext cx="9905998" cy="61818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Trickier Example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1CF4337-77E1-C720-771E-8CE66B0D53C5}"/>
              </a:ext>
            </a:extLst>
          </p:cNvPr>
          <p:cNvSpPr txBox="1">
            <a:spLocks/>
          </p:cNvSpPr>
          <p:nvPr/>
        </p:nvSpPr>
        <p:spPr>
          <a:xfrm>
            <a:off x="2008801" y="1122281"/>
            <a:ext cx="8382000" cy="99684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</a:rPr>
              <a:t>How many scalar multiplications are required to multiply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matrices A, B and C in this example?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1E702E48-1CE1-98F4-556E-9EF9A84496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9442" y="5064011"/>
                <a:ext cx="5445095" cy="922567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0" dirty="0"/>
                  <a:t>Same formula: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+[(3)(5)(4)]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1E702E48-1CE1-98F4-556E-9EF9A8449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442" y="5064011"/>
                <a:ext cx="5445095" cy="922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7871DA51-9BAC-7727-E11F-731C4D645344}"/>
              </a:ext>
            </a:extLst>
          </p:cNvPr>
          <p:cNvGrpSpPr/>
          <p:nvPr/>
        </p:nvGrpSpPr>
        <p:grpSpPr>
          <a:xfrm>
            <a:off x="2325533" y="2419316"/>
            <a:ext cx="7665414" cy="2252452"/>
            <a:chOff x="1396140" y="2254426"/>
            <a:chExt cx="7665414" cy="22524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D1769E-4C74-3D31-C462-934A39985A75}"/>
                </a:ext>
              </a:extLst>
            </p:cNvPr>
            <p:cNvSpPr/>
            <p:nvPr/>
          </p:nvSpPr>
          <p:spPr>
            <a:xfrm rot="5400000">
              <a:off x="3910601" y="2718212"/>
              <a:ext cx="529979" cy="13509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3912AE-E0ED-7520-A6D0-2478BD71317C}"/>
                </a:ext>
              </a:extLst>
            </p:cNvPr>
            <p:cNvSpPr/>
            <p:nvPr/>
          </p:nvSpPr>
          <p:spPr>
            <a:xfrm>
              <a:off x="7993408" y="2971713"/>
              <a:ext cx="1068146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63E4F2-61D4-7074-5A0A-1B250AABEEF3}"/>
                </a:ext>
              </a:extLst>
            </p:cNvPr>
            <p:cNvSpPr/>
            <p:nvPr/>
          </p:nvSpPr>
          <p:spPr>
            <a:xfrm>
              <a:off x="1878343" y="2976737"/>
              <a:ext cx="621259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27B5A18-6326-6731-B795-CAFC867557CA}"/>
                    </a:ext>
                  </a:extLst>
                </p:cNvPr>
                <p:cNvSpPr txBox="1"/>
                <p:nvPr/>
              </p:nvSpPr>
              <p:spPr>
                <a:xfrm>
                  <a:off x="1396140" y="3225067"/>
                  <a:ext cx="377026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27B5A18-6326-6731-B795-CAFC867557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140" y="3225067"/>
                  <a:ext cx="37702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C844F8-626D-69FF-F4B7-D1DEDE54614F}"/>
                    </a:ext>
                  </a:extLst>
                </p:cNvPr>
                <p:cNvSpPr txBox="1"/>
                <p:nvPr/>
              </p:nvSpPr>
              <p:spPr>
                <a:xfrm>
                  <a:off x="2013788" y="2516637"/>
                  <a:ext cx="377026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C844F8-626D-69FF-F4B7-D1DEDE5461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3788" y="2516637"/>
                  <a:ext cx="37702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04159D4-AB96-F1FA-7A61-521D4A18BEF2}"/>
                    </a:ext>
                  </a:extLst>
                </p:cNvPr>
                <p:cNvSpPr txBox="1"/>
                <p:nvPr/>
              </p:nvSpPr>
              <p:spPr>
                <a:xfrm>
                  <a:off x="3079828" y="3202908"/>
                  <a:ext cx="337536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04159D4-AB96-F1FA-7A61-521D4A18BE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828" y="3202908"/>
                  <a:ext cx="33753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244111C-3C50-6FE1-304B-06859847C8C3}"/>
                    </a:ext>
                  </a:extLst>
                </p:cNvPr>
                <p:cNvSpPr txBox="1"/>
                <p:nvPr/>
              </p:nvSpPr>
              <p:spPr>
                <a:xfrm>
                  <a:off x="3987076" y="2656333"/>
                  <a:ext cx="377027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244111C-3C50-6FE1-304B-06859847C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7076" y="2656333"/>
                  <a:ext cx="37702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C9C56A1-FC1A-92CA-6571-362807146528}"/>
                    </a:ext>
                  </a:extLst>
                </p:cNvPr>
                <p:cNvSpPr txBox="1"/>
                <p:nvPr/>
              </p:nvSpPr>
              <p:spPr>
                <a:xfrm>
                  <a:off x="7602481" y="3237336"/>
                  <a:ext cx="322095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C9C56A1-FC1A-92CA-6571-362807146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2481" y="3237336"/>
                  <a:ext cx="32209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7472FA9-AC9A-3911-B9E0-3BB5AA049FC8}"/>
                    </a:ext>
                  </a:extLst>
                </p:cNvPr>
                <p:cNvSpPr txBox="1"/>
                <p:nvPr/>
              </p:nvSpPr>
              <p:spPr>
                <a:xfrm flipH="1">
                  <a:off x="8374086" y="2543773"/>
                  <a:ext cx="316128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7472FA9-AC9A-3911-B9E0-3BB5AA049F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374086" y="2543773"/>
                  <a:ext cx="31612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3A4937-B685-3F38-7E60-315E1CE362BD}"/>
                    </a:ext>
                  </a:extLst>
                </p:cNvPr>
                <p:cNvSpPr txBox="1"/>
                <p:nvPr/>
              </p:nvSpPr>
              <p:spPr>
                <a:xfrm>
                  <a:off x="2584246" y="3154592"/>
                  <a:ext cx="4732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3A4937-B685-3F38-7E60-315E1CE36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4246" y="3154592"/>
                  <a:ext cx="47320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9D01958-1DCB-819D-33F1-2158C59ADC3A}"/>
                    </a:ext>
                  </a:extLst>
                </p:cNvPr>
                <p:cNvSpPr txBox="1"/>
                <p:nvPr/>
              </p:nvSpPr>
              <p:spPr>
                <a:xfrm>
                  <a:off x="7034406" y="3159591"/>
                  <a:ext cx="4106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9D01958-1DCB-819D-33F1-2158C59ADC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4406" y="3159591"/>
                  <a:ext cx="410689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D259C67-FD88-B2F7-3073-9822F352DDCD}"/>
                    </a:ext>
                  </a:extLst>
                </p:cNvPr>
                <p:cNvSpPr txBox="1"/>
                <p:nvPr/>
              </p:nvSpPr>
              <p:spPr>
                <a:xfrm>
                  <a:off x="1946134" y="4045213"/>
                  <a:ext cx="4521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D259C67-FD88-B2F7-3073-9822F352DD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6134" y="4045213"/>
                  <a:ext cx="452175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F34D508-313D-0475-F1D8-140E47631B64}"/>
                    </a:ext>
                  </a:extLst>
                </p:cNvPr>
                <p:cNvSpPr txBox="1"/>
                <p:nvPr/>
              </p:nvSpPr>
              <p:spPr>
                <a:xfrm>
                  <a:off x="3881435" y="4000242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F34D508-313D-0475-F1D8-140E47631B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435" y="4000242"/>
                  <a:ext cx="463845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93D8C57-EA21-68FE-97BF-C5B431F7E431}"/>
                    </a:ext>
                  </a:extLst>
                </p:cNvPr>
                <p:cNvSpPr txBox="1"/>
                <p:nvPr/>
              </p:nvSpPr>
              <p:spPr>
                <a:xfrm>
                  <a:off x="4949360" y="3162714"/>
                  <a:ext cx="4732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93D8C57-EA21-68FE-97BF-C5B431F7E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9360" y="3162714"/>
                  <a:ext cx="473206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FD0D95-41A3-A3EC-A143-B444CC475902}"/>
                </a:ext>
              </a:extLst>
            </p:cNvPr>
            <p:cNvSpPr/>
            <p:nvPr/>
          </p:nvSpPr>
          <p:spPr>
            <a:xfrm rot="5400000">
              <a:off x="5851503" y="2850524"/>
              <a:ext cx="1211955" cy="94308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28DECE-DAD8-EF35-6E72-58A5F6DD56A6}"/>
                    </a:ext>
                  </a:extLst>
                </p:cNvPr>
                <p:cNvSpPr txBox="1"/>
                <p:nvPr/>
              </p:nvSpPr>
              <p:spPr>
                <a:xfrm>
                  <a:off x="5452998" y="3210652"/>
                  <a:ext cx="435504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328DECE-DAD8-EF35-6E72-58A5F6DD5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998" y="3210652"/>
                  <a:ext cx="43550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F766715-D384-9B3D-4231-26250DD78D12}"/>
                    </a:ext>
                  </a:extLst>
                </p:cNvPr>
                <p:cNvSpPr txBox="1"/>
                <p:nvPr/>
              </p:nvSpPr>
              <p:spPr>
                <a:xfrm>
                  <a:off x="6266069" y="2254426"/>
                  <a:ext cx="368626" cy="36933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F766715-D384-9B3D-4231-26250DD78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069" y="2254426"/>
                  <a:ext cx="368626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383039-32E2-4351-97FE-6E756D622AB8}"/>
                    </a:ext>
                  </a:extLst>
                </p:cNvPr>
                <p:cNvSpPr txBox="1"/>
                <p:nvPr/>
              </p:nvSpPr>
              <p:spPr>
                <a:xfrm>
                  <a:off x="6112439" y="3980266"/>
                  <a:ext cx="463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383039-32E2-4351-97FE-6E756D622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439" y="3980266"/>
                  <a:ext cx="463845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279F95-49E7-5291-1A63-078B1C976533}"/>
              </a:ext>
            </a:extLst>
          </p:cNvPr>
          <p:cNvSpPr txBox="1">
            <a:spLocks/>
          </p:cNvSpPr>
          <p:nvPr/>
        </p:nvSpPr>
        <p:spPr>
          <a:xfrm>
            <a:off x="7745819" y="5475117"/>
            <a:ext cx="3193406" cy="81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Can actually be done in just 64! Think about why this might be?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48C528-D777-7B04-C7BD-74705C17A825}"/>
              </a:ext>
            </a:extLst>
          </p:cNvPr>
          <p:cNvCxnSpPr>
            <a:cxnSpLocks/>
          </p:cNvCxnSpPr>
          <p:nvPr/>
        </p:nvCxnSpPr>
        <p:spPr>
          <a:xfrm>
            <a:off x="7064098" y="5475117"/>
            <a:ext cx="723292" cy="18367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09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D0323-90C1-AAE3-07A2-12E8607A7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BDBA-DFCE-7D74-1A1D-B82E9FD46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How to find the actual cuts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7E10B-7829-1770-8214-F9AE64BFF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0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8489B-8293-0832-F94A-F16607058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9BF6-56C5-0693-386B-2BE8E8D9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67B9-14C9-0938-9E38-3ED8FBE402E6}"/>
              </a:ext>
            </a:extLst>
          </p:cNvPr>
          <p:cNvSpPr txBox="1"/>
          <p:nvPr/>
        </p:nvSpPr>
        <p:spPr>
          <a:xfrm>
            <a:off x="1996698" y="964983"/>
            <a:ext cx="8198604" cy="95410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This gives the value of the solution, what about the actual list of where to cut the log?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108E95-6BB0-714F-8B00-DDDC293DDDA9}"/>
              </a:ext>
            </a:extLst>
          </p:cNvPr>
          <p:cNvGrpSpPr/>
          <p:nvPr/>
        </p:nvGrpSpPr>
        <p:grpSpPr>
          <a:xfrm>
            <a:off x="2632639" y="2360168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D27857-7E67-55A6-E241-0106F2FB0308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DB1A3A-9D90-6497-1C1E-2E055C5037D0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51AF6E-E979-0B17-D412-834983A6E28A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26AAEA-5ABD-D13B-B59C-1168A0394AB8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F8637D-2A95-87B7-D3DE-E9CC09A2A25E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F9358E-3801-5C5D-1554-0B33D730B32A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14C4BE-8F5E-1EA5-E655-EA5C03588059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4A7F5C-EC30-1A01-F24E-C6BDC2270B03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410F399-08B1-47E1-658C-C4B55BDE5FF5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179C02-8219-66E0-FAB0-F0D783F41B6D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BCF06B-E9E1-678C-B124-AD212EE91FCA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D92BFE9-0A14-0805-1D1B-34FCF732B04A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2468DEE-5008-BF3D-2878-897420AABFE7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2E9ADF-B172-AD8B-2EC5-B6A8B94CE76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08EB85-A5E2-8F51-3DD4-5B980102583C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778AF7A-AA66-59BC-412B-0A1B7EEB5023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EE5209-E4B6-0206-7FAA-789508F8260A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18F281-FC86-0C5F-E90B-C72DD269A512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B77F41-FC98-8BD7-4EDF-88D5EF116962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D6DEDAD-B0BE-7067-88AC-B1B688D365AD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D3BE7-59B1-1C5D-8578-506CF5A70757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0304487-A20B-56BD-8F90-CA558F93554C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0304487-A20B-56BD-8F90-CA558F9355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9B4FEFF-5729-ABC8-269C-D36F4C2BF9F1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E5779E9-6E46-98ED-9453-C0C049E2AF6B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55266BB-6EC2-40E9-B02A-98134B35364B}"/>
              </a:ext>
            </a:extLst>
          </p:cNvPr>
          <p:cNvSpPr txBox="1"/>
          <p:nvPr/>
        </p:nvSpPr>
        <p:spPr>
          <a:xfrm>
            <a:off x="6504669" y="4292580"/>
            <a:ext cx="328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Idea: Keep track of where the last cut was for each subproblem!</a:t>
            </a:r>
          </a:p>
        </p:txBody>
      </p:sp>
    </p:spTree>
    <p:extLst>
      <p:ext uri="{BB962C8B-B14F-4D97-AF65-F5344CB8AC3E}">
        <p14:creationId xmlns:p14="http://schemas.microsoft.com/office/powerpoint/2010/main" val="3174471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0ECA9-77D1-4DC0-D6F0-07E5E389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2CD2-6AED-7EA4-FDBD-9675C8DC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92056-D14C-9A8F-4101-23B9F7B12DA4}"/>
              </a:ext>
            </a:extLst>
          </p:cNvPr>
          <p:cNvSpPr txBox="1"/>
          <p:nvPr/>
        </p:nvSpPr>
        <p:spPr>
          <a:xfrm>
            <a:off x="1996698" y="964983"/>
            <a:ext cx="8198604" cy="95410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This gives the value of the solution, what about the actual list of where to cut the log?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0795F1-7F34-A292-7059-9B6EE60EBB01}"/>
              </a:ext>
            </a:extLst>
          </p:cNvPr>
          <p:cNvGrpSpPr/>
          <p:nvPr/>
        </p:nvGrpSpPr>
        <p:grpSpPr>
          <a:xfrm>
            <a:off x="2632639" y="2360168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A8AE3C-A39E-DF80-75B5-7E035B92CB67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1927CF-F244-6FC0-A7BE-DF650ABA3A8C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DA6F81-7A58-1CE3-BA0E-5E3FC6FDD59F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703088F-D3DA-7A9F-97AE-BB47F9EECE5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726E8F-6F22-A9F0-FA9D-A175F3ECB98C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099D02-5C03-5502-E479-11047DD43A54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9A6DF1-945D-7C52-F9FD-C799174B0500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27140B-E4EF-9808-7E1D-774225C7BD13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1BDB1E-6C55-65C3-1EAB-EBE0047EC2A8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518303E-7291-EFAB-A507-64B0B02047FA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3DE0AC-9478-E261-6019-74B37DD76F98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42EC07-8014-04D9-F5D1-364DF3337E0E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76B77A-768E-410A-20B5-A8B9FFAAEEF4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5311FF-79E8-B7DB-868C-74BE97202BFA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0B7BCC-6C3F-73BC-9B64-10AD4FCD77B2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FD53FC-FD5A-65F6-B5F2-6DF7376DC342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125873-F495-1249-EC2F-F7400F4AA943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328145E-0FF2-72FD-4A51-FC1886387521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382B4EE-4226-8901-4134-4C90EDFFC6E6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0B372B-A82A-47FF-F045-DD442D110C83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F978DA-47EC-47AD-B1B8-18487092AF63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4081793-E30E-2F7D-84E1-E8BB5C6EA9DB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4081793-E30E-2F7D-84E1-E8BB5C6EA9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570EB7E-E5ED-ECCB-B4C0-6BCEF339BDBA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1E76F2F-3C04-9C6B-A4CB-90A70C4778B0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F0F0EF7-E675-21A7-D644-357121D12724}"/>
              </a:ext>
            </a:extLst>
          </p:cNvPr>
          <p:cNvSpPr txBox="1"/>
          <p:nvPr/>
        </p:nvSpPr>
        <p:spPr>
          <a:xfrm>
            <a:off x="7832524" y="4924229"/>
            <a:ext cx="3287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Idea: Keep track of where the last cut was for each subproblem!</a:t>
            </a:r>
          </a:p>
          <a:p>
            <a:endParaRPr lang="en-US" dirty="0"/>
          </a:p>
          <a:p>
            <a:r>
              <a:rPr lang="en-US" dirty="0"/>
              <a:t>e.g., Choices[2]=2 because last cut was a piece of size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8DD138-A39A-A74D-1303-FC4A333D6DF2}"/>
              </a:ext>
            </a:extLst>
          </p:cNvPr>
          <p:cNvGrpSpPr/>
          <p:nvPr/>
        </p:nvGrpSpPr>
        <p:grpSpPr>
          <a:xfrm>
            <a:off x="2399413" y="3588530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F1973A-DEBB-F627-AA60-671DA4DA7DA6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EE52AC-8389-734F-A671-F7C0C920B983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C1D24A-8B65-D86A-5454-50A2B130AC30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FCB51B-6C42-0B41-C80A-208680CF469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D3A140-81F2-A5BE-42C8-95BF963ABB64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D1DB3F-92BA-BDC1-6C35-98E039E7ED19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06E6CB-565E-D9FF-EBAF-2404D094411D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C5F3AF-7310-B8BC-B041-C32FC3081638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D4C88E-3F47-3FD3-F3A1-A9BE363D1DCA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DA921A-9155-CCEC-578B-F26ABC2650B5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A6CE71-57F3-AF08-8B0B-DDA769A79BCC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01C559-E6AB-1332-8FBA-0D5E99DBF0FE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7D09FA-B7E2-BF9F-9A1A-1FCF191CADC4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EF4B34-3A01-7CDF-DE7F-EF6E19A4F92E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7ACCDF-F1C4-646D-89D8-B95B44805E7D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DB8599-C8E0-0D1E-C8AC-F23177F6D4ED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17EE31-7E3F-2B64-F0E8-CC80DC0F27F9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925FC0-A8DE-D97E-5CEA-BFA9FE23A302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6CFCF02-36BF-CFD5-E811-0126B6FD712B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F860C6D-85FA-6D4E-4F11-75A13B09FFB6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0AFE2F-25D5-8929-B8E0-1FA83F6E9B97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0F22027-BFB7-9DC6-76FF-A5BAAB6377A9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0F22027-BFB7-9DC6-76FF-A5BAAB637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3226" r="-3659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4CF77B-15CA-5B42-1DBC-BC77B9023A89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0DD07D-5918-EB47-31A8-55EB5B6AB613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52F9F5-BFB2-C0C2-AA64-5A581E96EDDD}"/>
                  </a:ext>
                </a:extLst>
              </p:cNvPr>
              <p:cNvSpPr txBox="1"/>
              <p:nvPr/>
            </p:nvSpPr>
            <p:spPr>
              <a:xfrm>
                <a:off x="1175430" y="5484539"/>
                <a:ext cx="2496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2]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452F9F5-BFB2-C0C2-AA64-5A581E96E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30" y="5484539"/>
                <a:ext cx="2496133" cy="523220"/>
              </a:xfrm>
              <a:prstGeom prst="rect">
                <a:avLst/>
              </a:prstGeom>
              <a:blipFill>
                <a:blip r:embed="rId4"/>
                <a:stretch>
                  <a:fillRect l="-101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ight Brace 53">
            <a:extLst>
              <a:ext uri="{FF2B5EF4-FFF2-40B4-BE49-F238E27FC236}">
                <a16:creationId xmlns:a16="http://schemas.microsoft.com/office/drawing/2014/main" id="{447AE0AE-A908-498A-5196-237339A6F44E}"/>
              </a:ext>
            </a:extLst>
          </p:cNvPr>
          <p:cNvSpPr/>
          <p:nvPr/>
        </p:nvSpPr>
        <p:spPr>
          <a:xfrm rot="10800000">
            <a:off x="3537630" y="5247395"/>
            <a:ext cx="506456" cy="1065164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35C7DB-802E-27BC-8163-A819C616BD39}"/>
                  </a:ext>
                </a:extLst>
              </p:cNvPr>
              <p:cNvSpPr txBox="1"/>
              <p:nvPr/>
            </p:nvSpPr>
            <p:spPr>
              <a:xfrm>
                <a:off x="3958908" y="5260314"/>
                <a:ext cx="304980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[1]</m:t>
                    </m:r>
                    <m:r>
                      <a:rPr lang="en-US" sz="28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 = 2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𝑪𝒖𝒕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>
                        <a:lumMod val="95000"/>
                      </a:schemeClr>
                    </a:solidFill>
                  </a:rPr>
                  <a:t>= 5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E35C7DB-802E-27BC-8163-A819C616B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908" y="5260314"/>
                <a:ext cx="3049809" cy="954107"/>
              </a:xfrm>
              <a:prstGeom prst="rect">
                <a:avLst/>
              </a:prstGeom>
              <a:blipFill>
                <a:blip r:embed="rId5"/>
                <a:stretch>
                  <a:fillRect l="-830" t="-7895" r="-332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427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9264-8A06-8EA3-71DF-3B0264672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7A52-3A45-7902-8C15-095224BE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DF5581-BF41-4288-4FAE-B6B6588A0EDC}"/>
              </a:ext>
            </a:extLst>
          </p:cNvPr>
          <p:cNvGrpSpPr/>
          <p:nvPr/>
        </p:nvGrpSpPr>
        <p:grpSpPr>
          <a:xfrm>
            <a:off x="2632639" y="1678243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8C7DBE-D889-1B87-2FA8-C1B2E220A12C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D20A4B-90AD-0A6C-8A57-DF92C9DD24B8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FE2850-330D-818A-F22B-1EF9CA03CBB9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E4AD40-245A-AC44-BDD5-92F7DD821F3B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19B6C0-B944-158E-8F07-C218A08D99B2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A170C7-2341-A391-AE34-8B8469819397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9B0451-48D2-D4B3-5368-BCA1FEB86358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1E7B07-0BFA-C37C-349C-D7DCF2E6DF42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457E91-7744-6396-4DAE-763342119D47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E4E02B-94C5-46A4-D991-BF7C323D6CEE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26195B-B080-CEE0-2D42-BFE0F495A5D0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5F3A5A-1C07-A985-D60F-485A9D1C4F14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6ACAAB-D58F-594F-E4C6-70B4315B70DF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E5B990-6CB3-E293-5752-BEDAC87ABF53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CC8BA0-CC1F-A42D-A547-04525D0980DC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813EB0A-98FB-103D-3F4A-2B590A684A6D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73D644F-8DD3-0A72-C382-B909C6D44241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9F05DD-1CED-C6C0-E80A-C27C9BE82D24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826C2F-625C-1C62-31DB-DC00BCF2BF9F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CC2238-2834-4261-79E2-CB0294C9908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9D6BB9-0985-45B0-C0C9-81174D2A0D2E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BE0C5ED-9223-C5AD-3414-493E40BE3A09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BE0C5ED-9223-C5AD-3414-493E40BE3A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7A244B5-6E27-9947-7BEB-7F2EB96166B0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B68C64B-25B2-3B9D-DC9C-1CE398FBD2AE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56960BC-88B8-54FD-2B2C-03D297D64D14}"/>
              </a:ext>
            </a:extLst>
          </p:cNvPr>
          <p:cNvSpPr txBox="1"/>
          <p:nvPr/>
        </p:nvSpPr>
        <p:spPr>
          <a:xfrm>
            <a:off x="5330727" y="4947673"/>
            <a:ext cx="486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in this case, the optimal solution is to just sell the entire log of size 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6EDB21-0618-C611-A236-01DFD899DF46}"/>
              </a:ext>
            </a:extLst>
          </p:cNvPr>
          <p:cNvGrpSpPr/>
          <p:nvPr/>
        </p:nvGrpSpPr>
        <p:grpSpPr>
          <a:xfrm>
            <a:off x="2399413" y="2906605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15C3EE-8BC4-E394-B79B-C2DC1AC3D8E2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10C62F-BFC3-D61E-CB97-6E307C01E8F9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86E979-0AF5-886C-DB30-0D654433268B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B3CFEA-8137-794D-B942-424D28D11A3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E83121-F0FD-2B18-9862-7393EB8E9D92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B836CA-85A3-AEBD-D371-BC06E760393F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D32B87-4AB5-3CBA-EA66-DF1507C12DA6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FED44C-7257-0C6D-A402-154F8A1CB588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F0AD54-9A89-CC18-225C-16F24DCC0AD5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242071-1BD0-0BDF-8FD7-F51A2646B654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BB2D38-6AAB-FE9F-0E11-050E2CAD11DB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259A0E-5B0A-B796-1718-B77FDA8C3B7B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A1371C-7CEE-6DF2-75E7-650C416D18BE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D2DF17-E19D-478C-8696-138245D50707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FDAF58-DE0A-6146-F50C-212D818B42C0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F56B7C-7518-2190-06C5-E83728C46902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653BB-7284-CB48-62B6-9ABF4031C1C0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4A514E-A4DB-AF24-A3D9-1E8171387F77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4F3CCB1-8D48-372F-8903-08F18D5AFC3A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A687E42-E338-03B2-F906-6002A6A560E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448705-61EC-2412-8679-6D186D36414D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415963F-5C2A-4D21-6D66-BDFE6B65285F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415963F-5C2A-4D21-6D66-BDFE6B652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B0DC5AD-8374-1A1A-E8F1-E9C8B30AF1F3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30A238-AA7A-CD9F-13CA-D6E40EFF149A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CFD77E7-179A-4656-A4F9-B577523FD59F}"/>
              </a:ext>
            </a:extLst>
          </p:cNvPr>
          <p:cNvCxnSpPr>
            <a:cxnSpLocks/>
          </p:cNvCxnSpPr>
          <p:nvPr/>
        </p:nvCxnSpPr>
        <p:spPr>
          <a:xfrm flipV="1">
            <a:off x="9005563" y="3897824"/>
            <a:ext cx="308918" cy="104984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26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0A7BD-52A6-CF54-268C-CEE55064E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DE4F-3312-79B4-5DAF-864EE27C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B164A1-1964-A28F-71F8-AAB9DCB84279}"/>
              </a:ext>
            </a:extLst>
          </p:cNvPr>
          <p:cNvGrpSpPr/>
          <p:nvPr/>
        </p:nvGrpSpPr>
        <p:grpSpPr>
          <a:xfrm>
            <a:off x="408633" y="1853825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10856A-B983-6820-A0B5-4805C9E5B7DA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1DDA5A-13EA-7B0F-F26C-A69644CF8938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CD5B1D-FA54-4950-AEC4-4D17C7E0DCFE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4C4F3CA-57D4-8493-BD77-081539618F7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229E6A-3A4D-5800-2730-4E0F01447CE3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37FEEF6-BD09-298C-CD2F-94C64951B07D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5E717DA-14DA-8F40-2EEC-7BB24ABFBF2B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D33A04-87DD-A034-57D7-AD45DE41FF8C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3D27BD-8D03-8C34-BDEF-BDE0EEDF0611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216C3A-D989-0100-82DE-573D73154890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81589D-2F82-758F-857F-93FC52EDBE63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02063E-1DA4-D206-473B-C60F62C0EE22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BF6D094-6A51-ABA0-56D5-C0FFD1B26F7B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2D381E-1CD8-5625-6382-966ADBA0C79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062872-7D20-38BD-CF36-3B2FFE38D4C8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F075624-C3FF-8094-C37E-65CDE2290F2F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614C894-1199-8CB8-815D-AAA01F7A53A7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57C3483-2E1F-D220-E99E-673EAB0FA80F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A0FB59-EF26-C093-B24C-634948933A57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F74A74-095B-114B-5447-8F80DD072057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C5E6482-A9FD-CF7A-F7BE-6BFE154257F0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E649205-A644-9E1E-F63D-FE1048E36114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E649205-A644-9E1E-F63D-FE1048E36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6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F1C97ED-8719-13F5-16A9-2A392B0571C3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D5C4D3D-A075-9067-2A1D-15789E0F226A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5B68C72-6AFA-B535-4423-F9471860DDA7}"/>
              </a:ext>
            </a:extLst>
          </p:cNvPr>
          <p:cNvGrpSpPr/>
          <p:nvPr/>
        </p:nvGrpSpPr>
        <p:grpSpPr>
          <a:xfrm>
            <a:off x="175407" y="3082187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4DE338-2A19-634E-FE6F-A8B8996C8A64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8B8423-313A-C911-57DC-7C1791DF0956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C6454D-7F8E-6F47-316B-5C56F2EA49AA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C11238-3FC8-CBC9-827A-E7C27C186B8B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F24013-C8E9-C124-CA0E-83AE14BCCB11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380242-5646-8770-BF61-C47ADC08F9A1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9AE51F-5B97-006C-D784-CF712820DA48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46D69F-5026-942A-2AFF-91B3CF3EE288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FA3F17-5A52-BA01-BF76-00081263AC36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476F8A-C062-B0CD-357E-4DBAEAC1946A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3738F6-73F6-E864-B7E3-3F0C232F3777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2EE3EA-0AB5-AB37-FA10-5AD465221884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CF2E20-062C-EA09-D366-CC98BB80F032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6E2B15-5FC5-127D-8D95-5954F9570437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B28501-C2B0-97AD-2AAF-25A7BE7732B9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228168-57EA-0389-FCAD-8F6967D48BF1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B4E8F3-0B04-4E18-586D-95CE8E46A018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08FEF89-2CFF-EBF8-5D46-51997D610449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A97999-CB0E-92A0-101B-8A5A2356395D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277CFC-43AC-68B3-FB0C-7BE58A8D9C1D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2A8EE2-8A8F-8B2E-6463-E0857BD2D69B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B71FFC6-0F9E-491E-0F56-7B09BD954D26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B71FFC6-0F9E-491E-0F56-7B09BD954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1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00AB360-C952-8F6E-0B61-4E36AF302169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31197C6-6738-0B62-2976-4E38100B91F9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3B654AE-5CDB-6278-4AA2-9839492344E0}"/>
              </a:ext>
            </a:extLst>
          </p:cNvPr>
          <p:cNvSpPr txBox="1"/>
          <p:nvPr/>
        </p:nvSpPr>
        <p:spPr>
          <a:xfrm>
            <a:off x="7557048" y="1807329"/>
            <a:ext cx="4296814" cy="424731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CutProfit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Cut[] = new [n+1]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Choices[] = new [n+1]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Cut[0] =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Choices[0]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best =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j = 1 to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best &lt; Cut[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-j]+P[j]: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best = Cut[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-j]+P[j]</a:t>
            </a:r>
          </a:p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Choices[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j</a:t>
            </a:r>
          </a:p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best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Cut[n]</a:t>
            </a:r>
          </a:p>
        </p:txBody>
      </p:sp>
    </p:spTree>
    <p:extLst>
      <p:ext uri="{BB962C8B-B14F-4D97-AF65-F5344CB8AC3E}">
        <p14:creationId xmlns:p14="http://schemas.microsoft.com/office/powerpoint/2010/main" val="2426590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C5287-AF5E-BCC6-DFB2-926012A27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20FD-3D17-3B9A-9894-C19E58F0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D46F39-90A2-AB19-F97F-E9C8462D48DD}"/>
              </a:ext>
            </a:extLst>
          </p:cNvPr>
          <p:cNvGrpSpPr/>
          <p:nvPr/>
        </p:nvGrpSpPr>
        <p:grpSpPr>
          <a:xfrm>
            <a:off x="2469661" y="1286112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1FFE86-8F20-8BF0-C2C1-7C3C6AABDB91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AADA6B1-0541-7A77-44F9-AAE58C87A4BD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E9E386-8F73-CC6A-2418-4D1EA9F937D7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BAE443-1F7A-5389-BDE6-404ACCC3BD13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002BC9-74E1-C5BB-FF8C-F85729EF7626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370EFD-0CF8-A00A-1780-D3B8D8E2C7B4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C64E90-E5CA-8A88-7222-972A370753FD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CDB6234-E5A7-3E94-AB94-D70814486A71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18AC61-9B72-7FC7-DF8D-54E682A3E1C0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FF4B60-82B1-0822-2F1F-ACCE182D9EAC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67BB85-6C95-8CC0-3E8A-896B212D2E28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539453-2AD5-31D9-95BA-681A21305184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293273-5E52-70A9-6AEC-E2773632AE0D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D83B2A-8BE4-31A9-5252-49695E65398A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B4B648-DA9B-A1E1-EAC2-116FBDC4C237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628AEF-E764-5ED2-732B-B55D467ADB04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DCCEBB-87DB-FBDF-3288-C816885C3B8D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9F81BE-6245-2013-1FD3-E75A78B9137F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E02588-9AC6-5222-ACFD-5E7C4B10C1A7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4AC0FC-CCE4-F251-BBB0-4850CA2F960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23CA3E-82B7-732D-751D-01820983A9BC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6D0A860-6C0F-EECF-4E03-7BF74B886AB8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6D0A860-6C0F-EECF-4E03-7BF74B886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6576DBF-933A-7383-CE27-DDAA6725FC83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F6AE598-E8BE-8ED0-BA1A-C205154A1F3E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73206D-7D11-621F-48F7-D8E92A26A0DD}"/>
              </a:ext>
            </a:extLst>
          </p:cNvPr>
          <p:cNvGrpSpPr/>
          <p:nvPr/>
        </p:nvGrpSpPr>
        <p:grpSpPr>
          <a:xfrm>
            <a:off x="2236435" y="2514474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F6B365-9ED3-461C-3FC0-455C62C3A4DC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31B19C-DB11-90ED-8B03-D775FF54995D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56E899-6C05-D74A-A53C-17B42E7C9EB5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3A3450-FC00-28D3-9ABE-134A1C7F76A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2BF1B4-3E01-D226-E20D-DE964C7110E1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085AD0-91E8-E501-93CC-1EDA812C3AC8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D36576-2582-AA3E-38FB-63AA926621A5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12D87F-48CE-6112-27E9-87ADEF45ADBB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2A3865-96E5-D06C-DB63-0126C10DE6ED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114A49-9238-5085-1983-DA46A3D211FD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23C2EE-B512-8B7B-92A6-876F6CBB453F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98F5E2-8140-EC94-A9C2-E729184231F2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0F9A9B-B23C-098F-E169-1871CDCF9FD2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EBA6B3-BEA0-EA6E-F1AF-36BF61D27C8D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B76-F35F-EF8C-1935-1CCC654CAD99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F1D5D9-A528-E6F4-BFE1-EFD84AF99A1A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FAB968-4007-528B-9FAF-E9256355A26C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25430E-BBCA-3A25-ACD2-3487E1AAC317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B2AD46-72C4-4811-BC0D-21F6E8345129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D4D4DD5-41F6-D7B0-D3D6-AB55244D6091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C7782A8-15CD-4EC2-7AB4-E916C9DB16FF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18198D-CDA4-4FDB-27C3-77AAA74FDC57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18198D-CDA4-4FDB-27C3-77AAA74FD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BB19D2-F232-77A7-84C3-4C132C730C71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8B9F6F-F523-3D10-D8BE-0C861069FB5F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7F9494-F3FC-4186-6E55-AFF055FC1A50}"/>
              </a:ext>
            </a:extLst>
          </p:cNvPr>
          <p:cNvSpPr txBox="1"/>
          <p:nvPr/>
        </p:nvSpPr>
        <p:spPr>
          <a:xfrm>
            <a:off x="6708985" y="4963886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use this choices array to figure out how to achieve a profit of 25 with a log of size 9?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CDE49A9-EAA3-110D-84BA-7177A384D54B}"/>
              </a:ext>
            </a:extLst>
          </p:cNvPr>
          <p:cNvCxnSpPr/>
          <p:nvPr/>
        </p:nvCxnSpPr>
        <p:spPr>
          <a:xfrm flipH="1" flipV="1">
            <a:off x="8575885" y="3490686"/>
            <a:ext cx="266700" cy="137885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20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5994C-CD38-59EB-962F-60BDB2A3A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3278-508A-1C83-35C4-C5B1A639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1A0A7B-5BCE-7B30-DAE5-1693B9BD60C4}"/>
              </a:ext>
            </a:extLst>
          </p:cNvPr>
          <p:cNvGrpSpPr/>
          <p:nvPr/>
        </p:nvGrpSpPr>
        <p:grpSpPr>
          <a:xfrm>
            <a:off x="2469661" y="1286112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466D8D-EFED-6A1C-A44E-BBAE14B87D71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5B15F3-1ACA-A504-FE8B-67D0B66F0285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86CA56-303A-9DAD-419B-D4989262782B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8E0518-8A01-1012-B81C-504AE43413FD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607A74-AC49-1DAC-1DE7-D537852C7D2E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2A366B-B0CE-F0F4-BBC2-CA375FAFAEBD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4E8210-9B95-D74A-32BB-9C4E7F9D58CD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AF4BEE-5864-1AAE-2327-36744EFC357C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8DE770-983F-A9E2-5B6C-CEE907AEAD35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4E2D08-24A4-DDFD-C50E-0CD370DF699E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CA88F8-B0B7-0473-9C1B-DF3418A08E89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16FF65-D639-599F-1475-5E84DB07DD11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DACE0B-7D77-9933-7534-23BAFFC93673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01C924-BF28-269B-4914-F46330F8F3A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F35488-8AB3-A9EC-C1AB-A6E8B75057DB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EDDE54-4456-838A-9F3B-7D35F1D50C7A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10C8E4-7DF8-7A17-9DA5-6D4E69333DB9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33BC98-7179-E649-0985-70445094A130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8786AB-3BD0-0D7D-1593-797E93381360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C902D2-B7FF-15EC-F5AB-963F272EC5B5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B3B89D-3756-5F14-C787-E65734451757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202A555-6FAA-3A4A-5C88-08210FC71F88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202A555-6FAA-3A4A-5C88-08210FC71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764E58D-2013-7000-9C1B-DE32F48CB801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DA5834-77AE-BB75-B70E-CD61CE0F41A4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2864F9-9BFF-1765-00B8-A87A41AC9F32}"/>
              </a:ext>
            </a:extLst>
          </p:cNvPr>
          <p:cNvGrpSpPr/>
          <p:nvPr/>
        </p:nvGrpSpPr>
        <p:grpSpPr>
          <a:xfrm>
            <a:off x="2236435" y="2514474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1564B3-C882-26F8-5388-0CAF5E0A5ED5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2361AD-D039-A027-D31E-54518A5C209C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B80AE8-F3CF-B055-1C99-A9A9D4C52CB3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5E37BA-E284-2615-E766-606F6B33E4E4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7EFE9-E3D3-8E8A-6420-8653CF79A807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938DEA-71DF-A31E-58A0-7DB78C8D8FCB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B6C083-CF36-7FF7-53AA-338FCCA1956A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8CFF34-0D0D-9117-2EC7-F311E7A43DC9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38AFB4-6B98-C6DE-A127-B423521BDBF1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9CD396-4D03-0047-E899-6F128274619F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981EE6-6422-4328-0B1C-CE77C3427095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7EE6FD-9E91-2D04-6E59-75AD46532AB4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1FAA9F-CC2E-AF8F-1BBC-1E8BC3FE164E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47F9D5-16AE-C326-D268-887433EE51B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791D24-6D19-4A45-0444-0158A93F042F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A93B5C-1AF6-4C9D-943D-E2D05D60B72F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17E03E-A630-516F-DE1D-03D7F30CDCCC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7933AD-07B0-B48C-D20C-72F7681676BA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BBCEA1F-0A48-0170-17D9-16A88DE282E9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3A33AE-A892-9A7E-D0F8-05D55B266B06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08D1E2-71CD-382D-C9CE-4C6D7AE90D76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61C779D-EB57-4816-8E8C-65AEC46C6EC3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61C779D-EB57-4816-8E8C-65AEC46C6E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9282593-2139-DBAE-A78B-61560901AC15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F925E5-7AD5-BD67-6AAF-9D96D766829F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D2D223-B628-E568-FA69-6B1468F3A482}"/>
              </a:ext>
            </a:extLst>
          </p:cNvPr>
          <p:cNvSpPr txBox="1"/>
          <p:nvPr/>
        </p:nvSpPr>
        <p:spPr>
          <a:xfrm>
            <a:off x="6708985" y="4963886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3 means that we cut off and sell a log piece of size 3</a:t>
            </a:r>
          </a:p>
          <a:p>
            <a:endParaRPr lang="en-US" dirty="0"/>
          </a:p>
          <a:p>
            <a:r>
              <a:rPr lang="en-US" dirty="0"/>
              <a:t>Log of size 6 left so backtrack to index 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463441-1FF7-D2F2-43B9-0EB6680BF707}"/>
              </a:ext>
            </a:extLst>
          </p:cNvPr>
          <p:cNvCxnSpPr>
            <a:cxnSpLocks/>
          </p:cNvCxnSpPr>
          <p:nvPr/>
        </p:nvCxnSpPr>
        <p:spPr>
          <a:xfrm flipV="1">
            <a:off x="8490163" y="3569901"/>
            <a:ext cx="85722" cy="137806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9788DB7-DAF9-7EBC-54BD-1CA15E7FDEBE}"/>
              </a:ext>
            </a:extLst>
          </p:cNvPr>
          <p:cNvSpPr txBox="1"/>
          <p:nvPr/>
        </p:nvSpPr>
        <p:spPr>
          <a:xfrm>
            <a:off x="3436156" y="4622990"/>
            <a:ext cx="1745058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Solution</a:t>
            </a:r>
            <a:r>
              <a:rPr lang="en-US" sz="2400" dirty="0">
                <a:solidFill>
                  <a:schemeClr val="bg1"/>
                </a:solidFill>
              </a:rPr>
              <a:t>: 3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Left</a:t>
            </a:r>
            <a:r>
              <a:rPr lang="en-US" sz="2400" dirty="0">
                <a:solidFill>
                  <a:schemeClr val="bg1"/>
                </a:solidFill>
              </a:rPr>
              <a:t>: 6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8B8F4C7-6D81-BD85-B728-3145DC6540A9}"/>
              </a:ext>
            </a:extLst>
          </p:cNvPr>
          <p:cNvCxnSpPr>
            <a:cxnSpLocks/>
          </p:cNvCxnSpPr>
          <p:nvPr/>
        </p:nvCxnSpPr>
        <p:spPr>
          <a:xfrm flipH="1" flipV="1">
            <a:off x="7010788" y="3495828"/>
            <a:ext cx="1241704" cy="145213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03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6FDF8-577A-5F07-385E-C57CC9B02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021C-D80F-F703-C703-45541559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AF31D9-E699-4A63-98C9-A737614AB75D}"/>
              </a:ext>
            </a:extLst>
          </p:cNvPr>
          <p:cNvGrpSpPr/>
          <p:nvPr/>
        </p:nvGrpSpPr>
        <p:grpSpPr>
          <a:xfrm>
            <a:off x="2469661" y="1286112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F39B3D-E0D3-9481-A445-4CFDD75C247B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9C35D4-28C9-A5F9-862F-321C45A001E3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F7785B-117E-E68C-EEF4-07E9DE901272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68D32A3-D132-082F-F423-AA073858A51E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F7B414-8360-E5C3-C48E-D089D27E92C1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59AAC4-D7E9-8DAC-8A15-7C9D0F4A6C59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D10AD6-C8EC-CA4B-1601-897F63B0CC9E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8587F8-E2AC-F758-44A9-4135E02C4F7C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6BC570-3CE4-19FD-223D-FB40C973B279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9217DB-0FB0-A6AA-498B-94856FCE3D75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C93B88-BD4F-D708-EFA8-4E2D03B6500E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380DE9-6AD8-4B0F-6ECB-D4975A74C1B6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4DF1E6-46D6-0F24-0670-A16ACE47CBFE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5CAB2B-3998-2E60-A4E8-127D17542174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9655F4-C72F-4D60-E165-AEB97C212BA2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82735D-C5F7-FFB8-C8E4-69E1E154EDF0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F25DF3-60C7-687D-1AE7-68908391CA71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C126A41-9FEC-D483-5672-2E24A71A450E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1D6E69-C5BA-FC32-31FA-940A42D82EA1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D48FF0-80E8-72F8-E0C7-62DD9F6A63B2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24B46CC-0235-ACE5-AD9A-F3A24E24C2EE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637128A-A26E-465D-4E89-B03632C2BEB5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637128A-A26E-465D-4E89-B03632C2B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7DBFBDF-76E7-164A-2EDB-E7D4C91ED1BB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FDC0797-7EF9-98EB-34A3-5DA0B120BE5B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80F1AC-782D-12FC-31C5-A7A4FAB42116}"/>
              </a:ext>
            </a:extLst>
          </p:cNvPr>
          <p:cNvGrpSpPr/>
          <p:nvPr/>
        </p:nvGrpSpPr>
        <p:grpSpPr>
          <a:xfrm>
            <a:off x="2236435" y="2514474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07E9D9-D4C3-3DED-3ED2-E64EAC8A6D43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5AA1AC-8DA6-7FD1-088B-E797D9C0B99A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16AD01-9E81-795B-8B6A-54027ED5A17D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F644CA-F30B-D264-A472-4C736C04FBB5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8CB5A4-7815-B346-9927-B51E631A835F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94CD11-F943-BB6B-359D-FCEFE1C982C6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F2F26-5F30-4742-1079-58691475DF17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957474-ED15-7E92-4C8B-4385111F0902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34A636-87FF-83C7-C64F-E7A32DEB1B6D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16E43B-F640-0586-43B1-A2B15909B23C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CCEAF3-4333-42B1-FF7B-C836B8FA560F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F50C36-4304-E900-9355-994CB446D4E3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45B235-B242-41BB-5293-0A36D5CBB438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4AEDBC-F3D0-35AD-DE23-99DC1F89980A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9A6776-743B-EDB7-19CB-36D5C765CA98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A18547-8A1F-DCFE-7ECC-EE53CB586014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D1FC742-81CC-DE92-6258-6D425367991B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E9EF2D1-C86A-E8D6-5AAD-3CAF58417FF3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971950-49D5-F437-EA91-3DC0BE2B7468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4038A0D-FD72-A245-F6B1-139200E0C0B1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2624A5-C6A0-070E-F380-E87547F31F96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D352D6F-DB98-8FB2-E2B0-96115192BF4C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D352D6F-DB98-8FB2-E2B0-96115192B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C94CD83-A736-65E3-2380-F8D2F17E1C64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D560B79-2CA1-218F-3191-0BE3B7228B89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3F44B3-4F16-47AF-61BD-F2019D5E7413}"/>
              </a:ext>
            </a:extLst>
          </p:cNvPr>
          <p:cNvSpPr txBox="1"/>
          <p:nvPr/>
        </p:nvSpPr>
        <p:spPr>
          <a:xfrm>
            <a:off x="6708985" y="4963886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6 means that we cut off and sell a log piece of size 6</a:t>
            </a:r>
          </a:p>
          <a:p>
            <a:endParaRPr lang="en-US" dirty="0"/>
          </a:p>
          <a:p>
            <a:r>
              <a:rPr lang="en-US" dirty="0"/>
              <a:t>Log of size 0 left so backtrack to index 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0E9162-95CC-5A8E-43DB-08E097193535}"/>
              </a:ext>
            </a:extLst>
          </p:cNvPr>
          <p:cNvCxnSpPr>
            <a:cxnSpLocks/>
          </p:cNvCxnSpPr>
          <p:nvPr/>
        </p:nvCxnSpPr>
        <p:spPr>
          <a:xfrm flipH="1" flipV="1">
            <a:off x="3839029" y="3479905"/>
            <a:ext cx="4278195" cy="148398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ED8E298-81A9-CD7C-D86C-394E0394E4FB}"/>
              </a:ext>
            </a:extLst>
          </p:cNvPr>
          <p:cNvSpPr txBox="1"/>
          <p:nvPr/>
        </p:nvSpPr>
        <p:spPr>
          <a:xfrm>
            <a:off x="3436156" y="4622990"/>
            <a:ext cx="1745058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Solution</a:t>
            </a:r>
            <a:r>
              <a:rPr lang="en-US" sz="2400" dirty="0">
                <a:solidFill>
                  <a:schemeClr val="bg1"/>
                </a:solidFill>
              </a:rPr>
              <a:t>: 3 6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Left</a:t>
            </a:r>
            <a:r>
              <a:rPr lang="en-US" sz="2400" dirty="0">
                <a:solidFill>
                  <a:schemeClr val="bg1"/>
                </a:solidFill>
              </a:rPr>
              <a:t>: 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28D586C-D1DD-5B15-7200-B9730AA1AABF}"/>
              </a:ext>
            </a:extLst>
          </p:cNvPr>
          <p:cNvCxnSpPr>
            <a:cxnSpLocks/>
          </p:cNvCxnSpPr>
          <p:nvPr/>
        </p:nvCxnSpPr>
        <p:spPr>
          <a:xfrm flipH="1" flipV="1">
            <a:off x="7010788" y="3495828"/>
            <a:ext cx="1241704" cy="145213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13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BD7E3-DEFD-03CC-A11E-808454C52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38EB-EB66-F58C-1C69-FFE549E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E52B7C-4C10-F81D-A11A-81F1A3DA8FD5}"/>
              </a:ext>
            </a:extLst>
          </p:cNvPr>
          <p:cNvGrpSpPr/>
          <p:nvPr/>
        </p:nvGrpSpPr>
        <p:grpSpPr>
          <a:xfrm>
            <a:off x="2469661" y="1286112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0F824-CC0D-7D96-61D1-16204D924378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DFF408-E66B-140E-5B92-F15FA5449B66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DE5F38-ADE0-EC5E-BA60-F2294EEEBA78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EB2ABE-E3B0-F219-3CF2-7FAA7CBEED78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F0900B-3271-E311-D0A2-A85EFD3EBC92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154220-1A0F-57C3-3D47-E80C582E6D24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81B74B-A8FE-89A5-8966-61DEB5984E6D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5F075E-4773-B7D4-E4EF-CA40B43B056B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7D1E18-2870-F9F5-8AA2-AB75AC4EFAF7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F96587A-ACD3-16D4-B082-6FEE0601174C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17E8A3-3512-9929-2FD9-18D542A90B70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F9E07E-2D84-BB76-AFD2-0CB30C70339A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DC8995-14ED-F3BF-3DFC-4BBD9D69E89A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007DF6-A700-A068-EB90-0DEDFFBAD423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C8B81C-2DF8-F432-6495-B925121D90E3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8A66C7-99F9-321E-8406-092CF67DC370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1C8502-B4CE-AA1E-4FF9-71B57DC37EA7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DDF346-C6A7-80E3-4BE2-7AD120EE9C93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382641-7B05-7B3F-32FF-8E006E537B35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C24FEC-2041-5B02-4430-391F1831F930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05141F-83E4-E270-6A36-45A9E3D76CEB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9AC3DA-949F-7365-5A67-A6AA8726FD80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29AC3DA-949F-7365-5A67-A6AA8726F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4424956-CEAF-08BC-1283-21ED87199E69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4B39932-9401-2DD9-6B26-38B1CC48D45B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DAF233-569E-CCC5-ECD8-9F1805D21593}"/>
              </a:ext>
            </a:extLst>
          </p:cNvPr>
          <p:cNvGrpSpPr/>
          <p:nvPr/>
        </p:nvGrpSpPr>
        <p:grpSpPr>
          <a:xfrm>
            <a:off x="2236435" y="2514474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FD32BC-940C-8477-65DC-23EB9CE2788D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1C6F97-D571-6EB3-3F0C-74D1B3FB3FB6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CBCE6A-89F4-CF17-1DCC-80879D04D217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FD1B39-979A-2E03-1053-01E99846E1E0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D30B77-AC1A-023A-A5A9-0F0C827D3965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3A8EB3-129C-000F-424E-3C8A657DFDE1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EA5D11-AFF4-34C8-898E-1CD2FD54CFB5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0D0A85-07DF-361F-07A6-3569DDAD6014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FB91A2-EC22-5FA7-A265-923D9FCE01BB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CA8EFE-0CE2-FAA5-5602-5F35789747DD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9F2CCC-F4E7-E7E4-7E0F-9B947ECA686A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2347B0-0D5A-28BA-236D-B1A5A86CCCE5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8D6B03-A729-0B80-D145-C2E14F0A1A63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9D0661-0B96-4B2E-E5F6-8322CD692DDE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70DA2A-2FCC-0B99-2506-106FD64BF0B5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CC61F3-8ED8-F291-55D5-18168117A3B9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9E72DA-E6E8-8EC1-0A27-9F6620FEAA79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1F8177-56C0-D6FD-D6AB-FE8C6EF3BA85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455515-F733-F58D-9AA0-E0738DE32121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F9E4505-FD71-9957-6680-1804051466C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0F3C83-058F-3F2C-2D3D-0AC3B99337E0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C15316-A4A8-8EAE-15C5-3CCCC2A375C2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C15316-A4A8-8EAE-15C5-3CCCC2A37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5C6858-3EB9-75DF-6AB8-A46C841F7287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4504D1-7C33-6A5D-4A6D-5FCFE872B0F9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B84830C-AA69-9479-52DA-2B2250182C9A}"/>
              </a:ext>
            </a:extLst>
          </p:cNvPr>
          <p:cNvSpPr txBox="1"/>
          <p:nvPr/>
        </p:nvSpPr>
        <p:spPr>
          <a:xfrm>
            <a:off x="6708985" y="4963886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we hit index 0 we are done. Solution is to split log into sizes 3 and 6 and sell those two pieces!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7ECEB7-749D-4A81-E746-B22891BFB4F6}"/>
              </a:ext>
            </a:extLst>
          </p:cNvPr>
          <p:cNvCxnSpPr>
            <a:cxnSpLocks/>
          </p:cNvCxnSpPr>
          <p:nvPr/>
        </p:nvCxnSpPr>
        <p:spPr>
          <a:xfrm flipH="1" flipV="1">
            <a:off x="3839029" y="3479905"/>
            <a:ext cx="4278195" cy="148398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35E077E-2AC9-8169-F7A2-4C4CD5685063}"/>
              </a:ext>
            </a:extLst>
          </p:cNvPr>
          <p:cNvSpPr txBox="1"/>
          <p:nvPr/>
        </p:nvSpPr>
        <p:spPr>
          <a:xfrm>
            <a:off x="3436156" y="4622990"/>
            <a:ext cx="1745058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Solution</a:t>
            </a:r>
            <a:r>
              <a:rPr lang="en-US" sz="2400" dirty="0">
                <a:solidFill>
                  <a:schemeClr val="bg1"/>
                </a:solidFill>
              </a:rPr>
              <a:t>: 3 6</a:t>
            </a:r>
          </a:p>
        </p:txBody>
      </p:sp>
    </p:spTree>
    <p:extLst>
      <p:ext uri="{BB962C8B-B14F-4D97-AF65-F5344CB8AC3E}">
        <p14:creationId xmlns:p14="http://schemas.microsoft.com/office/powerpoint/2010/main" val="4063951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0CC6C-BF53-B640-0B42-3391F3EA0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E09F-8676-8ECA-B150-72EBAE3C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165"/>
            <a:ext cx="9905998" cy="56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Extra: Finding the Actual Solution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91D3E9-0DD7-8663-F3B0-4C3855078FC9}"/>
              </a:ext>
            </a:extLst>
          </p:cNvPr>
          <p:cNvGrpSpPr/>
          <p:nvPr/>
        </p:nvGrpSpPr>
        <p:grpSpPr>
          <a:xfrm>
            <a:off x="2469661" y="1286112"/>
            <a:ext cx="6926721" cy="914526"/>
            <a:chOff x="1780476" y="3962400"/>
            <a:chExt cx="6926721" cy="9145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A4D006-51A8-EB0F-DA1F-5CF091F86A1D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428F7C-5678-3ADF-0143-DCB13AFDE97D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34597C-2835-6932-BC3B-A2F99EEFF4EC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58A386-8F11-47C7-9F88-0B6C355D88BB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DF0E12-97C5-7B2C-E9EE-5B9C44F57675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C33C54-8F7B-367B-75E3-7E1E293F8C3A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ADF22A-DFA2-CA8A-559D-C27C099381E6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D6637C3-962C-1D73-E0B1-4F4B83A82369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FBF218-482C-27D0-A663-9CF75990F241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2889143-ADB0-EBA7-5FBE-5ADC50213BA4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AC930E-A902-A728-434C-E73B8269DBFD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F944D2-3291-072E-95A3-0774A005D455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DEEC59-E555-B070-2783-60E36B14FFBF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E0DC86-47E1-3CB1-1BF0-FB5B64D4C095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0A5BB0-3FF4-3412-E5D5-61556425A63E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91A7A8-3B62-7994-793E-9697355CD67C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C36F2E-74CD-7782-05EA-FBBF7E2D22AD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200040-64B5-D8DD-99C1-B43C5FDFF1DC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261D4F-452C-1B44-2AF0-F476FA5FC05B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4DE7BA-FE97-0861-5D52-AD902A8B4504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E57AB91-1931-6C36-E14D-B96B5C1343CC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ADB703A-02D7-A1EB-198C-AC85F4E4F8A8}"/>
                    </a:ext>
                  </a:extLst>
                </p:cNvPr>
                <p:cNvSpPr txBox="1"/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𝐶𝑢𝑡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ADB703A-02D7-A1EB-198C-AC85F4E4F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4044434"/>
                  <a:ext cx="603883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6667" r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3294BD1-C06C-FF1A-C3CD-D522A07DF112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4EDAC97-502E-987B-F764-6D91C297F882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EF9A10-A10D-5DD4-6744-7970162E8C8F}"/>
              </a:ext>
            </a:extLst>
          </p:cNvPr>
          <p:cNvGrpSpPr/>
          <p:nvPr/>
        </p:nvGrpSpPr>
        <p:grpSpPr>
          <a:xfrm>
            <a:off x="2236435" y="2514474"/>
            <a:ext cx="7159947" cy="914526"/>
            <a:chOff x="1547250" y="3962400"/>
            <a:chExt cx="7159947" cy="9145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0CD074-90FF-4A0E-65D9-BE61F28F98AB}"/>
                </a:ext>
              </a:extLst>
            </p:cNvPr>
            <p:cNvSpPr/>
            <p:nvPr/>
          </p:nvSpPr>
          <p:spPr>
            <a:xfrm>
              <a:off x="33528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C25BF4-9424-95C1-7B94-B61170B679C2}"/>
                </a:ext>
              </a:extLst>
            </p:cNvPr>
            <p:cNvSpPr/>
            <p:nvPr/>
          </p:nvSpPr>
          <p:spPr>
            <a:xfrm>
              <a:off x="38862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AE2BB5-EDE7-38CE-EC1B-26D561BE2559}"/>
                </a:ext>
              </a:extLst>
            </p:cNvPr>
            <p:cNvSpPr/>
            <p:nvPr/>
          </p:nvSpPr>
          <p:spPr>
            <a:xfrm>
              <a:off x="44196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6BD60A-4535-86AB-C149-ADD2CB1C8BCC}"/>
                </a:ext>
              </a:extLst>
            </p:cNvPr>
            <p:cNvSpPr/>
            <p:nvPr/>
          </p:nvSpPr>
          <p:spPr>
            <a:xfrm>
              <a:off x="49530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A862C1-F0B1-FB94-1A6E-87298866EA9D}"/>
                </a:ext>
              </a:extLst>
            </p:cNvPr>
            <p:cNvSpPr/>
            <p:nvPr/>
          </p:nvSpPr>
          <p:spPr>
            <a:xfrm>
              <a:off x="5486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208E2D-1FA1-7E83-8481-909AD7FEA0A6}"/>
                </a:ext>
              </a:extLst>
            </p:cNvPr>
            <p:cNvSpPr/>
            <p:nvPr/>
          </p:nvSpPr>
          <p:spPr>
            <a:xfrm>
              <a:off x="60198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B0ADC2-E502-4910-CCC8-5E5FAE114119}"/>
                </a:ext>
              </a:extLst>
            </p:cNvPr>
            <p:cNvSpPr/>
            <p:nvPr/>
          </p:nvSpPr>
          <p:spPr>
            <a:xfrm>
              <a:off x="65532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F9D2EF-5761-1617-91BB-0AE82776FFBC}"/>
                </a:ext>
              </a:extLst>
            </p:cNvPr>
            <p:cNvSpPr/>
            <p:nvPr/>
          </p:nvSpPr>
          <p:spPr>
            <a:xfrm>
              <a:off x="70866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4D190D-F53C-5C31-B3A4-E071E90A9F9A}"/>
                </a:ext>
              </a:extLst>
            </p:cNvPr>
            <p:cNvSpPr/>
            <p:nvPr/>
          </p:nvSpPr>
          <p:spPr>
            <a:xfrm>
              <a:off x="76200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D088D2-CBE6-0D44-56A0-E5543E348E83}"/>
                </a:ext>
              </a:extLst>
            </p:cNvPr>
            <p:cNvSpPr/>
            <p:nvPr/>
          </p:nvSpPr>
          <p:spPr>
            <a:xfrm>
              <a:off x="8153400" y="3962400"/>
              <a:ext cx="533400" cy="533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</a:schemeClr>
                  </a:solidFill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4F4372-8F79-04C8-022B-BBE18A337442}"/>
                </a:ext>
              </a:extLst>
            </p:cNvPr>
            <p:cNvSpPr txBox="1"/>
            <p:nvPr/>
          </p:nvSpPr>
          <p:spPr>
            <a:xfrm>
              <a:off x="8269257" y="450034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38508C-7D42-2A1F-C81A-BA9A1CDE84A3}"/>
                </a:ext>
              </a:extLst>
            </p:cNvPr>
            <p:cNvSpPr txBox="1"/>
            <p:nvPr/>
          </p:nvSpPr>
          <p:spPr>
            <a:xfrm>
              <a:off x="77358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8961DB-9FF6-B34D-7841-F19DD97BAB8D}"/>
                </a:ext>
              </a:extLst>
            </p:cNvPr>
            <p:cNvSpPr txBox="1"/>
            <p:nvPr/>
          </p:nvSpPr>
          <p:spPr>
            <a:xfrm>
              <a:off x="7202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192CCD-ADFE-1E98-602E-98D05C7533D1}"/>
                </a:ext>
              </a:extLst>
            </p:cNvPr>
            <p:cNvSpPr txBox="1"/>
            <p:nvPr/>
          </p:nvSpPr>
          <p:spPr>
            <a:xfrm>
              <a:off x="66690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739C54-2E24-D9C7-DD5F-6A51278E9381}"/>
                </a:ext>
              </a:extLst>
            </p:cNvPr>
            <p:cNvSpPr txBox="1"/>
            <p:nvPr/>
          </p:nvSpPr>
          <p:spPr>
            <a:xfrm>
              <a:off x="61356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30EFAD-DD71-AE67-23A7-A44A8FF7D0A4}"/>
                </a:ext>
              </a:extLst>
            </p:cNvPr>
            <p:cNvSpPr txBox="1"/>
            <p:nvPr/>
          </p:nvSpPr>
          <p:spPr>
            <a:xfrm>
              <a:off x="5602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4A3C1FD-64B5-6DD1-33FD-0F24E9577099}"/>
                </a:ext>
              </a:extLst>
            </p:cNvPr>
            <p:cNvSpPr txBox="1"/>
            <p:nvPr/>
          </p:nvSpPr>
          <p:spPr>
            <a:xfrm>
              <a:off x="50688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83B466E-B5E6-958E-323E-3AC584C5A8E8}"/>
                </a:ext>
              </a:extLst>
            </p:cNvPr>
            <p:cNvSpPr txBox="1"/>
            <p:nvPr/>
          </p:nvSpPr>
          <p:spPr>
            <a:xfrm>
              <a:off x="4535457" y="448442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63F912-52BD-A2FB-C28A-51D0D7161F50}"/>
                </a:ext>
              </a:extLst>
            </p:cNvPr>
            <p:cNvSpPr txBox="1"/>
            <p:nvPr/>
          </p:nvSpPr>
          <p:spPr>
            <a:xfrm>
              <a:off x="40020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341429-D45E-0D51-4084-DF3144E688FD}"/>
                </a:ext>
              </a:extLst>
            </p:cNvPr>
            <p:cNvSpPr txBox="1"/>
            <p:nvPr/>
          </p:nvSpPr>
          <p:spPr>
            <a:xfrm>
              <a:off x="3468657" y="450034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786ABBB-1EE1-DE6F-703C-82D0F0155B36}"/>
                </a:ext>
              </a:extLst>
            </p:cNvPr>
            <p:cNvSpPr txBox="1"/>
            <p:nvPr/>
          </p:nvSpPr>
          <p:spPr>
            <a:xfrm>
              <a:off x="1780476" y="4507594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Length: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88AE88F-BAD2-E83A-9D4D-364C4DD8AC0C}"/>
                    </a:ext>
                  </a:extLst>
                </p:cNvPr>
                <p:cNvSpPr txBox="1"/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𝐶h𝑜𝑖𝑐𝑒𝑠</m:t>
                      </m:r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:</a:t>
                  </a: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88AE88F-BAD2-E83A-9D4D-364C4DD8AC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250" y="4044434"/>
                  <a:ext cx="1030988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r="-365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DB185C-24EC-CAFB-4CC4-E1DE816A3153}"/>
                </a:ext>
              </a:extLst>
            </p:cNvPr>
            <p:cNvSpPr/>
            <p:nvPr/>
          </p:nvSpPr>
          <p:spPr>
            <a:xfrm>
              <a:off x="2819400" y="3962400"/>
              <a:ext cx="533400" cy="5334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A8ABAD-A494-60DE-CF42-D53D2329595A}"/>
                </a:ext>
              </a:extLst>
            </p:cNvPr>
            <p:cNvSpPr txBox="1"/>
            <p:nvPr/>
          </p:nvSpPr>
          <p:spPr>
            <a:xfrm>
              <a:off x="2935257" y="4495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A9E5E25-7E26-3275-CA6E-15AA141BDD6F}"/>
              </a:ext>
            </a:extLst>
          </p:cNvPr>
          <p:cNvSpPr txBox="1"/>
          <p:nvPr/>
        </p:nvSpPr>
        <p:spPr>
          <a:xfrm>
            <a:off x="863554" y="4174317"/>
            <a:ext cx="1745058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Solution</a:t>
            </a:r>
            <a:r>
              <a:rPr lang="en-US" sz="2400" dirty="0">
                <a:solidFill>
                  <a:schemeClr val="bg1"/>
                </a:solidFill>
              </a:rPr>
              <a:t>: 3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062A6-E4DD-1379-C5EF-0337E174A1C0}"/>
              </a:ext>
            </a:extLst>
          </p:cNvPr>
          <p:cNvSpPr txBox="1"/>
          <p:nvPr/>
        </p:nvSpPr>
        <p:spPr>
          <a:xfrm>
            <a:off x="2821058" y="4174317"/>
            <a:ext cx="4575454" cy="193899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Choices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 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Choices[</a:t>
            </a:r>
            <a:r>
              <a:rPr lang="en-US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Choices[</a:t>
            </a:r>
            <a:r>
              <a:rPr lang="en-US" sz="240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7689FE-7C37-0004-7672-C308D2F51574}"/>
              </a:ext>
            </a:extLst>
          </p:cNvPr>
          <p:cNvSpPr txBox="1"/>
          <p:nvPr/>
        </p:nvSpPr>
        <p:spPr>
          <a:xfrm>
            <a:off x="7593190" y="4419727"/>
            <a:ext cx="3733800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With dynamic programming, it is VERY common to have the array store the value of solutions only and then use backtracking to compute the solution itself!</a:t>
            </a:r>
          </a:p>
        </p:txBody>
      </p:sp>
    </p:spTree>
    <p:extLst>
      <p:ext uri="{BB962C8B-B14F-4D97-AF65-F5344CB8AC3E}">
        <p14:creationId xmlns:p14="http://schemas.microsoft.com/office/powerpoint/2010/main" val="209721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958A-1B23-A64F-9249-F7943CB9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6288"/>
            <a:ext cx="9905998" cy="1127836"/>
          </a:xfrm>
        </p:spPr>
        <p:txBody>
          <a:bodyPr/>
          <a:lstStyle/>
          <a:p>
            <a:pPr algn="ctr"/>
            <a:r>
              <a:rPr lang="en-US" dirty="0"/>
              <a:t>Dynamic Programming and Greedy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B5F3-60DB-794C-8A50-2C59D77F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425" y="1452042"/>
            <a:ext cx="8685974" cy="801817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b="1" i="1" u="sng" dirty="0">
                <a:solidFill>
                  <a:schemeClr val="bg1"/>
                </a:solidFill>
              </a:rPr>
              <a:t>Greedy Algorithms</a:t>
            </a:r>
            <a:r>
              <a:rPr lang="en-US" dirty="0">
                <a:solidFill>
                  <a:schemeClr val="bg1"/>
                </a:solidFill>
              </a:rPr>
              <a:t>, problem had </a:t>
            </a:r>
            <a:r>
              <a:rPr lang="en-US" b="1" i="1" dirty="0">
                <a:solidFill>
                  <a:schemeClr val="bg1"/>
                </a:solidFill>
              </a:rPr>
              <a:t>optimal substructure </a:t>
            </a:r>
            <a:r>
              <a:rPr lang="en-US" dirty="0">
                <a:solidFill>
                  <a:schemeClr val="bg1"/>
                </a:solidFill>
              </a:rPr>
              <a:t>and there was a known choice to make at each step of the problem that guaranteed an optimal solution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1AF382-7F9B-A48F-353E-1A5F6252542C}"/>
              </a:ext>
            </a:extLst>
          </p:cNvPr>
          <p:cNvGrpSpPr/>
          <p:nvPr/>
        </p:nvGrpSpPr>
        <p:grpSpPr>
          <a:xfrm>
            <a:off x="2012092" y="2565192"/>
            <a:ext cx="9279296" cy="2331882"/>
            <a:chOff x="2079548" y="2981169"/>
            <a:chExt cx="9279296" cy="23318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741879-60F8-C4D2-5BA0-FB087D7EECC0}"/>
                </a:ext>
              </a:extLst>
            </p:cNvPr>
            <p:cNvSpPr/>
            <p:nvPr/>
          </p:nvSpPr>
          <p:spPr>
            <a:xfrm>
              <a:off x="5329914" y="2981169"/>
              <a:ext cx="1528996" cy="89566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Make Change for A cents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102012-E46E-590E-A808-B1F7497BBA40}"/>
                </a:ext>
              </a:extLst>
            </p:cNvPr>
            <p:cNvSpPr/>
            <p:nvPr/>
          </p:nvSpPr>
          <p:spPr>
            <a:xfrm>
              <a:off x="2079548" y="4604141"/>
              <a:ext cx="1528996" cy="7089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largest coin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1B47D6-2A60-0A4E-BD7F-CF09182A7AEC}"/>
                </a:ext>
              </a:extLst>
            </p:cNvPr>
            <p:cNvSpPr/>
            <p:nvPr/>
          </p:nvSpPr>
          <p:spPr>
            <a:xfrm>
              <a:off x="4353056" y="4604141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second largest coin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49EDFE-69A8-3986-420F-525D7FFE4411}"/>
                </a:ext>
              </a:extLst>
            </p:cNvPr>
            <p:cNvSpPr/>
            <p:nvPr/>
          </p:nvSpPr>
          <p:spPr>
            <a:xfrm>
              <a:off x="6626564" y="4604141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third largest coin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C1D597-9389-774A-9A9D-CE6813359BA0}"/>
                </a:ext>
              </a:extLst>
            </p:cNvPr>
            <p:cNvSpPr/>
            <p:nvPr/>
          </p:nvSpPr>
          <p:spPr>
            <a:xfrm>
              <a:off x="8900072" y="4604141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fourth largest coin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549D27-3F66-08A6-9F26-18286178A7CD}"/>
                </a:ext>
              </a:extLst>
            </p:cNvPr>
            <p:cNvSpPr txBox="1"/>
            <p:nvPr/>
          </p:nvSpPr>
          <p:spPr>
            <a:xfrm>
              <a:off x="10943346" y="47739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E20867-02B2-6050-664A-1483AF87A9E5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2844046" y="3876831"/>
              <a:ext cx="3250366" cy="72731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E4196E-A795-F500-3D21-3FD00FCB4F9E}"/>
                </a:ext>
              </a:extLst>
            </p:cNvPr>
            <p:cNvCxnSpPr>
              <a:cxnSpLocks/>
              <a:stCxn id="4" idx="2"/>
              <a:endCxn id="6" idx="0"/>
            </p:cNvCxnSpPr>
            <p:nvPr/>
          </p:nvCxnSpPr>
          <p:spPr>
            <a:xfrm flipH="1">
              <a:off x="5117554" y="3876831"/>
              <a:ext cx="976858" cy="72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E1E36E8-68CB-5C40-A8EC-BD1E510ADD4F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6094412" y="3876831"/>
              <a:ext cx="1296650" cy="72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D640F18-CB57-ABF5-A213-D3EF320F0097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>
              <a:off x="6094412" y="3876831"/>
              <a:ext cx="3570158" cy="72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9C43061-6CFF-9AC2-7453-64B972589AE4}"/>
              </a:ext>
            </a:extLst>
          </p:cNvPr>
          <p:cNvSpPr txBox="1">
            <a:spLocks/>
          </p:cNvSpPr>
          <p:nvPr/>
        </p:nvSpPr>
        <p:spPr>
          <a:xfrm>
            <a:off x="3511099" y="5557891"/>
            <a:ext cx="3570158" cy="81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This was ALWAYS the right choice, never a need to look back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4D6CD3-9E1E-12BA-35D6-0435EECB9FEA}"/>
              </a:ext>
            </a:extLst>
          </p:cNvPr>
          <p:cNvCxnSpPr>
            <a:cxnSpLocks/>
          </p:cNvCxnSpPr>
          <p:nvPr/>
        </p:nvCxnSpPr>
        <p:spPr>
          <a:xfrm>
            <a:off x="2975548" y="4979981"/>
            <a:ext cx="667062" cy="64440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938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5661"/>
            <a:ext cx="9905998" cy="607939"/>
          </a:xfrm>
        </p:spPr>
        <p:txBody>
          <a:bodyPr/>
          <a:lstStyle/>
          <a:p>
            <a:pPr algn="ctr"/>
            <a:r>
              <a:rPr lang="en-US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490" y="1658143"/>
            <a:ext cx="4453844" cy="354171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What is dynamic programming? General Approach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First Example: Log cutting </a:t>
            </a:r>
          </a:p>
        </p:txBody>
      </p:sp>
    </p:spTree>
    <p:extLst>
      <p:ext uri="{BB962C8B-B14F-4D97-AF65-F5344CB8AC3E}">
        <p14:creationId xmlns:p14="http://schemas.microsoft.com/office/powerpoint/2010/main" val="52767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152D0-37E6-1B1D-C936-C50E77EFA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A646-BCB1-80E1-190C-9857B9F6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6288"/>
            <a:ext cx="9905998" cy="1127836"/>
          </a:xfrm>
        </p:spPr>
        <p:txBody>
          <a:bodyPr/>
          <a:lstStyle/>
          <a:p>
            <a:pPr algn="ctr"/>
            <a:r>
              <a:rPr lang="en-US" dirty="0"/>
              <a:t>Dynamic Programming and Greedy Approach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ADB9F73-A268-D628-FCBF-87923A879677}"/>
              </a:ext>
            </a:extLst>
          </p:cNvPr>
          <p:cNvSpPr txBox="1">
            <a:spLocks/>
          </p:cNvSpPr>
          <p:nvPr/>
        </p:nvSpPr>
        <p:spPr>
          <a:xfrm>
            <a:off x="8272256" y="2519404"/>
            <a:ext cx="3060830" cy="46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If we have non-traditional coins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3CA8CF-BEB5-2DF9-4AFD-1B2279DC8ACA}"/>
              </a:ext>
            </a:extLst>
          </p:cNvPr>
          <p:cNvSpPr txBox="1">
            <a:spLocks/>
          </p:cNvSpPr>
          <p:nvPr/>
        </p:nvSpPr>
        <p:spPr>
          <a:xfrm>
            <a:off x="1751425" y="1452042"/>
            <a:ext cx="8685974" cy="80181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b="1" i="1" u="sng" dirty="0">
                <a:solidFill>
                  <a:schemeClr val="bg1"/>
                </a:solidFill>
              </a:rPr>
              <a:t>Dynamic Programming</a:t>
            </a:r>
            <a:r>
              <a:rPr lang="en-US" dirty="0">
                <a:solidFill>
                  <a:schemeClr val="bg1"/>
                </a:solidFill>
              </a:rPr>
              <a:t>, problem has </a:t>
            </a:r>
            <a:r>
              <a:rPr lang="en-US" b="1" i="1" dirty="0">
                <a:solidFill>
                  <a:schemeClr val="bg1"/>
                </a:solidFill>
              </a:rPr>
              <a:t>optimal substructure </a:t>
            </a:r>
            <a:r>
              <a:rPr lang="en-US" dirty="0">
                <a:solidFill>
                  <a:schemeClr val="bg1"/>
                </a:solidFill>
              </a:rPr>
              <a:t>but we don’t know which choice at each step will lead to optimal solution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DA5EFE-9649-A6A6-D6AB-D6DE0519AAA5}"/>
              </a:ext>
            </a:extLst>
          </p:cNvPr>
          <p:cNvCxnSpPr>
            <a:cxnSpLocks/>
          </p:cNvCxnSpPr>
          <p:nvPr/>
        </p:nvCxnSpPr>
        <p:spPr>
          <a:xfrm flipV="1">
            <a:off x="7421028" y="2735566"/>
            <a:ext cx="778587" cy="22153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F3B563-4319-844A-0CF0-37BA9EF47933}"/>
              </a:ext>
            </a:extLst>
          </p:cNvPr>
          <p:cNvGrpSpPr/>
          <p:nvPr/>
        </p:nvGrpSpPr>
        <p:grpSpPr>
          <a:xfrm>
            <a:off x="1377504" y="2778804"/>
            <a:ext cx="10393565" cy="3670543"/>
            <a:chOff x="965279" y="2981169"/>
            <a:chExt cx="10393565" cy="36705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666090-E70D-7F7B-40B6-E9A98F8B5667}"/>
                </a:ext>
              </a:extLst>
            </p:cNvPr>
            <p:cNvSpPr/>
            <p:nvPr/>
          </p:nvSpPr>
          <p:spPr>
            <a:xfrm>
              <a:off x="5329914" y="2981169"/>
              <a:ext cx="1528996" cy="89566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Make Change for A cents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870FD5-D2B8-9818-B7CF-54041D094267}"/>
                </a:ext>
              </a:extLst>
            </p:cNvPr>
            <p:cNvSpPr/>
            <p:nvPr/>
          </p:nvSpPr>
          <p:spPr>
            <a:xfrm>
              <a:off x="2079548" y="4604141"/>
              <a:ext cx="1528996" cy="70891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largest coin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5F60E1-6188-E806-EE56-36E675BB6B3E}"/>
                </a:ext>
              </a:extLst>
            </p:cNvPr>
            <p:cNvSpPr/>
            <p:nvPr/>
          </p:nvSpPr>
          <p:spPr>
            <a:xfrm>
              <a:off x="4353056" y="4604141"/>
              <a:ext cx="1528996" cy="7089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second largest coin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43C936-31E1-DD02-2FDD-D16543A49B66}"/>
                </a:ext>
              </a:extLst>
            </p:cNvPr>
            <p:cNvSpPr/>
            <p:nvPr/>
          </p:nvSpPr>
          <p:spPr>
            <a:xfrm>
              <a:off x="6626564" y="4604141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third largest coin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53841C-C0D7-8A1A-EBDE-487503D36E69}"/>
                </a:ext>
              </a:extLst>
            </p:cNvPr>
            <p:cNvSpPr/>
            <p:nvPr/>
          </p:nvSpPr>
          <p:spPr>
            <a:xfrm>
              <a:off x="8900072" y="4604141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fourth largest coin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E9C1B5-ACB8-97B8-F0B6-931BB934EEFE}"/>
                </a:ext>
              </a:extLst>
            </p:cNvPr>
            <p:cNvSpPr txBox="1"/>
            <p:nvPr/>
          </p:nvSpPr>
          <p:spPr>
            <a:xfrm>
              <a:off x="10943346" y="47739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5208E0F-D9ED-4D30-F4AB-7A9CCFF7946C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2844046" y="3876831"/>
              <a:ext cx="3250366" cy="72731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BE6213B-BA91-31D6-EC31-877CDEC0FB94}"/>
                </a:ext>
              </a:extLst>
            </p:cNvPr>
            <p:cNvCxnSpPr>
              <a:cxnSpLocks/>
              <a:stCxn id="4" idx="2"/>
              <a:endCxn id="6" idx="0"/>
            </p:cNvCxnSpPr>
            <p:nvPr/>
          </p:nvCxnSpPr>
          <p:spPr>
            <a:xfrm flipH="1">
              <a:off x="5117554" y="3876831"/>
              <a:ext cx="976858" cy="72731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145CE24-3A12-D892-3432-D88ECE8E51AE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6094412" y="3876831"/>
              <a:ext cx="1296650" cy="72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DB1DBC-61FA-D6F5-DE1D-ADB0A7BBB2F0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>
              <a:off x="6094412" y="3876831"/>
              <a:ext cx="3570158" cy="727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DE6ED4-8B3F-D944-B4C4-199B3E41AC7C}"/>
                </a:ext>
              </a:extLst>
            </p:cNvPr>
            <p:cNvSpPr/>
            <p:nvPr/>
          </p:nvSpPr>
          <p:spPr>
            <a:xfrm>
              <a:off x="965279" y="5942802"/>
              <a:ext cx="1528996" cy="70891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largest coin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48B595-5517-1AC6-B281-6F52C3D1C803}"/>
                </a:ext>
              </a:extLst>
            </p:cNvPr>
            <p:cNvSpPr/>
            <p:nvPr/>
          </p:nvSpPr>
          <p:spPr>
            <a:xfrm>
              <a:off x="3238787" y="5942802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second largest coin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4ED2FB-3A52-F661-F18F-29422939AE34}"/>
                </a:ext>
              </a:extLst>
            </p:cNvPr>
            <p:cNvSpPr/>
            <p:nvPr/>
          </p:nvSpPr>
          <p:spPr>
            <a:xfrm>
              <a:off x="5512295" y="5942802"/>
              <a:ext cx="1528996" cy="7089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third largest coin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62BF47-F05E-1F5D-434B-0534B4110732}"/>
                </a:ext>
              </a:extLst>
            </p:cNvPr>
            <p:cNvSpPr/>
            <p:nvPr/>
          </p:nvSpPr>
          <p:spPr>
            <a:xfrm>
              <a:off x="7785803" y="5942802"/>
              <a:ext cx="1528996" cy="7089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Choose fourth largest coin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260F1B-99ED-81B3-FA9E-EF4214E4C808}"/>
                </a:ext>
              </a:extLst>
            </p:cNvPr>
            <p:cNvCxnSpPr>
              <a:cxnSpLocks/>
              <a:stCxn id="6" idx="2"/>
              <a:endCxn id="20" idx="0"/>
            </p:cNvCxnSpPr>
            <p:nvPr/>
          </p:nvCxnSpPr>
          <p:spPr>
            <a:xfrm flipH="1">
              <a:off x="1729777" y="5313051"/>
              <a:ext cx="3387777" cy="62975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7CD5CC0-D7FA-0AFC-6283-3ECE7323C9E7}"/>
                </a:ext>
              </a:extLst>
            </p:cNvPr>
            <p:cNvCxnSpPr>
              <a:cxnSpLocks/>
              <a:stCxn id="6" idx="2"/>
              <a:endCxn id="23" idx="0"/>
            </p:cNvCxnSpPr>
            <p:nvPr/>
          </p:nvCxnSpPr>
          <p:spPr>
            <a:xfrm flipH="1">
              <a:off x="4003285" y="5313051"/>
              <a:ext cx="1114269" cy="62975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CD98E2-D3FF-7923-B5B0-5E012AC7C15E}"/>
                </a:ext>
              </a:extLst>
            </p:cNvPr>
            <p:cNvCxnSpPr>
              <a:cxnSpLocks/>
              <a:stCxn id="6" idx="2"/>
              <a:endCxn id="24" idx="0"/>
            </p:cNvCxnSpPr>
            <p:nvPr/>
          </p:nvCxnSpPr>
          <p:spPr>
            <a:xfrm>
              <a:off x="5117554" y="5313051"/>
              <a:ext cx="1159239" cy="629751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BDFF7A4-2A3D-6473-AB63-8029148AB54F}"/>
                </a:ext>
              </a:extLst>
            </p:cNvPr>
            <p:cNvCxnSpPr>
              <a:cxnSpLocks/>
              <a:stCxn id="6" idx="2"/>
              <a:endCxn id="25" idx="0"/>
            </p:cNvCxnSpPr>
            <p:nvPr/>
          </p:nvCxnSpPr>
          <p:spPr>
            <a:xfrm>
              <a:off x="5117554" y="5313051"/>
              <a:ext cx="3432747" cy="62975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BED9C59-D060-C542-3DA0-EC92D055CE0D}"/>
              </a:ext>
            </a:extLst>
          </p:cNvPr>
          <p:cNvSpPr txBox="1">
            <a:spLocks/>
          </p:cNvSpPr>
          <p:nvPr/>
        </p:nvSpPr>
        <p:spPr>
          <a:xfrm>
            <a:off x="624152" y="2615317"/>
            <a:ext cx="3387778" cy="1156708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Strategy: Try all possible combinations. Will need to use optimizations to make this efficient</a:t>
            </a:r>
          </a:p>
        </p:txBody>
      </p:sp>
    </p:spTree>
    <p:extLst>
      <p:ext uri="{BB962C8B-B14F-4D97-AF65-F5344CB8AC3E}">
        <p14:creationId xmlns:p14="http://schemas.microsoft.com/office/powerpoint/2010/main" val="118521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121367"/>
            <a:ext cx="9905998" cy="670265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Reminder: Optimization Problems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247BF9-43B6-5F73-E343-7EC6A35A9A77}"/>
              </a:ext>
            </a:extLst>
          </p:cNvPr>
          <p:cNvGrpSpPr/>
          <p:nvPr/>
        </p:nvGrpSpPr>
        <p:grpSpPr>
          <a:xfrm>
            <a:off x="2886722" y="1359763"/>
            <a:ext cx="6238042" cy="4959658"/>
            <a:chOff x="2886722" y="1359763"/>
            <a:chExt cx="6238042" cy="49596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39BF3F-AEA2-EB14-1807-DE218A723459}"/>
                </a:ext>
              </a:extLst>
            </p:cNvPr>
            <p:cNvSpPr/>
            <p:nvPr/>
          </p:nvSpPr>
          <p:spPr>
            <a:xfrm>
              <a:off x="4844247" y="2991775"/>
              <a:ext cx="2272684" cy="169563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Objective function f(x)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Returns the quality of solution x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8B3493-6E28-708A-5B3E-6F4C9C4101AC}"/>
                </a:ext>
              </a:extLst>
            </p:cNvPr>
            <p:cNvSpPr/>
            <p:nvPr/>
          </p:nvSpPr>
          <p:spPr>
            <a:xfrm>
              <a:off x="2929631" y="2321511"/>
              <a:ext cx="1012054" cy="30361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Feasible solutions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9235AD-2B36-D8B2-CA15-474551EC1FFB}"/>
                </a:ext>
              </a:extLst>
            </p:cNvPr>
            <p:cNvSpPr/>
            <p:nvPr/>
          </p:nvSpPr>
          <p:spPr>
            <a:xfrm>
              <a:off x="2886722" y="1359763"/>
              <a:ext cx="1097872" cy="96174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Infeasible solutions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E8C50C-4B77-5857-FB3F-64C9136A999D}"/>
                </a:ext>
              </a:extLst>
            </p:cNvPr>
            <p:cNvSpPr/>
            <p:nvPr/>
          </p:nvSpPr>
          <p:spPr>
            <a:xfrm>
              <a:off x="2886722" y="5357673"/>
              <a:ext cx="1097872" cy="96174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Infeasible solutions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6D4710-6249-6DFA-AAFF-B8530EA3DE37}"/>
                </a:ext>
              </a:extLst>
            </p:cNvPr>
            <p:cNvCxnSpPr>
              <a:cxnSpLocks/>
            </p:cNvCxnSpPr>
            <p:nvPr/>
          </p:nvCxnSpPr>
          <p:spPr>
            <a:xfrm>
              <a:off x="3941685" y="2330388"/>
              <a:ext cx="902562" cy="661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950F30-0266-26AC-2D56-8D3F33770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4594" y="4687409"/>
              <a:ext cx="859653" cy="661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B90285-5AF6-BF00-54DE-1D24E59870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6931" y="1824360"/>
              <a:ext cx="909961" cy="1167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840F26-E04D-F209-72DC-F92A0DA43564}"/>
                </a:ext>
              </a:extLst>
            </p:cNvPr>
            <p:cNvCxnSpPr>
              <a:cxnSpLocks/>
            </p:cNvCxnSpPr>
            <p:nvPr/>
          </p:nvCxnSpPr>
          <p:spPr>
            <a:xfrm>
              <a:off x="7116931" y="4687409"/>
              <a:ext cx="961748" cy="661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374126-D2B7-BCFA-3DDB-76108921D030}"/>
                </a:ext>
              </a:extLst>
            </p:cNvPr>
            <p:cNvSpPr/>
            <p:nvPr/>
          </p:nvSpPr>
          <p:spPr>
            <a:xfrm>
              <a:off x="8078679" y="2321511"/>
              <a:ext cx="1012054" cy="30361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Quality of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Feasible solutions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A2DBE3-2030-635C-F603-F82190E162ED}"/>
                </a:ext>
              </a:extLst>
            </p:cNvPr>
            <p:cNvSpPr/>
            <p:nvPr/>
          </p:nvSpPr>
          <p:spPr>
            <a:xfrm>
              <a:off x="8026892" y="1824361"/>
              <a:ext cx="1097872" cy="50602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Optimal Solution(s)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12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FC5A-303A-1742-9278-2EA63236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132E6-E5CB-6145-BC4D-23909485A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02349A7-F884-794E-A858-EB3A5392731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42293"/>
            <a:ext cx="9905998" cy="667357"/>
          </a:xfrm>
        </p:spPr>
        <p:txBody>
          <a:bodyPr/>
          <a:lstStyle/>
          <a:p>
            <a:pPr algn="ctr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Fibonacci numbers?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CF7B962-9AC2-D144-AF11-71246978BFA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10337" y="5782539"/>
            <a:ext cx="4562475" cy="66735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This is a BAD implementation! Repeats function calls repeatedly and runtime is obscenely exponential.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103796C-51DD-FF87-A5C1-80702B290CB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400424" y="2422315"/>
            <a:ext cx="5391151" cy="228123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long </a:t>
            </a:r>
            <a:r>
              <a:rPr lang="en-US" altLang="en-US" sz="20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fib(int n)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{</a:t>
            </a:r>
            <a:b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assert(n &gt;= 0);</a:t>
            </a:r>
            <a:b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0 ) return 0;</a:t>
            </a:r>
            <a:b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if ( n == 1 ) return 1;</a:t>
            </a:r>
            <a:b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return </a:t>
            </a:r>
            <a:r>
              <a:rPr lang="en-US" altLang="en-US" sz="20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fib(n-1) 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000" dirty="0">
                <a:solidFill>
                  <a:schemeClr val="accent3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fib(n-2)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;</a:t>
            </a:r>
            <a:b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5CE9F6DF-1581-46F9-CC63-C610A2692DA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600450" y="1516273"/>
                <a:ext cx="4991100" cy="583406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b="1" i="1" u="sng" dirty="0">
                    <a:ea typeface="ＭＳ Ｐゴシック" panose="020B0600070205080204" pitchFamily="34" charset="-128"/>
                  </a:rPr>
                  <a:t>Formula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−1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−2)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5CE9F6DF-1581-46F9-CC63-C610A2692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600450" y="1516273"/>
                <a:ext cx="4991100" cy="583406"/>
              </a:xfrm>
              <a:prstGeom prst="rect">
                <a:avLst/>
              </a:prstGeom>
              <a:blipFill>
                <a:blip r:embed="rId6"/>
                <a:stretch>
                  <a:fillRect l="-1777" t="-2128" b="-851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807E35-9191-7670-E0E6-2B2DC0E232D7}"/>
              </a:ext>
            </a:extLst>
          </p:cNvPr>
          <p:cNvCxnSpPr/>
          <p:nvPr/>
        </p:nvCxnSpPr>
        <p:spPr>
          <a:xfrm>
            <a:off x="7258050" y="4867275"/>
            <a:ext cx="704850" cy="84772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3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42701</TotalTime>
  <Words>4171</Words>
  <Application>Microsoft Macintosh PowerPoint</Application>
  <PresentationFormat>Widescreen</PresentationFormat>
  <Paragraphs>1229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ＭＳ Ｐゴシック</vt:lpstr>
      <vt:lpstr>Arial</vt:lpstr>
      <vt:lpstr>Calibri</vt:lpstr>
      <vt:lpstr>Cambria Math</vt:lpstr>
      <vt:lpstr>Courier New</vt:lpstr>
      <vt:lpstr>Tw Cen MT</vt:lpstr>
      <vt:lpstr>Circuit</vt:lpstr>
      <vt:lpstr>Dynamic Programming Introduction</vt:lpstr>
      <vt:lpstr>Dynamic Programming and Greedy Approach</vt:lpstr>
      <vt:lpstr>Motivating Example</vt:lpstr>
      <vt:lpstr>Trickier Example</vt:lpstr>
      <vt:lpstr>Dynamic Programming and Greedy Approach</vt:lpstr>
      <vt:lpstr>Dynamic Programming and Greedy Approach</vt:lpstr>
      <vt:lpstr>Reminder: Optimization Problems</vt:lpstr>
      <vt:lpstr>Memoization</vt:lpstr>
      <vt:lpstr>Remember Fibonacci numbers?</vt:lpstr>
      <vt:lpstr>Remember Fibonacci numbers?</vt:lpstr>
      <vt:lpstr>Remember Fibonacci numbers?</vt:lpstr>
      <vt:lpstr>Memoization</vt:lpstr>
      <vt:lpstr>Memoization</vt:lpstr>
      <vt:lpstr>Memoization and Fibonacci</vt:lpstr>
      <vt:lpstr>Memoization and Fibonacci</vt:lpstr>
      <vt:lpstr>Memoization and Fibonacci</vt:lpstr>
      <vt:lpstr>Memoization and Fibonacci</vt:lpstr>
      <vt:lpstr>Bottom-Up Dynamic Programming</vt:lpstr>
      <vt:lpstr>Bottom-Up Fibonacci</vt:lpstr>
      <vt:lpstr>Bottom-Up Fibonacci</vt:lpstr>
      <vt:lpstr>Dynamic Programming and Log Cutting</vt:lpstr>
      <vt:lpstr>Process for Dynamic Programming</vt:lpstr>
      <vt:lpstr>Log Cutting</vt:lpstr>
      <vt:lpstr>Process for Dynamic Programming</vt:lpstr>
      <vt:lpstr>1. Identify Sub-Problems</vt:lpstr>
      <vt:lpstr>Process for Dynamic Programming</vt:lpstr>
      <vt:lpstr>2. Identify Recursive Structure</vt:lpstr>
      <vt:lpstr>2. Identify Recursive Structure</vt:lpstr>
      <vt:lpstr>Process for Dynamic Programming</vt:lpstr>
      <vt:lpstr>3. Formulate a Look-Up Data Structure</vt:lpstr>
      <vt:lpstr>Process for Dynamic Programming</vt:lpstr>
      <vt:lpstr>3. Algorithm to Fill In Solutions</vt:lpstr>
      <vt:lpstr>3. Algorithm to Fill In Solutions</vt:lpstr>
      <vt:lpstr>3. Algorithm to Fill In Solutions</vt:lpstr>
      <vt:lpstr>3. Algorithm to Fill In Solutions</vt:lpstr>
      <vt:lpstr>3. Algorithm to Fill In Solutions</vt:lpstr>
      <vt:lpstr>3. Algorithm to Fill In Solutions</vt:lpstr>
      <vt:lpstr>3. Algorithm to Fill In Solutions</vt:lpstr>
      <vt:lpstr>Process for Dynamic Programming</vt:lpstr>
      <vt:lpstr>How to find the actual cuts</vt:lpstr>
      <vt:lpstr>Extra: Finding the Actual Solution</vt:lpstr>
      <vt:lpstr>Extra: Finding the Actual Solution</vt:lpstr>
      <vt:lpstr>Extra: Finding the Actual Solution</vt:lpstr>
      <vt:lpstr>Extra: Finding the Actual Solution</vt:lpstr>
      <vt:lpstr>Extra: Finding the Actual Solution</vt:lpstr>
      <vt:lpstr>Extra: Finding the Actual Solution</vt:lpstr>
      <vt:lpstr>Extra: Finding the Actual Solution</vt:lpstr>
      <vt:lpstr>Extra: Finding the Actual Solution</vt:lpstr>
      <vt:lpstr>Extra: Finding the Actual Solution</vt:lpstr>
      <vt:lpstr>What did we learn?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253</cp:revision>
  <dcterms:created xsi:type="dcterms:W3CDTF">2023-02-24T14:15:53Z</dcterms:created>
  <dcterms:modified xsi:type="dcterms:W3CDTF">2025-09-09T21:42:14Z</dcterms:modified>
</cp:coreProperties>
</file>