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642" r:id="rId2"/>
    <p:sldId id="617" r:id="rId3"/>
    <p:sldId id="663" r:id="rId4"/>
    <p:sldId id="452" r:id="rId5"/>
    <p:sldId id="453" r:id="rId6"/>
    <p:sldId id="533" r:id="rId7"/>
    <p:sldId id="651" r:id="rId8"/>
    <p:sldId id="652" r:id="rId9"/>
    <p:sldId id="685" r:id="rId10"/>
    <p:sldId id="686" r:id="rId11"/>
    <p:sldId id="487" r:id="rId12"/>
    <p:sldId id="657" r:id="rId13"/>
    <p:sldId id="659" r:id="rId14"/>
    <p:sldId id="660" r:id="rId15"/>
    <p:sldId id="534" r:id="rId16"/>
    <p:sldId id="535" r:id="rId17"/>
    <p:sldId id="653" r:id="rId18"/>
    <p:sldId id="687" r:id="rId19"/>
    <p:sldId id="688" r:id="rId20"/>
    <p:sldId id="32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DDE23A-C3E9-4012-9D56-589ACFBEC21E}">
          <p14:sldIdLst>
            <p14:sldId id="642"/>
            <p14:sldId id="617"/>
            <p14:sldId id="663"/>
            <p14:sldId id="452"/>
            <p14:sldId id="453"/>
            <p14:sldId id="533"/>
            <p14:sldId id="651"/>
            <p14:sldId id="652"/>
            <p14:sldId id="685"/>
            <p14:sldId id="686"/>
            <p14:sldId id="487"/>
            <p14:sldId id="657"/>
            <p14:sldId id="659"/>
            <p14:sldId id="660"/>
            <p14:sldId id="534"/>
            <p14:sldId id="535"/>
            <p14:sldId id="653"/>
            <p14:sldId id="687"/>
            <p14:sldId id="688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C0000"/>
    <a:srgbClr val="FFFF00"/>
    <a:srgbClr val="C57F70"/>
    <a:srgbClr val="FFFF66"/>
    <a:srgbClr val="FF99FF"/>
    <a:srgbClr val="FF6600"/>
    <a:srgbClr val="FFCC00"/>
    <a:srgbClr val="92D05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18"/>
    <p:restoredTop sz="92913" autoAdjust="0"/>
  </p:normalViewPr>
  <p:slideViewPr>
    <p:cSldViewPr>
      <p:cViewPr varScale="1">
        <p:scale>
          <a:sx n="120" d="100"/>
          <a:sy n="120" d="100"/>
        </p:scale>
        <p:origin x="216" y="7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F7FD5-2840-4607-A4CD-0A8A66D9D61D}" type="datetimeFigureOut">
              <a:rPr lang="en-US" smtClean="0"/>
              <a:t>10/7/22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E913D-325D-4B30-8E23-50203DB58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0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CBB9-4DAA-DC4B-80A5-C231400C2D6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62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CBB9-4DAA-DC4B-80A5-C231400C2D6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94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CBB9-4DAA-DC4B-80A5-C231400C2D6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24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CBB9-4DAA-DC4B-80A5-C231400C2D6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5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7E913D-325D-4B30-8E23-50203DB584F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19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5D8DCB-06E0-DB4B-A914-CADE4285D248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A2421-D2CD-4522-A1BA-E4F59ED821B7}" type="datetime1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8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28D-0C55-4D8D-9D16-4C05754E5356}" type="datetime1">
              <a:rPr lang="en-US" smtClean="0"/>
              <a:t>10/7/22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EDDD-253B-4C38-A621-35D8BA950C17}" type="datetime1">
              <a:rPr lang="en-US" smtClean="0"/>
              <a:t>10/7/22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2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67E4-28CB-45C9-B82C-D6B22AD4F0EB}" type="datetime1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99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C693-B405-44E1-A127-B7CE8B45C1E1}" type="datetime1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9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ll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731837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8639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1143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382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F985-6D44-417A-9881-D208468CBA07}" type="datetime1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5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arm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A59ABBA-0641-D142-A6E1-AAF21A858462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7612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37356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9391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4A86-E8D2-4E57-8D6D-61E2D175474B}" type="datetime1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2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AB17AF-8C4C-5845-B7DE-A4AC7A53117E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1DF3-1FB0-45DC-97EF-461960E13574}" type="datetime1">
              <a:rPr lang="en-US" smtClean="0"/>
              <a:t>10/7/22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3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282CF36-B83D-CA4E-A297-1A51EA28471C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088E-2809-46D8-B43F-738015D878CC}" type="datetime1">
              <a:rPr lang="en-US" smtClean="0"/>
              <a:t>10/7/22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1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42A-BC08-426E-9E11-483BA9D61AF6}" type="datetime1">
              <a:rPr lang="en-US" smtClean="0"/>
              <a:t>10/7/22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2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maller 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762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7411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C786-44E1-4BD5-AD14-75F3EA166B5A}" type="datetime1">
              <a:rPr lang="en-US" smtClean="0"/>
              <a:t>10/7/22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9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28102-2E91-4DD7-8E8B-98B790A12701}" type="datetime1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6CE7-81B2-8049-9E87-758163BB5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90600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Greedy Algorithms</a:t>
            </a:r>
            <a:br>
              <a:rPr lang="en-US" sz="8000" dirty="0"/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Knapsack Problems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58644-965A-D547-8284-0CF0702A7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048000"/>
            <a:ext cx="8534400" cy="2514600"/>
          </a:xfrm>
        </p:spPr>
        <p:txBody>
          <a:bodyPr/>
          <a:lstStyle/>
          <a:p>
            <a:r>
              <a:rPr lang="en-US" dirty="0"/>
              <a:t>CS 3100 – DSA2</a:t>
            </a:r>
          </a:p>
          <a:p>
            <a:r>
              <a:rPr lang="en-US" dirty="0"/>
              <a:t>Mark Floryan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2174-F7C5-3845-B17B-CDFA1796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4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Optimal Substructure Proof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136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DACC1BBE-66B1-403A-8C7E-C57A0F3A107F}" type="slidenum">
              <a:rPr lang="en-US" smtClean="0"/>
              <a:pPr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4800" y="1295400"/>
                <a:ext cx="11658600" cy="5257800"/>
              </a:xfrm>
            </p:spPr>
            <p:txBody>
              <a:bodyPr anchor="t">
                <a:normAutofit/>
              </a:bodyPr>
              <a:lstStyle/>
              <a:p>
                <a:r>
                  <a:rPr lang="en-US" sz="2400" b="1" dirty="0"/>
                  <a:t>Formally</a:t>
                </a:r>
                <a:r>
                  <a:rPr lang="en-US" sz="2400" dirty="0"/>
                  <a:t>: Suppose we have a solution to knapsack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…}</m:t>
                    </m:r>
                  </m:oMath>
                </a14:m>
                <a:r>
                  <a:rPr lang="en-US" sz="2400" dirty="0"/>
                  <a:t> where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400" dirty="0"/>
                  <a:t> is the amount taken of each of the respective items for a knapsack with capacity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2400" dirty="0"/>
                  <a:t>. </a:t>
                </a:r>
              </a:p>
              <a:p>
                <a:r>
                  <a:rPr lang="en-US" sz="2400" b="1" i="1" dirty="0"/>
                  <a:t>Then</a:t>
                </a:r>
                <a:r>
                  <a:rPr lang="en-US" sz="2400" dirty="0"/>
                  <a:t>: It must be the case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,…}</m:t>
                    </m:r>
                  </m:oMath>
                </a14:m>
                <a:r>
                  <a:rPr lang="en-US" sz="2400" dirty="0"/>
                  <a:t> is optimal for a knapsack of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b="1" i="1" u="sng" dirty="0"/>
                  <a:t>Proof Outline</a:t>
                </a:r>
                <a:r>
                  <a:rPr lang="en-US" sz="2400" dirty="0"/>
                  <a:t>:</a:t>
                </a:r>
              </a:p>
              <a:p>
                <a:r>
                  <a:rPr lang="en-US" sz="2400" dirty="0"/>
                  <a:t>Let V() be a function that computes the value of an item or of an entire solution</a:t>
                </a:r>
              </a:p>
              <a:p>
                <a:r>
                  <a:rPr lang="en-US" sz="2400" dirty="0"/>
                  <a:t>Note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dirty="0"/>
                  <a:t> and recall that S is optimal</a:t>
                </a:r>
              </a:p>
              <a:p>
                <a:r>
                  <a:rPr lang="en-US" sz="2400" dirty="0"/>
                  <a:t>Suppose S’ is NOT optimal, then some better solution S’’ exists such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for capacity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400" dirty="0"/>
              </a:p>
              <a:p>
                <a:r>
                  <a:rPr lang="en-US" sz="2400" dirty="0"/>
                  <a:t>But now there is a better overall solution: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so the original S is not actually optimal as assumed. Contradiction!!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4800" y="1295400"/>
                <a:ext cx="11658600" cy="5257800"/>
              </a:xfrm>
              <a:blipFill>
                <a:blip r:embed="rId2"/>
                <a:stretch>
                  <a:fillRect l="-763" t="-723" r="-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131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Greedy Approach for Fractional Knapsack?</a:t>
            </a:r>
          </a:p>
        </p:txBody>
      </p:sp>
      <p:sp>
        <p:nvSpPr>
          <p:cNvPr id="15595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1447800"/>
            <a:ext cx="10972800" cy="4678363"/>
          </a:xfrm>
        </p:spPr>
        <p:txBody>
          <a:bodyPr anchor="t" anchorCtr="0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Build up a partial solutions: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charset="0"/>
                <a:cs typeface="ＭＳ Ｐゴシック" charset="0"/>
              </a:rPr>
              <a:t>Determine which of the remaining items to add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charset="0"/>
                <a:cs typeface="ＭＳ Ｐゴシック" charset="0"/>
              </a:rPr>
              <a:t>How much can you add (its x</a:t>
            </a:r>
            <a:r>
              <a:rPr lang="en-US" sz="24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charset="0"/>
                <a:cs typeface="ＭＳ Ｐゴシック" charset="0"/>
              </a:rPr>
              <a:t>Repeat until knapsack is full (or no more items)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Which item to choose next?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What’s a good </a:t>
            </a:r>
            <a:r>
              <a:rPr lang="en-US" sz="2800" b="1" dirty="0">
                <a:solidFill>
                  <a:srgbClr val="0070C0"/>
                </a:solidFill>
                <a:ea typeface="ＭＳ Ｐゴシック" charset="0"/>
                <a:cs typeface="ＭＳ Ｐゴシック" charset="0"/>
              </a:rPr>
              <a:t>greedy choice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(AKA </a:t>
            </a:r>
            <a:r>
              <a:rPr lang="en-US" sz="2800" b="1" dirty="0">
                <a:solidFill>
                  <a:srgbClr val="0070C0"/>
                </a:solidFill>
                <a:ea typeface="ＭＳ Ｐゴシック" charset="0"/>
                <a:cs typeface="ＭＳ Ｐゴシック" charset="0"/>
              </a:rPr>
              <a:t>greedy selection)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?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Let’s try several obvious options on this example: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2400" dirty="0">
              <a:ea typeface="ＭＳ Ｐゴシック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FB6A57A-89AF-EC48-B758-6139E68F472C}"/>
              </a:ext>
            </a:extLst>
          </p:cNvPr>
          <p:cNvGraphicFramePr>
            <a:graphicFrameLocks noGrp="1"/>
          </p:cNvGraphicFramePr>
          <p:nvPr/>
        </p:nvGraphicFramePr>
        <p:xfrm>
          <a:off x="3540078" y="4986397"/>
          <a:ext cx="266545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8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65E9EE-5196-374E-8F60-89B7B9D21DB6}"/>
              </a:ext>
            </a:extLst>
          </p:cNvPr>
          <p:cNvSpPr txBox="1"/>
          <p:nvPr/>
        </p:nvSpPr>
        <p:spPr>
          <a:xfrm>
            <a:off x="3505200" y="4572000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ea typeface="ＭＳ Ｐゴシック" charset="0"/>
              </a:rPr>
              <a:t>n = 3, C = 20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2155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304800" y="1524000"/>
            <a:ext cx="9906000" cy="4724400"/>
          </a:xfrm>
        </p:spPr>
        <p:txBody>
          <a:bodyPr anchor="t" anchorCtr="0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>
                <a:ea typeface="ＭＳ Ｐゴシック" charset="0"/>
                <a:cs typeface="ＭＳ Ｐゴシック" charset="0"/>
              </a:rPr>
              <a:t>Greedy choice #1:  by highest profit value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Possible Greedy Choices for Knapsack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98B213A-C414-9745-ABBF-BA171187FA29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438400"/>
          <a:ext cx="266545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8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C78476D-7146-5240-8CD3-0291A1FEE75E}"/>
              </a:ext>
            </a:extLst>
          </p:cNvPr>
          <p:cNvSpPr txBox="1"/>
          <p:nvPr/>
        </p:nvSpPr>
        <p:spPr>
          <a:xfrm>
            <a:off x="762000" y="2069068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ea typeface="ＭＳ Ｐゴシック" charset="0"/>
              </a:rPr>
              <a:t>n = 3, C = 20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B5F1A0-5629-1D4B-B4EB-02EDBBD1B283}"/>
              </a:ext>
            </a:extLst>
          </p:cNvPr>
          <p:cNvSpPr txBox="1"/>
          <p:nvPr/>
        </p:nvSpPr>
        <p:spPr>
          <a:xfrm>
            <a:off x="586060" y="4671180"/>
            <a:ext cx="3604940" cy="1815882"/>
          </a:xfrm>
          <a:prstGeom prst="rect">
            <a:avLst/>
          </a:prstGeom>
          <a:noFill/>
          <a:ln w="38100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Select item 1 first, then item 2, then item 3.</a:t>
            </a:r>
            <a:br>
              <a:rPr lang="en-US" sz="2800" dirty="0"/>
            </a:br>
            <a:r>
              <a:rPr lang="en-US" sz="2800" dirty="0"/>
              <a:t>Take as much of each as fits!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949B994-7430-0A40-B828-50B6FD35A9AF}"/>
              </a:ext>
            </a:extLst>
          </p:cNvPr>
          <p:cNvCxnSpPr>
            <a:cxnSpLocks/>
          </p:cNvCxnSpPr>
          <p:nvPr/>
        </p:nvCxnSpPr>
        <p:spPr>
          <a:xfrm flipH="1">
            <a:off x="1143000" y="3429000"/>
            <a:ext cx="533400" cy="1242180"/>
          </a:xfrm>
          <a:prstGeom prst="line">
            <a:avLst/>
          </a:prstGeom>
          <a:ln w="38100">
            <a:solidFill>
              <a:srgbClr val="C00000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>
            <a:extLst>
              <a:ext uri="{FF2B5EF4-FFF2-40B4-BE49-F238E27FC236}">
                <a16:creationId xmlns:a16="http://schemas.microsoft.com/office/drawing/2014/main" id="{4BCC6C22-1363-104E-A224-89BF70437029}"/>
              </a:ext>
            </a:extLst>
          </p:cNvPr>
          <p:cNvSpPr/>
          <p:nvPr/>
        </p:nvSpPr>
        <p:spPr>
          <a:xfrm>
            <a:off x="1752600" y="2922330"/>
            <a:ext cx="155448" cy="914400"/>
          </a:xfrm>
          <a:prstGeom prst="lef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72291819-186E-2C4E-9A61-7983665CCB43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4495800" y="2269123"/>
            <a:ext cx="7110140" cy="411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Item 1 first. Can take all of it, so x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1.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Capacity used is 18 of 20. Profit so far is 25.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Item 2 next. Room for only 2 units, so x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2/15 = 0.133.   Capacity used is 20 of 20.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Profit so far is 25 + (24 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x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0.133) = 28.2.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Item 3 would be next, but knapsack full!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x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3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0.  </a:t>
            </a:r>
            <a:r>
              <a:rPr lang="en-US" sz="28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Total profit is 28.2.   x</a:t>
            </a:r>
            <a:r>
              <a:rPr lang="en-US" sz="2800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i</a:t>
            </a:r>
            <a:r>
              <a:rPr lang="en-US" sz="28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 = (1, .133, 0)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74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Possible Greedy Choices for Knapsack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524000"/>
            <a:ext cx="9906000" cy="4724400"/>
          </a:xfrm>
        </p:spPr>
        <p:txBody>
          <a:bodyPr anchor="t" anchorCtr="0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>
                <a:ea typeface="ＭＳ Ｐゴシック" charset="0"/>
                <a:cs typeface="ＭＳ Ｐゴシック" charset="0"/>
              </a:rPr>
              <a:t>Greedy choice #2:  by lowest weight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98B213A-C414-9745-ABBF-BA171187FA29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438400"/>
          <a:ext cx="266545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8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C78476D-7146-5240-8CD3-0291A1FEE75E}"/>
              </a:ext>
            </a:extLst>
          </p:cNvPr>
          <p:cNvSpPr txBox="1"/>
          <p:nvPr/>
        </p:nvSpPr>
        <p:spPr>
          <a:xfrm>
            <a:off x="762000" y="2069068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ea typeface="ＭＳ Ｐゴシック" charset="0"/>
              </a:rPr>
              <a:t>n = 3, C = 20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B5F1A0-5629-1D4B-B4EB-02EDBBD1B283}"/>
              </a:ext>
            </a:extLst>
          </p:cNvPr>
          <p:cNvSpPr txBox="1"/>
          <p:nvPr/>
        </p:nvSpPr>
        <p:spPr>
          <a:xfrm>
            <a:off x="586060" y="4671180"/>
            <a:ext cx="3604940" cy="1815882"/>
          </a:xfrm>
          <a:prstGeom prst="rect">
            <a:avLst/>
          </a:prstGeom>
          <a:noFill/>
          <a:ln w="38100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Select item 3 first, then item 2, then item 1.</a:t>
            </a:r>
            <a:br>
              <a:rPr lang="en-US" sz="2800" dirty="0"/>
            </a:br>
            <a:r>
              <a:rPr lang="en-US" sz="2800" dirty="0"/>
              <a:t>Take as much of each as fits!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949B994-7430-0A40-B828-50B6FD35A9AF}"/>
              </a:ext>
            </a:extLst>
          </p:cNvPr>
          <p:cNvCxnSpPr>
            <a:cxnSpLocks/>
          </p:cNvCxnSpPr>
          <p:nvPr/>
        </p:nvCxnSpPr>
        <p:spPr>
          <a:xfrm flipH="1">
            <a:off x="2000250" y="3414921"/>
            <a:ext cx="533400" cy="1242180"/>
          </a:xfrm>
          <a:prstGeom prst="line">
            <a:avLst/>
          </a:prstGeom>
          <a:ln w="38100">
            <a:solidFill>
              <a:srgbClr val="C00000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>
            <a:extLst>
              <a:ext uri="{FF2B5EF4-FFF2-40B4-BE49-F238E27FC236}">
                <a16:creationId xmlns:a16="http://schemas.microsoft.com/office/drawing/2014/main" id="{4BCC6C22-1363-104E-A224-89BF70437029}"/>
              </a:ext>
            </a:extLst>
          </p:cNvPr>
          <p:cNvSpPr/>
          <p:nvPr/>
        </p:nvSpPr>
        <p:spPr>
          <a:xfrm>
            <a:off x="2638615" y="2922330"/>
            <a:ext cx="155448" cy="914400"/>
          </a:xfrm>
          <a:prstGeom prst="lef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72291819-186E-2C4E-9A61-7983665CCB43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4495800" y="2269123"/>
            <a:ext cx="7110140" cy="411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Item 3 first. Can take all of it, so x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3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1.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Capacity used is 10 of 20. Profit so far is 15.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Item 2 next. Room for only 10 units, so x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10/15 = 0.667.   Capacity used is 20 of 20.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Profit so far is 15 + (24 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x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0.667) = 31.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Item 1 would be next, but knapsack full!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x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0.  </a:t>
            </a:r>
            <a:r>
              <a:rPr lang="en-US" sz="28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Total profit is 31.0.   x</a:t>
            </a:r>
            <a:r>
              <a:rPr lang="en-US" sz="2800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i</a:t>
            </a:r>
            <a:r>
              <a:rPr lang="en-US" sz="28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 = (0, .667, 1)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800" b="1" dirty="0">
              <a:solidFill>
                <a:srgbClr val="C00000"/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>
                <a:ea typeface="ＭＳ Ｐゴシック" charset="0"/>
                <a:cs typeface="ＭＳ Ｐゴシック" charset="0"/>
              </a:rPr>
              <a:t>Note it’s better than previous greedy choice.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>
                <a:ea typeface="ＭＳ Ｐゴシック" charset="0"/>
                <a:cs typeface="ＭＳ Ｐゴシック" charset="0"/>
              </a:rPr>
              <a:t>Best possible?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25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225FBC3-0B1F-BB4E-9832-5D2F2C1306DD}"/>
              </a:ext>
            </a:extLst>
          </p:cNvPr>
          <p:cNvGraphicFramePr>
            <a:graphicFrameLocks noGrp="1"/>
          </p:cNvGraphicFramePr>
          <p:nvPr/>
        </p:nvGraphicFramePr>
        <p:xfrm>
          <a:off x="838201" y="2502515"/>
          <a:ext cx="365759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2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C0000"/>
                          </a:solidFill>
                        </a:rPr>
                        <a:t>1.4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C0000"/>
                          </a:solidFill>
                        </a:rPr>
                        <a:t>1.6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C0000"/>
                          </a:solidFill>
                        </a:rPr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Possible Greedy Choices for Knapsack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524000"/>
            <a:ext cx="9906000" cy="4724400"/>
          </a:xfrm>
        </p:spPr>
        <p:txBody>
          <a:bodyPr anchor="t" anchorCtr="0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>
                <a:ea typeface="ＭＳ Ｐゴシック" charset="0"/>
                <a:cs typeface="ＭＳ Ｐゴシック" charset="0"/>
              </a:rPr>
              <a:t>Greedy choice #3:  highest value-to-weight ratio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78476D-7146-5240-8CD3-0291A1FEE75E}"/>
              </a:ext>
            </a:extLst>
          </p:cNvPr>
          <p:cNvSpPr txBox="1"/>
          <p:nvPr/>
        </p:nvSpPr>
        <p:spPr>
          <a:xfrm>
            <a:off x="762000" y="2069068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ea typeface="ＭＳ Ｐゴシック" charset="0"/>
              </a:rPr>
              <a:t>n = 3, C = 20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B5F1A0-5629-1D4B-B4EB-02EDBBD1B283}"/>
              </a:ext>
            </a:extLst>
          </p:cNvPr>
          <p:cNvSpPr txBox="1"/>
          <p:nvPr/>
        </p:nvSpPr>
        <p:spPr>
          <a:xfrm>
            <a:off x="586060" y="4671180"/>
            <a:ext cx="3604940" cy="1815882"/>
          </a:xfrm>
          <a:prstGeom prst="rect">
            <a:avLst/>
          </a:prstGeom>
          <a:noFill/>
          <a:ln w="38100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Select item 2 first, then item 3, then item 1.</a:t>
            </a:r>
            <a:br>
              <a:rPr lang="en-US" sz="2800" dirty="0"/>
            </a:br>
            <a:r>
              <a:rPr lang="en-US" sz="2800" dirty="0"/>
              <a:t>Take as much of each as fits!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949B994-7430-0A40-B828-50B6FD35A9AF}"/>
              </a:ext>
            </a:extLst>
          </p:cNvPr>
          <p:cNvCxnSpPr>
            <a:cxnSpLocks/>
          </p:cNvCxnSpPr>
          <p:nvPr/>
        </p:nvCxnSpPr>
        <p:spPr>
          <a:xfrm flipH="1">
            <a:off x="3014214" y="3411588"/>
            <a:ext cx="533400" cy="1242180"/>
          </a:xfrm>
          <a:prstGeom prst="line">
            <a:avLst/>
          </a:prstGeom>
          <a:ln w="38100">
            <a:solidFill>
              <a:srgbClr val="C00000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>
            <a:extLst>
              <a:ext uri="{FF2B5EF4-FFF2-40B4-BE49-F238E27FC236}">
                <a16:creationId xmlns:a16="http://schemas.microsoft.com/office/drawing/2014/main" id="{4BCC6C22-1363-104E-A224-89BF70437029}"/>
              </a:ext>
            </a:extLst>
          </p:cNvPr>
          <p:cNvSpPr/>
          <p:nvPr/>
        </p:nvSpPr>
        <p:spPr>
          <a:xfrm>
            <a:off x="3634060" y="2954388"/>
            <a:ext cx="155448" cy="914400"/>
          </a:xfrm>
          <a:prstGeom prst="lef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72291819-186E-2C4E-9A61-7983665CCB43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4777060" y="2309396"/>
            <a:ext cx="7110140" cy="411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Item 2 first. Can take all of it, so x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1.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Capacity used is 15 of 20. Profit so far is 24.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Item 3 next. Room for only 5 units, so x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5/10 = 0.5.   Capacity used is 20 of 20.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Profit so far is 24 + (15 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x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0.5) = 31.5.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Item 1 would be next, but knapsack full!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x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0.  </a:t>
            </a:r>
            <a:r>
              <a:rPr lang="en-US" sz="28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Total profit is 31.5.   x</a:t>
            </a:r>
            <a:r>
              <a:rPr lang="en-US" sz="2800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i</a:t>
            </a:r>
            <a:r>
              <a:rPr lang="en-US" sz="28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 = (0, 1, 0.5)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>
                <a:ea typeface="ＭＳ Ｐゴシック" charset="0"/>
                <a:cs typeface="ＭＳ Ｐゴシック" charset="0"/>
              </a:rPr>
              <a:t>This greedy choice produces optimal solution!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>
                <a:ea typeface="ＭＳ Ｐゴシック" charset="0"/>
                <a:cs typeface="ＭＳ Ｐゴシック" charset="0"/>
              </a:rPr>
              <a:t>Must prove this.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82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981200" y="2222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Fractional Knapsack Algorithm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53000"/>
          </a:xfrm>
        </p:spPr>
        <p:txBody>
          <a:bodyPr/>
          <a:lstStyle/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1143001" y="1600200"/>
            <a:ext cx="7543802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dirty="0">
                <a:latin typeface="Tahoma"/>
                <a:cs typeface="Tahoma"/>
              </a:rPr>
              <a:t>FRACTIONAL_KNAPSACK(a, C)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1   n = </a:t>
            </a:r>
            <a:r>
              <a:rPr lang="en-US" sz="2000" dirty="0" err="1">
                <a:latin typeface="Tahoma"/>
                <a:cs typeface="Tahoma"/>
              </a:rPr>
              <a:t>a.last</a:t>
            </a:r>
            <a:endParaRPr lang="en-US" sz="2000" dirty="0">
              <a:latin typeface="Tahoma"/>
              <a:cs typeface="Tahoma"/>
            </a:endParaRP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2   for </a:t>
            </a:r>
            <a:r>
              <a:rPr lang="en-US" sz="2000" dirty="0" err="1">
                <a:latin typeface="Tahoma"/>
                <a:cs typeface="Tahoma"/>
              </a:rPr>
              <a:t>i</a:t>
            </a:r>
            <a:r>
              <a:rPr lang="en-US" sz="2000" dirty="0">
                <a:latin typeface="Tahoma"/>
                <a:cs typeface="Tahoma"/>
              </a:rPr>
              <a:t> = 1 to n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3       ratio[</a:t>
            </a:r>
            <a:r>
              <a:rPr lang="en-US" sz="2000" dirty="0" err="1">
                <a:latin typeface="Tahoma"/>
                <a:cs typeface="Tahoma"/>
              </a:rPr>
              <a:t>i</a:t>
            </a:r>
            <a:r>
              <a:rPr lang="en-US" sz="2000" dirty="0">
                <a:latin typeface="Tahoma"/>
                <a:cs typeface="Tahoma"/>
              </a:rPr>
              <a:t>] = a[</a:t>
            </a:r>
            <a:r>
              <a:rPr lang="en-US" sz="2000" dirty="0" err="1">
                <a:latin typeface="Tahoma"/>
                <a:cs typeface="Tahoma"/>
              </a:rPr>
              <a:t>i</a:t>
            </a:r>
            <a:r>
              <a:rPr lang="en-US" sz="2000" dirty="0">
                <a:latin typeface="Tahoma"/>
                <a:cs typeface="Tahoma"/>
              </a:rPr>
              <a:t>].p / a[</a:t>
            </a:r>
            <a:r>
              <a:rPr lang="en-US" sz="2000" dirty="0" err="1">
                <a:latin typeface="Tahoma"/>
                <a:cs typeface="Tahoma"/>
              </a:rPr>
              <a:t>i</a:t>
            </a:r>
            <a:r>
              <a:rPr lang="en-US" sz="2000" dirty="0">
                <a:latin typeface="Tahoma"/>
                <a:cs typeface="Tahoma"/>
              </a:rPr>
              <a:t>].w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4   sort(a, ratio)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5   weight = 0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6   </a:t>
            </a:r>
            <a:r>
              <a:rPr lang="en-US" sz="2000" dirty="0" err="1">
                <a:latin typeface="Tahoma"/>
                <a:cs typeface="Tahoma"/>
              </a:rPr>
              <a:t>i</a:t>
            </a:r>
            <a:r>
              <a:rPr lang="en-US" sz="2000" dirty="0">
                <a:latin typeface="Tahoma"/>
                <a:cs typeface="Tahoma"/>
              </a:rPr>
              <a:t> = 1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7   while (</a:t>
            </a:r>
            <a:r>
              <a:rPr lang="en-US" sz="2000" dirty="0" err="1">
                <a:latin typeface="Tahoma"/>
                <a:cs typeface="Tahoma"/>
              </a:rPr>
              <a:t>i</a:t>
            </a:r>
            <a:r>
              <a:rPr lang="en-US" sz="2000" dirty="0">
                <a:latin typeface="Tahoma"/>
                <a:cs typeface="Tahoma"/>
              </a:rPr>
              <a:t> ≤ n and weight &lt; C)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8       if (weight + a[</a:t>
            </a:r>
            <a:r>
              <a:rPr lang="en-US" sz="2000" dirty="0" err="1">
                <a:latin typeface="Tahoma"/>
                <a:cs typeface="Tahoma"/>
              </a:rPr>
              <a:t>i</a:t>
            </a:r>
            <a:r>
              <a:rPr lang="en-US" sz="2000" dirty="0">
                <a:latin typeface="Tahoma"/>
                <a:cs typeface="Tahoma"/>
              </a:rPr>
              <a:t>].w ≤ C)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9           </a:t>
            </a:r>
            <a:r>
              <a:rPr lang="en-US" sz="2000" dirty="0" err="1">
                <a:latin typeface="Tahoma"/>
                <a:cs typeface="Tahoma"/>
              </a:rPr>
              <a:t>println</a:t>
            </a:r>
            <a:r>
              <a:rPr lang="en-US" sz="2000" dirty="0">
                <a:latin typeface="Tahoma"/>
                <a:cs typeface="Tahoma"/>
              </a:rPr>
              <a:t> </a:t>
            </a:r>
            <a:r>
              <a:rPr lang="ja-JP" altLang="en-US" sz="2000">
                <a:latin typeface="Tahoma"/>
                <a:cs typeface="Tahoma"/>
              </a:rPr>
              <a:t>“</a:t>
            </a:r>
            <a:r>
              <a:rPr lang="en-US" sz="2000" dirty="0">
                <a:latin typeface="Tahoma"/>
                <a:cs typeface="Tahoma"/>
              </a:rPr>
              <a:t>select all of object </a:t>
            </a:r>
            <a:r>
              <a:rPr lang="ja-JP" altLang="en-US" sz="2000" dirty="0">
                <a:latin typeface="Tahoma"/>
                <a:cs typeface="Tahoma"/>
              </a:rPr>
              <a:t>“</a:t>
            </a:r>
            <a:r>
              <a:rPr lang="en-US" sz="2000" dirty="0">
                <a:latin typeface="Tahoma"/>
                <a:cs typeface="Tahoma"/>
              </a:rPr>
              <a:t> + a[</a:t>
            </a:r>
            <a:r>
              <a:rPr lang="en-US" sz="2000" dirty="0" err="1">
                <a:latin typeface="Tahoma"/>
                <a:cs typeface="Tahoma"/>
              </a:rPr>
              <a:t>i</a:t>
            </a:r>
            <a:r>
              <a:rPr lang="en-US" sz="2000" dirty="0">
                <a:latin typeface="Tahoma"/>
                <a:cs typeface="Tahoma"/>
              </a:rPr>
              <a:t>].id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10         weight = weight + a[</a:t>
            </a:r>
            <a:r>
              <a:rPr lang="en-US" sz="2000" dirty="0" err="1">
                <a:latin typeface="Tahoma"/>
                <a:cs typeface="Tahoma"/>
              </a:rPr>
              <a:t>i</a:t>
            </a:r>
            <a:r>
              <a:rPr lang="en-US" sz="2000" dirty="0">
                <a:latin typeface="Tahoma"/>
                <a:cs typeface="Tahoma"/>
              </a:rPr>
              <a:t>].w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11     else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12         r = (C – weight) / a[</a:t>
            </a:r>
            <a:r>
              <a:rPr lang="en-US" sz="2000" dirty="0" err="1">
                <a:latin typeface="Tahoma"/>
                <a:cs typeface="Tahoma"/>
              </a:rPr>
              <a:t>i</a:t>
            </a:r>
            <a:r>
              <a:rPr lang="en-US" sz="2000" dirty="0">
                <a:latin typeface="Tahoma"/>
                <a:cs typeface="Tahoma"/>
              </a:rPr>
              <a:t>].w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13         </a:t>
            </a:r>
            <a:r>
              <a:rPr lang="en-US" sz="2000" dirty="0" err="1">
                <a:latin typeface="Tahoma"/>
                <a:cs typeface="Tahoma"/>
              </a:rPr>
              <a:t>println</a:t>
            </a:r>
            <a:r>
              <a:rPr lang="en-US" sz="2000" dirty="0">
                <a:latin typeface="Tahoma"/>
                <a:cs typeface="Tahoma"/>
              </a:rPr>
              <a:t> </a:t>
            </a:r>
            <a:r>
              <a:rPr lang="ja-JP" altLang="en-US" sz="2000" dirty="0">
                <a:latin typeface="Tahoma"/>
                <a:cs typeface="Tahoma"/>
              </a:rPr>
              <a:t>“</a:t>
            </a:r>
            <a:r>
              <a:rPr lang="en-US" sz="2000" dirty="0">
                <a:latin typeface="Tahoma"/>
                <a:cs typeface="Tahoma"/>
              </a:rPr>
              <a:t>select </a:t>
            </a:r>
            <a:r>
              <a:rPr lang="ja-JP" altLang="en-US" sz="2000" dirty="0">
                <a:latin typeface="Tahoma"/>
                <a:cs typeface="Tahoma"/>
              </a:rPr>
              <a:t>“</a:t>
            </a:r>
            <a:r>
              <a:rPr lang="en-US" sz="2000" dirty="0">
                <a:latin typeface="Tahoma"/>
                <a:cs typeface="Tahoma"/>
              </a:rPr>
              <a:t> + r + </a:t>
            </a:r>
            <a:r>
              <a:rPr lang="ja-JP" altLang="en-US" sz="2000" dirty="0">
                <a:latin typeface="Tahoma"/>
                <a:cs typeface="Tahoma"/>
              </a:rPr>
              <a:t>“</a:t>
            </a:r>
            <a:r>
              <a:rPr lang="en-US" sz="2000" dirty="0">
                <a:latin typeface="Tahoma"/>
                <a:cs typeface="Tahoma"/>
              </a:rPr>
              <a:t> of object </a:t>
            </a:r>
            <a:r>
              <a:rPr lang="ja-JP" altLang="en-US" sz="2000" dirty="0">
                <a:latin typeface="Tahoma"/>
                <a:cs typeface="Tahoma"/>
              </a:rPr>
              <a:t>“</a:t>
            </a:r>
            <a:r>
              <a:rPr lang="en-US" sz="2000" dirty="0">
                <a:latin typeface="Tahoma"/>
                <a:cs typeface="Tahoma"/>
              </a:rPr>
              <a:t> + a[</a:t>
            </a:r>
            <a:r>
              <a:rPr lang="en-US" sz="2000" dirty="0" err="1">
                <a:latin typeface="Tahoma"/>
                <a:cs typeface="Tahoma"/>
              </a:rPr>
              <a:t>i</a:t>
            </a:r>
            <a:r>
              <a:rPr lang="en-US" sz="2000" dirty="0">
                <a:latin typeface="Tahoma"/>
                <a:cs typeface="Tahoma"/>
              </a:rPr>
              <a:t>].id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14         weight = C</a:t>
            </a:r>
          </a:p>
          <a:p>
            <a:pPr algn="l" eaLnBrk="1" hangingPunct="1"/>
            <a:r>
              <a:rPr lang="en-US" sz="2000" dirty="0">
                <a:latin typeface="Tahoma"/>
                <a:cs typeface="Tahoma"/>
              </a:rPr>
              <a:t>15     </a:t>
            </a:r>
            <a:r>
              <a:rPr lang="en-US" sz="2000" dirty="0" err="1">
                <a:latin typeface="Tahoma"/>
                <a:cs typeface="Tahoma"/>
              </a:rPr>
              <a:t>i</a:t>
            </a:r>
            <a:r>
              <a:rPr lang="en-US" sz="2000" dirty="0">
                <a:latin typeface="Tahoma"/>
                <a:cs typeface="Tahoma"/>
              </a:rPr>
              <a:t> = i+1</a:t>
            </a:r>
          </a:p>
          <a:p>
            <a:pPr eaLnBrk="1" hangingPunct="1"/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7086599" y="1524000"/>
            <a:ext cx="3962400" cy="29854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Calibri" charset="0"/>
              </a:rPr>
              <a:t>Worst-case runtime:</a:t>
            </a:r>
            <a:br>
              <a:rPr lang="en-US" sz="2800" dirty="0">
                <a:latin typeface="Calibri" charset="0"/>
              </a:rPr>
            </a:br>
            <a:r>
              <a:rPr lang="en-US" sz="2800" dirty="0">
                <a:latin typeface="Calibri" charset="0"/>
              </a:rPr>
              <a:t>for loop and while loop take </a:t>
            </a:r>
            <a:r>
              <a:rPr lang="el-GR" sz="2800" dirty="0">
                <a:latin typeface="Calibri" charset="0"/>
              </a:rPr>
              <a:t>θ</a:t>
            </a:r>
            <a:r>
              <a:rPr lang="en-US" sz="2800" dirty="0">
                <a:latin typeface="Calibri" charset="0"/>
              </a:rPr>
              <a:t>(n) time,</a:t>
            </a:r>
          </a:p>
          <a:p>
            <a:pPr algn="l"/>
            <a:r>
              <a:rPr lang="en-US" sz="2800" dirty="0">
                <a:latin typeface="Calibri" charset="0"/>
              </a:rPr>
              <a:t>sorting takes </a:t>
            </a:r>
            <a:r>
              <a:rPr lang="el-GR" sz="2800" dirty="0">
                <a:latin typeface="Calibri" charset="0"/>
              </a:rPr>
              <a:t>θ</a:t>
            </a:r>
            <a:r>
              <a:rPr lang="en-US" sz="2800" dirty="0">
                <a:latin typeface="Calibri" charset="0"/>
              </a:rPr>
              <a:t>(</a:t>
            </a:r>
            <a:r>
              <a:rPr lang="en-US" sz="2800" dirty="0" err="1">
                <a:latin typeface="Calibri" charset="0"/>
              </a:rPr>
              <a:t>nlgn</a:t>
            </a:r>
            <a:r>
              <a:rPr lang="en-US" sz="2800" dirty="0">
                <a:latin typeface="Calibri" charset="0"/>
              </a:rPr>
              <a:t>) time, so algorithm takes </a:t>
            </a:r>
            <a:r>
              <a:rPr lang="el-GR" sz="2800" dirty="0">
                <a:latin typeface="Calibri" charset="0"/>
              </a:rPr>
              <a:t>θ</a:t>
            </a:r>
            <a:r>
              <a:rPr lang="en-US" sz="2800" dirty="0">
                <a:latin typeface="Calibri" charset="0"/>
              </a:rPr>
              <a:t>(</a:t>
            </a:r>
            <a:r>
              <a:rPr lang="en-US" sz="2800" dirty="0" err="1">
                <a:latin typeface="Calibri" charset="0"/>
              </a:rPr>
              <a:t>nlgn</a:t>
            </a:r>
            <a:r>
              <a:rPr lang="en-US" sz="2800" dirty="0">
                <a:latin typeface="Calibri" charset="0"/>
              </a:rPr>
              <a:t>) time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4629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Another Knapsack Example to 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24000"/>
            <a:ext cx="8229600" cy="4648200"/>
          </a:xfrm>
        </p:spPr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a typeface="+mn-ea"/>
              </a:rPr>
              <a:t>Assume for this problem that:  </a:t>
            </a:r>
          </a:p>
          <a:p>
            <a:pPr>
              <a:defRPr/>
            </a:pPr>
            <a:r>
              <a:rPr lang="en-US" dirty="0">
                <a:ea typeface="+mn-ea"/>
              </a:rPr>
              <a:t>Ratios of profit to weight:</a:t>
            </a:r>
          </a:p>
          <a:p>
            <a:pPr>
              <a:defRPr/>
            </a:pPr>
            <a:endParaRPr lang="en-US" dirty="0">
              <a:ea typeface="+mn-ea"/>
            </a:endParaRPr>
          </a:p>
          <a:p>
            <a:pPr>
              <a:defRPr/>
            </a:pPr>
            <a:endParaRPr lang="en-US" dirty="0">
              <a:ea typeface="+mn-ea"/>
            </a:endParaRPr>
          </a:p>
          <a:p>
            <a:pPr>
              <a:defRPr/>
            </a:pPr>
            <a:endParaRPr lang="en-US" dirty="0">
              <a:ea typeface="+mn-ea"/>
            </a:endParaRPr>
          </a:p>
          <a:p>
            <a:pPr marL="0" indent="0">
              <a:buNone/>
              <a:defRPr/>
            </a:pPr>
            <a:endParaRPr lang="en-US" dirty="0">
              <a:ea typeface="+mn-ea"/>
            </a:endParaRPr>
          </a:p>
          <a:p>
            <a:pPr marL="0" indent="0">
              <a:buNone/>
              <a:defRPr/>
            </a:pPr>
            <a:endParaRPr lang="en-US" dirty="0">
              <a:ea typeface="+mn-ea"/>
            </a:endParaRPr>
          </a:p>
          <a:p>
            <a:pPr>
              <a:defRPr/>
            </a:pPr>
            <a:r>
              <a:rPr lang="en-US" dirty="0">
                <a:ea typeface="+mn-ea"/>
              </a:rPr>
              <a:t>What order do we examine items?</a:t>
            </a:r>
          </a:p>
          <a:p>
            <a:pPr>
              <a:defRPr/>
            </a:pPr>
            <a:r>
              <a:rPr lang="en-US" dirty="0">
                <a:ea typeface="+mn-ea"/>
              </a:rPr>
              <a:t>What are the x</a:t>
            </a:r>
            <a:r>
              <a:rPr lang="en-US" baseline="-25000" dirty="0">
                <a:ea typeface="+mn-ea"/>
              </a:rPr>
              <a:t>i</a:t>
            </a:r>
            <a:r>
              <a:rPr lang="en-US" dirty="0">
                <a:ea typeface="+mn-ea"/>
              </a:rPr>
              <a:t> values that result?</a:t>
            </a:r>
          </a:p>
          <a:p>
            <a:pPr>
              <a:defRPr/>
            </a:pPr>
            <a:r>
              <a:rPr lang="en-US" dirty="0">
                <a:ea typeface="+mn-ea"/>
              </a:rPr>
              <a:t>What’s the total profit?</a:t>
            </a: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2590801" y="2362200"/>
            <a:ext cx="30194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/w</a:t>
            </a:r>
            <a:r>
              <a:rPr lang="en-US" sz="2400" baseline="-25000" dirty="0"/>
              <a:t>1</a:t>
            </a:r>
            <a:r>
              <a:rPr lang="en-US" sz="2400" dirty="0"/>
              <a:t> = 5/120 = .0417</a:t>
            </a:r>
          </a:p>
          <a:p>
            <a:pPr eaLnBrk="1" hangingPunct="1"/>
            <a:r>
              <a:rPr lang="en-US" sz="2400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/w</a:t>
            </a:r>
            <a:r>
              <a:rPr lang="en-US" sz="2400" baseline="-25000" dirty="0"/>
              <a:t>2</a:t>
            </a:r>
            <a:r>
              <a:rPr lang="en-US" sz="2400" dirty="0"/>
              <a:t> = 5/150 = .0333</a:t>
            </a:r>
          </a:p>
          <a:p>
            <a:pPr eaLnBrk="1" hangingPunct="1"/>
            <a:r>
              <a:rPr lang="en-US" sz="2400" dirty="0"/>
              <a:t>p</a:t>
            </a:r>
            <a:r>
              <a:rPr lang="en-US" sz="2400" baseline="-25000" dirty="0"/>
              <a:t>3</a:t>
            </a:r>
            <a:r>
              <a:rPr lang="en-US" sz="2400" dirty="0"/>
              <a:t>/w</a:t>
            </a:r>
            <a:r>
              <a:rPr lang="en-US" sz="2400" baseline="-25000" dirty="0"/>
              <a:t>3</a:t>
            </a:r>
            <a:r>
              <a:rPr lang="en-US" sz="2400" dirty="0"/>
              <a:t> = 4/200 = .0200</a:t>
            </a:r>
          </a:p>
          <a:p>
            <a:pPr eaLnBrk="1" hangingPunct="1"/>
            <a:r>
              <a:rPr lang="en-US" sz="2400" dirty="0"/>
              <a:t>p</a:t>
            </a:r>
            <a:r>
              <a:rPr lang="en-US" sz="2400" baseline="-25000" dirty="0"/>
              <a:t>4</a:t>
            </a:r>
            <a:r>
              <a:rPr lang="en-US" sz="2400" dirty="0"/>
              <a:t>/w</a:t>
            </a:r>
            <a:r>
              <a:rPr lang="en-US" sz="2400" baseline="-25000" dirty="0"/>
              <a:t>4</a:t>
            </a:r>
            <a:r>
              <a:rPr lang="en-US" sz="2400" dirty="0"/>
              <a:t> = 8/150 = .0533</a:t>
            </a:r>
          </a:p>
          <a:p>
            <a:pPr eaLnBrk="1" hangingPunct="1"/>
            <a:r>
              <a:rPr lang="en-US" sz="2400" dirty="0"/>
              <a:t>p</a:t>
            </a:r>
            <a:r>
              <a:rPr lang="en-US" sz="2400" baseline="-25000" dirty="0"/>
              <a:t>5</a:t>
            </a:r>
            <a:r>
              <a:rPr lang="en-US" sz="2400" dirty="0"/>
              <a:t>/w</a:t>
            </a:r>
            <a:r>
              <a:rPr lang="en-US" sz="2400" baseline="-25000" dirty="0"/>
              <a:t>5</a:t>
            </a:r>
            <a:r>
              <a:rPr lang="en-US" sz="2400" dirty="0"/>
              <a:t> = 3/140 = .0214</a:t>
            </a: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7086600" y="1371600"/>
          <a:ext cx="1292774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3" imgW="596900" imgH="457200" progId="Equation.3">
                  <p:embed/>
                </p:oleObj>
              </mc:Choice>
              <mc:Fallback>
                <p:oleObj name="Equation" r:id="rId3" imgW="596900" imgH="457200" progId="Equation.3">
                  <p:embed/>
                  <p:pic>
                    <p:nvPicPr>
                      <p:cNvPr id="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371600"/>
                        <a:ext cx="1292774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5992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Greedy Choice Property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136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DACC1BBE-66B1-403A-8C7E-C57A0F3A107F}" type="slidenum">
              <a:rPr lang="en-US" smtClean="0"/>
              <a:pPr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28600" y="1295400"/>
                <a:ext cx="11734800" cy="5257800"/>
              </a:xfrm>
            </p:spPr>
            <p:txBody>
              <a:bodyPr anchor="t">
                <a:normAutofit/>
              </a:bodyPr>
              <a:lstStyle/>
              <a:p>
                <a:r>
                  <a:rPr lang="en-US" sz="2400" b="1" i="1" u="sng" dirty="0"/>
                  <a:t>Greedy Choice Property</a:t>
                </a:r>
                <a:r>
                  <a:rPr lang="en-US" sz="2400" dirty="0"/>
                  <a:t>: The item with the largest value-to-weight ratio, filled to its max possible amount, must be in some optimal solution.</a:t>
                </a:r>
              </a:p>
              <a:p>
                <a:endParaRPr lang="en-US" sz="2400" dirty="0"/>
              </a:p>
              <a:p>
                <a:r>
                  <a:rPr lang="en-US" sz="2400" b="1" i="1" u="sng" dirty="0"/>
                  <a:t>Terms</a:t>
                </a:r>
                <a:r>
                  <a:rPr lang="en-US" sz="2400" dirty="0"/>
                  <a:t>:</a:t>
                </a:r>
              </a:p>
              <a:p>
                <a:r>
                  <a:rPr lang="en-US" sz="2400" dirty="0"/>
                  <a:t>Items are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,…}</m:t>
                    </m:r>
                  </m:oMath>
                </a14:m>
                <a:r>
                  <a:rPr lang="en-US" sz="2400" dirty="0"/>
                  <a:t> and each item has a value and weight field (like an object)</a:t>
                </a:r>
              </a:p>
              <a:p>
                <a:r>
                  <a:rPr lang="en-US" sz="2400" dirty="0"/>
                  <a:t>Assume ratios of items sorted.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,…}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</m:oMath>
                </a14:m>
                <a:r>
                  <a:rPr lang="en-US" sz="2400" dirty="0"/>
                  <a:t> 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≤…≤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&gt;0 </m:t>
                    </m:r>
                  </m:oMath>
                </a14:m>
                <a:r>
                  <a:rPr lang="en-US" sz="2400" dirty="0"/>
                  <a:t> is capacity of knapsack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28600" y="1295400"/>
                <a:ext cx="11734800" cy="5257800"/>
              </a:xfrm>
              <a:blipFill>
                <a:blip r:embed="rId2"/>
                <a:stretch>
                  <a:fillRect l="-649" t="-9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072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Greedy Choice Property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136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DACC1BBE-66B1-403A-8C7E-C57A0F3A107F}" type="slidenum">
              <a:rPr lang="en-US" smtClean="0"/>
              <a:pPr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28600" y="1295400"/>
                <a:ext cx="11734800" cy="5257800"/>
              </a:xfrm>
            </p:spPr>
            <p:txBody>
              <a:bodyPr anchor="t">
                <a:normAutofit/>
              </a:bodyPr>
              <a:lstStyle/>
              <a:p>
                <a:r>
                  <a:rPr lang="en-US" sz="2400" b="1" i="1" u="sng" dirty="0"/>
                  <a:t>Greedy Choice Property</a:t>
                </a:r>
                <a:r>
                  <a:rPr lang="en-US" sz="2400" dirty="0"/>
                  <a:t>: The item with the largest value-to-weight ratio, filled to its max possible amount, must be in some optimal solution.</a:t>
                </a:r>
              </a:p>
              <a:p>
                <a:endParaRPr lang="en-US" sz="2400" dirty="0"/>
              </a:p>
              <a:p>
                <a:r>
                  <a:rPr lang="en-US" sz="2400" b="1" i="1" u="sng" dirty="0"/>
                  <a:t>Proof:</a:t>
                </a:r>
              </a:p>
              <a:p>
                <a:r>
                  <a:rPr lang="en-US" sz="2400" dirty="0"/>
                  <a:t>Assume claim is false and the largest value-to-weight ratio item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/>
                  <a:t> is NOT in optimal sol.</a:t>
                </a:r>
              </a:p>
              <a:p>
                <a:pPr lvl="1"/>
                <a:r>
                  <a:rPr lang="en-US" sz="2000" dirty="0"/>
                  <a:t>Optimal solution be values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,…}</m:t>
                    </m:r>
                  </m:oMath>
                </a14:m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was NOT taken to its maximum amount.</a:t>
                </a:r>
              </a:p>
              <a:p>
                <a:r>
                  <a:rPr lang="en-US" sz="2400" dirty="0"/>
                  <a:t>We COULD have taken some amount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𝑀𝑖𝑛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, but optimal solution has strictly less than this amount (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𝑀𝑖𝑛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)</a:t>
                </a:r>
              </a:p>
              <a:p>
                <a:r>
                  <a:rPr lang="en-US" sz="2400" dirty="0"/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𝑀𝑖𝑛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400" dirty="0"/>
                  <a:t> be the extra amount of weight of item n that was NOT taken by this optimal solution</a:t>
                </a:r>
              </a:p>
              <a:p>
                <a:r>
                  <a:rPr lang="en-US" sz="2400" dirty="0"/>
                  <a:t>Note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2400" dirty="0"/>
                  <a:t>  (There must be at least some extra weight AND knapsack is not full)</a:t>
                </a:r>
              </a:p>
              <a:p>
                <a:r>
                  <a:rPr lang="en-US" sz="2400" dirty="0" err="1"/>
                  <a:t>Cont.d</a:t>
                </a:r>
                <a:r>
                  <a:rPr lang="en-US" sz="2400" dirty="0"/>
                  <a:t> on next slide…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28600" y="1295400"/>
                <a:ext cx="11734800" cy="5257800"/>
              </a:xfrm>
              <a:blipFill>
                <a:blip r:embed="rId2"/>
                <a:stretch>
                  <a:fillRect l="-649" t="-964" r="-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321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Greedy Choice Property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136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DACC1BBE-66B1-403A-8C7E-C57A0F3A107F}" type="slidenum">
              <a:rPr lang="en-US" smtClean="0"/>
              <a:pPr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28600" y="1295400"/>
                <a:ext cx="11734800" cy="5257800"/>
              </a:xfrm>
            </p:spPr>
            <p:txBody>
              <a:bodyPr anchor="t">
                <a:normAutofit/>
              </a:bodyPr>
              <a:lstStyle/>
              <a:p>
                <a:r>
                  <a:rPr lang="en-US" sz="2400" b="1" i="1" u="sng" dirty="0"/>
                  <a:t>Proof:</a:t>
                </a:r>
                <a:endParaRPr lang="en-US" sz="2400" dirty="0"/>
              </a:p>
              <a:p>
                <a:r>
                  <a:rPr lang="en-US" sz="2400" dirty="0"/>
                  <a:t>Note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2400" dirty="0"/>
                  <a:t>  (There must be at least some extra weight AND knapsack is not full)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This extra weight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must be taken by some other arbitrary item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400" dirty="0"/>
                  <a:t> in optimal solution</a:t>
                </a:r>
              </a:p>
              <a:p>
                <a:pPr lvl="1"/>
                <a:r>
                  <a:rPr lang="en-US" sz="2000" dirty="0"/>
                  <a:t>Note that the ratio of item </a:t>
                </a:r>
                <a:r>
                  <a:rPr lang="en-US" sz="2000" i="1" dirty="0"/>
                  <a:t>j</a:t>
                </a:r>
                <a:r>
                  <a:rPr lang="en-US" sz="2000" dirty="0"/>
                  <a:t> is the same or worse than item n: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*by definition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So, let’s swap the amount we placed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400" dirty="0"/>
                  <a:t> back into item n. (V is the value function again) to make a new solution O’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b="0" dirty="0"/>
              </a:p>
              <a:p>
                <a:r>
                  <a:rPr lang="en-US" sz="2400" dirty="0"/>
                  <a:t>Contradiction!!!!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28600" y="1295400"/>
                <a:ext cx="11734800" cy="5257800"/>
              </a:xfrm>
              <a:blipFill>
                <a:blip r:embed="rId2"/>
                <a:stretch>
                  <a:fillRect l="-649" t="-964" r="-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180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CLRS 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16, Greedy Algorithms</a:t>
            </a:r>
          </a:p>
          <a:p>
            <a:pPr lvl="1"/>
            <a:r>
              <a:rPr lang="en-US" dirty="0"/>
              <a:t>Intro, page 414</a:t>
            </a:r>
          </a:p>
          <a:p>
            <a:pPr lvl="1"/>
            <a:r>
              <a:rPr lang="en-US" dirty="0"/>
              <a:t>Section 16.2, Elements of the Greedy Strategy, Knapsack problem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6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0/1 knapsack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A2C0-6470-4D29-AE9D-EE482BC8D0A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t" anchorCtr="0"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Let’s try this same greedy solution with the 0/1 version</a:t>
            </a:r>
          </a:p>
          <a:p>
            <a:pPr lvl="1"/>
            <a:r>
              <a:rPr lang="en-US" dirty="0"/>
              <a:t>New example inputs </a:t>
            </a:r>
            <a:r>
              <a:rPr lang="en-US" dirty="0">
                <a:sym typeface="Wingdings" pitchFamily="2" charset="2"/>
              </a:rPr>
              <a:t>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Item 1 first. So x</a:t>
            </a:r>
            <a:r>
              <a:rPr lang="en-US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dirty="0">
                <a:ea typeface="ＭＳ Ｐゴシック" charset="0"/>
                <a:cs typeface="ＭＳ Ｐゴシック" charset="0"/>
              </a:rPr>
              <a:t> is 1.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r>
              <a:rPr lang="en-US" dirty="0">
                <a:ea typeface="ＭＳ Ｐゴシック" charset="0"/>
                <a:cs typeface="ＭＳ Ｐゴシック" charset="0"/>
              </a:rPr>
              <a:t>Capacity used is 1 of 4. Profit so far is 3.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Item 2 next. There’s room for it!  So x</a:t>
            </a:r>
            <a:r>
              <a:rPr lang="en-US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ea typeface="ＭＳ Ｐゴシック" charset="0"/>
                <a:cs typeface="ＭＳ Ｐゴシック" charset="0"/>
              </a:rPr>
              <a:t> is 1.   Capacity used is 3 of 4.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r>
              <a:rPr lang="en-US" dirty="0">
                <a:ea typeface="ＭＳ Ｐゴシック" charset="0"/>
                <a:cs typeface="ＭＳ Ｐゴシック" charset="0"/>
              </a:rPr>
              <a:t>Profit so far is 3 + 5 = 8.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Item 3 would be next, but its weight is 3 and knapsack only has 1 unit left!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r>
              <a:rPr lang="en-US" dirty="0">
                <a:ea typeface="ＭＳ Ｐゴシック" charset="0"/>
                <a:cs typeface="ＭＳ Ｐゴシック" charset="0"/>
              </a:rPr>
              <a:t>So x</a:t>
            </a:r>
            <a:r>
              <a:rPr lang="en-US" baseline="-25000" dirty="0">
                <a:ea typeface="ＭＳ Ｐゴシック" charset="0"/>
                <a:cs typeface="ＭＳ Ｐゴシック" charset="0"/>
              </a:rPr>
              <a:t>3</a:t>
            </a:r>
            <a:r>
              <a:rPr lang="en-US" dirty="0">
                <a:ea typeface="ＭＳ Ｐゴシック" charset="0"/>
                <a:cs typeface="ＭＳ Ｐゴシック" charset="0"/>
              </a:rPr>
              <a:t> is 0. 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Total profit is 8.   x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i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 = (1, 1, 0)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But picking items 1 and 3 will fit in knapsack, with total value of 9</a:t>
            </a:r>
          </a:p>
          <a:p>
            <a:pPr lvl="1"/>
            <a:r>
              <a:rPr lang="en-US" dirty="0"/>
              <a:t>Thus, the greedy solution does not produce an optimal solution to the 0/1 knapsack algorithm</a:t>
            </a:r>
          </a:p>
          <a:p>
            <a:pPr lvl="1"/>
            <a:r>
              <a:rPr lang="en-US" dirty="0"/>
              <a:t>Greedy choice left unused room, but we can’t take a fraction of an item</a:t>
            </a:r>
          </a:p>
          <a:p>
            <a:pPr lvl="1"/>
            <a:r>
              <a:rPr lang="en-US" dirty="0"/>
              <a:t>The 0/1 knapsack problem doesn’t have the </a:t>
            </a:r>
            <a:r>
              <a:rPr lang="en-US" i="1" dirty="0"/>
              <a:t>greedy choice property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51898" y="1648490"/>
          <a:ext cx="356450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6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6260861-0B0E-7440-AF5A-7DADB6BA82A6}"/>
              </a:ext>
            </a:extLst>
          </p:cNvPr>
          <p:cNvSpPr txBox="1"/>
          <p:nvPr/>
        </p:nvSpPr>
        <p:spPr>
          <a:xfrm>
            <a:off x="7620000" y="1220788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ea typeface="ＭＳ Ｐゴシック" charset="0"/>
              </a:rPr>
              <a:t>n = 3, C = 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2669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58326-C22D-AE4C-B559-1F292B8DDF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Knapsack Problems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B5AD79-503E-4248-A4B1-C3E6F0753B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046AF8-835F-9A4D-B0F0-A439C664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98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Knapsack Problems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1587500"/>
            <a:ext cx="8001000" cy="45085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Pages 425-427 in textbook</a:t>
            </a:r>
          </a:p>
          <a:p>
            <a:r>
              <a:rPr lang="en-US" sz="2800" b="1" dirty="0"/>
              <a:t>Description: </a:t>
            </a:r>
            <a:r>
              <a:rPr lang="en-US" sz="2800" dirty="0"/>
              <a:t>Thief robbing a store finds n items, each with a profit amount </a:t>
            </a:r>
            <a:r>
              <a:rPr lang="en-US" sz="2800" i="1" dirty="0">
                <a:latin typeface="Calibri" charset="0"/>
              </a:rPr>
              <a:t>p</a:t>
            </a:r>
            <a:r>
              <a:rPr lang="en-US" sz="2800" i="1" baseline="-25000" dirty="0">
                <a:latin typeface="Calibri" charset="0"/>
              </a:rPr>
              <a:t>i  </a:t>
            </a:r>
            <a:r>
              <a:rPr lang="en-US" sz="2800" dirty="0"/>
              <a:t>and a weight </a:t>
            </a:r>
            <a:r>
              <a:rPr lang="en-US" sz="2800" i="1" dirty="0" err="1">
                <a:latin typeface="Calibri" charset="0"/>
              </a:rPr>
              <a:t>w</a:t>
            </a:r>
            <a:r>
              <a:rPr lang="en-US" sz="2800" i="1" baseline="-25000" dirty="0" err="1">
                <a:latin typeface="Calibri" charset="0"/>
              </a:rPr>
              <a:t>i</a:t>
            </a:r>
            <a:r>
              <a:rPr lang="en-US" sz="2800" dirty="0"/>
              <a:t> </a:t>
            </a:r>
          </a:p>
          <a:p>
            <a:pPr lvl="1"/>
            <a:r>
              <a:rPr lang="en-US" sz="2400" dirty="0"/>
              <a:t>Wants to steal as valuable a load as possible</a:t>
            </a:r>
          </a:p>
          <a:p>
            <a:pPr lvl="1"/>
            <a:r>
              <a:rPr lang="en-US" sz="2400" dirty="0"/>
              <a:t>But can only carry total weight C in their knapsack</a:t>
            </a:r>
          </a:p>
          <a:p>
            <a:pPr lvl="1"/>
            <a:r>
              <a:rPr lang="en-US" sz="2400" dirty="0"/>
              <a:t>Which items should they take to maximize profit?</a:t>
            </a:r>
          </a:p>
          <a:p>
            <a:r>
              <a:rPr lang="en-US" sz="2800" dirty="0"/>
              <a:t>Form of the solution: an </a:t>
            </a:r>
            <a:r>
              <a:rPr lang="en-US" sz="2800" i="1" dirty="0">
                <a:latin typeface="Calibri" charset="0"/>
              </a:rPr>
              <a:t>x</a:t>
            </a:r>
            <a:r>
              <a:rPr lang="en-US" sz="2800" i="1" baseline="-25000" dirty="0">
                <a:latin typeface="Calibri" charset="0"/>
              </a:rPr>
              <a:t>i  </a:t>
            </a:r>
            <a:r>
              <a:rPr lang="en-US" sz="2800" dirty="0"/>
              <a:t>value for each item, showing if (or how much) of that item is taken</a:t>
            </a:r>
          </a:p>
          <a:p>
            <a:r>
              <a:rPr lang="en-US" sz="2800" dirty="0"/>
              <a:t>Inputs are: C, n, the </a:t>
            </a:r>
            <a:r>
              <a:rPr lang="en-US" sz="2800" i="1" dirty="0">
                <a:latin typeface="Calibri" charset="0"/>
              </a:rPr>
              <a:t>p</a:t>
            </a:r>
            <a:r>
              <a:rPr lang="en-US" sz="2800" i="1" baseline="-25000" dirty="0">
                <a:latin typeface="Calibri" charset="0"/>
              </a:rPr>
              <a:t>i </a:t>
            </a:r>
            <a:r>
              <a:rPr lang="en-US" sz="2800" dirty="0"/>
              <a:t>and </a:t>
            </a:r>
            <a:r>
              <a:rPr lang="en-US" sz="2800" i="1" dirty="0" err="1">
                <a:latin typeface="Calibri" charset="0"/>
              </a:rPr>
              <a:t>w</a:t>
            </a:r>
            <a:r>
              <a:rPr lang="en-US" sz="2800" i="1" baseline="-25000" dirty="0" err="1">
                <a:latin typeface="Calibri" charset="0"/>
              </a:rPr>
              <a:t>i</a:t>
            </a:r>
            <a:r>
              <a:rPr lang="en-US" sz="2800" dirty="0"/>
              <a:t> values</a:t>
            </a:r>
          </a:p>
        </p:txBody>
      </p:sp>
      <p:pic>
        <p:nvPicPr>
          <p:cNvPr id="5" name="Picture 2" descr="http://s2.hubimg.com/u/1290317_f26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17649" y="2171700"/>
            <a:ext cx="2789852" cy="2628900"/>
          </a:xfrm>
          <a:prstGeom prst="rect">
            <a:avLst/>
          </a:prstGeom>
          <a:noFill/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4842E904-262A-4A47-A31E-E8DA52D637BC}"/>
              </a:ext>
            </a:extLst>
          </p:cNvPr>
          <p:cNvSpPr txBox="1">
            <a:spLocks/>
          </p:cNvSpPr>
          <p:nvPr/>
        </p:nvSpPr>
        <p:spPr>
          <a:xfrm>
            <a:off x="11066206" y="6460603"/>
            <a:ext cx="516194" cy="244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r"/>
            <a:fld id="{26016867-1EB8-3142-9271-54F23DCBB85F}" type="slidenum">
              <a:rPr lang="en-US" sz="1200" b="0" smtClean="0">
                <a:latin typeface="+mn-lt"/>
              </a:rPr>
              <a:pPr algn="r"/>
              <a:t>4</a:t>
            </a:fld>
            <a:endParaRPr lang="en-US" sz="1200" b="0" dirty="0">
              <a:latin typeface="+mn-lt"/>
            </a:endParaRPr>
          </a:p>
        </p:txBody>
      </p:sp>
      <p:pic>
        <p:nvPicPr>
          <p:cNvPr id="4098" name="Picture 2" descr="Blu-Ray Review] To Catch A Thief (1955) (Paramount Presents); Now Available  From Paramount - Screen-Connections">
            <a:extLst>
              <a:ext uri="{FF2B5EF4-FFF2-40B4-BE49-F238E27FC236}">
                <a16:creationId xmlns:a16="http://schemas.microsoft.com/office/drawing/2014/main" id="{5D168CCE-CE94-D54C-83D6-C5B68133D0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953" y="4601902"/>
            <a:ext cx="366279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1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Two Types of Knapsack Problem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0/1 knapsack problem</a:t>
            </a:r>
          </a:p>
          <a:p>
            <a:pPr lvl="1"/>
            <a:r>
              <a:rPr lang="en-US" sz="2400" dirty="0">
                <a:ea typeface="ＭＳ Ｐゴシック" charset="0"/>
              </a:rPr>
              <a:t>Each item is discrete: must choose all of it or none of it.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</a:rPr>
              <a:t>So each x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  is 0 or 1</a:t>
            </a:r>
          </a:p>
          <a:p>
            <a:pPr lvl="1"/>
            <a:r>
              <a:rPr lang="en-US" sz="2400" dirty="0">
                <a:ea typeface="ＭＳ Ｐゴシック" charset="0"/>
              </a:rPr>
              <a:t>Greedy approach does not produce optimal solutions</a:t>
            </a:r>
          </a:p>
          <a:p>
            <a:pPr lvl="1"/>
            <a:r>
              <a:rPr lang="en-US" sz="2400" dirty="0">
                <a:ea typeface="ＭＳ Ｐゴシック" charset="0"/>
              </a:rPr>
              <a:t>But dynamic programming does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Fractional knapsack problem (AKA continuous knapsack)</a:t>
            </a:r>
          </a:p>
          <a:p>
            <a:pPr lvl="1"/>
            <a:r>
              <a:rPr lang="en-US" sz="2400" dirty="0">
                <a:ea typeface="ＭＳ Ｐゴシック" charset="0"/>
              </a:rPr>
              <a:t>Can pick up fractions of each item.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</a:rPr>
              <a:t>So each x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  is a value between 0 or 1</a:t>
            </a:r>
          </a:p>
          <a:p>
            <a:pPr lvl="1"/>
            <a:r>
              <a:rPr lang="en-US" sz="2400" dirty="0">
                <a:ea typeface="ＭＳ Ｐゴシック" charset="0"/>
              </a:rPr>
              <a:t>A greedy algorithm finds the optimal solution 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2CECF45-07BD-FF46-A9FA-AAA34C1CE080}"/>
              </a:ext>
            </a:extLst>
          </p:cNvPr>
          <p:cNvSpPr txBox="1">
            <a:spLocks/>
          </p:cNvSpPr>
          <p:nvPr/>
        </p:nvSpPr>
        <p:spPr>
          <a:xfrm>
            <a:off x="11066206" y="6460603"/>
            <a:ext cx="516194" cy="244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r"/>
            <a:fld id="{26016867-1EB8-3142-9271-54F23DCBB85F}" type="slidenum">
              <a:rPr lang="en-US" sz="1200" b="0" smtClean="0">
                <a:latin typeface="+mn-lt"/>
              </a:rPr>
              <a:pPr algn="r"/>
              <a:t>5</a:t>
            </a:fld>
            <a:endParaRPr lang="en-US" sz="1200" b="0" dirty="0">
              <a:latin typeface="+mn-lt"/>
            </a:endParaRPr>
          </a:p>
        </p:txBody>
      </p:sp>
      <p:pic>
        <p:nvPicPr>
          <p:cNvPr id="3076" name="Picture 4" descr="What's so special about the Mona Lisa? - CNN Style">
            <a:extLst>
              <a:ext uri="{FF2B5EF4-FFF2-40B4-BE49-F238E27FC236}">
                <a16:creationId xmlns:a16="http://schemas.microsoft.com/office/drawing/2014/main" id="{34F0B59D-6478-1E4F-B432-286E1514D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5571" y="1905000"/>
            <a:ext cx="1397000" cy="139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Bag clipart money, Bag money Transparent FREE for download on  WebStockReview 2021">
            <a:extLst>
              <a:ext uri="{FF2B5EF4-FFF2-40B4-BE49-F238E27FC236}">
                <a16:creationId xmlns:a16="http://schemas.microsoft.com/office/drawing/2014/main" id="{E3229F16-B5CE-6344-A6BC-E75BA9070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8803" y="4102633"/>
            <a:ext cx="1810537" cy="146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353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</a:rPr>
              <a:t>Formal Statement of Fractional Knapsack Problem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22300" y="1600200"/>
            <a:ext cx="10972800" cy="3306763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Given </a:t>
            </a:r>
            <a:r>
              <a:rPr lang="en-US" i="1" dirty="0">
                <a:latin typeface="Calibri" charset="0"/>
              </a:rPr>
              <a:t>n</a:t>
            </a:r>
            <a:r>
              <a:rPr lang="en-US" dirty="0">
                <a:latin typeface="Calibri" charset="0"/>
              </a:rPr>
              <a:t> objects and a knapsack of capacity </a:t>
            </a:r>
            <a:r>
              <a:rPr lang="en-US" i="1" dirty="0">
                <a:latin typeface="Calibri" charset="0"/>
              </a:rPr>
              <a:t>C</a:t>
            </a:r>
            <a:r>
              <a:rPr lang="en-US" dirty="0">
                <a:latin typeface="Calibri" charset="0"/>
              </a:rPr>
              <a:t>, where object </a:t>
            </a:r>
            <a:r>
              <a:rPr lang="en-US" i="1" dirty="0" err="1">
                <a:latin typeface="Calibri" charset="0"/>
              </a:rPr>
              <a:t>i</a:t>
            </a:r>
            <a:r>
              <a:rPr lang="en-US" dirty="0">
                <a:latin typeface="Calibri" charset="0"/>
              </a:rPr>
              <a:t> has weight </a:t>
            </a:r>
            <a:r>
              <a:rPr lang="en-US" i="1" dirty="0" err="1">
                <a:latin typeface="Calibri" charset="0"/>
              </a:rPr>
              <a:t>w</a:t>
            </a:r>
            <a:r>
              <a:rPr lang="en-US" i="1" baseline="-25000" dirty="0" err="1">
                <a:latin typeface="Calibri" charset="0"/>
              </a:rPr>
              <a:t>i</a:t>
            </a:r>
            <a:r>
              <a:rPr lang="en-US" dirty="0">
                <a:latin typeface="Calibri" charset="0"/>
              </a:rPr>
              <a:t> and earns profit </a:t>
            </a:r>
            <a:r>
              <a:rPr lang="en-US" i="1" dirty="0">
                <a:latin typeface="Calibri" charset="0"/>
              </a:rPr>
              <a:t>p</a:t>
            </a:r>
            <a:r>
              <a:rPr lang="en-US" i="1" baseline="-25000" dirty="0">
                <a:latin typeface="Calibri" charset="0"/>
              </a:rPr>
              <a:t>i</a:t>
            </a:r>
            <a:r>
              <a:rPr lang="en-US" dirty="0">
                <a:latin typeface="Calibri" charset="0"/>
              </a:rPr>
              <a:t>, find values </a:t>
            </a:r>
            <a:r>
              <a:rPr lang="en-US" i="1" dirty="0">
                <a:latin typeface="Calibri" charset="0"/>
              </a:rPr>
              <a:t>x</a:t>
            </a:r>
            <a:r>
              <a:rPr lang="en-US" i="1" baseline="-25000" dirty="0">
                <a:latin typeface="Calibri" charset="0"/>
              </a:rPr>
              <a:t>i</a:t>
            </a:r>
            <a:r>
              <a:rPr lang="en-US" dirty="0">
                <a:latin typeface="Calibri" charset="0"/>
              </a:rPr>
              <a:t> that maximize the total profit </a:t>
            </a:r>
            <a:br>
              <a:rPr lang="en-US" dirty="0">
                <a:latin typeface="Calibri" charset="0"/>
              </a:rPr>
            </a:br>
            <a:br>
              <a:rPr lang="en-US" dirty="0">
                <a:latin typeface="Calibri" charset="0"/>
              </a:rPr>
            </a:br>
            <a:br>
              <a:rPr lang="en-US" dirty="0">
                <a:latin typeface="Calibri" charset="0"/>
              </a:rPr>
            </a:br>
            <a:r>
              <a:rPr lang="en-US" dirty="0">
                <a:latin typeface="Calibri" charset="0"/>
              </a:rPr>
              <a:t>subject to the constraints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4114800" y="2743200"/>
          <a:ext cx="1295400" cy="115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4" imgW="482391" imgH="431613" progId="Equation.3">
                  <p:embed/>
                </p:oleObj>
              </mc:Choice>
              <mc:Fallback>
                <p:oleObj name="Equation" r:id="rId4" imgW="482391" imgH="431613" progId="Equation.3">
                  <p:embed/>
                  <p:pic>
                    <p:nvPicPr>
                      <p:cNvPr id="122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743200"/>
                        <a:ext cx="1295400" cy="11597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6"/>
          <p:cNvGraphicFramePr>
            <a:graphicFrameLocks noChangeAspect="1"/>
          </p:cNvGraphicFramePr>
          <p:nvPr/>
        </p:nvGraphicFramePr>
        <p:xfrm>
          <a:off x="4102100" y="4754563"/>
          <a:ext cx="4013200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6" imgW="1422400" imgH="457200" progId="Equation.3">
                  <p:embed/>
                </p:oleObj>
              </mc:Choice>
              <mc:Fallback>
                <p:oleObj name="Equation" r:id="rId6" imgW="1422400" imgH="457200" progId="Equation.3">
                  <p:embed/>
                  <p:pic>
                    <p:nvPicPr>
                      <p:cNvPr id="1229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4754563"/>
                        <a:ext cx="4013200" cy="129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8430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312D-D60B-294D-816E-167E97E4E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Greedy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F9DF3-7A1D-874C-9E75-5827C5E3F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Let’s use a </a:t>
            </a:r>
            <a:r>
              <a:rPr lang="en-US" b="1" dirty="0">
                <a:solidFill>
                  <a:srgbClr val="0070C0"/>
                </a:solidFill>
              </a:rPr>
              <a:t>greedy strategy </a:t>
            </a:r>
            <a:r>
              <a:rPr lang="en-US" dirty="0"/>
              <a:t>to solve the fractional knapsack</a:t>
            </a:r>
            <a:endParaRPr lang="en-US" b="1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Build solution by stages, adding one item to partial solution found so far</a:t>
            </a:r>
          </a:p>
          <a:p>
            <a:pPr lvl="1"/>
            <a:r>
              <a:rPr lang="en-US" dirty="0"/>
              <a:t>At each stage, make </a:t>
            </a:r>
            <a:r>
              <a:rPr lang="en-US" u="sng" dirty="0"/>
              <a:t>locally optimal choice </a:t>
            </a:r>
            <a:r>
              <a:rPr lang="en-US" dirty="0"/>
              <a:t>based on the </a:t>
            </a:r>
            <a:r>
              <a:rPr lang="en-US" b="1" dirty="0">
                <a:solidFill>
                  <a:srgbClr val="0070C0"/>
                </a:solidFill>
              </a:rPr>
              <a:t>greedy choice </a:t>
            </a:r>
            <a:r>
              <a:rPr lang="en-US" dirty="0"/>
              <a:t>(sometimes called the </a:t>
            </a:r>
            <a:r>
              <a:rPr lang="en-US" b="1" dirty="0">
                <a:solidFill>
                  <a:srgbClr val="0070C0"/>
                </a:solidFill>
              </a:rPr>
              <a:t>greedy rule </a:t>
            </a:r>
            <a:r>
              <a:rPr lang="en-US" dirty="0"/>
              <a:t>or the </a:t>
            </a:r>
            <a:r>
              <a:rPr lang="en-US" b="1" dirty="0">
                <a:solidFill>
                  <a:srgbClr val="0070C0"/>
                </a:solidFill>
              </a:rPr>
              <a:t>selection function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Locally optimal, i.e. best choice given what info available now</a:t>
            </a:r>
          </a:p>
          <a:p>
            <a:pPr lvl="1"/>
            <a:r>
              <a:rPr lang="en-US" dirty="0"/>
              <a:t>Irrevocable: a choice can’t be un-done</a:t>
            </a:r>
          </a:p>
          <a:p>
            <a:pPr lvl="1"/>
            <a:r>
              <a:rPr lang="en-US" dirty="0"/>
              <a:t>Sequence of locally optimal choices leads to globally optimal solution (hopefully)</a:t>
            </a:r>
          </a:p>
          <a:p>
            <a:pPr lvl="2"/>
            <a:r>
              <a:rPr lang="en-US" dirty="0"/>
              <a:t>Must prove this for a given problem!</a:t>
            </a:r>
          </a:p>
          <a:p>
            <a:pPr lvl="2"/>
            <a:r>
              <a:rPr lang="en-US" dirty="0"/>
              <a:t>Approximation algorithms, heuristic algorithms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5463B-C757-E74B-81DA-53D36F52E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57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04614-D9E5-CC48-9C9D-24125E23B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Bit More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F6F4E-D24D-1941-A968-46F59B5D2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Problems solvable by both Dynamic Programming and the Greedy approach have the </a:t>
            </a:r>
            <a:r>
              <a:rPr lang="en-US" b="1" dirty="0">
                <a:solidFill>
                  <a:srgbClr val="0070C0"/>
                </a:solidFill>
              </a:rPr>
              <a:t>optimal substructure property:</a:t>
            </a:r>
          </a:p>
          <a:p>
            <a:pPr lvl="1"/>
            <a:r>
              <a:rPr lang="en-US" dirty="0"/>
              <a:t>An optimal solution to a problem contains within it optimal solutions to subproblems</a:t>
            </a:r>
          </a:p>
          <a:p>
            <a:pPr lvl="1"/>
            <a:r>
              <a:rPr lang="en-US" dirty="0"/>
              <a:t>This allows us to build a solution one step at a time, because we can solve increasingly smaller problems with confidence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FB7D-C473-174F-BD49-F3A7FAC29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75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Optimal Substructure Proof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136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DACC1BBE-66B1-403A-8C7E-C57A0F3A107F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4800" y="1295400"/>
                <a:ext cx="11658600" cy="4830763"/>
              </a:xfrm>
            </p:spPr>
            <p:txBody>
              <a:bodyPr anchor="t">
                <a:normAutofit/>
              </a:bodyPr>
              <a:lstStyle/>
              <a:p>
                <a:r>
                  <a:rPr lang="en-US" dirty="0"/>
                  <a:t>First, let’s show that </a:t>
                </a:r>
                <a:r>
                  <a:rPr lang="en-US" i="1" u="sng" dirty="0"/>
                  <a:t>fractional knapsack</a:t>
                </a:r>
                <a:r>
                  <a:rPr lang="en-US" dirty="0"/>
                  <a:t> has the </a:t>
                </a:r>
                <a:r>
                  <a:rPr lang="en-US" b="1" i="1" u="sng" dirty="0"/>
                  <a:t>optimal substructure property</a:t>
                </a:r>
              </a:p>
              <a:p>
                <a:endParaRPr lang="en-US" b="1" i="1" u="sng" dirty="0"/>
              </a:p>
              <a:p>
                <a:r>
                  <a:rPr lang="en-US" b="1" dirty="0"/>
                  <a:t>Formally</a:t>
                </a:r>
                <a:r>
                  <a:rPr lang="en-US" dirty="0"/>
                  <a:t>: Suppose we have a solution to knapsack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…}</m:t>
                    </m:r>
                  </m:oMath>
                </a14:m>
                <a:r>
                  <a:rPr lang="en-US" dirty="0"/>
                  <a:t> where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is the amount taken of each of the </a:t>
                </a:r>
                <a:r>
                  <a:rPr lang="en-US" i="1" dirty="0" err="1"/>
                  <a:t>i</a:t>
                </a:r>
                <a:r>
                  <a:rPr lang="en-US" i="1" dirty="0"/>
                  <a:t> </a:t>
                </a:r>
                <a:r>
                  <a:rPr lang="en-US" dirty="0"/>
                  <a:t>items for a knapsack with capacity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/>
                  <a:t>. </a:t>
                </a:r>
              </a:p>
              <a:p>
                <a:r>
                  <a:rPr lang="en-US" b="1" i="1" dirty="0"/>
                  <a:t>Then</a:t>
                </a:r>
                <a:r>
                  <a:rPr lang="en-US" dirty="0"/>
                  <a:t>: It must be the case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,…}</m:t>
                    </m:r>
                  </m:oMath>
                </a14:m>
                <a:r>
                  <a:rPr lang="en-US" dirty="0"/>
                  <a:t> is optimal for a knapsack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4800" y="1295400"/>
                <a:ext cx="11658600" cy="4830763"/>
              </a:xfrm>
              <a:blipFill>
                <a:blip r:embed="rId2"/>
                <a:stretch>
                  <a:fillRect l="-1307" t="-13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39932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S4102-SlimGr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4102-SlimGray" id="{0C9D6FD0-6105-1D4A-B9A3-9200ED4C5EEE}" vid="{94664388-EB31-D042-8A81-6F2F7AEB9E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CS4102-SlimGray</Template>
  <TotalTime>17527</TotalTime>
  <Words>2039</Words>
  <Application>Microsoft Macintosh PowerPoint</Application>
  <PresentationFormat>Widescreen</PresentationFormat>
  <Paragraphs>258</Paragraphs>
  <Slides>20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ＭＳ Ｐゴシック</vt:lpstr>
      <vt:lpstr>Arial</vt:lpstr>
      <vt:lpstr>Calibri</vt:lpstr>
      <vt:lpstr>Cambria Math</vt:lpstr>
      <vt:lpstr>Helvetica Neue</vt:lpstr>
      <vt:lpstr>Helvetica Neue Thin</vt:lpstr>
      <vt:lpstr>Tahoma</vt:lpstr>
      <vt:lpstr>Times New Roman</vt:lpstr>
      <vt:lpstr>Wingdings</vt:lpstr>
      <vt:lpstr>CS4102-SlimGray</vt:lpstr>
      <vt:lpstr>Equation</vt:lpstr>
      <vt:lpstr>Greedy Algorithms Knapsack Problems</vt:lpstr>
      <vt:lpstr>CLRS Readings</vt:lpstr>
      <vt:lpstr>Knapsack Problems</vt:lpstr>
      <vt:lpstr>Knapsack Problems</vt:lpstr>
      <vt:lpstr>Two Types of Knapsack Problem</vt:lpstr>
      <vt:lpstr>Formal Statement of Fractional Knapsack Problem</vt:lpstr>
      <vt:lpstr>Greedy Approach</vt:lpstr>
      <vt:lpstr>A Bit More Terminology</vt:lpstr>
      <vt:lpstr>Optimal Substructure Proof</vt:lpstr>
      <vt:lpstr>Optimal Substructure Proof</vt:lpstr>
      <vt:lpstr>Greedy Approach for Fractional Knapsack?</vt:lpstr>
      <vt:lpstr>Possible Greedy Choices for Knapsack</vt:lpstr>
      <vt:lpstr>Possible Greedy Choices for Knapsack</vt:lpstr>
      <vt:lpstr>Possible Greedy Choices for Knapsack</vt:lpstr>
      <vt:lpstr>Fractional Knapsack Algorithm</vt:lpstr>
      <vt:lpstr>Another Knapsack Example to Try</vt:lpstr>
      <vt:lpstr>Greedy Choice Property</vt:lpstr>
      <vt:lpstr>Greedy Choice Property</vt:lpstr>
      <vt:lpstr>Greedy Choice Property</vt:lpstr>
      <vt:lpstr>0/1 knapsack</vt:lpstr>
    </vt:vector>
  </TitlesOfParts>
  <Company>UVA SEAS Computer Science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njb2b</dc:creator>
  <cp:lastModifiedBy>Mark Floryan</cp:lastModifiedBy>
  <cp:revision>1293</cp:revision>
  <dcterms:created xsi:type="dcterms:W3CDTF">2017-08-21T20:54:06Z</dcterms:created>
  <dcterms:modified xsi:type="dcterms:W3CDTF">2022-10-07T14:24:03Z</dcterms:modified>
</cp:coreProperties>
</file>