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6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642" r:id="rId2"/>
    <p:sldId id="617" r:id="rId3"/>
    <p:sldId id="665" r:id="rId4"/>
    <p:sldId id="449" r:id="rId5"/>
    <p:sldId id="662" r:id="rId6"/>
    <p:sldId id="510" r:id="rId7"/>
    <p:sldId id="668" r:id="rId8"/>
    <p:sldId id="511" r:id="rId9"/>
    <p:sldId id="644" r:id="rId10"/>
    <p:sldId id="670" r:id="rId11"/>
    <p:sldId id="669" r:id="rId12"/>
    <p:sldId id="671" r:id="rId13"/>
    <p:sldId id="587" r:id="rId14"/>
    <p:sldId id="512" r:id="rId15"/>
    <p:sldId id="514" r:id="rId16"/>
    <p:sldId id="491" r:id="rId17"/>
    <p:sldId id="666" r:id="rId18"/>
    <p:sldId id="672" r:id="rId19"/>
    <p:sldId id="667" r:id="rId20"/>
    <p:sldId id="646" r:id="rId21"/>
    <p:sldId id="492" r:id="rId22"/>
    <p:sldId id="647" r:id="rId23"/>
    <p:sldId id="648" r:id="rId24"/>
    <p:sldId id="649" r:id="rId25"/>
    <p:sldId id="451" r:id="rId26"/>
    <p:sldId id="65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17"/>
            <p14:sldId id="665"/>
            <p14:sldId id="449"/>
            <p14:sldId id="662"/>
            <p14:sldId id="510"/>
            <p14:sldId id="668"/>
            <p14:sldId id="511"/>
            <p14:sldId id="644"/>
            <p14:sldId id="670"/>
            <p14:sldId id="669"/>
            <p14:sldId id="671"/>
            <p14:sldId id="587"/>
            <p14:sldId id="512"/>
            <p14:sldId id="514"/>
            <p14:sldId id="491"/>
            <p14:sldId id="666"/>
            <p14:sldId id="672"/>
            <p14:sldId id="667"/>
            <p14:sldId id="646"/>
            <p14:sldId id="492"/>
            <p14:sldId id="647"/>
            <p14:sldId id="648"/>
            <p14:sldId id="649"/>
            <p14:sldId id="451"/>
            <p14:sldId id="6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6"/>
    <p:restoredTop sz="92936" autoAdjust="0"/>
  </p:normalViewPr>
  <p:slideViewPr>
    <p:cSldViewPr>
      <p:cViewPr varScale="1">
        <p:scale>
          <a:sx n="148" d="100"/>
          <a:sy n="148" d="100"/>
        </p:scale>
        <p:origin x="3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CBB9-4DAA-DC4B-80A5-C231400C2D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67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D2E47-C92D-4534-9BB8-6325B253624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19138"/>
            <a:ext cx="6400800" cy="36004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915" y="4558927"/>
            <a:ext cx="5363372" cy="4323828"/>
          </a:xfrm>
          <a:noFill/>
          <a:ln/>
        </p:spPr>
        <p:txBody>
          <a:bodyPr/>
          <a:lstStyle/>
          <a:p>
            <a:r>
              <a:rPr lang="en-US"/>
              <a:t>Will this always finish?  Yes, because we have pennies!</a:t>
            </a:r>
          </a:p>
        </p:txBody>
      </p:sp>
    </p:spTree>
    <p:extLst>
      <p:ext uri="{BB962C8B-B14F-4D97-AF65-F5344CB8AC3E}">
        <p14:creationId xmlns:p14="http://schemas.microsoft.com/office/powerpoint/2010/main" val="21890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.png"/><Relationship Id="rId4" Type="http://schemas.openxmlformats.org/officeDocument/2006/relationships/tags" Target="../tags/tag6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10363200" cy="1981200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Greedy Algorithms</a:t>
            </a:r>
            <a:b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</a:br>
            <a:r>
              <a:rPr lang="en-US" sz="53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Introduction / Making Change</a:t>
            </a:r>
            <a:endParaRPr lang="en-US" sz="5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191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Optimal Substructure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371600"/>
            <a:ext cx="10972800" cy="49847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problem has </a:t>
            </a:r>
            <a:r>
              <a:rPr lang="en-US" b="1" i="1" u="sng" dirty="0"/>
              <a:t>optimal substructure</a:t>
            </a:r>
          </a:p>
          <a:p>
            <a:endParaRPr lang="en-US" dirty="0"/>
          </a:p>
          <a:p>
            <a:r>
              <a:rPr lang="en-US" b="1" i="1" u="sng" dirty="0"/>
              <a:t>Lemma 1</a:t>
            </a:r>
            <a:r>
              <a:rPr lang="en-US" dirty="0"/>
              <a:t>: If a problem has optimal substructure, then a greedy algorithm MIGHT solve it (but not necessarily).</a:t>
            </a:r>
          </a:p>
          <a:p>
            <a:r>
              <a:rPr lang="en-US" b="1" i="1" u="sng" dirty="0"/>
              <a:t>Lemma 2</a:t>
            </a:r>
            <a:r>
              <a:rPr lang="en-US" dirty="0"/>
              <a:t>: If a greedy algorithm solves the problem, then it has optimal substructure.</a:t>
            </a:r>
          </a:p>
          <a:p>
            <a:endParaRPr lang="en-US" dirty="0"/>
          </a:p>
          <a:p>
            <a:r>
              <a:rPr lang="en-US" b="1" i="1" dirty="0"/>
              <a:t>Lesson</a:t>
            </a:r>
            <a:r>
              <a:rPr lang="en-US" dirty="0"/>
              <a:t>: Check for optimal substructure to see if a greedy algorithm MIGHT be applicable. Also gives hints as to what the algorithm might be!!</a:t>
            </a:r>
          </a:p>
        </p:txBody>
      </p:sp>
    </p:spTree>
    <p:extLst>
      <p:ext uri="{BB962C8B-B14F-4D97-AF65-F5344CB8AC3E}">
        <p14:creationId xmlns:p14="http://schemas.microsoft.com/office/powerpoint/2010/main" val="191681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Optimal Substructure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609600" y="1371600"/>
                <a:ext cx="10972800" cy="498475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This problem has </a:t>
                </a:r>
                <a:r>
                  <a:rPr lang="en-US" b="1" i="1" u="sng" dirty="0"/>
                  <a:t>optimal substructure</a:t>
                </a:r>
              </a:p>
              <a:p>
                <a:endParaRPr lang="en-US" dirty="0"/>
              </a:p>
              <a:p>
                <a:r>
                  <a:rPr lang="en-US" dirty="0"/>
                  <a:t>Claim (we will prove this):</a:t>
                </a:r>
              </a:p>
              <a:p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optimal set of coins to make </a:t>
                </a:r>
                <a:r>
                  <a:rPr lang="en-US" i="1" dirty="0"/>
                  <a:t>A</a:t>
                </a:r>
                <a:r>
                  <a:rPr lang="en-US" dirty="0"/>
                  <a:t> cents of change:</a:t>
                </a:r>
              </a:p>
              <a:p>
                <a:r>
                  <a:rPr lang="en-US" dirty="0"/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the optimal set of coins to make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cents of change.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4"/>
                </p:custDataLst>
              </p:nvPr>
            </p:nvSpPr>
            <p:spPr>
              <a:xfrm>
                <a:off x="609600" y="1371600"/>
                <a:ext cx="10972800" cy="4984751"/>
              </a:xfrm>
              <a:blipFill>
                <a:blip r:embed="rId5"/>
                <a:stretch>
                  <a:fillRect l="-1389" t="-2545" r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628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71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609600" y="1447801"/>
                <a:ext cx="10972800" cy="47243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optimal set of coins to make </a:t>
                </a:r>
                <a:r>
                  <a:rPr lang="en-US" i="1" dirty="0"/>
                  <a:t>A</a:t>
                </a:r>
                <a:r>
                  <a:rPr lang="en-US" dirty="0"/>
                  <a:t> cents of change:</a:t>
                </a:r>
              </a:p>
              <a:p>
                <a:pPr marL="0" indent="0">
                  <a:buNone/>
                </a:pPr>
                <a:br>
                  <a:rPr lang="en-US" dirty="0"/>
                </a:br>
                <a:r>
                  <a:rPr lang="en-US" dirty="0"/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is the optimal set of coins to make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cents of change.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Let’s prove it on the board --&gt;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609600" y="1447801"/>
                <a:ext cx="10972800" cy="4724399"/>
              </a:xfrm>
              <a:blipFill>
                <a:blip r:embed="rId4"/>
                <a:stretch>
                  <a:fillRect l="-1389" r="-2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01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CC95-0D51-2248-BBF4-D68050B5B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more on Optimal Substructure Property?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B09A-4830-E541-B741-84BDDBEF1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76800"/>
          </a:xfrm>
        </p:spPr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Detailed discussion on p. 379 of CLRS (chapter on Dynamic Programming)</a:t>
            </a:r>
          </a:p>
          <a:p>
            <a:pPr lvl="1"/>
            <a:r>
              <a:rPr lang="en-US" sz="2400" dirty="0">
                <a:ea typeface="ＭＳ Ｐゴシック" charset="0"/>
              </a:rPr>
              <a:t>If A is an optimal solution to a problem, then the components of A are optimal solutions to subproblems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Another example: Shortest Path in graph problem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Say P is min-length path from CHO to LA and includes DAL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Let P</a:t>
            </a:r>
            <a:r>
              <a:rPr lang="en-US" sz="24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be component of P from CHO to DAL, and P</a:t>
            </a:r>
            <a:r>
              <a:rPr lang="en-US" sz="24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be component of P from DAL to LA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2400" baseline="-25000" dirty="0">
                <a:ea typeface="ＭＳ Ｐゴシック" charset="0"/>
                <a:cs typeface="ＭＳ Ｐゴシック" charset="0"/>
              </a:rPr>
              <a:t>1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must be shortest path from CHO to DAL, and P</a:t>
            </a:r>
            <a:r>
              <a:rPr lang="en-US" sz="24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must be shortest path from DAL to LA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Why is this true?  Can you prove it?  Yes, by contradiction. (Try this at home!)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841B4-C617-854E-94DF-98DC41BF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4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 Change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1846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the largest coin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many go into the amount left?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that many of that coin to the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Subtract the amount for those coins from the amount left to return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amount left is zero, done!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not, consider next largest coin, and go back to Step 2</a:t>
            </a:r>
          </a:p>
        </p:txBody>
      </p:sp>
    </p:spTree>
    <p:extLst>
      <p:ext uri="{BB962C8B-B14F-4D97-AF65-F5344CB8AC3E}">
        <p14:creationId xmlns:p14="http://schemas.microsoft.com/office/powerpoint/2010/main" val="758688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Our Greedy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543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much work does it do?</a:t>
            </a:r>
          </a:p>
          <a:p>
            <a:pPr lvl="1"/>
            <a:r>
              <a:rPr lang="en-US" dirty="0"/>
              <a:t>Say C is the amount of change, and N is the number of coins in our coin-set</a:t>
            </a:r>
          </a:p>
          <a:p>
            <a:pPr lvl="1"/>
            <a:r>
              <a:rPr lang="en-US" dirty="0"/>
              <a:t>Loop at most N times, and inside the loop we do:</a:t>
            </a:r>
          </a:p>
          <a:p>
            <a:pPr lvl="2"/>
            <a:r>
              <a:rPr lang="en-US" dirty="0"/>
              <a:t>A division</a:t>
            </a:r>
          </a:p>
          <a:p>
            <a:pPr lvl="2"/>
            <a:r>
              <a:rPr lang="en-US" dirty="0"/>
              <a:t>Add something to the output list</a:t>
            </a:r>
          </a:p>
          <a:p>
            <a:pPr lvl="2"/>
            <a:r>
              <a:rPr lang="en-US" dirty="0"/>
              <a:t>A subtraction, and a test</a:t>
            </a:r>
          </a:p>
          <a:p>
            <a:pPr lvl="1"/>
            <a:r>
              <a:rPr lang="en-US" dirty="0"/>
              <a:t>We say this is O(N), or linear in terms of the size of the coin-set</a:t>
            </a:r>
          </a:p>
          <a:p>
            <a:r>
              <a:rPr lang="en-US" dirty="0"/>
              <a:t>Could we do better?</a:t>
            </a:r>
          </a:p>
          <a:p>
            <a:pPr lvl="1"/>
            <a:r>
              <a:rPr lang="en-US" dirty="0"/>
              <a:t>Is this an </a:t>
            </a:r>
            <a:r>
              <a:rPr lang="en-US" i="1" dirty="0"/>
              <a:t>optimal algorithm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We need to do a proof somehow to show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66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making change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en-US" sz="2800" dirty="0">
                <a:latin typeface="Lucida Sans Unicode" charset="0"/>
              </a:rPr>
              <a:t>This algorithm makes change for an amount </a:t>
            </a:r>
            <a:r>
              <a:rPr lang="en-US" sz="2800" i="1" dirty="0">
                <a:latin typeface="Lucida Sans Unicode" charset="0"/>
              </a:rPr>
              <a:t>A</a:t>
            </a:r>
            <a:r>
              <a:rPr lang="en-US" sz="2800" dirty="0">
                <a:latin typeface="Lucida Sans Unicode" charset="0"/>
              </a:rPr>
              <a:t> using coins of denominations</a:t>
            </a:r>
          </a:p>
          <a:p>
            <a:pPr algn="l">
              <a:buNone/>
            </a:pPr>
            <a:r>
              <a:rPr lang="en-US" sz="2800" dirty="0">
                <a:latin typeface="Lucida Sans Unicode" charset="0"/>
              </a:rPr>
              <a:t>             </a:t>
            </a:r>
            <a:r>
              <a:rPr lang="en-US" sz="2800" i="1" dirty="0" err="1">
                <a:latin typeface="Lucida Sans Unicode" charset="0"/>
              </a:rPr>
              <a:t>denom</a:t>
            </a:r>
            <a:r>
              <a:rPr lang="en-US" sz="2800" dirty="0">
                <a:latin typeface="Lucida Sans Unicode" charset="0"/>
              </a:rPr>
              <a:t>[1] &gt; </a:t>
            </a:r>
            <a:r>
              <a:rPr lang="en-US" sz="2800" i="1" dirty="0" err="1">
                <a:latin typeface="Lucida Sans Unicode" charset="0"/>
              </a:rPr>
              <a:t>denom</a:t>
            </a:r>
            <a:r>
              <a:rPr lang="en-US" sz="2800" dirty="0">
                <a:latin typeface="Lucida Sans Unicode" charset="0"/>
              </a:rPr>
              <a:t>[2] &gt; ··· &gt; </a:t>
            </a:r>
            <a:r>
              <a:rPr lang="en-US" sz="2800" i="1" dirty="0" err="1">
                <a:latin typeface="Lucida Sans Unicode" charset="0"/>
              </a:rPr>
              <a:t>denom</a:t>
            </a:r>
            <a:r>
              <a:rPr lang="en-US" sz="2800" dirty="0">
                <a:latin typeface="Lucida Sans Unicode" charset="0"/>
              </a:rPr>
              <a:t>[</a:t>
            </a:r>
            <a:r>
              <a:rPr lang="en-US" sz="2800" i="1" dirty="0">
                <a:latin typeface="Lucida Sans Unicode" charset="0"/>
              </a:rPr>
              <a:t>n</a:t>
            </a:r>
            <a:r>
              <a:rPr lang="en-US" sz="2800" dirty="0">
                <a:latin typeface="Lucida Sans Unicode" charset="0"/>
              </a:rPr>
              <a:t>] = 1.</a:t>
            </a:r>
          </a:p>
          <a:p>
            <a:endParaRPr lang="en-US" dirty="0"/>
          </a:p>
          <a:p>
            <a:pPr defTabSz="457200"/>
            <a:r>
              <a:rPr lang="en-US" dirty="0">
                <a:latin typeface="Lucida Console" charset="0"/>
              </a:rPr>
              <a:t>Input Parameters: </a:t>
            </a:r>
            <a:r>
              <a:rPr lang="en-US" i="1" dirty="0" err="1">
                <a:latin typeface="Lucida Console" charset="0"/>
              </a:rPr>
              <a:t>denom</a:t>
            </a:r>
            <a:r>
              <a:rPr lang="en-US" i="1" dirty="0">
                <a:latin typeface="Lucida Console" charset="0"/>
              </a:rPr>
              <a:t>, A</a:t>
            </a:r>
          </a:p>
          <a:p>
            <a:pPr defTabSz="457200"/>
            <a:r>
              <a:rPr lang="en-US" dirty="0">
                <a:latin typeface="Lucida Console" charset="0"/>
              </a:rPr>
              <a:t>Output Parameters: None</a:t>
            </a:r>
          </a:p>
          <a:p>
            <a:pPr defTabSz="457200"/>
            <a:endParaRPr lang="en-US" dirty="0">
              <a:latin typeface="Lucida Console" charset="0"/>
            </a:endParaRPr>
          </a:p>
          <a:p>
            <a:pPr defTabSz="457200"/>
            <a:r>
              <a:rPr lang="en-US" i="1" dirty="0" err="1">
                <a:latin typeface="Lucida Console" charset="0"/>
              </a:rPr>
              <a:t>greedy_coin_change</a:t>
            </a:r>
            <a:r>
              <a:rPr lang="en-US" dirty="0">
                <a:latin typeface="Lucida Console" charset="0"/>
              </a:rPr>
              <a:t>(</a:t>
            </a:r>
            <a:r>
              <a:rPr lang="en-US" i="1" dirty="0" err="1">
                <a:latin typeface="Lucida Console" charset="0"/>
              </a:rPr>
              <a:t>denom</a:t>
            </a:r>
            <a:r>
              <a:rPr lang="en-US" dirty="0">
                <a:latin typeface="Lucida Console" charset="0"/>
              </a:rPr>
              <a:t>, </a:t>
            </a:r>
            <a:r>
              <a:rPr lang="en-US" i="1" dirty="0">
                <a:latin typeface="Lucida Console" charset="0"/>
              </a:rPr>
              <a:t>A</a:t>
            </a:r>
            <a:r>
              <a:rPr lang="en-US" dirty="0">
                <a:latin typeface="Lucida Console" charset="0"/>
              </a:rPr>
              <a:t>) {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	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 = 1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 	while (</a:t>
            </a:r>
            <a:r>
              <a:rPr lang="en-US" i="1" dirty="0">
                <a:latin typeface="Lucida Console" charset="0"/>
              </a:rPr>
              <a:t>A</a:t>
            </a:r>
            <a:r>
              <a:rPr lang="en-US" dirty="0">
                <a:latin typeface="Lucida Console" charset="0"/>
              </a:rPr>
              <a:t> &gt; 0) {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 		</a:t>
            </a:r>
            <a:r>
              <a:rPr lang="en-US" i="1" dirty="0">
                <a:latin typeface="Lucida Console" charset="0"/>
              </a:rPr>
              <a:t>c</a:t>
            </a:r>
            <a:r>
              <a:rPr lang="en-US" dirty="0">
                <a:latin typeface="Lucida Console" charset="0"/>
              </a:rPr>
              <a:t> = </a:t>
            </a:r>
            <a:r>
              <a:rPr lang="en-US" i="1" dirty="0">
                <a:latin typeface="Lucida Console" charset="0"/>
              </a:rPr>
              <a:t>A </a:t>
            </a:r>
            <a:r>
              <a:rPr lang="en-US" dirty="0">
                <a:latin typeface="Lucida Console" charset="0"/>
              </a:rPr>
              <a:t>/ </a:t>
            </a:r>
            <a:r>
              <a:rPr lang="en-US" i="1" dirty="0" err="1">
                <a:latin typeface="Lucida Console" charset="0"/>
              </a:rPr>
              <a:t>denom</a:t>
            </a:r>
            <a:r>
              <a:rPr lang="en-US" dirty="0">
                <a:latin typeface="Lucida Console" charset="0"/>
              </a:rPr>
              <a:t>[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]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 		</a:t>
            </a:r>
            <a:r>
              <a:rPr lang="en-US" i="1" dirty="0" err="1">
                <a:latin typeface="Lucida Console" charset="0"/>
              </a:rPr>
              <a:t>println</a:t>
            </a:r>
            <a:r>
              <a:rPr lang="en-US" dirty="0">
                <a:latin typeface="Lucida Console" charset="0"/>
              </a:rPr>
              <a:t>(“use ” + </a:t>
            </a:r>
            <a:r>
              <a:rPr lang="en-US" i="1" dirty="0">
                <a:latin typeface="Lucida Console" charset="0"/>
              </a:rPr>
              <a:t>c</a:t>
            </a:r>
            <a:r>
              <a:rPr lang="en-US" dirty="0">
                <a:latin typeface="Lucida Console" charset="0"/>
              </a:rPr>
              <a:t> + “ coins of denomination ” + </a:t>
            </a:r>
            <a:r>
              <a:rPr lang="en-US" i="1" dirty="0" err="1">
                <a:latin typeface="Lucida Console" charset="0"/>
              </a:rPr>
              <a:t>denom</a:t>
            </a:r>
            <a:r>
              <a:rPr lang="en-US" dirty="0">
                <a:latin typeface="Lucida Console" charset="0"/>
              </a:rPr>
              <a:t>[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])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 		</a:t>
            </a:r>
            <a:r>
              <a:rPr lang="en-US" i="1" dirty="0">
                <a:latin typeface="Lucida Console" charset="0"/>
              </a:rPr>
              <a:t>A</a:t>
            </a:r>
            <a:r>
              <a:rPr lang="en-US" dirty="0">
                <a:latin typeface="Lucida Console" charset="0"/>
              </a:rPr>
              <a:t> = </a:t>
            </a:r>
            <a:r>
              <a:rPr lang="en-US" i="1" dirty="0">
                <a:latin typeface="Lucida Console" charset="0"/>
              </a:rPr>
              <a:t>A</a:t>
            </a:r>
            <a:r>
              <a:rPr lang="en-US" dirty="0">
                <a:latin typeface="Lucida Console" charset="0"/>
              </a:rPr>
              <a:t> - </a:t>
            </a:r>
            <a:r>
              <a:rPr lang="en-US" i="1" dirty="0">
                <a:latin typeface="Lucida Console" charset="0"/>
              </a:rPr>
              <a:t>c</a:t>
            </a:r>
            <a:r>
              <a:rPr lang="en-US" dirty="0">
                <a:latin typeface="Lucida Console" charset="0"/>
              </a:rPr>
              <a:t> * </a:t>
            </a:r>
            <a:r>
              <a:rPr lang="en-US" i="1" dirty="0" err="1">
                <a:latin typeface="Lucida Console" charset="0"/>
              </a:rPr>
              <a:t>denom</a:t>
            </a:r>
            <a:r>
              <a:rPr lang="en-US" dirty="0">
                <a:latin typeface="Lucida Console" charset="0"/>
              </a:rPr>
              <a:t>[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]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 		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 = </a:t>
            </a:r>
            <a:r>
              <a:rPr lang="en-US" i="1" dirty="0" err="1">
                <a:latin typeface="Lucida Console" charset="0"/>
              </a:rPr>
              <a:t>i</a:t>
            </a:r>
            <a:r>
              <a:rPr lang="en-US" dirty="0">
                <a:latin typeface="Lucida Console" charset="0"/>
              </a:rPr>
              <a:t> + 1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 	}</a:t>
            </a:r>
          </a:p>
          <a:p>
            <a:pPr defTabSz="457200">
              <a:buNone/>
            </a:pPr>
            <a:r>
              <a:rPr lang="en-US" dirty="0">
                <a:latin typeface="Lucida Console" charset="0"/>
              </a:rPr>
              <a:t>	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39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So Far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Done</a:t>
            </a:r>
          </a:p>
          <a:p>
            <a:pPr lvl="1"/>
            <a:r>
              <a:rPr lang="en-US" dirty="0"/>
              <a:t>We’ve shown the </a:t>
            </a:r>
            <a:r>
              <a:rPr lang="en-US" b="1" i="1" dirty="0"/>
              <a:t>Coin Change Problem </a:t>
            </a:r>
            <a:r>
              <a:rPr lang="en-US" dirty="0"/>
              <a:t>has </a:t>
            </a:r>
            <a:r>
              <a:rPr lang="en-US" b="1" i="1" dirty="0"/>
              <a:t>Optimal Substructure</a:t>
            </a:r>
          </a:p>
          <a:p>
            <a:pPr lvl="1"/>
            <a:r>
              <a:rPr lang="en-US" dirty="0"/>
              <a:t>We’ve presented a </a:t>
            </a:r>
            <a:r>
              <a:rPr lang="en-US" b="1" i="1" dirty="0"/>
              <a:t>Greedy Algorithm </a:t>
            </a:r>
            <a:r>
              <a:rPr lang="en-US" dirty="0"/>
              <a:t>that MIGHT solve it</a:t>
            </a:r>
          </a:p>
          <a:p>
            <a:endParaRPr lang="en-US" dirty="0"/>
          </a:p>
          <a:p>
            <a:r>
              <a:rPr lang="en-US" dirty="0"/>
              <a:t>Up Next:</a:t>
            </a:r>
          </a:p>
          <a:p>
            <a:pPr lvl="1"/>
            <a:r>
              <a:rPr lang="en-US" dirty="0"/>
              <a:t>Prove that the greedy algorithm is </a:t>
            </a:r>
            <a:r>
              <a:rPr lang="en-US" b="1" i="1" u="sng" dirty="0"/>
              <a:t>correct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83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 proof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One methodology for proving correctness of greedy algorithms:</a:t>
            </a:r>
          </a:p>
          <a:p>
            <a:endParaRPr lang="en-US" dirty="0"/>
          </a:p>
          <a:p>
            <a:r>
              <a:rPr lang="en-US" dirty="0"/>
              <a:t>A greedy algorithm is correct if the following hold:</a:t>
            </a:r>
          </a:p>
          <a:p>
            <a:pPr lvl="1"/>
            <a:r>
              <a:rPr lang="en-US" dirty="0"/>
              <a:t>The problem has </a:t>
            </a:r>
            <a:r>
              <a:rPr lang="en-US" b="1" i="1" u="sng" dirty="0"/>
              <a:t>optimal substructure</a:t>
            </a:r>
          </a:p>
          <a:p>
            <a:pPr lvl="1"/>
            <a:r>
              <a:rPr lang="en-US" dirty="0"/>
              <a:t>The algorithm has the </a:t>
            </a:r>
            <a:r>
              <a:rPr lang="en-US" b="1" i="1" u="sng" dirty="0"/>
              <a:t>greedy choice property</a:t>
            </a:r>
            <a:r>
              <a:rPr lang="en-US" dirty="0"/>
              <a:t> (see next slide)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3107011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 proof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b="1" i="1" u="sng" dirty="0"/>
              <a:t>greedy choice property</a:t>
            </a:r>
            <a:r>
              <a:rPr lang="en-US" dirty="0"/>
              <a:t>?</a:t>
            </a:r>
          </a:p>
          <a:p>
            <a:endParaRPr lang="en-US" b="1" i="1" u="sng" dirty="0"/>
          </a:p>
          <a:p>
            <a:r>
              <a:rPr lang="en-US" dirty="0"/>
              <a:t>Your algorithm makes some greedy choice and then continues</a:t>
            </a:r>
          </a:p>
          <a:p>
            <a:pPr lvl="1"/>
            <a:r>
              <a:rPr lang="en-US" dirty="0"/>
              <a:t>e.g., choose largest coin, then continue</a:t>
            </a:r>
          </a:p>
          <a:p>
            <a:pPr lvl="1"/>
            <a:endParaRPr lang="en-US" dirty="0"/>
          </a:p>
          <a:p>
            <a:r>
              <a:rPr lang="en-US" dirty="0"/>
              <a:t>Prove that the </a:t>
            </a:r>
            <a:r>
              <a:rPr lang="en-US" b="1" i="1" u="sng" dirty="0"/>
              <a:t>one thing</a:t>
            </a:r>
            <a:r>
              <a:rPr lang="en-US" dirty="0"/>
              <a:t> the greedy algorithm selects MUST be in some optimal solution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90970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CLRS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16, Greedy Algorithms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 proof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Proving the  </a:t>
                </a:r>
                <a:r>
                  <a:rPr lang="en-US" b="1" i="1" u="sng" dirty="0"/>
                  <a:t>greedy choice property</a:t>
                </a:r>
                <a:r>
                  <a:rPr lang="en-US" dirty="0"/>
                  <a:t>?</a:t>
                </a:r>
              </a:p>
              <a:p>
                <a:endParaRPr lang="en-US" b="1" i="1" u="sng" dirty="0"/>
              </a:p>
              <a:p>
                <a:r>
                  <a:rPr lang="en-US" dirty="0"/>
                  <a:t>Claim: For making </a:t>
                </a:r>
                <a:r>
                  <a:rPr lang="en-US" i="1" dirty="0"/>
                  <a:t>A</a:t>
                </a:r>
                <a:r>
                  <a:rPr lang="en-US" dirty="0"/>
                  <a:t> cents of change, some optimal solution MUST contain the largest coin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796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78962" y="1905000"/>
            <a:ext cx="10698637" cy="4343400"/>
          </a:xfrm>
        </p:spPr>
        <p:txBody>
          <a:bodyPr/>
          <a:lstStyle/>
          <a:p>
            <a:pPr algn="l"/>
            <a:r>
              <a:rPr lang="en-US" dirty="0"/>
              <a:t>Overview of proof:</a:t>
            </a:r>
          </a:p>
          <a:p>
            <a:pPr lvl="1"/>
            <a:r>
              <a:rPr lang="en-US" dirty="0"/>
              <a:t>Assume largest coin NOT in some optimal solution</a:t>
            </a:r>
          </a:p>
          <a:p>
            <a:pPr lvl="1"/>
            <a:r>
              <a:rPr lang="en-US" dirty="0"/>
              <a:t>Ok, some other coins must be in there instead.</a:t>
            </a:r>
          </a:p>
          <a:p>
            <a:pPr lvl="1"/>
            <a:r>
              <a:rPr lang="en-US" dirty="0"/>
              <a:t>4 Cases:</a:t>
            </a:r>
          </a:p>
          <a:p>
            <a:pPr lvl="2"/>
            <a:r>
              <a:rPr lang="en-US" dirty="0"/>
              <a:t>Largest coin that fits is penny (1 cent)	//this one is trivial though!</a:t>
            </a:r>
          </a:p>
          <a:p>
            <a:pPr lvl="2"/>
            <a:r>
              <a:rPr lang="en-US" dirty="0"/>
              <a:t>Largest coin that fits is nickel (5 cent)</a:t>
            </a:r>
          </a:p>
          <a:p>
            <a:pPr lvl="2"/>
            <a:r>
              <a:rPr lang="en-US" dirty="0"/>
              <a:t>Largest coin that fits is dime (10 cent)</a:t>
            </a:r>
          </a:p>
          <a:p>
            <a:pPr lvl="2"/>
            <a:r>
              <a:rPr lang="en-US" dirty="0"/>
              <a:t>Largest coin that fits is quarter (25 cent)</a:t>
            </a:r>
          </a:p>
          <a:p>
            <a:pPr lvl="2"/>
            <a:r>
              <a:rPr lang="en-US" dirty="0"/>
              <a:t>… and so on if more coins are available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6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78962" y="1905000"/>
            <a:ext cx="10698637" cy="4343400"/>
          </a:xfrm>
        </p:spPr>
        <p:txBody>
          <a:bodyPr>
            <a:normAutofit/>
          </a:bodyPr>
          <a:lstStyle/>
          <a:p>
            <a:r>
              <a:rPr lang="en-US" dirty="0"/>
              <a:t>Largest coin that fits is penny (1 cent)	//this one is trivial though!</a:t>
            </a:r>
          </a:p>
          <a:p>
            <a:pPr lvl="1"/>
            <a:r>
              <a:rPr lang="en-US" dirty="0"/>
              <a:t>means A &lt; 5</a:t>
            </a:r>
          </a:p>
          <a:p>
            <a:pPr lvl="1"/>
            <a:r>
              <a:rPr lang="en-US" dirty="0"/>
              <a:t>Only penny fits, so penny must be in some optimal solution!</a:t>
            </a:r>
          </a:p>
          <a:p>
            <a:pPr lvl="1"/>
            <a:endParaRPr lang="en-US" dirty="0"/>
          </a:p>
          <a:p>
            <a:r>
              <a:rPr lang="en-US" dirty="0"/>
              <a:t>Largest coin that fits is nickel (5 cent)</a:t>
            </a:r>
          </a:p>
          <a:p>
            <a:pPr lvl="1"/>
            <a:r>
              <a:rPr lang="en-US" dirty="0"/>
              <a:t>Assume nickel not in optimal solution. Note A &gt;= 5</a:t>
            </a:r>
          </a:p>
          <a:p>
            <a:pPr lvl="1"/>
            <a:r>
              <a:rPr lang="en-US" dirty="0"/>
              <a:t>Pennies are only other option, so 5 or more pennies in optimal solution</a:t>
            </a:r>
          </a:p>
          <a:p>
            <a:pPr lvl="1"/>
            <a:r>
              <a:rPr lang="en-US" dirty="0"/>
              <a:t>But I can swap out 5 of those pennies with a nickel</a:t>
            </a:r>
          </a:p>
          <a:p>
            <a:pPr lvl="2"/>
            <a:r>
              <a:rPr lang="en-US" dirty="0"/>
              <a:t>Solution decreases by 4 coins!! Contradiction!!</a:t>
            </a:r>
          </a:p>
        </p:txBody>
      </p:sp>
    </p:spTree>
    <p:extLst>
      <p:ext uri="{BB962C8B-B14F-4D97-AF65-F5344CB8AC3E}">
        <p14:creationId xmlns:p14="http://schemas.microsoft.com/office/powerpoint/2010/main" val="1153949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78962" y="1905000"/>
            <a:ext cx="10698637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Largest coin that fits is Dime (10 cent)</a:t>
            </a:r>
          </a:p>
          <a:p>
            <a:pPr lvl="1"/>
            <a:r>
              <a:rPr lang="en-US" dirty="0"/>
              <a:t>Assume dime not in optimal solution. Note A &gt;= 10 and A &lt; 25</a:t>
            </a:r>
          </a:p>
          <a:p>
            <a:pPr lvl="1"/>
            <a:r>
              <a:rPr lang="en-US" dirty="0"/>
              <a:t>So the optimal solution contains one of the following:</a:t>
            </a:r>
          </a:p>
          <a:p>
            <a:pPr lvl="2"/>
            <a:r>
              <a:rPr lang="en-US" dirty="0"/>
              <a:t>&gt;= 2 nickels, some number of pennies (might be 0)</a:t>
            </a:r>
          </a:p>
          <a:p>
            <a:pPr lvl="2"/>
            <a:r>
              <a:rPr lang="en-US" dirty="0"/>
              <a:t>1 nickel, some pennies (at least 5)</a:t>
            </a:r>
          </a:p>
          <a:p>
            <a:pPr lvl="2"/>
            <a:r>
              <a:rPr lang="en-US" dirty="0"/>
              <a:t>all pennies (more than 10)</a:t>
            </a:r>
          </a:p>
          <a:p>
            <a:pPr lvl="1"/>
            <a:r>
              <a:rPr lang="en-US" dirty="0"/>
              <a:t>In each case above, I can swap a dime in for some combination of nickels or pennies</a:t>
            </a:r>
          </a:p>
          <a:p>
            <a:pPr lvl="2"/>
            <a:r>
              <a:rPr lang="en-US" dirty="0"/>
              <a:t>Solution decreases by 1, 5, or 9 coins respectively. Contradiction!</a:t>
            </a:r>
          </a:p>
          <a:p>
            <a:pPr lvl="1"/>
            <a:endParaRPr lang="en-US" dirty="0"/>
          </a:p>
          <a:p>
            <a:r>
              <a:rPr lang="en-US" dirty="0"/>
              <a:t>Largest coin that fits is quarter (25 cent)</a:t>
            </a:r>
          </a:p>
          <a:p>
            <a:pPr lvl="1"/>
            <a:r>
              <a:rPr lang="en-US" dirty="0"/>
              <a:t>Assume quarter not in optimal solution. Note A &gt;= 25</a:t>
            </a:r>
          </a:p>
          <a:p>
            <a:pPr lvl="1"/>
            <a:r>
              <a:rPr lang="en-US" dirty="0"/>
              <a:t>So the optimal solution contains: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9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78962" y="1905000"/>
            <a:ext cx="10698637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Largest coin that fits is quarter (25 cent)</a:t>
            </a:r>
          </a:p>
          <a:p>
            <a:pPr lvl="1"/>
            <a:r>
              <a:rPr lang="en-US" dirty="0"/>
              <a:t>Assume quarter not in optimal solution. Note A &gt;= 25</a:t>
            </a:r>
          </a:p>
          <a:p>
            <a:pPr lvl="1"/>
            <a:r>
              <a:rPr lang="en-US" dirty="0"/>
              <a:t>So the optimal solution contains:</a:t>
            </a:r>
          </a:p>
          <a:p>
            <a:pPr lvl="2"/>
            <a:r>
              <a:rPr lang="en-US" dirty="0"/>
              <a:t>2 dimes, 1 nickel, some pennies maybe</a:t>
            </a:r>
          </a:p>
          <a:p>
            <a:pPr lvl="2"/>
            <a:r>
              <a:rPr lang="en-US" dirty="0"/>
              <a:t>2 dimes, 0 nickels, 5 or more pennies</a:t>
            </a:r>
          </a:p>
          <a:p>
            <a:pPr lvl="2"/>
            <a:r>
              <a:rPr lang="en-US" dirty="0"/>
              <a:t>1 dime, 3 nickels, 0 or more pennies</a:t>
            </a:r>
          </a:p>
          <a:p>
            <a:pPr lvl="2"/>
            <a:r>
              <a:rPr lang="en-US" dirty="0"/>
              <a:t>1 dime, 2 nickels, 5 or more pennies</a:t>
            </a:r>
          </a:p>
          <a:p>
            <a:pPr lvl="2"/>
            <a:r>
              <a:rPr lang="en-US" dirty="0"/>
              <a:t>1 dime, 1 nickel, 10 or more pennies</a:t>
            </a:r>
          </a:p>
          <a:p>
            <a:pPr lvl="2"/>
            <a:r>
              <a:rPr lang="en-US" dirty="0"/>
              <a:t>1 dime, 0 nickel, 15 or more pennies</a:t>
            </a:r>
          </a:p>
          <a:p>
            <a:pPr lvl="2"/>
            <a:r>
              <a:rPr lang="en-US" dirty="0"/>
              <a:t>0 dime, 5 nickels, 0 or more pennies</a:t>
            </a:r>
          </a:p>
          <a:p>
            <a:pPr lvl="2"/>
            <a:r>
              <a:rPr lang="en-US" dirty="0"/>
              <a:t>…</a:t>
            </a:r>
          </a:p>
          <a:p>
            <a:r>
              <a:rPr lang="en-US" dirty="0"/>
              <a:t>For each case above, a quarter can be swapped back in for more than 1 coin to make the solution better!! Contradiction!</a:t>
            </a:r>
          </a:p>
        </p:txBody>
      </p:sp>
    </p:spTree>
    <p:extLst>
      <p:ext uri="{BB962C8B-B14F-4D97-AF65-F5344CB8AC3E}">
        <p14:creationId xmlns:p14="http://schemas.microsoft.com/office/powerpoint/2010/main" val="366483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a failed proof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Prove greedy choice property for denominations 1, 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, and 10</a:t>
            </a:r>
          </a:p>
          <a:p>
            <a:endParaRPr lang="en-US" dirty="0"/>
          </a:p>
          <a:p>
            <a:r>
              <a:rPr lang="en-US" dirty="0"/>
              <a:t>This is going to fail because the algorithm doesn’t work. Let’s see it!</a:t>
            </a:r>
          </a:p>
          <a:p>
            <a:pPr lvl="1"/>
            <a:r>
              <a:rPr lang="en-US" dirty="0"/>
              <a:t>For A = 12, greedy outputs 10,1,1</a:t>
            </a:r>
          </a:p>
          <a:p>
            <a:pPr lvl="1"/>
            <a:r>
              <a:rPr lang="en-US" dirty="0"/>
              <a:t>Best answer is 6,6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45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a failed proof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C1BBE-66B1-403A-8C7E-C57A0F3A107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10972800" cy="5257800"/>
          </a:xfrm>
        </p:spPr>
        <p:txBody>
          <a:bodyPr/>
          <a:lstStyle/>
          <a:p>
            <a:r>
              <a:rPr lang="en-US" dirty="0"/>
              <a:t>Largest coin that fits is Dime (10 cent)</a:t>
            </a:r>
          </a:p>
          <a:p>
            <a:pPr lvl="1"/>
            <a:r>
              <a:rPr lang="en-US" dirty="0"/>
              <a:t>Assume dime not in optimal solution. Note A &gt;= 10</a:t>
            </a:r>
          </a:p>
          <a:p>
            <a:pPr lvl="1"/>
            <a:r>
              <a:rPr lang="en-US" dirty="0"/>
              <a:t>So the optimal solution contains:</a:t>
            </a:r>
          </a:p>
          <a:p>
            <a:pPr lvl="2"/>
            <a:r>
              <a:rPr lang="en-US" b="1" i="1" dirty="0"/>
              <a:t>2 or more six-cent coins, pennies maybe (could be 0)</a:t>
            </a:r>
          </a:p>
          <a:p>
            <a:pPr lvl="2"/>
            <a:r>
              <a:rPr lang="en-US" dirty="0"/>
              <a:t>1 six-cent coin, at least 4 pennies</a:t>
            </a:r>
          </a:p>
          <a:p>
            <a:pPr lvl="2"/>
            <a:r>
              <a:rPr lang="en-US" dirty="0"/>
              <a:t>0 six-cent coins, at least 10 pennies</a:t>
            </a:r>
          </a:p>
          <a:p>
            <a:pPr lvl="2"/>
            <a:endParaRPr lang="en-US" dirty="0"/>
          </a:p>
          <a:p>
            <a:r>
              <a:rPr lang="en-US" dirty="0"/>
              <a:t>For the second two, we can do the exchange, but NOT for the first one. The proof doesn’t work!!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1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EEB5-3158-794F-8384-969E9EA6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67806-3C1C-BE49-AEB0-E1952B56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81600"/>
          </a:xfrm>
        </p:spPr>
        <p:txBody>
          <a:bodyPr>
            <a:normAutofit/>
          </a:bodyPr>
          <a:lstStyle/>
          <a:p>
            <a:r>
              <a:rPr lang="en-US" dirty="0"/>
              <a:t>Greedy Algorithms: Our next algorithmic technique</a:t>
            </a:r>
          </a:p>
          <a:p>
            <a:r>
              <a:rPr lang="en-US" dirty="0"/>
              <a:t>How to analyze problems with greedy solutions:</a:t>
            </a:r>
          </a:p>
          <a:p>
            <a:pPr lvl="1"/>
            <a:r>
              <a:rPr lang="en-US" dirty="0"/>
              <a:t>Optimal substructure property</a:t>
            </a:r>
          </a:p>
          <a:p>
            <a:pPr lvl="1"/>
            <a:r>
              <a:rPr lang="en-US" dirty="0"/>
              <a:t>Greedy choice property</a:t>
            </a:r>
          </a:p>
          <a:p>
            <a:pPr lvl="1"/>
            <a:r>
              <a:rPr lang="en-US" dirty="0"/>
              <a:t>Proving correctness of greedy algorithms</a:t>
            </a:r>
          </a:p>
          <a:p>
            <a:r>
              <a:rPr lang="en-US" dirty="0"/>
              <a:t>First example problem:</a:t>
            </a:r>
          </a:p>
          <a:p>
            <a:pPr lvl="1"/>
            <a:r>
              <a:rPr lang="en-US" dirty="0"/>
              <a:t>Coin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6A26F-3873-EB40-8D6E-836C80BE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1066206" y="6460603"/>
            <a:ext cx="516194" cy="244997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26016867-1EB8-3142-9271-54F23DCBB85F}" type="slidenum">
              <a:rPr lang="en-US" sz="1200" b="0" smtClean="0">
                <a:latin typeface="+mn-lt"/>
              </a:rPr>
              <a:pPr algn="r"/>
              <a:t>4</a:t>
            </a:fld>
            <a:endParaRPr lang="en-US" sz="1200" b="0" dirty="0">
              <a:latin typeface="+mn-lt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Optimization Problems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524001"/>
            <a:ext cx="10972800" cy="493660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Greedy algorithms can (sometimes) solve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optimization problems</a:t>
            </a:r>
            <a:r>
              <a:rPr lang="en-US" i="1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i="1" dirty="0">
                <a:ea typeface="ＭＳ Ｐゴシック" charset="0"/>
                <a:cs typeface="ＭＳ Ｐゴシック" charset="0"/>
              </a:rPr>
              <a:t>       </a:t>
            </a:r>
            <a:r>
              <a:rPr lang="en-US" dirty="0">
                <a:ea typeface="ＭＳ Ｐゴシック" charset="0"/>
                <a:cs typeface="ＭＳ Ｐゴシック" charset="0"/>
              </a:rPr>
              <a:t>Find the best solution among all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feasible</a:t>
            </a:r>
            <a:r>
              <a:rPr lang="en-US" dirty="0">
                <a:ea typeface="ＭＳ Ｐゴシック" charset="0"/>
                <a:cs typeface="ＭＳ Ｐゴシック" charset="0"/>
              </a:rPr>
              <a:t> solutions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An example you know: </a:t>
            </a:r>
            <a:r>
              <a:rPr lang="en-US" i="1" dirty="0">
                <a:ea typeface="ＭＳ Ｐゴシック" charset="0"/>
                <a:cs typeface="ＭＳ Ｐゴシック" charset="0"/>
              </a:rPr>
              <a:t>Find the shortest path in a weighted graph G from s to v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Form of the solution: a path (and sum of its edge-weights)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Feasible solutions must meet problem constraints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Example: All edges in solution are in graph G and form a simple path from </a:t>
            </a:r>
            <a:r>
              <a:rPr lang="en-US" i="1" dirty="0">
                <a:ea typeface="ＭＳ Ｐゴシック" charset="0"/>
              </a:rPr>
              <a:t>s</a:t>
            </a:r>
            <a:r>
              <a:rPr lang="en-US" dirty="0">
                <a:ea typeface="ＭＳ Ｐゴシック" charset="0"/>
              </a:rPr>
              <a:t> to </a:t>
            </a:r>
            <a:r>
              <a:rPr lang="en-US" i="1" dirty="0">
                <a:ea typeface="ＭＳ Ｐゴシック" charset="0"/>
              </a:rPr>
              <a:t>v</a:t>
            </a:r>
            <a:br>
              <a:rPr lang="en-US" dirty="0">
                <a:ea typeface="ＭＳ Ｐゴシック" charset="0"/>
              </a:rPr>
            </a:br>
            <a:endParaRPr lang="en-US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We can get a score for each feasible s</a:t>
            </a:r>
            <a:r>
              <a:rPr lang="en-US" dirty="0">
                <a:ea typeface="ＭＳ Ｐゴシック" charset="0"/>
              </a:rPr>
              <a:t>olution on some criteria:</a:t>
            </a:r>
          </a:p>
          <a:p>
            <a:pPr lvl="1">
              <a:lnSpc>
                <a:spcPct val="90000"/>
              </a:lnSpc>
              <a:buFont typeface="Monotype Sorts" charset="0"/>
              <a:buNone/>
            </a:pPr>
            <a:r>
              <a:rPr lang="en-US" dirty="0">
                <a:ea typeface="ＭＳ Ｐゴシック" charset="0"/>
              </a:rPr>
              <a:t>		We call this the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</a:rPr>
              <a:t>objective function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Example:  the sum of the edge weights in path</a:t>
            </a:r>
            <a:br>
              <a:rPr lang="en-US" dirty="0">
                <a:ea typeface="ＭＳ Ｐゴシック" charset="0"/>
              </a:rPr>
            </a:br>
            <a:endParaRPr lang="en-US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One (or more) feasible solutions that scores highest (by the objective function) is the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</a:rPr>
              <a:t>optimal solution(s)</a:t>
            </a:r>
          </a:p>
        </p:txBody>
      </p:sp>
    </p:spTree>
    <p:extLst>
      <p:ext uri="{BB962C8B-B14F-4D97-AF65-F5344CB8AC3E}">
        <p14:creationId xmlns:p14="http://schemas.microsoft.com/office/powerpoint/2010/main" val="177712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Coin Change, Optimal Substructure, and the Greedy Choice Property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Goals!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600200"/>
            <a:ext cx="11353800" cy="4953000"/>
          </a:xfrm>
        </p:spPr>
        <p:txBody>
          <a:bodyPr/>
          <a:lstStyle/>
          <a:p>
            <a:r>
              <a:rPr lang="en-US" dirty="0"/>
              <a:t>First problem with a greedy algorithm solution (</a:t>
            </a:r>
            <a:r>
              <a:rPr lang="en-US" b="1" i="1" dirty="0"/>
              <a:t>Coin Change</a:t>
            </a:r>
            <a:r>
              <a:rPr lang="en-US" dirty="0"/>
              <a:t>!)</a:t>
            </a:r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b="1" i="1" dirty="0"/>
              <a:t>optimal substructure</a:t>
            </a:r>
            <a:r>
              <a:rPr lang="en-US" dirty="0"/>
              <a:t>? Why is it useful?</a:t>
            </a:r>
          </a:p>
          <a:p>
            <a:r>
              <a:rPr lang="en-US" dirty="0"/>
              <a:t>Making a greedy choice to solve the problem</a:t>
            </a:r>
          </a:p>
          <a:p>
            <a:r>
              <a:rPr lang="en-US" dirty="0"/>
              <a:t>What is the </a:t>
            </a:r>
            <a:r>
              <a:rPr lang="en-US" b="1" i="1" dirty="0"/>
              <a:t>greedy choice property?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1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/>
              <a:t>Everyone Already Knows Many Algorithms!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Worked retail? You know how to make change!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My item costs $4.37.  I give you a five dollar bill.  What do you give me in change?</a:t>
            </a:r>
          </a:p>
          <a:p>
            <a:pPr lvl="1"/>
            <a:r>
              <a:rPr lang="en-US"/>
              <a:t>Answer: two quarters, a dime, three pennies</a:t>
            </a:r>
          </a:p>
          <a:p>
            <a:pPr lvl="1"/>
            <a:r>
              <a:rPr lang="en-US"/>
              <a:t>Why? How do we figure that out?</a:t>
            </a:r>
          </a:p>
        </p:txBody>
      </p:sp>
    </p:spTree>
    <p:extLst>
      <p:ext uri="{BB962C8B-B14F-4D97-AF65-F5344CB8AC3E}">
        <p14:creationId xmlns:p14="http://schemas.microsoft.com/office/powerpoint/2010/main" val="2775568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Making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295400"/>
            <a:ext cx="109728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Inputs</a:t>
            </a:r>
            <a:r>
              <a:rPr lang="en-US" dirty="0"/>
              <a:t>: the dollar-amount </a:t>
            </a:r>
            <a:r>
              <a:rPr lang="en-US" i="1" dirty="0"/>
              <a:t>A</a:t>
            </a:r>
            <a:r>
              <a:rPr lang="en-US" dirty="0"/>
              <a:t> to return and set of coins </a:t>
            </a:r>
          </a:p>
          <a:p>
            <a:r>
              <a:rPr lang="en-US" b="1" i="1" dirty="0"/>
              <a:t>Output</a:t>
            </a:r>
            <a:r>
              <a:rPr lang="en-US" dirty="0"/>
              <a:t>: a set of coins</a:t>
            </a:r>
          </a:p>
          <a:p>
            <a:endParaRPr lang="en-US" dirty="0"/>
          </a:p>
          <a:p>
            <a:r>
              <a:rPr lang="en-US" b="1" i="1" dirty="0"/>
              <a:t>Feasible Solution</a:t>
            </a:r>
            <a:r>
              <a:rPr lang="en-US" dirty="0"/>
              <a:t>: Any set of coins that makes exactly A cents</a:t>
            </a:r>
          </a:p>
          <a:p>
            <a:r>
              <a:rPr lang="en-US" b="1" i="1" dirty="0"/>
              <a:t>Optimal Solution</a:t>
            </a:r>
            <a:r>
              <a:rPr lang="en-US" dirty="0"/>
              <a:t>: The feasible solution with fewest coins!</a:t>
            </a:r>
          </a:p>
          <a:p>
            <a:endParaRPr lang="en-US" dirty="0"/>
          </a:p>
          <a:p>
            <a:r>
              <a:rPr lang="en-US" b="1" i="1" dirty="0"/>
              <a:t>Brute Force Algorithm</a:t>
            </a:r>
            <a:r>
              <a:rPr lang="en-US" dirty="0"/>
              <a:t>: Loop through all feasible solutions. How many are there?</a:t>
            </a:r>
          </a:p>
          <a:p>
            <a:endParaRPr lang="en-US" dirty="0"/>
          </a:p>
          <a:p>
            <a:r>
              <a:rPr lang="en-US" dirty="0"/>
              <a:t>What is the algorithm we use here?</a:t>
            </a:r>
          </a:p>
        </p:txBody>
      </p:sp>
    </p:spTree>
    <p:extLst>
      <p:ext uri="{BB962C8B-B14F-4D97-AF65-F5344CB8AC3E}">
        <p14:creationId xmlns:p14="http://schemas.microsoft.com/office/powerpoint/2010/main" val="2352095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Optimal Substructure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371600"/>
            <a:ext cx="10972800" cy="49847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problem has </a:t>
            </a:r>
            <a:r>
              <a:rPr lang="en-US" b="1" i="1" u="sng" dirty="0"/>
              <a:t>optimal substructure</a:t>
            </a:r>
          </a:p>
          <a:p>
            <a:endParaRPr lang="en-US" dirty="0"/>
          </a:p>
          <a:p>
            <a:r>
              <a:rPr lang="en-US" b="1" i="1" u="sng" dirty="0"/>
              <a:t>Optimal Substructure</a:t>
            </a:r>
            <a:r>
              <a:rPr lang="en-US" dirty="0"/>
              <a:t>: If given an optimal solution to the larger problem, it can be seen to be made up of optimal solutions to smaller versions of the same problem.</a:t>
            </a:r>
          </a:p>
          <a:p>
            <a:pPr lvl="1"/>
            <a:r>
              <a:rPr lang="en-US" dirty="0"/>
              <a:t>e.g., Optimal solution for giving 15 cents of change contains within it the optimal set of coins to make 5 cents of change (because a dime is part of the solution for 15 cents)</a:t>
            </a:r>
          </a:p>
          <a:p>
            <a:r>
              <a:rPr lang="en-US" dirty="0"/>
              <a:t>Another way of stating it:</a:t>
            </a:r>
            <a:br>
              <a:rPr lang="en-US" dirty="0"/>
            </a:br>
            <a:r>
              <a:rPr lang="en-US" dirty="0">
                <a:ea typeface="ＭＳ Ｐゴシック" charset="0"/>
              </a:rPr>
              <a:t>If A is an optimal solution to a problem, then the components of A are optimal solutions to subproblems</a:t>
            </a:r>
          </a:p>
        </p:txBody>
      </p:sp>
    </p:spTree>
    <p:extLst>
      <p:ext uri="{BB962C8B-B14F-4D97-AF65-F5344CB8AC3E}">
        <p14:creationId xmlns:p14="http://schemas.microsoft.com/office/powerpoint/2010/main" val="1305146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17520</TotalTime>
  <Words>1802</Words>
  <Application>Microsoft Macintosh PowerPoint</Application>
  <PresentationFormat>Widescreen</PresentationFormat>
  <Paragraphs>228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Calibri</vt:lpstr>
      <vt:lpstr>Cambria Math</vt:lpstr>
      <vt:lpstr>Helvetica Neue</vt:lpstr>
      <vt:lpstr>Helvetica Neue Thin</vt:lpstr>
      <vt:lpstr>Lucida Console</vt:lpstr>
      <vt:lpstr>Lucida Sans Unicode</vt:lpstr>
      <vt:lpstr>Monotype Sorts</vt:lpstr>
      <vt:lpstr>CS4102-SlimGray</vt:lpstr>
      <vt:lpstr>Greedy Algorithms Introduction / Making Change</vt:lpstr>
      <vt:lpstr>CLRS Readings</vt:lpstr>
      <vt:lpstr>Topics</vt:lpstr>
      <vt:lpstr>Optimization Problems</vt:lpstr>
      <vt:lpstr>Coin Change, Optimal Substructure, and the Greedy Choice Property</vt:lpstr>
      <vt:lpstr>Goals! </vt:lpstr>
      <vt:lpstr>Everyone Already Knows Many Algorithms! </vt:lpstr>
      <vt:lpstr>Making Change</vt:lpstr>
      <vt:lpstr>Optimal Substructure</vt:lpstr>
      <vt:lpstr>Optimal Substructure</vt:lpstr>
      <vt:lpstr>Optimal Substructure</vt:lpstr>
      <vt:lpstr>Proof</vt:lpstr>
      <vt:lpstr>Need more on Optimal Substructure Property?</vt:lpstr>
      <vt:lpstr>A Change Algorithm</vt:lpstr>
      <vt:lpstr>Evaluating Our Greedy Algorithm</vt:lpstr>
      <vt:lpstr>Algorithm for making change</vt:lpstr>
      <vt:lpstr>Summary So Far</vt:lpstr>
      <vt:lpstr>Making change proof</vt:lpstr>
      <vt:lpstr>Making change proof</vt:lpstr>
      <vt:lpstr>Making change proof</vt:lpstr>
      <vt:lpstr>Proof</vt:lpstr>
      <vt:lpstr>Proof</vt:lpstr>
      <vt:lpstr>Proof</vt:lpstr>
      <vt:lpstr>Proof</vt:lpstr>
      <vt:lpstr>How would a failed proof work?</vt:lpstr>
      <vt:lpstr>How would a failed proof work?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1292</cp:revision>
  <dcterms:created xsi:type="dcterms:W3CDTF">2017-08-21T20:54:06Z</dcterms:created>
  <dcterms:modified xsi:type="dcterms:W3CDTF">2022-10-05T13:57:58Z</dcterms:modified>
</cp:coreProperties>
</file>