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sldIdLst>
    <p:sldId id="642" r:id="rId2"/>
    <p:sldId id="689" r:id="rId3"/>
    <p:sldId id="690" r:id="rId4"/>
    <p:sldId id="696" r:id="rId5"/>
    <p:sldId id="697" r:id="rId6"/>
    <p:sldId id="701" r:id="rId7"/>
    <p:sldId id="699" r:id="rId8"/>
    <p:sldId id="702" r:id="rId9"/>
    <p:sldId id="703" r:id="rId10"/>
    <p:sldId id="693" r:id="rId11"/>
    <p:sldId id="704" r:id="rId12"/>
    <p:sldId id="705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89DDE23A-C3E9-4012-9D56-589ACFBEC21E}">
          <p14:sldIdLst>
            <p14:sldId id="642"/>
            <p14:sldId id="689"/>
            <p14:sldId id="690"/>
            <p14:sldId id="696"/>
            <p14:sldId id="697"/>
            <p14:sldId id="701"/>
            <p14:sldId id="699"/>
            <p14:sldId id="702"/>
            <p14:sldId id="703"/>
            <p14:sldId id="693"/>
            <p14:sldId id="704"/>
            <p14:sldId id="705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CC"/>
    <a:srgbClr val="CC0000"/>
    <a:srgbClr val="FFFF00"/>
    <a:srgbClr val="C57F70"/>
    <a:srgbClr val="FFFF66"/>
    <a:srgbClr val="FF99FF"/>
    <a:srgbClr val="FF6600"/>
    <a:srgbClr val="FFCC00"/>
    <a:srgbClr val="92D050"/>
    <a:srgbClr val="FFCC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710"/>
    <p:restoredTop sz="92874" autoAdjust="0"/>
  </p:normalViewPr>
  <p:slideViewPr>
    <p:cSldViewPr>
      <p:cViewPr varScale="1">
        <p:scale>
          <a:sx n="137" d="100"/>
          <a:sy n="137" d="100"/>
        </p:scale>
        <p:origin x="768" y="19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9F7FD5-2840-4607-A4CD-0A8A66D9D61D}" type="datetimeFigureOut">
              <a:rPr lang="en-US" smtClean="0"/>
              <a:t>10/14/22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C7E913D-325D-4B30-8E23-50203DB584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10059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805D8DCB-06E0-DB4B-A914-CADE4285D248}"/>
              </a:ext>
            </a:extLst>
          </p:cNvPr>
          <p:cNvSpPr/>
          <p:nvPr/>
        </p:nvSpPr>
        <p:spPr>
          <a:xfrm>
            <a:off x="0" y="-1"/>
            <a:ext cx="12192000" cy="6858001"/>
          </a:xfrm>
          <a:prstGeom prst="rect">
            <a:avLst/>
          </a:prstGeom>
          <a:gradFill flip="none" rotWithShape="1">
            <a:gsLst>
              <a:gs pos="100000">
                <a:schemeClr val="tx1">
                  <a:lumMod val="85000"/>
                  <a:lumOff val="15000"/>
                </a:schemeClr>
              </a:gs>
              <a:gs pos="0">
                <a:schemeClr val="tx1">
                  <a:lumMod val="65000"/>
                  <a:lumOff val="3500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>
            <a:lvl1pPr>
              <a:defRPr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>
                    <a:lumMod val="6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8A2421-D2CD-4522-A1BA-E4F59ED821B7}" type="datetime1">
              <a:rPr lang="en-US" smtClean="0"/>
              <a:t>10/14/22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ADE50-950A-4D58-BFB2-FA2C6A8B38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54875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91928D-0C55-4D8D-9D16-4C05754E5356}" type="datetime1">
              <a:rPr lang="en-US" smtClean="0"/>
              <a:t>10/14/22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ADE50-950A-4D58-BFB2-FA2C6A8B38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65318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CEDDD-253B-4C38-A621-35D8BA950C17}" type="datetime1">
              <a:rPr lang="en-US" smtClean="0"/>
              <a:t>10/14/22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ADE50-950A-4D58-BFB2-FA2C6A8B38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292589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967E4-28CB-45C9-B82C-D6B22AD4F0EB}" type="datetime1">
              <a:rPr lang="en-US" smtClean="0"/>
              <a:t>10/14/22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ADE50-950A-4D58-BFB2-FA2C6A8B38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299978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4C693-B405-44E1-A127-B7CE8B45C1E1}" type="datetime1">
              <a:rPr lang="en-US" smtClean="0"/>
              <a:t>10/14/22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ADE50-950A-4D58-BFB2-FA2C6A8B38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609586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Smaller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CA115C93-B2CE-D44F-83E3-23A7F22EA8D8}"/>
              </a:ext>
            </a:extLst>
          </p:cNvPr>
          <p:cNvSpPr/>
          <p:nvPr/>
        </p:nvSpPr>
        <p:spPr>
          <a:xfrm>
            <a:off x="0" y="-1"/>
            <a:ext cx="12192000" cy="731837"/>
          </a:xfrm>
          <a:prstGeom prst="rect">
            <a:avLst/>
          </a:prstGeom>
          <a:gradFill flip="none" rotWithShape="1">
            <a:gsLst>
              <a:gs pos="100000">
                <a:schemeClr val="tx1">
                  <a:lumMod val="85000"/>
                  <a:lumOff val="15000"/>
                </a:schemeClr>
              </a:gs>
              <a:gs pos="0">
                <a:schemeClr val="tx1">
                  <a:lumMod val="65000"/>
                  <a:lumOff val="3500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-228600"/>
            <a:ext cx="10972800" cy="1143000"/>
          </a:xfrm>
        </p:spPr>
        <p:txBody>
          <a:bodyPr/>
          <a:lstStyle>
            <a:lvl1pPr>
              <a:defRPr b="0" i="0" spc="0">
                <a:solidFill>
                  <a:schemeClr val="bg1"/>
                </a:solidFill>
                <a:latin typeface="Helvetica Neue Thin" panose="020B0403020202020204" pitchFamily="34" charset="0"/>
                <a:ea typeface="Helvetica Neue Thin" panose="020B0403020202020204" pitchFamily="34" charset="0"/>
                <a:cs typeface="Helvetica Neue" panose="02000503000000020004" pitchFamily="2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28102-2E91-4DD7-8E8B-98B790A12701}" type="datetime1">
              <a:rPr lang="en-US" smtClean="0"/>
              <a:t>10/14/22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ADE50-950A-4D58-BFB2-FA2C6A8B38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4286390"/>
      </p:ext>
    </p:extLst>
  </p:cSld>
  <p:clrMapOvr>
    <a:masterClrMapping/>
  </p:clrMapOvr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CA115C93-B2CE-D44F-83E3-23A7F22EA8D8}"/>
              </a:ext>
            </a:extLst>
          </p:cNvPr>
          <p:cNvSpPr/>
          <p:nvPr/>
        </p:nvSpPr>
        <p:spPr>
          <a:xfrm>
            <a:off x="0" y="-1"/>
            <a:ext cx="12192000" cy="1143001"/>
          </a:xfrm>
          <a:prstGeom prst="rect">
            <a:avLst/>
          </a:prstGeom>
          <a:gradFill flip="none" rotWithShape="1">
            <a:gsLst>
              <a:gs pos="100000">
                <a:schemeClr val="tx1">
                  <a:lumMod val="85000"/>
                  <a:lumOff val="15000"/>
                </a:schemeClr>
              </a:gs>
              <a:gs pos="0">
                <a:schemeClr val="tx1">
                  <a:lumMod val="65000"/>
                  <a:lumOff val="3500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10972800" cy="838200"/>
          </a:xfrm>
        </p:spPr>
        <p:txBody>
          <a:bodyPr/>
          <a:lstStyle>
            <a:lvl1pPr>
              <a:defRPr b="0" i="0" spc="0">
                <a:solidFill>
                  <a:schemeClr val="bg1"/>
                </a:solidFill>
                <a:latin typeface="Helvetica Neue Thin" panose="020B0403020202020204" pitchFamily="34" charset="0"/>
                <a:ea typeface="Helvetica Neue Thin" panose="020B0403020202020204" pitchFamily="34" charset="0"/>
                <a:cs typeface="Helvetica Neue" panose="02000503000000020004" pitchFamily="2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0"/>
            <a:ext cx="10972800" cy="4525963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5AF985-6D44-417A-9881-D208468CBA07}" type="datetime1">
              <a:rPr lang="en-US" smtClean="0"/>
              <a:t>10/14/22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ADE50-950A-4D58-BFB2-FA2C6A8B38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46512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Warm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BA59ABBA-0641-D142-A6E1-AAF21A858462}"/>
              </a:ext>
            </a:extLst>
          </p:cNvPr>
          <p:cNvSpPr/>
          <p:nvPr/>
        </p:nvSpPr>
        <p:spPr>
          <a:xfrm>
            <a:off x="0" y="-1"/>
            <a:ext cx="12192000" cy="1600201"/>
          </a:xfrm>
          <a:prstGeom prst="rect">
            <a:avLst/>
          </a:prstGeom>
          <a:gradFill flip="none" rotWithShape="1">
            <a:gsLst>
              <a:gs pos="100000">
                <a:schemeClr val="tx1">
                  <a:lumMod val="85000"/>
                  <a:lumOff val="15000"/>
                </a:schemeClr>
              </a:gs>
              <a:gs pos="0">
                <a:schemeClr val="tx1">
                  <a:lumMod val="65000"/>
                  <a:lumOff val="3500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10972800" cy="1217612"/>
          </a:xfrm>
        </p:spPr>
        <p:txBody>
          <a:bodyPr/>
          <a:lstStyle>
            <a:lvl1pPr>
              <a:defRPr b="0" i="0" spc="0">
                <a:solidFill>
                  <a:schemeClr val="bg1"/>
                </a:solidFill>
                <a:latin typeface="Helvetica Neue Thin" panose="020B0403020202020204" pitchFamily="34" charset="0"/>
                <a:ea typeface="Helvetica Neue Thin" panose="020B0403020202020204" pitchFamily="34" charset="0"/>
                <a:cs typeface="Helvetica Neue" panose="02000503000000020004" pitchFamily="2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52601"/>
            <a:ext cx="10972800" cy="4373562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28102-2E91-4DD7-8E8B-98B790A12701}" type="datetime1">
              <a:rPr lang="en-US" smtClean="0"/>
              <a:t>10/14/22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ADE50-950A-4D58-BFB2-FA2C6A8B38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7393918"/>
      </p:ext>
    </p:extLst>
  </p:cSld>
  <p:clrMapOvr>
    <a:masterClrMapping/>
  </p:clrMapOvr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04A86-E8D2-4E57-8D6D-61E2D175474B}" type="datetime1">
              <a:rPr lang="en-US" smtClean="0"/>
              <a:t>10/14/22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ADE50-950A-4D58-BFB2-FA2C6A8B38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42290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0FAB17AF-8C4C-5845-B7DE-A4AC7A53117E}"/>
              </a:ext>
            </a:extLst>
          </p:cNvPr>
          <p:cNvSpPr/>
          <p:nvPr/>
        </p:nvSpPr>
        <p:spPr>
          <a:xfrm>
            <a:off x="0" y="-1"/>
            <a:ext cx="12192000" cy="1600201"/>
          </a:xfrm>
          <a:prstGeom prst="rect">
            <a:avLst/>
          </a:prstGeom>
          <a:gradFill flip="none" rotWithShape="1">
            <a:gsLst>
              <a:gs pos="100000">
                <a:schemeClr val="tx1">
                  <a:lumMod val="85000"/>
                  <a:lumOff val="15000"/>
                </a:schemeClr>
              </a:gs>
              <a:gs pos="0">
                <a:schemeClr val="tx1">
                  <a:lumMod val="65000"/>
                  <a:lumOff val="3500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 i="0">
                <a:solidFill>
                  <a:schemeClr val="bg1"/>
                </a:solidFill>
                <a:latin typeface="Helvetica Neue Thin" panose="020B0403020202020204" pitchFamily="34" charset="0"/>
                <a:ea typeface="Helvetica Neue Thin" panose="020B0403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21DF3-1FB0-45DC-97EF-461960E13574}" type="datetime1">
              <a:rPr lang="en-US" smtClean="0"/>
              <a:t>10/14/22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ADE50-950A-4D58-BFB2-FA2C6A8B38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63395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282CF36-B83D-CA4E-A297-1A51EA28471C}"/>
              </a:ext>
            </a:extLst>
          </p:cNvPr>
          <p:cNvSpPr/>
          <p:nvPr/>
        </p:nvSpPr>
        <p:spPr>
          <a:xfrm>
            <a:off x="0" y="-1"/>
            <a:ext cx="12192000" cy="1600201"/>
          </a:xfrm>
          <a:prstGeom prst="rect">
            <a:avLst/>
          </a:prstGeom>
          <a:gradFill flip="none" rotWithShape="1">
            <a:gsLst>
              <a:gs pos="100000">
                <a:schemeClr val="tx1">
                  <a:lumMod val="85000"/>
                  <a:lumOff val="15000"/>
                </a:schemeClr>
              </a:gs>
              <a:gs pos="0">
                <a:schemeClr val="tx1">
                  <a:lumMod val="65000"/>
                  <a:lumOff val="3500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 i="0">
                <a:solidFill>
                  <a:schemeClr val="bg1"/>
                </a:solidFill>
                <a:latin typeface="Helvetica Neue Thin" panose="020B0403020202020204" pitchFamily="34" charset="0"/>
                <a:ea typeface="Helvetica Neue Thin" panose="020B0403020202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2B088E-2809-46D8-B43F-738015D878CC}" type="datetime1">
              <a:rPr lang="en-US" smtClean="0"/>
              <a:t>10/14/22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ADE50-950A-4D58-BFB2-FA2C6A8B38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79195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3D2E7A9B-E4F1-7444-9561-2EEF0BD9300B}"/>
              </a:ext>
            </a:extLst>
          </p:cNvPr>
          <p:cNvSpPr/>
          <p:nvPr/>
        </p:nvSpPr>
        <p:spPr>
          <a:xfrm>
            <a:off x="0" y="-1"/>
            <a:ext cx="12192000" cy="1600201"/>
          </a:xfrm>
          <a:prstGeom prst="rect">
            <a:avLst/>
          </a:prstGeom>
          <a:gradFill flip="none" rotWithShape="1">
            <a:gsLst>
              <a:gs pos="100000">
                <a:schemeClr val="tx1">
                  <a:lumMod val="85000"/>
                  <a:lumOff val="15000"/>
                </a:schemeClr>
              </a:gs>
              <a:gs pos="0">
                <a:schemeClr val="tx1">
                  <a:lumMod val="65000"/>
                  <a:lumOff val="3500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 i="0">
                <a:solidFill>
                  <a:schemeClr val="bg1"/>
                </a:solidFill>
                <a:latin typeface="Helvetica Neue Thin" panose="020B0403020202020204" pitchFamily="34" charset="0"/>
                <a:ea typeface="Helvetica Neue Thin" panose="020B0403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8D42A-BC08-426E-9E11-483BA9D61AF6}" type="datetime1">
              <a:rPr lang="en-US" smtClean="0"/>
              <a:t>10/14/22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ADE50-950A-4D58-BFB2-FA2C6A8B38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11226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maller Title n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3D2E7A9B-E4F1-7444-9561-2EEF0BD9300B}"/>
              </a:ext>
            </a:extLst>
          </p:cNvPr>
          <p:cNvSpPr/>
          <p:nvPr/>
        </p:nvSpPr>
        <p:spPr>
          <a:xfrm>
            <a:off x="0" y="-1"/>
            <a:ext cx="12192000" cy="762001"/>
          </a:xfrm>
          <a:prstGeom prst="rect">
            <a:avLst/>
          </a:prstGeom>
          <a:gradFill flip="none" rotWithShape="1">
            <a:gsLst>
              <a:gs pos="100000">
                <a:schemeClr val="tx1">
                  <a:lumMod val="85000"/>
                  <a:lumOff val="15000"/>
                </a:schemeClr>
              </a:gs>
              <a:gs pos="0">
                <a:schemeClr val="tx1">
                  <a:lumMod val="65000"/>
                  <a:lumOff val="3500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-228600"/>
            <a:ext cx="10972800" cy="1143000"/>
          </a:xfrm>
        </p:spPr>
        <p:txBody>
          <a:bodyPr/>
          <a:lstStyle>
            <a:lvl1pPr>
              <a:defRPr b="0" i="0">
                <a:solidFill>
                  <a:schemeClr val="bg1"/>
                </a:solidFill>
                <a:latin typeface="Helvetica Neue Thin" panose="020B0403020202020204" pitchFamily="34" charset="0"/>
                <a:ea typeface="Helvetica Neue Thin" panose="020B0403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28102-2E91-4DD7-8E8B-98B790A12701}" type="datetime1">
              <a:rPr lang="en-US" smtClean="0"/>
              <a:t>10/14/22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ADE50-950A-4D58-BFB2-FA2C6A8B38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3474116"/>
      </p:ext>
    </p:extLst>
  </p:cSld>
  <p:clrMapOvr>
    <a:masterClrMapping/>
  </p:clrMapOvr>
  <p:hf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5C786-44E1-4BD5-AD14-75F3EA166B5A}" type="datetime1">
              <a:rPr lang="en-US" smtClean="0"/>
              <a:t>10/14/22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ADE50-950A-4D58-BFB2-FA2C6A8B38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34970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B28102-2E91-4DD7-8E8B-98B790A12701}" type="datetime1">
              <a:rPr lang="en-US" smtClean="0"/>
              <a:t>10/14/22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BADE50-950A-4D58-BFB2-FA2C6A8B38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2988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6B6CE7-81B2-8049-9E87-758163BB5B9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14400" y="990600"/>
            <a:ext cx="10363200" cy="1470025"/>
          </a:xfrm>
        </p:spPr>
        <p:txBody>
          <a:bodyPr>
            <a:normAutofit fontScale="90000"/>
          </a:bodyPr>
          <a:lstStyle/>
          <a:p>
            <a:r>
              <a:rPr lang="en-US" sz="8000" dirty="0">
                <a:ln w="3175">
                  <a:solidFill>
                    <a:schemeClr val="bg1"/>
                  </a:solidFill>
                </a:ln>
                <a:solidFill>
                  <a:schemeClr val="bg1"/>
                </a:solidFill>
                <a:latin typeface="Helvetica Neue" panose="02000503000000020004" pitchFamily="2" charset="0"/>
                <a:ea typeface="Helvetica Neue" panose="02000503000000020004" pitchFamily="2" charset="0"/>
              </a:rPr>
              <a:t>Greedy Algorithms</a:t>
            </a:r>
            <a:br>
              <a:rPr lang="en-US" sz="8000" dirty="0"/>
            </a:br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Dividing Resources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AD58644-965A-D547-8284-0CF0702A786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828800" y="3048000"/>
            <a:ext cx="8534400" cy="2514600"/>
          </a:xfrm>
        </p:spPr>
        <p:txBody>
          <a:bodyPr/>
          <a:lstStyle/>
          <a:p>
            <a:r>
              <a:rPr lang="en-US" dirty="0"/>
              <a:t>CS 3100 – DSA2</a:t>
            </a:r>
          </a:p>
          <a:p>
            <a:r>
              <a:rPr lang="en-US" dirty="0"/>
              <a:t>Mark Floryan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1482174-F7C5-3845-B17B-CDFA1796A6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ADE50-950A-4D58-BFB2-FA2C6A8B385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184101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Can you solve it??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1250951"/>
            <a:ext cx="11506200" cy="5105400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r>
              <a:rPr lang="en-US" sz="2400" b="1" u="sng" dirty="0" err="1"/>
              <a:t>Psuedo</a:t>
            </a:r>
            <a:r>
              <a:rPr lang="en-US" sz="2400" b="1" u="sng" dirty="0"/>
              <a:t>-code:</a:t>
            </a:r>
          </a:p>
          <a:p>
            <a:pPr marL="0" indent="0">
              <a:buNone/>
            </a:pPr>
            <a:endParaRPr lang="en-US" sz="2400" b="1" u="sng" dirty="0"/>
          </a:p>
          <a:p>
            <a:pPr marL="0" indent="0">
              <a:buNone/>
            </a:pPr>
            <a:r>
              <a:rPr lang="en-US" sz="2400" dirty="0"/>
              <a:t>Make a list L of items Alice needs one of</a:t>
            </a:r>
          </a:p>
          <a:p>
            <a:pPr marL="0" indent="0">
              <a:buNone/>
            </a:pPr>
            <a:r>
              <a:rPr lang="en-US" sz="2400" dirty="0"/>
              <a:t>Put a1 on L					//a1 is Alice’s first priority item</a:t>
            </a:r>
          </a:p>
          <a:p>
            <a:pPr marL="0" indent="0">
              <a:buNone/>
            </a:pPr>
            <a:r>
              <a:rPr lang="en-US" sz="2400" dirty="0"/>
              <a:t>Loop n/2 times:</a:t>
            </a:r>
          </a:p>
          <a:p>
            <a:pPr marL="0" indent="0">
              <a:buNone/>
            </a:pPr>
            <a:r>
              <a:rPr lang="en-US" sz="2400" dirty="0"/>
              <a:t>	Grab one item from L and give to Alice (</a:t>
            </a:r>
            <a:r>
              <a:rPr lang="en-US" sz="2400" b="1" i="1" u="sng" dirty="0"/>
              <a:t>which one is best choice</a:t>
            </a:r>
            <a:r>
              <a:rPr lang="en-US" sz="2400" dirty="0"/>
              <a:t>)?</a:t>
            </a:r>
          </a:p>
          <a:p>
            <a:pPr marL="0" indent="0">
              <a:buNone/>
            </a:pPr>
            <a:r>
              <a:rPr lang="en-US" sz="2400" dirty="0"/>
              <a:t>	Place up to 2 next items in Alice list on L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/>
              <a:t>//Alice’s list definitely works for Alice</a:t>
            </a:r>
          </a:p>
          <a:p>
            <a:pPr marL="0" indent="0">
              <a:buNone/>
            </a:pPr>
            <a:r>
              <a:rPr lang="en-US" sz="2400" dirty="0"/>
              <a:t>Call Verify(Bob’s List) to see if this split also works for Bob</a:t>
            </a:r>
          </a:p>
          <a:p>
            <a:pPr marL="0" indent="0">
              <a:buNone/>
            </a:pPr>
            <a:endParaRPr lang="en-US" sz="2400" dirty="0"/>
          </a:p>
        </p:txBody>
      </p:sp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112C4B27-1CE5-814C-87E4-5B9ED0FF5E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</p:spPr>
        <p:txBody>
          <a:bodyPr/>
          <a:lstStyle/>
          <a:p>
            <a:fld id="{E17FA2C0-6470-4D29-AE9D-EE482BC8D0A3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01548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Can you solve it??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1250951"/>
            <a:ext cx="11506200" cy="5105400"/>
          </a:xfrm>
        </p:spPr>
        <p:txBody>
          <a:bodyPr anchor="t">
            <a:normAutofit lnSpcReduction="10000"/>
          </a:bodyPr>
          <a:lstStyle/>
          <a:p>
            <a:pPr marL="0" indent="0">
              <a:buNone/>
            </a:pPr>
            <a:r>
              <a:rPr lang="en-US" sz="2400" b="1" u="sng" dirty="0" err="1"/>
              <a:t>Psuedo</a:t>
            </a:r>
            <a:r>
              <a:rPr lang="en-US" sz="2400" b="1" u="sng" dirty="0"/>
              <a:t>-code:</a:t>
            </a:r>
          </a:p>
          <a:p>
            <a:pPr marL="0" indent="0">
              <a:buNone/>
            </a:pPr>
            <a:endParaRPr lang="en-US" sz="2400" b="1" u="sng" dirty="0"/>
          </a:p>
          <a:p>
            <a:pPr marL="0" indent="0">
              <a:buNone/>
            </a:pPr>
            <a:r>
              <a:rPr lang="en-US" sz="2400" b="1" u="sng" dirty="0"/>
              <a:t>CAN WE IMPLEMENT THIS IN O(</a:t>
            </a:r>
            <a:r>
              <a:rPr lang="en-US" sz="2400" b="1" u="sng" dirty="0" err="1"/>
              <a:t>nlogn</a:t>
            </a:r>
            <a:r>
              <a:rPr lang="en-US" sz="2400" b="1" u="sng" dirty="0"/>
              <a:t>)??</a:t>
            </a:r>
          </a:p>
          <a:p>
            <a:pPr marL="0" indent="0">
              <a:buNone/>
            </a:pPr>
            <a:endParaRPr lang="en-US" sz="2400" b="1" u="sng" dirty="0"/>
          </a:p>
          <a:p>
            <a:pPr marL="0" indent="0">
              <a:buNone/>
            </a:pPr>
            <a:r>
              <a:rPr lang="en-US" sz="2400" dirty="0"/>
              <a:t>Make a list L of items Alice needs one of</a:t>
            </a:r>
          </a:p>
          <a:p>
            <a:pPr marL="0" indent="0">
              <a:buNone/>
            </a:pPr>
            <a:r>
              <a:rPr lang="en-US" sz="2400" dirty="0"/>
              <a:t>Put a1 on L					//a1 is Alice’s first priority item</a:t>
            </a:r>
          </a:p>
          <a:p>
            <a:pPr marL="0" indent="0">
              <a:buNone/>
            </a:pPr>
            <a:r>
              <a:rPr lang="en-US" sz="2400" dirty="0"/>
              <a:t>Loop n/2 times:</a:t>
            </a:r>
          </a:p>
          <a:p>
            <a:pPr marL="0" indent="0">
              <a:buNone/>
            </a:pPr>
            <a:r>
              <a:rPr lang="en-US" sz="2400" dirty="0"/>
              <a:t>	Grab one item from L and give to Alice (</a:t>
            </a:r>
            <a:r>
              <a:rPr lang="en-US" sz="2400" b="1" i="1" u="sng" dirty="0"/>
              <a:t>which one is best choice</a:t>
            </a:r>
            <a:r>
              <a:rPr lang="en-US" sz="2400" dirty="0"/>
              <a:t>)?</a:t>
            </a:r>
          </a:p>
          <a:p>
            <a:pPr marL="0" indent="0">
              <a:buNone/>
            </a:pPr>
            <a:r>
              <a:rPr lang="en-US" sz="2400" dirty="0"/>
              <a:t>	Place up to 2 next items in Alice list on L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/>
              <a:t>//Alice’s list definitely works for Alice</a:t>
            </a:r>
          </a:p>
          <a:p>
            <a:pPr marL="0" indent="0">
              <a:buNone/>
            </a:pPr>
            <a:r>
              <a:rPr lang="en-US" sz="2400" dirty="0"/>
              <a:t>Call Verify(Bob’s List) to see if this split also works for Bob</a:t>
            </a:r>
          </a:p>
          <a:p>
            <a:pPr marL="0" indent="0">
              <a:buNone/>
            </a:pPr>
            <a:endParaRPr lang="en-US" sz="2400" dirty="0"/>
          </a:p>
        </p:txBody>
      </p:sp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112C4B27-1CE5-814C-87E4-5B9ED0FF5E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</p:spPr>
        <p:txBody>
          <a:bodyPr/>
          <a:lstStyle/>
          <a:p>
            <a:fld id="{E17FA2C0-6470-4D29-AE9D-EE482BC8D0A3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745318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Can you solve it??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1250951"/>
            <a:ext cx="11506200" cy="5105400"/>
          </a:xfrm>
        </p:spPr>
        <p:txBody>
          <a:bodyPr anchor="t">
            <a:normAutofit lnSpcReduction="10000"/>
          </a:bodyPr>
          <a:lstStyle/>
          <a:p>
            <a:pPr marL="0" indent="0">
              <a:buNone/>
            </a:pPr>
            <a:r>
              <a:rPr lang="en-US" sz="2400" b="1" u="sng" dirty="0"/>
              <a:t>Better Pseudo-code (</a:t>
            </a:r>
            <a:r>
              <a:rPr lang="en-US" sz="2400" b="1" u="sng" dirty="0" err="1"/>
              <a:t>nlogn</a:t>
            </a:r>
            <a:r>
              <a:rPr lang="en-US" sz="2400" b="1" u="sng" dirty="0"/>
              <a:t> time):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 err="1"/>
              <a:t>Alist</a:t>
            </a:r>
            <a:r>
              <a:rPr lang="en-US" sz="2400" dirty="0"/>
              <a:t> = [], </a:t>
            </a:r>
            <a:r>
              <a:rPr lang="en-US" sz="2400" dirty="0" err="1"/>
              <a:t>Blist</a:t>
            </a:r>
            <a:r>
              <a:rPr lang="en-US" sz="2400" dirty="0"/>
              <a:t> = []</a:t>
            </a:r>
          </a:p>
          <a:p>
            <a:pPr marL="0" indent="0">
              <a:buNone/>
            </a:pPr>
            <a:r>
              <a:rPr lang="en-US" sz="2400" dirty="0"/>
              <a:t>PQ q = {}; </a:t>
            </a:r>
            <a:r>
              <a:rPr lang="en-US" sz="2400" dirty="0" err="1"/>
              <a:t>i</a:t>
            </a:r>
            <a:r>
              <a:rPr lang="en-US" sz="2400" dirty="0"/>
              <a:t>=2; </a:t>
            </a:r>
          </a:p>
          <a:p>
            <a:pPr marL="0" indent="0">
              <a:buNone/>
            </a:pPr>
            <a:r>
              <a:rPr lang="en-US" sz="2400" dirty="0" err="1"/>
              <a:t>q.push</a:t>
            </a:r>
            <a:r>
              <a:rPr lang="en-US" sz="2400" dirty="0"/>
              <a:t>(a1) 		</a:t>
            </a:r>
            <a:r>
              <a:rPr lang="en-US" sz="2400" i="1" u="sng" dirty="0"/>
              <a:t>//priority is position in Bob’s List.   //a1 is Alice’s highest priority item</a:t>
            </a:r>
          </a:p>
          <a:p>
            <a:pPr marL="0" indent="0">
              <a:buNone/>
            </a:pPr>
            <a:r>
              <a:rPr lang="en-US" sz="2400" dirty="0"/>
              <a:t>For 1 to n/2:</a:t>
            </a:r>
          </a:p>
          <a:p>
            <a:pPr marL="0" indent="0">
              <a:buNone/>
            </a:pPr>
            <a:r>
              <a:rPr lang="en-US" sz="2400" dirty="0"/>
              <a:t>	item = </a:t>
            </a:r>
            <a:r>
              <a:rPr lang="en-US" sz="2400" dirty="0" err="1"/>
              <a:t>q.pop</a:t>
            </a:r>
            <a:r>
              <a:rPr lang="en-US" sz="2400" dirty="0"/>
              <a:t>();  </a:t>
            </a:r>
            <a:r>
              <a:rPr lang="en-US" sz="2400" dirty="0" err="1"/>
              <a:t>Alist.append</a:t>
            </a:r>
            <a:r>
              <a:rPr lang="en-US" sz="2400" dirty="0"/>
              <a:t>(item);</a:t>
            </a:r>
          </a:p>
          <a:p>
            <a:pPr marL="0" indent="0">
              <a:buNone/>
            </a:pPr>
            <a:r>
              <a:rPr lang="en-US" sz="2400" dirty="0"/>
              <a:t>	</a:t>
            </a:r>
            <a:r>
              <a:rPr lang="en-US" sz="2400" dirty="0" err="1"/>
              <a:t>q.push</a:t>
            </a:r>
            <a:r>
              <a:rPr lang="en-US" sz="2400" dirty="0"/>
              <a:t>(</a:t>
            </a:r>
            <a:r>
              <a:rPr lang="en-US" sz="2400" dirty="0" err="1"/>
              <a:t>ai</a:t>
            </a:r>
            <a:r>
              <a:rPr lang="en-US" sz="2400" dirty="0"/>
              <a:t>); </a:t>
            </a:r>
            <a:r>
              <a:rPr lang="en-US" sz="2400" dirty="0" err="1"/>
              <a:t>i</a:t>
            </a:r>
            <a:r>
              <a:rPr lang="en-US" sz="2400" dirty="0"/>
              <a:t>++;</a:t>
            </a:r>
          </a:p>
          <a:p>
            <a:pPr marL="0" indent="0">
              <a:buNone/>
            </a:pPr>
            <a:r>
              <a:rPr lang="en-US" sz="2400" dirty="0"/>
              <a:t>	</a:t>
            </a:r>
            <a:r>
              <a:rPr lang="en-US" sz="2400" dirty="0" err="1"/>
              <a:t>q.push</a:t>
            </a:r>
            <a:r>
              <a:rPr lang="en-US" sz="2400" dirty="0"/>
              <a:t>(</a:t>
            </a:r>
            <a:r>
              <a:rPr lang="en-US" sz="2400" dirty="0" err="1"/>
              <a:t>ai</a:t>
            </a:r>
            <a:r>
              <a:rPr lang="en-US" sz="2400" dirty="0"/>
              <a:t>); </a:t>
            </a:r>
            <a:r>
              <a:rPr lang="en-US" sz="2400" dirty="0" err="1"/>
              <a:t>i</a:t>
            </a:r>
            <a:r>
              <a:rPr lang="en-US" sz="2400" dirty="0"/>
              <a:t>++;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 err="1"/>
              <a:t>Blist</a:t>
            </a:r>
            <a:r>
              <a:rPr lang="en-US" sz="2400" dirty="0"/>
              <a:t> = Items – </a:t>
            </a:r>
            <a:r>
              <a:rPr lang="en-US" sz="2400" dirty="0" err="1"/>
              <a:t>Alist</a:t>
            </a:r>
            <a:r>
              <a:rPr lang="en-US" sz="2400" dirty="0"/>
              <a:t>;</a:t>
            </a:r>
          </a:p>
          <a:p>
            <a:pPr marL="0" indent="0">
              <a:buNone/>
            </a:pPr>
            <a:r>
              <a:rPr lang="en-US" sz="2400" dirty="0"/>
              <a:t>Verify(</a:t>
            </a:r>
            <a:r>
              <a:rPr lang="en-US" sz="2400" dirty="0" err="1"/>
              <a:t>Blist</a:t>
            </a:r>
            <a:r>
              <a:rPr lang="en-US" sz="2400" dirty="0"/>
              <a:t>)</a:t>
            </a:r>
          </a:p>
          <a:p>
            <a:pPr marL="0" indent="0">
              <a:buNone/>
            </a:pPr>
            <a:endParaRPr lang="en-US" sz="2400" dirty="0"/>
          </a:p>
        </p:txBody>
      </p:sp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112C4B27-1CE5-814C-87E4-5B9ED0FF5E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</p:spPr>
        <p:txBody>
          <a:bodyPr/>
          <a:lstStyle/>
          <a:p>
            <a:fld id="{E17FA2C0-6470-4D29-AE9D-EE482BC8D0A3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90098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858326-C22D-AE4C-B559-1F292B8DDF8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Dividing Resources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1B5AD79-503E-4248-A4B1-C3E6F0753B3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3046AF8-835F-9A4D-B0F0-A439C66448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ADE50-950A-4D58-BFB2-FA2C6A8B385D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47597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Can you solve it??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sz="quarter" idx="1"/>
              </p:nvPr>
            </p:nvSpPr>
            <p:spPr>
              <a:xfrm>
                <a:off x="304800" y="1371600"/>
                <a:ext cx="11506200" cy="5105400"/>
              </a:xfrm>
            </p:spPr>
            <p:txBody>
              <a:bodyPr anchor="t">
                <a:normAutofit fontScale="92500"/>
              </a:bodyPr>
              <a:lstStyle/>
              <a:p>
                <a:pPr marL="0" indent="0">
                  <a:buNone/>
                </a:pPr>
                <a:r>
                  <a:rPr lang="en-US" dirty="0"/>
                  <a:t>Two friends, Alice and Bob are no longer roommates. They have a bunch of stuff (</a:t>
                </a:r>
                <a:r>
                  <a:rPr lang="en-US" b="1" i="1" dirty="0"/>
                  <a:t>n</a:t>
                </a:r>
                <a:r>
                  <a:rPr lang="en-US" b="1" dirty="0"/>
                  <a:t> items </a:t>
                </a:r>
                <a14:m>
                  <m:oMath xmlns:m="http://schemas.openxmlformats.org/officeDocument/2006/math">
                    <m:r>
                      <a:rPr lang="en-US" b="1" i="1" smtClean="0">
                        <a:latin typeface="Cambria Math" panose="02040503050406030204" pitchFamily="18" charset="0"/>
                      </a:rPr>
                      <m:t>𝑰</m:t>
                    </m:r>
                    <m:r>
                      <a:rPr lang="en-US" b="1" i="1" smtClean="0">
                        <a:latin typeface="Cambria Math" panose="02040503050406030204" pitchFamily="18" charset="0"/>
                      </a:rPr>
                      <m:t>={</m:t>
                    </m:r>
                    <m:sSub>
                      <m:sSubPr>
                        <m:ctrlPr>
                          <a:rPr lang="en-US" b="1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𝒊</m:t>
                        </m:r>
                      </m:e>
                      <m:sub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𝟏</m:t>
                        </m:r>
                      </m:sub>
                    </m:sSub>
                    <m:r>
                      <a:rPr lang="en-US" b="1" i="1" smtClean="0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en-US" b="1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𝒊</m:t>
                        </m:r>
                      </m:e>
                      <m:sub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</m:sub>
                    </m:sSub>
                    <m:r>
                      <a:rPr lang="en-US" b="1" i="1" smtClean="0">
                        <a:latin typeface="Cambria Math" panose="02040503050406030204" pitchFamily="18" charset="0"/>
                      </a:rPr>
                      <m:t>,…,</m:t>
                    </m:r>
                    <m:sSub>
                      <m:sSubPr>
                        <m:ctrlPr>
                          <a:rPr lang="en-US" b="1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𝒊</m:t>
                        </m:r>
                      </m:e>
                      <m:sub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𝒏</m:t>
                        </m:r>
                      </m:sub>
                    </m:sSub>
                    <m:r>
                      <a:rPr lang="en-US" b="1" i="1" smtClean="0">
                        <a:latin typeface="Cambria Math" panose="02040503050406030204" pitchFamily="18" charset="0"/>
                      </a:rPr>
                      <m:t>}</m:t>
                    </m:r>
                  </m:oMath>
                </a14:m>
                <a:r>
                  <a:rPr lang="en-US" dirty="0"/>
                  <a:t>) that they need to divide between them and they can’t agree.</a:t>
                </a:r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r>
                  <a:rPr lang="en-US" dirty="0"/>
                  <a:t>Each person will value each item with a </a:t>
                </a:r>
                <a:r>
                  <a:rPr lang="en-US" b="1" i="1" dirty="0"/>
                  <a:t>unique</a:t>
                </a:r>
                <a:r>
                  <a:rPr lang="en-US" dirty="0"/>
                  <a:t> dollar amount and hand a mediator the relative list of values of each items per person (Alice and Bob) don’t want anyone to know the dollar amounts they picked.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{"/>
                          <m:endChr m:val="}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,…,</m:t>
                          </m:r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b>
                          </m:sSub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 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𝐵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={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,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,…,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}</m:t>
                      </m:r>
                    </m:oMath>
                  </m:oMathPara>
                </a14:m>
                <a:endParaRPr lang="en-US" dirty="0"/>
              </a:p>
              <a:p>
                <a:pPr marL="0" indent="0">
                  <a:buNone/>
                </a:pPr>
                <a:r>
                  <a:rPr lang="en-US" dirty="0"/>
                  <a:t>Given these two lists, does there exist a division such that each person thinks they’ve received more than half of the total value.</a:t>
                </a:r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xfrm>
                <a:off x="304800" y="1371600"/>
                <a:ext cx="11506200" cy="5105400"/>
              </a:xfrm>
              <a:blipFill>
                <a:blip r:embed="rId2"/>
                <a:stretch>
                  <a:fillRect l="-1325" t="-1493" r="-1766" b="-24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112C4B27-1CE5-814C-87E4-5B9ED0FF5E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</p:spPr>
        <p:txBody>
          <a:bodyPr/>
          <a:lstStyle/>
          <a:p>
            <a:fld id="{E17FA2C0-6470-4D29-AE9D-EE482BC8D0A3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32472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Optimal Substructure…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1371600"/>
            <a:ext cx="11506200" cy="1447800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r>
              <a:rPr lang="en-US" b="1" i="1" u="sng" dirty="0"/>
              <a:t>Example</a:t>
            </a:r>
            <a:r>
              <a:rPr lang="en-US" dirty="0"/>
              <a:t>: The left has no solution, the right does. Why?</a:t>
            </a:r>
            <a:endParaRPr lang="en-US" i="1" dirty="0"/>
          </a:p>
        </p:txBody>
      </p:sp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112C4B27-1CE5-814C-87E4-5B9ED0FF5E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</p:spPr>
        <p:txBody>
          <a:bodyPr/>
          <a:lstStyle/>
          <a:p>
            <a:fld id="{E17FA2C0-6470-4D29-AE9D-EE482BC8D0A3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EF5834CB-79A7-5E45-A057-8AAAD2D3C75F}"/>
              </a:ext>
            </a:extLst>
          </p:cNvPr>
          <p:cNvSpPr/>
          <p:nvPr/>
        </p:nvSpPr>
        <p:spPr>
          <a:xfrm>
            <a:off x="2514600" y="2971800"/>
            <a:ext cx="457200" cy="990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I1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00591CBC-0BAC-2C49-8112-AF094FEC4223}"/>
              </a:ext>
            </a:extLst>
          </p:cNvPr>
          <p:cNvSpPr/>
          <p:nvPr/>
        </p:nvSpPr>
        <p:spPr>
          <a:xfrm>
            <a:off x="3048000" y="2971800"/>
            <a:ext cx="457200" cy="990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I2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A0389FB4-A0AF-D54E-BEE6-02CEEC42B3B0}"/>
              </a:ext>
            </a:extLst>
          </p:cNvPr>
          <p:cNvSpPr/>
          <p:nvPr/>
        </p:nvSpPr>
        <p:spPr>
          <a:xfrm>
            <a:off x="3581400" y="2971800"/>
            <a:ext cx="457200" cy="990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I3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133FB6AA-BA5A-3945-89E2-B90555FD93EB}"/>
              </a:ext>
            </a:extLst>
          </p:cNvPr>
          <p:cNvSpPr/>
          <p:nvPr/>
        </p:nvSpPr>
        <p:spPr>
          <a:xfrm>
            <a:off x="4114800" y="2971800"/>
            <a:ext cx="457200" cy="990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I4</a:t>
            </a: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A9E1EAB1-91DC-2C49-862C-74A36442B092}"/>
              </a:ext>
            </a:extLst>
          </p:cNvPr>
          <p:cNvSpPr/>
          <p:nvPr/>
        </p:nvSpPr>
        <p:spPr>
          <a:xfrm>
            <a:off x="2514600" y="4572000"/>
            <a:ext cx="457200" cy="990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I1</a:t>
            </a: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FC472BD1-AF41-9B48-B081-05A3A8C354C8}"/>
              </a:ext>
            </a:extLst>
          </p:cNvPr>
          <p:cNvSpPr/>
          <p:nvPr/>
        </p:nvSpPr>
        <p:spPr>
          <a:xfrm>
            <a:off x="3048000" y="4572000"/>
            <a:ext cx="457200" cy="990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I2</a:t>
            </a: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FB4F9DBA-D6CF-A749-A1C8-D88B668E13D4}"/>
              </a:ext>
            </a:extLst>
          </p:cNvPr>
          <p:cNvSpPr/>
          <p:nvPr/>
        </p:nvSpPr>
        <p:spPr>
          <a:xfrm>
            <a:off x="3581400" y="4572000"/>
            <a:ext cx="457200" cy="990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I3</a:t>
            </a: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1593F69A-B07A-EA4D-BEFE-21B28C5547D6}"/>
              </a:ext>
            </a:extLst>
          </p:cNvPr>
          <p:cNvSpPr/>
          <p:nvPr/>
        </p:nvSpPr>
        <p:spPr>
          <a:xfrm>
            <a:off x="4114800" y="4572000"/>
            <a:ext cx="457200" cy="990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I4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288032B-45CC-C84C-8C0B-CE1A5A3688F2}"/>
              </a:ext>
            </a:extLst>
          </p:cNvPr>
          <p:cNvSpPr txBox="1"/>
          <p:nvPr/>
        </p:nvSpPr>
        <p:spPr>
          <a:xfrm>
            <a:off x="786882" y="3276600"/>
            <a:ext cx="18039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Alice’s Order = 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FC5974EB-27DC-D14D-AA84-410689B4C5C2}"/>
              </a:ext>
            </a:extLst>
          </p:cNvPr>
          <p:cNvSpPr txBox="1"/>
          <p:nvPr/>
        </p:nvSpPr>
        <p:spPr>
          <a:xfrm>
            <a:off x="786882" y="4888468"/>
            <a:ext cx="18039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Bob’s Order = </a:t>
            </a: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9D62DE0B-FE08-9C45-BE6C-A9165F4FEBA1}"/>
              </a:ext>
            </a:extLst>
          </p:cNvPr>
          <p:cNvSpPr/>
          <p:nvPr/>
        </p:nvSpPr>
        <p:spPr>
          <a:xfrm>
            <a:off x="8280918" y="2971800"/>
            <a:ext cx="457200" cy="990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I1</a:t>
            </a: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7320B23D-20E7-3F4E-A6B1-E0C22063C832}"/>
              </a:ext>
            </a:extLst>
          </p:cNvPr>
          <p:cNvSpPr/>
          <p:nvPr/>
        </p:nvSpPr>
        <p:spPr>
          <a:xfrm>
            <a:off x="8814318" y="2971800"/>
            <a:ext cx="457200" cy="990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I2</a:t>
            </a: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6E26A57C-F5CB-4D48-9E07-A7359793CDDB}"/>
              </a:ext>
            </a:extLst>
          </p:cNvPr>
          <p:cNvSpPr/>
          <p:nvPr/>
        </p:nvSpPr>
        <p:spPr>
          <a:xfrm>
            <a:off x="9347718" y="2971800"/>
            <a:ext cx="457200" cy="990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I3</a:t>
            </a:r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C920818B-DC47-4B4E-ADCF-21B3CBAFD5C7}"/>
              </a:ext>
            </a:extLst>
          </p:cNvPr>
          <p:cNvSpPr/>
          <p:nvPr/>
        </p:nvSpPr>
        <p:spPr>
          <a:xfrm>
            <a:off x="9881118" y="2971800"/>
            <a:ext cx="457200" cy="990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I4</a:t>
            </a:r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55B58350-05BF-8C4C-8209-56A769F2A9B7}"/>
              </a:ext>
            </a:extLst>
          </p:cNvPr>
          <p:cNvSpPr/>
          <p:nvPr/>
        </p:nvSpPr>
        <p:spPr>
          <a:xfrm>
            <a:off x="8280918" y="4572000"/>
            <a:ext cx="457200" cy="990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I4</a:t>
            </a: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0CD9292D-F57E-A646-8D42-AD4073C33D98}"/>
              </a:ext>
            </a:extLst>
          </p:cNvPr>
          <p:cNvSpPr/>
          <p:nvPr/>
        </p:nvSpPr>
        <p:spPr>
          <a:xfrm>
            <a:off x="8814318" y="4572000"/>
            <a:ext cx="457200" cy="990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I3</a:t>
            </a:r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8B0BFB6A-AFB1-9946-9079-9073DFE3956A}"/>
              </a:ext>
            </a:extLst>
          </p:cNvPr>
          <p:cNvSpPr/>
          <p:nvPr/>
        </p:nvSpPr>
        <p:spPr>
          <a:xfrm>
            <a:off x="9347718" y="4572000"/>
            <a:ext cx="457200" cy="990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I2</a:t>
            </a: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5271F6C8-5F52-3A43-BAD1-5F3A857C2E1C}"/>
              </a:ext>
            </a:extLst>
          </p:cNvPr>
          <p:cNvSpPr/>
          <p:nvPr/>
        </p:nvSpPr>
        <p:spPr>
          <a:xfrm>
            <a:off x="9881118" y="4572000"/>
            <a:ext cx="457200" cy="990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I1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CEA43190-D216-E548-837E-C0A8B37E8341}"/>
              </a:ext>
            </a:extLst>
          </p:cNvPr>
          <p:cNvSpPr txBox="1"/>
          <p:nvPr/>
        </p:nvSpPr>
        <p:spPr>
          <a:xfrm>
            <a:off x="6553200" y="3276600"/>
            <a:ext cx="18039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Alice’s Order = 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579E402A-DEF6-784D-A41C-B84BECA8506F}"/>
              </a:ext>
            </a:extLst>
          </p:cNvPr>
          <p:cNvSpPr txBox="1"/>
          <p:nvPr/>
        </p:nvSpPr>
        <p:spPr>
          <a:xfrm>
            <a:off x="6553200" y="4888468"/>
            <a:ext cx="18039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Bob’s Order = </a:t>
            </a:r>
          </a:p>
        </p:txBody>
      </p:sp>
    </p:spTree>
    <p:extLst>
      <p:ext uri="{BB962C8B-B14F-4D97-AF65-F5344CB8AC3E}">
        <p14:creationId xmlns:p14="http://schemas.microsoft.com/office/powerpoint/2010/main" val="34606332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Optimal Substructure?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1371600"/>
            <a:ext cx="11506200" cy="5105400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r>
              <a:rPr lang="en-US" i="1" dirty="0"/>
              <a:t>Does this problem have optimal substructure?</a:t>
            </a:r>
          </a:p>
          <a:p>
            <a:pPr marL="0" indent="0">
              <a:buNone/>
            </a:pPr>
            <a:endParaRPr lang="en-US" i="1" dirty="0"/>
          </a:p>
          <a:p>
            <a:pPr marL="0" indent="0">
              <a:buNone/>
            </a:pPr>
            <a:r>
              <a:rPr lang="en-US" i="1" dirty="0"/>
              <a:t>What do you think?</a:t>
            </a:r>
          </a:p>
        </p:txBody>
      </p:sp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112C4B27-1CE5-814C-87E4-5B9ED0FF5E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</p:spPr>
        <p:txBody>
          <a:bodyPr/>
          <a:lstStyle/>
          <a:p>
            <a:fld id="{E17FA2C0-6470-4D29-AE9D-EE482BC8D0A3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32837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Optimal Substructure?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1371600"/>
            <a:ext cx="11506200" cy="1905000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r>
              <a:rPr lang="en-US" i="1" dirty="0"/>
              <a:t>Does this problem have optimal substructure?</a:t>
            </a:r>
          </a:p>
          <a:p>
            <a:pPr marL="0" indent="0">
              <a:buNone/>
            </a:pPr>
            <a:endParaRPr lang="en-US" i="1" dirty="0"/>
          </a:p>
          <a:p>
            <a:pPr marL="0" indent="0">
              <a:buNone/>
            </a:pPr>
            <a:r>
              <a:rPr lang="en-US" i="1" dirty="0"/>
              <a:t>It is </a:t>
            </a:r>
            <a:r>
              <a:rPr lang="en-US" b="1" i="1" dirty="0"/>
              <a:t>REALLY</a:t>
            </a:r>
            <a:r>
              <a:rPr lang="en-US" i="1" dirty="0"/>
              <a:t> hard to tell here:</a:t>
            </a:r>
          </a:p>
        </p:txBody>
      </p:sp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112C4B27-1CE5-814C-87E4-5B9ED0FF5E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</p:spPr>
        <p:txBody>
          <a:bodyPr/>
          <a:lstStyle/>
          <a:p>
            <a:fld id="{E17FA2C0-6470-4D29-AE9D-EE482BC8D0A3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E0B8758-9E89-D94D-9EDA-BE99B08F2239}"/>
              </a:ext>
            </a:extLst>
          </p:cNvPr>
          <p:cNvSpPr/>
          <p:nvPr/>
        </p:nvSpPr>
        <p:spPr>
          <a:xfrm>
            <a:off x="1956318" y="4191000"/>
            <a:ext cx="457200" cy="990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I1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B21482A-33F7-9347-BE66-CDB730BAE595}"/>
              </a:ext>
            </a:extLst>
          </p:cNvPr>
          <p:cNvSpPr/>
          <p:nvPr/>
        </p:nvSpPr>
        <p:spPr>
          <a:xfrm>
            <a:off x="2489718" y="4191000"/>
            <a:ext cx="457200" cy="9906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I2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E96E846F-6695-704E-AE0D-77FC0B1F9B42}"/>
              </a:ext>
            </a:extLst>
          </p:cNvPr>
          <p:cNvSpPr/>
          <p:nvPr/>
        </p:nvSpPr>
        <p:spPr>
          <a:xfrm>
            <a:off x="3023118" y="4191000"/>
            <a:ext cx="457200" cy="990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I3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B99045B-48DB-2644-A320-7DAE414A0B82}"/>
              </a:ext>
            </a:extLst>
          </p:cNvPr>
          <p:cNvSpPr/>
          <p:nvPr/>
        </p:nvSpPr>
        <p:spPr>
          <a:xfrm>
            <a:off x="3556518" y="4191000"/>
            <a:ext cx="457200" cy="9906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I4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69645D6A-9901-F34A-BF27-F54561761CC3}"/>
              </a:ext>
            </a:extLst>
          </p:cNvPr>
          <p:cNvSpPr txBox="1"/>
          <p:nvPr/>
        </p:nvSpPr>
        <p:spPr>
          <a:xfrm>
            <a:off x="228600" y="4495800"/>
            <a:ext cx="18039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Alice’s Order = </a:t>
            </a: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62CB9174-CDD6-8D42-90F5-5BF3930BB42A}"/>
              </a:ext>
            </a:extLst>
          </p:cNvPr>
          <p:cNvCxnSpPr>
            <a:cxnSpLocks/>
          </p:cNvCxnSpPr>
          <p:nvPr/>
        </p:nvCxnSpPr>
        <p:spPr>
          <a:xfrm flipV="1">
            <a:off x="3276600" y="5257800"/>
            <a:ext cx="457200" cy="6096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4FB032D3-0B2C-8B43-B4AD-48058CDD3EAD}"/>
              </a:ext>
            </a:extLst>
          </p:cNvPr>
          <p:cNvSpPr txBox="1"/>
          <p:nvPr/>
        </p:nvSpPr>
        <p:spPr>
          <a:xfrm>
            <a:off x="2565918" y="5900358"/>
            <a:ext cx="1828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/>
              <a:t>Alice does not get these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320830BC-702F-9441-AE14-866B4349833D}"/>
              </a:ext>
            </a:extLst>
          </p:cNvPr>
          <p:cNvSpPr txBox="1"/>
          <p:nvPr/>
        </p:nvSpPr>
        <p:spPr>
          <a:xfrm>
            <a:off x="2060510" y="3761255"/>
            <a:ext cx="1828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/>
              <a:t>Optimal Solution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6C65D1D3-B2D6-3649-953A-C2FE0A2CA905}"/>
              </a:ext>
            </a:extLst>
          </p:cNvPr>
          <p:cNvSpPr/>
          <p:nvPr/>
        </p:nvSpPr>
        <p:spPr>
          <a:xfrm>
            <a:off x="8686800" y="4197511"/>
            <a:ext cx="457200" cy="9906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I2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AFBAE02C-BBC4-8742-9D11-49780AABD26A}"/>
              </a:ext>
            </a:extLst>
          </p:cNvPr>
          <p:cNvSpPr/>
          <p:nvPr/>
        </p:nvSpPr>
        <p:spPr>
          <a:xfrm>
            <a:off x="9220200" y="4197511"/>
            <a:ext cx="457200" cy="990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I3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1AAC6CE3-D3FE-2241-90F3-3B07BB604F44}"/>
              </a:ext>
            </a:extLst>
          </p:cNvPr>
          <p:cNvSpPr/>
          <p:nvPr/>
        </p:nvSpPr>
        <p:spPr>
          <a:xfrm>
            <a:off x="9753600" y="4197511"/>
            <a:ext cx="457200" cy="9906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I4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6F9614CF-D063-1342-A6DF-962ED702EEF0}"/>
              </a:ext>
            </a:extLst>
          </p:cNvPr>
          <p:cNvSpPr txBox="1"/>
          <p:nvPr/>
        </p:nvSpPr>
        <p:spPr>
          <a:xfrm>
            <a:off x="6425682" y="4502311"/>
            <a:ext cx="18039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Alice’s Order = 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FC12FFEC-997A-B74E-883D-6886E26A24ED}"/>
              </a:ext>
            </a:extLst>
          </p:cNvPr>
          <p:cNvSpPr txBox="1"/>
          <p:nvPr/>
        </p:nvSpPr>
        <p:spPr>
          <a:xfrm>
            <a:off x="8534400" y="3775674"/>
            <a:ext cx="21818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/>
              <a:t>Optimal Solution?</a:t>
            </a:r>
          </a:p>
        </p:txBody>
      </p:sp>
    </p:spTree>
    <p:extLst>
      <p:ext uri="{BB962C8B-B14F-4D97-AF65-F5344CB8AC3E}">
        <p14:creationId xmlns:p14="http://schemas.microsoft.com/office/powerpoint/2010/main" val="33220133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Let’s think about properties of the problem!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1371600"/>
            <a:ext cx="11506200" cy="5105400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r>
              <a:rPr lang="en-US" dirty="0"/>
              <a:t>Can you come up with some </a:t>
            </a:r>
            <a:r>
              <a:rPr lang="en-US" b="1" i="1" u="sng" dirty="0"/>
              <a:t>properties of the problem </a:t>
            </a:r>
            <a:r>
              <a:rPr lang="en-US" dirty="0"/>
              <a:t>that might be useful? Here are some probing questions:</a:t>
            </a:r>
          </a:p>
          <a:p>
            <a:pPr marL="0" indent="0">
              <a:buNone/>
            </a:pPr>
            <a:endParaRPr lang="en-US" b="1" i="1" u="sng" dirty="0"/>
          </a:p>
          <a:p>
            <a:pPr marL="514350" indent="-514350">
              <a:buAutoNum type="arabicPeriod"/>
            </a:pPr>
            <a:r>
              <a:rPr lang="en-US" i="1" dirty="0"/>
              <a:t>Are there any items in Alice’s list, that Alice NEEDs to have?</a:t>
            </a:r>
          </a:p>
          <a:p>
            <a:pPr marL="514350" indent="-514350">
              <a:buAutoNum type="arabicPeriod"/>
            </a:pPr>
            <a:r>
              <a:rPr lang="en-US" i="1" dirty="0"/>
              <a:t>If Alice gets that item? Are there others that Alice needs to have?</a:t>
            </a:r>
          </a:p>
          <a:p>
            <a:pPr marL="514350" indent="-514350">
              <a:buAutoNum type="arabicPeriod"/>
            </a:pPr>
            <a:r>
              <a:rPr lang="en-US" i="1" dirty="0"/>
              <a:t>If Alice has a choice between items, which one is the best choice?</a:t>
            </a:r>
          </a:p>
          <a:p>
            <a:pPr marL="514350" indent="-514350">
              <a:buAutoNum type="arabicPeriod"/>
            </a:pPr>
            <a:r>
              <a:rPr lang="en-US" i="1" dirty="0"/>
              <a:t>Given a possible split, how difficult would it be to verify that the solution works for both parties?</a:t>
            </a:r>
          </a:p>
        </p:txBody>
      </p:sp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112C4B27-1CE5-814C-87E4-5B9ED0FF5E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</p:spPr>
        <p:txBody>
          <a:bodyPr/>
          <a:lstStyle/>
          <a:p>
            <a:fld id="{E17FA2C0-6470-4D29-AE9D-EE482BC8D0A3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89526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Let’s think about properties of the problem!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1371600"/>
            <a:ext cx="11506200" cy="5105400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r>
              <a:rPr lang="en-US" dirty="0"/>
              <a:t>Important Properties for Alice (and likewise for Bob):</a:t>
            </a:r>
          </a:p>
          <a:p>
            <a:pPr marL="0" indent="0">
              <a:buNone/>
            </a:pPr>
            <a:endParaRPr lang="en-US" dirty="0"/>
          </a:p>
          <a:p>
            <a:pPr marL="514350" indent="-514350">
              <a:buAutoNum type="arabicPeriod"/>
            </a:pPr>
            <a:r>
              <a:rPr lang="en-US" dirty="0"/>
              <a:t>Alice needs to have her top item (for sure!)</a:t>
            </a:r>
          </a:p>
          <a:p>
            <a:pPr marL="514350" indent="-514350">
              <a:buAutoNum type="arabicPeriod"/>
            </a:pPr>
            <a:r>
              <a:rPr lang="en-US" dirty="0"/>
              <a:t>If Alice ranked four items in order A,B,C,D</a:t>
            </a:r>
          </a:p>
          <a:p>
            <a:pPr marL="914400" lvl="1" indent="-514350">
              <a:buAutoNum type="arabicPeriod"/>
            </a:pPr>
            <a:r>
              <a:rPr lang="en-US" dirty="0"/>
              <a:t>A + B &gt; C + D</a:t>
            </a:r>
          </a:p>
          <a:p>
            <a:pPr marL="914400" lvl="1" indent="-514350">
              <a:buAutoNum type="arabicPeriod"/>
            </a:pPr>
            <a:r>
              <a:rPr lang="en-US" dirty="0"/>
              <a:t>A + C &gt; B + D</a:t>
            </a:r>
          </a:p>
          <a:p>
            <a:pPr marL="514350" indent="-514350">
              <a:buAutoNum type="arabicPeriod"/>
            </a:pPr>
            <a:r>
              <a:rPr lang="en-US" dirty="0"/>
              <a:t>In general, for every x items you get in your order in a row, you can skip up x items before needing to get one!!</a:t>
            </a:r>
          </a:p>
        </p:txBody>
      </p:sp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112C4B27-1CE5-814C-87E4-5B9ED0FF5E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</p:spPr>
        <p:txBody>
          <a:bodyPr/>
          <a:lstStyle/>
          <a:p>
            <a:fld id="{E17FA2C0-6470-4D29-AE9D-EE482BC8D0A3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89577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Let’s think about properties of the problem!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1371600"/>
            <a:ext cx="11506200" cy="5105400"/>
          </a:xfrm>
        </p:spPr>
        <p:txBody>
          <a:bodyPr anchor="t">
            <a:normAutofit lnSpcReduction="10000"/>
          </a:bodyPr>
          <a:lstStyle/>
          <a:p>
            <a:pPr marL="0" indent="0">
              <a:buNone/>
            </a:pPr>
            <a:r>
              <a:rPr lang="en-US" sz="2400" b="1" i="1" u="sng" dirty="0"/>
              <a:t>Verifying a solution</a:t>
            </a:r>
            <a:r>
              <a:rPr lang="en-US" sz="2400" dirty="0"/>
              <a:t>:</a:t>
            </a:r>
          </a:p>
          <a:p>
            <a:pPr marL="0" indent="0">
              <a:buNone/>
            </a:pPr>
            <a:r>
              <a:rPr lang="en-US" sz="2400" b="1" i="1" dirty="0"/>
              <a:t>Input</a:t>
            </a:r>
            <a:r>
              <a:rPr lang="en-US" sz="2400" dirty="0"/>
              <a:t>: List that Alice received (or Bob)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/>
              <a:t>Verify(List A):			//Assume A is a list of True/False, did Alice get item </a:t>
            </a:r>
            <a:r>
              <a:rPr lang="en-US" sz="2400" dirty="0" err="1"/>
              <a:t>i</a:t>
            </a:r>
            <a:r>
              <a:rPr lang="en-US" sz="2400" dirty="0"/>
              <a:t>?</a:t>
            </a:r>
          </a:p>
          <a:p>
            <a:pPr marL="0" indent="0">
              <a:buNone/>
            </a:pPr>
            <a:r>
              <a:rPr lang="en-US" sz="2400" dirty="0"/>
              <a:t>	Count = 0</a:t>
            </a:r>
          </a:p>
          <a:p>
            <a:pPr marL="0" indent="0">
              <a:buNone/>
            </a:pPr>
            <a:r>
              <a:rPr lang="en-US" sz="2400" dirty="0"/>
              <a:t>	For each item </a:t>
            </a:r>
            <a:r>
              <a:rPr lang="en-US" sz="2400" dirty="0" err="1"/>
              <a:t>i</a:t>
            </a:r>
            <a:r>
              <a:rPr lang="en-US" sz="2400" dirty="0"/>
              <a:t> in A:</a:t>
            </a:r>
          </a:p>
          <a:p>
            <a:pPr marL="0" indent="0">
              <a:buNone/>
            </a:pPr>
            <a:r>
              <a:rPr lang="en-US" sz="2400" dirty="0"/>
              <a:t>		If Alice received </a:t>
            </a:r>
            <a:r>
              <a:rPr lang="en-US" sz="2400" dirty="0" err="1"/>
              <a:t>i</a:t>
            </a:r>
            <a:r>
              <a:rPr lang="en-US" sz="2400" dirty="0"/>
              <a:t>:</a:t>
            </a:r>
          </a:p>
          <a:p>
            <a:pPr marL="0" indent="0">
              <a:buNone/>
            </a:pPr>
            <a:r>
              <a:rPr lang="en-US" sz="2400" dirty="0"/>
              <a:t>			count++</a:t>
            </a:r>
          </a:p>
          <a:p>
            <a:pPr marL="0" indent="0">
              <a:buNone/>
            </a:pPr>
            <a:r>
              <a:rPr lang="en-US" sz="2400" dirty="0"/>
              <a:t>		else</a:t>
            </a:r>
          </a:p>
          <a:p>
            <a:pPr marL="0" indent="0">
              <a:buNone/>
            </a:pPr>
            <a:r>
              <a:rPr lang="en-US" sz="2400" dirty="0"/>
              <a:t>			count--;</a:t>
            </a:r>
          </a:p>
          <a:p>
            <a:pPr marL="0" indent="0">
              <a:buNone/>
            </a:pPr>
            <a:r>
              <a:rPr lang="en-US" sz="2400" dirty="0"/>
              <a:t>			if count == -1 then return fail</a:t>
            </a:r>
          </a:p>
          <a:p>
            <a:pPr marL="0" indent="0">
              <a:buNone/>
            </a:pPr>
            <a:r>
              <a:rPr lang="en-US" sz="2400" dirty="0"/>
              <a:t>	return pass</a:t>
            </a:r>
          </a:p>
        </p:txBody>
      </p:sp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112C4B27-1CE5-814C-87E4-5B9ED0FF5E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</p:spPr>
        <p:txBody>
          <a:bodyPr/>
          <a:lstStyle/>
          <a:p>
            <a:fld id="{E17FA2C0-6470-4D29-AE9D-EE482BC8D0A3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3980203"/>
      </p:ext>
    </p:extLst>
  </p:cSld>
  <p:clrMapOvr>
    <a:masterClrMapping/>
  </p:clrMapOvr>
</p:sld>
</file>

<file path=ppt/theme/theme1.xml><?xml version="1.0" encoding="utf-8"?>
<a:theme xmlns:a="http://schemas.openxmlformats.org/drawingml/2006/main" name="CS4102-SlimGray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S4102-SlimGray" id="{0C9D6FD0-6105-1D4A-B9A3-9200ED4C5EEE}" vid="{94664388-EB31-D042-8A81-6F2F7AEB9E9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CS4102-SlimGray</Template>
  <TotalTime>17713</TotalTime>
  <Words>804</Words>
  <Application>Microsoft Macintosh PowerPoint</Application>
  <PresentationFormat>Widescreen</PresentationFormat>
  <Paragraphs>129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Arial</vt:lpstr>
      <vt:lpstr>Calibri</vt:lpstr>
      <vt:lpstr>Cambria Math</vt:lpstr>
      <vt:lpstr>Helvetica Neue</vt:lpstr>
      <vt:lpstr>Helvetica Neue Thin</vt:lpstr>
      <vt:lpstr>CS4102-SlimGray</vt:lpstr>
      <vt:lpstr>Greedy Algorithms Dividing Resources</vt:lpstr>
      <vt:lpstr>Dividing Resources</vt:lpstr>
      <vt:lpstr>Can you solve it??</vt:lpstr>
      <vt:lpstr>Optimal Substructure…</vt:lpstr>
      <vt:lpstr>Optimal Substructure?</vt:lpstr>
      <vt:lpstr>Optimal Substructure?</vt:lpstr>
      <vt:lpstr>Let’s think about properties of the problem!</vt:lpstr>
      <vt:lpstr>Let’s think about properties of the problem!</vt:lpstr>
      <vt:lpstr>Let’s think about properties of the problem!</vt:lpstr>
      <vt:lpstr>Can you solve it??</vt:lpstr>
      <vt:lpstr>Can you solve it??</vt:lpstr>
      <vt:lpstr>Can you solve it??</vt:lpstr>
    </vt:vector>
  </TitlesOfParts>
  <Company>UVA SEAS Computer Science</Company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njb2b</dc:creator>
  <cp:lastModifiedBy>Mark Floryan</cp:lastModifiedBy>
  <cp:revision>1309</cp:revision>
  <dcterms:created xsi:type="dcterms:W3CDTF">2017-08-21T20:54:06Z</dcterms:created>
  <dcterms:modified xsi:type="dcterms:W3CDTF">2022-10-14T14:23:04Z</dcterms:modified>
</cp:coreProperties>
</file>