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642" r:id="rId2"/>
    <p:sldId id="617" r:id="rId3"/>
    <p:sldId id="664" r:id="rId4"/>
    <p:sldId id="568" r:id="rId5"/>
    <p:sldId id="586" r:id="rId6"/>
    <p:sldId id="673" r:id="rId7"/>
    <p:sldId id="571" r:id="rId8"/>
    <p:sldId id="572" r:id="rId9"/>
    <p:sldId id="674" r:id="rId10"/>
    <p:sldId id="675" r:id="rId11"/>
    <p:sldId id="580" r:id="rId12"/>
    <p:sldId id="575" r:id="rId13"/>
    <p:sldId id="682" r:id="rId14"/>
    <p:sldId id="589" r:id="rId15"/>
    <p:sldId id="590" r:id="rId16"/>
    <p:sldId id="579" r:id="rId17"/>
    <p:sldId id="576" r:id="rId18"/>
    <p:sldId id="683" r:id="rId19"/>
    <p:sldId id="684" r:id="rId20"/>
    <p:sldId id="700" r:id="rId21"/>
    <p:sldId id="701" r:id="rId22"/>
    <p:sldId id="702" r:id="rId23"/>
    <p:sldId id="703" r:id="rId24"/>
    <p:sldId id="704" r:id="rId25"/>
    <p:sldId id="70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DDE23A-C3E9-4012-9D56-589ACFBEC21E}">
          <p14:sldIdLst>
            <p14:sldId id="642"/>
            <p14:sldId id="617"/>
            <p14:sldId id="664"/>
            <p14:sldId id="568"/>
            <p14:sldId id="586"/>
            <p14:sldId id="673"/>
            <p14:sldId id="571"/>
            <p14:sldId id="572"/>
            <p14:sldId id="674"/>
            <p14:sldId id="675"/>
            <p14:sldId id="580"/>
            <p14:sldId id="575"/>
            <p14:sldId id="682"/>
            <p14:sldId id="589"/>
            <p14:sldId id="590"/>
            <p14:sldId id="579"/>
            <p14:sldId id="576"/>
            <p14:sldId id="683"/>
            <p14:sldId id="684"/>
            <p14:sldId id="700"/>
            <p14:sldId id="701"/>
            <p14:sldId id="702"/>
            <p14:sldId id="703"/>
            <p14:sldId id="704"/>
            <p14:sldId id="7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CC0000"/>
    <a:srgbClr val="FFFF00"/>
    <a:srgbClr val="C57F70"/>
    <a:srgbClr val="FFFF66"/>
    <a:srgbClr val="FF99FF"/>
    <a:srgbClr val="FF6600"/>
    <a:srgbClr val="FFCC00"/>
    <a:srgbClr val="92D05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84"/>
    <p:restoredTop sz="92840" autoAdjust="0"/>
  </p:normalViewPr>
  <p:slideViewPr>
    <p:cSldViewPr>
      <p:cViewPr varScale="1">
        <p:scale>
          <a:sx n="132" d="100"/>
          <a:sy n="132" d="100"/>
        </p:scale>
        <p:origin x="744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F7FD5-2840-4607-A4CD-0A8A66D9D61D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E913D-325D-4B30-8E23-50203DB58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0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05D8DCB-06E0-DB4B-A914-CADE4285D248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A2421-D2CD-4522-A1BA-E4F59ED821B7}" type="datetime1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8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928D-0C55-4D8D-9D16-4C05754E5356}" type="datetime1">
              <a:rPr lang="en-US" smtClean="0"/>
              <a:t>10/18/22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EDDD-253B-4C38-A621-35D8BA950C17}" type="datetime1">
              <a:rPr lang="en-US" smtClean="0"/>
              <a:t>10/18/22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25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67E4-28CB-45C9-B82C-D6B22AD4F0EB}" type="datetime1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99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C693-B405-44E1-A127-B7CE8B45C1E1}" type="datetime1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9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ll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731837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8639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115C93-B2CE-D44F-83E3-23A7F22EA8D8}"/>
              </a:ext>
            </a:extLst>
          </p:cNvPr>
          <p:cNvSpPr/>
          <p:nvPr/>
        </p:nvSpPr>
        <p:spPr>
          <a:xfrm>
            <a:off x="0" y="-1"/>
            <a:ext cx="12192000" cy="1143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838200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F985-6D44-417A-9881-D208468CBA07}" type="datetime1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5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arm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A59ABBA-0641-D142-A6E1-AAF21A858462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7612"/>
          </a:xfrm>
        </p:spPr>
        <p:txBody>
          <a:bodyPr/>
          <a:lstStyle>
            <a:lvl1pPr>
              <a:defRPr b="0" i="0" spc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37356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9391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4A86-E8D2-4E57-8D6D-61E2D175474B}" type="datetime1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2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AB17AF-8C4C-5845-B7DE-A4AC7A53117E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21DF3-1FB0-45DC-97EF-461960E13574}" type="datetime1">
              <a:rPr lang="en-US" smtClean="0"/>
              <a:t>10/18/22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3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282CF36-B83D-CA4E-A297-1A51EA28471C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088E-2809-46D8-B43F-738015D878CC}" type="datetime1">
              <a:rPr lang="en-US" smtClean="0"/>
              <a:t>10/18/22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1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16002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D42A-BC08-426E-9E11-483BA9D61AF6}" type="datetime1">
              <a:rPr lang="en-US" smtClean="0"/>
              <a:t>10/18/22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2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maller 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D2E7A9B-E4F1-7444-9561-2EEF0BD9300B}"/>
              </a:ext>
            </a:extLst>
          </p:cNvPr>
          <p:cNvSpPr/>
          <p:nvPr/>
        </p:nvSpPr>
        <p:spPr>
          <a:xfrm>
            <a:off x="0" y="-1"/>
            <a:ext cx="12192000" cy="762001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10972800" cy="1143000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8102-2E91-4DD7-8E8B-98B790A12701}" type="datetime1">
              <a:rPr lang="en-US" smtClean="0"/>
              <a:t>10/18/22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7411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C786-44E1-4BD5-AD14-75F3EA166B5A}" type="datetime1">
              <a:rPr lang="en-US" smtClean="0"/>
              <a:t>10/18/22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9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28102-2E91-4DD7-8E8B-98B790A12701}" type="datetime1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DE50-950A-4D58-BFB2-FA2C6A8B3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6CE7-81B2-8049-9E87-758163BB5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990600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en-US" sz="8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Greedy Algorithms</a:t>
            </a:r>
            <a:br>
              <a:rPr lang="en-US" sz="8000" dirty="0"/>
            </a:b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Activity Selection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58644-965A-D547-8284-0CF0702A7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048000"/>
            <a:ext cx="8534400" cy="2514600"/>
          </a:xfrm>
        </p:spPr>
        <p:txBody>
          <a:bodyPr/>
          <a:lstStyle/>
          <a:p>
            <a:r>
              <a:rPr lang="en-US" dirty="0"/>
              <a:t>CS 3100 – DSA2</a:t>
            </a:r>
          </a:p>
          <a:p>
            <a:r>
              <a:rPr lang="en-US" dirty="0"/>
              <a:t>Mark Floryan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2174-F7C5-3845-B17B-CDFA1796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4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Activity Selection: A Greedy Algorithm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The algorithm using the best </a:t>
            </a:r>
            <a:r>
              <a:rPr lang="en-US" b="1" dirty="0">
                <a:solidFill>
                  <a:srgbClr val="0070C0"/>
                </a:solidFill>
                <a:latin typeface="+mj-lt"/>
                <a:ea typeface="ＭＳ Ｐゴシック" charset="0"/>
                <a:cs typeface="ＭＳ Ｐゴシック" charset="0"/>
              </a:rPr>
              <a:t>greedy choice </a:t>
            </a:r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is simple:</a:t>
            </a:r>
          </a:p>
          <a:p>
            <a:pPr lvl="1"/>
            <a:r>
              <a:rPr lang="en-US" dirty="0">
                <a:latin typeface="+mj-lt"/>
                <a:ea typeface="ＭＳ Ｐゴシック" charset="0"/>
              </a:rPr>
              <a:t>Sort the activities by </a:t>
            </a:r>
            <a:r>
              <a:rPr lang="en-US" u="sng" dirty="0">
                <a:latin typeface="+mj-lt"/>
                <a:ea typeface="ＭＳ Ｐゴシック" charset="0"/>
              </a:rPr>
              <a:t>finish time</a:t>
            </a:r>
          </a:p>
          <a:p>
            <a:pPr lvl="1"/>
            <a:r>
              <a:rPr lang="en-US" dirty="0">
                <a:latin typeface="+mj-lt"/>
                <a:ea typeface="ＭＳ Ｐゴシック" charset="0"/>
              </a:rPr>
              <a:t>Schedule the first activity</a:t>
            </a:r>
          </a:p>
          <a:p>
            <a:pPr lvl="1"/>
            <a:r>
              <a:rPr lang="en-US" dirty="0">
                <a:latin typeface="+mj-lt"/>
                <a:ea typeface="ＭＳ Ｐゴシック" charset="0"/>
              </a:rPr>
              <a:t>Then schedule </a:t>
            </a:r>
            <a:r>
              <a:rPr lang="en-US" b="1" dirty="0">
                <a:solidFill>
                  <a:srgbClr val="0070C0"/>
                </a:solidFill>
                <a:latin typeface="+mj-lt"/>
                <a:ea typeface="ＭＳ Ｐゴシック" charset="0"/>
              </a:rPr>
              <a:t>the next activity in sorted list which starts after previous activity finishes</a:t>
            </a:r>
          </a:p>
          <a:p>
            <a:pPr lvl="1"/>
            <a:r>
              <a:rPr lang="en-US" dirty="0">
                <a:latin typeface="+mj-lt"/>
                <a:ea typeface="ＭＳ Ｐゴシック" charset="0"/>
              </a:rPr>
              <a:t>Repeat until no more activities</a:t>
            </a:r>
          </a:p>
          <a:p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Or in simpler terms:</a:t>
            </a:r>
          </a:p>
          <a:p>
            <a:pPr lvl="1"/>
            <a:r>
              <a:rPr lang="en-US" dirty="0">
                <a:latin typeface="+mj-lt"/>
                <a:ea typeface="ＭＳ Ｐゴシック" charset="0"/>
              </a:rPr>
              <a:t>Always pick the compatible activity that finishes earliest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2471785-6A7B-764B-AAAB-5796EBD82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294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Optimal Substructure Property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Remember?</a:t>
            </a: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Detailed discussion on p. 379 (in chapter on Dynamic Programming)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If A is an optimal solution to a problem, then the components of A are optimal solutions to </a:t>
            </a:r>
            <a:r>
              <a:rPr lang="en-US" sz="2000" dirty="0" err="1">
                <a:latin typeface="Arial" charset="0"/>
                <a:ea typeface="ＭＳ Ｐゴシック" charset="0"/>
              </a:rPr>
              <a:t>subproblems</a:t>
            </a:r>
            <a:endParaRPr lang="en-US" sz="2000" dirty="0">
              <a:latin typeface="Arial" charset="0"/>
              <a:ea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Reminder:  Example 1, Shortest Path</a:t>
            </a:r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Say P is min-length path from CHO to LA and includes DAL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Let P</a:t>
            </a:r>
            <a:r>
              <a:rPr lang="en-US" sz="2000" baseline="-25000" dirty="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be component of P from CHO to DAL, and P</a:t>
            </a:r>
            <a:r>
              <a:rPr lang="en-US" sz="2000" baseline="-25000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be component of P from DAL to LA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2000" baseline="-25000" dirty="0">
                <a:latin typeface="Arial" charset="0"/>
                <a:ea typeface="ＭＳ Ｐゴシック" charset="0"/>
                <a:cs typeface="ＭＳ Ｐゴシック" charset="0"/>
              </a:rPr>
              <a:t>1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must be shortest path from CHO to DAL, and P</a:t>
            </a:r>
            <a:r>
              <a:rPr lang="en-US" sz="2000" baseline="-25000" dirty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must be shortest path from DAL to LA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Why is this true?  Can you prove it?  Yes, by contradiction.</a:t>
            </a:r>
          </a:p>
          <a:p>
            <a:pPr lvl="2"/>
            <a:r>
              <a:rPr lang="en-US" sz="1600" dirty="0">
                <a:latin typeface="Arial" charset="0"/>
                <a:ea typeface="ＭＳ Ｐゴシック" charset="0"/>
                <a:cs typeface="ＭＳ Ｐゴシック" charset="0"/>
              </a:rPr>
              <a:t>Do it!  In-class exercise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53CD9FC-877D-894F-BB85-33632A14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50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Activity Selection: Optimal Substructure 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199"/>
            <a:ext cx="10972800" cy="4756151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Let 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k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be the minimum activity in the solution 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A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(i.e., the one with the earliest finish time).  Then 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A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- {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k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} is an optimal solution to 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S</a:t>
            </a:r>
            <a:r>
              <a:rPr lang="fr-FR" altLang="ja-JP" sz="2800" i="1" dirty="0">
                <a:ea typeface="ＭＳ Ｐゴシック" charset="0"/>
                <a:cs typeface="ＭＳ Ｐゴシック" charset="0"/>
              </a:rPr>
              <a:t>’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= {</a:t>
            </a:r>
            <a:r>
              <a:rPr lang="en-US" sz="2800" i="1" dirty="0" err="1">
                <a:ea typeface="ＭＳ Ｐゴシック" charset="0"/>
                <a:cs typeface="ＭＳ Ｐゴシック" charset="0"/>
              </a:rPr>
              <a:t>i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 </a:t>
            </a:r>
            <a:r>
              <a:rPr lang="en-US" sz="2800" i="1" dirty="0">
                <a:ea typeface="ＭＳ Ｐゴシック" charset="0"/>
                <a:cs typeface="ＭＳ Ｐゴシック" charset="0"/>
                <a:sym typeface="Symbol" charset="0"/>
              </a:rPr>
              <a:t>S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: </a:t>
            </a:r>
            <a:r>
              <a:rPr lang="en-US" sz="2800" i="1" dirty="0" err="1">
                <a:ea typeface="ＭＳ Ｐゴシック" charset="0"/>
                <a:cs typeface="ＭＳ Ｐゴシック" charset="0"/>
                <a:sym typeface="Symbol" charset="0"/>
              </a:rPr>
              <a:t>s</a:t>
            </a:r>
            <a:r>
              <a:rPr lang="en-US" sz="2800" i="1" baseline="-25000" dirty="0" err="1">
                <a:ea typeface="ＭＳ Ｐゴシック" charset="0"/>
                <a:cs typeface="ＭＳ Ｐゴシック" charset="0"/>
                <a:sym typeface="Symbol" charset="0"/>
              </a:rPr>
              <a:t>i</a:t>
            </a:r>
            <a:r>
              <a:rPr lang="en-US" sz="2800" i="1" dirty="0"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 </a:t>
            </a:r>
            <a:r>
              <a:rPr lang="en-US" sz="2800" i="1" dirty="0" err="1">
                <a:ea typeface="ＭＳ Ｐゴシック" charset="0"/>
                <a:cs typeface="ＭＳ Ｐゴシック" charset="0"/>
                <a:sym typeface="Symbol" charset="0"/>
              </a:rPr>
              <a:t>f</a:t>
            </a:r>
            <a:r>
              <a:rPr lang="en-US" sz="2800" i="1" baseline="-25000" dirty="0" err="1">
                <a:ea typeface="ＭＳ Ｐゴシック" charset="0"/>
                <a:cs typeface="ＭＳ Ｐゴシック" charset="0"/>
                <a:sym typeface="Symbol" charset="0"/>
              </a:rPr>
              <a:t>k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}</a:t>
            </a:r>
          </a:p>
          <a:p>
            <a:pPr lvl="1"/>
            <a:r>
              <a:rPr lang="en-US" dirty="0">
                <a:ea typeface="ＭＳ Ｐゴシック" charset="0"/>
                <a:sym typeface="Symbol" charset="0"/>
              </a:rPr>
              <a:t>In words: once activity #1 is selected, the problem reduces to finding an optimal solution for activity-selection over activities in </a:t>
            </a:r>
            <a:r>
              <a:rPr lang="en-US" i="1" dirty="0">
                <a:ea typeface="ＭＳ Ｐゴシック" charset="0"/>
                <a:sym typeface="Symbol" charset="0"/>
              </a:rPr>
              <a:t>S</a:t>
            </a:r>
            <a:r>
              <a:rPr lang="en-US" dirty="0">
                <a:ea typeface="ＭＳ Ｐゴシック" charset="0"/>
                <a:sym typeface="Symbol" charset="0"/>
              </a:rPr>
              <a:t> </a:t>
            </a:r>
            <a:r>
              <a:rPr lang="en-US" b="1" dirty="0">
                <a:ea typeface="ＭＳ Ｐゴシック" charset="0"/>
                <a:sym typeface="Symbol" charset="0"/>
              </a:rPr>
              <a:t>compatible </a:t>
            </a:r>
            <a:r>
              <a:rPr lang="en-US" dirty="0">
                <a:ea typeface="ＭＳ Ｐゴシック" charset="0"/>
                <a:sym typeface="Symbol" charset="0"/>
              </a:rPr>
              <a:t>with activity #1</a:t>
            </a:r>
          </a:p>
          <a:p>
            <a:pPr lvl="1"/>
            <a:r>
              <a:rPr lang="en-US" dirty="0">
                <a:ea typeface="ＭＳ Ｐゴシック" charset="0"/>
                <a:sym typeface="Symbol" charset="0"/>
              </a:rPr>
              <a:t>Proof: if we could find optimal solution </a:t>
            </a:r>
            <a:r>
              <a:rPr lang="en-US" i="1" dirty="0">
                <a:ea typeface="ＭＳ Ｐゴシック" charset="0"/>
                <a:sym typeface="Symbol" charset="0"/>
              </a:rPr>
              <a:t>B</a:t>
            </a:r>
            <a:r>
              <a:rPr lang="fr-FR" altLang="ja-JP" i="1" dirty="0">
                <a:ea typeface="ＭＳ Ｐゴシック" charset="0"/>
                <a:sym typeface="Symbol" charset="0"/>
              </a:rPr>
              <a:t>’</a:t>
            </a:r>
            <a:r>
              <a:rPr lang="en-US" dirty="0">
                <a:ea typeface="ＭＳ Ｐゴシック" charset="0"/>
                <a:sym typeface="Symbol" charset="0"/>
              </a:rPr>
              <a:t> to </a:t>
            </a:r>
            <a:r>
              <a:rPr lang="en-US" i="1" dirty="0">
                <a:ea typeface="ＭＳ Ｐゴシック" charset="0"/>
                <a:sym typeface="Symbol" charset="0"/>
              </a:rPr>
              <a:t>S</a:t>
            </a:r>
            <a:r>
              <a:rPr lang="fr-FR" altLang="ja-JP" i="1" dirty="0">
                <a:ea typeface="ＭＳ Ｐゴシック" charset="0"/>
                <a:sym typeface="Symbol" charset="0"/>
              </a:rPr>
              <a:t>’</a:t>
            </a:r>
            <a:r>
              <a:rPr lang="en-US" dirty="0">
                <a:ea typeface="ＭＳ Ｐゴシック" charset="0"/>
                <a:sym typeface="Symbol" charset="0"/>
              </a:rPr>
              <a:t> with |</a:t>
            </a:r>
            <a:r>
              <a:rPr lang="en-US" i="1" dirty="0">
                <a:ea typeface="ＭＳ Ｐゴシック" charset="0"/>
                <a:sym typeface="Symbol" charset="0"/>
              </a:rPr>
              <a:t>B</a:t>
            </a:r>
            <a:r>
              <a:rPr lang="en-US" dirty="0">
                <a:ea typeface="ＭＳ Ｐゴシック" charset="0"/>
                <a:sym typeface="Symbol" charset="0"/>
              </a:rPr>
              <a:t>| &gt; |</a:t>
            </a:r>
            <a:r>
              <a:rPr lang="en-US" i="1" dirty="0">
                <a:ea typeface="ＭＳ Ｐゴシック" charset="0"/>
                <a:sym typeface="Symbol" charset="0"/>
              </a:rPr>
              <a:t>A</a:t>
            </a:r>
            <a:r>
              <a:rPr lang="en-US" dirty="0">
                <a:ea typeface="ＭＳ Ｐゴシック" charset="0"/>
                <a:sym typeface="Symbol" charset="0"/>
              </a:rPr>
              <a:t> - {</a:t>
            </a:r>
            <a:r>
              <a:rPr lang="en-US" i="1" dirty="0">
                <a:ea typeface="ＭＳ Ｐゴシック" charset="0"/>
                <a:sym typeface="Symbol" charset="0"/>
              </a:rPr>
              <a:t>k</a:t>
            </a:r>
            <a:r>
              <a:rPr lang="en-US" dirty="0">
                <a:ea typeface="ＭＳ Ｐゴシック" charset="0"/>
                <a:sym typeface="Symbol" charset="0"/>
              </a:rPr>
              <a:t>}|,</a:t>
            </a:r>
          </a:p>
          <a:p>
            <a:pPr lvl="2"/>
            <a:r>
              <a:rPr lang="en-US" dirty="0">
                <a:ea typeface="ＭＳ Ｐゴシック" charset="0"/>
                <a:sym typeface="Symbol" charset="0"/>
              </a:rPr>
              <a:t>Then </a:t>
            </a:r>
            <a:r>
              <a:rPr lang="en-US" i="1" dirty="0">
                <a:ea typeface="ＭＳ Ｐゴシック" charset="0"/>
                <a:sym typeface="Symbol" charset="0"/>
              </a:rPr>
              <a:t>B</a:t>
            </a:r>
            <a:r>
              <a:rPr lang="en-US" dirty="0">
                <a:ea typeface="ＭＳ Ｐゴシック" charset="0"/>
                <a:sym typeface="Symbol" charset="0"/>
              </a:rPr>
              <a:t> </a:t>
            </a:r>
            <a:r>
              <a:rPr lang="en-US" dirty="0">
                <a:ea typeface="ＭＳ Ｐゴシック" charset="0"/>
                <a:sym typeface="Math B" charset="0"/>
              </a:rPr>
              <a:t>U {</a:t>
            </a:r>
            <a:r>
              <a:rPr lang="en-US" i="1" dirty="0">
                <a:ea typeface="ＭＳ Ｐゴシック" charset="0"/>
                <a:sym typeface="Math B" charset="0"/>
              </a:rPr>
              <a:t>k</a:t>
            </a:r>
            <a:r>
              <a:rPr lang="en-US" dirty="0">
                <a:ea typeface="ＭＳ Ｐゴシック" charset="0"/>
                <a:sym typeface="Math B" charset="0"/>
              </a:rPr>
              <a:t>} is compatible </a:t>
            </a:r>
          </a:p>
          <a:p>
            <a:pPr lvl="2"/>
            <a:r>
              <a:rPr lang="en-US" dirty="0">
                <a:ea typeface="ＭＳ Ｐゴシック" charset="0"/>
                <a:sym typeface="Math B" charset="0"/>
              </a:rPr>
              <a:t>And |</a:t>
            </a:r>
            <a:r>
              <a:rPr lang="en-US" i="1" dirty="0">
                <a:ea typeface="ＭＳ Ｐゴシック" charset="0"/>
                <a:sym typeface="Math B" charset="0"/>
              </a:rPr>
              <a:t>B</a:t>
            </a:r>
            <a:r>
              <a:rPr lang="en-US" dirty="0">
                <a:ea typeface="ＭＳ Ｐゴシック" charset="0"/>
                <a:sym typeface="Math B" charset="0"/>
              </a:rPr>
              <a:t> U {</a:t>
            </a:r>
            <a:r>
              <a:rPr lang="en-US" i="1" dirty="0">
                <a:ea typeface="ＭＳ Ｐゴシック" charset="0"/>
                <a:sym typeface="Math B" charset="0"/>
              </a:rPr>
              <a:t>k</a:t>
            </a:r>
            <a:r>
              <a:rPr lang="en-US" dirty="0">
                <a:ea typeface="ＭＳ Ｐゴシック" charset="0"/>
                <a:sym typeface="Math B" charset="0"/>
              </a:rPr>
              <a:t>}| &gt; |A| -- contradiction! We said A is the overall best</a:t>
            </a:r>
            <a:r>
              <a:rPr lang="en-US" sz="2000" dirty="0">
                <a:ea typeface="ＭＳ Ｐゴシック" charset="0"/>
                <a:sym typeface="Math B" charset="0"/>
              </a:rPr>
              <a:t>.</a:t>
            </a:r>
          </a:p>
          <a:p>
            <a:r>
              <a:rPr lang="en-US" dirty="0">
                <a:ea typeface="ＭＳ Ｐゴシック" charset="0"/>
                <a:sym typeface="Math B" charset="0"/>
              </a:rPr>
              <a:t>Note: book’s discussion on p. 416 is essentially this, but doesn’t assume we choose the 1</a:t>
            </a:r>
            <a:r>
              <a:rPr lang="en-US" baseline="30000" dirty="0">
                <a:ea typeface="ＭＳ Ｐゴシック" charset="0"/>
                <a:sym typeface="Math B" charset="0"/>
              </a:rPr>
              <a:t>st</a:t>
            </a:r>
            <a:r>
              <a:rPr lang="en-US" dirty="0">
                <a:ea typeface="ＭＳ Ｐゴシック" charset="0"/>
                <a:sym typeface="Math B" charset="0"/>
              </a:rPr>
              <a:t> activity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7A7F22E-75D5-2448-8D06-4E49447E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46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 to Semester at Sea…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33600" y="1295400"/>
          <a:ext cx="7924800" cy="445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Id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Start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End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Len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Activity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+mn-lt"/>
                        </a:rPr>
                        <a:t>Tropical Drink Engineering with Prof. Bloomfield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+mn-lt"/>
                        </a:rPr>
                        <a:t>Applied ChemE: Suntan Oil or Lotion?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+mn-lt"/>
                        </a:rPr>
                        <a:t>Fractals, Recursion and Crayolas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+mn-lt"/>
                        </a:rPr>
                        <a:t>Hydrodynamics and Surfing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+mn-lt"/>
                        </a:rPr>
                        <a:t>Optimization, Greedy Algorithms, and the Buffet Line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+mn-lt"/>
                        </a:rPr>
                        <a:t>Computational Genetics and Infectious Diseases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+mn-lt"/>
                        </a:rPr>
                        <a:t>Turing Award Speech Karaoke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+mn-lt"/>
                        </a:rPr>
                        <a:t>Pool Tanning for Engineers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+mn-lt"/>
                        </a:rPr>
                        <a:t>Mechanics, Dynamics and Shuffleboard Physics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+mn-lt"/>
                        </a:rPr>
                        <a:t>Managing Keyboard Fatigue with Swedish Massage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+mn-lt"/>
                        </a:rPr>
                        <a:t>Discrete Math Applications in Gambling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2209800" y="5867400"/>
            <a:ext cx="327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Solution:  2, 6, 9, 11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B266FC8-7309-5C49-8167-62805E2A2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2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Visualizing these Activities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057400" y="1752600"/>
          <a:ext cx="7620000" cy="4038600"/>
        </p:xfrm>
        <a:graphic>
          <a:graphicData uri="http://schemas.openxmlformats.org/drawingml/2006/table">
            <a:tbl>
              <a:tblPr/>
              <a:tblGrid>
                <a:gridCol w="47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3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7148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7148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33655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ID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Start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End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EF5F9B6-5936-7442-A980-1514DCFF1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626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Visualizing these Activities in Solution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133600" y="1676400"/>
          <a:ext cx="7620000" cy="4019550"/>
        </p:xfrm>
        <a:graphic>
          <a:graphicData uri="http://schemas.openxmlformats.org/drawingml/2006/table">
            <a:tbl>
              <a:tblPr/>
              <a:tblGrid>
                <a:gridCol w="47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3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7148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7148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ID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Start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End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F1FE6D2-4053-7E4F-9F03-D2FFEEDB6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889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Sorted, Then Showing Selection and Incompatibilities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057400" y="1629408"/>
          <a:ext cx="6781800" cy="3599184"/>
        </p:xfrm>
        <a:graphic>
          <a:graphicData uri="http://schemas.openxmlformats.org/drawingml/2006/table">
            <a:tbl>
              <a:tblPr/>
              <a:tblGrid>
                <a:gridCol w="420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46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46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46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463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068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2068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2068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2068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30638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ID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Start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End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14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ＭＳ Ｐゴシック" charset="0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Freeform 6"/>
          <p:cNvSpPr/>
          <p:nvPr/>
        </p:nvSpPr>
        <p:spPr>
          <a:xfrm>
            <a:off x="8229600" y="2086608"/>
            <a:ext cx="2057400" cy="838200"/>
          </a:xfrm>
          <a:custGeom>
            <a:avLst>
              <a:gd name="f0" fmla="val -29541"/>
              <a:gd name="f1" fmla="val -232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compatLnSpc="0"/>
          <a:lstStyle/>
          <a:p>
            <a:pPr>
              <a:defRPr/>
            </a:pPr>
            <a:r>
              <a:rPr lang="en-US" sz="1400" dirty="0">
                <a:latin typeface="Liberation Sans" pitchFamily="18"/>
                <a:ea typeface="DejaVu LGC Sans" pitchFamily="2"/>
                <a:cs typeface="DejaVu LGC Sans" pitchFamily="2"/>
              </a:rPr>
              <a:t>Select solid-colored item,</a:t>
            </a:r>
          </a:p>
          <a:p>
            <a:pPr>
              <a:defRPr/>
            </a:pPr>
            <a:r>
              <a:rPr lang="en-US" sz="1400" dirty="0">
                <a:latin typeface="Liberation Sans" pitchFamily="18"/>
                <a:ea typeface="DejaVu LGC Sans" pitchFamily="2"/>
                <a:cs typeface="DejaVu LGC Sans" pitchFamily="2"/>
              </a:rPr>
              <a:t>Eliminates activities X</a:t>
            </a:r>
            <a:r>
              <a:rPr lang="fr-FR" sz="1400" dirty="0">
                <a:latin typeface="Liberation Sans" pitchFamily="18"/>
                <a:ea typeface="DejaVu LGC Sans" pitchFamily="2"/>
                <a:cs typeface="DejaVu LGC Sans" pitchFamily="2"/>
              </a:rPr>
              <a:t>’</a:t>
            </a:r>
            <a:r>
              <a:rPr lang="en-US" sz="1400" dirty="0">
                <a:latin typeface="Liberation Sans" pitchFamily="18"/>
                <a:ea typeface="DejaVu LGC Sans" pitchFamily="2"/>
                <a:cs typeface="DejaVu LGC Sans" pitchFamily="2"/>
              </a:rPr>
              <a:t>d</a:t>
            </a:r>
          </a:p>
          <a:p>
            <a:pPr>
              <a:defRPr/>
            </a:pPr>
            <a:r>
              <a:rPr lang="en-US" sz="1400" dirty="0">
                <a:latin typeface="Liberation Sans" pitchFamily="18"/>
                <a:ea typeface="DejaVu LGC Sans" pitchFamily="2"/>
                <a:cs typeface="DejaVu LGC Sans" pitchFamily="2"/>
              </a:rPr>
              <a:t>out of same color</a:t>
            </a:r>
          </a:p>
        </p:txBody>
      </p:sp>
      <p:cxnSp>
        <p:nvCxnSpPr>
          <p:cNvPr id="39273" name="Straight Arrow Connector 8"/>
          <p:cNvCxnSpPr>
            <a:cxnSpLocks noChangeShapeType="1"/>
          </p:cNvCxnSpPr>
          <p:nvPr/>
        </p:nvCxnSpPr>
        <p:spPr bwMode="auto">
          <a:xfrm rot="10800000">
            <a:off x="5638800" y="2315208"/>
            <a:ext cx="25908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274" name="Straight Arrow Connector 9"/>
          <p:cNvCxnSpPr>
            <a:cxnSpLocks noChangeShapeType="1"/>
          </p:cNvCxnSpPr>
          <p:nvPr/>
        </p:nvCxnSpPr>
        <p:spPr bwMode="auto">
          <a:xfrm rot="10800000">
            <a:off x="5943600" y="2620008"/>
            <a:ext cx="22098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275" name="Straight Arrow Connector 10"/>
          <p:cNvCxnSpPr>
            <a:cxnSpLocks noChangeShapeType="1"/>
          </p:cNvCxnSpPr>
          <p:nvPr/>
        </p:nvCxnSpPr>
        <p:spPr bwMode="auto">
          <a:xfrm rot="10800000" flipV="1">
            <a:off x="6477000" y="2696208"/>
            <a:ext cx="17526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276" name="Straight Arrow Connector 11"/>
          <p:cNvCxnSpPr>
            <a:cxnSpLocks noChangeShapeType="1"/>
          </p:cNvCxnSpPr>
          <p:nvPr/>
        </p:nvCxnSpPr>
        <p:spPr bwMode="auto">
          <a:xfrm rot="5400000">
            <a:off x="7239000" y="3610608"/>
            <a:ext cx="19050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E328DA-7527-B94E-B770-022A2BBAE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681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Book’s Recursive Greedy Algorithm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133600" y="4267200"/>
            <a:ext cx="8229600" cy="21336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>
                <a:latin typeface="Calibri" charset="0"/>
              </a:rPr>
              <a:t>Add dummy activity a</a:t>
            </a:r>
            <a:r>
              <a:rPr lang="en-US" sz="2800" baseline="-25000" dirty="0">
                <a:latin typeface="Calibri" charset="0"/>
              </a:rPr>
              <a:t>0</a:t>
            </a:r>
            <a:r>
              <a:rPr lang="en-US" sz="2800" dirty="0">
                <a:latin typeface="Calibri" charset="0"/>
              </a:rPr>
              <a:t> with f</a:t>
            </a:r>
            <a:r>
              <a:rPr lang="en-US" sz="2800" baseline="-25000" dirty="0">
                <a:latin typeface="Calibri" charset="0"/>
              </a:rPr>
              <a:t>0</a:t>
            </a:r>
            <a:r>
              <a:rPr lang="en-US" sz="2800" dirty="0">
                <a:latin typeface="Calibri" charset="0"/>
              </a:rPr>
              <a:t> = 0, so that sub-problem S</a:t>
            </a:r>
            <a:r>
              <a:rPr lang="en-US" sz="2800" baseline="-25000" dirty="0">
                <a:latin typeface="Calibri" charset="0"/>
              </a:rPr>
              <a:t>0</a:t>
            </a:r>
            <a:r>
              <a:rPr lang="en-US" sz="2800" dirty="0">
                <a:latin typeface="Calibri" charset="0"/>
              </a:rPr>
              <a:t> is entire set of activities S</a:t>
            </a:r>
          </a:p>
          <a:p>
            <a:pPr eaLnBrk="1" hangingPunct="1"/>
            <a:r>
              <a:rPr lang="en-US" sz="2800" dirty="0">
                <a:latin typeface="Calibri" charset="0"/>
              </a:rPr>
              <a:t>Initial call: RECURSIVE-ACTIVITY-SELECTOR(s, f, 0, n)</a:t>
            </a:r>
          </a:p>
          <a:p>
            <a:pPr eaLnBrk="1" hangingPunct="1"/>
            <a:r>
              <a:rPr lang="en-US" sz="2800" dirty="0">
                <a:latin typeface="Calibri" charset="0"/>
              </a:rPr>
              <a:t>Run time is </a:t>
            </a:r>
            <a:r>
              <a:rPr lang="el-GR" sz="2800" dirty="0">
                <a:latin typeface="Calibri" charset="0"/>
              </a:rPr>
              <a:t>θ</a:t>
            </a:r>
            <a:r>
              <a:rPr lang="en-US" sz="2800" dirty="0">
                <a:latin typeface="Calibri" charset="0"/>
              </a:rPr>
              <a:t>(n), assuming the activities are already sorted by finish times</a:t>
            </a:r>
          </a:p>
        </p:txBody>
      </p:sp>
      <p:sp>
        <p:nvSpPr>
          <p:cNvPr id="24580" name="TextBox 3"/>
          <p:cNvSpPr txBox="1">
            <a:spLocks noChangeArrowheads="1"/>
          </p:cNvSpPr>
          <p:nvPr/>
        </p:nvSpPr>
        <p:spPr bwMode="auto">
          <a:xfrm>
            <a:off x="2319339" y="1524000"/>
            <a:ext cx="837826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 dirty="0"/>
              <a:t>RECURSIVE-ACTIVITY-SELECTOR(s, f, k, n)</a:t>
            </a:r>
          </a:p>
          <a:p>
            <a:pPr algn="l" eaLnBrk="1" hangingPunct="1"/>
            <a:r>
              <a:rPr lang="en-US" sz="2400" dirty="0"/>
              <a:t>1 m = k + 1  // start with the activity after the last added activity</a:t>
            </a:r>
          </a:p>
          <a:p>
            <a:pPr algn="l" eaLnBrk="1" hangingPunct="1"/>
            <a:r>
              <a:rPr lang="en-US" sz="2400" dirty="0"/>
              <a:t>2 while m ≤ n and s[m] &lt; f[k]  // find the first activity in </a:t>
            </a:r>
            <a:r>
              <a:rPr lang="en-US" sz="2400" dirty="0" err="1"/>
              <a:t>S</a:t>
            </a:r>
            <a:r>
              <a:rPr lang="en-US" sz="2400" baseline="-25000" dirty="0" err="1"/>
              <a:t>k</a:t>
            </a:r>
            <a:r>
              <a:rPr lang="en-US" sz="2400" dirty="0"/>
              <a:t> to finish</a:t>
            </a:r>
          </a:p>
          <a:p>
            <a:pPr algn="l" eaLnBrk="1" hangingPunct="1"/>
            <a:r>
              <a:rPr lang="en-US" sz="2400" dirty="0"/>
              <a:t>3     m = m + 1</a:t>
            </a:r>
          </a:p>
          <a:p>
            <a:pPr algn="l" eaLnBrk="1" hangingPunct="1"/>
            <a:r>
              <a:rPr lang="en-US" sz="2400" dirty="0"/>
              <a:t>4 if m ≤ n</a:t>
            </a:r>
          </a:p>
          <a:p>
            <a:pPr algn="l" eaLnBrk="1" hangingPunct="1"/>
            <a:r>
              <a:rPr lang="en-US" sz="2400" dirty="0"/>
              <a:t>5     return {a</a:t>
            </a:r>
            <a:r>
              <a:rPr lang="en-US" sz="2400" baseline="-25000" dirty="0"/>
              <a:t>m</a:t>
            </a:r>
            <a:r>
              <a:rPr lang="en-US" sz="2400" dirty="0"/>
              <a:t>} U RECURSIVE-ACTIVITY-SELECTOR(s, f, m, n)</a:t>
            </a:r>
          </a:p>
          <a:p>
            <a:pPr algn="l" eaLnBrk="1" hangingPunct="1"/>
            <a:r>
              <a:rPr lang="en-US" sz="2400" dirty="0"/>
              <a:t>6 else return </a:t>
            </a:r>
            <a:r>
              <a:rPr lang="en-US" sz="2400" dirty="0" err="1"/>
              <a:t>Ø</a:t>
            </a:r>
            <a:endParaRPr lang="en-US" sz="2400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A4F8CD0-C034-F44E-B195-29CDF0E5C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440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Non-recursive algorithm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2136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DACC1BBE-66B1-403A-8C7E-C57A0F3A107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830386"/>
            <a:ext cx="5384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latin typeface="Arial Black"/>
                <a:cs typeface="Arial Black"/>
              </a:rPr>
              <a:t>greedy-interval (s, f)</a:t>
            </a:r>
          </a:p>
          <a:p>
            <a:pPr>
              <a:buNone/>
            </a:pPr>
            <a:r>
              <a:rPr lang="en-US" dirty="0">
                <a:latin typeface="Arial Black"/>
                <a:cs typeface="Arial Black"/>
              </a:rPr>
              <a:t>	n = </a:t>
            </a:r>
            <a:r>
              <a:rPr lang="en-US" dirty="0" err="1">
                <a:latin typeface="Arial Black"/>
                <a:cs typeface="Arial Black"/>
              </a:rPr>
              <a:t>s.length</a:t>
            </a:r>
            <a:endParaRPr lang="en-US" dirty="0">
              <a:latin typeface="Arial Black"/>
              <a:cs typeface="Arial Black"/>
            </a:endParaRPr>
          </a:p>
          <a:p>
            <a:pPr>
              <a:buNone/>
            </a:pPr>
            <a:r>
              <a:rPr lang="en-US" dirty="0">
                <a:latin typeface="Arial Black"/>
                <a:cs typeface="Arial Black"/>
              </a:rPr>
              <a:t>	A = {a</a:t>
            </a:r>
            <a:r>
              <a:rPr lang="en-US" baseline="-25000" dirty="0">
                <a:latin typeface="Arial Black"/>
                <a:cs typeface="Arial Black"/>
              </a:rPr>
              <a:t>1</a:t>
            </a:r>
            <a:r>
              <a:rPr lang="en-US" dirty="0">
                <a:latin typeface="Arial Black"/>
                <a:cs typeface="Arial Black"/>
              </a:rPr>
              <a:t>}</a:t>
            </a:r>
          </a:p>
          <a:p>
            <a:pPr>
              <a:buNone/>
            </a:pPr>
            <a:r>
              <a:rPr lang="en-US" dirty="0">
                <a:latin typeface="Arial Black"/>
                <a:cs typeface="Arial Black"/>
              </a:rPr>
              <a:t>	k = 1   # last added</a:t>
            </a:r>
          </a:p>
          <a:p>
            <a:pPr>
              <a:buNone/>
            </a:pPr>
            <a:r>
              <a:rPr lang="en-US" dirty="0">
                <a:latin typeface="Arial Black"/>
                <a:cs typeface="Arial Black"/>
              </a:rPr>
              <a:t>	for m = 2 to n</a:t>
            </a:r>
          </a:p>
          <a:p>
            <a:pPr>
              <a:buNone/>
            </a:pPr>
            <a:r>
              <a:rPr lang="en-US" dirty="0">
                <a:latin typeface="Arial Black"/>
                <a:cs typeface="Arial Black"/>
              </a:rPr>
              <a:t>		if s[m] ≥ f[k]</a:t>
            </a:r>
          </a:p>
          <a:p>
            <a:pPr>
              <a:buNone/>
            </a:pPr>
            <a:r>
              <a:rPr lang="en-US" dirty="0">
                <a:latin typeface="Arial Black"/>
                <a:cs typeface="Arial Black"/>
              </a:rPr>
              <a:t>			A = A U {a</a:t>
            </a:r>
            <a:r>
              <a:rPr lang="en-US" baseline="-25000" dirty="0">
                <a:latin typeface="Arial Black"/>
                <a:cs typeface="Arial Black"/>
              </a:rPr>
              <a:t>m</a:t>
            </a:r>
            <a:r>
              <a:rPr lang="en-US" dirty="0">
                <a:latin typeface="Arial Black"/>
                <a:cs typeface="Arial Black"/>
              </a:rPr>
              <a:t>}</a:t>
            </a:r>
          </a:p>
          <a:p>
            <a:pPr>
              <a:buNone/>
            </a:pPr>
            <a:r>
              <a:rPr lang="en-US" dirty="0">
                <a:latin typeface="Arial Black"/>
                <a:cs typeface="Arial Black"/>
              </a:rPr>
              <a:t>			k = m</a:t>
            </a:r>
          </a:p>
          <a:p>
            <a:pPr>
              <a:buNone/>
            </a:pPr>
            <a:r>
              <a:rPr lang="en-US" dirty="0">
                <a:latin typeface="Arial Black"/>
                <a:cs typeface="Arial Black"/>
              </a:rPr>
              <a:t>	return 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197600" y="1830387"/>
            <a:ext cx="53848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s is an array of the intervals’ start times</a:t>
            </a:r>
          </a:p>
          <a:p>
            <a:pPr algn="just"/>
            <a:r>
              <a:rPr lang="en-US" dirty="0"/>
              <a:t>f is an array of the intervals’ finish times, </a:t>
            </a:r>
            <a:r>
              <a:rPr lang="en-US" u="sng" dirty="0"/>
              <a:t>sorted</a:t>
            </a:r>
          </a:p>
          <a:p>
            <a:pPr algn="just"/>
            <a:r>
              <a:rPr lang="en-US" dirty="0"/>
              <a:t>A is the array of the intervals to schedule</a:t>
            </a:r>
          </a:p>
          <a:p>
            <a:pPr algn="just"/>
            <a:r>
              <a:rPr lang="en-US" dirty="0"/>
              <a:t>How long does this take?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17498F1-FA80-DD48-A329-CFC7E250A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905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BC61C-DDD9-8B45-AFF1-EF4DA9CA1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94952-5C52-5847-A993-16434323B8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72978-B9A3-C748-BC8D-00DF701C6F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46CE6-DABF-7447-8E20-D55017AC6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7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CLRS 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16, Greedy Algorithms</a:t>
            </a:r>
          </a:p>
          <a:p>
            <a:pPr lvl="1"/>
            <a:r>
              <a:rPr lang="en-US" dirty="0"/>
              <a:t>Intro, page 414</a:t>
            </a:r>
          </a:p>
          <a:p>
            <a:pPr lvl="1"/>
            <a:r>
              <a:rPr lang="en-US" dirty="0"/>
              <a:t>Section 16.1, Activity Selection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6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Proving the Greedy Choice Property?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r>
              <a:rPr lang="en-US" dirty="0"/>
              <a:t>Let’s prove that this has the greedy choice property:</a:t>
            </a:r>
          </a:p>
          <a:p>
            <a:endParaRPr lang="en-US" dirty="0"/>
          </a:p>
          <a:p>
            <a:r>
              <a:rPr lang="en-US" dirty="0"/>
              <a:t>Proof Overview:</a:t>
            </a:r>
          </a:p>
          <a:p>
            <a:pPr lvl="1"/>
            <a:r>
              <a:rPr lang="en-US" dirty="0"/>
              <a:t>Assume </a:t>
            </a:r>
            <a:r>
              <a:rPr lang="en-US" b="1" i="1" dirty="0"/>
              <a:t>earliest finish time activity NOT in optimal </a:t>
            </a:r>
            <a:r>
              <a:rPr lang="en-US" dirty="0"/>
              <a:t>schedule</a:t>
            </a:r>
          </a:p>
          <a:p>
            <a:pPr lvl="1"/>
            <a:r>
              <a:rPr lang="en-US" dirty="0"/>
              <a:t>Describe what </a:t>
            </a:r>
            <a:r>
              <a:rPr lang="en-US" b="1" i="1" dirty="0"/>
              <a:t>optimal solution must look like </a:t>
            </a:r>
            <a:r>
              <a:rPr lang="en-US" dirty="0"/>
              <a:t>instead</a:t>
            </a:r>
          </a:p>
          <a:p>
            <a:pPr lvl="1"/>
            <a:r>
              <a:rPr lang="en-US" dirty="0"/>
              <a:t>Show we can </a:t>
            </a:r>
            <a:r>
              <a:rPr lang="en-US" b="1" i="1" dirty="0"/>
              <a:t>switch in the earliest finish time item </a:t>
            </a:r>
            <a:r>
              <a:rPr lang="en-US" dirty="0"/>
              <a:t>without changing the optimality of the solution (take one thing out, put one thing in)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56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Does Greedy Always Find Optimal Solution?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09600" y="914400"/>
                <a:ext cx="10972800" cy="2667000"/>
              </a:xfrm>
            </p:spPr>
            <p:txBody>
              <a:bodyPr>
                <a:normAutofit lnSpcReduction="10000"/>
              </a:bodyPr>
              <a:lstStyle/>
              <a:p>
                <a:pPr>
                  <a:buNone/>
                </a:pPr>
                <a:endParaRPr lang="en-US" dirty="0"/>
              </a:p>
              <a:p>
                <a:r>
                  <a:rPr lang="en-US" dirty="0"/>
                  <a:t>Greedy choice property states:</a:t>
                </a:r>
              </a:p>
              <a:p>
                <a:endParaRPr lang="en-US" dirty="0"/>
              </a:p>
              <a:p>
                <a:r>
                  <a:rPr lang="en-US" i="1" dirty="0"/>
                  <a:t>Earliest finish time item (let’s call 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i="1" dirty="0"/>
                  <a:t>) MUST be in some optimal schedule.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09600" y="914400"/>
                <a:ext cx="10972800" cy="2667000"/>
              </a:xfrm>
              <a:blipFill>
                <a:blip r:embed="rId2"/>
                <a:stretch>
                  <a:fillRect l="-1389" b="-52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52C43AF3-5D77-1847-A0EC-D920FFD7EDFD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4114800"/>
            <a:ext cx="9398000" cy="1524000"/>
            <a:chOff x="480" y="2784"/>
            <a:chExt cx="3552" cy="576"/>
          </a:xfrm>
        </p:grpSpPr>
        <p:sp>
          <p:nvSpPr>
            <p:cNvPr id="7" name="Line 5">
              <a:extLst>
                <a:ext uri="{FF2B5EF4-FFF2-40B4-BE49-F238E27FC236}">
                  <a16:creationId xmlns:a16="http://schemas.microsoft.com/office/drawing/2014/main" id="{92A15536-0AFD-3041-A523-EFF8676CA5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360"/>
              <a:ext cx="528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BE778DAB-5618-CB4C-AA3C-6057C0CCDB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3168"/>
              <a:ext cx="288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9214D03C-2E2A-724F-919E-24421B86C8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2784"/>
              <a:ext cx="1104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5609E356-8A91-864D-B886-8F78055364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360"/>
              <a:ext cx="168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A10B497E-415C-2946-9672-A8FEF58C33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2976"/>
              <a:ext cx="177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63322160-3718-DE4D-AA1C-A7616139D6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976"/>
              <a:ext cx="105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DEA40E-6A4F-434F-9F20-3BCCF600D66C}"/>
              </a:ext>
            </a:extLst>
          </p:cNvPr>
          <p:cNvCxnSpPr/>
          <p:nvPr/>
        </p:nvCxnSpPr>
        <p:spPr>
          <a:xfrm flipH="1" flipV="1">
            <a:off x="2108200" y="5791200"/>
            <a:ext cx="9144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726814C-FCD1-4547-904D-98AD7A457B8F}"/>
                  </a:ext>
                </a:extLst>
              </p:cNvPr>
              <p:cNvSpPr txBox="1"/>
              <p:nvPr/>
            </p:nvSpPr>
            <p:spPr>
              <a:xfrm>
                <a:off x="2819400" y="624840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726814C-FCD1-4547-904D-98AD7A457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6248400"/>
                <a:ext cx="838200" cy="461665"/>
              </a:xfrm>
              <a:prstGeom prst="rect">
                <a:avLst/>
              </a:prstGeom>
              <a:blipFill>
                <a:blip r:embed="rId3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264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Does Greedy Always Find Optimal Solution?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838200" y="762000"/>
                <a:ext cx="10972800" cy="266700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:endParaRPr lang="en-US" dirty="0"/>
              </a:p>
              <a:p>
                <a:r>
                  <a:rPr lang="en-US" dirty="0"/>
                  <a:t>STEP 1: 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is NOT in the optimal solution.</a:t>
                </a:r>
              </a:p>
              <a:p>
                <a:pPr lvl="1"/>
                <a:r>
                  <a:rPr lang="en-US" i="1" dirty="0"/>
                  <a:t>Done!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838200" y="762000"/>
                <a:ext cx="10972800" cy="2667000"/>
              </a:xfrm>
              <a:blipFill>
                <a:blip r:embed="rId2"/>
                <a:stretch>
                  <a:fillRect l="-1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52C43AF3-5D77-1847-A0EC-D920FFD7EDFD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4114800"/>
            <a:ext cx="9398000" cy="1524000"/>
            <a:chOff x="480" y="2784"/>
            <a:chExt cx="3552" cy="576"/>
          </a:xfrm>
        </p:grpSpPr>
        <p:sp>
          <p:nvSpPr>
            <p:cNvPr id="7" name="Line 5">
              <a:extLst>
                <a:ext uri="{FF2B5EF4-FFF2-40B4-BE49-F238E27FC236}">
                  <a16:creationId xmlns:a16="http://schemas.microsoft.com/office/drawing/2014/main" id="{92A15536-0AFD-3041-A523-EFF8676CA5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360"/>
              <a:ext cx="528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BE778DAB-5618-CB4C-AA3C-6057C0CCDB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3168"/>
              <a:ext cx="288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9214D03C-2E2A-724F-919E-24421B86C8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2784"/>
              <a:ext cx="1104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5609E356-8A91-864D-B886-8F78055364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360"/>
              <a:ext cx="168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A10B497E-415C-2946-9672-A8FEF58C33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2976"/>
              <a:ext cx="177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63322160-3718-DE4D-AA1C-A7616139D6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976"/>
              <a:ext cx="105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DEA40E-6A4F-434F-9F20-3BCCF600D66C}"/>
              </a:ext>
            </a:extLst>
          </p:cNvPr>
          <p:cNvCxnSpPr/>
          <p:nvPr/>
        </p:nvCxnSpPr>
        <p:spPr>
          <a:xfrm flipH="1" flipV="1">
            <a:off x="2108200" y="5791200"/>
            <a:ext cx="9144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726814C-FCD1-4547-904D-98AD7A457B8F}"/>
                  </a:ext>
                </a:extLst>
              </p:cNvPr>
              <p:cNvSpPr txBox="1"/>
              <p:nvPr/>
            </p:nvSpPr>
            <p:spPr>
              <a:xfrm>
                <a:off x="2819400" y="624840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726814C-FCD1-4547-904D-98AD7A457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6248400"/>
                <a:ext cx="838200" cy="461665"/>
              </a:xfrm>
              <a:prstGeom prst="rect">
                <a:avLst/>
              </a:prstGeom>
              <a:blipFill>
                <a:blip r:embed="rId3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131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Does Greedy Always Find Optimal Solution?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838200" y="762000"/>
                <a:ext cx="10972800" cy="2667000"/>
              </a:xfrm>
            </p:spPr>
            <p:txBody>
              <a:bodyPr>
                <a:normAutofit lnSpcReduction="10000"/>
              </a:bodyPr>
              <a:lstStyle/>
              <a:p>
                <a:pPr>
                  <a:buNone/>
                </a:pPr>
                <a:endParaRPr lang="en-US" dirty="0"/>
              </a:p>
              <a:p>
                <a:r>
                  <a:rPr lang="en-US" dirty="0"/>
                  <a:t>STEP 2: Figure out what optimal solution looks like.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NOT in optimal solution, then solution contains other intervals instead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={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838200" y="762000"/>
                <a:ext cx="10972800" cy="2667000"/>
              </a:xfrm>
              <a:blipFill>
                <a:blip r:embed="rId2"/>
                <a:stretch>
                  <a:fillRect l="-1387" b="-52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92A15536-0AFD-3041-A523-EFF8676CA5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638800"/>
            <a:ext cx="1397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BE778DAB-5618-CB4C-AA3C-6057C0CCDB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7200" y="5130800"/>
            <a:ext cx="762000" cy="0"/>
          </a:xfrm>
          <a:prstGeom prst="line">
            <a:avLst/>
          </a:prstGeom>
          <a:ln>
            <a:headEnd type="oval" w="med" len="med"/>
            <a:tailEnd type="oval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9214D03C-2E2A-724F-919E-24421B86C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114800"/>
            <a:ext cx="2921000" cy="0"/>
          </a:xfrm>
          <a:prstGeom prst="line">
            <a:avLst/>
          </a:prstGeom>
          <a:ln>
            <a:headEnd type="oval" w="med" len="med"/>
            <a:tailEnd type="oval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5609E356-8A91-864D-B886-8F78055364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1200" y="5638800"/>
            <a:ext cx="4445000" cy="0"/>
          </a:xfrm>
          <a:prstGeom prst="line">
            <a:avLst/>
          </a:prstGeom>
          <a:ln>
            <a:headEnd type="oval" w="med" len="med"/>
            <a:tailEnd type="oval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A10B497E-415C-2946-9672-A8FEF58C336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8200" y="4622800"/>
            <a:ext cx="4699000" cy="0"/>
          </a:xfrm>
          <a:prstGeom prst="line">
            <a:avLst/>
          </a:prstGeom>
          <a:ln>
            <a:headEnd type="oval" w="med" len="med"/>
            <a:tailEnd type="oval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63322160-3718-DE4D-AA1C-A7616139D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23200" y="4622800"/>
            <a:ext cx="2794000" cy="0"/>
          </a:xfrm>
          <a:prstGeom prst="line">
            <a:avLst/>
          </a:prstGeom>
          <a:ln>
            <a:headEnd type="oval" w="med" len="med"/>
            <a:tailEnd type="oval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DEA40E-6A4F-434F-9F20-3BCCF600D66C}"/>
              </a:ext>
            </a:extLst>
          </p:cNvPr>
          <p:cNvCxnSpPr/>
          <p:nvPr/>
        </p:nvCxnSpPr>
        <p:spPr>
          <a:xfrm flipH="1" flipV="1">
            <a:off x="2108200" y="5791200"/>
            <a:ext cx="9144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726814C-FCD1-4547-904D-98AD7A457B8F}"/>
                  </a:ext>
                </a:extLst>
              </p:cNvPr>
              <p:cNvSpPr txBox="1"/>
              <p:nvPr/>
            </p:nvSpPr>
            <p:spPr>
              <a:xfrm>
                <a:off x="2819400" y="624840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726814C-FCD1-4547-904D-98AD7A457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6248400"/>
                <a:ext cx="838200" cy="461665"/>
              </a:xfrm>
              <a:prstGeom prst="rect">
                <a:avLst/>
              </a:prstGeom>
              <a:blipFill>
                <a:blip r:embed="rId3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F722755-1AD6-0F4C-ADBC-83FCA6B12DE9}"/>
                  </a:ext>
                </a:extLst>
              </p:cNvPr>
              <p:cNvSpPr txBox="1"/>
              <p:nvPr/>
            </p:nvSpPr>
            <p:spPr>
              <a:xfrm>
                <a:off x="2971800" y="472440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F722755-1AD6-0F4C-ADBC-83FCA6B12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4724400"/>
                <a:ext cx="838200" cy="461665"/>
              </a:xfrm>
              <a:prstGeom prst="rect">
                <a:avLst/>
              </a:prstGeom>
              <a:blipFill>
                <a:blip r:embed="rId4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B7436C9-48B1-6B4D-A9BE-DC8502D488A7}"/>
                  </a:ext>
                </a:extLst>
              </p:cNvPr>
              <p:cNvSpPr txBox="1"/>
              <p:nvPr/>
            </p:nvSpPr>
            <p:spPr>
              <a:xfrm>
                <a:off x="6248400" y="518160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B7436C9-48B1-6B4D-A9BE-DC8502D488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5181600"/>
                <a:ext cx="838200" cy="461665"/>
              </a:xfrm>
              <a:prstGeom prst="rect">
                <a:avLst/>
              </a:prstGeom>
              <a:blipFill>
                <a:blip r:embed="rId5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62227570-229B-DB4B-B4A1-5C3C2DE05C4D}"/>
              </a:ext>
            </a:extLst>
          </p:cNvPr>
          <p:cNvSpPr txBox="1"/>
          <p:nvPr/>
        </p:nvSpPr>
        <p:spPr>
          <a:xfrm>
            <a:off x="5257800" y="6135469"/>
            <a:ext cx="6095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*Note: This picture is just an EXAMPLE to help you visualize. Not good enough for a proof on its own</a:t>
            </a:r>
          </a:p>
        </p:txBody>
      </p:sp>
    </p:spTree>
    <p:extLst>
      <p:ext uri="{BB962C8B-B14F-4D97-AF65-F5344CB8AC3E}">
        <p14:creationId xmlns:p14="http://schemas.microsoft.com/office/powerpoint/2010/main" val="36687091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Does Greedy Always Find Optimal Solution?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81000" y="685800"/>
                <a:ext cx="11506200" cy="4135736"/>
              </a:xfrm>
            </p:spPr>
            <p:txBody>
              <a:bodyPr>
                <a:normAutofit fontScale="92500" lnSpcReduction="20000"/>
              </a:bodyPr>
              <a:lstStyle/>
              <a:p>
                <a:pPr>
                  <a:buNone/>
                </a:pPr>
                <a:endParaRPr lang="en-US" dirty="0"/>
              </a:p>
              <a:p>
                <a:r>
                  <a:rPr lang="en-US" dirty="0"/>
                  <a:t>STEP 3: Show we can switch in earliest finish time activity instead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Let’s compare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We KNOW THAT: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/>
                  <a:t> 		//i1 finishes same time or before o1 (by definition of greedy)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/>
                  <a:t> 		//o2 has to start after o1 finishes, else O not valid schedule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 	//combining previous two lines o2 starts after i1 finishes</a:t>
                </a:r>
              </a:p>
              <a:p>
                <a:pPr marL="0" indent="0">
                  <a:buNone/>
                </a:pPr>
                <a:r>
                  <a:rPr lang="en-US" sz="2400" dirty="0"/>
                  <a:t>								so i1 and o2 are compatible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81000" y="685800"/>
                <a:ext cx="11506200" cy="4135736"/>
              </a:xfrm>
              <a:blipFill>
                <a:blip r:embed="rId2"/>
                <a:stretch>
                  <a:fillRect l="-1103" b="-9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92A15536-0AFD-3041-A523-EFF8676CA5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638800"/>
            <a:ext cx="1397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BE778DAB-5618-CB4C-AA3C-6057C0CCDB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7200" y="5130800"/>
            <a:ext cx="762000" cy="0"/>
          </a:xfrm>
          <a:prstGeom prst="line">
            <a:avLst/>
          </a:prstGeom>
          <a:ln>
            <a:headEnd type="oval" w="med" len="med"/>
            <a:tailEnd type="oval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5609E356-8A91-864D-B886-8F78055364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1200" y="5638800"/>
            <a:ext cx="4445000" cy="0"/>
          </a:xfrm>
          <a:prstGeom prst="line">
            <a:avLst/>
          </a:prstGeom>
          <a:ln>
            <a:headEnd type="oval" w="med" len="med"/>
            <a:tailEnd type="oval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DEA40E-6A4F-434F-9F20-3BCCF600D66C}"/>
              </a:ext>
            </a:extLst>
          </p:cNvPr>
          <p:cNvCxnSpPr/>
          <p:nvPr/>
        </p:nvCxnSpPr>
        <p:spPr>
          <a:xfrm flipH="1" flipV="1">
            <a:off x="2108200" y="5791200"/>
            <a:ext cx="9144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726814C-FCD1-4547-904D-98AD7A457B8F}"/>
                  </a:ext>
                </a:extLst>
              </p:cNvPr>
              <p:cNvSpPr txBox="1"/>
              <p:nvPr/>
            </p:nvSpPr>
            <p:spPr>
              <a:xfrm>
                <a:off x="2819400" y="624840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726814C-FCD1-4547-904D-98AD7A457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6248400"/>
                <a:ext cx="838200" cy="461665"/>
              </a:xfrm>
              <a:prstGeom prst="rect">
                <a:avLst/>
              </a:prstGeom>
              <a:blipFill>
                <a:blip r:embed="rId3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F722755-1AD6-0F4C-ADBC-83FCA6B12DE9}"/>
                  </a:ext>
                </a:extLst>
              </p:cNvPr>
              <p:cNvSpPr txBox="1"/>
              <p:nvPr/>
            </p:nvSpPr>
            <p:spPr>
              <a:xfrm>
                <a:off x="2971800" y="472440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F722755-1AD6-0F4C-ADBC-83FCA6B12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4724400"/>
                <a:ext cx="838200" cy="461665"/>
              </a:xfrm>
              <a:prstGeom prst="rect">
                <a:avLst/>
              </a:prstGeom>
              <a:blipFill>
                <a:blip r:embed="rId4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B7436C9-48B1-6B4D-A9BE-DC8502D488A7}"/>
                  </a:ext>
                </a:extLst>
              </p:cNvPr>
              <p:cNvSpPr txBox="1"/>
              <p:nvPr/>
            </p:nvSpPr>
            <p:spPr>
              <a:xfrm>
                <a:off x="6248400" y="518160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B7436C9-48B1-6B4D-A9BE-DC8502D488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5181600"/>
                <a:ext cx="838200" cy="461665"/>
              </a:xfrm>
              <a:prstGeom prst="rect">
                <a:avLst/>
              </a:prstGeom>
              <a:blipFill>
                <a:blip r:embed="rId5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62227570-229B-DB4B-B4A1-5C3C2DE05C4D}"/>
              </a:ext>
            </a:extLst>
          </p:cNvPr>
          <p:cNvSpPr txBox="1"/>
          <p:nvPr/>
        </p:nvSpPr>
        <p:spPr>
          <a:xfrm>
            <a:off x="5257800" y="6135469"/>
            <a:ext cx="6095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*Note: This picture is just an EXAMPLE to help you visualize. Not good enough for a proof on its own</a:t>
            </a:r>
          </a:p>
        </p:txBody>
      </p:sp>
    </p:spTree>
    <p:extLst>
      <p:ext uri="{BB962C8B-B14F-4D97-AF65-F5344CB8AC3E}">
        <p14:creationId xmlns:p14="http://schemas.microsoft.com/office/powerpoint/2010/main" val="10045293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Does Greedy Always Find Optimal Solution?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81000" y="1211482"/>
                <a:ext cx="11506200" cy="3610053"/>
              </a:xfrm>
            </p:spPr>
            <p:txBody>
              <a:bodyPr anchor="t">
                <a:normAutofit/>
              </a:bodyPr>
              <a:lstStyle/>
              <a:p>
                <a:pPr>
                  <a:buNone/>
                </a:pPr>
                <a:r>
                  <a:rPr lang="en-US" dirty="0"/>
                  <a:t>STEP 3: Show we can switch in earliest finish time activity instead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 	//so i1 and o2 are compatible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i="1" dirty="0"/>
                  <a:t>EXCHANGE</a:t>
                </a:r>
                <a:r>
                  <a:rPr lang="en-US" sz="2400" dirty="0"/>
                  <a:t>: You can safely </a:t>
                </a:r>
                <a:r>
                  <a:rPr lang="en-US" sz="2400" b="1" i="1" dirty="0"/>
                  <a:t>swap out o</a:t>
                </a:r>
                <a:r>
                  <a:rPr lang="en-US" sz="2400" b="1" i="1" baseline="-25000" dirty="0"/>
                  <a:t>1</a:t>
                </a:r>
                <a:r>
                  <a:rPr lang="en-US" sz="2400" b="1" i="1" dirty="0"/>
                  <a:t> for i</a:t>
                </a:r>
                <a:r>
                  <a:rPr lang="en-US" sz="2400" b="1" i="1" baseline="-25000" dirty="0"/>
                  <a:t>1</a:t>
                </a:r>
                <a:r>
                  <a:rPr lang="en-US" sz="2400" dirty="0"/>
                  <a:t>. Solution size doesn’t change at all (still optimal) and contradicts our assumption the NO optimal solution contains i1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i="1" u="sng" dirty="0"/>
                  <a:t>Greedy Choice Property Proven!!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81000" y="1211482"/>
                <a:ext cx="11506200" cy="3610053"/>
              </a:xfrm>
              <a:blipFill>
                <a:blip r:embed="rId2"/>
                <a:stretch>
                  <a:fillRect l="-1323" t="-1748" b="-2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12C4B27-1CE5-814C-87E4-5B9ED0FF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92A15536-0AFD-3041-A523-EFF8676CA5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638800"/>
            <a:ext cx="1397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BE778DAB-5618-CB4C-AA3C-6057C0CCDB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7200" y="5130800"/>
            <a:ext cx="762000" cy="0"/>
          </a:xfrm>
          <a:prstGeom prst="line">
            <a:avLst/>
          </a:prstGeom>
          <a:ln>
            <a:headEnd type="oval" w="med" len="med"/>
            <a:tailEnd type="oval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5609E356-8A91-864D-B886-8F78055364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1200" y="5638800"/>
            <a:ext cx="4445000" cy="0"/>
          </a:xfrm>
          <a:prstGeom prst="line">
            <a:avLst/>
          </a:prstGeom>
          <a:ln>
            <a:headEnd type="oval" w="med" len="med"/>
            <a:tailEnd type="oval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DEA40E-6A4F-434F-9F20-3BCCF600D66C}"/>
              </a:ext>
            </a:extLst>
          </p:cNvPr>
          <p:cNvCxnSpPr/>
          <p:nvPr/>
        </p:nvCxnSpPr>
        <p:spPr>
          <a:xfrm flipH="1" flipV="1">
            <a:off x="2108200" y="5791200"/>
            <a:ext cx="9144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726814C-FCD1-4547-904D-98AD7A457B8F}"/>
                  </a:ext>
                </a:extLst>
              </p:cNvPr>
              <p:cNvSpPr txBox="1"/>
              <p:nvPr/>
            </p:nvSpPr>
            <p:spPr>
              <a:xfrm>
                <a:off x="2819400" y="624840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726814C-FCD1-4547-904D-98AD7A457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6248400"/>
                <a:ext cx="838200" cy="461665"/>
              </a:xfrm>
              <a:prstGeom prst="rect">
                <a:avLst/>
              </a:prstGeom>
              <a:blipFill>
                <a:blip r:embed="rId3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F722755-1AD6-0F4C-ADBC-83FCA6B12DE9}"/>
                  </a:ext>
                </a:extLst>
              </p:cNvPr>
              <p:cNvSpPr txBox="1"/>
              <p:nvPr/>
            </p:nvSpPr>
            <p:spPr>
              <a:xfrm>
                <a:off x="2971800" y="472440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F722755-1AD6-0F4C-ADBC-83FCA6B12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4724400"/>
                <a:ext cx="838200" cy="461665"/>
              </a:xfrm>
              <a:prstGeom prst="rect">
                <a:avLst/>
              </a:prstGeom>
              <a:blipFill>
                <a:blip r:embed="rId4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B7436C9-48B1-6B4D-A9BE-DC8502D488A7}"/>
                  </a:ext>
                </a:extLst>
              </p:cNvPr>
              <p:cNvSpPr txBox="1"/>
              <p:nvPr/>
            </p:nvSpPr>
            <p:spPr>
              <a:xfrm>
                <a:off x="6248400" y="518160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B7436C9-48B1-6B4D-A9BE-DC8502D488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5181600"/>
                <a:ext cx="838200" cy="461665"/>
              </a:xfrm>
              <a:prstGeom prst="rect">
                <a:avLst/>
              </a:prstGeom>
              <a:blipFill>
                <a:blip r:embed="rId5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62227570-229B-DB4B-B4A1-5C3C2DE05C4D}"/>
              </a:ext>
            </a:extLst>
          </p:cNvPr>
          <p:cNvSpPr txBox="1"/>
          <p:nvPr/>
        </p:nvSpPr>
        <p:spPr>
          <a:xfrm>
            <a:off x="5257800" y="6135469"/>
            <a:ext cx="6095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*Note: This picture is just an EXAMPLE to help you visualize. Not good enough for a proof on its own</a:t>
            </a:r>
          </a:p>
        </p:txBody>
      </p:sp>
    </p:spTree>
    <p:extLst>
      <p:ext uri="{BB962C8B-B14F-4D97-AF65-F5344CB8AC3E}">
        <p14:creationId xmlns:p14="http://schemas.microsoft.com/office/powerpoint/2010/main" val="1036601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58326-C22D-AE4C-B559-1F292B8DDF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Activity Selection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B5AD79-503E-4248-A4B1-C3E6F0753B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046AF8-835F-9A4D-B0F0-A439C6644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DE50-950A-4D58-BFB2-FA2C6A8B38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Activity-Selection Problem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Problem: You and your classmates go on Semester at Sea</a:t>
            </a:r>
          </a:p>
          <a:p>
            <a:pPr lvl="1"/>
            <a:r>
              <a:rPr lang="en-US" dirty="0">
                <a:latin typeface="+mj-lt"/>
                <a:ea typeface="ＭＳ Ｐゴシック" charset="0"/>
              </a:rPr>
              <a:t>Many exciting activities each morning</a:t>
            </a:r>
          </a:p>
          <a:p>
            <a:pPr lvl="1"/>
            <a:r>
              <a:rPr lang="en-US" dirty="0">
                <a:latin typeface="+mj-lt"/>
                <a:ea typeface="ＭＳ Ｐゴシック" charset="0"/>
              </a:rPr>
              <a:t>Each starting and ending at different times</a:t>
            </a:r>
          </a:p>
          <a:p>
            <a:pPr lvl="1"/>
            <a:r>
              <a:rPr lang="en-US" dirty="0">
                <a:latin typeface="+mj-lt"/>
                <a:ea typeface="ＭＳ Ｐゴシック" charset="0"/>
              </a:rPr>
              <a:t>Maximize your </a:t>
            </a:r>
            <a:r>
              <a:rPr lang="ja-JP" altLang="en-US" dirty="0">
                <a:latin typeface="+mj-lt"/>
                <a:ea typeface="ＭＳ Ｐゴシック" charset="0"/>
              </a:rPr>
              <a:t>“</a:t>
            </a:r>
            <a:r>
              <a:rPr lang="en-US" dirty="0">
                <a:latin typeface="+mj-lt"/>
                <a:ea typeface="ＭＳ Ｐゴシック" charset="0"/>
              </a:rPr>
              <a:t>education</a:t>
            </a:r>
            <a:r>
              <a:rPr lang="ja-JP" altLang="en-US" dirty="0">
                <a:latin typeface="+mj-lt"/>
                <a:ea typeface="ＭＳ Ｐゴシック" charset="0"/>
              </a:rPr>
              <a:t>”</a:t>
            </a:r>
            <a:r>
              <a:rPr lang="en-US" dirty="0">
                <a:latin typeface="+mj-lt"/>
                <a:ea typeface="ＭＳ Ｐゴシック" charset="0"/>
              </a:rPr>
              <a:t> by doing as many as possible</a:t>
            </a:r>
          </a:p>
          <a:p>
            <a:pPr lvl="2"/>
            <a:r>
              <a:rPr lang="en-US" dirty="0">
                <a:latin typeface="+mj-lt"/>
                <a:ea typeface="ＭＳ Ｐゴシック" charset="0"/>
              </a:rPr>
              <a:t>This problem: they</a:t>
            </a:r>
            <a:r>
              <a:rPr lang="fr-FR" altLang="ja-JP" dirty="0">
                <a:latin typeface="+mj-lt"/>
                <a:ea typeface="ＭＳ Ｐゴシック" charset="0"/>
              </a:rPr>
              <a:t>’</a:t>
            </a:r>
            <a:r>
              <a:rPr lang="en-US" dirty="0">
                <a:latin typeface="+mj-lt"/>
                <a:ea typeface="ＭＳ Ｐゴシック" charset="0"/>
              </a:rPr>
              <a:t>re all equally good!</a:t>
            </a:r>
          </a:p>
          <a:p>
            <a:pPr lvl="2"/>
            <a:r>
              <a:rPr lang="en-US" dirty="0">
                <a:latin typeface="+mj-lt"/>
                <a:ea typeface="ＭＳ Ｐゴシック" charset="0"/>
              </a:rPr>
              <a:t>Another problem: they have weights (we need DP for that one)</a:t>
            </a:r>
          </a:p>
          <a:p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Welcome to the </a:t>
            </a:r>
            <a:r>
              <a:rPr lang="en-US" b="1" i="1" dirty="0">
                <a:solidFill>
                  <a:srgbClr val="0070C0"/>
                </a:solidFill>
                <a:latin typeface="+mj-lt"/>
                <a:ea typeface="ＭＳ Ｐゴシック" charset="0"/>
                <a:cs typeface="ＭＳ Ｐゴシック" charset="0"/>
              </a:rPr>
              <a:t>activity selection problem</a:t>
            </a:r>
          </a:p>
          <a:p>
            <a:pPr lvl="1"/>
            <a:r>
              <a:rPr lang="en-US" dirty="0">
                <a:latin typeface="+mj-lt"/>
                <a:ea typeface="ＭＳ Ｐゴシック" charset="0"/>
                <a:cs typeface="ＭＳ Ｐゴシック" charset="0"/>
              </a:rPr>
              <a:t>Also called </a:t>
            </a:r>
            <a:r>
              <a:rPr lang="en-US" b="1" i="1" dirty="0">
                <a:solidFill>
                  <a:srgbClr val="0070C0"/>
                </a:solidFill>
                <a:latin typeface="+mj-lt"/>
                <a:ea typeface="ＭＳ Ｐゴシック" charset="0"/>
                <a:cs typeface="ＭＳ Ｐゴシック" charset="0"/>
              </a:rPr>
              <a:t>interval scheduling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7F34086-D95D-4A4F-AEBA-D86D902D5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48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Activities!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981201" y="1676400"/>
          <a:ext cx="8305799" cy="445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7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2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63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Id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Start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End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Activity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9:00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10:45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Fractals, Recursion and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Crayolas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9:15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10:15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Tropical Drink Engineering with Prof. Bloomfield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9:30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12:30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Managing Keyboard Fatigue with Swedish Massage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9:45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10:30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Applied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ChemE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Suntan Oil or Lotion?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9:45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11:15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Optimization, Greedy Algorithms, and the Buffet Line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10:15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11:00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Hydrodynamics and Surfing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10:15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11:30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Computational Genetics and Infectious Diseases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10:30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11:45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Turing Award Speech Karaoke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11:00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12:00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Pool Tanning for Engineers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11:00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12:15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Mechanics, Dynamics and Shuffleboard Physics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12:00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12:45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Discrete Math Applications in Gambling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ABE4D10-41DB-924A-A63F-743C11CCF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16675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413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Generalizing Start, End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981200" y="1676400"/>
          <a:ext cx="8229600" cy="445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2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99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Id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Start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End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Len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Activity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Fractals, Recursion and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Crayolas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+mn-lt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Tropical Drink Engineering with Prof. Bloomfield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Managing Keyboard Fatigue with Swedish Massage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Applied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ChemE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Suntan Oil or Lotion?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+mn-lt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Optimization, Greedy Algorithms, and the Buffet Line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+mn-lt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Hydrodynamics and Surfing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+mn-lt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Computational Genetics and Infectious Diseases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Turing Award Speech Karaoke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+mn-lt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Pool Tanning for Engineers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Mechanics, Dynamics and Shuffleboard Physics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12700" marR="12700" marT="12700" marB="0" anchor="b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+mn-lt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Discrete Math Applications in Gambling</a:t>
                      </a:r>
                    </a:p>
                  </a:txBody>
                  <a:tcPr marL="12700" marR="12700" marT="12700" marB="0" anchor="b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FB173D4-ECAB-444B-8E22-E01D3003D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88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Greedy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Select a first item.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Eliminate items that are incompatible with that item.</a:t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r>
              <a:rPr lang="en-US" dirty="0">
                <a:ea typeface="ＭＳ Ｐゴシック" charset="0"/>
                <a:cs typeface="ＭＳ Ｐゴシック" charset="0"/>
              </a:rPr>
              <a:t>(I.e. they overlap, not part of a feasible solution)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Apply the </a:t>
            </a:r>
            <a:r>
              <a:rPr lang="en-US" b="1" i="1" dirty="0">
                <a:solidFill>
                  <a:srgbClr val="0070C0"/>
                </a:solidFill>
                <a:ea typeface="ＭＳ Ｐゴシック" charset="0"/>
                <a:cs typeface="ＭＳ Ｐゴシック" charset="0"/>
              </a:rPr>
              <a:t>greedy choice </a:t>
            </a:r>
            <a:r>
              <a:rPr lang="en-US" dirty="0">
                <a:ea typeface="ＭＳ Ｐゴシック" charset="0"/>
                <a:cs typeface="ＭＳ Ｐゴシック" charset="0"/>
              </a:rPr>
              <a:t>(AKA </a:t>
            </a:r>
            <a:r>
              <a:rPr lang="en-US" i="1" dirty="0">
                <a:ea typeface="ＭＳ Ｐゴシック" charset="0"/>
                <a:cs typeface="ＭＳ Ｐゴシック" charset="0"/>
              </a:rPr>
              <a:t>selection function</a:t>
            </a:r>
            <a:r>
              <a:rPr lang="en-US" dirty="0">
                <a:ea typeface="ＭＳ Ｐゴシック" charset="0"/>
                <a:cs typeface="ＭＳ Ｐゴシック" charset="0"/>
              </a:rPr>
              <a:t>) to pick the next item.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Go to Step 2</a:t>
            </a:r>
          </a:p>
          <a:p>
            <a:pPr marL="514350" indent="-514350">
              <a:buNone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514350" indent="-514350">
              <a:buNone/>
            </a:pPr>
            <a:r>
              <a:rPr lang="en-US" sz="2800" b="1" dirty="0">
                <a:ea typeface="ＭＳ Ｐゴシック" charset="0"/>
                <a:cs typeface="ＭＳ Ｐゴシック" charset="0"/>
              </a:rPr>
              <a:t>What is a good greedy choice for selecting next item?</a:t>
            </a:r>
          </a:p>
          <a:p>
            <a:pPr marL="514350" indent="-514350"/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F296841-B4FE-9047-97FD-036E7F7B2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985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Some Possibilities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Maybe pick the next </a:t>
            </a:r>
            <a:r>
              <a:rPr lang="en-US" b="1" i="1" dirty="0">
                <a:solidFill>
                  <a:srgbClr val="0070C0"/>
                </a:solidFill>
                <a:ea typeface="ＭＳ Ｐゴシック" charset="0"/>
                <a:cs typeface="ＭＳ Ｐゴシック" charset="0"/>
              </a:rPr>
              <a:t>compatible activity </a:t>
            </a:r>
            <a:r>
              <a:rPr lang="en-US" dirty="0">
                <a:ea typeface="ＭＳ Ｐゴシック" charset="0"/>
                <a:cs typeface="ＭＳ Ｐゴシック" charset="0"/>
              </a:rPr>
              <a:t>that starts earliest?</a:t>
            </a:r>
          </a:p>
          <a:p>
            <a:pPr lvl="1"/>
            <a:r>
              <a:rPr lang="en-US" dirty="0">
                <a:ea typeface="ＭＳ Ｐゴシック" charset="0"/>
                <a:cs typeface="ＭＳ Ｐゴシック" charset="0"/>
              </a:rPr>
              <a:t>“Compatible” here means “doesn’t overlap”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Or, pick the shortest one?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Or, pick the one that has the least conflicts (i.e. overlaps)?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ＭＳ Ｐゴシック" charset="0"/>
                <a:cs typeface="ＭＳ Ｐゴシック" charset="0"/>
              </a:rPr>
              <a:t>Or…?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53621FD-2F04-B14C-B67B-82BB88534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756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Activity-Selection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524000"/>
            <a:ext cx="8229600" cy="27432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Formally:</a:t>
            </a:r>
          </a:p>
          <a:p>
            <a:pPr lvl="1"/>
            <a:r>
              <a:rPr lang="en-US" dirty="0">
                <a:ea typeface="ＭＳ Ｐゴシック" charset="0"/>
              </a:rPr>
              <a:t>Given a set </a:t>
            </a:r>
            <a:r>
              <a:rPr lang="en-US" i="1" dirty="0">
                <a:ea typeface="ＭＳ Ｐゴシック" charset="0"/>
              </a:rPr>
              <a:t>S</a:t>
            </a:r>
            <a:r>
              <a:rPr lang="en-US" dirty="0">
                <a:ea typeface="ＭＳ Ｐゴシック" charset="0"/>
              </a:rPr>
              <a:t> of </a:t>
            </a:r>
            <a:r>
              <a:rPr lang="en-US" i="1" dirty="0">
                <a:ea typeface="ＭＳ Ｐゴシック" charset="0"/>
              </a:rPr>
              <a:t>n</a:t>
            </a:r>
            <a:r>
              <a:rPr lang="en-US" dirty="0">
                <a:ea typeface="ＭＳ Ｐゴシック" charset="0"/>
              </a:rPr>
              <a:t> activities</a:t>
            </a:r>
          </a:p>
          <a:p>
            <a:pPr lvl="1">
              <a:buFont typeface="Times New Roman" charset="0"/>
              <a:buNone/>
            </a:pPr>
            <a:r>
              <a:rPr lang="en-US" dirty="0">
                <a:ea typeface="ＭＳ Ｐゴシック" charset="0"/>
              </a:rPr>
              <a:t>	</a:t>
            </a:r>
            <a:r>
              <a:rPr lang="en-US" i="1" dirty="0" err="1">
                <a:ea typeface="ＭＳ Ｐゴシック" charset="0"/>
              </a:rPr>
              <a:t>s</a:t>
            </a:r>
            <a:r>
              <a:rPr lang="en-US" i="1" baseline="-25000" dirty="0" err="1">
                <a:ea typeface="ＭＳ Ｐゴシック" charset="0"/>
              </a:rPr>
              <a:t>i</a:t>
            </a:r>
            <a:r>
              <a:rPr lang="en-US" i="1" dirty="0">
                <a:ea typeface="ＭＳ Ｐゴシック" charset="0"/>
              </a:rPr>
              <a:t> = </a:t>
            </a:r>
            <a:r>
              <a:rPr lang="en-US" dirty="0">
                <a:ea typeface="ＭＳ Ｐゴシック" charset="0"/>
              </a:rPr>
              <a:t>start time of activity </a:t>
            </a:r>
            <a:r>
              <a:rPr lang="en-US" i="1" dirty="0" err="1">
                <a:ea typeface="ＭＳ Ｐゴシック" charset="0"/>
              </a:rPr>
              <a:t>i</a:t>
            </a:r>
            <a:endParaRPr lang="en-US" dirty="0">
              <a:ea typeface="ＭＳ Ｐゴシック" charset="0"/>
            </a:endParaRPr>
          </a:p>
          <a:p>
            <a:pPr lvl="1">
              <a:buFont typeface="Times New Roman" charset="0"/>
              <a:buNone/>
            </a:pPr>
            <a:r>
              <a:rPr lang="en-US" dirty="0">
                <a:ea typeface="ＭＳ Ｐゴシック" charset="0"/>
              </a:rPr>
              <a:t>	</a:t>
            </a:r>
            <a:r>
              <a:rPr lang="en-US" i="1" dirty="0">
                <a:ea typeface="ＭＳ Ｐゴシック" charset="0"/>
              </a:rPr>
              <a:t>f</a:t>
            </a:r>
            <a:r>
              <a:rPr lang="en-US" i="1" baseline="-25000" dirty="0">
                <a:ea typeface="ＭＳ Ｐゴシック" charset="0"/>
              </a:rPr>
              <a:t>i</a:t>
            </a:r>
            <a:r>
              <a:rPr lang="en-US" i="1" dirty="0">
                <a:ea typeface="ＭＳ Ｐゴシック" charset="0"/>
              </a:rPr>
              <a:t> = </a:t>
            </a:r>
            <a:r>
              <a:rPr lang="en-US" dirty="0">
                <a:ea typeface="ＭＳ Ｐゴシック" charset="0"/>
              </a:rPr>
              <a:t>finish time of activity </a:t>
            </a:r>
            <a:r>
              <a:rPr lang="en-US" i="1" dirty="0" err="1">
                <a:ea typeface="ＭＳ Ｐゴシック" charset="0"/>
              </a:rPr>
              <a:t>i</a:t>
            </a:r>
            <a:endParaRPr lang="en-US" dirty="0">
              <a:ea typeface="ＭＳ Ｐゴシック" charset="0"/>
            </a:endParaRPr>
          </a:p>
          <a:p>
            <a:pPr lvl="1"/>
            <a:r>
              <a:rPr lang="en-US" dirty="0">
                <a:ea typeface="ＭＳ Ｐゴシック" charset="0"/>
              </a:rPr>
              <a:t>Find max-size subset </a:t>
            </a:r>
            <a:r>
              <a:rPr lang="en-US" i="1" dirty="0">
                <a:ea typeface="ＭＳ Ｐゴシック" charset="0"/>
              </a:rPr>
              <a:t>A</a:t>
            </a:r>
            <a:r>
              <a:rPr lang="en-US" dirty="0">
                <a:ea typeface="ＭＳ Ｐゴシック" charset="0"/>
              </a:rPr>
              <a:t> of compatible activities</a:t>
            </a:r>
          </a:p>
          <a:p>
            <a:pPr lvl="1"/>
            <a:endParaRPr lang="en-US" dirty="0">
              <a:ea typeface="ＭＳ Ｐゴシック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86000" y="4419600"/>
            <a:ext cx="5638800" cy="914400"/>
            <a:chOff x="480" y="2784"/>
            <a:chExt cx="3552" cy="576"/>
          </a:xfrm>
        </p:grpSpPr>
        <p:sp>
          <p:nvSpPr>
            <p:cNvPr id="33806" name="Line 5"/>
            <p:cNvSpPr>
              <a:spLocks noChangeShapeType="1"/>
            </p:cNvSpPr>
            <p:nvPr/>
          </p:nvSpPr>
          <p:spPr bwMode="auto">
            <a:xfrm>
              <a:off x="480" y="3360"/>
              <a:ext cx="528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7" name="Line 6"/>
            <p:cNvSpPr>
              <a:spLocks noChangeShapeType="1"/>
            </p:cNvSpPr>
            <p:nvPr/>
          </p:nvSpPr>
          <p:spPr bwMode="auto">
            <a:xfrm>
              <a:off x="1152" y="3168"/>
              <a:ext cx="288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8" name="Line 7"/>
            <p:cNvSpPr>
              <a:spLocks noChangeShapeType="1"/>
            </p:cNvSpPr>
            <p:nvPr/>
          </p:nvSpPr>
          <p:spPr bwMode="auto">
            <a:xfrm>
              <a:off x="624" y="2784"/>
              <a:ext cx="1104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9" name="Line 8"/>
            <p:cNvSpPr>
              <a:spLocks noChangeShapeType="1"/>
            </p:cNvSpPr>
            <p:nvPr/>
          </p:nvSpPr>
          <p:spPr bwMode="auto">
            <a:xfrm>
              <a:off x="1728" y="3360"/>
              <a:ext cx="168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0" name="Line 9"/>
            <p:cNvSpPr>
              <a:spLocks noChangeShapeType="1"/>
            </p:cNvSpPr>
            <p:nvPr/>
          </p:nvSpPr>
          <p:spPr bwMode="auto">
            <a:xfrm>
              <a:off x="816" y="2976"/>
              <a:ext cx="177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1" name="Line 10"/>
            <p:cNvSpPr>
              <a:spLocks noChangeShapeType="1"/>
            </p:cNvSpPr>
            <p:nvPr/>
          </p:nvSpPr>
          <p:spPr bwMode="auto">
            <a:xfrm>
              <a:off x="2976" y="2976"/>
              <a:ext cx="105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74923" name="Rectangle 11"/>
          <p:cNvSpPr>
            <a:spLocks noChangeArrowheads="1"/>
          </p:cNvSpPr>
          <p:nvPr/>
        </p:nvSpPr>
        <p:spPr bwMode="auto">
          <a:xfrm>
            <a:off x="1981200" y="5699124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65000"/>
              <a:buFont typeface="Monotype Sorts" charset="0"/>
              <a:buChar char="n"/>
            </a:pPr>
            <a:r>
              <a:rPr lang="en-US" sz="2800" dirty="0"/>
              <a:t>Assume (</a:t>
            </a:r>
            <a:r>
              <a:rPr lang="en-US" sz="2800" dirty="0" err="1"/>
              <a:t>wlog</a:t>
            </a:r>
            <a:r>
              <a:rPr lang="en-US" sz="2800" dirty="0"/>
              <a:t>) that f</a:t>
            </a:r>
            <a:r>
              <a:rPr lang="en-US" sz="2800" baseline="-25000" dirty="0"/>
              <a:t>1</a:t>
            </a:r>
            <a:r>
              <a:rPr lang="en-US" sz="2800" dirty="0"/>
              <a:t> </a:t>
            </a:r>
            <a:r>
              <a:rPr lang="en-US" sz="2800" dirty="0">
                <a:sym typeface="Symbol" charset="0"/>
              </a:rPr>
              <a:t> f</a:t>
            </a:r>
            <a:r>
              <a:rPr lang="en-US" sz="2800" baseline="-25000" dirty="0">
                <a:sym typeface="Symbol" charset="0"/>
              </a:rPr>
              <a:t>2</a:t>
            </a:r>
            <a:r>
              <a:rPr lang="en-US" sz="2800" dirty="0">
                <a:sym typeface="Symbol" charset="0"/>
              </a:rPr>
              <a:t>  …  </a:t>
            </a:r>
            <a:r>
              <a:rPr lang="en-US" sz="2800" dirty="0" err="1">
                <a:sym typeface="Symbol" charset="0"/>
              </a:rPr>
              <a:t>f</a:t>
            </a:r>
            <a:r>
              <a:rPr lang="en-US" sz="2800" baseline="-25000" dirty="0" err="1">
                <a:sym typeface="Symbol" charset="0"/>
              </a:rPr>
              <a:t>n</a:t>
            </a:r>
            <a:endParaRPr lang="en-US" sz="2800" dirty="0">
              <a:sym typeface="Symbol" charset="0"/>
            </a:endParaRP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514600" y="4114800"/>
            <a:ext cx="4756150" cy="1295400"/>
            <a:chOff x="624" y="2592"/>
            <a:chExt cx="2996" cy="816"/>
          </a:xfrm>
        </p:grpSpPr>
        <p:sp>
          <p:nvSpPr>
            <p:cNvPr id="33800" name="Text Box 13"/>
            <p:cNvSpPr txBox="1">
              <a:spLocks noChangeArrowheads="1"/>
            </p:cNvSpPr>
            <p:nvPr/>
          </p:nvSpPr>
          <p:spPr bwMode="auto">
            <a:xfrm>
              <a:off x="624" y="314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1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33801" name="Text Box 14"/>
            <p:cNvSpPr txBox="1">
              <a:spLocks noChangeArrowheads="1"/>
            </p:cNvSpPr>
            <p:nvPr/>
          </p:nvSpPr>
          <p:spPr bwMode="auto">
            <a:xfrm>
              <a:off x="1200" y="297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1"/>
                  </a:solidFill>
                  <a:latin typeface="Courier New" charset="0"/>
                </a:rPr>
                <a:t>2</a:t>
              </a:r>
            </a:p>
          </p:txBody>
        </p:sp>
        <p:sp>
          <p:nvSpPr>
            <p:cNvPr id="33802" name="Text Box 15"/>
            <p:cNvSpPr txBox="1">
              <a:spLocks noChangeArrowheads="1"/>
            </p:cNvSpPr>
            <p:nvPr/>
          </p:nvSpPr>
          <p:spPr bwMode="auto">
            <a:xfrm>
              <a:off x="1036" y="259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1"/>
                  </a:solidFill>
                  <a:latin typeface="Courier New" charset="0"/>
                </a:rPr>
                <a:t>3</a:t>
              </a:r>
            </a:p>
          </p:txBody>
        </p:sp>
        <p:sp>
          <p:nvSpPr>
            <p:cNvPr id="33803" name="Text Box 16"/>
            <p:cNvSpPr txBox="1">
              <a:spLocks noChangeArrowheads="1"/>
            </p:cNvSpPr>
            <p:nvPr/>
          </p:nvSpPr>
          <p:spPr bwMode="auto">
            <a:xfrm>
              <a:off x="1536" y="278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1"/>
                  </a:solidFill>
                  <a:latin typeface="Courier New" charset="0"/>
                </a:rPr>
                <a:t>4</a:t>
              </a:r>
            </a:p>
          </p:txBody>
        </p:sp>
        <p:sp>
          <p:nvSpPr>
            <p:cNvPr id="33804" name="Text Box 17"/>
            <p:cNvSpPr txBox="1">
              <a:spLocks noChangeArrowheads="1"/>
            </p:cNvSpPr>
            <p:nvPr/>
          </p:nvSpPr>
          <p:spPr bwMode="auto">
            <a:xfrm>
              <a:off x="2476" y="315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1"/>
                  </a:solidFill>
                  <a:latin typeface="Courier New" charset="0"/>
                </a:rPr>
                <a:t>5</a:t>
              </a:r>
            </a:p>
          </p:txBody>
        </p:sp>
        <p:sp>
          <p:nvSpPr>
            <p:cNvPr id="33805" name="Text Box 18"/>
            <p:cNvSpPr txBox="1">
              <a:spLocks noChangeArrowheads="1"/>
            </p:cNvSpPr>
            <p:nvPr/>
          </p:nvSpPr>
          <p:spPr bwMode="auto">
            <a:xfrm>
              <a:off x="3408" y="278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1"/>
                  </a:solidFill>
                  <a:latin typeface="Courier New" charset="0"/>
                </a:rPr>
                <a:t>6</a:t>
              </a:r>
            </a:p>
          </p:txBody>
        </p:sp>
      </p:grpSp>
      <p:sp>
        <p:nvSpPr>
          <p:cNvPr id="20" name="Slide Number Placeholder 3">
            <a:extLst>
              <a:ext uri="{FF2B5EF4-FFF2-40B4-BE49-F238E27FC236}">
                <a16:creationId xmlns:a16="http://schemas.microsoft.com/office/drawing/2014/main" id="{FC02B4AB-ECFD-0D45-94D9-A4280881D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E17FA2C0-6470-4D29-AE9D-EE482BC8D0A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52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4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4923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CS4102-SlimGra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4102-SlimGray" id="{0C9D6FD0-6105-1D4A-B9A3-9200ED4C5EEE}" vid="{94664388-EB31-D042-8A81-6F2F7AEB9E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CS4102-SlimGray</Template>
  <TotalTime>17624</TotalTime>
  <Words>2003</Words>
  <Application>Microsoft Macintosh PowerPoint</Application>
  <PresentationFormat>Widescreen</PresentationFormat>
  <Paragraphs>680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41" baseType="lpstr">
      <vt:lpstr>DejaVu LGC Sans</vt:lpstr>
      <vt:lpstr>Liberation Sans</vt:lpstr>
      <vt:lpstr>Math B</vt:lpstr>
      <vt:lpstr>ＭＳ Ｐゴシック</vt:lpstr>
      <vt:lpstr>Arial</vt:lpstr>
      <vt:lpstr>Arial Black</vt:lpstr>
      <vt:lpstr>Calibri</vt:lpstr>
      <vt:lpstr>Cambria Math</vt:lpstr>
      <vt:lpstr>Courier New</vt:lpstr>
      <vt:lpstr>Helvetica Neue</vt:lpstr>
      <vt:lpstr>Helvetica Neue Thin</vt:lpstr>
      <vt:lpstr>Monotype Sorts</vt:lpstr>
      <vt:lpstr>Symbol</vt:lpstr>
      <vt:lpstr>Times New Roman</vt:lpstr>
      <vt:lpstr>Verdana</vt:lpstr>
      <vt:lpstr>CS4102-SlimGray</vt:lpstr>
      <vt:lpstr>Greedy Algorithms Activity Selection</vt:lpstr>
      <vt:lpstr>CLRS Readings</vt:lpstr>
      <vt:lpstr>Activity Selection</vt:lpstr>
      <vt:lpstr>Activity-Selection Problem</vt:lpstr>
      <vt:lpstr>The Activities!</vt:lpstr>
      <vt:lpstr>Generalizing Start, End</vt:lpstr>
      <vt:lpstr>Greedy Approach</vt:lpstr>
      <vt:lpstr>Some Possibilities</vt:lpstr>
      <vt:lpstr>Activity-Selection</vt:lpstr>
      <vt:lpstr>Activity Selection: A Greedy Algorithm</vt:lpstr>
      <vt:lpstr>Optimal Substructure Property</vt:lpstr>
      <vt:lpstr>Activity Selection: Optimal Substructure </vt:lpstr>
      <vt:lpstr>Back to Semester at Sea…</vt:lpstr>
      <vt:lpstr>Visualizing these Activities</vt:lpstr>
      <vt:lpstr>Visualizing these Activities in Solution</vt:lpstr>
      <vt:lpstr>Sorted, Then Showing Selection and Incompatibilities</vt:lpstr>
      <vt:lpstr>Book’s Recursive Greedy Algorithm</vt:lpstr>
      <vt:lpstr>Non-recursive algorithm</vt:lpstr>
      <vt:lpstr>PowerPoint Presentation</vt:lpstr>
      <vt:lpstr>Proving the Greedy Choice Property?</vt:lpstr>
      <vt:lpstr>Does Greedy Always Find Optimal Solution?</vt:lpstr>
      <vt:lpstr>Does Greedy Always Find Optimal Solution?</vt:lpstr>
      <vt:lpstr>Does Greedy Always Find Optimal Solution?</vt:lpstr>
      <vt:lpstr>Does Greedy Always Find Optimal Solution?</vt:lpstr>
      <vt:lpstr>Does Greedy Always Find Optimal Solution?</vt:lpstr>
    </vt:vector>
  </TitlesOfParts>
  <Company>UVA SEAS Computer Science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njb2b</dc:creator>
  <cp:lastModifiedBy>Mark Floryan</cp:lastModifiedBy>
  <cp:revision>1298</cp:revision>
  <dcterms:created xsi:type="dcterms:W3CDTF">2017-08-21T20:54:06Z</dcterms:created>
  <dcterms:modified xsi:type="dcterms:W3CDTF">2022-10-18T17:03:43Z</dcterms:modified>
</cp:coreProperties>
</file>