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06" r:id="rId1"/>
  </p:sldMasterIdLst>
  <p:notesMasterIdLst>
    <p:notesMasterId r:id="rId47"/>
  </p:notesMasterIdLst>
  <p:sldIdLst>
    <p:sldId id="256" r:id="rId2"/>
    <p:sldId id="646" r:id="rId3"/>
    <p:sldId id="647" r:id="rId4"/>
    <p:sldId id="678" r:id="rId5"/>
    <p:sldId id="648" r:id="rId6"/>
    <p:sldId id="665" r:id="rId7"/>
    <p:sldId id="673" r:id="rId8"/>
    <p:sldId id="674" r:id="rId9"/>
    <p:sldId id="669" r:id="rId10"/>
    <p:sldId id="649" r:id="rId11"/>
    <p:sldId id="650" r:id="rId12"/>
    <p:sldId id="675" r:id="rId13"/>
    <p:sldId id="676" r:id="rId14"/>
    <p:sldId id="677" r:id="rId15"/>
    <p:sldId id="679" r:id="rId16"/>
    <p:sldId id="680" r:id="rId17"/>
    <p:sldId id="681" r:id="rId18"/>
    <p:sldId id="682" r:id="rId19"/>
    <p:sldId id="683" r:id="rId20"/>
    <p:sldId id="684" r:id="rId21"/>
    <p:sldId id="386" r:id="rId22"/>
    <p:sldId id="656" r:id="rId23"/>
    <p:sldId id="670" r:id="rId24"/>
    <p:sldId id="685" r:id="rId25"/>
    <p:sldId id="657" r:id="rId26"/>
    <p:sldId id="661" r:id="rId27"/>
    <p:sldId id="659" r:id="rId28"/>
    <p:sldId id="672" r:id="rId29"/>
    <p:sldId id="658" r:id="rId30"/>
    <p:sldId id="505" r:id="rId31"/>
    <p:sldId id="686" r:id="rId32"/>
    <p:sldId id="688" r:id="rId33"/>
    <p:sldId id="689" r:id="rId34"/>
    <p:sldId id="557" r:id="rId35"/>
    <p:sldId id="690" r:id="rId36"/>
    <p:sldId id="691" r:id="rId37"/>
    <p:sldId id="692" r:id="rId38"/>
    <p:sldId id="510" r:id="rId39"/>
    <p:sldId id="687" r:id="rId40"/>
    <p:sldId id="693" r:id="rId41"/>
    <p:sldId id="262" r:id="rId42"/>
    <p:sldId id="560" r:id="rId43"/>
    <p:sldId id="561" r:id="rId44"/>
    <p:sldId id="562" r:id="rId45"/>
    <p:sldId id="642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rton, Tom (tbh3f)" initials="HT(" lastIdx="1" clrIdx="0">
    <p:extLst>
      <p:ext uri="{19B8F6BF-5375-455C-9EA6-DF929625EA0E}">
        <p15:presenceInfo xmlns:p15="http://schemas.microsoft.com/office/powerpoint/2012/main" userId="S::tbh3f@virginia.edu::db589c69-5451-4833-9298-0c009cd532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49"/>
    <p:restoredTop sz="94661"/>
  </p:normalViewPr>
  <p:slideViewPr>
    <p:cSldViewPr snapToGrid="0" snapToObjects="1">
      <p:cViewPr varScale="1">
        <p:scale>
          <a:sx n="163" d="100"/>
          <a:sy n="163" d="100"/>
        </p:scale>
        <p:origin x="7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45307-6ED4-B142-BD64-10F739779302}" type="datetimeFigureOut">
              <a:rPr lang="en-US" smtClean="0"/>
              <a:t>9/23/25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DE956-AECE-4A49-8BC2-51A8C013B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78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DE956-AECE-4A49-8BC2-51A8C013B7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57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DE956-AECE-4A49-8BC2-51A8C013B72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136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7746B9-B988-4AFF-E4A7-74BDF5CC1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647B6E-31C6-4B8B-E088-80E68B23F4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0574CB-B6BC-933A-51DE-DB333C3B9E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060455-8602-D249-10F6-4D457C5260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DE956-AECE-4A49-8BC2-51A8C013B72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338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0E5FE3-D43E-40E5-BEF7-E709C9DF00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CB9D1F-3B46-98CD-E8B8-307CCABA12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F887DA-490C-3961-25DB-213BAE56C8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107320-5263-4903-8827-F7FC1A48AF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DE956-AECE-4A49-8BC2-51A8C013B72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57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8B392-8264-8469-335C-2FE130971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C4EF89-239B-D382-4EE6-9C6BAC2F63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9F9391-2C44-BA4F-4CA5-E12C1B4916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92493E-8755-DEEC-02D9-CCA48AD85C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DE956-AECE-4A49-8BC2-51A8C013B72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347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342B18-98BA-E235-1B77-BD21C4C3BB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416422-DA12-D0CA-BE1C-2BFE53F298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EDB4E6-8357-F8B1-33BF-68F26819E5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91676-7555-5BDA-4A31-761811BA88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DE956-AECE-4A49-8BC2-51A8C013B72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8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75E950-50F5-BAFE-851B-5A7B66F175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48570A-C771-78E1-4203-3B71CC50E2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D3D060-F1D4-526C-FB5A-C6BE61ED86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F228F2-007E-09F0-70D6-6582763F3E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DE956-AECE-4A49-8BC2-51A8C013B72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47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2AD6F1E9-B0E9-A442-84DA-5597BB662661}" type="datetime1">
              <a:rPr lang="en-US" smtClean="0"/>
              <a:t>9/23/25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344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4563-A038-4845-87F0-3BDEE29D6A16}" type="datetime1">
              <a:rPr lang="en-US" smtClean="0"/>
              <a:t>9/23/25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79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F54F-768B-C748-8515-D0197095303E}" type="datetime1">
              <a:rPr lang="en-US" smtClean="0"/>
              <a:t>9/23/25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80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F2F49-2D36-D34C-8ECD-1D0B8D2A1129}" type="datetime1">
              <a:rPr lang="en-US" smtClean="0"/>
              <a:t>9/23/25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3387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37218-8655-0141-A019-C9BA05DBEA2D}" type="datetime1">
              <a:rPr lang="en-US" smtClean="0"/>
              <a:t>9/23/25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95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D8F0-5C67-7A40-9131-1BB0B48A5B4A}" type="datetime1">
              <a:rPr lang="en-US" smtClean="0"/>
              <a:t>9/23/25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66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D9AA-F425-5D4B-A241-DB82D35653FA}" type="datetime1">
              <a:rPr lang="en-US" smtClean="0"/>
              <a:t>9/23/25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44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04724-833E-614B-9CBA-CAE522FAB7C5}" type="datetime1">
              <a:rPr lang="en-US" smtClean="0"/>
              <a:t>9/23/25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67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70570-955D-6349-AE5F-F8EC9CB736F5}" type="datetime1">
              <a:rPr lang="en-US" smtClean="0"/>
              <a:t>9/23/25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3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27624-A80F-274F-A1BC-418D663E6F8D}" type="datetime1">
              <a:rPr lang="en-US" smtClean="0"/>
              <a:t>9/23/25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00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ACEC9-2C97-3B4B-B5D3-FA41E56B0313}" type="datetime1">
              <a:rPr lang="en-US" smtClean="0"/>
              <a:t>9/23/25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79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DDEF5-126E-F143-9A49-9BA9EC2F24F0}" type="datetime1">
              <a:rPr lang="en-US" smtClean="0"/>
              <a:t>9/23/25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07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C102-AEE6-A54E-8513-3975A3AF869E}" type="datetime1">
              <a:rPr lang="en-US" smtClean="0"/>
              <a:t>9/23/25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207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16CC3-A5F0-BE48-9BF4-2343336D3E37}" type="datetime1">
              <a:rPr lang="en-US" smtClean="0"/>
              <a:t>9/23/25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16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E166-BD71-204C-B331-6994C23FBB43}" type="datetime1">
              <a:rPr lang="en-US" smtClean="0"/>
              <a:t>9/23/25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01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E0FE3-BC37-BB46-A8DF-D9D1A462A2A9}" type="datetime1">
              <a:rPr lang="en-US" smtClean="0"/>
              <a:t>9/23/25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031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E9191-6528-164B-AE3B-D671DE258E66}" type="datetime1">
              <a:rPr lang="en-US" smtClean="0"/>
              <a:t>9/23/25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55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8A951-FDC5-4E40-AEF8-9EF3FC1E702C}" type="datetime1">
              <a:rPr lang="en-US" smtClean="0"/>
              <a:t>9/23/25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601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  <p:sldLayoutId id="2147484018" r:id="rId12"/>
    <p:sldLayoutId id="2147484019" r:id="rId13"/>
    <p:sldLayoutId id="2147484020" r:id="rId14"/>
    <p:sldLayoutId id="2147484021" r:id="rId15"/>
    <p:sldLayoutId id="2147484022" r:id="rId16"/>
    <p:sldLayoutId id="2147484023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bx33.github.io/gitt/afterhours3-1.html" TargetMode="External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26" Type="http://schemas.openxmlformats.org/officeDocument/2006/relationships/image" Target="../media/image67.png"/><Relationship Id="rId3" Type="http://schemas.openxmlformats.org/officeDocument/2006/relationships/image" Target="../media/image44.png"/><Relationship Id="rId21" Type="http://schemas.openxmlformats.org/officeDocument/2006/relationships/image" Target="../media/image62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5" Type="http://schemas.openxmlformats.org/officeDocument/2006/relationships/image" Target="../media/image66.png"/><Relationship Id="rId2" Type="http://schemas.openxmlformats.org/officeDocument/2006/relationships/image" Target="../media/image43.png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24" Type="http://schemas.openxmlformats.org/officeDocument/2006/relationships/image" Target="../media/image65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23" Type="http://schemas.openxmlformats.org/officeDocument/2006/relationships/image" Target="../media/image64.png"/><Relationship Id="rId28" Type="http://schemas.openxmlformats.org/officeDocument/2006/relationships/image" Target="../media/image69.png"/><Relationship Id="rId10" Type="http://schemas.openxmlformats.org/officeDocument/2006/relationships/image" Target="../media/image51.png"/><Relationship Id="rId19" Type="http://schemas.openxmlformats.org/officeDocument/2006/relationships/image" Target="../media/image60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Relationship Id="rId22" Type="http://schemas.openxmlformats.org/officeDocument/2006/relationships/image" Target="../media/image63.png"/><Relationship Id="rId27" Type="http://schemas.openxmlformats.org/officeDocument/2006/relationships/image" Target="../media/image6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18" Type="http://schemas.openxmlformats.org/officeDocument/2006/relationships/image" Target="../media/image86.png"/><Relationship Id="rId26" Type="http://schemas.openxmlformats.org/officeDocument/2006/relationships/image" Target="../media/image93.png"/><Relationship Id="rId3" Type="http://schemas.openxmlformats.org/officeDocument/2006/relationships/image" Target="../media/image71.png"/><Relationship Id="rId21" Type="http://schemas.openxmlformats.org/officeDocument/2006/relationships/image" Target="../media/image88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17" Type="http://schemas.openxmlformats.org/officeDocument/2006/relationships/image" Target="../media/image85.png"/><Relationship Id="rId25" Type="http://schemas.openxmlformats.org/officeDocument/2006/relationships/image" Target="../media/image92.png"/><Relationship Id="rId2" Type="http://schemas.openxmlformats.org/officeDocument/2006/relationships/image" Target="../media/image70.png"/><Relationship Id="rId16" Type="http://schemas.openxmlformats.org/officeDocument/2006/relationships/image" Target="../media/image84.png"/><Relationship Id="rId20" Type="http://schemas.openxmlformats.org/officeDocument/2006/relationships/image" Target="../media/image87.png"/><Relationship Id="rId29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24" Type="http://schemas.openxmlformats.org/officeDocument/2006/relationships/image" Target="../media/image91.png"/><Relationship Id="rId5" Type="http://schemas.openxmlformats.org/officeDocument/2006/relationships/image" Target="../media/image73.png"/><Relationship Id="rId15" Type="http://schemas.openxmlformats.org/officeDocument/2006/relationships/image" Target="../media/image83.png"/><Relationship Id="rId23" Type="http://schemas.openxmlformats.org/officeDocument/2006/relationships/image" Target="../media/image90.png"/><Relationship Id="rId10" Type="http://schemas.openxmlformats.org/officeDocument/2006/relationships/image" Target="../media/image78.png"/><Relationship Id="rId19" Type="http://schemas.openxmlformats.org/officeDocument/2006/relationships/image" Target="../media/image53.png"/><Relationship Id="rId31" Type="http://schemas.openxmlformats.org/officeDocument/2006/relationships/image" Target="../media/image95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Relationship Id="rId22" Type="http://schemas.openxmlformats.org/officeDocument/2006/relationships/image" Target="../media/image89.png"/><Relationship Id="rId27" Type="http://schemas.openxmlformats.org/officeDocument/2006/relationships/image" Target="../media/image49.png"/><Relationship Id="rId30" Type="http://schemas.openxmlformats.org/officeDocument/2006/relationships/image" Target="../media/image9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9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16" Type="http://schemas.openxmlformats.org/officeDocument/2006/relationships/image" Target="NULL"/><Relationship Id="rId20" Type="http://schemas.openxmlformats.org/officeDocument/2006/relationships/image" Target="NULL"/><Relationship Id="rId29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Relationship Id="rId30" Type="http://schemas.openxmlformats.org/officeDocument/2006/relationships/image" Target="../media/image98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16" Type="http://schemas.openxmlformats.org/officeDocument/2006/relationships/image" Target="NULL"/><Relationship Id="rId20" Type="http://schemas.openxmlformats.org/officeDocument/2006/relationships/image" Target="NULL"/><Relationship Id="rId29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Relationship Id="rId30" Type="http://schemas.openxmlformats.org/officeDocument/2006/relationships/image" Target="../media/image98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16" Type="http://schemas.openxmlformats.org/officeDocument/2006/relationships/image" Target="NULL"/><Relationship Id="rId20" Type="http://schemas.openxmlformats.org/officeDocument/2006/relationships/image" Target="NULL"/><Relationship Id="rId29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Relationship Id="rId30" Type="http://schemas.openxmlformats.org/officeDocument/2006/relationships/image" Target="../media/image9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F7A2C-CECB-EA45-9A8F-28914F6ACB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9819390" cy="2387600"/>
          </a:xfrm>
        </p:spPr>
        <p:txBody>
          <a:bodyPr/>
          <a:lstStyle/>
          <a:p>
            <a:pPr algn="ctr"/>
            <a:r>
              <a:rPr lang="en-US" dirty="0"/>
              <a:t>Sequences (String Edit Distance, Longest Common Subsequence)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C3BA16-EE93-B74E-A27C-2B68B596BB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Data Structures and Algorithms 2</a:t>
            </a:r>
            <a:br>
              <a:rPr lang="en-US" dirty="0"/>
            </a:br>
            <a:r>
              <a:rPr lang="en-US" dirty="0"/>
              <a:t>Mark Floryan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730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54763-1A93-5D46-B67D-65BB2D5C2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774" y="365599"/>
            <a:ext cx="9150451" cy="67739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Sequence Alignment: Problem Statement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D22642-D20D-7C4F-B515-2E857B7E42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23148" y="3778522"/>
                <a:ext cx="9048077" cy="1955288"/>
              </a:xfrm>
            </p:spPr>
            <p:txBody>
              <a:bodyPr anchor="t" anchorCtr="0"/>
              <a:lstStyle/>
              <a:p>
                <a:pPr marL="0" indent="0">
                  <a:buNone/>
                </a:pPr>
                <a:r>
                  <a:rPr lang="en-US" dirty="0"/>
                  <a:t>The cost of an alignment M is:</a:t>
                </a:r>
              </a:p>
              <a:p>
                <a:pPr marL="0" indent="0">
                  <a:buNone/>
                </a:pPr>
                <a:r>
                  <a:rPr lang="en-US" dirty="0"/>
                  <a:t>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  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i="1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3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accent3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accent3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accent3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chemeClr val="accent3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3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+          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+               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D22642-D20D-7C4F-B515-2E857B7E42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23148" y="3778522"/>
                <a:ext cx="9048077" cy="1955288"/>
              </a:xfrm>
              <a:blipFill>
                <a:blip r:embed="rId2"/>
                <a:stretch>
                  <a:fillRect l="-980" t="-645"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5D5A1D1-8ED9-374E-B2EA-E36C44D7BC3A}"/>
                  </a:ext>
                </a:extLst>
              </p:cNvPr>
              <p:cNvSpPr txBox="1"/>
              <p:nvPr/>
            </p:nvSpPr>
            <p:spPr>
              <a:xfrm>
                <a:off x="3780391" y="5039563"/>
                <a:ext cx="1676400" cy="424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5D5A1D1-8ED9-374E-B2EA-E36C44D7B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0391" y="5039563"/>
                <a:ext cx="1676400" cy="424796"/>
              </a:xfrm>
              <a:prstGeom prst="rect">
                <a:avLst/>
              </a:prstGeom>
              <a:blipFill>
                <a:blip r:embed="rId3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F19E984-1802-8C43-8792-F65AB12EAFCB}"/>
                  </a:ext>
                </a:extLst>
              </p:cNvPr>
              <p:cNvSpPr txBox="1"/>
              <p:nvPr/>
            </p:nvSpPr>
            <p:spPr>
              <a:xfrm>
                <a:off x="5772943" y="5089570"/>
                <a:ext cx="20638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unmatched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F19E984-1802-8C43-8792-F65AB12EAF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2943" y="5089570"/>
                <a:ext cx="2063884" cy="400110"/>
              </a:xfrm>
              <a:prstGeom prst="rect">
                <a:avLst/>
              </a:prstGeom>
              <a:blipFill>
                <a:blip r:embed="rId4"/>
                <a:stretch>
                  <a:fillRect t="-909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E2A2580-1AFA-994F-ADDE-ED771BAC1181}"/>
                  </a:ext>
                </a:extLst>
              </p:cNvPr>
              <p:cNvSpPr txBox="1"/>
              <p:nvPr/>
            </p:nvSpPr>
            <p:spPr>
              <a:xfrm>
                <a:off x="8363743" y="5043791"/>
                <a:ext cx="1828800" cy="424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000" b="0" i="1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unmatched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E2A2580-1AFA-994F-ADDE-ED771BAC11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3743" y="5043791"/>
                <a:ext cx="1828800" cy="424796"/>
              </a:xfrm>
              <a:prstGeom prst="rect">
                <a:avLst/>
              </a:prstGeom>
              <a:blipFill>
                <a:blip r:embed="rId5"/>
                <a:stretch>
                  <a:fillRect l="-690" t="-5714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eft Brace 8">
            <a:extLst>
              <a:ext uri="{FF2B5EF4-FFF2-40B4-BE49-F238E27FC236}">
                <a16:creationId xmlns:a16="http://schemas.microsoft.com/office/drawing/2014/main" id="{2CD85802-971D-0942-92F8-1217A446DB71}"/>
              </a:ext>
            </a:extLst>
          </p:cNvPr>
          <p:cNvSpPr/>
          <p:nvPr/>
        </p:nvSpPr>
        <p:spPr>
          <a:xfrm rot="16200000">
            <a:off x="4399145" y="4581105"/>
            <a:ext cx="365128" cy="1828800"/>
          </a:xfrm>
          <a:prstGeom prst="leftBrac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10A9EB77-4C8B-3F47-9E77-5720302AEFD4}"/>
              </a:ext>
            </a:extLst>
          </p:cNvPr>
          <p:cNvSpPr/>
          <p:nvPr/>
        </p:nvSpPr>
        <p:spPr>
          <a:xfrm rot="16200000">
            <a:off x="7770995" y="3302834"/>
            <a:ext cx="365128" cy="4381500"/>
          </a:xfrm>
          <a:prstGeom prst="leftBrac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4CAA28-9272-2744-BB01-74B8DFBFB7EB}"/>
              </a:ext>
            </a:extLst>
          </p:cNvPr>
          <p:cNvSpPr txBox="1"/>
          <p:nvPr/>
        </p:nvSpPr>
        <p:spPr>
          <a:xfrm>
            <a:off x="3928169" y="5733810"/>
            <a:ext cx="132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mismatches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441383-5DB9-4848-AC65-4E5B6636C63D}"/>
              </a:ext>
            </a:extLst>
          </p:cNvPr>
          <p:cNvSpPr txBox="1"/>
          <p:nvPr/>
        </p:nvSpPr>
        <p:spPr>
          <a:xfrm>
            <a:off x="7644980" y="5695671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gaps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7DAE88A-FDF8-8F41-3DAE-E72E3EBAAE6D}"/>
              </a:ext>
            </a:extLst>
          </p:cNvPr>
          <p:cNvSpPr txBox="1">
            <a:spLocks/>
          </p:cNvSpPr>
          <p:nvPr/>
        </p:nvSpPr>
        <p:spPr>
          <a:xfrm>
            <a:off x="609599" y="1644304"/>
            <a:ext cx="10972800" cy="1521708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Problem: </a:t>
            </a:r>
            <a:r>
              <a:rPr lang="en-US" dirty="0">
                <a:solidFill>
                  <a:schemeClr val="bg1"/>
                </a:solidFill>
              </a:rPr>
              <a:t>Given two strings </a:t>
            </a:r>
            <a:r>
              <a:rPr lang="en-US" dirty="0">
                <a:solidFill>
                  <a:schemeClr val="accent1"/>
                </a:solidFill>
              </a:rPr>
              <a:t>X = </a:t>
            </a:r>
            <a:r>
              <a:rPr lang="en-US" i="1" dirty="0">
                <a:solidFill>
                  <a:schemeClr val="accent1"/>
                </a:solidFill>
              </a:rPr>
              <a:t>x</a:t>
            </a:r>
            <a:r>
              <a:rPr lang="en-US" i="1" baseline="-25000" dirty="0">
                <a:solidFill>
                  <a:schemeClr val="accent1"/>
                </a:solidFill>
              </a:rPr>
              <a:t>1 </a:t>
            </a:r>
            <a:r>
              <a:rPr lang="en-US" i="1" dirty="0">
                <a:solidFill>
                  <a:schemeClr val="accent1"/>
                </a:solidFill>
              </a:rPr>
              <a:t>… </a:t>
            </a:r>
            <a:r>
              <a:rPr lang="en-US" i="1" dirty="0" err="1">
                <a:solidFill>
                  <a:schemeClr val="accent1"/>
                </a:solidFill>
              </a:rPr>
              <a:t>x</a:t>
            </a:r>
            <a:r>
              <a:rPr lang="en-US" i="1" baseline="-25000" dirty="0" err="1">
                <a:solidFill>
                  <a:schemeClr val="accent1"/>
                </a:solidFill>
              </a:rPr>
              <a:t>m</a:t>
            </a:r>
            <a:r>
              <a:rPr lang="en-US" i="1" baseline="-25000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and </a:t>
            </a:r>
            <a:r>
              <a:rPr lang="en-US" dirty="0">
                <a:solidFill>
                  <a:schemeClr val="accent4"/>
                </a:solidFill>
              </a:rPr>
              <a:t>Y = </a:t>
            </a:r>
            <a:r>
              <a:rPr lang="en-US" i="1" dirty="0">
                <a:solidFill>
                  <a:schemeClr val="accent4"/>
                </a:solidFill>
              </a:rPr>
              <a:t>y</a:t>
            </a:r>
            <a:r>
              <a:rPr lang="en-US" i="1" baseline="-25000" dirty="0">
                <a:solidFill>
                  <a:schemeClr val="accent4"/>
                </a:solidFill>
              </a:rPr>
              <a:t>1 </a:t>
            </a:r>
            <a:r>
              <a:rPr lang="en-US" i="1" dirty="0">
                <a:solidFill>
                  <a:schemeClr val="accent4"/>
                </a:solidFill>
              </a:rPr>
              <a:t>… </a:t>
            </a:r>
            <a:r>
              <a:rPr lang="en-US" i="1" dirty="0" err="1">
                <a:solidFill>
                  <a:schemeClr val="accent4"/>
                </a:solidFill>
              </a:rPr>
              <a:t>y</a:t>
            </a:r>
            <a:r>
              <a:rPr lang="en-US" i="1" baseline="-25000" dirty="0" err="1">
                <a:solidFill>
                  <a:schemeClr val="accent4"/>
                </a:solidFill>
              </a:rPr>
              <a:t>n</a:t>
            </a:r>
            <a:r>
              <a:rPr lang="en-US" i="1" dirty="0">
                <a:solidFill>
                  <a:schemeClr val="accent4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find a min-cost alignment. An </a:t>
            </a:r>
            <a:r>
              <a:rPr lang="en-US" b="1" dirty="0">
                <a:solidFill>
                  <a:schemeClr val="bg1"/>
                </a:solidFill>
              </a:rPr>
              <a:t>alignment</a:t>
            </a:r>
            <a:r>
              <a:rPr lang="en-US" dirty="0">
                <a:solidFill>
                  <a:schemeClr val="bg1"/>
                </a:solidFill>
              </a:rPr>
              <a:t> M is a set of ordered pairs </a:t>
            </a:r>
            <a:r>
              <a:rPr lang="en-US" i="1" dirty="0">
                <a:solidFill>
                  <a:schemeClr val="bg1"/>
                </a:solidFill>
              </a:rPr>
              <a:t>(</a:t>
            </a:r>
            <a:r>
              <a:rPr lang="en-US" i="1" dirty="0">
                <a:solidFill>
                  <a:schemeClr val="accent1"/>
                </a:solidFill>
              </a:rPr>
              <a:t>x</a:t>
            </a:r>
            <a:r>
              <a:rPr lang="en-US" i="1" baseline="-25000" dirty="0">
                <a:solidFill>
                  <a:schemeClr val="accent1"/>
                </a:solidFill>
              </a:rPr>
              <a:t>i</a:t>
            </a:r>
            <a:r>
              <a:rPr lang="en-US" i="1" dirty="0">
                <a:solidFill>
                  <a:schemeClr val="bg1"/>
                </a:solidFill>
              </a:rPr>
              <a:t> , </a:t>
            </a:r>
            <a:r>
              <a:rPr lang="en-US" i="1" dirty="0" err="1">
                <a:solidFill>
                  <a:schemeClr val="accent4"/>
                </a:solidFill>
              </a:rPr>
              <a:t>y</a:t>
            </a:r>
            <a:r>
              <a:rPr lang="en-US" i="1" baseline="-25000" dirty="0" err="1">
                <a:solidFill>
                  <a:schemeClr val="accent4"/>
                </a:solidFill>
              </a:rPr>
              <a:t>j</a:t>
            </a:r>
            <a:r>
              <a:rPr lang="en-US" i="1" dirty="0">
                <a:solidFill>
                  <a:schemeClr val="bg1"/>
                </a:solidFill>
              </a:rPr>
              <a:t>) </a:t>
            </a:r>
            <a:r>
              <a:rPr lang="en-US" dirty="0">
                <a:solidFill>
                  <a:schemeClr val="bg1"/>
                </a:solidFill>
              </a:rPr>
              <a:t>such that each character appears in one pair and there are no crossings (Two pairs </a:t>
            </a:r>
            <a:r>
              <a:rPr lang="en-US" i="1" dirty="0">
                <a:solidFill>
                  <a:schemeClr val="bg1"/>
                </a:solidFill>
              </a:rPr>
              <a:t>(</a:t>
            </a:r>
            <a:r>
              <a:rPr lang="en-US" i="1" dirty="0">
                <a:solidFill>
                  <a:schemeClr val="accent1"/>
                </a:solidFill>
              </a:rPr>
              <a:t>x</a:t>
            </a:r>
            <a:r>
              <a:rPr lang="en-US" i="1" baseline="-25000" dirty="0">
                <a:solidFill>
                  <a:schemeClr val="accent1"/>
                </a:solidFill>
              </a:rPr>
              <a:t>i1</a:t>
            </a:r>
            <a:r>
              <a:rPr lang="en-US" i="1" dirty="0">
                <a:solidFill>
                  <a:schemeClr val="bg1"/>
                </a:solidFill>
              </a:rPr>
              <a:t>, </a:t>
            </a:r>
            <a:r>
              <a:rPr lang="en-US" i="1" dirty="0">
                <a:solidFill>
                  <a:schemeClr val="accent4"/>
                </a:solidFill>
              </a:rPr>
              <a:t>y</a:t>
            </a:r>
            <a:r>
              <a:rPr lang="en-US" i="1" baseline="-25000" dirty="0">
                <a:solidFill>
                  <a:schemeClr val="accent4"/>
                </a:solidFill>
              </a:rPr>
              <a:t>j1</a:t>
            </a:r>
            <a:r>
              <a:rPr lang="en-US" i="1" dirty="0">
                <a:solidFill>
                  <a:schemeClr val="bg1"/>
                </a:solidFill>
              </a:rPr>
              <a:t>)</a:t>
            </a:r>
            <a:r>
              <a:rPr lang="en-US" dirty="0">
                <a:solidFill>
                  <a:schemeClr val="bg1"/>
                </a:solidFill>
              </a:rPr>
              <a:t> and </a:t>
            </a:r>
            <a:r>
              <a:rPr lang="en-US" i="1" dirty="0">
                <a:solidFill>
                  <a:schemeClr val="bg1"/>
                </a:solidFill>
              </a:rPr>
              <a:t>(</a:t>
            </a:r>
            <a:r>
              <a:rPr lang="en-US" i="1" dirty="0">
                <a:solidFill>
                  <a:schemeClr val="accent1"/>
                </a:solidFill>
              </a:rPr>
              <a:t>x</a:t>
            </a:r>
            <a:r>
              <a:rPr lang="en-US" i="1" baseline="-25000" dirty="0">
                <a:solidFill>
                  <a:schemeClr val="accent1"/>
                </a:solidFill>
              </a:rPr>
              <a:t>i2</a:t>
            </a:r>
            <a:r>
              <a:rPr lang="en-US" i="1" dirty="0">
                <a:solidFill>
                  <a:schemeClr val="bg1"/>
                </a:solidFill>
              </a:rPr>
              <a:t>, </a:t>
            </a:r>
            <a:r>
              <a:rPr lang="en-US" i="1" dirty="0">
                <a:solidFill>
                  <a:schemeClr val="accent4"/>
                </a:solidFill>
              </a:rPr>
              <a:t>y</a:t>
            </a:r>
            <a:r>
              <a:rPr lang="en-US" i="1" baseline="-25000" dirty="0">
                <a:solidFill>
                  <a:schemeClr val="accent4"/>
                </a:solidFill>
              </a:rPr>
              <a:t>j2</a:t>
            </a:r>
            <a:r>
              <a:rPr lang="en-US" i="1" dirty="0">
                <a:solidFill>
                  <a:schemeClr val="bg1"/>
                </a:solidFill>
              </a:rPr>
              <a:t>)</a:t>
            </a:r>
            <a:r>
              <a:rPr lang="en-US" dirty="0">
                <a:solidFill>
                  <a:schemeClr val="bg1"/>
                </a:solidFill>
              </a:rPr>
              <a:t> cross if </a:t>
            </a:r>
            <a:r>
              <a:rPr lang="en-US" i="1" dirty="0">
                <a:solidFill>
                  <a:schemeClr val="accent1"/>
                </a:solidFill>
              </a:rPr>
              <a:t>i</a:t>
            </a:r>
            <a:r>
              <a:rPr lang="en-US" i="1" baseline="-25000" dirty="0">
                <a:solidFill>
                  <a:schemeClr val="accent1"/>
                </a:solidFill>
              </a:rPr>
              <a:t>1</a:t>
            </a:r>
            <a:r>
              <a:rPr lang="en-US" i="1" baseline="-25000" dirty="0">
                <a:solidFill>
                  <a:schemeClr val="bg1"/>
                </a:solidFill>
              </a:rPr>
              <a:t> </a:t>
            </a:r>
            <a:r>
              <a:rPr lang="en-US" i="1" dirty="0">
                <a:solidFill>
                  <a:schemeClr val="bg1"/>
                </a:solidFill>
              </a:rPr>
              <a:t>&lt; </a:t>
            </a:r>
            <a:r>
              <a:rPr lang="en-US" i="1" dirty="0">
                <a:solidFill>
                  <a:schemeClr val="accent1"/>
                </a:solidFill>
              </a:rPr>
              <a:t>i</a:t>
            </a:r>
            <a:r>
              <a:rPr lang="en-US" i="1" baseline="-25000" dirty="0">
                <a:solidFill>
                  <a:schemeClr val="accent1"/>
                </a:solidFill>
              </a:rPr>
              <a:t>2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but </a:t>
            </a:r>
            <a:r>
              <a:rPr lang="en-US" i="1" dirty="0">
                <a:solidFill>
                  <a:schemeClr val="accent4"/>
                </a:solidFill>
              </a:rPr>
              <a:t>j</a:t>
            </a:r>
            <a:r>
              <a:rPr lang="en-US" i="1" baseline="-25000" dirty="0">
                <a:solidFill>
                  <a:schemeClr val="accent4"/>
                </a:solidFill>
              </a:rPr>
              <a:t>1</a:t>
            </a:r>
            <a:r>
              <a:rPr lang="en-US" i="1" baseline="-25000" dirty="0">
                <a:solidFill>
                  <a:schemeClr val="bg1"/>
                </a:solidFill>
              </a:rPr>
              <a:t> </a:t>
            </a:r>
            <a:r>
              <a:rPr lang="en-US" i="1" dirty="0">
                <a:solidFill>
                  <a:schemeClr val="bg1"/>
                </a:solidFill>
              </a:rPr>
              <a:t>&gt; </a:t>
            </a:r>
            <a:r>
              <a:rPr lang="en-US" i="1" dirty="0">
                <a:solidFill>
                  <a:schemeClr val="accent4"/>
                </a:solidFill>
              </a:rPr>
              <a:t>j</a:t>
            </a:r>
            <a:r>
              <a:rPr lang="en-US" i="1" baseline="-25000" dirty="0">
                <a:solidFill>
                  <a:schemeClr val="accent4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24228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1178F-B335-6D4E-8392-D81383209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381607"/>
            <a:ext cx="9905998" cy="601289"/>
          </a:xfrm>
        </p:spPr>
        <p:txBody>
          <a:bodyPr/>
          <a:lstStyle/>
          <a:p>
            <a:pPr algn="ctr"/>
            <a:r>
              <a:rPr lang="en-US" dirty="0"/>
              <a:t>Example: Alignment and Matching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3C270-DF9F-004C-BD0C-A4B3ECCFD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3283" y="1635075"/>
            <a:ext cx="7485434" cy="523220"/>
          </a:xfr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u="sng" dirty="0">
                <a:solidFill>
                  <a:schemeClr val="bg1"/>
                </a:solidFill>
              </a:rPr>
              <a:t>Example</a:t>
            </a:r>
            <a:r>
              <a:rPr lang="en-US" dirty="0">
                <a:solidFill>
                  <a:schemeClr val="bg1"/>
                </a:solidFill>
              </a:rPr>
              <a:t>:  an alignment of </a:t>
            </a:r>
            <a:r>
              <a:rPr lang="en-US" dirty="0">
                <a:solidFill>
                  <a:schemeClr val="accent1"/>
                </a:solidFill>
              </a:rPr>
              <a:t>X = CGACTA </a:t>
            </a:r>
            <a:r>
              <a:rPr lang="en-US" dirty="0">
                <a:solidFill>
                  <a:schemeClr val="bg1"/>
                </a:solidFill>
              </a:rPr>
              <a:t>and </a:t>
            </a:r>
            <a:r>
              <a:rPr lang="en-US" dirty="0">
                <a:solidFill>
                  <a:schemeClr val="accent4"/>
                </a:solidFill>
              </a:rPr>
              <a:t>Y = GACAGA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36CE3A-45BB-FE47-A22C-B5E07A3D7677}"/>
                  </a:ext>
                </a:extLst>
              </p:cNvPr>
              <p:cNvSpPr txBox="1"/>
              <p:nvPr/>
            </p:nvSpPr>
            <p:spPr>
              <a:xfrm>
                <a:off x="2086921" y="4762047"/>
                <a:ext cx="80181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={ 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sz="2800" b="1" i="1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  <m:r>
                        <a:rPr lang="en-US" sz="2800" b="1" i="1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b>
                          </m:sSub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e>
                      </m:d>
                      <m:r>
                        <a:rPr lang="en-US" sz="2800" b="1" i="1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sub>
                          </m:sSub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sub>
                          </m:sSub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 }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36CE3A-45BB-FE47-A22C-B5E07A3D76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921" y="4762047"/>
                <a:ext cx="8018157" cy="523220"/>
              </a:xfrm>
              <a:prstGeom prst="rect">
                <a:avLst/>
              </a:prstGeom>
              <a:blipFill>
                <a:blip r:embed="rId2"/>
                <a:stretch>
                  <a:fillRect b="-18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28B25A1-4AC0-C841-95C9-ADDDA33228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618102"/>
              </p:ext>
            </p:extLst>
          </p:nvPr>
        </p:nvGraphicFramePr>
        <p:xfrm>
          <a:off x="4304665" y="2479947"/>
          <a:ext cx="3582670" cy="19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10">
                  <a:extLst>
                    <a:ext uri="{9D8B030D-6E8A-4147-A177-3AD203B41FA5}">
                      <a16:colId xmlns:a16="http://schemas.microsoft.com/office/drawing/2014/main" val="3349151664"/>
                    </a:ext>
                  </a:extLst>
                </a:gridCol>
                <a:gridCol w="511810">
                  <a:extLst>
                    <a:ext uri="{9D8B030D-6E8A-4147-A177-3AD203B41FA5}">
                      <a16:colId xmlns:a16="http://schemas.microsoft.com/office/drawing/2014/main" val="1960489245"/>
                    </a:ext>
                  </a:extLst>
                </a:gridCol>
                <a:gridCol w="511810">
                  <a:extLst>
                    <a:ext uri="{9D8B030D-6E8A-4147-A177-3AD203B41FA5}">
                      <a16:colId xmlns:a16="http://schemas.microsoft.com/office/drawing/2014/main" val="813668723"/>
                    </a:ext>
                  </a:extLst>
                </a:gridCol>
                <a:gridCol w="511810">
                  <a:extLst>
                    <a:ext uri="{9D8B030D-6E8A-4147-A177-3AD203B41FA5}">
                      <a16:colId xmlns:a16="http://schemas.microsoft.com/office/drawing/2014/main" val="1648644845"/>
                    </a:ext>
                  </a:extLst>
                </a:gridCol>
                <a:gridCol w="511810">
                  <a:extLst>
                    <a:ext uri="{9D8B030D-6E8A-4147-A177-3AD203B41FA5}">
                      <a16:colId xmlns:a16="http://schemas.microsoft.com/office/drawing/2014/main" val="472082126"/>
                    </a:ext>
                  </a:extLst>
                </a:gridCol>
                <a:gridCol w="511810">
                  <a:extLst>
                    <a:ext uri="{9D8B030D-6E8A-4147-A177-3AD203B41FA5}">
                      <a16:colId xmlns:a16="http://schemas.microsoft.com/office/drawing/2014/main" val="473478203"/>
                    </a:ext>
                  </a:extLst>
                </a:gridCol>
                <a:gridCol w="511810">
                  <a:extLst>
                    <a:ext uri="{9D8B030D-6E8A-4147-A177-3AD203B41FA5}">
                      <a16:colId xmlns:a16="http://schemas.microsoft.com/office/drawing/2014/main" val="190839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chemeClr val="bg1"/>
                          </a:solidFill>
                        </a:rPr>
                        <a:t>x</a:t>
                      </a:r>
                      <a:r>
                        <a:rPr lang="en-US" sz="2400" b="0" i="1" baseline="-250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chemeClr val="bg1"/>
                          </a:solidFill>
                        </a:rPr>
                        <a:t>x</a:t>
                      </a:r>
                      <a:r>
                        <a:rPr lang="en-US" sz="2400" b="0" i="1" baseline="-250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chemeClr val="bg1"/>
                          </a:solidFill>
                        </a:rPr>
                        <a:t>x</a:t>
                      </a:r>
                      <a:r>
                        <a:rPr lang="en-US" sz="2400" b="0" i="1" baseline="-2500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chemeClr val="bg1"/>
                          </a:solidFill>
                        </a:rPr>
                        <a:t>x</a:t>
                      </a:r>
                      <a:r>
                        <a:rPr lang="en-US" sz="2400" b="0" i="1" baseline="-2500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chemeClr val="bg1"/>
                          </a:solidFill>
                        </a:rPr>
                        <a:t>x</a:t>
                      </a:r>
                      <a:r>
                        <a:rPr lang="en-US" sz="2400" b="0" i="1" baseline="-2500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1" dirty="0">
                        <a:solidFill>
                          <a:schemeClr val="bg1"/>
                        </a:solidFill>
                      </a:endParaRP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chemeClr val="bg1"/>
                          </a:solidFill>
                        </a:rPr>
                        <a:t>x</a:t>
                      </a:r>
                      <a:r>
                        <a:rPr lang="en-US" sz="2400" b="0" i="1" baseline="-25000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603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accent1"/>
                          </a:solidFill>
                        </a:rPr>
                        <a:t>C</a:t>
                      </a: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accent1"/>
                          </a:solidFill>
                        </a:rPr>
                        <a:t>G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accent1"/>
                          </a:solidFill>
                        </a:rPr>
                        <a:t>A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accent1"/>
                          </a:solidFill>
                        </a:rPr>
                        <a:t>C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accent1"/>
                          </a:solidFill>
                        </a:rPr>
                        <a:t>T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accent1"/>
                          </a:solidFill>
                        </a:rPr>
                        <a:t>A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9693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accent4"/>
                          </a:solidFill>
                        </a:rPr>
                        <a:t>G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accent4"/>
                          </a:solidFill>
                        </a:rPr>
                        <a:t>A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accent4"/>
                          </a:solidFill>
                        </a:rPr>
                        <a:t>C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accent4"/>
                          </a:solidFill>
                        </a:rPr>
                        <a:t>A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accent4"/>
                          </a:solidFill>
                        </a:rPr>
                        <a:t>G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accent4"/>
                          </a:solidFill>
                        </a:rPr>
                        <a:t>A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7005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2400" b="0" i="1" baseline="-25000" dirty="0">
                        <a:solidFill>
                          <a:schemeClr val="bg1"/>
                        </a:solidFill>
                      </a:endParaRP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chemeClr val="bg1"/>
                          </a:solidFill>
                        </a:rPr>
                        <a:t>y</a:t>
                      </a:r>
                      <a:r>
                        <a:rPr lang="en-US" sz="2400" b="0" i="1" baseline="-250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chemeClr val="bg1"/>
                          </a:solidFill>
                        </a:rPr>
                        <a:t>y</a:t>
                      </a:r>
                      <a:r>
                        <a:rPr lang="en-US" sz="2400" b="0" i="1" baseline="-250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chemeClr val="bg1"/>
                          </a:solidFill>
                        </a:rPr>
                        <a:t>y</a:t>
                      </a:r>
                      <a:r>
                        <a:rPr lang="en-US" sz="2400" b="0" i="1" baseline="-2500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chemeClr val="bg1"/>
                          </a:solidFill>
                        </a:rPr>
                        <a:t>y</a:t>
                      </a:r>
                      <a:r>
                        <a:rPr lang="en-US" sz="2400" b="0" i="1" baseline="-2500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chemeClr val="bg1"/>
                          </a:solidFill>
                        </a:rPr>
                        <a:t>y</a:t>
                      </a:r>
                      <a:r>
                        <a:rPr lang="en-US" sz="2400" b="0" i="1" baseline="-2500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chemeClr val="bg1"/>
                          </a:solidFill>
                        </a:rPr>
                        <a:t>y</a:t>
                      </a:r>
                      <a:r>
                        <a:rPr lang="en-US" sz="2400" b="0" i="1" baseline="-25000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999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1267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79356F-8BAF-7FF3-0177-38367518E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5AB87-146E-E560-9E75-E52AC8756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80368"/>
            <a:ext cx="9905998" cy="67688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Process for Dynamic Programming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A332352-DAFA-892D-1651-43A8B09D8298}"/>
              </a:ext>
            </a:extLst>
          </p:cNvPr>
          <p:cNvSpPr txBox="1">
            <a:spLocks/>
          </p:cNvSpPr>
          <p:nvPr/>
        </p:nvSpPr>
        <p:spPr>
          <a:xfrm>
            <a:off x="2019299" y="1371600"/>
            <a:ext cx="8153401" cy="561975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i="1" dirty="0">
                <a:solidFill>
                  <a:schemeClr val="bg1"/>
                </a:solidFill>
              </a:rPr>
              <a:t>Recognize</a:t>
            </a:r>
            <a:r>
              <a:rPr lang="en-US" dirty="0">
                <a:solidFill>
                  <a:schemeClr val="bg1"/>
                </a:solidFill>
              </a:rPr>
              <a:t> what the </a:t>
            </a:r>
            <a:r>
              <a:rPr lang="en-US" b="1" i="1" dirty="0">
                <a:solidFill>
                  <a:schemeClr val="bg1"/>
                </a:solidFill>
              </a:rPr>
              <a:t>sub-problems</a:t>
            </a:r>
            <a:r>
              <a:rPr lang="en-US" dirty="0">
                <a:solidFill>
                  <a:schemeClr val="bg1"/>
                </a:solidFill>
              </a:rPr>
              <a:t> are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1FF748CC-A524-0AF9-146D-49FE767A66CA}"/>
              </a:ext>
            </a:extLst>
          </p:cNvPr>
          <p:cNvSpPr txBox="1">
            <a:spLocks/>
          </p:cNvSpPr>
          <p:nvPr/>
        </p:nvSpPr>
        <p:spPr>
          <a:xfrm>
            <a:off x="2019298" y="1009650"/>
            <a:ext cx="8153401" cy="381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Step 1:</a:t>
            </a:r>
          </a:p>
        </p:txBody>
      </p:sp>
    </p:spTree>
    <p:extLst>
      <p:ext uri="{BB962C8B-B14F-4D97-AF65-F5344CB8AC3E}">
        <p14:creationId xmlns:p14="http://schemas.microsoft.com/office/powerpoint/2010/main" val="1204519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848BC2-D5C6-3BCB-FB1D-7826C1550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296CF-E083-BCC7-0460-21C349DC0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381607"/>
            <a:ext cx="9905998" cy="601289"/>
          </a:xfrm>
        </p:spPr>
        <p:txBody>
          <a:bodyPr/>
          <a:lstStyle/>
          <a:p>
            <a:pPr algn="ctr"/>
            <a:r>
              <a:rPr lang="en-US" dirty="0" err="1"/>
              <a:t>SubProblem</a:t>
            </a:r>
            <a:r>
              <a:rPr lang="en-US" dirty="0"/>
              <a:t>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2A48F82-73DD-6B8C-4BCE-1FDB696948D5}"/>
                  </a:ext>
                </a:extLst>
              </p:cNvPr>
              <p:cNvSpPr txBox="1"/>
              <p:nvPr/>
            </p:nvSpPr>
            <p:spPr>
              <a:xfrm>
                <a:off x="2760014" y="4904979"/>
                <a:ext cx="667197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Subproblem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: 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𝑂𝑝𝑡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𝑗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be the minimum cost alignment if only considering the first </a:t>
                </a:r>
                <a:r>
                  <a:rPr lang="en-US" sz="2000" i="1" dirty="0" err="1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2000" i="1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characters of string X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and the </a:t>
                </a:r>
                <a:r>
                  <a:rPr lang="en-US" sz="2000" i="1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first j characters of string Y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2A48F82-73DD-6B8C-4BCE-1FDB696948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0014" y="4904979"/>
                <a:ext cx="6671971" cy="1015663"/>
              </a:xfrm>
              <a:prstGeom prst="rect">
                <a:avLst/>
              </a:prstGeom>
              <a:blipFill>
                <a:blip r:embed="rId3"/>
                <a:stretch>
                  <a:fillRect l="-951" t="-3704" r="-1521" b="-9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F806614-8C51-C6C7-03B3-22041626B5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928847"/>
              </p:ext>
            </p:extLst>
          </p:nvPr>
        </p:nvGraphicFramePr>
        <p:xfrm>
          <a:off x="4304665" y="2479947"/>
          <a:ext cx="3582670" cy="19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10">
                  <a:extLst>
                    <a:ext uri="{9D8B030D-6E8A-4147-A177-3AD203B41FA5}">
                      <a16:colId xmlns:a16="http://schemas.microsoft.com/office/drawing/2014/main" val="3349151664"/>
                    </a:ext>
                  </a:extLst>
                </a:gridCol>
                <a:gridCol w="511810">
                  <a:extLst>
                    <a:ext uri="{9D8B030D-6E8A-4147-A177-3AD203B41FA5}">
                      <a16:colId xmlns:a16="http://schemas.microsoft.com/office/drawing/2014/main" val="1960489245"/>
                    </a:ext>
                  </a:extLst>
                </a:gridCol>
                <a:gridCol w="511810">
                  <a:extLst>
                    <a:ext uri="{9D8B030D-6E8A-4147-A177-3AD203B41FA5}">
                      <a16:colId xmlns:a16="http://schemas.microsoft.com/office/drawing/2014/main" val="813668723"/>
                    </a:ext>
                  </a:extLst>
                </a:gridCol>
                <a:gridCol w="511810">
                  <a:extLst>
                    <a:ext uri="{9D8B030D-6E8A-4147-A177-3AD203B41FA5}">
                      <a16:colId xmlns:a16="http://schemas.microsoft.com/office/drawing/2014/main" val="1648644845"/>
                    </a:ext>
                  </a:extLst>
                </a:gridCol>
                <a:gridCol w="511810">
                  <a:extLst>
                    <a:ext uri="{9D8B030D-6E8A-4147-A177-3AD203B41FA5}">
                      <a16:colId xmlns:a16="http://schemas.microsoft.com/office/drawing/2014/main" val="472082126"/>
                    </a:ext>
                  </a:extLst>
                </a:gridCol>
                <a:gridCol w="511810">
                  <a:extLst>
                    <a:ext uri="{9D8B030D-6E8A-4147-A177-3AD203B41FA5}">
                      <a16:colId xmlns:a16="http://schemas.microsoft.com/office/drawing/2014/main" val="473478203"/>
                    </a:ext>
                  </a:extLst>
                </a:gridCol>
                <a:gridCol w="511810">
                  <a:extLst>
                    <a:ext uri="{9D8B030D-6E8A-4147-A177-3AD203B41FA5}">
                      <a16:colId xmlns:a16="http://schemas.microsoft.com/office/drawing/2014/main" val="190839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chemeClr val="bg1"/>
                          </a:solidFill>
                        </a:rPr>
                        <a:t>x</a:t>
                      </a:r>
                      <a:r>
                        <a:rPr lang="en-US" sz="2400" b="0" i="1" baseline="-250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chemeClr val="bg1"/>
                          </a:solidFill>
                        </a:rPr>
                        <a:t>x</a:t>
                      </a:r>
                      <a:r>
                        <a:rPr lang="en-US" sz="2400" b="0" i="1" baseline="-250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chemeClr val="bg1"/>
                          </a:solidFill>
                        </a:rPr>
                        <a:t>x</a:t>
                      </a:r>
                      <a:r>
                        <a:rPr lang="en-US" sz="2400" b="0" i="1" baseline="-2500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chemeClr val="bg1"/>
                          </a:solidFill>
                        </a:rPr>
                        <a:t>x</a:t>
                      </a:r>
                      <a:r>
                        <a:rPr lang="en-US" sz="2400" b="0" i="1" baseline="-2500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chemeClr val="bg1"/>
                          </a:solidFill>
                        </a:rPr>
                        <a:t>x</a:t>
                      </a:r>
                      <a:r>
                        <a:rPr lang="en-US" sz="2400" b="0" i="1" baseline="-2500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1" dirty="0">
                        <a:solidFill>
                          <a:schemeClr val="bg1"/>
                        </a:solidFill>
                      </a:endParaRP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chemeClr val="bg1"/>
                          </a:solidFill>
                        </a:rPr>
                        <a:t>x</a:t>
                      </a:r>
                      <a:r>
                        <a:rPr lang="en-US" sz="2400" b="0" i="1" baseline="-25000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603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accent1"/>
                          </a:solidFill>
                        </a:rPr>
                        <a:t>C</a:t>
                      </a: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accent1"/>
                          </a:solidFill>
                        </a:rPr>
                        <a:t>G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accent1"/>
                          </a:solidFill>
                        </a:rPr>
                        <a:t>A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C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T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-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A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9693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accent4"/>
                          </a:solidFill>
                        </a:rPr>
                        <a:t>G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accent4"/>
                          </a:solidFill>
                        </a:rPr>
                        <a:t>A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C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A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G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A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7005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2400" b="0" i="1" baseline="-25000" dirty="0">
                        <a:solidFill>
                          <a:schemeClr val="bg1"/>
                        </a:solidFill>
                      </a:endParaRP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chemeClr val="bg1"/>
                          </a:solidFill>
                        </a:rPr>
                        <a:t>y</a:t>
                      </a:r>
                      <a:r>
                        <a:rPr lang="en-US" sz="2400" b="0" i="1" baseline="-250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chemeClr val="bg1"/>
                          </a:solidFill>
                        </a:rPr>
                        <a:t>y</a:t>
                      </a:r>
                      <a:r>
                        <a:rPr lang="en-US" sz="2400" b="0" i="1" baseline="-250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chemeClr val="bg1"/>
                          </a:solidFill>
                        </a:rPr>
                        <a:t>y</a:t>
                      </a:r>
                      <a:r>
                        <a:rPr lang="en-US" sz="2400" b="0" i="1" baseline="-2500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chemeClr val="bg1"/>
                          </a:solidFill>
                        </a:rPr>
                        <a:t>y</a:t>
                      </a:r>
                      <a:r>
                        <a:rPr lang="en-US" sz="2400" b="0" i="1" baseline="-2500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chemeClr val="bg1"/>
                          </a:solidFill>
                        </a:rPr>
                        <a:t>y</a:t>
                      </a:r>
                      <a:r>
                        <a:rPr lang="en-US" sz="2400" b="0" i="1" baseline="-2500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chemeClr val="bg1"/>
                          </a:solidFill>
                        </a:rPr>
                        <a:t>y</a:t>
                      </a:r>
                      <a:r>
                        <a:rPr lang="en-US" sz="2400" b="0" i="1" baseline="-25000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99920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B112F33-E483-5C0E-8E12-46346C0C77EA}"/>
              </a:ext>
            </a:extLst>
          </p:cNvPr>
          <p:cNvSpPr txBox="1"/>
          <p:nvPr/>
        </p:nvSpPr>
        <p:spPr>
          <a:xfrm>
            <a:off x="8892072" y="1534843"/>
            <a:ext cx="27711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example, </a:t>
            </a:r>
            <a:r>
              <a:rPr lang="en-US" dirty="0" err="1"/>
              <a:t>Opt</a:t>
            </a:r>
            <a:r>
              <a:rPr lang="en-US" dirty="0"/>
              <a:t>(3,2) considers only first 3 characters of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X (CGA)</a:t>
            </a:r>
            <a:r>
              <a:rPr lang="en-US" dirty="0"/>
              <a:t> and first 2 characters of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Y (GA)</a:t>
            </a:r>
            <a:r>
              <a:rPr lang="en-US" dirty="0"/>
              <a:t>. Image shows the likely optimal alignment.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57A9451-7E4C-40E1-E3CE-CC50B54B4DE4}"/>
              </a:ext>
            </a:extLst>
          </p:cNvPr>
          <p:cNvCxnSpPr/>
          <p:nvPr/>
        </p:nvCxnSpPr>
        <p:spPr>
          <a:xfrm flipV="1">
            <a:off x="8024327" y="2565918"/>
            <a:ext cx="737118" cy="531845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132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7BBF41-CCDE-C8F8-FF91-F71037F8A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D3F5A-125A-2083-0324-482CFEA60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80368"/>
            <a:ext cx="9905998" cy="67688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Process for Dynamic Programming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CACF616-CD54-2A19-014E-9C212D0DA793}"/>
              </a:ext>
            </a:extLst>
          </p:cNvPr>
          <p:cNvSpPr txBox="1">
            <a:spLocks/>
          </p:cNvSpPr>
          <p:nvPr/>
        </p:nvSpPr>
        <p:spPr>
          <a:xfrm>
            <a:off x="2019299" y="1371600"/>
            <a:ext cx="8153401" cy="561975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i="1" dirty="0">
                <a:solidFill>
                  <a:schemeClr val="bg1"/>
                </a:solidFill>
              </a:rPr>
              <a:t>Recognize</a:t>
            </a:r>
            <a:r>
              <a:rPr lang="en-US" dirty="0">
                <a:solidFill>
                  <a:schemeClr val="bg1"/>
                </a:solidFill>
              </a:rPr>
              <a:t> what the </a:t>
            </a:r>
            <a:r>
              <a:rPr lang="en-US" b="1" i="1" dirty="0">
                <a:solidFill>
                  <a:schemeClr val="bg1"/>
                </a:solidFill>
              </a:rPr>
              <a:t>sub-problems</a:t>
            </a:r>
            <a:r>
              <a:rPr lang="en-US" dirty="0">
                <a:solidFill>
                  <a:schemeClr val="bg1"/>
                </a:solidFill>
              </a:rPr>
              <a:t> are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4D37D20-2548-E9FD-E790-D2C3D29621DB}"/>
              </a:ext>
            </a:extLst>
          </p:cNvPr>
          <p:cNvSpPr txBox="1">
            <a:spLocks/>
          </p:cNvSpPr>
          <p:nvPr/>
        </p:nvSpPr>
        <p:spPr>
          <a:xfrm>
            <a:off x="2019298" y="2448532"/>
            <a:ext cx="8153402" cy="85725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i="1" dirty="0">
                <a:solidFill>
                  <a:schemeClr val="bg1"/>
                </a:solidFill>
              </a:rPr>
              <a:t>Identify the recursive structure </a:t>
            </a:r>
            <a:r>
              <a:rPr lang="en-US" dirty="0">
                <a:solidFill>
                  <a:schemeClr val="bg1"/>
                </a:solidFill>
              </a:rPr>
              <a:t>of the problem in terms of its sub-problems (At the top level, what is the “last thing” done?)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163819D-0E9E-F997-6B3A-ECBB0F5790C4}"/>
              </a:ext>
            </a:extLst>
          </p:cNvPr>
          <p:cNvSpPr txBox="1">
            <a:spLocks/>
          </p:cNvSpPr>
          <p:nvPr/>
        </p:nvSpPr>
        <p:spPr>
          <a:xfrm>
            <a:off x="2019298" y="1009650"/>
            <a:ext cx="8153401" cy="381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Step 1: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34E37DD-D7DF-296E-9D6E-1E175FC22E09}"/>
              </a:ext>
            </a:extLst>
          </p:cNvPr>
          <p:cNvSpPr txBox="1">
            <a:spLocks/>
          </p:cNvSpPr>
          <p:nvPr/>
        </p:nvSpPr>
        <p:spPr>
          <a:xfrm>
            <a:off x="2019298" y="2096107"/>
            <a:ext cx="8153401" cy="381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Step 2:</a:t>
            </a:r>
          </a:p>
        </p:txBody>
      </p:sp>
    </p:spTree>
    <p:extLst>
      <p:ext uri="{BB962C8B-B14F-4D97-AF65-F5344CB8AC3E}">
        <p14:creationId xmlns:p14="http://schemas.microsoft.com/office/powerpoint/2010/main" val="3726770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922894-532C-69CC-E499-7197E6293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A3F7B-AD61-C1ED-9B93-BA303DEE8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381607"/>
            <a:ext cx="9905998" cy="601289"/>
          </a:xfrm>
        </p:spPr>
        <p:txBody>
          <a:bodyPr/>
          <a:lstStyle/>
          <a:p>
            <a:pPr algn="ctr"/>
            <a:r>
              <a:rPr lang="en-US" dirty="0"/>
              <a:t>Base Cases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7C783A-25BE-53BB-A19F-6120243B4FFC}"/>
              </a:ext>
            </a:extLst>
          </p:cNvPr>
          <p:cNvSpPr txBox="1"/>
          <p:nvPr/>
        </p:nvSpPr>
        <p:spPr>
          <a:xfrm>
            <a:off x="2899974" y="1303133"/>
            <a:ext cx="6671971" cy="40011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 Case</a:t>
            </a:r>
            <a:r>
              <a:rPr lang="en-US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At least one of </a:t>
            </a:r>
            <a:r>
              <a:rPr lang="en-US" sz="20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j is equal to 0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1499D64-A550-444E-F165-239B92320C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470774"/>
              </p:ext>
            </p:extLst>
          </p:nvPr>
        </p:nvGraphicFramePr>
        <p:xfrm>
          <a:off x="2143217" y="1864868"/>
          <a:ext cx="358267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10">
                  <a:extLst>
                    <a:ext uri="{9D8B030D-6E8A-4147-A177-3AD203B41FA5}">
                      <a16:colId xmlns:a16="http://schemas.microsoft.com/office/drawing/2014/main" val="3349151664"/>
                    </a:ext>
                  </a:extLst>
                </a:gridCol>
                <a:gridCol w="511810">
                  <a:extLst>
                    <a:ext uri="{9D8B030D-6E8A-4147-A177-3AD203B41FA5}">
                      <a16:colId xmlns:a16="http://schemas.microsoft.com/office/drawing/2014/main" val="1960489245"/>
                    </a:ext>
                  </a:extLst>
                </a:gridCol>
                <a:gridCol w="511810">
                  <a:extLst>
                    <a:ext uri="{9D8B030D-6E8A-4147-A177-3AD203B41FA5}">
                      <a16:colId xmlns:a16="http://schemas.microsoft.com/office/drawing/2014/main" val="813668723"/>
                    </a:ext>
                  </a:extLst>
                </a:gridCol>
                <a:gridCol w="511810">
                  <a:extLst>
                    <a:ext uri="{9D8B030D-6E8A-4147-A177-3AD203B41FA5}">
                      <a16:colId xmlns:a16="http://schemas.microsoft.com/office/drawing/2014/main" val="1648644845"/>
                    </a:ext>
                  </a:extLst>
                </a:gridCol>
                <a:gridCol w="511810">
                  <a:extLst>
                    <a:ext uri="{9D8B030D-6E8A-4147-A177-3AD203B41FA5}">
                      <a16:colId xmlns:a16="http://schemas.microsoft.com/office/drawing/2014/main" val="472082126"/>
                    </a:ext>
                  </a:extLst>
                </a:gridCol>
                <a:gridCol w="511810">
                  <a:extLst>
                    <a:ext uri="{9D8B030D-6E8A-4147-A177-3AD203B41FA5}">
                      <a16:colId xmlns:a16="http://schemas.microsoft.com/office/drawing/2014/main" val="473478203"/>
                    </a:ext>
                  </a:extLst>
                </a:gridCol>
                <a:gridCol w="511810">
                  <a:extLst>
                    <a:ext uri="{9D8B030D-6E8A-4147-A177-3AD203B41FA5}">
                      <a16:colId xmlns:a16="http://schemas.microsoft.com/office/drawing/2014/main" val="190839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1" baseline="-25000" dirty="0">
                        <a:solidFill>
                          <a:schemeClr val="bg1"/>
                        </a:solidFill>
                      </a:endParaRP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1" baseline="-25000" dirty="0">
                        <a:solidFill>
                          <a:schemeClr val="bg1"/>
                        </a:solidFill>
                      </a:endParaRP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1" baseline="-25000" dirty="0">
                        <a:solidFill>
                          <a:schemeClr val="bg1"/>
                        </a:solidFill>
                      </a:endParaRP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1" baseline="-25000" dirty="0">
                        <a:solidFill>
                          <a:schemeClr val="bg1"/>
                        </a:solidFill>
                      </a:endParaRP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1" baseline="-25000" dirty="0">
                        <a:solidFill>
                          <a:schemeClr val="bg1"/>
                        </a:solidFill>
                      </a:endParaRP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1" dirty="0">
                        <a:solidFill>
                          <a:schemeClr val="bg1"/>
                        </a:solidFill>
                      </a:endParaRP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1" baseline="-25000" dirty="0">
                        <a:solidFill>
                          <a:schemeClr val="bg1"/>
                        </a:solidFill>
                      </a:endParaRP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603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accent1"/>
                          </a:solidFill>
                        </a:rPr>
                        <a:t>C</a:t>
                      </a: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accent1"/>
                          </a:solidFill>
                        </a:rPr>
                        <a:t>G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accent1"/>
                          </a:solidFill>
                        </a:rPr>
                        <a:t>A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-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-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-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-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9693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-</a:t>
                      </a: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-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-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-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-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-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-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7005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2400" b="0" i="1" baseline="-25000" dirty="0">
                        <a:solidFill>
                          <a:schemeClr val="bg1"/>
                        </a:solidFill>
                      </a:endParaRP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1" baseline="-25000" dirty="0">
                        <a:solidFill>
                          <a:schemeClr val="bg1"/>
                        </a:solidFill>
                      </a:endParaRP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1" baseline="-25000" dirty="0">
                        <a:solidFill>
                          <a:schemeClr val="bg1"/>
                        </a:solidFill>
                      </a:endParaRP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1" baseline="-25000" dirty="0">
                        <a:solidFill>
                          <a:schemeClr val="bg1"/>
                        </a:solidFill>
                      </a:endParaRP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1" baseline="-25000" dirty="0">
                        <a:solidFill>
                          <a:schemeClr val="bg1"/>
                        </a:solidFill>
                      </a:endParaRP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1" baseline="-25000" dirty="0">
                        <a:solidFill>
                          <a:schemeClr val="bg1"/>
                        </a:solidFill>
                      </a:endParaRP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1" baseline="-25000" dirty="0">
                        <a:solidFill>
                          <a:schemeClr val="bg1"/>
                        </a:solidFill>
                      </a:endParaRP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999202"/>
                  </a:ext>
                </a:extLst>
              </a:tr>
            </a:tbl>
          </a:graphicData>
        </a:graphic>
      </p:graphicFrame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1DBE25EC-8069-122F-EA41-F2352517AB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605025"/>
              </p:ext>
            </p:extLst>
          </p:nvPr>
        </p:nvGraphicFramePr>
        <p:xfrm>
          <a:off x="6494392" y="1868911"/>
          <a:ext cx="358267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10">
                  <a:extLst>
                    <a:ext uri="{9D8B030D-6E8A-4147-A177-3AD203B41FA5}">
                      <a16:colId xmlns:a16="http://schemas.microsoft.com/office/drawing/2014/main" val="3349151664"/>
                    </a:ext>
                  </a:extLst>
                </a:gridCol>
                <a:gridCol w="511810">
                  <a:extLst>
                    <a:ext uri="{9D8B030D-6E8A-4147-A177-3AD203B41FA5}">
                      <a16:colId xmlns:a16="http://schemas.microsoft.com/office/drawing/2014/main" val="1960489245"/>
                    </a:ext>
                  </a:extLst>
                </a:gridCol>
                <a:gridCol w="511810">
                  <a:extLst>
                    <a:ext uri="{9D8B030D-6E8A-4147-A177-3AD203B41FA5}">
                      <a16:colId xmlns:a16="http://schemas.microsoft.com/office/drawing/2014/main" val="813668723"/>
                    </a:ext>
                  </a:extLst>
                </a:gridCol>
                <a:gridCol w="511810">
                  <a:extLst>
                    <a:ext uri="{9D8B030D-6E8A-4147-A177-3AD203B41FA5}">
                      <a16:colId xmlns:a16="http://schemas.microsoft.com/office/drawing/2014/main" val="1648644845"/>
                    </a:ext>
                  </a:extLst>
                </a:gridCol>
                <a:gridCol w="511810">
                  <a:extLst>
                    <a:ext uri="{9D8B030D-6E8A-4147-A177-3AD203B41FA5}">
                      <a16:colId xmlns:a16="http://schemas.microsoft.com/office/drawing/2014/main" val="472082126"/>
                    </a:ext>
                  </a:extLst>
                </a:gridCol>
                <a:gridCol w="511810">
                  <a:extLst>
                    <a:ext uri="{9D8B030D-6E8A-4147-A177-3AD203B41FA5}">
                      <a16:colId xmlns:a16="http://schemas.microsoft.com/office/drawing/2014/main" val="473478203"/>
                    </a:ext>
                  </a:extLst>
                </a:gridCol>
                <a:gridCol w="511810">
                  <a:extLst>
                    <a:ext uri="{9D8B030D-6E8A-4147-A177-3AD203B41FA5}">
                      <a16:colId xmlns:a16="http://schemas.microsoft.com/office/drawing/2014/main" val="190839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1" baseline="-25000" dirty="0">
                        <a:solidFill>
                          <a:schemeClr val="bg1"/>
                        </a:solidFill>
                      </a:endParaRP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1" baseline="-25000" dirty="0">
                        <a:solidFill>
                          <a:schemeClr val="bg1"/>
                        </a:solidFill>
                      </a:endParaRP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1" baseline="-25000" dirty="0">
                        <a:solidFill>
                          <a:schemeClr val="bg1"/>
                        </a:solidFill>
                      </a:endParaRP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1" baseline="-25000" dirty="0">
                        <a:solidFill>
                          <a:schemeClr val="bg1"/>
                        </a:solidFill>
                      </a:endParaRP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1" baseline="-25000" dirty="0">
                        <a:solidFill>
                          <a:schemeClr val="bg1"/>
                        </a:solidFill>
                      </a:endParaRP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1" dirty="0">
                        <a:solidFill>
                          <a:schemeClr val="bg1"/>
                        </a:solidFill>
                      </a:endParaRP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1" baseline="-25000" dirty="0">
                        <a:solidFill>
                          <a:schemeClr val="bg1"/>
                        </a:solidFill>
                      </a:endParaRP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603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-</a:t>
                      </a: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-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-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-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-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-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-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9693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-</a:t>
                      </a: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accent4"/>
                          </a:solidFill>
                        </a:rPr>
                        <a:t>G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accent4"/>
                          </a:solidFill>
                        </a:rPr>
                        <a:t>A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-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-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-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-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7005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2400" b="0" i="1" baseline="-25000" dirty="0">
                        <a:solidFill>
                          <a:schemeClr val="bg1"/>
                        </a:solidFill>
                      </a:endParaRP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1" baseline="-25000" dirty="0">
                        <a:solidFill>
                          <a:schemeClr val="bg1"/>
                        </a:solidFill>
                      </a:endParaRP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1" baseline="-25000" dirty="0">
                        <a:solidFill>
                          <a:schemeClr val="bg1"/>
                        </a:solidFill>
                      </a:endParaRP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1" baseline="-25000" dirty="0">
                        <a:solidFill>
                          <a:schemeClr val="bg1"/>
                        </a:solidFill>
                      </a:endParaRP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1" baseline="-25000" dirty="0">
                        <a:solidFill>
                          <a:schemeClr val="bg1"/>
                        </a:solidFill>
                      </a:endParaRP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1" baseline="-25000" dirty="0">
                        <a:solidFill>
                          <a:schemeClr val="bg1"/>
                        </a:solidFill>
                      </a:endParaRP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1" baseline="-25000" dirty="0">
                        <a:solidFill>
                          <a:schemeClr val="bg1"/>
                        </a:solidFill>
                      </a:endParaRP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99920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35A617F-1786-F71D-487D-F0C1E992531A}"/>
              </a:ext>
            </a:extLst>
          </p:cNvPr>
          <p:cNvSpPr txBox="1"/>
          <p:nvPr/>
        </p:nvSpPr>
        <p:spPr>
          <a:xfrm>
            <a:off x="1441580" y="4723870"/>
            <a:ext cx="2169317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i="1" dirty="0"/>
              <a:t>Answer is just the gap penalty times the number of characters!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B3A7310-81C4-4046-EFB4-D21590BB531B}"/>
              </a:ext>
            </a:extLst>
          </p:cNvPr>
          <p:cNvCxnSpPr/>
          <p:nvPr/>
        </p:nvCxnSpPr>
        <p:spPr>
          <a:xfrm flipH="1">
            <a:off x="2677886" y="3974841"/>
            <a:ext cx="222088" cy="65314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B98B658-2B00-A99F-5B88-707F757164E6}"/>
              </a:ext>
            </a:extLst>
          </p:cNvPr>
          <p:cNvGrpSpPr/>
          <p:nvPr/>
        </p:nvGrpSpPr>
        <p:grpSpPr>
          <a:xfrm>
            <a:off x="4455823" y="4491450"/>
            <a:ext cx="3280353" cy="1295835"/>
            <a:chOff x="5074064" y="4744088"/>
            <a:chExt cx="3280353" cy="12958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9691F8B-CE37-4523-5C3F-B57F4DD9EC07}"/>
                    </a:ext>
                  </a:extLst>
                </p:cNvPr>
                <p:cNvSpPr txBox="1"/>
                <p:nvPr/>
              </p:nvSpPr>
              <p:spPr>
                <a:xfrm>
                  <a:off x="6714929" y="4890362"/>
                  <a:ext cx="163948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</m:oMath>
                  </a14:m>
                  <a:r>
                    <a:rPr lang="en-US" dirty="0"/>
                    <a:t> 	if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9691F8B-CE37-4523-5C3F-B57F4DD9EC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4929" y="4890362"/>
                  <a:ext cx="1639488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5385" t="-27273" r="-3077" b="-5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92C8ECA-BF1F-AD5E-D3B8-C7240FDE6D30}"/>
                    </a:ext>
                  </a:extLst>
                </p:cNvPr>
                <p:cNvSpPr txBox="1"/>
                <p:nvPr/>
              </p:nvSpPr>
              <p:spPr>
                <a:xfrm>
                  <a:off x="6714928" y="5582860"/>
                  <a:ext cx="161627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</m:oMath>
                  </a14:m>
                  <a:r>
                    <a:rPr lang="en-US" dirty="0"/>
                    <a:t> 	if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92C8ECA-BF1F-AD5E-D3B8-C7240FDE6D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4928" y="5582860"/>
                  <a:ext cx="1616276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7031" t="-26087" r="-3906" b="-521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Left Brace 12">
              <a:extLst>
                <a:ext uri="{FF2B5EF4-FFF2-40B4-BE49-F238E27FC236}">
                  <a16:creationId xmlns:a16="http://schemas.microsoft.com/office/drawing/2014/main" id="{8B246766-4F39-CF81-CB07-9EB1033FDFE3}"/>
                </a:ext>
              </a:extLst>
            </p:cNvPr>
            <p:cNvSpPr/>
            <p:nvPr/>
          </p:nvSpPr>
          <p:spPr>
            <a:xfrm>
              <a:off x="6198635" y="4744088"/>
              <a:ext cx="612710" cy="1295835"/>
            </a:xfrm>
            <a:prstGeom prst="leftBrac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15FB852B-53F5-CC6D-6440-F1623CEE0E62}"/>
                    </a:ext>
                  </a:extLst>
                </p:cNvPr>
                <p:cNvSpPr txBox="1"/>
                <p:nvPr/>
              </p:nvSpPr>
              <p:spPr>
                <a:xfrm>
                  <a:off x="5074064" y="5254594"/>
                  <a:ext cx="109658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𝑜𝑝𝑡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15FB852B-53F5-CC6D-6440-F1623CEE0E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4064" y="5254594"/>
                  <a:ext cx="1096582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4545" r="-1136" b="-318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85256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E9B176-3B1A-E3B7-E7D4-45E027D1E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2C234-53CA-B9F0-4C97-F5369E8FD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381607"/>
            <a:ext cx="9905998" cy="601289"/>
          </a:xfrm>
        </p:spPr>
        <p:txBody>
          <a:bodyPr/>
          <a:lstStyle/>
          <a:p>
            <a:pPr algn="ctr"/>
            <a:r>
              <a:rPr lang="en-US" dirty="0"/>
              <a:t>Recursive Cases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7E2B0E-E534-5E77-736A-4CCC9432F0EA}"/>
              </a:ext>
            </a:extLst>
          </p:cNvPr>
          <p:cNvSpPr txBox="1"/>
          <p:nvPr/>
        </p:nvSpPr>
        <p:spPr>
          <a:xfrm>
            <a:off x="5303041" y="4840755"/>
            <a:ext cx="4966194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i="1" dirty="0"/>
              <a:t>Examine the last two characters only. In the minimum alignment, it must be the case that either:</a:t>
            </a:r>
          </a:p>
          <a:p>
            <a:endParaRPr lang="en-US" i="1" dirty="0"/>
          </a:p>
          <a:p>
            <a:pPr marL="342900" indent="-342900">
              <a:buAutoNum type="arabicPeriod"/>
            </a:pPr>
            <a:r>
              <a:rPr lang="en-US" i="1" dirty="0"/>
              <a:t>These characters are </a:t>
            </a:r>
            <a:r>
              <a:rPr lang="en-US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mat</a:t>
            </a:r>
            <a:r>
              <a:rPr lang="en-US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ched</a:t>
            </a:r>
          </a:p>
          <a:p>
            <a:pPr marL="342900" indent="-342900">
              <a:buAutoNum type="arabicPeriod"/>
            </a:pPr>
            <a:r>
              <a:rPr lang="en-US" i="1" dirty="0"/>
              <a:t>Last character in </a:t>
            </a:r>
            <a:r>
              <a:rPr lang="en-US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X</a:t>
            </a:r>
            <a:r>
              <a:rPr lang="en-US" i="1" dirty="0"/>
              <a:t> is unmatched (not sure about Y)</a:t>
            </a:r>
          </a:p>
          <a:p>
            <a:pPr marL="342900" indent="-342900">
              <a:buAutoNum type="arabicPeriod"/>
            </a:pPr>
            <a:r>
              <a:rPr lang="en-US" i="1" dirty="0"/>
              <a:t>Last character in </a:t>
            </a:r>
            <a:r>
              <a:rPr lang="en-US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Y</a:t>
            </a:r>
            <a:r>
              <a:rPr lang="en-US" i="1" dirty="0"/>
              <a:t> is unmatched (not sure about X)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90609A5-DDE8-F2EC-2F91-E158206A36D9}"/>
              </a:ext>
            </a:extLst>
          </p:cNvPr>
          <p:cNvCxnSpPr>
            <a:cxnSpLocks/>
          </p:cNvCxnSpPr>
          <p:nvPr/>
        </p:nvCxnSpPr>
        <p:spPr>
          <a:xfrm>
            <a:off x="6697534" y="4070727"/>
            <a:ext cx="356409" cy="65314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C615AFB-EB24-A8EB-034E-CE946E7B1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3283" y="1160251"/>
            <a:ext cx="7485434" cy="523220"/>
          </a:xfr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u="sng" dirty="0">
                <a:solidFill>
                  <a:schemeClr val="bg1"/>
                </a:solidFill>
              </a:rPr>
              <a:t>Example</a:t>
            </a:r>
            <a:r>
              <a:rPr lang="en-US" dirty="0">
                <a:solidFill>
                  <a:schemeClr val="bg1"/>
                </a:solidFill>
              </a:rPr>
              <a:t>:  an alignment of </a:t>
            </a:r>
            <a:r>
              <a:rPr lang="en-US" dirty="0">
                <a:solidFill>
                  <a:schemeClr val="accent1"/>
                </a:solidFill>
              </a:rPr>
              <a:t>X = CGAC </a:t>
            </a:r>
            <a:r>
              <a:rPr lang="en-US" dirty="0">
                <a:solidFill>
                  <a:schemeClr val="bg1"/>
                </a:solidFill>
              </a:rPr>
              <a:t>and </a:t>
            </a:r>
            <a:r>
              <a:rPr lang="en-US" dirty="0">
                <a:solidFill>
                  <a:schemeClr val="accent4"/>
                </a:solidFill>
              </a:rPr>
              <a:t>Y = GACAG</a:t>
            </a:r>
          </a:p>
        </p:txBody>
      </p: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5890675D-1165-B111-8FDF-2F307F2CA8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641341"/>
              </p:ext>
            </p:extLst>
          </p:nvPr>
        </p:nvGraphicFramePr>
        <p:xfrm>
          <a:off x="4304665" y="2003122"/>
          <a:ext cx="3582670" cy="19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10">
                  <a:extLst>
                    <a:ext uri="{9D8B030D-6E8A-4147-A177-3AD203B41FA5}">
                      <a16:colId xmlns:a16="http://schemas.microsoft.com/office/drawing/2014/main" val="3349151664"/>
                    </a:ext>
                  </a:extLst>
                </a:gridCol>
                <a:gridCol w="511810">
                  <a:extLst>
                    <a:ext uri="{9D8B030D-6E8A-4147-A177-3AD203B41FA5}">
                      <a16:colId xmlns:a16="http://schemas.microsoft.com/office/drawing/2014/main" val="1960489245"/>
                    </a:ext>
                  </a:extLst>
                </a:gridCol>
                <a:gridCol w="511810">
                  <a:extLst>
                    <a:ext uri="{9D8B030D-6E8A-4147-A177-3AD203B41FA5}">
                      <a16:colId xmlns:a16="http://schemas.microsoft.com/office/drawing/2014/main" val="813668723"/>
                    </a:ext>
                  </a:extLst>
                </a:gridCol>
                <a:gridCol w="511810">
                  <a:extLst>
                    <a:ext uri="{9D8B030D-6E8A-4147-A177-3AD203B41FA5}">
                      <a16:colId xmlns:a16="http://schemas.microsoft.com/office/drawing/2014/main" val="1648644845"/>
                    </a:ext>
                  </a:extLst>
                </a:gridCol>
                <a:gridCol w="511810">
                  <a:extLst>
                    <a:ext uri="{9D8B030D-6E8A-4147-A177-3AD203B41FA5}">
                      <a16:colId xmlns:a16="http://schemas.microsoft.com/office/drawing/2014/main" val="472082126"/>
                    </a:ext>
                  </a:extLst>
                </a:gridCol>
                <a:gridCol w="511810">
                  <a:extLst>
                    <a:ext uri="{9D8B030D-6E8A-4147-A177-3AD203B41FA5}">
                      <a16:colId xmlns:a16="http://schemas.microsoft.com/office/drawing/2014/main" val="473478203"/>
                    </a:ext>
                  </a:extLst>
                </a:gridCol>
                <a:gridCol w="511810">
                  <a:extLst>
                    <a:ext uri="{9D8B030D-6E8A-4147-A177-3AD203B41FA5}">
                      <a16:colId xmlns:a16="http://schemas.microsoft.com/office/drawing/2014/main" val="190839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chemeClr val="bg1"/>
                          </a:solidFill>
                        </a:rPr>
                        <a:t>x</a:t>
                      </a:r>
                      <a:r>
                        <a:rPr lang="en-US" sz="2400" b="0" i="1" baseline="-250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chemeClr val="bg1"/>
                          </a:solidFill>
                        </a:rPr>
                        <a:t>x</a:t>
                      </a:r>
                      <a:r>
                        <a:rPr lang="en-US" sz="2400" b="0" i="1" baseline="-250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chemeClr val="bg1"/>
                          </a:solidFill>
                        </a:rPr>
                        <a:t>x</a:t>
                      </a:r>
                      <a:r>
                        <a:rPr lang="en-US" sz="2400" b="0" i="1" baseline="-2500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chemeClr val="bg1"/>
                          </a:solidFill>
                        </a:rPr>
                        <a:t>x</a:t>
                      </a:r>
                      <a:r>
                        <a:rPr lang="en-US" sz="2400" b="0" i="1" baseline="-2500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1" baseline="-25000" dirty="0">
                        <a:solidFill>
                          <a:schemeClr val="bg1"/>
                        </a:solidFill>
                      </a:endParaRP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1" dirty="0">
                        <a:solidFill>
                          <a:schemeClr val="bg1"/>
                        </a:solidFill>
                      </a:endParaRP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1" baseline="-25000" dirty="0">
                        <a:solidFill>
                          <a:schemeClr val="bg1"/>
                        </a:solidFill>
                      </a:endParaRP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603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</a:t>
                      </a: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G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accent1"/>
                          </a:solidFill>
                        </a:rPr>
                        <a:t>C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-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-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-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9693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G</a:t>
                      </a: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accent4"/>
                          </a:solidFill>
                        </a:rPr>
                        <a:t>G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-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-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7005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chemeClr val="bg1"/>
                          </a:solidFill>
                        </a:rPr>
                        <a:t>y</a:t>
                      </a:r>
                      <a:r>
                        <a:rPr lang="en-US" sz="2400" b="0" i="1" baseline="-250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chemeClr val="bg1"/>
                          </a:solidFill>
                        </a:rPr>
                        <a:t>y</a:t>
                      </a:r>
                      <a:r>
                        <a:rPr lang="en-US" sz="2400" b="0" i="1" baseline="-250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chemeClr val="bg1"/>
                          </a:solidFill>
                        </a:rPr>
                        <a:t>y</a:t>
                      </a:r>
                      <a:r>
                        <a:rPr lang="en-US" sz="2400" b="0" i="1" baseline="-2500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chemeClr val="bg1"/>
                          </a:solidFill>
                        </a:rPr>
                        <a:t>y</a:t>
                      </a:r>
                      <a:r>
                        <a:rPr lang="en-US" sz="2400" b="0" i="1" baseline="-2500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chemeClr val="bg1"/>
                          </a:solidFill>
                        </a:rPr>
                        <a:t>y</a:t>
                      </a:r>
                      <a:r>
                        <a:rPr lang="en-US" sz="2400" b="0" i="1" baseline="-2500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1" baseline="-25000" dirty="0">
                        <a:solidFill>
                          <a:schemeClr val="bg1"/>
                        </a:solidFill>
                      </a:endParaRP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1" baseline="-25000" dirty="0">
                        <a:solidFill>
                          <a:schemeClr val="bg1"/>
                        </a:solidFill>
                      </a:endParaRP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999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2781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A1ADE0-CA15-D764-AB0B-23F937DC1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83ABB-E11C-5F02-9551-44D0D81C8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381607"/>
            <a:ext cx="9905998" cy="601289"/>
          </a:xfrm>
        </p:spPr>
        <p:txBody>
          <a:bodyPr/>
          <a:lstStyle/>
          <a:p>
            <a:pPr algn="ctr"/>
            <a:r>
              <a:rPr lang="en-US" dirty="0"/>
              <a:t>Recursive Cases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6F6F063-C5C9-82B2-40E8-29C8069DC25E}"/>
                  </a:ext>
                </a:extLst>
              </p:cNvPr>
              <p:cNvSpPr txBox="1"/>
              <p:nvPr/>
            </p:nvSpPr>
            <p:spPr>
              <a:xfrm>
                <a:off x="1960230" y="2504545"/>
                <a:ext cx="2979530" cy="553998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i="1" dirty="0"/>
                  <a:t>Characters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i="1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i="1" dirty="0"/>
                  <a:t> should be </a:t>
                </a:r>
                <a:r>
                  <a:rPr lang="en-US" i="1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mat</a:t>
                </a:r>
                <a:r>
                  <a:rPr lang="en-US" i="1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ched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6F6F063-C5C9-82B2-40E8-29C8069DC2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230" y="2504545"/>
                <a:ext cx="2979530" cy="553998"/>
              </a:xfrm>
              <a:prstGeom prst="rect">
                <a:avLst/>
              </a:prstGeom>
              <a:blipFill>
                <a:blip r:embed="rId3"/>
                <a:stretch>
                  <a:fillRect t="-10870" b="-23913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A2BF5B9-E92B-ABD5-B96B-2E2719C621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57637" y="1346589"/>
                <a:ext cx="4476725" cy="523220"/>
              </a:xfrm>
              <a:solidFill>
                <a:schemeClr val="tx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i="1" dirty="0">
                    <a:solidFill>
                      <a:schemeClr val="bg1"/>
                    </a:solidFill>
                  </a:rPr>
                  <a:t>Consider 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𝑜𝑝𝑡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>
                    <a:solidFill>
                      <a:schemeClr val="bg1"/>
                    </a:solidFill>
                  </a:rPr>
                  <a:t> subproblem</a:t>
                </a:r>
                <a:endParaRPr lang="en-US" i="1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A2BF5B9-E92B-ABD5-B96B-2E2719C621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57637" y="1346589"/>
                <a:ext cx="4476725" cy="523220"/>
              </a:xfrm>
              <a:blipFill>
                <a:blip r:embed="rId4"/>
                <a:stretch>
                  <a:fillRect b="-2093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D44C6C00-C255-E6A4-97E4-73C8A23527BA}"/>
              </a:ext>
            </a:extLst>
          </p:cNvPr>
          <p:cNvSpPr txBox="1"/>
          <p:nvPr/>
        </p:nvSpPr>
        <p:spPr>
          <a:xfrm>
            <a:off x="1973425" y="4147113"/>
            <a:ext cx="2966334" cy="276999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i="1" dirty="0"/>
              <a:t>Last character in </a:t>
            </a:r>
            <a:r>
              <a:rPr lang="en-US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X</a:t>
            </a:r>
            <a:r>
              <a:rPr lang="en-US" i="1" dirty="0"/>
              <a:t> is unmatched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9A6E4B-FCE4-4DCA-23F9-22A20AB02A4D}"/>
              </a:ext>
            </a:extLst>
          </p:cNvPr>
          <p:cNvSpPr txBox="1"/>
          <p:nvPr/>
        </p:nvSpPr>
        <p:spPr>
          <a:xfrm>
            <a:off x="1973425" y="5512682"/>
            <a:ext cx="2966334" cy="553998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i="1" dirty="0"/>
              <a:t>Last character in </a:t>
            </a:r>
            <a:r>
              <a:rPr lang="en-US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Y</a:t>
            </a:r>
            <a:r>
              <a:rPr lang="en-US" i="1" dirty="0"/>
              <a:t> is unmatched (not sure about X)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5B8AC24-033A-EF51-3926-456D0568FCB2}"/>
                  </a:ext>
                </a:extLst>
              </p:cNvPr>
              <p:cNvSpPr txBox="1"/>
              <p:nvPr/>
            </p:nvSpPr>
            <p:spPr>
              <a:xfrm>
                <a:off x="7252242" y="2504545"/>
                <a:ext cx="3501860" cy="553998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i="1" dirty="0"/>
                  <a:t>Take mismatch penalty if applicable and solve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𝑜𝑝𝑡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−1,</m:t>
                    </m:r>
                    <m:r>
                      <a:rPr lang="en-US" b="0" i="1" smtClean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i="1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5B8AC24-033A-EF51-3926-456D0568FC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2242" y="2504545"/>
                <a:ext cx="3501860" cy="553998"/>
              </a:xfrm>
              <a:prstGeom prst="rect">
                <a:avLst/>
              </a:prstGeom>
              <a:blipFill>
                <a:blip r:embed="rId5"/>
                <a:stretch>
                  <a:fillRect t="-10870" r="-719" b="-23913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4D1C829-0F87-4455-862E-622E7D18E3C8}"/>
                  </a:ext>
                </a:extLst>
              </p:cNvPr>
              <p:cNvSpPr txBox="1"/>
              <p:nvPr/>
            </p:nvSpPr>
            <p:spPr>
              <a:xfrm>
                <a:off x="7252242" y="4008613"/>
                <a:ext cx="3501860" cy="553998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i="1" dirty="0"/>
                  <a:t>Take gap penalty for </a:t>
                </a:r>
                <a:r>
                  <a:rPr lang="en-US" i="1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X</a:t>
                </a:r>
                <a:r>
                  <a:rPr lang="en-US" i="1" dirty="0"/>
                  <a:t> and solve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𝑜𝑝𝑡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−1,</m:t>
                    </m:r>
                    <m:r>
                      <a:rPr lang="en-US" b="0" i="1" smtClean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i="1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4D1C829-0F87-4455-862E-622E7D18E3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2242" y="4008613"/>
                <a:ext cx="3501860" cy="553998"/>
              </a:xfrm>
              <a:prstGeom prst="rect">
                <a:avLst/>
              </a:prstGeom>
              <a:blipFill>
                <a:blip r:embed="rId6"/>
                <a:stretch>
                  <a:fillRect t="-11111" b="-17778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CE21CBE-959A-0603-4A50-0A0B6EEFC10F}"/>
                  </a:ext>
                </a:extLst>
              </p:cNvPr>
              <p:cNvSpPr txBox="1"/>
              <p:nvPr/>
            </p:nvSpPr>
            <p:spPr>
              <a:xfrm>
                <a:off x="7252242" y="5512682"/>
                <a:ext cx="3501860" cy="553998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i="1" dirty="0"/>
                  <a:t>Take gap penalty for Y and solve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𝑜𝑝𝑡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i="1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CE21CBE-959A-0603-4A50-0A0B6EEFC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2242" y="5512682"/>
                <a:ext cx="3501860" cy="553998"/>
              </a:xfrm>
              <a:prstGeom prst="rect">
                <a:avLst/>
              </a:prstGeom>
              <a:blipFill>
                <a:blip r:embed="rId7"/>
                <a:stretch>
                  <a:fillRect t="-10870" b="-15217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A710D9C-D7CB-CDC1-A499-AF924EF33F87}"/>
              </a:ext>
            </a:extLst>
          </p:cNvPr>
          <p:cNvCxnSpPr>
            <a:stCxn id="4" idx="3"/>
            <a:endCxn id="6" idx="1"/>
          </p:cNvCxnSpPr>
          <p:nvPr/>
        </p:nvCxnSpPr>
        <p:spPr>
          <a:xfrm>
            <a:off x="4939760" y="2781544"/>
            <a:ext cx="2312482" cy="0"/>
          </a:xfrm>
          <a:prstGeom prst="straightConnector1">
            <a:avLst/>
          </a:prstGeom>
          <a:ln>
            <a:solidFill>
              <a:schemeClr val="tx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A2EA218-11EE-32A0-2D1E-B3F34E7D6E7C}"/>
              </a:ext>
            </a:extLst>
          </p:cNvPr>
          <p:cNvCxnSpPr>
            <a:cxnSpLocks/>
            <a:stCxn id="3" idx="3"/>
            <a:endCxn id="11" idx="1"/>
          </p:cNvCxnSpPr>
          <p:nvPr/>
        </p:nvCxnSpPr>
        <p:spPr>
          <a:xfrm flipV="1">
            <a:off x="4939759" y="4285612"/>
            <a:ext cx="2312483" cy="1"/>
          </a:xfrm>
          <a:prstGeom prst="straightConnector1">
            <a:avLst/>
          </a:prstGeom>
          <a:ln>
            <a:solidFill>
              <a:schemeClr val="tx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3C528D2-4B89-7A78-F10B-2055B0B5A089}"/>
              </a:ext>
            </a:extLst>
          </p:cNvPr>
          <p:cNvCxnSpPr>
            <a:cxnSpLocks/>
            <a:stCxn id="5" idx="3"/>
            <a:endCxn id="12" idx="1"/>
          </p:cNvCxnSpPr>
          <p:nvPr/>
        </p:nvCxnSpPr>
        <p:spPr>
          <a:xfrm>
            <a:off x="4939759" y="5789681"/>
            <a:ext cx="2312483" cy="0"/>
          </a:xfrm>
          <a:prstGeom prst="straightConnector1">
            <a:avLst/>
          </a:prstGeom>
          <a:ln>
            <a:solidFill>
              <a:schemeClr val="tx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561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9024E9-61C2-07E6-9BEA-4776206556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CAB59-A1B8-4F77-92FF-745FA97AA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381607"/>
            <a:ext cx="9905998" cy="601289"/>
          </a:xfrm>
        </p:spPr>
        <p:txBody>
          <a:bodyPr/>
          <a:lstStyle/>
          <a:p>
            <a:pPr algn="ctr"/>
            <a:r>
              <a:rPr lang="en-US" dirty="0"/>
              <a:t>Final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6E1DA80-3E42-6A6F-C13A-BF6DAE3B55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57637" y="1346589"/>
                <a:ext cx="4476725" cy="523220"/>
              </a:xfrm>
              <a:solidFill>
                <a:schemeClr val="tx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i="1" dirty="0">
                    <a:solidFill>
                      <a:schemeClr val="bg1"/>
                    </a:solidFill>
                  </a:rPr>
                  <a:t>Consider 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𝑜𝑝𝑡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>
                    <a:solidFill>
                      <a:schemeClr val="bg1"/>
                    </a:solidFill>
                  </a:rPr>
                  <a:t> subproblem</a:t>
                </a:r>
                <a:endParaRPr lang="en-US" i="1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6E1DA80-3E42-6A6F-C13A-BF6DAE3B55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57637" y="1346589"/>
                <a:ext cx="4476725" cy="523220"/>
              </a:xfrm>
              <a:blipFill>
                <a:blip r:embed="rId3"/>
                <a:stretch>
                  <a:fillRect b="-2093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2DF6C74E-E68A-ECDE-BAEA-2DE81C825CA2}"/>
              </a:ext>
            </a:extLst>
          </p:cNvPr>
          <p:cNvGrpSpPr/>
          <p:nvPr/>
        </p:nvGrpSpPr>
        <p:grpSpPr>
          <a:xfrm>
            <a:off x="1638299" y="2217936"/>
            <a:ext cx="8915400" cy="3075812"/>
            <a:chOff x="1638299" y="2637817"/>
            <a:chExt cx="8915400" cy="3075812"/>
          </a:xfrm>
        </p:grpSpPr>
        <p:pic>
          <p:nvPicPr>
            <p:cNvPr id="9" name="Content Placeholder 5" descr="Text&#10;&#10;Description automatically generated">
              <a:extLst>
                <a:ext uri="{FF2B5EF4-FFF2-40B4-BE49-F238E27FC236}">
                  <a16:creationId xmlns:a16="http://schemas.microsoft.com/office/drawing/2014/main" id="{F80A211A-DD21-F892-3EB9-7B355C68C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8299" y="2637817"/>
              <a:ext cx="8915400" cy="3075812"/>
            </a:xfrm>
            <a:prstGeom prst="rect">
              <a:avLst/>
            </a:prstGeom>
            <a:noFill/>
          </p:spPr>
        </p:pic>
        <p:pic>
          <p:nvPicPr>
            <p:cNvPr id="10" name="Picture 9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B70FD764-4218-E69D-7DA0-9BA7E7BEC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8299" y="2637817"/>
              <a:ext cx="1934856" cy="660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2817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C4B39F-3DC3-EAB4-3E00-373B4DEF43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89AE0-9F3C-5839-8494-A33DAC92B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80368"/>
            <a:ext cx="9905998" cy="67688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Process for Dynamic Programming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B33503F-42E7-0D9D-AA90-E94EC3E66A2F}"/>
              </a:ext>
            </a:extLst>
          </p:cNvPr>
          <p:cNvSpPr txBox="1">
            <a:spLocks/>
          </p:cNvSpPr>
          <p:nvPr/>
        </p:nvSpPr>
        <p:spPr>
          <a:xfrm>
            <a:off x="2019299" y="1371600"/>
            <a:ext cx="8153401" cy="561975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i="1" dirty="0">
                <a:solidFill>
                  <a:schemeClr val="bg1"/>
                </a:solidFill>
              </a:rPr>
              <a:t>Recognize</a:t>
            </a:r>
            <a:r>
              <a:rPr lang="en-US" dirty="0">
                <a:solidFill>
                  <a:schemeClr val="bg1"/>
                </a:solidFill>
              </a:rPr>
              <a:t> what the </a:t>
            </a:r>
            <a:r>
              <a:rPr lang="en-US" b="1" i="1" dirty="0">
                <a:solidFill>
                  <a:schemeClr val="bg1"/>
                </a:solidFill>
              </a:rPr>
              <a:t>sub-problems</a:t>
            </a:r>
            <a:r>
              <a:rPr lang="en-US" dirty="0">
                <a:solidFill>
                  <a:schemeClr val="bg1"/>
                </a:solidFill>
              </a:rPr>
              <a:t> are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336DECE-A1A1-E27C-B08E-30E72140C631}"/>
              </a:ext>
            </a:extLst>
          </p:cNvPr>
          <p:cNvSpPr txBox="1">
            <a:spLocks/>
          </p:cNvSpPr>
          <p:nvPr/>
        </p:nvSpPr>
        <p:spPr>
          <a:xfrm>
            <a:off x="2019298" y="2448532"/>
            <a:ext cx="8153402" cy="85725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i="1" dirty="0">
                <a:solidFill>
                  <a:schemeClr val="bg1"/>
                </a:solidFill>
              </a:rPr>
              <a:t>Identify the recursive structure </a:t>
            </a:r>
            <a:r>
              <a:rPr lang="en-US" dirty="0">
                <a:solidFill>
                  <a:schemeClr val="bg1"/>
                </a:solidFill>
              </a:rPr>
              <a:t>of the problem in terms of its sub-problems (At the top level, what is the “last thing” done?)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BEBB168-5A51-B384-5A98-9EB2B9181E1A}"/>
              </a:ext>
            </a:extLst>
          </p:cNvPr>
          <p:cNvSpPr txBox="1">
            <a:spLocks/>
          </p:cNvSpPr>
          <p:nvPr/>
        </p:nvSpPr>
        <p:spPr>
          <a:xfrm>
            <a:off x="2019298" y="3847493"/>
            <a:ext cx="8153402" cy="108585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Formulate a </a:t>
            </a:r>
            <a:r>
              <a:rPr lang="en-US" b="1" i="1" dirty="0">
                <a:solidFill>
                  <a:schemeClr val="bg1"/>
                </a:solidFill>
              </a:rPr>
              <a:t>data structure (array, table)</a:t>
            </a:r>
            <a:r>
              <a:rPr lang="en-US" dirty="0">
                <a:solidFill>
                  <a:schemeClr val="bg1"/>
                </a:solidFill>
              </a:rPr>
              <a:t> that can look-up solution to any sub-problem in </a:t>
            </a:r>
            <a:r>
              <a:rPr lang="en-US" b="1" i="1" dirty="0">
                <a:solidFill>
                  <a:schemeClr val="bg1"/>
                </a:solidFill>
              </a:rPr>
              <a:t>constant time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B1714435-BB8D-620F-15BC-8FD33F04B5EF}"/>
              </a:ext>
            </a:extLst>
          </p:cNvPr>
          <p:cNvSpPr txBox="1">
            <a:spLocks/>
          </p:cNvSpPr>
          <p:nvPr/>
        </p:nvSpPr>
        <p:spPr>
          <a:xfrm>
            <a:off x="2019298" y="1009650"/>
            <a:ext cx="8153401" cy="381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Step 1: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A67D65A6-3697-289F-CA12-FB1BE3653FD0}"/>
              </a:ext>
            </a:extLst>
          </p:cNvPr>
          <p:cNvSpPr txBox="1">
            <a:spLocks/>
          </p:cNvSpPr>
          <p:nvPr/>
        </p:nvSpPr>
        <p:spPr>
          <a:xfrm>
            <a:off x="2019298" y="2096107"/>
            <a:ext cx="8153401" cy="381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Step 2: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B69FFC9-A9B4-C693-41F0-DEF4D92C2413}"/>
              </a:ext>
            </a:extLst>
          </p:cNvPr>
          <p:cNvSpPr txBox="1">
            <a:spLocks/>
          </p:cNvSpPr>
          <p:nvPr/>
        </p:nvSpPr>
        <p:spPr>
          <a:xfrm>
            <a:off x="2019298" y="3495068"/>
            <a:ext cx="8153401" cy="381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Step 3:</a:t>
            </a:r>
          </a:p>
        </p:txBody>
      </p:sp>
    </p:spTree>
    <p:extLst>
      <p:ext uri="{BB962C8B-B14F-4D97-AF65-F5344CB8AC3E}">
        <p14:creationId xmlns:p14="http://schemas.microsoft.com/office/powerpoint/2010/main" val="181476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A9B64-85FE-6343-B699-5A11DE4BD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451940"/>
            <a:ext cx="9905998" cy="614859"/>
          </a:xfrm>
        </p:spPr>
        <p:txBody>
          <a:bodyPr/>
          <a:lstStyle/>
          <a:p>
            <a:pPr algn="ctr"/>
            <a:r>
              <a:rPr lang="en-US" dirty="0"/>
              <a:t>Sequences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31885-47EB-C140-B6D1-FA38B4F0F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Problems about the relationship between two sequences</a:t>
            </a:r>
          </a:p>
          <a:p>
            <a:pPr lvl="1"/>
            <a:r>
              <a:rPr lang="en-US" dirty="0"/>
              <a:t>Strings (sequence of characters)</a:t>
            </a:r>
          </a:p>
          <a:p>
            <a:pPr lvl="1"/>
            <a:r>
              <a:rPr lang="en-US" dirty="0"/>
              <a:t>Text (sequence of words)</a:t>
            </a:r>
          </a:p>
          <a:p>
            <a:pPr lvl="1"/>
            <a:r>
              <a:rPr lang="en-US" dirty="0"/>
              <a:t>Genetic sequences (sequence of nucleotides)</a:t>
            </a:r>
          </a:p>
          <a:p>
            <a:pPr lvl="1"/>
            <a:r>
              <a:rPr lang="en-US" dirty="0"/>
              <a:t>Etc.</a:t>
            </a:r>
          </a:p>
          <a:p>
            <a:r>
              <a:rPr lang="en-US" dirty="0"/>
              <a:t>How similar are two sequences?</a:t>
            </a:r>
          </a:p>
          <a:p>
            <a:r>
              <a:rPr lang="en-US" dirty="0"/>
              <a:t>How one could be transformed to the other?</a:t>
            </a:r>
          </a:p>
          <a:p>
            <a:r>
              <a:rPr lang="en-US" dirty="0"/>
              <a:t>What do they share in common?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7639DD-5A50-6A40-92E7-F26841AB74EE}"/>
              </a:ext>
            </a:extLst>
          </p:cNvPr>
          <p:cNvSpPr txBox="1"/>
          <p:nvPr/>
        </p:nvSpPr>
        <p:spPr>
          <a:xfrm>
            <a:off x="6678213" y="4303032"/>
            <a:ext cx="34817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String Edit Distance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41458A-D4B1-324C-A12A-6BDB01349CA4}"/>
              </a:ext>
            </a:extLst>
          </p:cNvPr>
          <p:cNvSpPr txBox="1"/>
          <p:nvPr/>
        </p:nvSpPr>
        <p:spPr>
          <a:xfrm>
            <a:off x="6477000" y="5484994"/>
            <a:ext cx="54747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Longest Common Subsequence</a:t>
            </a:r>
          </a:p>
        </p:txBody>
      </p:sp>
    </p:spTree>
    <p:extLst>
      <p:ext uri="{BB962C8B-B14F-4D97-AF65-F5344CB8AC3E}">
        <p14:creationId xmlns:p14="http://schemas.microsoft.com/office/powerpoint/2010/main" val="52094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30081A-75B2-26E4-5533-3270694AEF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998BC-A504-0C86-E23F-C74C74474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304800"/>
            <a:ext cx="9905998" cy="5244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Small Example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AD2F1B2-B021-DA12-807C-22847234F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400" y="1578841"/>
            <a:ext cx="4267200" cy="628261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Y = “army” </a:t>
            </a:r>
            <a:r>
              <a:rPr lang="en-US" b="1" dirty="0">
                <a:sym typeface="Wingdings" pitchFamily="2" charset="2"/>
              </a:rPr>
              <a:t> X = “air”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03CBF650-2DCB-E842-262E-32C35DB595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063278"/>
              </p:ext>
            </p:extLst>
          </p:nvPr>
        </p:nvGraphicFramePr>
        <p:xfrm>
          <a:off x="3886200" y="2745898"/>
          <a:ext cx="43434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">
                  <a:extLst>
                    <a:ext uri="{9D8B030D-6E8A-4147-A177-3AD203B41FA5}">
                      <a16:colId xmlns:a16="http://schemas.microsoft.com/office/drawing/2014/main" val="788126892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640910077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28731236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930356424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3690477879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924543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182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32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4308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i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487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r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782416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71FDB74-8275-3AC2-64A7-FF27C13E0904}"/>
              </a:ext>
            </a:extLst>
          </p:cNvPr>
          <p:cNvSpPr txBox="1"/>
          <p:nvPr/>
        </p:nvSpPr>
        <p:spPr>
          <a:xfrm>
            <a:off x="3505200" y="3662532"/>
            <a:ext cx="329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C0E656-5EC3-0F80-2F6A-1439FA05F38D}"/>
              </a:ext>
            </a:extLst>
          </p:cNvPr>
          <p:cNvSpPr txBox="1"/>
          <p:nvPr/>
        </p:nvSpPr>
        <p:spPr>
          <a:xfrm>
            <a:off x="5652516" y="234971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E05CD6-C746-3B8F-5545-BED69D9DF8EB}"/>
              </a:ext>
            </a:extLst>
          </p:cNvPr>
          <p:cNvSpPr txBox="1"/>
          <p:nvPr/>
        </p:nvSpPr>
        <p:spPr>
          <a:xfrm>
            <a:off x="9088016" y="3408020"/>
            <a:ext cx="2999793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Each cell stores the minimum cost of any alignment for the substrings associated. Final answer is in lower-right corner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11F06C-3930-92D2-4D22-2201C3047BBD}"/>
              </a:ext>
            </a:extLst>
          </p:cNvPr>
          <p:cNvCxnSpPr/>
          <p:nvPr/>
        </p:nvCxnSpPr>
        <p:spPr>
          <a:xfrm flipV="1">
            <a:off x="8360229" y="4516016"/>
            <a:ext cx="727787" cy="354564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2474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180368"/>
            <a:ext cx="9905998" cy="67688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Process for Dynamic Programming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019298" y="5401282"/>
            <a:ext cx="8153402" cy="1085850"/>
          </a:xfrm>
          <a:solidFill>
            <a:schemeClr val="accent2"/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Develop an algorithm that </a:t>
            </a:r>
            <a:r>
              <a:rPr lang="en-US" b="1" i="1" dirty="0">
                <a:solidFill>
                  <a:schemeClr val="bg1"/>
                </a:solidFill>
              </a:rPr>
              <a:t>loops through data structure </a:t>
            </a:r>
            <a:r>
              <a:rPr lang="en-US" dirty="0">
                <a:solidFill>
                  <a:schemeClr val="bg1"/>
                </a:solidFill>
              </a:rPr>
              <a:t>solving each sub-problem one at a time (either bottom-up or top-down)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22F5B71-CB11-DB1F-F1CA-8DF29837BFA7}"/>
              </a:ext>
            </a:extLst>
          </p:cNvPr>
          <p:cNvSpPr txBox="1">
            <a:spLocks/>
          </p:cNvSpPr>
          <p:nvPr/>
        </p:nvSpPr>
        <p:spPr>
          <a:xfrm>
            <a:off x="2019299" y="1371600"/>
            <a:ext cx="8153401" cy="561975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i="1" dirty="0">
                <a:solidFill>
                  <a:schemeClr val="bg1"/>
                </a:solidFill>
              </a:rPr>
              <a:t>Recognize</a:t>
            </a:r>
            <a:r>
              <a:rPr lang="en-US" dirty="0">
                <a:solidFill>
                  <a:schemeClr val="bg1"/>
                </a:solidFill>
              </a:rPr>
              <a:t> what the </a:t>
            </a:r>
            <a:r>
              <a:rPr lang="en-US" b="1" i="1" dirty="0">
                <a:solidFill>
                  <a:schemeClr val="bg1"/>
                </a:solidFill>
              </a:rPr>
              <a:t>sub-problems</a:t>
            </a:r>
            <a:r>
              <a:rPr lang="en-US" dirty="0">
                <a:solidFill>
                  <a:schemeClr val="bg1"/>
                </a:solidFill>
              </a:rPr>
              <a:t> are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0960C45-0725-690A-16F8-AC4B2218FB11}"/>
              </a:ext>
            </a:extLst>
          </p:cNvPr>
          <p:cNvSpPr txBox="1">
            <a:spLocks/>
          </p:cNvSpPr>
          <p:nvPr/>
        </p:nvSpPr>
        <p:spPr>
          <a:xfrm>
            <a:off x="2019298" y="2448532"/>
            <a:ext cx="8153402" cy="85725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i="1" dirty="0">
                <a:solidFill>
                  <a:schemeClr val="bg1"/>
                </a:solidFill>
              </a:rPr>
              <a:t>Identify the recursive structure </a:t>
            </a:r>
            <a:r>
              <a:rPr lang="en-US" dirty="0">
                <a:solidFill>
                  <a:schemeClr val="bg1"/>
                </a:solidFill>
              </a:rPr>
              <a:t>of the problem in terms of its sub-problems (At the top level, what is the “last thing” done?)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E479B0C-E38E-9089-1F82-38EA91B21525}"/>
              </a:ext>
            </a:extLst>
          </p:cNvPr>
          <p:cNvSpPr txBox="1">
            <a:spLocks/>
          </p:cNvSpPr>
          <p:nvPr/>
        </p:nvSpPr>
        <p:spPr>
          <a:xfrm>
            <a:off x="2019298" y="3847493"/>
            <a:ext cx="8153402" cy="108585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Formulate a </a:t>
            </a:r>
            <a:r>
              <a:rPr lang="en-US" b="1" i="1" dirty="0">
                <a:solidFill>
                  <a:schemeClr val="bg1"/>
                </a:solidFill>
              </a:rPr>
              <a:t>data structure (array, table)</a:t>
            </a:r>
            <a:r>
              <a:rPr lang="en-US" dirty="0">
                <a:solidFill>
                  <a:schemeClr val="bg1"/>
                </a:solidFill>
              </a:rPr>
              <a:t> that can look-up solution to any sub-problem in </a:t>
            </a:r>
            <a:r>
              <a:rPr lang="en-US" b="1" i="1" dirty="0">
                <a:solidFill>
                  <a:schemeClr val="bg1"/>
                </a:solidFill>
              </a:rPr>
              <a:t>constant time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FC22BB7-5829-8779-4233-9B22F85A1CD1}"/>
              </a:ext>
            </a:extLst>
          </p:cNvPr>
          <p:cNvSpPr txBox="1">
            <a:spLocks/>
          </p:cNvSpPr>
          <p:nvPr/>
        </p:nvSpPr>
        <p:spPr>
          <a:xfrm>
            <a:off x="2019298" y="1009650"/>
            <a:ext cx="8153401" cy="381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Step 1: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DA72CA4-D422-5935-2564-7D3A9B55EAAB}"/>
              </a:ext>
            </a:extLst>
          </p:cNvPr>
          <p:cNvSpPr txBox="1">
            <a:spLocks/>
          </p:cNvSpPr>
          <p:nvPr/>
        </p:nvSpPr>
        <p:spPr>
          <a:xfrm>
            <a:off x="2019298" y="2096107"/>
            <a:ext cx="8153401" cy="381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Step 2: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CC12AFA-DF0C-7460-F0A3-19F7CAFC626C}"/>
              </a:ext>
            </a:extLst>
          </p:cNvPr>
          <p:cNvSpPr txBox="1">
            <a:spLocks/>
          </p:cNvSpPr>
          <p:nvPr/>
        </p:nvSpPr>
        <p:spPr>
          <a:xfrm>
            <a:off x="2019298" y="3495068"/>
            <a:ext cx="8153401" cy="381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Step 3: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46864DA0-4306-24DA-50E6-77F42D58878C}"/>
              </a:ext>
            </a:extLst>
          </p:cNvPr>
          <p:cNvSpPr txBox="1">
            <a:spLocks/>
          </p:cNvSpPr>
          <p:nvPr/>
        </p:nvSpPr>
        <p:spPr>
          <a:xfrm>
            <a:off x="2019297" y="5048857"/>
            <a:ext cx="8153401" cy="381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Step 4:</a:t>
            </a:r>
          </a:p>
        </p:txBody>
      </p:sp>
    </p:spTree>
    <p:extLst>
      <p:ext uri="{BB962C8B-B14F-4D97-AF65-F5344CB8AC3E}">
        <p14:creationId xmlns:p14="http://schemas.microsoft.com/office/powerpoint/2010/main" val="35270440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A0FA0-EA2B-AB4B-861E-E8B4379C7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54624"/>
            <a:ext cx="9905998" cy="613123"/>
          </a:xfrm>
        </p:spPr>
        <p:txBody>
          <a:bodyPr/>
          <a:lstStyle/>
          <a:p>
            <a:pPr algn="ctr"/>
            <a:r>
              <a:rPr lang="en-US" dirty="0"/>
              <a:t>Bottom-up Implementation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1854AD-692B-1842-8696-6C3187FC12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70861" y="1310951"/>
                <a:ext cx="6948196" cy="4876800"/>
              </a:xfr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anchor="t" anchorCtr="0"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n-US" sz="28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Edit-Distance(</a:t>
                </a:r>
                <a:r>
                  <a:rPr lang="en-US" sz="2800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X</a:t>
                </a:r>
                <a:r>
                  <a:rPr lang="en-US" sz="28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 </a:t>
                </a:r>
                <a:r>
                  <a:rPr lang="en-US" sz="2800" dirty="0">
                    <a:solidFill>
                      <a:schemeClr val="accent4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Y</a:t>
                </a:r>
                <a:r>
                  <a:rPr lang="en-US" sz="28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m = </a:t>
                </a:r>
                <a:r>
                  <a:rPr lang="en-US" sz="28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len</a:t>
                </a:r>
                <a:r>
                  <a:rPr lang="en-US" sz="28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2800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X</a:t>
                </a:r>
                <a:r>
                  <a:rPr lang="en-US" sz="28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), n = </a:t>
                </a:r>
                <a:r>
                  <a:rPr lang="en-US" sz="28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len</a:t>
                </a:r>
                <a:r>
                  <a:rPr lang="en-US" sz="28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2800" dirty="0">
                    <a:solidFill>
                      <a:schemeClr val="accent4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Y</a:t>
                </a:r>
                <a:r>
                  <a:rPr lang="en-US" sz="28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for </a:t>
                </a:r>
                <a:r>
                  <a:rPr lang="en-US" sz="2800" dirty="0" err="1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8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= 0 to m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	</a:t>
                </a:r>
                <a:r>
                  <a:rPr lang="en-US" sz="28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Opt</a:t>
                </a:r>
                <a:r>
                  <a:rPr lang="en-US" sz="28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2800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8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,0] = </a:t>
                </a:r>
                <a:r>
                  <a:rPr lang="en-US" sz="2800" dirty="0" err="1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8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*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for </a:t>
                </a:r>
                <a:r>
                  <a:rPr lang="en-US" sz="2800" dirty="0">
                    <a:solidFill>
                      <a:schemeClr val="accent4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j</a:t>
                </a:r>
                <a:r>
                  <a:rPr lang="en-US" sz="28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= 0 to n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	</a:t>
                </a:r>
                <a:r>
                  <a:rPr lang="en-US" sz="28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Opt</a:t>
                </a:r>
                <a:r>
                  <a:rPr lang="en-US" sz="28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[0,</a:t>
                </a:r>
                <a:r>
                  <a:rPr lang="en-US" sz="2800" dirty="0">
                    <a:solidFill>
                      <a:schemeClr val="accent4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j</a:t>
                </a:r>
                <a:r>
                  <a:rPr lang="en-US" sz="28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] = </a:t>
                </a:r>
                <a:r>
                  <a:rPr lang="en-US" sz="2800" dirty="0">
                    <a:solidFill>
                      <a:schemeClr val="accent4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j</a:t>
                </a:r>
                <a:r>
                  <a:rPr lang="en-US" sz="28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*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Courier New" panose="02070309020205020404" pitchFamily="49" charset="0"/>
                  <a:ea typeface="Cambria Math" panose="02040503050406030204" pitchFamily="18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for </a:t>
                </a:r>
                <a:r>
                  <a:rPr lang="en-US" sz="2800" dirty="0" err="1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8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= 1 to m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	for </a:t>
                </a:r>
                <a:r>
                  <a:rPr lang="en-US" sz="2800" dirty="0">
                    <a:solidFill>
                      <a:schemeClr val="accent4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j</a:t>
                </a:r>
                <a:r>
                  <a:rPr lang="en-US" sz="28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= 1 to n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	   </a:t>
                </a:r>
                <a:r>
                  <a:rPr lang="en-US" sz="28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Opt</a:t>
                </a:r>
                <a:r>
                  <a:rPr lang="en-US" sz="28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2800" dirty="0" err="1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8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2800" dirty="0" err="1">
                    <a:solidFill>
                      <a:schemeClr val="accent4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j</a:t>
                </a:r>
                <a:r>
                  <a:rPr lang="en-US" sz="28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] = min(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sSub>
                          <m:sSubPr>
                            <m:ctrlPr>
                              <a:rPr lang="en-US" sz="2800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+ </a:t>
                </a:r>
                <a:r>
                  <a:rPr lang="en-US" sz="28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Opt</a:t>
                </a:r>
                <a:r>
                  <a:rPr lang="en-US" sz="28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2800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i-1</a:t>
                </a:r>
                <a:r>
                  <a:rPr lang="en-US" sz="28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2800" dirty="0">
                    <a:solidFill>
                      <a:schemeClr val="accent4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j-1</a:t>
                </a:r>
                <a:r>
                  <a:rPr lang="en-US" sz="28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],</a:t>
                </a:r>
                <a:br>
                  <a:rPr lang="en-US" sz="28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sz="28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Courier New" panose="02070309020205020404" pitchFamily="49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 + </a:t>
                </a:r>
                <a:r>
                  <a:rPr lang="en-US" sz="28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Opt</a:t>
                </a:r>
                <a:r>
                  <a:rPr lang="en-US" sz="28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2800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i-1</a:t>
                </a:r>
                <a:r>
                  <a:rPr lang="en-US" sz="28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2800" dirty="0">
                    <a:solidFill>
                      <a:schemeClr val="accent4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j</a:t>
                </a:r>
                <a:r>
                  <a:rPr lang="en-US" sz="28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],</a:t>
                </a:r>
                <a:endParaRPr lang="en-US" sz="2800" dirty="0">
                  <a:solidFill>
                    <a:schemeClr val="bg1"/>
                  </a:solidFill>
                  <a:latin typeface="Courier New" panose="02070309020205020404" pitchFamily="49" charset="0"/>
                  <a:ea typeface="Cambria Math" panose="02040503050406030204" pitchFamily="18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		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Courier New" panose="02070309020205020404" pitchFamily="49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 + </a:t>
                </a:r>
                <a:r>
                  <a:rPr lang="en-US" sz="28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Opt</a:t>
                </a:r>
                <a:r>
                  <a:rPr lang="en-US" sz="28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2800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8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n-US" sz="2800" dirty="0">
                    <a:solidFill>
                      <a:schemeClr val="accent4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j-1</a:t>
                </a:r>
                <a:r>
                  <a:rPr lang="en-US" sz="28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] )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return </a:t>
                </a:r>
                <a:r>
                  <a:rPr lang="en-US" sz="28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Opt</a:t>
                </a:r>
                <a:r>
                  <a:rPr lang="en-US" sz="28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2800" dirty="0" err="1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m,n</a:t>
                </a:r>
                <a:r>
                  <a:rPr lang="en-US" sz="280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1854AD-692B-1842-8696-6C3187FC12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0861" y="1310951"/>
                <a:ext cx="6948196" cy="4876800"/>
              </a:xfrm>
              <a:blipFill>
                <a:blip r:embed="rId2"/>
                <a:stretch>
                  <a:fillRect l="-729" t="-259" r="-182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8C67590-44A1-7748-B8CA-7E15A4BD9AA6}"/>
              </a:ext>
            </a:extLst>
          </p:cNvPr>
          <p:cNvSpPr txBox="1"/>
          <p:nvPr/>
        </p:nvSpPr>
        <p:spPr>
          <a:xfrm>
            <a:off x="8531116" y="2250072"/>
            <a:ext cx="2809423" cy="5232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95000"/>
                  </a:schemeClr>
                </a:solidFill>
              </a:rPr>
              <a:t>Time complexity?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597D8F-C39D-354C-A1B7-71607D587218}"/>
              </a:ext>
            </a:extLst>
          </p:cNvPr>
          <p:cNvSpPr txBox="1"/>
          <p:nvPr/>
        </p:nvSpPr>
        <p:spPr>
          <a:xfrm>
            <a:off x="8018887" y="2964521"/>
            <a:ext cx="3833882" cy="156966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Constant time to file each cell in the table.</a:t>
            </a:r>
            <a:br>
              <a:rPr lang="en-US" sz="2400" dirty="0"/>
            </a:br>
            <a:r>
              <a:rPr lang="en-US" sz="2400" dirty="0"/>
              <a:t>So </a:t>
            </a:r>
            <a:r>
              <a:rPr lang="en-US" sz="2400" dirty="0" err="1"/>
              <a:t>Θ</a:t>
            </a:r>
            <a:r>
              <a:rPr lang="en-US" sz="2400" dirty="0"/>
              <a:t>(n ・ m).</a:t>
            </a:r>
          </a:p>
          <a:p>
            <a:pPr algn="ctr"/>
            <a:r>
              <a:rPr lang="en-US" sz="2400" dirty="0"/>
              <a:t>Space complexity the same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215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96455-4BE3-E048-B5F5-6BF4A7E08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41724"/>
            <a:ext cx="9905998" cy="53847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Small Example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5312965-20C8-7E43-AC5C-B725AF1A6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48205"/>
            <a:ext cx="4267200" cy="538478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Y = “army” </a:t>
            </a:r>
            <a:r>
              <a:rPr lang="en-US" b="1" dirty="0">
                <a:sym typeface="Wingdings" pitchFamily="2" charset="2"/>
              </a:rPr>
              <a:t> X = “air”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A3ED9097-2923-AA45-82B0-CFEBBB050B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871140"/>
              </p:ext>
            </p:extLst>
          </p:nvPr>
        </p:nvGraphicFramePr>
        <p:xfrm>
          <a:off x="609600" y="2055167"/>
          <a:ext cx="43434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">
                  <a:extLst>
                    <a:ext uri="{9D8B030D-6E8A-4147-A177-3AD203B41FA5}">
                      <a16:colId xmlns:a16="http://schemas.microsoft.com/office/drawing/2014/main" val="788126892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640910077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28731236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930356424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3690477879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924543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182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32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4308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i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487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r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782416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45C840E-6E21-DA43-8D90-60A5BEDAFA39}"/>
                  </a:ext>
                </a:extLst>
              </p:cNvPr>
              <p:cNvSpPr txBox="1"/>
              <p:nvPr/>
            </p:nvSpPr>
            <p:spPr>
              <a:xfrm>
                <a:off x="2926704" y="1497517"/>
                <a:ext cx="2111828" cy="427746"/>
              </a:xfrm>
              <a:prstGeom prst="rect">
                <a:avLst/>
              </a:prstGeom>
              <a:noFill/>
              <a:ln w="25400">
                <a:solidFill>
                  <a:schemeClr val="tx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sz="2000" b="1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2000" b="1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sub>
                    </m:sSub>
                    <m:r>
                      <a:rPr lang="en-US" sz="2000" b="1" i="1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000" b="0" i="0" smtClean="0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</a:rPr>
                  <a:t>=1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45C840E-6E21-DA43-8D90-60A5BEDAFA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6704" y="1497517"/>
                <a:ext cx="2111828" cy="427746"/>
              </a:xfrm>
              <a:prstGeom prst="rect">
                <a:avLst/>
              </a:prstGeom>
              <a:blipFill>
                <a:blip r:embed="rId2"/>
                <a:stretch>
                  <a:fillRect t="-5556" r="-1183" b="-13889"/>
                </a:stretch>
              </a:blipFill>
              <a:ln w="25400"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A57AFF7-6BCE-4B4A-84C7-8868CC798DE1}"/>
              </a:ext>
            </a:extLst>
          </p:cNvPr>
          <p:cNvSpPr txBox="1"/>
          <p:nvPr/>
        </p:nvSpPr>
        <p:spPr>
          <a:xfrm>
            <a:off x="228600" y="2971801"/>
            <a:ext cx="329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0AEAD3-3D53-B24A-BD3D-F3CC5E10A2ED}"/>
              </a:ext>
            </a:extLst>
          </p:cNvPr>
          <p:cNvSpPr txBox="1"/>
          <p:nvPr/>
        </p:nvSpPr>
        <p:spPr>
          <a:xfrm>
            <a:off x="2375916" y="1658982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Y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422ABC26-1044-4448-9753-7E34DBB6C9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92" y="4685765"/>
            <a:ext cx="4319533" cy="173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414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E4BB2E-7DF6-87F4-7C5A-666CA9F60B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E7F95-1037-485C-A435-203817E46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41724"/>
            <a:ext cx="9905998" cy="53847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Small Example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1A60D58-851E-F1FE-3F82-AD43B50BF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48205"/>
            <a:ext cx="4267200" cy="538478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Y = “army” </a:t>
            </a:r>
            <a:r>
              <a:rPr lang="en-US" b="1" dirty="0">
                <a:sym typeface="Wingdings" pitchFamily="2" charset="2"/>
              </a:rPr>
              <a:t> X = “air”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EDFFB76D-4972-78EF-6C64-6AA6417070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296805"/>
              </p:ext>
            </p:extLst>
          </p:nvPr>
        </p:nvGraphicFramePr>
        <p:xfrm>
          <a:off x="609600" y="2055167"/>
          <a:ext cx="43434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">
                  <a:extLst>
                    <a:ext uri="{9D8B030D-6E8A-4147-A177-3AD203B41FA5}">
                      <a16:colId xmlns:a16="http://schemas.microsoft.com/office/drawing/2014/main" val="788126892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640910077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28731236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930356424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3690477879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924543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182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32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4308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i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487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r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782416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E0CD685-E72A-D24F-4D1A-4E32809F1F08}"/>
                  </a:ext>
                </a:extLst>
              </p:cNvPr>
              <p:cNvSpPr txBox="1"/>
              <p:nvPr/>
            </p:nvSpPr>
            <p:spPr>
              <a:xfrm>
                <a:off x="2926704" y="1497517"/>
                <a:ext cx="2111828" cy="427746"/>
              </a:xfrm>
              <a:prstGeom prst="rect">
                <a:avLst/>
              </a:prstGeom>
              <a:noFill/>
              <a:ln w="25400">
                <a:solidFill>
                  <a:schemeClr val="tx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sz="2000" b="1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2000" b="1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sub>
                    </m:sSub>
                    <m:r>
                      <a:rPr lang="en-US" sz="2000" b="1" i="1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000" b="0" i="0" smtClean="0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</a:rPr>
                  <a:t>=1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E0CD685-E72A-D24F-4D1A-4E32809F1F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6704" y="1497517"/>
                <a:ext cx="2111828" cy="427746"/>
              </a:xfrm>
              <a:prstGeom prst="rect">
                <a:avLst/>
              </a:prstGeom>
              <a:blipFill>
                <a:blip r:embed="rId2"/>
                <a:stretch>
                  <a:fillRect t="-5556" r="-1183" b="-13889"/>
                </a:stretch>
              </a:blipFill>
              <a:ln w="25400"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0ECC945-49D5-82DE-CC01-348F303C5A75}"/>
              </a:ext>
            </a:extLst>
          </p:cNvPr>
          <p:cNvSpPr txBox="1"/>
          <p:nvPr/>
        </p:nvSpPr>
        <p:spPr>
          <a:xfrm>
            <a:off x="228600" y="2971801"/>
            <a:ext cx="329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A6139B-72E8-CE0C-D4DA-D6E322A593D6}"/>
              </a:ext>
            </a:extLst>
          </p:cNvPr>
          <p:cNvSpPr txBox="1"/>
          <p:nvPr/>
        </p:nvSpPr>
        <p:spPr>
          <a:xfrm>
            <a:off x="2375916" y="1658982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Y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5B6715DE-88B4-63BA-EDBE-092E21E1F6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92" y="4685765"/>
            <a:ext cx="4319533" cy="17310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6">
                <a:extLst>
                  <a:ext uri="{FF2B5EF4-FFF2-40B4-BE49-F238E27FC236}">
                    <a16:creationId xmlns:a16="http://schemas.microsoft.com/office/drawing/2014/main" id="{05E6D6E9-3337-C8D0-3807-49E1840659B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83417" y="1346200"/>
                <a:ext cx="5626100" cy="5270076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400" dirty="0">
                    <a:sym typeface="Wingdings" pitchFamily="2" charset="2"/>
                  </a:rPr>
                  <a:t>Prefix strings are X</a:t>
                </a:r>
                <a:r>
                  <a:rPr lang="en-US" sz="2400" baseline="-25000" dirty="0">
                    <a:sym typeface="Wingdings" pitchFamily="2" charset="2"/>
                  </a:rPr>
                  <a:t>2</a:t>
                </a:r>
                <a:r>
                  <a:rPr lang="en-US" sz="2400" dirty="0">
                    <a:sym typeface="Wingdings" pitchFamily="2" charset="2"/>
                  </a:rPr>
                  <a:t>=“ai” and Y</a:t>
                </a:r>
                <a:r>
                  <a:rPr lang="en-US" sz="2400" baseline="-25000" dirty="0">
                    <a:sym typeface="Wingdings" pitchFamily="2" charset="2"/>
                  </a:rPr>
                  <a:t>1</a:t>
                </a:r>
                <a:r>
                  <a:rPr lang="en-US" sz="2400" dirty="0">
                    <a:sym typeface="Wingdings" pitchFamily="2" charset="2"/>
                  </a:rPr>
                  <a:t>=“a”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400" dirty="0">
                  <a:sym typeface="Wingdings" pitchFamily="2" charset="2"/>
                </a:endParaRPr>
              </a:p>
              <a:p>
                <a:pPr marL="57150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.  The cost will be:</a:t>
                </a:r>
                <a:br>
                  <a:rPr lang="en-US" sz="2400" dirty="0">
                    <a:ea typeface="Cambria Math" panose="02040503050406030204" pitchFamily="18" charset="0"/>
                  </a:rPr>
                </a:br>
                <a:r>
                  <a:rPr lang="en-US" sz="2400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mismatch cost </a:t>
                </a:r>
                <a:r>
                  <a:rPr lang="en-US" sz="2400" dirty="0"/>
                  <a:t>+ </a:t>
                </a:r>
                <a:r>
                  <a:rPr lang="en-US" sz="2400" dirty="0" err="1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Opt</a:t>
                </a:r>
                <a:r>
                  <a:rPr lang="en-US" sz="240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(1,0)</a:t>
                </a:r>
                <a:r>
                  <a:rPr lang="en-US" sz="2400" dirty="0"/>
                  <a:t> = 2+1 = </a:t>
                </a:r>
                <a:r>
                  <a:rPr lang="en-US" sz="2400" b="1" dirty="0"/>
                  <a:t>3</a:t>
                </a:r>
              </a:p>
              <a:p>
                <a:pPr marL="571500" indent="-514350">
                  <a:buFont typeface="+mj-lt"/>
                  <a:buAutoNum type="arabicPeriod"/>
                </a:pP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57150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(“i”) aligns after Y</a:t>
                </a:r>
                <a:r>
                  <a:rPr lang="en-US" sz="2400" baseline="-25000" dirty="0"/>
                  <a:t>1</a:t>
                </a:r>
                <a:br>
                  <a:rPr lang="en-US" sz="2400" dirty="0"/>
                </a:br>
                <a:r>
                  <a:rPr lang="en-US" sz="2400" dirty="0"/>
                  <a:t>The cost will be:</a:t>
                </a:r>
                <a:br>
                  <a:rPr lang="en-US" sz="2400" dirty="0"/>
                </a:br>
                <a:r>
                  <a:rPr lang="en-US" sz="24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gap cost </a:t>
                </a:r>
                <a:r>
                  <a:rPr lang="en-US" sz="2400" dirty="0"/>
                  <a:t>+ </a:t>
                </a:r>
                <a:r>
                  <a:rPr lang="en-US" sz="2400" dirty="0" err="1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Opt</a:t>
                </a:r>
                <a:r>
                  <a:rPr lang="en-US" sz="240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(1,1) </a:t>
                </a:r>
                <a:r>
                  <a:rPr lang="en-US" sz="2400" dirty="0"/>
                  <a:t>= 1+0 = </a:t>
                </a:r>
                <a:r>
                  <a:rPr lang="en-US" sz="2400" b="1" dirty="0"/>
                  <a:t>1</a:t>
                </a:r>
              </a:p>
              <a:p>
                <a:pPr marL="571500" indent="-514350">
                  <a:buFont typeface="+mj-lt"/>
                  <a:buAutoNum type="arabicPeriod"/>
                </a:pP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57150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/>
                  <a:t> (“a”) aligns after X</a:t>
                </a:r>
                <a:r>
                  <a:rPr lang="en-US" sz="2400" baseline="-25000" dirty="0"/>
                  <a:t>2</a:t>
                </a:r>
                <a:br>
                  <a:rPr lang="en-US" sz="2400" dirty="0"/>
                </a:br>
                <a:r>
                  <a:rPr lang="en-US" sz="2400" dirty="0"/>
                  <a:t>The cost will be:</a:t>
                </a:r>
                <a:br>
                  <a:rPr lang="en-US" sz="2400" dirty="0"/>
                </a:br>
                <a:r>
                  <a:rPr lang="en-US" sz="24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gap cost </a:t>
                </a:r>
                <a:r>
                  <a:rPr lang="en-US" sz="2400" dirty="0"/>
                  <a:t>+ </a:t>
                </a:r>
                <a:r>
                  <a:rPr lang="en-US" sz="2400" dirty="0" err="1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Opt</a:t>
                </a:r>
                <a:r>
                  <a:rPr lang="en-US" sz="240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(2,0) </a:t>
                </a:r>
                <a:r>
                  <a:rPr lang="en-US" sz="2400" dirty="0"/>
                  <a:t>= 1+2 = </a:t>
                </a:r>
                <a:r>
                  <a:rPr lang="en-US" sz="2400" b="1" dirty="0"/>
                  <a:t>3</a:t>
                </a:r>
                <a:endParaRPr lang="en-US" sz="2400" b="1" i="1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400" dirty="0"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3" name="Content Placeholder 6">
                <a:extLst>
                  <a:ext uri="{FF2B5EF4-FFF2-40B4-BE49-F238E27FC236}">
                    <a16:creationId xmlns:a16="http://schemas.microsoft.com/office/drawing/2014/main" id="{05E6D6E9-3337-C8D0-3807-49E1840659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3417" y="1346200"/>
                <a:ext cx="5626100" cy="5270076"/>
              </a:xfrm>
              <a:prstGeom prst="rect">
                <a:avLst/>
              </a:prstGeom>
              <a:blipFill>
                <a:blip r:embed="rId4"/>
                <a:stretch>
                  <a:fillRect l="-1802" t="-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156210D-9F29-8D68-F3DB-D161ED87C3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655633"/>
              </p:ext>
            </p:extLst>
          </p:nvPr>
        </p:nvGraphicFramePr>
        <p:xfrm>
          <a:off x="10635157" y="2105183"/>
          <a:ext cx="1143000" cy="876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320549885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97608881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349151664"/>
                    </a:ext>
                  </a:extLst>
                </a:gridCol>
              </a:tblGrid>
              <a:tr h="446184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X</a:t>
                      </a:r>
                      <a:r>
                        <a:rPr lang="en-US" sz="1600" b="1" i="1" baseline="-25000" dirty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2</a:t>
                      </a:r>
                      <a:endParaRPr lang="en-US" sz="2400" b="1" i="1" baseline="-25000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9693608"/>
                  </a:ext>
                </a:extLst>
              </a:tr>
              <a:tr h="4306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dirty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Y</a:t>
                      </a:r>
                      <a:r>
                        <a:rPr lang="en-US" sz="1600" b="1" i="1" baseline="-25000" dirty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1</a:t>
                      </a:r>
                      <a:endParaRPr lang="en-US" sz="3600" b="1" i="1" baseline="-25000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700553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752A90A-255C-B2AD-43FC-53002ADB39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697109"/>
              </p:ext>
            </p:extLst>
          </p:nvPr>
        </p:nvGraphicFramePr>
        <p:xfrm>
          <a:off x="10050755" y="5373732"/>
          <a:ext cx="1542924" cy="876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731">
                  <a:extLst>
                    <a:ext uri="{9D8B030D-6E8A-4147-A177-3AD203B41FA5}">
                      <a16:colId xmlns:a16="http://schemas.microsoft.com/office/drawing/2014/main" val="3205498858"/>
                    </a:ext>
                  </a:extLst>
                </a:gridCol>
                <a:gridCol w="385731">
                  <a:extLst>
                    <a:ext uri="{9D8B030D-6E8A-4147-A177-3AD203B41FA5}">
                      <a16:colId xmlns:a16="http://schemas.microsoft.com/office/drawing/2014/main" val="159809032"/>
                    </a:ext>
                  </a:extLst>
                </a:gridCol>
                <a:gridCol w="385731">
                  <a:extLst>
                    <a:ext uri="{9D8B030D-6E8A-4147-A177-3AD203B41FA5}">
                      <a16:colId xmlns:a16="http://schemas.microsoft.com/office/drawing/2014/main" val="3976088818"/>
                    </a:ext>
                  </a:extLst>
                </a:gridCol>
                <a:gridCol w="385731">
                  <a:extLst>
                    <a:ext uri="{9D8B030D-6E8A-4147-A177-3AD203B41FA5}">
                      <a16:colId xmlns:a16="http://schemas.microsoft.com/office/drawing/2014/main" val="3349151664"/>
                    </a:ext>
                  </a:extLst>
                </a:gridCol>
              </a:tblGrid>
              <a:tr h="446184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X</a:t>
                      </a:r>
                      <a:r>
                        <a:rPr lang="en-US" sz="1600" b="0" i="1" baseline="-25000" dirty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2</a:t>
                      </a:r>
                      <a:endParaRPr lang="en-US" sz="2400" b="0" i="1" baseline="-25000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9693608"/>
                  </a:ext>
                </a:extLst>
              </a:tr>
              <a:tr h="4306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Y</a:t>
                      </a:r>
                      <a:r>
                        <a:rPr lang="en-US" sz="1600" b="0" i="1" baseline="-25000" dirty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1</a:t>
                      </a:r>
                      <a:endParaRPr lang="en-US" sz="3600" b="0" i="1" baseline="-25000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700553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EF54BAF-3656-3489-61A3-B7C9C6DCFB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408160"/>
              </p:ext>
            </p:extLst>
          </p:nvPr>
        </p:nvGraphicFramePr>
        <p:xfrm>
          <a:off x="10238017" y="3761485"/>
          <a:ext cx="1143000" cy="876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320549885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97608881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349151664"/>
                    </a:ext>
                  </a:extLst>
                </a:gridCol>
              </a:tblGrid>
              <a:tr h="446184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X</a:t>
                      </a:r>
                      <a:r>
                        <a:rPr lang="en-US" sz="1600" b="0" i="1" baseline="-25000" dirty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2</a:t>
                      </a:r>
                      <a:endParaRPr lang="en-US" sz="2400" b="0" i="1" baseline="-25000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9693608"/>
                  </a:ext>
                </a:extLst>
              </a:tr>
              <a:tr h="4306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Y</a:t>
                      </a:r>
                      <a:r>
                        <a:rPr lang="en-US" sz="1600" b="0" i="1" baseline="-25000" dirty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1</a:t>
                      </a:r>
                      <a:endParaRPr lang="en-US" sz="3600" b="0" i="1" baseline="-25000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700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02689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96455-4BE3-E048-B5F5-6BF4A7E08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317774"/>
            <a:ext cx="9905998" cy="56311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Complete Solution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5312965-20C8-7E43-AC5C-B725AF1A6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9173" y="1613290"/>
            <a:ext cx="2111828" cy="563116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army </a:t>
            </a:r>
            <a:r>
              <a:rPr lang="en-US" b="1" dirty="0">
                <a:sym typeface="Wingdings" pitchFamily="2" charset="2"/>
              </a:rPr>
              <a:t> air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A3ED9097-2923-AA45-82B0-CFEBBB050B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868189"/>
              </p:ext>
            </p:extLst>
          </p:nvPr>
        </p:nvGraphicFramePr>
        <p:xfrm>
          <a:off x="3623387" y="2720075"/>
          <a:ext cx="43434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">
                  <a:extLst>
                    <a:ext uri="{9D8B030D-6E8A-4147-A177-3AD203B41FA5}">
                      <a16:colId xmlns:a16="http://schemas.microsoft.com/office/drawing/2014/main" val="788126892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640910077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3287312365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930356424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3690477879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924543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182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32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4308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i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487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r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782416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ED319DA-008B-844E-A4C1-6F6F915F13A0}"/>
              </a:ext>
            </a:extLst>
          </p:cNvPr>
          <p:cNvSpPr txBox="1"/>
          <p:nvPr/>
        </p:nvSpPr>
        <p:spPr>
          <a:xfrm>
            <a:off x="3217495" y="363670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F84D3F-A74E-E443-8B2A-F99B2A12011C}"/>
              </a:ext>
            </a:extLst>
          </p:cNvPr>
          <p:cNvSpPr txBox="1"/>
          <p:nvPr/>
        </p:nvSpPr>
        <p:spPr>
          <a:xfrm>
            <a:off x="5389703" y="2267339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B881DC7-DD97-04AA-42AC-9DBE1BA3B8D0}"/>
                  </a:ext>
                </a:extLst>
              </p:cNvPr>
              <p:cNvSpPr txBox="1"/>
              <p:nvPr/>
            </p:nvSpPr>
            <p:spPr>
              <a:xfrm>
                <a:off x="5931160" y="2163176"/>
                <a:ext cx="2111828" cy="427746"/>
              </a:xfrm>
              <a:prstGeom prst="rect">
                <a:avLst/>
              </a:prstGeom>
              <a:noFill/>
              <a:ln w="25400">
                <a:solidFill>
                  <a:schemeClr val="tx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sz="2000" b="1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2000" b="1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sub>
                    </m:sSub>
                    <m:r>
                      <a:rPr lang="en-US" sz="2000" b="1" i="1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000" b="0" i="0" smtClean="0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</a:rPr>
                  <a:t>=1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B881DC7-DD97-04AA-42AC-9DBE1BA3B8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1160" y="2163176"/>
                <a:ext cx="2111828" cy="427746"/>
              </a:xfrm>
              <a:prstGeom prst="rect">
                <a:avLst/>
              </a:prstGeom>
              <a:blipFill>
                <a:blip r:embed="rId2"/>
                <a:stretch>
                  <a:fillRect t="-5556" r="-592" b="-16667"/>
                </a:stretch>
              </a:blipFill>
              <a:ln w="25400"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93957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96455-4BE3-E048-B5F5-6BF4A7E08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24135"/>
            <a:ext cx="9905998" cy="52001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Backtrack to Get the Edit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5312965-20C8-7E43-AC5C-B725AF1A6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264920"/>
            <a:ext cx="5045074" cy="5090159"/>
          </a:xfrm>
        </p:spPr>
        <p:txBody>
          <a:bodyPr anchor="t" anchorCtr="0">
            <a:normAutofit fontScale="55000" lnSpcReduction="20000"/>
          </a:bodyPr>
          <a:lstStyle/>
          <a:p>
            <a:pPr marL="0" indent="0">
              <a:buNone/>
            </a:pPr>
            <a:r>
              <a:rPr lang="en-US" sz="4600" b="1" dirty="0"/>
              <a:t>army </a:t>
            </a:r>
            <a:r>
              <a:rPr lang="en-US" sz="4600" b="1" dirty="0">
                <a:sym typeface="Wingdings" pitchFamily="2" charset="2"/>
              </a:rPr>
              <a:t> air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400" dirty="0">
                <a:sym typeface="Wingdings" pitchFamily="2" charset="2"/>
              </a:rPr>
              <a:t>y != r and we came from left:</a:t>
            </a:r>
            <a:br>
              <a:rPr lang="en-US" sz="3400" dirty="0">
                <a:sym typeface="Wingdings" pitchFamily="2" charset="2"/>
              </a:rPr>
            </a:br>
            <a:r>
              <a:rPr lang="en-US" sz="3400" b="1" dirty="0">
                <a:sym typeface="Wingdings" pitchFamily="2" charset="2"/>
              </a:rPr>
              <a:t>Delete y</a:t>
            </a:r>
            <a:br>
              <a:rPr lang="en-US" sz="3400" b="1" dirty="0">
                <a:sym typeface="Wingdings" pitchFamily="2" charset="2"/>
              </a:rPr>
            </a:br>
            <a:r>
              <a:rPr lang="en-US" sz="3400" dirty="0">
                <a:sym typeface="Wingdings" pitchFamily="2" charset="2"/>
              </a:rPr>
              <a:t>How do we know we didn’t come diagonally?</a:t>
            </a:r>
            <a:endParaRPr lang="en-US" sz="3400" b="1" dirty="0">
              <a:sym typeface="Wingdings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400" dirty="0">
                <a:sym typeface="Wingdings" pitchFamily="2" charset="2"/>
              </a:rPr>
              <a:t>m != r and we came from left:</a:t>
            </a:r>
            <a:br>
              <a:rPr lang="en-US" sz="3400" dirty="0">
                <a:sym typeface="Wingdings" pitchFamily="2" charset="2"/>
              </a:rPr>
            </a:br>
            <a:r>
              <a:rPr lang="en-US" sz="3400" b="1" dirty="0">
                <a:sym typeface="Wingdings" pitchFamily="2" charset="2"/>
              </a:rPr>
              <a:t>Delete 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400" dirty="0">
                <a:sym typeface="Wingdings" pitchFamily="2" charset="2"/>
              </a:rPr>
              <a:t>r == r</a:t>
            </a:r>
            <a:br>
              <a:rPr lang="en-US" sz="3400" dirty="0">
                <a:sym typeface="Wingdings" pitchFamily="2" charset="2"/>
              </a:rPr>
            </a:br>
            <a:r>
              <a:rPr lang="en-US" sz="3400" b="1" dirty="0">
                <a:sym typeface="Wingdings" pitchFamily="2" charset="2"/>
              </a:rPr>
              <a:t>Keep r </a:t>
            </a:r>
            <a:r>
              <a:rPr lang="en-US" sz="3400" dirty="0">
                <a:sym typeface="Wingdings" pitchFamily="2" charset="2"/>
              </a:rPr>
              <a:t>and move diagonally</a:t>
            </a:r>
            <a:br>
              <a:rPr lang="en-US" sz="3400" dirty="0">
                <a:sym typeface="Wingdings" pitchFamily="2" charset="2"/>
              </a:rPr>
            </a:br>
            <a:r>
              <a:rPr lang="en-US" sz="3400" dirty="0">
                <a:sym typeface="Wingdings" pitchFamily="2" charset="2"/>
              </a:rPr>
              <a:t>(x</a:t>
            </a:r>
            <a:r>
              <a:rPr lang="en-US" sz="3400" baseline="-25000" dirty="0">
                <a:sym typeface="Wingdings" pitchFamily="2" charset="2"/>
              </a:rPr>
              <a:t>3</a:t>
            </a:r>
            <a:r>
              <a:rPr lang="en-US" sz="3400" dirty="0">
                <a:sym typeface="Wingdings" pitchFamily="2" charset="2"/>
              </a:rPr>
              <a:t>, y</a:t>
            </a:r>
            <a:r>
              <a:rPr lang="en-US" sz="3400" baseline="-25000" dirty="0">
                <a:sym typeface="Wingdings" pitchFamily="2" charset="2"/>
              </a:rPr>
              <a:t>2</a:t>
            </a:r>
            <a:r>
              <a:rPr lang="en-US" sz="3400" dirty="0">
                <a:sym typeface="Wingdings" pitchFamily="2" charset="2"/>
              </a:rPr>
              <a:t>) added to alignment 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400" dirty="0">
                <a:sym typeface="Wingdings" pitchFamily="2" charset="2"/>
              </a:rPr>
              <a:t>a != </a:t>
            </a:r>
            <a:r>
              <a:rPr lang="en-US" sz="3400" dirty="0" err="1">
                <a:sym typeface="Wingdings" pitchFamily="2" charset="2"/>
              </a:rPr>
              <a:t>i</a:t>
            </a:r>
            <a:r>
              <a:rPr lang="en-US" sz="3400" dirty="0">
                <a:sym typeface="Wingdings" pitchFamily="2" charset="2"/>
              </a:rPr>
              <a:t> and we came from above:</a:t>
            </a:r>
            <a:br>
              <a:rPr lang="en-US" sz="3400" dirty="0">
                <a:sym typeface="Wingdings" pitchFamily="2" charset="2"/>
              </a:rPr>
            </a:br>
            <a:r>
              <a:rPr lang="en-US" sz="3400" b="1" dirty="0">
                <a:sym typeface="Wingdings" pitchFamily="2" charset="2"/>
              </a:rPr>
              <a:t>Insert </a:t>
            </a:r>
            <a:r>
              <a:rPr lang="en-US" sz="3400" b="1" dirty="0" err="1">
                <a:sym typeface="Wingdings" pitchFamily="2" charset="2"/>
              </a:rPr>
              <a:t>i</a:t>
            </a:r>
            <a:endParaRPr lang="en-US" sz="3400" b="1" dirty="0">
              <a:sym typeface="Wingdings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400" dirty="0">
                <a:sym typeface="Wingdings" pitchFamily="2" charset="2"/>
              </a:rPr>
              <a:t>a == a</a:t>
            </a:r>
            <a:br>
              <a:rPr lang="en-US" sz="3400" dirty="0">
                <a:sym typeface="Wingdings" pitchFamily="2" charset="2"/>
              </a:rPr>
            </a:br>
            <a:r>
              <a:rPr lang="en-US" sz="3400" b="1" dirty="0">
                <a:sym typeface="Wingdings" pitchFamily="2" charset="2"/>
              </a:rPr>
              <a:t>Keep a </a:t>
            </a:r>
            <a:r>
              <a:rPr lang="en-US" sz="3400" dirty="0">
                <a:sym typeface="Wingdings" pitchFamily="2" charset="2"/>
              </a:rPr>
              <a:t>and move diagonally</a:t>
            </a:r>
            <a:br>
              <a:rPr lang="en-US" sz="3400" dirty="0">
                <a:sym typeface="Wingdings" pitchFamily="2" charset="2"/>
              </a:rPr>
            </a:br>
            <a:r>
              <a:rPr lang="en-US" sz="3400" dirty="0">
                <a:sym typeface="Wingdings" pitchFamily="2" charset="2"/>
              </a:rPr>
              <a:t>(x</a:t>
            </a:r>
            <a:r>
              <a:rPr lang="en-US" sz="3400" baseline="-25000" dirty="0">
                <a:sym typeface="Wingdings" pitchFamily="2" charset="2"/>
              </a:rPr>
              <a:t>1</a:t>
            </a:r>
            <a:r>
              <a:rPr lang="en-US" sz="3400" dirty="0">
                <a:sym typeface="Wingdings" pitchFamily="2" charset="2"/>
              </a:rPr>
              <a:t>, y</a:t>
            </a:r>
            <a:r>
              <a:rPr lang="en-US" sz="3400" baseline="-25000" dirty="0">
                <a:sym typeface="Wingdings" pitchFamily="2" charset="2"/>
              </a:rPr>
              <a:t>1</a:t>
            </a:r>
            <a:r>
              <a:rPr lang="en-US" sz="3400" dirty="0">
                <a:sym typeface="Wingdings" pitchFamily="2" charset="2"/>
              </a:rPr>
              <a:t>) added to alignment M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ym typeface="Wingdings" pitchFamily="2" charset="2"/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sym typeface="Wingdings" pitchFamily="2" charset="2"/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sym typeface="Wingdings" pitchFamily="2" charset="2"/>
            </a:endParaRP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A3ED9097-2923-AA45-82B0-CFEBBB050B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734134"/>
              </p:ext>
            </p:extLst>
          </p:nvPr>
        </p:nvGraphicFramePr>
        <p:xfrm>
          <a:off x="1169436" y="1828800"/>
          <a:ext cx="43434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">
                  <a:extLst>
                    <a:ext uri="{9D8B030D-6E8A-4147-A177-3AD203B41FA5}">
                      <a16:colId xmlns:a16="http://schemas.microsoft.com/office/drawing/2014/main" val="788126892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640910077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3287312365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930356424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3690477879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924543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182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32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4308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i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487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r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7824160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692B315-FDA1-7A47-A587-12C504BF141C}"/>
              </a:ext>
            </a:extLst>
          </p:cNvPr>
          <p:cNvCxnSpPr>
            <a:cxnSpLocks/>
          </p:cNvCxnSpPr>
          <p:nvPr/>
        </p:nvCxnSpPr>
        <p:spPr>
          <a:xfrm flipH="1">
            <a:off x="4598436" y="3886200"/>
            <a:ext cx="381000" cy="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5DDDAF2-16A9-B749-B178-D49EE3BE0CE2}"/>
              </a:ext>
            </a:extLst>
          </p:cNvPr>
          <p:cNvCxnSpPr/>
          <p:nvPr/>
        </p:nvCxnSpPr>
        <p:spPr>
          <a:xfrm flipV="1">
            <a:off x="3226836" y="2971800"/>
            <a:ext cx="0" cy="357664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3CE481F-4C01-2741-9E9E-4C1398E3C1F2}"/>
              </a:ext>
            </a:extLst>
          </p:cNvPr>
          <p:cNvCxnSpPr>
            <a:cxnSpLocks/>
          </p:cNvCxnSpPr>
          <p:nvPr/>
        </p:nvCxnSpPr>
        <p:spPr>
          <a:xfrm flipH="1">
            <a:off x="3836436" y="3886200"/>
            <a:ext cx="381000" cy="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A66867D-5D2D-0840-AC16-EDE8EB8C52FD}"/>
              </a:ext>
            </a:extLst>
          </p:cNvPr>
          <p:cNvCxnSpPr>
            <a:cxnSpLocks/>
          </p:cNvCxnSpPr>
          <p:nvPr/>
        </p:nvCxnSpPr>
        <p:spPr>
          <a:xfrm flipH="1" flipV="1">
            <a:off x="3150636" y="3505200"/>
            <a:ext cx="381000" cy="3048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FDA6048-5943-AE4C-BBEF-AFA2F1277FA5}"/>
              </a:ext>
            </a:extLst>
          </p:cNvPr>
          <p:cNvCxnSpPr>
            <a:cxnSpLocks/>
          </p:cNvCxnSpPr>
          <p:nvPr/>
        </p:nvCxnSpPr>
        <p:spPr>
          <a:xfrm flipH="1" flipV="1">
            <a:off x="2464836" y="2590800"/>
            <a:ext cx="381000" cy="3048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39FDEEC-2769-6046-B8DF-F73CD30527DD}"/>
              </a:ext>
            </a:extLst>
          </p:cNvPr>
          <p:cNvSpPr txBox="1"/>
          <p:nvPr/>
        </p:nvSpPr>
        <p:spPr>
          <a:xfrm>
            <a:off x="801136" y="2736502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386BC0-922E-B54E-AA93-2D77C2D37910}"/>
              </a:ext>
            </a:extLst>
          </p:cNvPr>
          <p:cNvSpPr txBox="1"/>
          <p:nvPr/>
        </p:nvSpPr>
        <p:spPr>
          <a:xfrm>
            <a:off x="2973344" y="136713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Y</a:t>
            </a:r>
          </a:p>
        </p:txBody>
      </p:sp>
      <p:graphicFrame>
        <p:nvGraphicFramePr>
          <p:cNvPr id="18" name="Table 6">
            <a:extLst>
              <a:ext uri="{FF2B5EF4-FFF2-40B4-BE49-F238E27FC236}">
                <a16:creationId xmlns:a16="http://schemas.microsoft.com/office/drawing/2014/main" id="{A18F3106-7F33-A24A-933A-490D9E6407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478448"/>
              </p:ext>
            </p:extLst>
          </p:nvPr>
        </p:nvGraphicFramePr>
        <p:xfrm>
          <a:off x="1743156" y="4572000"/>
          <a:ext cx="2559050" cy="19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10">
                  <a:extLst>
                    <a:ext uri="{9D8B030D-6E8A-4147-A177-3AD203B41FA5}">
                      <a16:colId xmlns:a16="http://schemas.microsoft.com/office/drawing/2014/main" val="3349151664"/>
                    </a:ext>
                  </a:extLst>
                </a:gridCol>
                <a:gridCol w="511810">
                  <a:extLst>
                    <a:ext uri="{9D8B030D-6E8A-4147-A177-3AD203B41FA5}">
                      <a16:colId xmlns:a16="http://schemas.microsoft.com/office/drawing/2014/main" val="1960489245"/>
                    </a:ext>
                  </a:extLst>
                </a:gridCol>
                <a:gridCol w="511810">
                  <a:extLst>
                    <a:ext uri="{9D8B030D-6E8A-4147-A177-3AD203B41FA5}">
                      <a16:colId xmlns:a16="http://schemas.microsoft.com/office/drawing/2014/main" val="813668723"/>
                    </a:ext>
                  </a:extLst>
                </a:gridCol>
                <a:gridCol w="511810">
                  <a:extLst>
                    <a:ext uri="{9D8B030D-6E8A-4147-A177-3AD203B41FA5}">
                      <a16:colId xmlns:a16="http://schemas.microsoft.com/office/drawing/2014/main" val="1648644845"/>
                    </a:ext>
                  </a:extLst>
                </a:gridCol>
                <a:gridCol w="511810">
                  <a:extLst>
                    <a:ext uri="{9D8B030D-6E8A-4147-A177-3AD203B41FA5}">
                      <a16:colId xmlns:a16="http://schemas.microsoft.com/office/drawing/2014/main" val="4720821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chemeClr val="bg1"/>
                          </a:solidFill>
                        </a:rPr>
                        <a:t>x</a:t>
                      </a:r>
                      <a:r>
                        <a:rPr lang="en-US" sz="2400" b="0" i="1" baseline="-250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chemeClr val="bg1"/>
                          </a:solidFill>
                        </a:rPr>
                        <a:t>x</a:t>
                      </a:r>
                      <a:r>
                        <a:rPr lang="en-US" sz="2400" b="0" i="1" baseline="-250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chemeClr val="bg1"/>
                          </a:solidFill>
                        </a:rPr>
                        <a:t>x</a:t>
                      </a:r>
                      <a:r>
                        <a:rPr lang="en-US" sz="2400" b="0" i="1" baseline="-2500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chemeClr val="bg1"/>
                          </a:solidFill>
                        </a:rPr>
                        <a:t>x</a:t>
                      </a:r>
                      <a:r>
                        <a:rPr lang="en-US" sz="2400" b="0" i="1" baseline="-2500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chemeClr val="bg1"/>
                          </a:solidFill>
                        </a:rPr>
                        <a:t>x</a:t>
                      </a:r>
                      <a:r>
                        <a:rPr lang="en-US" sz="2400" b="0" i="1" baseline="-2500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603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r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9693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r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m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y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7005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1" dirty="0">
                          <a:solidFill>
                            <a:schemeClr val="bg1"/>
                          </a:solidFill>
                        </a:rPr>
                        <a:t>y</a:t>
                      </a:r>
                      <a:r>
                        <a:rPr lang="en-US" sz="2400" b="0" i="1" baseline="-250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1" baseline="-25000" dirty="0">
                        <a:solidFill>
                          <a:schemeClr val="bg1"/>
                        </a:solidFill>
                      </a:endParaRP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chemeClr val="bg1"/>
                          </a:solidFill>
                        </a:rPr>
                        <a:t>y</a:t>
                      </a:r>
                      <a:r>
                        <a:rPr lang="en-US" sz="2400" b="0" i="1" baseline="-250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chemeClr val="bg1"/>
                          </a:solidFill>
                        </a:rPr>
                        <a:t>y</a:t>
                      </a:r>
                      <a:r>
                        <a:rPr lang="en-US" sz="2400" b="0" i="1" baseline="-2500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chemeClr val="bg1"/>
                          </a:solidFill>
                        </a:rPr>
                        <a:t>y</a:t>
                      </a:r>
                      <a:r>
                        <a:rPr lang="en-US" sz="2400" b="0" i="1" baseline="-2500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999202"/>
                  </a:ext>
                </a:extLst>
              </a:tr>
            </a:tbl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D12C8D1-D7DE-8249-BE9D-7BDB6DCC99F0}"/>
              </a:ext>
            </a:extLst>
          </p:cNvPr>
          <p:cNvCxnSpPr>
            <a:cxnSpLocks/>
          </p:cNvCxnSpPr>
          <p:nvPr/>
        </p:nvCxnSpPr>
        <p:spPr>
          <a:xfrm flipH="1">
            <a:off x="4442937" y="5719665"/>
            <a:ext cx="1653063" cy="0"/>
          </a:xfrm>
          <a:prstGeom prst="straightConnector1">
            <a:avLst/>
          </a:prstGeom>
          <a:ln w="101600">
            <a:solidFill>
              <a:schemeClr val="tx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CFB1C5E-E873-EECC-F2BC-A6EB1ABBA7B0}"/>
                  </a:ext>
                </a:extLst>
              </p:cNvPr>
              <p:cNvSpPr txBox="1"/>
              <p:nvPr/>
            </p:nvSpPr>
            <p:spPr>
              <a:xfrm>
                <a:off x="3415014" y="1310127"/>
                <a:ext cx="2111828" cy="427746"/>
              </a:xfrm>
              <a:prstGeom prst="rect">
                <a:avLst/>
              </a:prstGeom>
              <a:noFill/>
              <a:ln w="25400">
                <a:solidFill>
                  <a:schemeClr val="tx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sz="2000" b="1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2000" b="1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sub>
                    </m:sSub>
                    <m:r>
                      <a:rPr lang="en-US" sz="2000" b="1" i="1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000" b="0" i="0" smtClean="0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</a:rPr>
                  <a:t>=1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CFB1C5E-E873-EECC-F2BC-A6EB1ABBA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5014" y="1310127"/>
                <a:ext cx="2111828" cy="427746"/>
              </a:xfrm>
              <a:prstGeom prst="rect">
                <a:avLst/>
              </a:prstGeom>
              <a:blipFill>
                <a:blip r:embed="rId2"/>
                <a:stretch>
                  <a:fillRect t="-5556" r="-588" b="-16667"/>
                </a:stretch>
              </a:blipFill>
              <a:ln w="25400"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000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31661-2317-4242-A36F-F0D11D9B0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310608"/>
            <a:ext cx="9905998" cy="641115"/>
          </a:xfrm>
        </p:spPr>
        <p:txBody>
          <a:bodyPr/>
          <a:lstStyle/>
          <a:p>
            <a:pPr algn="ctr"/>
            <a:r>
              <a:rPr lang="en-US" dirty="0"/>
              <a:t>Summary on Sequence Alignment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4AF7A-0996-C841-826D-31C0BFFFD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2243" y="1820279"/>
            <a:ext cx="6584335" cy="3541714"/>
          </a:xfrm>
        </p:spPr>
        <p:txBody>
          <a:bodyPr anchor="t" anchorCtr="0">
            <a:normAutofit fontScale="70000" lnSpcReduction="20000"/>
          </a:bodyPr>
          <a:lstStyle/>
          <a:p>
            <a:r>
              <a:rPr lang="en-US" dirty="0"/>
              <a:t>Model for meaning of “similar”</a:t>
            </a:r>
          </a:p>
          <a:p>
            <a:pPr lvl="1"/>
            <a:r>
              <a:rPr lang="en-US" dirty="0"/>
              <a:t>Alignment, with flexible costs for mismatches and gaps</a:t>
            </a:r>
          </a:p>
          <a:p>
            <a:r>
              <a:rPr lang="en-US" dirty="0"/>
              <a:t>Recursive structure based on whether last items in each sequence are part of the “match” (perhaps with mismatch cost)</a:t>
            </a:r>
          </a:p>
          <a:p>
            <a:pPr lvl="1"/>
            <a:r>
              <a:rPr lang="en-US" dirty="0"/>
              <a:t>Remember, if not matched, part of a gap (insertion)</a:t>
            </a:r>
          </a:p>
          <a:p>
            <a:pPr lvl="1"/>
            <a:r>
              <a:rPr lang="en-US" dirty="0"/>
              <a:t>3 cases</a:t>
            </a:r>
          </a:p>
          <a:p>
            <a:r>
              <a:rPr lang="en-US" dirty="0"/>
              <a:t>Table stores partial solutions for prefixes of both strings</a:t>
            </a:r>
          </a:p>
          <a:p>
            <a:r>
              <a:rPr lang="en-US" dirty="0"/>
              <a:t>Time- and space-complexity is </a:t>
            </a:r>
            <a:r>
              <a:rPr lang="en-US" dirty="0" err="1"/>
              <a:t>Θ</a:t>
            </a:r>
            <a:r>
              <a:rPr lang="en-US" dirty="0"/>
              <a:t>(n ・ m) </a:t>
            </a:r>
          </a:p>
          <a:p>
            <a:r>
              <a:rPr lang="en-US" dirty="0"/>
              <a:t>Want to learn more?</a:t>
            </a:r>
          </a:p>
          <a:p>
            <a:pPr lvl="1"/>
            <a:r>
              <a:rPr lang="en-US" dirty="0"/>
              <a:t>Proof of correctness is shortest-path induction proof for a graph model of table</a:t>
            </a:r>
          </a:p>
          <a:p>
            <a:pPr lvl="1"/>
            <a:r>
              <a:rPr lang="en-US" dirty="0"/>
              <a:t>Another algorithm (Hirschberg) reduces space complexity to </a:t>
            </a:r>
            <a:r>
              <a:rPr lang="en-US" dirty="0" err="1"/>
              <a:t>Θ</a:t>
            </a:r>
            <a:r>
              <a:rPr lang="en-US" dirty="0"/>
              <a:t>(n + m)</a:t>
            </a:r>
          </a:p>
        </p:txBody>
      </p:sp>
    </p:spTree>
    <p:extLst>
      <p:ext uri="{BB962C8B-B14F-4D97-AF65-F5344CB8AC3E}">
        <p14:creationId xmlns:p14="http://schemas.microsoft.com/office/powerpoint/2010/main" val="25715847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6B76A-8CB5-4F49-A586-73EA5F760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363039"/>
            <a:ext cx="9905998" cy="50115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Larger Example</a:t>
            </a:r>
          </a:p>
        </p:txBody>
      </p:sp>
      <p:pic>
        <p:nvPicPr>
          <p:cNvPr id="7" name="Picture 6" descr="Calendar&#10;&#10;Description automatically generated">
            <a:extLst>
              <a:ext uri="{FF2B5EF4-FFF2-40B4-BE49-F238E27FC236}">
                <a16:creationId xmlns:a16="http://schemas.microsoft.com/office/drawing/2014/main" id="{6D718A75-4C0C-9444-89D2-32CA144CF1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231" y="1284223"/>
            <a:ext cx="4633538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6488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9DB26-07CA-2D4E-A508-67C31E707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521962"/>
            <a:ext cx="9905998" cy="1478570"/>
          </a:xfrm>
        </p:spPr>
        <p:txBody>
          <a:bodyPr/>
          <a:lstStyle/>
          <a:p>
            <a:pPr algn="ctr"/>
            <a:r>
              <a:rPr lang="en-US" dirty="0"/>
              <a:t>Longest Common Subsequence</a:t>
            </a:r>
          </a:p>
        </p:txBody>
      </p:sp>
    </p:spTree>
    <p:extLst>
      <p:ext uri="{BB962C8B-B14F-4D97-AF65-F5344CB8AC3E}">
        <p14:creationId xmlns:p14="http://schemas.microsoft.com/office/powerpoint/2010/main" val="53139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7DE98-BB60-2D4F-91D1-19213D7A2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17210"/>
            <a:ext cx="9905998" cy="53815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Sequence Alignment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966D7-63C1-A846-A7CE-8D6D45174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0935" y="935293"/>
            <a:ext cx="9720470" cy="493569"/>
          </a:xfrm>
        </p:spPr>
        <p:txBody>
          <a:bodyPr anchor="t" anchorCtr="0"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How could we define the </a:t>
            </a:r>
            <a:r>
              <a:rPr lang="en-US" i="1" dirty="0"/>
              <a:t>similarity</a:t>
            </a:r>
            <a:r>
              <a:rPr lang="en-US" dirty="0"/>
              <a:t> of two strings?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B6D8DF-1CF3-C045-B020-E4C3782582B4}"/>
              </a:ext>
            </a:extLst>
          </p:cNvPr>
          <p:cNvSpPr txBox="1"/>
          <p:nvPr/>
        </p:nvSpPr>
        <p:spPr>
          <a:xfrm>
            <a:off x="1663696" y="4288640"/>
            <a:ext cx="2831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6 </a:t>
            </a:r>
            <a:r>
              <a:rPr 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mismatches</a:t>
            </a:r>
            <a:r>
              <a:rPr lang="en-US" sz="2400" b="1" dirty="0"/>
              <a:t>, 1 </a:t>
            </a:r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gap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5E4E647D-22FD-D240-B68E-D4DEFD07F6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326090"/>
              </p:ext>
            </p:extLst>
          </p:nvPr>
        </p:nvGraphicFramePr>
        <p:xfrm>
          <a:off x="698585" y="3311718"/>
          <a:ext cx="4953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">
                  <a:extLst>
                    <a:ext uri="{9D8B030D-6E8A-4147-A177-3AD203B41FA5}">
                      <a16:colId xmlns:a16="http://schemas.microsoft.com/office/drawing/2014/main" val="3976088818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393568627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3349151664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1960489245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813668723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1648644845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472082126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473478203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19083914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6471059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9693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70055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8B71030-D203-2B4A-BA6D-BA94FDB81E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677763"/>
              </p:ext>
            </p:extLst>
          </p:nvPr>
        </p:nvGraphicFramePr>
        <p:xfrm>
          <a:off x="6727090" y="3311718"/>
          <a:ext cx="4953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">
                  <a:extLst>
                    <a:ext uri="{9D8B030D-6E8A-4147-A177-3AD203B41FA5}">
                      <a16:colId xmlns:a16="http://schemas.microsoft.com/office/drawing/2014/main" val="3976088818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393568627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3349151664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1960489245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813668723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1648644845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472082126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473478203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19083914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6471059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9693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70055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E520A47-38B9-1544-839E-0A3E15C6528F}"/>
              </a:ext>
            </a:extLst>
          </p:cNvPr>
          <p:cNvSpPr txBox="1"/>
          <p:nvPr/>
        </p:nvSpPr>
        <p:spPr>
          <a:xfrm>
            <a:off x="8071412" y="4312515"/>
            <a:ext cx="2561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 mismatch, 1 </a:t>
            </a:r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gap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A92CDE-00B2-C344-BCDC-DE34EA86DB03}"/>
              </a:ext>
            </a:extLst>
          </p:cNvPr>
          <p:cNvSpPr txBox="1"/>
          <p:nvPr/>
        </p:nvSpPr>
        <p:spPr>
          <a:xfrm>
            <a:off x="4760621" y="6163148"/>
            <a:ext cx="2962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0 </a:t>
            </a:r>
            <a:r>
              <a:rPr 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mismatches</a:t>
            </a:r>
            <a:r>
              <a:rPr lang="en-US" sz="2400" b="1" dirty="0"/>
              <a:t>, 3 </a:t>
            </a:r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gaps</a:t>
            </a:r>
          </a:p>
        </p:txBody>
      </p:sp>
      <p:graphicFrame>
        <p:nvGraphicFramePr>
          <p:cNvPr id="10" name="Table 6">
            <a:extLst>
              <a:ext uri="{FF2B5EF4-FFF2-40B4-BE49-F238E27FC236}">
                <a16:creationId xmlns:a16="http://schemas.microsoft.com/office/drawing/2014/main" id="{BB42F119-9296-5F42-8BE8-0F122DE04B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352358"/>
              </p:ext>
            </p:extLst>
          </p:nvPr>
        </p:nvGraphicFramePr>
        <p:xfrm>
          <a:off x="3666391" y="5248748"/>
          <a:ext cx="511810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282">
                  <a:extLst>
                    <a:ext uri="{9D8B030D-6E8A-4147-A177-3AD203B41FA5}">
                      <a16:colId xmlns:a16="http://schemas.microsoft.com/office/drawing/2014/main" val="3976088818"/>
                    </a:ext>
                  </a:extLst>
                </a:gridCol>
                <a:gridCol w="465282">
                  <a:extLst>
                    <a:ext uri="{9D8B030D-6E8A-4147-A177-3AD203B41FA5}">
                      <a16:colId xmlns:a16="http://schemas.microsoft.com/office/drawing/2014/main" val="2393568627"/>
                    </a:ext>
                  </a:extLst>
                </a:gridCol>
                <a:gridCol w="465282">
                  <a:extLst>
                    <a:ext uri="{9D8B030D-6E8A-4147-A177-3AD203B41FA5}">
                      <a16:colId xmlns:a16="http://schemas.microsoft.com/office/drawing/2014/main" val="3349151664"/>
                    </a:ext>
                  </a:extLst>
                </a:gridCol>
                <a:gridCol w="465282">
                  <a:extLst>
                    <a:ext uri="{9D8B030D-6E8A-4147-A177-3AD203B41FA5}">
                      <a16:colId xmlns:a16="http://schemas.microsoft.com/office/drawing/2014/main" val="1960489245"/>
                    </a:ext>
                  </a:extLst>
                </a:gridCol>
                <a:gridCol w="465282">
                  <a:extLst>
                    <a:ext uri="{9D8B030D-6E8A-4147-A177-3AD203B41FA5}">
                      <a16:colId xmlns:a16="http://schemas.microsoft.com/office/drawing/2014/main" val="813668723"/>
                    </a:ext>
                  </a:extLst>
                </a:gridCol>
                <a:gridCol w="465282">
                  <a:extLst>
                    <a:ext uri="{9D8B030D-6E8A-4147-A177-3AD203B41FA5}">
                      <a16:colId xmlns:a16="http://schemas.microsoft.com/office/drawing/2014/main" val="1648644845"/>
                    </a:ext>
                  </a:extLst>
                </a:gridCol>
                <a:gridCol w="465282">
                  <a:extLst>
                    <a:ext uri="{9D8B030D-6E8A-4147-A177-3AD203B41FA5}">
                      <a16:colId xmlns:a16="http://schemas.microsoft.com/office/drawing/2014/main" val="472082126"/>
                    </a:ext>
                  </a:extLst>
                </a:gridCol>
                <a:gridCol w="465282">
                  <a:extLst>
                    <a:ext uri="{9D8B030D-6E8A-4147-A177-3AD203B41FA5}">
                      <a16:colId xmlns:a16="http://schemas.microsoft.com/office/drawing/2014/main" val="473478203"/>
                    </a:ext>
                  </a:extLst>
                </a:gridCol>
                <a:gridCol w="465282">
                  <a:extLst>
                    <a:ext uri="{9D8B030D-6E8A-4147-A177-3AD203B41FA5}">
                      <a16:colId xmlns:a16="http://schemas.microsoft.com/office/drawing/2014/main" val="19083914"/>
                    </a:ext>
                  </a:extLst>
                </a:gridCol>
                <a:gridCol w="465282">
                  <a:extLst>
                    <a:ext uri="{9D8B030D-6E8A-4147-A177-3AD203B41FA5}">
                      <a16:colId xmlns:a16="http://schemas.microsoft.com/office/drawing/2014/main" val="647105937"/>
                    </a:ext>
                  </a:extLst>
                </a:gridCol>
                <a:gridCol w="465282">
                  <a:extLst>
                    <a:ext uri="{9D8B030D-6E8A-4147-A177-3AD203B41FA5}">
                      <a16:colId xmlns:a16="http://schemas.microsoft.com/office/drawing/2014/main" val="13159760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9693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700553"/>
                  </a:ext>
                </a:extLst>
              </a:tr>
            </a:tbl>
          </a:graphicData>
        </a:graphic>
      </p:graphicFrame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9161CAB-8C55-6435-A54A-85453291A827}"/>
              </a:ext>
            </a:extLst>
          </p:cNvPr>
          <p:cNvSpPr txBox="1">
            <a:spLocks/>
          </p:cNvSpPr>
          <p:nvPr/>
        </p:nvSpPr>
        <p:spPr>
          <a:xfrm>
            <a:off x="1570935" y="1427606"/>
            <a:ext cx="9720470" cy="144064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i="1" dirty="0">
                <a:solidFill>
                  <a:schemeClr val="bg1"/>
                </a:solidFill>
              </a:rPr>
              <a:t>An </a:t>
            </a:r>
            <a:r>
              <a:rPr lang="en-US" b="1" i="1" dirty="0">
                <a:solidFill>
                  <a:schemeClr val="accent1"/>
                </a:solidFill>
              </a:rPr>
              <a:t>alignment</a:t>
            </a:r>
            <a:r>
              <a:rPr lang="en-US" b="1" i="1" dirty="0">
                <a:solidFill>
                  <a:schemeClr val="bg1"/>
                </a:solidFill>
              </a:rPr>
              <a:t> </a:t>
            </a:r>
            <a:r>
              <a:rPr lang="en-US" i="1" dirty="0">
                <a:solidFill>
                  <a:schemeClr val="bg1"/>
                </a:solidFill>
              </a:rPr>
              <a:t>is an attempt at matching the characters in one string to another in order to analyze their similarity. The alignment contains mismatched characters, insertions or deletions (gaps)</a:t>
            </a:r>
          </a:p>
        </p:txBody>
      </p:sp>
    </p:spTree>
    <p:extLst>
      <p:ext uri="{BB962C8B-B14F-4D97-AF65-F5344CB8AC3E}">
        <p14:creationId xmlns:p14="http://schemas.microsoft.com/office/powerpoint/2010/main" val="14930351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13005"/>
            <a:ext cx="9905998" cy="58505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Longest Common Subsequence</a:t>
            </a:r>
          </a:p>
        </p:txBody>
      </p:sp>
      <p:pic>
        <p:nvPicPr>
          <p:cNvPr id="1026" name="Picture 2" descr="http://www.astrochem.org/sci_img/d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754" y="1126529"/>
            <a:ext cx="2883310" cy="376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377460" y="1126529"/>
                <a:ext cx="6828693" cy="830997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</a:rPr>
                  <a:t>Given two sequences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1"/>
                        </a:solidFill>
                        <a:latin typeface="Cambria Math"/>
                      </a:rPr>
                      <m:t>𝑋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4"/>
                        </a:solidFill>
                        <a:latin typeface="Cambria Math"/>
                      </a:rPr>
                      <m:t>𝑌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, find the length of their longest common subsequence </a:t>
                </a: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460" y="1126529"/>
                <a:ext cx="6828693" cy="830997"/>
              </a:xfrm>
              <a:prstGeom prst="rect">
                <a:avLst/>
              </a:prstGeom>
              <a:blipFill>
                <a:blip r:embed="rId3"/>
                <a:stretch>
                  <a:fillRect l="-371" t="-5970" r="-1484" b="-1492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530429" y="2285999"/>
            <a:ext cx="2883310" cy="2308324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chemeClr val="bg1"/>
                </a:solidFill>
              </a:rPr>
              <a:t>Example</a:t>
            </a:r>
            <a:r>
              <a:rPr lang="en-US" sz="2400" b="1" dirty="0">
                <a:solidFill>
                  <a:schemeClr val="bg1"/>
                </a:solidFill>
              </a:rPr>
              <a:t>:</a:t>
            </a:r>
          </a:p>
          <a:p>
            <a:r>
              <a:rPr lang="en-US" sz="24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 = ATCTGAT</a:t>
            </a:r>
            <a:b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 = TGCATA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 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A</a:t>
            </a:r>
            <a:r>
              <a:rPr lang="en-US" sz="2400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2400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2400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sz="2400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b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  </a:t>
            </a:r>
            <a:r>
              <a:rPr lang="en-US" sz="2400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sz="2400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2400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2400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645138" y="5199389"/>
                <a:ext cx="445086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Brute force: Compare every subsequence of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𝑋</m:t>
                    </m:r>
                  </m:oMath>
                </a14:m>
                <a:r>
                  <a:rPr lang="en-US" sz="2400" dirty="0"/>
                  <a:t> with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𝑌</m:t>
                    </m:r>
                  </m:oMath>
                </a14:m>
                <a:r>
                  <a:rPr lang="en-US" sz="2400" dirty="0"/>
                  <a:t>: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Ω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138" y="5199389"/>
                <a:ext cx="4450861" cy="830997"/>
              </a:xfrm>
              <a:prstGeom prst="rect">
                <a:avLst/>
              </a:prstGeom>
              <a:blipFill>
                <a:blip r:embed="rId4"/>
                <a:stretch>
                  <a:fillRect l="-2273" t="-6061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A39BB9FE-A397-254A-8BEA-BD32545B24E0}"/>
              </a:ext>
            </a:extLst>
          </p:cNvPr>
          <p:cNvSpPr txBox="1"/>
          <p:nvPr/>
        </p:nvSpPr>
        <p:spPr>
          <a:xfrm>
            <a:off x="6261101" y="5461000"/>
            <a:ext cx="5333999" cy="1138773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Applications other than bioinformatics?</a:t>
            </a:r>
          </a:p>
          <a:p>
            <a:r>
              <a:rPr lang="en-US" sz="2400" dirty="0"/>
              <a:t>Of course, Including version control!</a:t>
            </a:r>
          </a:p>
          <a:p>
            <a:r>
              <a:rPr lang="en-US" sz="2000" dirty="0">
                <a:hlinkClick r:id="rId5"/>
              </a:rPr>
              <a:t>http://cbx33.github.io/gitt/afterhours3-1.html</a:t>
            </a:r>
            <a:r>
              <a:rPr lang="en-US" sz="2000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CBF3CA-1CE1-0347-8943-724FE15EA2D6}"/>
              </a:ext>
            </a:extLst>
          </p:cNvPr>
          <p:cNvSpPr txBox="1"/>
          <p:nvPr/>
        </p:nvSpPr>
        <p:spPr>
          <a:xfrm>
            <a:off x="4490917" y="3851364"/>
            <a:ext cx="2964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Note this is an alignment where matched items are equal </a:t>
            </a:r>
          </a:p>
        </p:txBody>
      </p:sp>
    </p:spTree>
    <p:extLst>
      <p:ext uri="{BB962C8B-B14F-4D97-AF65-F5344CB8AC3E}">
        <p14:creationId xmlns:p14="http://schemas.microsoft.com/office/powerpoint/2010/main" val="305410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7BD880-4396-015F-C8EA-58BC4F9F6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D5F7E-0ADF-7DD2-5F8A-6B435047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80368"/>
            <a:ext cx="9905998" cy="67688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Process for Dynamic Programming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689A091-A571-620D-332F-483038F8E527}"/>
              </a:ext>
            </a:extLst>
          </p:cNvPr>
          <p:cNvSpPr txBox="1">
            <a:spLocks/>
          </p:cNvSpPr>
          <p:nvPr/>
        </p:nvSpPr>
        <p:spPr>
          <a:xfrm>
            <a:off x="2019299" y="1371600"/>
            <a:ext cx="8153401" cy="561975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i="1" dirty="0">
                <a:solidFill>
                  <a:schemeClr val="bg1"/>
                </a:solidFill>
              </a:rPr>
              <a:t>Recognize</a:t>
            </a:r>
            <a:r>
              <a:rPr lang="en-US" dirty="0">
                <a:solidFill>
                  <a:schemeClr val="bg1"/>
                </a:solidFill>
              </a:rPr>
              <a:t> what the </a:t>
            </a:r>
            <a:r>
              <a:rPr lang="en-US" b="1" i="1" dirty="0">
                <a:solidFill>
                  <a:schemeClr val="bg1"/>
                </a:solidFill>
              </a:rPr>
              <a:t>sub-problems</a:t>
            </a:r>
            <a:r>
              <a:rPr lang="en-US" dirty="0">
                <a:solidFill>
                  <a:schemeClr val="bg1"/>
                </a:solidFill>
              </a:rPr>
              <a:t> are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A081893-EB7C-BC29-027A-D0379AAAD2A6}"/>
              </a:ext>
            </a:extLst>
          </p:cNvPr>
          <p:cNvSpPr txBox="1">
            <a:spLocks/>
          </p:cNvSpPr>
          <p:nvPr/>
        </p:nvSpPr>
        <p:spPr>
          <a:xfrm>
            <a:off x="2019298" y="1009650"/>
            <a:ext cx="8153401" cy="381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Step 1:</a:t>
            </a:r>
          </a:p>
        </p:txBody>
      </p:sp>
    </p:spTree>
    <p:extLst>
      <p:ext uri="{BB962C8B-B14F-4D97-AF65-F5344CB8AC3E}">
        <p14:creationId xmlns:p14="http://schemas.microsoft.com/office/powerpoint/2010/main" val="33334092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F192B1-A6EE-F4DE-51A0-5FE913F4CF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56F98-1E33-30EB-8BDF-FC719CD7D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381607"/>
            <a:ext cx="9905998" cy="601289"/>
          </a:xfrm>
        </p:spPr>
        <p:txBody>
          <a:bodyPr/>
          <a:lstStyle/>
          <a:p>
            <a:pPr algn="ctr"/>
            <a:r>
              <a:rPr lang="en-US" dirty="0" err="1"/>
              <a:t>SubProblem</a:t>
            </a:r>
            <a:r>
              <a:rPr lang="en-US" dirty="0"/>
              <a:t> Definition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AAD51C6-C631-C38B-3AE2-544BE47B9027}"/>
                  </a:ext>
                </a:extLst>
              </p:cNvPr>
              <p:cNvSpPr txBox="1"/>
              <p:nvPr/>
            </p:nvSpPr>
            <p:spPr>
              <a:xfrm>
                <a:off x="2760014" y="4904979"/>
                <a:ext cx="667197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Subproblem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: 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𝑂𝑝𝑡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𝑗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be the length of the longest-common subsequence if only considering the first </a:t>
                </a:r>
                <a:r>
                  <a:rPr lang="en-US" sz="2000" i="1" dirty="0" err="1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2000" i="1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characters of string X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and the </a:t>
                </a:r>
                <a:r>
                  <a:rPr lang="en-US" sz="2000" i="1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first j characters of string Y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AAD51C6-C631-C38B-3AE2-544BE47B90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0014" y="4904979"/>
                <a:ext cx="6671971" cy="1015663"/>
              </a:xfrm>
              <a:prstGeom prst="rect">
                <a:avLst/>
              </a:prstGeom>
              <a:blipFill>
                <a:blip r:embed="rId3"/>
                <a:stretch>
                  <a:fillRect l="-951" t="-3704" b="-9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2A4A7AD-2D53-BF14-2F04-ECB2F31A5B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588976"/>
              </p:ext>
            </p:extLst>
          </p:nvPr>
        </p:nvGraphicFramePr>
        <p:xfrm>
          <a:off x="4304665" y="2479947"/>
          <a:ext cx="3582670" cy="19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10">
                  <a:extLst>
                    <a:ext uri="{9D8B030D-6E8A-4147-A177-3AD203B41FA5}">
                      <a16:colId xmlns:a16="http://schemas.microsoft.com/office/drawing/2014/main" val="3349151664"/>
                    </a:ext>
                  </a:extLst>
                </a:gridCol>
                <a:gridCol w="511810">
                  <a:extLst>
                    <a:ext uri="{9D8B030D-6E8A-4147-A177-3AD203B41FA5}">
                      <a16:colId xmlns:a16="http://schemas.microsoft.com/office/drawing/2014/main" val="1960489245"/>
                    </a:ext>
                  </a:extLst>
                </a:gridCol>
                <a:gridCol w="511810">
                  <a:extLst>
                    <a:ext uri="{9D8B030D-6E8A-4147-A177-3AD203B41FA5}">
                      <a16:colId xmlns:a16="http://schemas.microsoft.com/office/drawing/2014/main" val="813668723"/>
                    </a:ext>
                  </a:extLst>
                </a:gridCol>
                <a:gridCol w="511810">
                  <a:extLst>
                    <a:ext uri="{9D8B030D-6E8A-4147-A177-3AD203B41FA5}">
                      <a16:colId xmlns:a16="http://schemas.microsoft.com/office/drawing/2014/main" val="1648644845"/>
                    </a:ext>
                  </a:extLst>
                </a:gridCol>
                <a:gridCol w="511810">
                  <a:extLst>
                    <a:ext uri="{9D8B030D-6E8A-4147-A177-3AD203B41FA5}">
                      <a16:colId xmlns:a16="http://schemas.microsoft.com/office/drawing/2014/main" val="472082126"/>
                    </a:ext>
                  </a:extLst>
                </a:gridCol>
                <a:gridCol w="511810">
                  <a:extLst>
                    <a:ext uri="{9D8B030D-6E8A-4147-A177-3AD203B41FA5}">
                      <a16:colId xmlns:a16="http://schemas.microsoft.com/office/drawing/2014/main" val="473478203"/>
                    </a:ext>
                  </a:extLst>
                </a:gridCol>
                <a:gridCol w="511810">
                  <a:extLst>
                    <a:ext uri="{9D8B030D-6E8A-4147-A177-3AD203B41FA5}">
                      <a16:colId xmlns:a16="http://schemas.microsoft.com/office/drawing/2014/main" val="190839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chemeClr val="bg1"/>
                          </a:solidFill>
                        </a:rPr>
                        <a:t>x</a:t>
                      </a:r>
                      <a:r>
                        <a:rPr lang="en-US" sz="2400" b="0" i="1" baseline="-250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chemeClr val="bg1"/>
                          </a:solidFill>
                        </a:rPr>
                        <a:t>x</a:t>
                      </a:r>
                      <a:r>
                        <a:rPr lang="en-US" sz="2400" b="0" i="1" baseline="-250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chemeClr val="bg1"/>
                          </a:solidFill>
                        </a:rPr>
                        <a:t>x</a:t>
                      </a:r>
                      <a:r>
                        <a:rPr lang="en-US" sz="2400" b="0" i="1" baseline="-2500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chemeClr val="bg1"/>
                          </a:solidFill>
                        </a:rPr>
                        <a:t>x</a:t>
                      </a:r>
                      <a:r>
                        <a:rPr lang="en-US" sz="2400" b="0" i="1" baseline="-2500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chemeClr val="bg1"/>
                          </a:solidFill>
                        </a:rPr>
                        <a:t>x</a:t>
                      </a:r>
                      <a:r>
                        <a:rPr lang="en-US" sz="2400" b="0" i="1" baseline="-2500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1" dirty="0">
                        <a:solidFill>
                          <a:schemeClr val="bg1"/>
                        </a:solidFill>
                      </a:endParaRP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chemeClr val="bg1"/>
                          </a:solidFill>
                        </a:rPr>
                        <a:t>x</a:t>
                      </a:r>
                      <a:r>
                        <a:rPr lang="en-US" sz="2400" b="0" i="1" baseline="-25000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603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accent1"/>
                          </a:solidFill>
                        </a:rPr>
                        <a:t>A</a:t>
                      </a: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accent1"/>
                          </a:solidFill>
                        </a:rPr>
                        <a:t>T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accent1"/>
                          </a:solidFill>
                        </a:rPr>
                        <a:t>C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T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G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A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T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9693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accent4"/>
                          </a:solidFill>
                        </a:rPr>
                        <a:t>T</a:t>
                      </a: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accent4"/>
                          </a:solidFill>
                        </a:rPr>
                        <a:t>G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accent4"/>
                          </a:solidFill>
                        </a:rPr>
                        <a:t>C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A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T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A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-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7005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2400" b="0" i="1" baseline="-25000" dirty="0">
                        <a:solidFill>
                          <a:schemeClr val="bg1"/>
                        </a:solidFill>
                      </a:endParaRP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chemeClr val="bg1"/>
                          </a:solidFill>
                        </a:rPr>
                        <a:t>y</a:t>
                      </a:r>
                      <a:r>
                        <a:rPr lang="en-US" sz="2400" b="0" i="1" baseline="-250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chemeClr val="bg1"/>
                          </a:solidFill>
                        </a:rPr>
                        <a:t>y</a:t>
                      </a:r>
                      <a:r>
                        <a:rPr lang="en-US" sz="2400" b="0" i="1" baseline="-250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chemeClr val="bg1"/>
                          </a:solidFill>
                        </a:rPr>
                        <a:t>y</a:t>
                      </a:r>
                      <a:r>
                        <a:rPr lang="en-US" sz="2400" b="0" i="1" baseline="-2500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chemeClr val="bg1"/>
                          </a:solidFill>
                        </a:rPr>
                        <a:t>y</a:t>
                      </a:r>
                      <a:r>
                        <a:rPr lang="en-US" sz="2400" b="0" i="1" baseline="-2500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chemeClr val="bg1"/>
                          </a:solidFill>
                        </a:rPr>
                        <a:t>y</a:t>
                      </a:r>
                      <a:r>
                        <a:rPr lang="en-US" sz="2400" b="0" i="1" baseline="-2500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chemeClr val="bg1"/>
                          </a:solidFill>
                        </a:rPr>
                        <a:t>y</a:t>
                      </a:r>
                      <a:r>
                        <a:rPr lang="en-US" sz="2400" b="0" i="1" baseline="-25000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99920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CEDA093-5C90-080B-A887-F2A83C5B2C93}"/>
              </a:ext>
            </a:extLst>
          </p:cNvPr>
          <p:cNvSpPr txBox="1"/>
          <p:nvPr/>
        </p:nvSpPr>
        <p:spPr>
          <a:xfrm>
            <a:off x="8892072" y="1534843"/>
            <a:ext cx="27711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example, </a:t>
            </a:r>
            <a:r>
              <a:rPr lang="en-US" dirty="0" err="1"/>
              <a:t>Opt</a:t>
            </a:r>
            <a:r>
              <a:rPr lang="en-US" dirty="0"/>
              <a:t>(3,3) considers only first 3 characters of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X (ATC)</a:t>
            </a:r>
            <a:r>
              <a:rPr lang="en-US" dirty="0"/>
              <a:t> and first 3 characters of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Y (TGC)</a:t>
            </a:r>
            <a:r>
              <a:rPr lang="en-US" dirty="0"/>
              <a:t>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FB505F6-5F89-FC6D-E8CF-2DCB23B3351F}"/>
              </a:ext>
            </a:extLst>
          </p:cNvPr>
          <p:cNvCxnSpPr/>
          <p:nvPr/>
        </p:nvCxnSpPr>
        <p:spPr>
          <a:xfrm flipV="1">
            <a:off x="8024327" y="2565918"/>
            <a:ext cx="737118" cy="531845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80754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55038-5345-597A-F7C5-0E82DD050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6F2A8-BA59-1664-BB19-CF9B1574A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80368"/>
            <a:ext cx="9905998" cy="67688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Process for Dynamic Programming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9AF4E0D-5485-0AB5-8A95-736FAAC65578}"/>
              </a:ext>
            </a:extLst>
          </p:cNvPr>
          <p:cNvSpPr txBox="1">
            <a:spLocks/>
          </p:cNvSpPr>
          <p:nvPr/>
        </p:nvSpPr>
        <p:spPr>
          <a:xfrm>
            <a:off x="2019299" y="1371600"/>
            <a:ext cx="8153401" cy="561975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i="1" dirty="0">
                <a:solidFill>
                  <a:schemeClr val="bg1"/>
                </a:solidFill>
              </a:rPr>
              <a:t>Recognize</a:t>
            </a:r>
            <a:r>
              <a:rPr lang="en-US" dirty="0">
                <a:solidFill>
                  <a:schemeClr val="bg1"/>
                </a:solidFill>
              </a:rPr>
              <a:t> what the </a:t>
            </a:r>
            <a:r>
              <a:rPr lang="en-US" b="1" i="1" dirty="0">
                <a:solidFill>
                  <a:schemeClr val="bg1"/>
                </a:solidFill>
              </a:rPr>
              <a:t>sub-problems</a:t>
            </a:r>
            <a:r>
              <a:rPr lang="en-US" dirty="0">
                <a:solidFill>
                  <a:schemeClr val="bg1"/>
                </a:solidFill>
              </a:rPr>
              <a:t> are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793B1ED-40BE-314B-3341-D3105868B15D}"/>
              </a:ext>
            </a:extLst>
          </p:cNvPr>
          <p:cNvSpPr txBox="1">
            <a:spLocks/>
          </p:cNvSpPr>
          <p:nvPr/>
        </p:nvSpPr>
        <p:spPr>
          <a:xfrm>
            <a:off x="2019298" y="2448532"/>
            <a:ext cx="8153402" cy="85725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i="1" dirty="0">
                <a:solidFill>
                  <a:schemeClr val="bg1"/>
                </a:solidFill>
              </a:rPr>
              <a:t>Identify the recursive structure </a:t>
            </a:r>
            <a:r>
              <a:rPr lang="en-US" dirty="0">
                <a:solidFill>
                  <a:schemeClr val="bg1"/>
                </a:solidFill>
              </a:rPr>
              <a:t>of the problem in terms of its sub-problems (At the top level, what is the “last thing” done?)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762C6120-5BE7-AA35-50CF-55DF37F7A5DE}"/>
              </a:ext>
            </a:extLst>
          </p:cNvPr>
          <p:cNvSpPr txBox="1">
            <a:spLocks/>
          </p:cNvSpPr>
          <p:nvPr/>
        </p:nvSpPr>
        <p:spPr>
          <a:xfrm>
            <a:off x="2019298" y="1009650"/>
            <a:ext cx="8153401" cy="381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Step 1: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A8F38BA1-D349-20B4-8CB0-43525CF94D66}"/>
              </a:ext>
            </a:extLst>
          </p:cNvPr>
          <p:cNvSpPr txBox="1">
            <a:spLocks/>
          </p:cNvSpPr>
          <p:nvPr/>
        </p:nvSpPr>
        <p:spPr>
          <a:xfrm>
            <a:off x="2019298" y="2096107"/>
            <a:ext cx="8153401" cy="381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Step 2:</a:t>
            </a:r>
          </a:p>
        </p:txBody>
      </p:sp>
    </p:spTree>
    <p:extLst>
      <p:ext uri="{BB962C8B-B14F-4D97-AF65-F5344CB8AC3E}">
        <p14:creationId xmlns:p14="http://schemas.microsoft.com/office/powerpoint/2010/main" val="12817296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238160"/>
            <a:ext cx="9905998" cy="597669"/>
          </a:xfrm>
        </p:spPr>
        <p:txBody>
          <a:bodyPr/>
          <a:lstStyle/>
          <a:p>
            <a:pPr algn="ctr"/>
            <a:r>
              <a:rPr lang="en-US" dirty="0"/>
              <a:t>Identify Recursive Structure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62185" y="1138547"/>
                <a:ext cx="10545624" cy="576309"/>
              </a:xfrm>
              <a:solidFill>
                <a:schemeClr val="tx1">
                  <a:lumMod val="95000"/>
                </a:schemeClr>
              </a:solidFill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chemeClr val="bg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</a:rPr>
                      <m:t>𝐿𝐶𝑆</m:t>
                    </m:r>
                    <m:d>
                      <m:d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length of the LCS for the first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1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 characters 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/>
                        </a:solidFill>
                        <a:latin typeface="Cambria Math"/>
                      </a:rPr>
                      <m:t>𝑋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, first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4"/>
                        </a:solidFill>
                        <a:latin typeface="Cambria Math"/>
                      </a:rPr>
                      <m:t>𝑗</m:t>
                    </m:r>
                  </m:oMath>
                </a14:m>
                <a:r>
                  <a:rPr lang="en-US" sz="2400" dirty="0">
                    <a:solidFill>
                      <a:schemeClr val="accent4"/>
                    </a:solidFill>
                  </a:rPr>
                  <a:t> character 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4"/>
                        </a:solidFill>
                        <a:latin typeface="Cambria Math"/>
                      </a:rPr>
                      <m:t>𝑌</m:t>
                    </m:r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2185" y="1138547"/>
                <a:ext cx="10545624" cy="576309"/>
              </a:xfrm>
              <a:blipFill>
                <a:blip r:embed="rId2"/>
                <a:stretch>
                  <a:fillRect l="-842" t="-2174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205313" y="2610587"/>
            <a:ext cx="300319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X</a:t>
            </a:r>
            <a:r>
              <a:rPr lang="en-US" sz="26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 = A</a:t>
            </a:r>
            <a:r>
              <a:rPr lang="en-US" sz="2600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TCT</a:t>
            </a:r>
            <a:r>
              <a:rPr lang="en-US" sz="26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GCG </a:t>
            </a:r>
            <a:r>
              <a:rPr lang="en-US" sz="2600" b="1" i="1" dirty="0">
                <a:solidFill>
                  <a:schemeClr val="accent3"/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</a:p>
          <a:p>
            <a:r>
              <a:rPr lang="en-US" sz="26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r>
              <a:rPr lang="en-US" sz="26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 =  </a:t>
            </a:r>
            <a:r>
              <a:rPr lang="en-US" sz="2600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26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sz="2600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26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2600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26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US" sz="2600" b="1" i="1" dirty="0">
                <a:solidFill>
                  <a:schemeClr val="accent3"/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5472734" y="3672675"/>
                <a:ext cx="44683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𝐿𝐶𝑆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𝐿𝐶𝑆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−1, </m:t>
                          </m:r>
                          <m:r>
                            <a:rPr lang="en-US" sz="2400" i="1">
                              <a:latin typeface="Cambria Math"/>
                            </a:rPr>
                            <m:t>𝑗</m:t>
                          </m:r>
                          <m:r>
                            <a:rPr lang="en-US" sz="2400" i="1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+1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2734" y="3672675"/>
                <a:ext cx="4468352" cy="461665"/>
              </a:xfrm>
              <a:prstGeom prst="rect">
                <a:avLst/>
              </a:prstGeom>
              <a:blipFill>
                <a:blip r:embed="rId3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1836616" y="2791807"/>
                <a:ext cx="3342172" cy="523220"/>
              </a:xfrm>
              <a:prstGeom prst="rect">
                <a:avLst/>
              </a:prstGeom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tx1">
                        <a:lumMod val="95000"/>
                      </a:schemeClr>
                    </a:solidFill>
                  </a:rPr>
                  <a:t>Case 1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𝑋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2800" i="1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sz="2800" i="1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𝑌</m:t>
                    </m:r>
                    <m:r>
                      <a:rPr lang="en-US" sz="2800" i="1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[</m:t>
                    </m:r>
                    <m:r>
                      <a:rPr lang="en-US" sz="2800" i="1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𝑗</m:t>
                    </m:r>
                    <m:r>
                      <a:rPr lang="en-US" sz="2800" i="1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]</m:t>
                    </m:r>
                  </m:oMath>
                </a14:m>
                <a:endParaRPr lang="en-US" sz="2800" dirty="0">
                  <a:solidFill>
                    <a:schemeClr val="accent3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616" y="2791807"/>
                <a:ext cx="3342172" cy="523220"/>
              </a:xfrm>
              <a:prstGeom prst="rect">
                <a:avLst/>
              </a:prstGeom>
              <a:blipFill>
                <a:blip r:embed="rId4"/>
                <a:stretch>
                  <a:fillRect t="-11628" b="-27907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441BF089-E453-CF05-31B8-C354CB3FE3C1}"/>
              </a:ext>
            </a:extLst>
          </p:cNvPr>
          <p:cNvSpPr/>
          <p:nvPr/>
        </p:nvSpPr>
        <p:spPr>
          <a:xfrm>
            <a:off x="8612554" y="2610587"/>
            <a:ext cx="375138" cy="892552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A3328C-5EC1-D512-6B18-4C2BFFB8B256}"/>
              </a:ext>
            </a:extLst>
          </p:cNvPr>
          <p:cNvSpPr txBox="1"/>
          <p:nvPr/>
        </p:nvSpPr>
        <p:spPr>
          <a:xfrm>
            <a:off x="6719276" y="5478588"/>
            <a:ext cx="4329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No reason not to match the last two characters if they are the same. Match them and solve the smaller subproblem and add 1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D1A1F48-9A89-472F-2A95-AC1141E52A45}"/>
              </a:ext>
            </a:extLst>
          </p:cNvPr>
          <p:cNvCxnSpPr>
            <a:cxnSpLocks/>
          </p:cNvCxnSpPr>
          <p:nvPr/>
        </p:nvCxnSpPr>
        <p:spPr>
          <a:xfrm>
            <a:off x="8128000" y="4303876"/>
            <a:ext cx="305741" cy="1174712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A1FE677-A24B-CD60-E323-80136D6F2DB1}"/>
              </a:ext>
            </a:extLst>
          </p:cNvPr>
          <p:cNvCxnSpPr>
            <a:cxnSpLocks/>
          </p:cNvCxnSpPr>
          <p:nvPr/>
        </p:nvCxnSpPr>
        <p:spPr>
          <a:xfrm flipH="1">
            <a:off x="8612554" y="4219108"/>
            <a:ext cx="1047261" cy="1259480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698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786EDC-CCA7-CBF0-6EE7-77381D67E5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6CE9C-5A69-E008-6FB0-3998674B8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38160"/>
            <a:ext cx="9905998" cy="597669"/>
          </a:xfrm>
        </p:spPr>
        <p:txBody>
          <a:bodyPr/>
          <a:lstStyle/>
          <a:p>
            <a:pPr algn="ctr"/>
            <a:r>
              <a:rPr lang="en-US" dirty="0"/>
              <a:t>Identify Recursive Structure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595612-3D9D-6E1D-7480-933CCA749B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62185" y="1138547"/>
                <a:ext cx="10545624" cy="576309"/>
              </a:xfrm>
              <a:solidFill>
                <a:schemeClr val="tx1">
                  <a:lumMod val="95000"/>
                </a:schemeClr>
              </a:solidFill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chemeClr val="bg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</a:rPr>
                      <m:t>𝐿𝐶𝑆</m:t>
                    </m:r>
                    <m:d>
                      <m:d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length of the LCS for the first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1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 characters 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/>
                        </a:solidFill>
                        <a:latin typeface="Cambria Math"/>
                      </a:rPr>
                      <m:t>𝑋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, first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4"/>
                        </a:solidFill>
                        <a:latin typeface="Cambria Math"/>
                      </a:rPr>
                      <m:t>𝑗</m:t>
                    </m:r>
                  </m:oMath>
                </a14:m>
                <a:r>
                  <a:rPr lang="en-US" sz="2400" dirty="0">
                    <a:solidFill>
                      <a:schemeClr val="accent4"/>
                    </a:solidFill>
                  </a:rPr>
                  <a:t> character 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4"/>
                        </a:solidFill>
                        <a:latin typeface="Cambria Math"/>
                      </a:rPr>
                      <m:t>𝑌</m:t>
                    </m:r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595612-3D9D-6E1D-7480-933CCA749B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2185" y="1138547"/>
                <a:ext cx="10545624" cy="576309"/>
              </a:xfrm>
              <a:blipFill>
                <a:blip r:embed="rId2"/>
                <a:stretch>
                  <a:fillRect l="-842" t="-2174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757429C-0213-B60F-9245-F27BDA98C964}"/>
                  </a:ext>
                </a:extLst>
              </p:cNvPr>
              <p:cNvSpPr txBox="1"/>
              <p:nvPr/>
            </p:nvSpPr>
            <p:spPr>
              <a:xfrm>
                <a:off x="2461559" y="4796843"/>
                <a:ext cx="34772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𝐿𝐶𝑆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𝐿𝐶𝑆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  <m:r>
                          <a:rPr lang="en-US" sz="2400" i="1"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757429C-0213-B60F-9245-F27BDA98C9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559" y="4796843"/>
                <a:ext cx="3477219" cy="461665"/>
              </a:xfrm>
              <a:prstGeom prst="rect">
                <a:avLst/>
              </a:prstGeom>
              <a:blipFill>
                <a:blip r:embed="rId3"/>
                <a:stretch>
                  <a:fillRect l="-364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E14B126-888E-5194-4678-AE30611BC151}"/>
                  </a:ext>
                </a:extLst>
              </p:cNvPr>
              <p:cNvSpPr/>
              <p:nvPr/>
            </p:nvSpPr>
            <p:spPr>
              <a:xfrm>
                <a:off x="4799736" y="2439758"/>
                <a:ext cx="3070521" cy="523220"/>
              </a:xfrm>
              <a:prstGeom prst="rect">
                <a:avLst/>
              </a:prstGeom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schemeClr val="tx1">
                        <a:lumMod val="95000"/>
                      </a:schemeClr>
                    </a:solidFill>
                  </a:rPr>
                  <a:t>Case 2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𝑋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2800" i="1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≠</m:t>
                    </m:r>
                    <m:r>
                      <a:rPr lang="en-US" sz="2800" i="1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𝑌</m:t>
                    </m:r>
                    <m:r>
                      <a:rPr lang="en-US" sz="2800" i="1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[</m:t>
                    </m:r>
                    <m:r>
                      <a:rPr lang="en-US" sz="2800" i="1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𝑗</m:t>
                    </m:r>
                    <m:r>
                      <a:rPr lang="en-US" sz="2800" i="1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]</m:t>
                    </m:r>
                  </m:oMath>
                </a14:m>
                <a:endParaRPr lang="en-US" sz="2800" dirty="0">
                  <a:solidFill>
                    <a:srgbClr val="FF33CC"/>
                  </a:solidFill>
                </a:endParaRP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E14B126-888E-5194-4678-AE30611BC1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736" y="2439758"/>
                <a:ext cx="3070521" cy="523220"/>
              </a:xfrm>
              <a:prstGeom prst="rect">
                <a:avLst/>
              </a:prstGeom>
              <a:blipFill>
                <a:blip r:embed="rId4"/>
                <a:stretch>
                  <a:fillRect l="-4098" t="-9302" r="-1230" b="-27907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21E845E-9853-3A08-AF20-F7D9771D26E8}"/>
                  </a:ext>
                </a:extLst>
              </p:cNvPr>
              <p:cNvSpPr txBox="1"/>
              <p:nvPr/>
            </p:nvSpPr>
            <p:spPr>
              <a:xfrm>
                <a:off x="6693496" y="4757734"/>
                <a:ext cx="34772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𝐿𝐶𝑆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𝐿𝐶𝑆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</a:rPr>
                          <m:t>−1,</m:t>
                        </m:r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21E845E-9853-3A08-AF20-F7D9771D26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3496" y="4757734"/>
                <a:ext cx="3477219" cy="461665"/>
              </a:xfrm>
              <a:prstGeom prst="rect">
                <a:avLst/>
              </a:prstGeom>
              <a:blipFill>
                <a:blip r:embed="rId5"/>
                <a:stretch>
                  <a:fillRect l="-365"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BD7FEEDC-D934-F830-3860-BE445DD90130}"/>
              </a:ext>
            </a:extLst>
          </p:cNvPr>
          <p:cNvSpPr txBox="1"/>
          <p:nvPr/>
        </p:nvSpPr>
        <p:spPr>
          <a:xfrm>
            <a:off x="6693495" y="3623052"/>
            <a:ext cx="388853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X = A</a:t>
            </a:r>
            <a:r>
              <a:rPr lang="en-US" sz="2600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TCT</a:t>
            </a:r>
            <a:r>
              <a:rPr lang="en-US" sz="26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sz="2600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26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G   </a:t>
            </a:r>
            <a:r>
              <a:rPr lang="en-US" sz="2600" b="1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  <a:p>
            <a:r>
              <a:rPr lang="en-US" sz="26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Y =  </a:t>
            </a:r>
            <a:r>
              <a:rPr lang="en-US" sz="2600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26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sz="2600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26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2600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26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2600" b="1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D24FC8C-B72A-F90A-5ECD-AA422E025190}"/>
              </a:ext>
            </a:extLst>
          </p:cNvPr>
          <p:cNvSpPr txBox="1"/>
          <p:nvPr/>
        </p:nvSpPr>
        <p:spPr>
          <a:xfrm>
            <a:off x="2461558" y="3623052"/>
            <a:ext cx="322804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X = A</a:t>
            </a:r>
            <a:r>
              <a:rPr lang="en-US" sz="2600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TCT</a:t>
            </a:r>
            <a:r>
              <a:rPr lang="en-US" sz="26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GCG</a:t>
            </a:r>
            <a:r>
              <a:rPr lang="en-US" sz="2600" b="1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  <a:p>
            <a:r>
              <a:rPr lang="en-US" sz="26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Y =  </a:t>
            </a:r>
            <a:r>
              <a:rPr lang="en-US" sz="2600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26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sz="2600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2600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2600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TA</a:t>
            </a:r>
            <a:r>
              <a:rPr lang="en-US" sz="2600" i="1" dirty="0">
                <a:solidFill>
                  <a:srgbClr val="0070C0"/>
                </a:solidFill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n-US" sz="2600" b="1" i="1" dirty="0">
                <a:latin typeface="Courier Oblique" pitchFamily="2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F8B898-CD94-B138-FD1D-61C386F48968}"/>
              </a:ext>
            </a:extLst>
          </p:cNvPr>
          <p:cNvSpPr/>
          <p:nvPr/>
        </p:nvSpPr>
        <p:spPr>
          <a:xfrm>
            <a:off x="5259297" y="3607306"/>
            <a:ext cx="375138" cy="892552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329660-D818-2FD2-6ECE-B6F5B8B974A6}"/>
              </a:ext>
            </a:extLst>
          </p:cNvPr>
          <p:cNvSpPr/>
          <p:nvPr/>
        </p:nvSpPr>
        <p:spPr>
          <a:xfrm>
            <a:off x="9480347" y="3607422"/>
            <a:ext cx="375138" cy="892552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4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E6B845-BECF-6531-B0CE-A1B6A012B8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850D0-9AD7-0C22-6EEF-F31097A3A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38160"/>
            <a:ext cx="9905998" cy="597669"/>
          </a:xfrm>
        </p:spPr>
        <p:txBody>
          <a:bodyPr/>
          <a:lstStyle/>
          <a:p>
            <a:pPr algn="ctr"/>
            <a:r>
              <a:rPr lang="en-US" dirty="0"/>
              <a:t>Identify Recursive Structure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BC368E-0A41-1592-EC18-95C1AEB25A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62185" y="1138547"/>
                <a:ext cx="10545624" cy="576309"/>
              </a:xfrm>
              <a:solidFill>
                <a:schemeClr val="tx1">
                  <a:lumMod val="95000"/>
                </a:schemeClr>
              </a:solidFill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chemeClr val="bg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</a:rPr>
                      <m:t>𝐿𝐶𝑆</m:t>
                    </m:r>
                    <m:d>
                      <m:d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length of the LCS for the first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1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 characters 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/>
                        </a:solidFill>
                        <a:latin typeface="Cambria Math"/>
                      </a:rPr>
                      <m:t>𝑋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, first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4"/>
                        </a:solidFill>
                        <a:latin typeface="Cambria Math"/>
                      </a:rPr>
                      <m:t>𝑗</m:t>
                    </m:r>
                  </m:oMath>
                </a14:m>
                <a:r>
                  <a:rPr lang="en-US" sz="2400" dirty="0">
                    <a:solidFill>
                      <a:schemeClr val="accent4"/>
                    </a:solidFill>
                  </a:rPr>
                  <a:t> character 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4"/>
                        </a:solidFill>
                        <a:latin typeface="Cambria Math"/>
                      </a:rPr>
                      <m:t>𝑌</m:t>
                    </m:r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BC368E-0A41-1592-EC18-95C1AEB25A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2185" y="1138547"/>
                <a:ext cx="10545624" cy="576309"/>
              </a:xfrm>
              <a:blipFill>
                <a:blip r:embed="rId2"/>
                <a:stretch>
                  <a:fillRect l="-842" t="-2174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F53D1652-4FFB-BBE5-0C8A-D0D91F7CFAA5}"/>
              </a:ext>
            </a:extLst>
          </p:cNvPr>
          <p:cNvGrpSpPr/>
          <p:nvPr/>
        </p:nvGrpSpPr>
        <p:grpSpPr>
          <a:xfrm>
            <a:off x="1776988" y="3178909"/>
            <a:ext cx="8949629" cy="1200329"/>
            <a:chOff x="1776988" y="3178909"/>
            <a:chExt cx="8949629" cy="120032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5BE4DAFE-374A-5244-B49E-0272EFF0A3C8}"/>
                    </a:ext>
                  </a:extLst>
                </p:cNvPr>
                <p:cNvSpPr txBox="1"/>
                <p:nvPr/>
              </p:nvSpPr>
              <p:spPr>
                <a:xfrm>
                  <a:off x="1776988" y="3483709"/>
                  <a:ext cx="193922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/>
                          </a:rPr>
                          <m:t>𝐿𝐶𝑆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i="1" smtClean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𝑗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5BE4DAFE-374A-5244-B49E-0272EFF0A3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6988" y="3483709"/>
                  <a:ext cx="1939229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162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07D7A74-3B3D-0C7A-5B84-7364F285F718}"/>
                    </a:ext>
                  </a:extLst>
                </p:cNvPr>
                <p:cNvSpPr txBox="1"/>
                <p:nvPr/>
              </p:nvSpPr>
              <p:spPr>
                <a:xfrm>
                  <a:off x="3792417" y="3178909"/>
                  <a:ext cx="6934200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0</m:t>
                      </m:r>
                    </m:oMath>
                  </a14:m>
                  <a:r>
                    <a:rPr lang="en-US" sz="2400" i="1" dirty="0">
                      <a:latin typeface="Cambria Math"/>
                    </a:rPr>
                    <a:t> </a:t>
                  </a:r>
                  <a:r>
                    <a:rPr lang="en-US" sz="2400" dirty="0">
                      <a:latin typeface="Cambria Math"/>
                    </a:rPr>
                    <a:t>					</a:t>
                  </a:r>
                  <a:r>
                    <a:rPr lang="en-US" sz="2400" dirty="0"/>
                    <a:t>if </a:t>
                  </a:r>
                  <a14:m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𝑖</m:t>
                      </m:r>
                      <m:r>
                        <a:rPr lang="en-US" sz="2400" i="1">
                          <a:latin typeface="Cambria Math"/>
                        </a:rPr>
                        <m:t>=0</m:t>
                      </m:r>
                    </m:oMath>
                  </a14:m>
                  <a:r>
                    <a:rPr lang="en-US" sz="2400" dirty="0">
                      <a:latin typeface="Cambria Math"/>
                    </a:rPr>
                    <a:t> or </a:t>
                  </a:r>
                  <a14:m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𝑗</m:t>
                      </m:r>
                      <m:r>
                        <a:rPr lang="en-US" sz="2400" i="1">
                          <a:latin typeface="Cambria Math"/>
                        </a:rPr>
                        <m:t>=0</m:t>
                      </m:r>
                    </m:oMath>
                  </a14:m>
                  <a:r>
                    <a:rPr lang="en-US" sz="2400" dirty="0">
                      <a:latin typeface="Cambria Math"/>
                    </a:rPr>
                    <a:t> </a:t>
                  </a:r>
                  <a:endParaRPr lang="en-US" sz="2400" i="1" dirty="0">
                    <a:latin typeface="Cambria Math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/>
                        </a:rPr>
                        <m:t>𝐿𝐶𝑆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40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−1,</m:t>
                          </m:r>
                          <m:r>
                            <a:rPr lang="en-US" sz="240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240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400" i="1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i="1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1</m:t>
                      </m:r>
                    </m:oMath>
                  </a14:m>
                  <a:r>
                    <a:rPr lang="en-US" sz="2400" dirty="0">
                      <a:solidFill>
                        <a:srgbClr val="00B050"/>
                      </a:solidFill>
                    </a:rPr>
                    <a:t> </a:t>
                  </a:r>
                  <a:r>
                    <a:rPr lang="en-US" sz="2400" dirty="0"/>
                    <a:t>		if </a:t>
                  </a:r>
                  <a14:m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𝑋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𝑌</m:t>
                      </m:r>
                      <m:r>
                        <a:rPr lang="en-US" sz="240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[</m:t>
                      </m:r>
                      <m:r>
                        <a:rPr lang="en-US" sz="240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𝑗</m:t>
                      </m:r>
                      <m:r>
                        <a:rPr lang="en-US" sz="240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]</m:t>
                      </m:r>
                    </m:oMath>
                  </a14:m>
                  <a:endParaRPr lang="en-US" sz="2400" dirty="0"/>
                </a:p>
                <a:p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  <m:t>max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  <m:t>𝐿𝐶𝑆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smtClean="0"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400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  <m:t>𝐿𝐶𝑆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smtClean="0"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i="1" smtClean="0"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−1,</m:t>
                              </m:r>
                              <m:r>
                                <a:rPr lang="en-US" sz="2400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a14:m>
                  <a:r>
                    <a:rPr lang="en-US" sz="2400" dirty="0"/>
                    <a:t> 	otherwise</a:t>
                  </a:r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07D7A74-3B3D-0C7A-5B84-7364F285F7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2417" y="3178909"/>
                  <a:ext cx="6934200" cy="1200329"/>
                </a:xfrm>
                <a:prstGeom prst="rect">
                  <a:avLst/>
                </a:prstGeom>
                <a:blipFill>
                  <a:blip r:embed="rId4"/>
                  <a:stretch>
                    <a:fillRect l="-183" t="-5263"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Left Brace 15">
              <a:extLst>
                <a:ext uri="{FF2B5EF4-FFF2-40B4-BE49-F238E27FC236}">
                  <a16:creationId xmlns:a16="http://schemas.microsoft.com/office/drawing/2014/main" id="{C374845A-10FD-394B-1CAD-81E8A50FF553}"/>
                </a:ext>
              </a:extLst>
            </p:cNvPr>
            <p:cNvSpPr/>
            <p:nvPr/>
          </p:nvSpPr>
          <p:spPr>
            <a:xfrm>
              <a:off x="3563816" y="3178909"/>
              <a:ext cx="304800" cy="114300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8058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1513B5-8ED6-F5E1-A1D9-57CAB30BF0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5BB12-F389-A931-5A8E-87B6E214E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80368"/>
            <a:ext cx="9905998" cy="67688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Process for Dynamic Programming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ADD34D3-853F-F057-67A5-5DD1287849DD}"/>
              </a:ext>
            </a:extLst>
          </p:cNvPr>
          <p:cNvSpPr txBox="1">
            <a:spLocks/>
          </p:cNvSpPr>
          <p:nvPr/>
        </p:nvSpPr>
        <p:spPr>
          <a:xfrm>
            <a:off x="2019299" y="1371600"/>
            <a:ext cx="8153401" cy="561975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i="1" dirty="0">
                <a:solidFill>
                  <a:schemeClr val="bg1"/>
                </a:solidFill>
              </a:rPr>
              <a:t>Recognize</a:t>
            </a:r>
            <a:r>
              <a:rPr lang="en-US" dirty="0">
                <a:solidFill>
                  <a:schemeClr val="bg1"/>
                </a:solidFill>
              </a:rPr>
              <a:t> what the </a:t>
            </a:r>
            <a:r>
              <a:rPr lang="en-US" b="1" i="1" dirty="0">
                <a:solidFill>
                  <a:schemeClr val="bg1"/>
                </a:solidFill>
              </a:rPr>
              <a:t>sub-problems</a:t>
            </a:r>
            <a:r>
              <a:rPr lang="en-US" dirty="0">
                <a:solidFill>
                  <a:schemeClr val="bg1"/>
                </a:solidFill>
              </a:rPr>
              <a:t> are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689FF28-46D6-F844-2F5F-DCA2C7375649}"/>
              </a:ext>
            </a:extLst>
          </p:cNvPr>
          <p:cNvSpPr txBox="1">
            <a:spLocks/>
          </p:cNvSpPr>
          <p:nvPr/>
        </p:nvSpPr>
        <p:spPr>
          <a:xfrm>
            <a:off x="2019298" y="2448532"/>
            <a:ext cx="8153402" cy="85725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i="1" dirty="0">
                <a:solidFill>
                  <a:schemeClr val="bg1"/>
                </a:solidFill>
              </a:rPr>
              <a:t>Identify the recursive structure </a:t>
            </a:r>
            <a:r>
              <a:rPr lang="en-US" dirty="0">
                <a:solidFill>
                  <a:schemeClr val="bg1"/>
                </a:solidFill>
              </a:rPr>
              <a:t>of the problem in terms of its sub-problems (At the top level, what is the “last thing” done?)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8160531-78F1-3B56-90F3-567A0BEE285A}"/>
              </a:ext>
            </a:extLst>
          </p:cNvPr>
          <p:cNvSpPr txBox="1">
            <a:spLocks/>
          </p:cNvSpPr>
          <p:nvPr/>
        </p:nvSpPr>
        <p:spPr>
          <a:xfrm>
            <a:off x="2019298" y="3847493"/>
            <a:ext cx="8153402" cy="108585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Formulate a </a:t>
            </a:r>
            <a:r>
              <a:rPr lang="en-US" b="1" i="1" dirty="0">
                <a:solidFill>
                  <a:schemeClr val="bg1"/>
                </a:solidFill>
              </a:rPr>
              <a:t>data structure (array, table)</a:t>
            </a:r>
            <a:r>
              <a:rPr lang="en-US" dirty="0">
                <a:solidFill>
                  <a:schemeClr val="bg1"/>
                </a:solidFill>
              </a:rPr>
              <a:t> that can look-up solution to any sub-problem in </a:t>
            </a:r>
            <a:r>
              <a:rPr lang="en-US" b="1" i="1" dirty="0">
                <a:solidFill>
                  <a:schemeClr val="bg1"/>
                </a:solidFill>
              </a:rPr>
              <a:t>constant time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DBB61B4-DBC3-2C77-2D66-A3CE3207DEE3}"/>
              </a:ext>
            </a:extLst>
          </p:cNvPr>
          <p:cNvSpPr txBox="1">
            <a:spLocks/>
          </p:cNvSpPr>
          <p:nvPr/>
        </p:nvSpPr>
        <p:spPr>
          <a:xfrm>
            <a:off x="2019298" y="1009650"/>
            <a:ext cx="8153401" cy="381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Step 1: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CEA934D-7217-23F7-A450-D6590CAFF5FC}"/>
              </a:ext>
            </a:extLst>
          </p:cNvPr>
          <p:cNvSpPr txBox="1">
            <a:spLocks/>
          </p:cNvSpPr>
          <p:nvPr/>
        </p:nvSpPr>
        <p:spPr>
          <a:xfrm>
            <a:off x="2019298" y="2096107"/>
            <a:ext cx="8153401" cy="381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Step 2: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5596D776-0A32-304E-2AC6-0F6A6B04B572}"/>
              </a:ext>
            </a:extLst>
          </p:cNvPr>
          <p:cNvSpPr txBox="1">
            <a:spLocks/>
          </p:cNvSpPr>
          <p:nvPr/>
        </p:nvSpPr>
        <p:spPr>
          <a:xfrm>
            <a:off x="2019298" y="3495068"/>
            <a:ext cx="8153401" cy="381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Step 3:</a:t>
            </a:r>
          </a:p>
        </p:txBody>
      </p:sp>
    </p:spTree>
    <p:extLst>
      <p:ext uri="{BB962C8B-B14F-4D97-AF65-F5344CB8AC3E}">
        <p14:creationId xmlns:p14="http://schemas.microsoft.com/office/powerpoint/2010/main" val="42781364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272151"/>
            <a:ext cx="9905998" cy="642274"/>
          </a:xfrm>
        </p:spPr>
        <p:txBody>
          <a:bodyPr/>
          <a:lstStyle/>
          <a:p>
            <a:pPr algn="ctr"/>
            <a:r>
              <a:rPr lang="en-US" dirty="0"/>
              <a:t>Data Structure for lookups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196368" y="5214757"/>
            <a:ext cx="8502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Each cell location [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i,j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] stores the solution to the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i,j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subproblem</a:t>
            </a:r>
          </a:p>
        </p:txBody>
      </p:sp>
      <p:graphicFrame>
        <p:nvGraphicFramePr>
          <p:cNvPr id="70" name="Table 69">
            <a:extLst>
              <a:ext uri="{FF2B5EF4-FFF2-40B4-BE49-F238E27FC236}">
                <a16:creationId xmlns:a16="http://schemas.microsoft.com/office/drawing/2014/main" id="{C61A449C-0B34-20AE-1D87-1EFE3B0AA8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562719"/>
              </p:ext>
            </p:extLst>
          </p:nvPr>
        </p:nvGraphicFramePr>
        <p:xfrm>
          <a:off x="3391880" y="2006600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3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3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3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3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3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3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3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3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3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3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3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3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FBCD8F88-AD52-2556-3287-BF8E963EC2A4}"/>
                  </a:ext>
                </a:extLst>
              </p:cNvPr>
              <p:cNvSpPr txBox="1"/>
              <p:nvPr/>
            </p:nvSpPr>
            <p:spPr>
              <a:xfrm>
                <a:off x="2671527" y="1397000"/>
                <a:ext cx="6295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𝑋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FBCD8F88-AD52-2556-3287-BF8E963EC2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1527" y="1397000"/>
                <a:ext cx="629531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45E283B3-00DE-74DC-3E98-6BB049CA88D2}"/>
                  </a:ext>
                </a:extLst>
              </p:cNvPr>
              <p:cNvSpPr txBox="1"/>
              <p:nvPr/>
            </p:nvSpPr>
            <p:spPr>
              <a:xfrm>
                <a:off x="4378309" y="1397000"/>
                <a:ext cx="385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45E283B3-00DE-74DC-3E98-6BB049CA88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8309" y="1397000"/>
                <a:ext cx="38568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DCD60CF-7471-E6BB-6B86-4E250F205C76}"/>
                  </a:ext>
                </a:extLst>
              </p:cNvPr>
              <p:cNvSpPr txBox="1"/>
              <p:nvPr/>
            </p:nvSpPr>
            <p:spPr>
              <a:xfrm>
                <a:off x="5068792" y="1397000"/>
                <a:ext cx="380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DCD60CF-7471-E6BB-6B86-4E250F205C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8792" y="1397000"/>
                <a:ext cx="38048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5A04BBA3-BE56-4971-0296-FA882BA98235}"/>
                  </a:ext>
                </a:extLst>
              </p:cNvPr>
              <p:cNvSpPr txBox="1"/>
              <p:nvPr/>
            </p:nvSpPr>
            <p:spPr>
              <a:xfrm>
                <a:off x="5830280" y="1397000"/>
                <a:ext cx="385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5A04BBA3-BE56-4971-0296-FA882BA982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0280" y="1397000"/>
                <a:ext cx="38555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D4E3BA94-902B-E477-740F-34EA0AB5991C}"/>
                  </a:ext>
                </a:extLst>
              </p:cNvPr>
              <p:cNvSpPr txBox="1"/>
              <p:nvPr/>
            </p:nvSpPr>
            <p:spPr>
              <a:xfrm>
                <a:off x="8887834" y="1397000"/>
                <a:ext cx="380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D4E3BA94-902B-E477-740F-34EA0AB599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7834" y="1397000"/>
                <a:ext cx="38048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D5902DB-01A2-1ADF-A512-58CD53290E45}"/>
                  </a:ext>
                </a:extLst>
              </p:cNvPr>
              <p:cNvSpPr txBox="1"/>
              <p:nvPr/>
            </p:nvSpPr>
            <p:spPr>
              <a:xfrm>
                <a:off x="6707092" y="1397000"/>
                <a:ext cx="380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D5902DB-01A2-1ADF-A512-58CD53290E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7092" y="1397000"/>
                <a:ext cx="38048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3F4E2203-C36D-71A9-D963-156D1113CCA3}"/>
                  </a:ext>
                </a:extLst>
              </p:cNvPr>
              <p:cNvSpPr txBox="1"/>
              <p:nvPr/>
            </p:nvSpPr>
            <p:spPr>
              <a:xfrm>
                <a:off x="7453846" y="1397000"/>
                <a:ext cx="3935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3F4E2203-C36D-71A9-D963-156D1113C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3846" y="1397000"/>
                <a:ext cx="39356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237E36B5-9D14-F1F9-8EEE-98E57053EB7E}"/>
                  </a:ext>
                </a:extLst>
              </p:cNvPr>
              <p:cNvSpPr txBox="1"/>
              <p:nvPr/>
            </p:nvSpPr>
            <p:spPr>
              <a:xfrm>
                <a:off x="8192481" y="1397000"/>
                <a:ext cx="385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237E36B5-9D14-F1F9-8EEE-98E57053E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2481" y="1397000"/>
                <a:ext cx="38568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96539E54-6E34-0573-AC16-31DD9CCED2E7}"/>
                  </a:ext>
                </a:extLst>
              </p:cNvPr>
              <p:cNvSpPr txBox="1"/>
              <p:nvPr/>
            </p:nvSpPr>
            <p:spPr>
              <a:xfrm>
                <a:off x="4382481" y="16372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96539E54-6E34-0573-AC16-31DD9CCED2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2481" y="1637268"/>
                <a:ext cx="365805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6C9CD431-EAA1-E161-F36A-1B05A707D3AD}"/>
                  </a:ext>
                </a:extLst>
              </p:cNvPr>
              <p:cNvSpPr txBox="1"/>
              <p:nvPr/>
            </p:nvSpPr>
            <p:spPr>
              <a:xfrm>
                <a:off x="5072964" y="16372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6C9CD431-EAA1-E161-F36A-1B05A707D3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2964" y="1637268"/>
                <a:ext cx="36580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C55740B5-ACA4-0302-4E27-A67519724E4B}"/>
                  </a:ext>
                </a:extLst>
              </p:cNvPr>
              <p:cNvSpPr txBox="1"/>
              <p:nvPr/>
            </p:nvSpPr>
            <p:spPr>
              <a:xfrm>
                <a:off x="5834453" y="16372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C55740B5-ACA4-0302-4E27-A67519724E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4453" y="1637268"/>
                <a:ext cx="365805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D13F4402-9D4F-29A4-F6D5-A10AFB0E1072}"/>
                  </a:ext>
                </a:extLst>
              </p:cNvPr>
              <p:cNvSpPr txBox="1"/>
              <p:nvPr/>
            </p:nvSpPr>
            <p:spPr>
              <a:xfrm>
                <a:off x="8892006" y="16372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D13F4402-9D4F-29A4-F6D5-A10AFB0E10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2006" y="1637268"/>
                <a:ext cx="365805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6C753654-4124-1AE7-4DB2-69DF5E345117}"/>
                  </a:ext>
                </a:extLst>
              </p:cNvPr>
              <p:cNvSpPr txBox="1"/>
              <p:nvPr/>
            </p:nvSpPr>
            <p:spPr>
              <a:xfrm>
                <a:off x="6711264" y="16372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6C753654-4124-1AE7-4DB2-69DF5E3451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1264" y="1637268"/>
                <a:ext cx="365805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C3758814-6A22-4947-78FC-A76F6A928AAC}"/>
                  </a:ext>
                </a:extLst>
              </p:cNvPr>
              <p:cNvSpPr txBox="1"/>
              <p:nvPr/>
            </p:nvSpPr>
            <p:spPr>
              <a:xfrm>
                <a:off x="7458018" y="16372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C3758814-6A22-4947-78FC-A76F6A928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8018" y="1637268"/>
                <a:ext cx="365805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68F23583-1703-D832-7763-3ED54899729E}"/>
                  </a:ext>
                </a:extLst>
              </p:cNvPr>
              <p:cNvSpPr txBox="1"/>
              <p:nvPr/>
            </p:nvSpPr>
            <p:spPr>
              <a:xfrm>
                <a:off x="8196653" y="16372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68F23583-1703-D832-7763-3ED548997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6653" y="1637268"/>
                <a:ext cx="365805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07C118E8-769B-BF0E-DF26-EB3FFF565492}"/>
                  </a:ext>
                </a:extLst>
              </p:cNvPr>
              <p:cNvSpPr txBox="1"/>
              <p:nvPr/>
            </p:nvSpPr>
            <p:spPr>
              <a:xfrm>
                <a:off x="3611038" y="16372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07C118E8-769B-BF0E-DF26-EB3FFF5654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1038" y="1637268"/>
                <a:ext cx="365805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B1ED3DDE-22CB-18D3-A246-F2072370CC18}"/>
                  </a:ext>
                </a:extLst>
              </p:cNvPr>
              <p:cNvSpPr txBox="1"/>
              <p:nvPr/>
            </p:nvSpPr>
            <p:spPr>
              <a:xfrm rot="2253684">
                <a:off x="2144791" y="1755782"/>
                <a:ext cx="6199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𝑌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B1ED3DDE-22CB-18D3-A246-F2072370CC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253684">
                <a:off x="2144791" y="1755782"/>
                <a:ext cx="619913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7706FA08-18A9-0BCD-CC05-92D2756885B0}"/>
                  </a:ext>
                </a:extLst>
              </p:cNvPr>
              <p:cNvSpPr txBox="1"/>
              <p:nvPr/>
            </p:nvSpPr>
            <p:spPr>
              <a:xfrm>
                <a:off x="3026076" y="2013969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7706FA08-18A9-0BCD-CC05-92D2756885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6076" y="2013969"/>
                <a:ext cx="365805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AD23A30B-3EC5-5EEF-1E3E-914A2A79F36A}"/>
                  </a:ext>
                </a:extLst>
              </p:cNvPr>
              <p:cNvSpPr txBox="1"/>
              <p:nvPr/>
            </p:nvSpPr>
            <p:spPr>
              <a:xfrm>
                <a:off x="3026076" y="23992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AD23A30B-3EC5-5EEF-1E3E-914A2A79F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6076" y="2399268"/>
                <a:ext cx="365805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B9A19AE5-2AA2-88FD-D613-61E9B1840A1E}"/>
                  </a:ext>
                </a:extLst>
              </p:cNvPr>
              <p:cNvSpPr txBox="1"/>
              <p:nvPr/>
            </p:nvSpPr>
            <p:spPr>
              <a:xfrm>
                <a:off x="3026076" y="3108404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B9A19AE5-2AA2-88FD-D613-61E9B1840A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6076" y="3108404"/>
                <a:ext cx="365805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3A9A533E-1769-0FFA-7799-318183436FA9}"/>
                  </a:ext>
                </a:extLst>
              </p:cNvPr>
              <p:cNvSpPr txBox="1"/>
              <p:nvPr/>
            </p:nvSpPr>
            <p:spPr>
              <a:xfrm>
                <a:off x="3026075" y="3477736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3A9A533E-1769-0FFA-7799-318183436F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6075" y="3477736"/>
                <a:ext cx="365805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D6C1B118-47D2-A662-F1F6-2C54B29A7A38}"/>
                  </a:ext>
                </a:extLst>
              </p:cNvPr>
              <p:cNvSpPr txBox="1"/>
              <p:nvPr/>
            </p:nvSpPr>
            <p:spPr>
              <a:xfrm>
                <a:off x="3026076" y="38470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D6C1B118-47D2-A662-F1F6-2C54B29A7A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6076" y="3847068"/>
                <a:ext cx="365805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0C725ACB-5B58-1806-1DC0-5CC70F039E5E}"/>
                  </a:ext>
                </a:extLst>
              </p:cNvPr>
              <p:cNvSpPr txBox="1"/>
              <p:nvPr/>
            </p:nvSpPr>
            <p:spPr>
              <a:xfrm>
                <a:off x="3026076" y="4216400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0C725ACB-5B58-1806-1DC0-5CC70F039E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6076" y="4216400"/>
                <a:ext cx="365805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001DA667-35B7-3201-32D8-67C929D543E9}"/>
                  </a:ext>
                </a:extLst>
              </p:cNvPr>
              <p:cNvSpPr txBox="1"/>
              <p:nvPr/>
            </p:nvSpPr>
            <p:spPr>
              <a:xfrm>
                <a:off x="3031550" y="2739072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001DA667-35B7-3201-32D8-67C929D543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1550" y="2739072"/>
                <a:ext cx="365805" cy="36933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453C7A80-A240-D9B7-0489-1E40936133EF}"/>
                  </a:ext>
                </a:extLst>
              </p:cNvPr>
              <p:cNvSpPr txBox="1"/>
              <p:nvPr/>
            </p:nvSpPr>
            <p:spPr>
              <a:xfrm>
                <a:off x="2629882" y="2387600"/>
                <a:ext cx="380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453C7A80-A240-D9B7-0489-1E40936133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9882" y="2387600"/>
                <a:ext cx="380489" cy="36933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80047687-FD9B-F3EE-F31F-C623AD4EAFDE}"/>
                  </a:ext>
                </a:extLst>
              </p:cNvPr>
              <p:cNvSpPr txBox="1"/>
              <p:nvPr/>
            </p:nvSpPr>
            <p:spPr>
              <a:xfrm>
                <a:off x="2629881" y="3096736"/>
                <a:ext cx="385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80047687-FD9B-F3EE-F31F-C623AD4EAF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9881" y="3096736"/>
                <a:ext cx="38555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A062B086-58FA-B24F-55C1-723F8A83B253}"/>
                  </a:ext>
                </a:extLst>
              </p:cNvPr>
              <p:cNvSpPr txBox="1"/>
              <p:nvPr/>
            </p:nvSpPr>
            <p:spPr>
              <a:xfrm>
                <a:off x="2629881" y="3466068"/>
                <a:ext cx="385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A062B086-58FA-B24F-55C1-723F8A83B2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9881" y="3466068"/>
                <a:ext cx="385683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24704A81-0A5E-1433-9A0D-7088C3521731}"/>
                  </a:ext>
                </a:extLst>
              </p:cNvPr>
              <p:cNvSpPr txBox="1"/>
              <p:nvPr/>
            </p:nvSpPr>
            <p:spPr>
              <a:xfrm>
                <a:off x="2629882" y="3835400"/>
                <a:ext cx="380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24704A81-0A5E-1433-9A0D-7088C3521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9882" y="3835400"/>
                <a:ext cx="38048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78173712-7559-6557-B59A-4E901EA06AAD}"/>
                  </a:ext>
                </a:extLst>
              </p:cNvPr>
              <p:cNvSpPr txBox="1"/>
              <p:nvPr/>
            </p:nvSpPr>
            <p:spPr>
              <a:xfrm>
                <a:off x="2629882" y="4204732"/>
                <a:ext cx="385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78173712-7559-6557-B59A-4E901EA06A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9882" y="4204732"/>
                <a:ext cx="385683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95EC789-2472-2AE6-84FE-FC4EC820425A}"/>
                  </a:ext>
                </a:extLst>
              </p:cNvPr>
              <p:cNvSpPr txBox="1"/>
              <p:nvPr/>
            </p:nvSpPr>
            <p:spPr>
              <a:xfrm>
                <a:off x="2635356" y="2727404"/>
                <a:ext cx="3935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95EC789-2472-2AE6-84FE-FC4EC8204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5356" y="2727404"/>
                <a:ext cx="393569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48965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E7D017-7340-E891-9D00-240C04F249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3B732-B504-EE4A-D4F0-2B7BD1375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80368"/>
            <a:ext cx="9905998" cy="67688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Process for Dynamic Programming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852110-F89A-B0D6-E9B3-CA55545C5DB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19298" y="5401282"/>
            <a:ext cx="8153402" cy="1085850"/>
          </a:xfrm>
          <a:solidFill>
            <a:schemeClr val="accent2"/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Develop an algorithm that </a:t>
            </a:r>
            <a:r>
              <a:rPr lang="en-US" b="1" i="1" dirty="0">
                <a:solidFill>
                  <a:schemeClr val="bg1"/>
                </a:solidFill>
              </a:rPr>
              <a:t>loops through data structure </a:t>
            </a:r>
            <a:r>
              <a:rPr lang="en-US" dirty="0">
                <a:solidFill>
                  <a:schemeClr val="bg1"/>
                </a:solidFill>
              </a:rPr>
              <a:t>solving each sub-problem one at a time (either bottom-up or top-down)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FD148C8-E901-643F-F241-3DA471271493}"/>
              </a:ext>
            </a:extLst>
          </p:cNvPr>
          <p:cNvSpPr txBox="1">
            <a:spLocks/>
          </p:cNvSpPr>
          <p:nvPr/>
        </p:nvSpPr>
        <p:spPr>
          <a:xfrm>
            <a:off x="2019299" y="1371600"/>
            <a:ext cx="8153401" cy="561975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i="1" dirty="0">
                <a:solidFill>
                  <a:schemeClr val="bg1"/>
                </a:solidFill>
              </a:rPr>
              <a:t>Recognize</a:t>
            </a:r>
            <a:r>
              <a:rPr lang="en-US" dirty="0">
                <a:solidFill>
                  <a:schemeClr val="bg1"/>
                </a:solidFill>
              </a:rPr>
              <a:t> what the </a:t>
            </a:r>
            <a:r>
              <a:rPr lang="en-US" b="1" i="1" dirty="0">
                <a:solidFill>
                  <a:schemeClr val="bg1"/>
                </a:solidFill>
              </a:rPr>
              <a:t>sub-problems</a:t>
            </a:r>
            <a:r>
              <a:rPr lang="en-US" dirty="0">
                <a:solidFill>
                  <a:schemeClr val="bg1"/>
                </a:solidFill>
              </a:rPr>
              <a:t> are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B455D40-A471-9C07-C762-2E128336C2AC}"/>
              </a:ext>
            </a:extLst>
          </p:cNvPr>
          <p:cNvSpPr txBox="1">
            <a:spLocks/>
          </p:cNvSpPr>
          <p:nvPr/>
        </p:nvSpPr>
        <p:spPr>
          <a:xfrm>
            <a:off x="2019298" y="2448532"/>
            <a:ext cx="8153402" cy="85725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i="1" dirty="0">
                <a:solidFill>
                  <a:schemeClr val="bg1"/>
                </a:solidFill>
              </a:rPr>
              <a:t>Identify the recursive structure </a:t>
            </a:r>
            <a:r>
              <a:rPr lang="en-US" dirty="0">
                <a:solidFill>
                  <a:schemeClr val="bg1"/>
                </a:solidFill>
              </a:rPr>
              <a:t>of the problem in terms of its sub-problems (At the top level, what is the “last thing” done?)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E675F10-4B00-B35A-94DD-0F2B85EB8E11}"/>
              </a:ext>
            </a:extLst>
          </p:cNvPr>
          <p:cNvSpPr txBox="1">
            <a:spLocks/>
          </p:cNvSpPr>
          <p:nvPr/>
        </p:nvSpPr>
        <p:spPr>
          <a:xfrm>
            <a:off x="2019298" y="3847493"/>
            <a:ext cx="8153402" cy="108585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Formulate a </a:t>
            </a:r>
            <a:r>
              <a:rPr lang="en-US" b="1" i="1" dirty="0">
                <a:solidFill>
                  <a:schemeClr val="bg1"/>
                </a:solidFill>
              </a:rPr>
              <a:t>data structure (array, table)</a:t>
            </a:r>
            <a:r>
              <a:rPr lang="en-US" dirty="0">
                <a:solidFill>
                  <a:schemeClr val="bg1"/>
                </a:solidFill>
              </a:rPr>
              <a:t> that can look-up solution to any sub-problem in </a:t>
            </a:r>
            <a:r>
              <a:rPr lang="en-US" b="1" i="1" dirty="0">
                <a:solidFill>
                  <a:schemeClr val="bg1"/>
                </a:solidFill>
              </a:rPr>
              <a:t>constant time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8B42A2E0-4D3B-B0CE-431A-F27CA68C024A}"/>
              </a:ext>
            </a:extLst>
          </p:cNvPr>
          <p:cNvSpPr txBox="1">
            <a:spLocks/>
          </p:cNvSpPr>
          <p:nvPr/>
        </p:nvSpPr>
        <p:spPr>
          <a:xfrm>
            <a:off x="2019298" y="1009650"/>
            <a:ext cx="8153401" cy="381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Step 1: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5DFDFDF-F301-CA41-F56D-74B343761928}"/>
              </a:ext>
            </a:extLst>
          </p:cNvPr>
          <p:cNvSpPr txBox="1">
            <a:spLocks/>
          </p:cNvSpPr>
          <p:nvPr/>
        </p:nvSpPr>
        <p:spPr>
          <a:xfrm>
            <a:off x="2019298" y="2096107"/>
            <a:ext cx="8153401" cy="381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Step 2: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CCC8BC8-257E-D355-0B6A-D0C274440BB1}"/>
              </a:ext>
            </a:extLst>
          </p:cNvPr>
          <p:cNvSpPr txBox="1">
            <a:spLocks/>
          </p:cNvSpPr>
          <p:nvPr/>
        </p:nvSpPr>
        <p:spPr>
          <a:xfrm>
            <a:off x="2019298" y="3495068"/>
            <a:ext cx="8153401" cy="381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Step 3: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29D3A1E-2997-7C0A-08A0-6CDF8751CC55}"/>
              </a:ext>
            </a:extLst>
          </p:cNvPr>
          <p:cNvSpPr txBox="1">
            <a:spLocks/>
          </p:cNvSpPr>
          <p:nvPr/>
        </p:nvSpPr>
        <p:spPr>
          <a:xfrm>
            <a:off x="2019297" y="5048857"/>
            <a:ext cx="8153401" cy="381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Step 4:</a:t>
            </a:r>
          </a:p>
        </p:txBody>
      </p:sp>
    </p:spTree>
    <p:extLst>
      <p:ext uri="{BB962C8B-B14F-4D97-AF65-F5344CB8AC3E}">
        <p14:creationId xmlns:p14="http://schemas.microsoft.com/office/powerpoint/2010/main" val="2433126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9563D-2483-A2FF-8634-FC1F5A8E4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605939"/>
            <a:ext cx="9905998" cy="1478570"/>
          </a:xfrm>
        </p:spPr>
        <p:txBody>
          <a:bodyPr/>
          <a:lstStyle/>
          <a:p>
            <a:pPr algn="ctr"/>
            <a:r>
              <a:rPr lang="en-US" dirty="0"/>
              <a:t>String Edit Distance</a:t>
            </a:r>
          </a:p>
        </p:txBody>
      </p:sp>
    </p:spTree>
    <p:extLst>
      <p:ext uri="{BB962C8B-B14F-4D97-AF65-F5344CB8AC3E}">
        <p14:creationId xmlns:p14="http://schemas.microsoft.com/office/powerpoint/2010/main" val="27196977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92FC2-001D-B2A9-CB4A-063AC627A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9B263-DF5D-9941-4EF2-EDC32624A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10813"/>
            <a:ext cx="9905998" cy="642274"/>
          </a:xfrm>
        </p:spPr>
        <p:txBody>
          <a:bodyPr/>
          <a:lstStyle/>
          <a:p>
            <a:pPr algn="ctr"/>
            <a:r>
              <a:rPr lang="en-US" dirty="0"/>
              <a:t>Solve in a Good Order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37FA156F-39C9-63B5-A9E7-174ED222BA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787353"/>
              </p:ext>
            </p:extLst>
          </p:nvPr>
        </p:nvGraphicFramePr>
        <p:xfrm>
          <a:off x="3485664" y="3139830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3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3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3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3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3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3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3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3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3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3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3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3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AE49089-F0F1-689C-7F16-AD7D18BC931D}"/>
                  </a:ext>
                </a:extLst>
              </p:cNvPr>
              <p:cNvSpPr txBox="1"/>
              <p:nvPr/>
            </p:nvSpPr>
            <p:spPr>
              <a:xfrm>
                <a:off x="2765311" y="2530230"/>
                <a:ext cx="6295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𝑋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AE49089-F0F1-689C-7F16-AD7D18BC93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311" y="2530230"/>
                <a:ext cx="629531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F1E1493-D9D6-69F1-C36B-6D92C82CABE1}"/>
                  </a:ext>
                </a:extLst>
              </p:cNvPr>
              <p:cNvSpPr txBox="1"/>
              <p:nvPr/>
            </p:nvSpPr>
            <p:spPr>
              <a:xfrm>
                <a:off x="4472093" y="2530230"/>
                <a:ext cx="385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F1E1493-D9D6-69F1-C36B-6D92C82CAB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093" y="2530230"/>
                <a:ext cx="38568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EE7A91F-A763-D847-6645-1FC8E9690567}"/>
                  </a:ext>
                </a:extLst>
              </p:cNvPr>
              <p:cNvSpPr txBox="1"/>
              <p:nvPr/>
            </p:nvSpPr>
            <p:spPr>
              <a:xfrm>
                <a:off x="5162576" y="2530230"/>
                <a:ext cx="380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EE7A91F-A763-D847-6645-1FC8E9690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576" y="2530230"/>
                <a:ext cx="38048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DB00762-2F9B-011E-50D1-574DA6D29AC8}"/>
                  </a:ext>
                </a:extLst>
              </p:cNvPr>
              <p:cNvSpPr txBox="1"/>
              <p:nvPr/>
            </p:nvSpPr>
            <p:spPr>
              <a:xfrm>
                <a:off x="5924064" y="2530230"/>
                <a:ext cx="385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DB00762-2F9B-011E-50D1-574DA6D29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4064" y="2530230"/>
                <a:ext cx="38555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E06AE87-35CB-09F6-9D5F-CFB2CCD95CE0}"/>
                  </a:ext>
                </a:extLst>
              </p:cNvPr>
              <p:cNvSpPr txBox="1"/>
              <p:nvPr/>
            </p:nvSpPr>
            <p:spPr>
              <a:xfrm>
                <a:off x="8981618" y="2530230"/>
                <a:ext cx="380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E06AE87-35CB-09F6-9D5F-CFB2CCD95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1618" y="2530230"/>
                <a:ext cx="38048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42624E3-3F13-2978-D7B1-51505ED2D43D}"/>
                  </a:ext>
                </a:extLst>
              </p:cNvPr>
              <p:cNvSpPr txBox="1"/>
              <p:nvPr/>
            </p:nvSpPr>
            <p:spPr>
              <a:xfrm>
                <a:off x="6800876" y="2530230"/>
                <a:ext cx="380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42624E3-3F13-2978-D7B1-51505ED2D4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876" y="2530230"/>
                <a:ext cx="38048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920F8ED-E052-23AF-8053-AB696C733D48}"/>
                  </a:ext>
                </a:extLst>
              </p:cNvPr>
              <p:cNvSpPr txBox="1"/>
              <p:nvPr/>
            </p:nvSpPr>
            <p:spPr>
              <a:xfrm>
                <a:off x="7547630" y="2530230"/>
                <a:ext cx="3935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920F8ED-E052-23AF-8053-AB696C733D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7630" y="2530230"/>
                <a:ext cx="39356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0E82F9D-9AF8-FC0B-DC4A-14EE3B250111}"/>
                  </a:ext>
                </a:extLst>
              </p:cNvPr>
              <p:cNvSpPr txBox="1"/>
              <p:nvPr/>
            </p:nvSpPr>
            <p:spPr>
              <a:xfrm>
                <a:off x="8286265" y="2530230"/>
                <a:ext cx="385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0E82F9D-9AF8-FC0B-DC4A-14EE3B2501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6265" y="2530230"/>
                <a:ext cx="385683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AA72EFD-046E-CC2C-8878-D0FD4EE61E19}"/>
                  </a:ext>
                </a:extLst>
              </p:cNvPr>
              <p:cNvSpPr txBox="1"/>
              <p:nvPr/>
            </p:nvSpPr>
            <p:spPr>
              <a:xfrm>
                <a:off x="4476265" y="277049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AA72EFD-046E-CC2C-8878-D0FD4EE61E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265" y="2770498"/>
                <a:ext cx="36580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97186C5-A1B0-8B87-4CB8-462245B86900}"/>
                  </a:ext>
                </a:extLst>
              </p:cNvPr>
              <p:cNvSpPr txBox="1"/>
              <p:nvPr/>
            </p:nvSpPr>
            <p:spPr>
              <a:xfrm>
                <a:off x="5166748" y="277049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97186C5-A1B0-8B87-4CB8-462245B869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748" y="2770498"/>
                <a:ext cx="365805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59231BF-5B86-4275-32AE-C47419394AFA}"/>
                  </a:ext>
                </a:extLst>
              </p:cNvPr>
              <p:cNvSpPr txBox="1"/>
              <p:nvPr/>
            </p:nvSpPr>
            <p:spPr>
              <a:xfrm>
                <a:off x="5928237" y="277049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59231BF-5B86-4275-32AE-C47419394A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8237" y="2770498"/>
                <a:ext cx="36580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7F33D89-B0CA-DCC1-1E70-1D1F33B9A279}"/>
                  </a:ext>
                </a:extLst>
              </p:cNvPr>
              <p:cNvSpPr txBox="1"/>
              <p:nvPr/>
            </p:nvSpPr>
            <p:spPr>
              <a:xfrm>
                <a:off x="8985790" y="277049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7F33D89-B0CA-DCC1-1E70-1D1F33B9A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5790" y="2770498"/>
                <a:ext cx="365805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3EADE62-E510-5D25-50C6-666EB83998D0}"/>
                  </a:ext>
                </a:extLst>
              </p:cNvPr>
              <p:cNvSpPr txBox="1"/>
              <p:nvPr/>
            </p:nvSpPr>
            <p:spPr>
              <a:xfrm>
                <a:off x="6805048" y="277049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3EADE62-E510-5D25-50C6-666EB83998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5048" y="2770498"/>
                <a:ext cx="365805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E96D27D-452A-B7FA-FAEE-806FCA69953A}"/>
                  </a:ext>
                </a:extLst>
              </p:cNvPr>
              <p:cNvSpPr txBox="1"/>
              <p:nvPr/>
            </p:nvSpPr>
            <p:spPr>
              <a:xfrm>
                <a:off x="7551802" y="277049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E96D27D-452A-B7FA-FAEE-806FCA6995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1802" y="2770498"/>
                <a:ext cx="365805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7AEABC3-81F6-E623-ACF4-018926AEB6B2}"/>
                  </a:ext>
                </a:extLst>
              </p:cNvPr>
              <p:cNvSpPr txBox="1"/>
              <p:nvPr/>
            </p:nvSpPr>
            <p:spPr>
              <a:xfrm>
                <a:off x="8290437" y="277049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7AEABC3-81F6-E623-ACF4-018926AEB6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0437" y="2770498"/>
                <a:ext cx="365805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AC8849E-919E-BA16-F5B4-CD1E6CB7D2CC}"/>
                  </a:ext>
                </a:extLst>
              </p:cNvPr>
              <p:cNvSpPr txBox="1"/>
              <p:nvPr/>
            </p:nvSpPr>
            <p:spPr>
              <a:xfrm>
                <a:off x="3704822" y="277049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AC8849E-919E-BA16-F5B4-CD1E6CB7D2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822" y="2770498"/>
                <a:ext cx="365805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09C812C-35A9-7256-8C96-FD4D9F17E7F8}"/>
                  </a:ext>
                </a:extLst>
              </p:cNvPr>
              <p:cNvSpPr txBox="1"/>
              <p:nvPr/>
            </p:nvSpPr>
            <p:spPr>
              <a:xfrm rot="2253684">
                <a:off x="2238575" y="2889012"/>
                <a:ext cx="6199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𝑌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09C812C-35A9-7256-8C96-FD4D9F17E7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253684">
                <a:off x="2238575" y="2889012"/>
                <a:ext cx="619913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77C5AD1-3925-514A-6C7E-BC19F2774684}"/>
                  </a:ext>
                </a:extLst>
              </p:cNvPr>
              <p:cNvSpPr txBox="1"/>
              <p:nvPr/>
            </p:nvSpPr>
            <p:spPr>
              <a:xfrm>
                <a:off x="3119860" y="3147199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77C5AD1-3925-514A-6C7E-BC19F27746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860" y="3147199"/>
                <a:ext cx="365805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F55B93F-19CA-69AD-C877-B49CF15A6504}"/>
                  </a:ext>
                </a:extLst>
              </p:cNvPr>
              <p:cNvSpPr txBox="1"/>
              <p:nvPr/>
            </p:nvSpPr>
            <p:spPr>
              <a:xfrm>
                <a:off x="3119860" y="353249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F55B93F-19CA-69AD-C877-B49CF15A65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860" y="3532498"/>
                <a:ext cx="36580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B9D82ED-BC31-AFCE-15A6-348BDC9B4322}"/>
                  </a:ext>
                </a:extLst>
              </p:cNvPr>
              <p:cNvSpPr txBox="1"/>
              <p:nvPr/>
            </p:nvSpPr>
            <p:spPr>
              <a:xfrm>
                <a:off x="3119860" y="4241634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B9D82ED-BC31-AFCE-15A6-348BDC9B43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860" y="4241634"/>
                <a:ext cx="365805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5A49554-813B-303F-4174-05CDF1585D6C}"/>
                  </a:ext>
                </a:extLst>
              </p:cNvPr>
              <p:cNvSpPr txBox="1"/>
              <p:nvPr/>
            </p:nvSpPr>
            <p:spPr>
              <a:xfrm>
                <a:off x="3119859" y="4610966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5A49554-813B-303F-4174-05CDF1585D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859" y="4610966"/>
                <a:ext cx="365805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844F6A8-2EA3-EA0C-DF8A-A9AEBB919BB2}"/>
                  </a:ext>
                </a:extLst>
              </p:cNvPr>
              <p:cNvSpPr txBox="1"/>
              <p:nvPr/>
            </p:nvSpPr>
            <p:spPr>
              <a:xfrm>
                <a:off x="3119860" y="498029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844F6A8-2EA3-EA0C-DF8A-A9AEBB919B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860" y="4980298"/>
                <a:ext cx="365805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19E368F-1824-BFBF-0AFB-2A9AF7361C33}"/>
                  </a:ext>
                </a:extLst>
              </p:cNvPr>
              <p:cNvSpPr txBox="1"/>
              <p:nvPr/>
            </p:nvSpPr>
            <p:spPr>
              <a:xfrm>
                <a:off x="3119860" y="5349630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19E368F-1824-BFBF-0AFB-2A9AF7361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860" y="5349630"/>
                <a:ext cx="365805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74C9A27-8504-35B5-3541-8F71D6217377}"/>
                  </a:ext>
                </a:extLst>
              </p:cNvPr>
              <p:cNvSpPr txBox="1"/>
              <p:nvPr/>
            </p:nvSpPr>
            <p:spPr>
              <a:xfrm>
                <a:off x="3125334" y="3872302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74C9A27-8504-35B5-3541-8F71D6217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5334" y="3872302"/>
                <a:ext cx="365805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637C39F-1CA5-D383-6752-AE1731129B1B}"/>
                  </a:ext>
                </a:extLst>
              </p:cNvPr>
              <p:cNvSpPr txBox="1"/>
              <p:nvPr/>
            </p:nvSpPr>
            <p:spPr>
              <a:xfrm>
                <a:off x="2723666" y="3520830"/>
                <a:ext cx="380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637C39F-1CA5-D383-6752-AE1731129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3666" y="3520830"/>
                <a:ext cx="38048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4A6335E-BE77-88A3-A5E4-B89EA272DDC4}"/>
                  </a:ext>
                </a:extLst>
              </p:cNvPr>
              <p:cNvSpPr txBox="1"/>
              <p:nvPr/>
            </p:nvSpPr>
            <p:spPr>
              <a:xfrm>
                <a:off x="2723665" y="4229966"/>
                <a:ext cx="385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4A6335E-BE77-88A3-A5E4-B89EA272DD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3665" y="4229966"/>
                <a:ext cx="385554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035526C-7D23-DAE1-5291-BD1C185F02DA}"/>
                  </a:ext>
                </a:extLst>
              </p:cNvPr>
              <p:cNvSpPr txBox="1"/>
              <p:nvPr/>
            </p:nvSpPr>
            <p:spPr>
              <a:xfrm>
                <a:off x="2723665" y="4599298"/>
                <a:ext cx="385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035526C-7D23-DAE1-5291-BD1C185F02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3665" y="4599298"/>
                <a:ext cx="385683" cy="36933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CBFAC0F-EE88-8426-778F-77F2DF63B110}"/>
                  </a:ext>
                </a:extLst>
              </p:cNvPr>
              <p:cNvSpPr txBox="1"/>
              <p:nvPr/>
            </p:nvSpPr>
            <p:spPr>
              <a:xfrm>
                <a:off x="2723666" y="4968630"/>
                <a:ext cx="380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CBFAC0F-EE88-8426-778F-77F2DF63B1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3666" y="4968630"/>
                <a:ext cx="38048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D4F4C7D-6721-7764-7D4B-1AF47ED99757}"/>
                  </a:ext>
                </a:extLst>
              </p:cNvPr>
              <p:cNvSpPr txBox="1"/>
              <p:nvPr/>
            </p:nvSpPr>
            <p:spPr>
              <a:xfrm>
                <a:off x="2723666" y="5337962"/>
                <a:ext cx="385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D4F4C7D-6721-7764-7D4B-1AF47ED997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3666" y="5337962"/>
                <a:ext cx="385683" cy="36933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D2C1086-CEC8-675E-4B7E-09DE4EA49A55}"/>
                  </a:ext>
                </a:extLst>
              </p:cNvPr>
              <p:cNvSpPr txBox="1"/>
              <p:nvPr/>
            </p:nvSpPr>
            <p:spPr>
              <a:xfrm>
                <a:off x="2729140" y="3860634"/>
                <a:ext cx="3935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D2C1086-CEC8-675E-4B7E-09DE4EA49A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9140" y="3860634"/>
                <a:ext cx="393569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E672A07-EB07-6183-6C76-8E5A2157080D}"/>
                  </a:ext>
                </a:extLst>
              </p:cNvPr>
              <p:cNvSpPr txBox="1"/>
              <p:nvPr/>
            </p:nvSpPr>
            <p:spPr>
              <a:xfrm>
                <a:off x="1752600" y="5943601"/>
                <a:ext cx="827636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To fill in cell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𝑖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𝑗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 we need cells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</a:rPr>
                          <m:t>−1,</m:t>
                        </m:r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  <m:r>
                          <a:rPr lang="en-US" sz="2400" i="1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</a:rPr>
                          <m:t>−1,</m:t>
                        </m:r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,(</m:t>
                    </m:r>
                    <m:r>
                      <a:rPr lang="en-US" sz="2400" i="1">
                        <a:latin typeface="Cambria Math"/>
                      </a:rPr>
                      <m:t>𝑖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𝑗</m:t>
                    </m:r>
                    <m:r>
                      <a:rPr lang="en-US" sz="2400" i="1">
                        <a:latin typeface="Cambria Math"/>
                      </a:rPr>
                      <m:t>−1)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Fill from Top-&gt;Bottom, Left-&gt;Right (with any preference)</a:t>
                </a: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5943601"/>
                <a:ext cx="8276368" cy="830997"/>
              </a:xfrm>
              <a:prstGeom prst="rect">
                <a:avLst/>
              </a:prstGeom>
              <a:blipFill>
                <a:blip r:embed="rId29"/>
                <a:stretch>
                  <a:fillRect l="-1072" t="-4615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A39F48E5-64E6-97BF-9C30-0C77A8D39AB6}"/>
              </a:ext>
            </a:extLst>
          </p:cNvPr>
          <p:cNvGrpSpPr/>
          <p:nvPr/>
        </p:nvGrpSpPr>
        <p:grpSpPr>
          <a:xfrm>
            <a:off x="1752600" y="999960"/>
            <a:ext cx="8949629" cy="1200329"/>
            <a:chOff x="1776988" y="3178909"/>
            <a:chExt cx="8949629" cy="120032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EC429ACD-A31E-E560-CA4A-9F1F7DAA934F}"/>
                    </a:ext>
                  </a:extLst>
                </p:cNvPr>
                <p:cNvSpPr txBox="1"/>
                <p:nvPr/>
              </p:nvSpPr>
              <p:spPr>
                <a:xfrm>
                  <a:off x="1776988" y="3483709"/>
                  <a:ext cx="193922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/>
                          </a:rPr>
                          <m:t>𝐿𝐶𝑆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i="1" smtClean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𝑗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EC429ACD-A31E-E560-CA4A-9F1F7DAA93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6988" y="3483709"/>
                  <a:ext cx="1939229" cy="461665"/>
                </a:xfrm>
                <a:prstGeom prst="rect">
                  <a:avLst/>
                </a:prstGeom>
                <a:blipFill>
                  <a:blip r:embed="rId30"/>
                  <a:stretch>
                    <a:fillRect b="-131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A4BE4395-3A2C-97CA-2534-56CCFBA2590C}"/>
                    </a:ext>
                  </a:extLst>
                </p:cNvPr>
                <p:cNvSpPr txBox="1"/>
                <p:nvPr/>
              </p:nvSpPr>
              <p:spPr>
                <a:xfrm>
                  <a:off x="3792417" y="3178909"/>
                  <a:ext cx="6934200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0</m:t>
                      </m:r>
                    </m:oMath>
                  </a14:m>
                  <a:r>
                    <a:rPr lang="en-US" sz="2400" i="1" dirty="0">
                      <a:latin typeface="Cambria Math"/>
                    </a:rPr>
                    <a:t> </a:t>
                  </a:r>
                  <a:r>
                    <a:rPr lang="en-US" sz="2400" dirty="0">
                      <a:latin typeface="Cambria Math"/>
                    </a:rPr>
                    <a:t>					</a:t>
                  </a:r>
                  <a:r>
                    <a:rPr lang="en-US" sz="2400" dirty="0"/>
                    <a:t>if </a:t>
                  </a:r>
                  <a14:m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𝑖</m:t>
                      </m:r>
                      <m:r>
                        <a:rPr lang="en-US" sz="2400" i="1">
                          <a:latin typeface="Cambria Math"/>
                        </a:rPr>
                        <m:t>=0</m:t>
                      </m:r>
                    </m:oMath>
                  </a14:m>
                  <a:r>
                    <a:rPr lang="en-US" sz="2400" dirty="0">
                      <a:latin typeface="Cambria Math"/>
                    </a:rPr>
                    <a:t> or </a:t>
                  </a:r>
                  <a14:m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𝑗</m:t>
                      </m:r>
                      <m:r>
                        <a:rPr lang="en-US" sz="2400" i="1">
                          <a:latin typeface="Cambria Math"/>
                        </a:rPr>
                        <m:t>=0</m:t>
                      </m:r>
                    </m:oMath>
                  </a14:m>
                  <a:r>
                    <a:rPr lang="en-US" sz="2400" dirty="0">
                      <a:latin typeface="Cambria Math"/>
                    </a:rPr>
                    <a:t> </a:t>
                  </a:r>
                  <a:endParaRPr lang="en-US" sz="2400" i="1" dirty="0">
                    <a:latin typeface="Cambria Math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/>
                        </a:rPr>
                        <m:t>𝐿𝐶𝑆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40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−1,</m:t>
                          </m:r>
                          <m:r>
                            <a:rPr lang="en-US" sz="240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240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400" i="1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i="1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1</m:t>
                      </m:r>
                    </m:oMath>
                  </a14:m>
                  <a:r>
                    <a:rPr lang="en-US" sz="2400" dirty="0">
                      <a:solidFill>
                        <a:srgbClr val="00B050"/>
                      </a:solidFill>
                    </a:rPr>
                    <a:t> </a:t>
                  </a:r>
                  <a:r>
                    <a:rPr lang="en-US" sz="2400" dirty="0"/>
                    <a:t>		if </a:t>
                  </a:r>
                  <a14:m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𝑋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𝑌</m:t>
                      </m:r>
                      <m:r>
                        <a:rPr lang="en-US" sz="240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[</m:t>
                      </m:r>
                      <m:r>
                        <a:rPr lang="en-US" sz="240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𝑗</m:t>
                      </m:r>
                      <m:r>
                        <a:rPr lang="en-US" sz="240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]</m:t>
                      </m:r>
                    </m:oMath>
                  </a14:m>
                  <a:endParaRPr lang="en-US" sz="2400" dirty="0"/>
                </a:p>
                <a:p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  <m:t>max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  <m:t>𝐿𝐶𝑆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smtClean="0"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400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  <m:t>𝐿𝐶𝑆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smtClean="0"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i="1" smtClean="0"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−1,</m:t>
                              </m:r>
                              <m:r>
                                <a:rPr lang="en-US" sz="2400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a14:m>
                  <a:r>
                    <a:rPr lang="en-US" sz="2400" dirty="0"/>
                    <a:t> 	otherwise</a:t>
                  </a:r>
                </a:p>
              </p:txBody>
            </p:sp>
          </mc:Choice>
          <mc:Fallback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A4BE4395-3A2C-97CA-2534-56CCFBA259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2417" y="3178909"/>
                  <a:ext cx="6934200" cy="1200329"/>
                </a:xfrm>
                <a:prstGeom prst="rect">
                  <a:avLst/>
                </a:prstGeom>
                <a:blipFill>
                  <a:blip r:embed="rId31"/>
                  <a:stretch>
                    <a:fillRect l="-183" t="-5208" b="-9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Left Brace 5">
              <a:extLst>
                <a:ext uri="{FF2B5EF4-FFF2-40B4-BE49-F238E27FC236}">
                  <a16:creationId xmlns:a16="http://schemas.microsoft.com/office/drawing/2014/main" id="{FA09A7A2-D9DA-EB0E-AD8A-CE0BDCF8CCE4}"/>
                </a:ext>
              </a:extLst>
            </p:cNvPr>
            <p:cNvSpPr/>
            <p:nvPr/>
          </p:nvSpPr>
          <p:spPr>
            <a:xfrm>
              <a:off x="3563816" y="3178909"/>
              <a:ext cx="304800" cy="114300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917610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8D45AF4E-B398-6943-BACE-9361EA956450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38400" y="0"/>
            <a:ext cx="7924800" cy="1143000"/>
          </a:xfrm>
        </p:spPr>
        <p:txBody>
          <a:bodyPr/>
          <a:lstStyle/>
          <a:p>
            <a:pPr algn="ctr"/>
            <a:r>
              <a:rPr lang="en-US" altLang="en-US">
                <a:ea typeface="ＭＳ Ｐゴシック" panose="020B0600070205080204" pitchFamily="34" charset="-128"/>
              </a:rPr>
              <a:t>LCS Length Algorithm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F919C665-628F-7F47-ABA1-F2375BCF08AA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438400" y="1220147"/>
            <a:ext cx="8014677" cy="4503615"/>
          </a:xfr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LCS-Length(X, Y)</a:t>
            </a:r>
            <a:endParaRPr lang="en-US" altLang="en-US" sz="2000" dirty="0">
              <a:solidFill>
                <a:schemeClr val="bg1"/>
              </a:solidFill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0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1. n = length(X)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0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2. m  = length(Y)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0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3. for </a:t>
            </a:r>
            <a:r>
              <a:rPr lang="en-US" altLang="en-US" sz="2000" dirty="0" err="1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i</a:t>
            </a:r>
            <a:r>
              <a:rPr lang="en-US" altLang="en-US" sz="20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= 1 to m 	M[i,0] = 0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0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4. for j = 1 to n  	M[0,j] = 0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0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5. for </a:t>
            </a:r>
            <a:r>
              <a:rPr lang="en-US" altLang="en-US" sz="2000" dirty="0" err="1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i</a:t>
            </a:r>
            <a:r>
              <a:rPr lang="en-US" altLang="en-US" sz="20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= 1 to m 			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0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6. 	for j = 1 to n 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0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7. 		if ( X[</a:t>
            </a:r>
            <a:r>
              <a:rPr lang="en-US" altLang="en-US" sz="2000" dirty="0" err="1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i</a:t>
            </a:r>
            <a:r>
              <a:rPr lang="en-US" altLang="en-US" sz="20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] == Y[j] )		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0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8. 			M[</a:t>
            </a:r>
            <a:r>
              <a:rPr lang="en-US" altLang="en-US" sz="2000" dirty="0" err="1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i,j</a:t>
            </a:r>
            <a:r>
              <a:rPr lang="en-US" altLang="en-US" sz="20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] = M[i-1,j-1] + 1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0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9. 		else M[</a:t>
            </a:r>
            <a:r>
              <a:rPr lang="en-US" altLang="en-US" sz="2000" dirty="0" err="1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i,j</a:t>
            </a:r>
            <a:r>
              <a:rPr lang="en-US" altLang="en-US" sz="20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] = max( M[i-1,j], M[i,j-1] )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0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10. return M[</a:t>
            </a:r>
            <a:r>
              <a:rPr lang="en-US" altLang="en-US" sz="2000" dirty="0" err="1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m,n</a:t>
            </a:r>
            <a:r>
              <a:rPr lang="en-US" altLang="en-US" sz="2000" dirty="0">
                <a:solidFill>
                  <a:schemeClr val="bg1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F64E865-F19A-1F5B-EE56-99B8B5981C2C}"/>
                  </a:ext>
                </a:extLst>
              </p:cNvPr>
              <p:cNvSpPr txBox="1"/>
              <p:nvPr/>
            </p:nvSpPr>
            <p:spPr>
              <a:xfrm>
                <a:off x="4951058" y="6030687"/>
                <a:ext cx="55020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tx1">
                        <a:lumMod val="95000"/>
                      </a:schemeClr>
                    </a:solidFill>
                  </a:rPr>
                  <a:t>Run Time: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chemeClr val="tx1">
                            <a:lumMod val="95000"/>
                          </a:schemeClr>
                        </a:solidFill>
                        <a:latin typeface="Cambria Math"/>
                      </a:rPr>
                      <m:t>Θ</m:t>
                    </m:r>
                    <m:r>
                      <a:rPr lang="en-US" sz="2400" i="1">
                        <a:solidFill>
                          <a:schemeClr val="tx1">
                            <a:lumMod val="9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sz="2400" i="1">
                        <a:solidFill>
                          <a:schemeClr val="tx1">
                            <a:lumMod val="95000"/>
                          </a:schemeClr>
                        </a:solidFill>
                        <a:latin typeface="Cambria Math"/>
                      </a:rPr>
                      <m:t>𝑛</m:t>
                    </m:r>
                    <m:r>
                      <a:rPr lang="en-US" sz="2400" i="1">
                        <a:solidFill>
                          <a:schemeClr val="tx1">
                            <a:lumMod val="95000"/>
                          </a:schemeClr>
                        </a:solidFill>
                        <a:latin typeface="Cambria Math"/>
                      </a:rPr>
                      <m:t>⋅</m:t>
                    </m:r>
                    <m:r>
                      <a:rPr lang="en-US" sz="2400" i="1">
                        <a:solidFill>
                          <a:schemeClr val="tx1">
                            <a:lumMod val="95000"/>
                          </a:schemeClr>
                        </a:solidFill>
                        <a:latin typeface="Cambria Math"/>
                      </a:rPr>
                      <m:t>𝑚</m:t>
                    </m:r>
                    <m:r>
                      <a:rPr lang="en-US" sz="2400" i="1">
                        <a:solidFill>
                          <a:schemeClr val="tx1">
                            <a:lumMod val="9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>
                        <a:lumMod val="95000"/>
                      </a:schemeClr>
                    </a:solidFill>
                  </a:rPr>
                  <a:t> (for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sz="2400" i="1">
                        <a:solidFill>
                          <a:schemeClr val="tx1">
                            <a:lumMod val="9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chemeClr val="tx1">
                        <a:lumMod val="95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/>
                          </a:rPr>
                          <m:t>𝑌</m:t>
                        </m:r>
                      </m:e>
                    </m:d>
                    <m:r>
                      <a:rPr lang="en-US" sz="2400" i="1">
                        <a:solidFill>
                          <a:schemeClr val="tx1">
                            <a:lumMod val="9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>
                    <a:solidFill>
                      <a:schemeClr val="tx1">
                        <a:lumMod val="95000"/>
                      </a:schemeClr>
                    </a:solidFill>
                  </a:rPr>
                  <a:t>)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F64E865-F19A-1F5B-EE56-99B8B5981C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1058" y="6030687"/>
                <a:ext cx="5502019" cy="461665"/>
              </a:xfrm>
              <a:prstGeom prst="rect">
                <a:avLst/>
              </a:prstGeom>
              <a:blipFill>
                <a:blip r:embed="rId4"/>
                <a:stretch>
                  <a:fillRect l="-160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39658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38CD7C9-3D39-1D89-B41C-03636DE07F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90238"/>
              </p:ext>
            </p:extLst>
          </p:nvPr>
        </p:nvGraphicFramePr>
        <p:xfrm>
          <a:off x="3384068" y="3108569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3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3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3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3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3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3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3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3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3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3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3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3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4354"/>
            <a:ext cx="10972800" cy="750332"/>
          </a:xfrm>
        </p:spPr>
        <p:txBody>
          <a:bodyPr/>
          <a:lstStyle/>
          <a:p>
            <a:pPr algn="ctr"/>
            <a:r>
              <a:rPr lang="en-US" dirty="0"/>
              <a:t>Reconstructing the LCS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632447" y="2514600"/>
                <a:ext cx="6295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𝑋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447" y="2514600"/>
                <a:ext cx="62953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339229" y="2514600"/>
                <a:ext cx="385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229" y="2514600"/>
                <a:ext cx="38568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029712" y="2514600"/>
                <a:ext cx="380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712" y="2514600"/>
                <a:ext cx="38048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791200" y="2514600"/>
                <a:ext cx="385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2514600"/>
                <a:ext cx="38555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848754" y="2514600"/>
                <a:ext cx="380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8754" y="2514600"/>
                <a:ext cx="38048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668012" y="2514600"/>
                <a:ext cx="380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012" y="2514600"/>
                <a:ext cx="38048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414766" y="2514600"/>
                <a:ext cx="3935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4766" y="2514600"/>
                <a:ext cx="39356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153401" y="2514600"/>
                <a:ext cx="385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1" y="2514600"/>
                <a:ext cx="38568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343401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1" y="2754868"/>
                <a:ext cx="36580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033884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884" y="2754868"/>
                <a:ext cx="365805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795373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373" y="2754868"/>
                <a:ext cx="365805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852926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2926" y="2754868"/>
                <a:ext cx="365805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672184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184" y="2754868"/>
                <a:ext cx="365805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418938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938" y="2754868"/>
                <a:ext cx="365805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157573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7573" y="2754868"/>
                <a:ext cx="365805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571958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958" y="2754868"/>
                <a:ext cx="365805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 rot="2253684">
                <a:off x="2105711" y="2873382"/>
                <a:ext cx="6199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𝑌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253684">
                <a:off x="2105711" y="2873382"/>
                <a:ext cx="619913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986996" y="3131569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96" y="3131569"/>
                <a:ext cx="365805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986996" y="3516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96" y="3516868"/>
                <a:ext cx="365805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986996" y="4226004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96" y="4226004"/>
                <a:ext cx="365805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986995" y="4595336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95" y="4595336"/>
                <a:ext cx="365805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986996" y="49646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96" y="4964668"/>
                <a:ext cx="365805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986996" y="5334000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96" y="5334000"/>
                <a:ext cx="365805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992470" y="3856672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470" y="3856672"/>
                <a:ext cx="365805" cy="36933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590802" y="3505200"/>
                <a:ext cx="380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2" y="3505200"/>
                <a:ext cx="380489" cy="36933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590801" y="4214336"/>
                <a:ext cx="385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1" y="4214336"/>
                <a:ext cx="38555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590801" y="4583668"/>
                <a:ext cx="385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1" y="4583668"/>
                <a:ext cx="385683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590802" y="4953000"/>
                <a:ext cx="380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2" y="4953000"/>
                <a:ext cx="38048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590802" y="5322332"/>
                <a:ext cx="385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2" y="5322332"/>
                <a:ext cx="385683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596276" y="3845004"/>
                <a:ext cx="3935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276" y="3845004"/>
                <a:ext cx="393569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3384068" y="5909324"/>
            <a:ext cx="7235091" cy="830997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9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Start from bottom right,</a:t>
            </a:r>
          </a:p>
          <a:p>
            <a:r>
              <a:rPr lang="en-US" sz="1600" dirty="0">
                <a:solidFill>
                  <a:schemeClr val="tx1">
                    <a:lumMod val="9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if symbols matched, print that symbol then go diagonally</a:t>
            </a:r>
          </a:p>
          <a:p>
            <a:r>
              <a:rPr lang="en-US" sz="1600" dirty="0">
                <a:solidFill>
                  <a:schemeClr val="tx1">
                    <a:lumMod val="9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 go to largest adjacent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8852925" y="5149334"/>
            <a:ext cx="0" cy="357664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 flipV="1">
            <a:off x="8539083" y="4780002"/>
            <a:ext cx="309670" cy="345996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 flipV="1">
            <a:off x="7784742" y="4459436"/>
            <a:ext cx="309670" cy="345996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 flipV="1">
            <a:off x="7315200" y="4029670"/>
            <a:ext cx="4172" cy="345996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 flipV="1">
            <a:off x="7037988" y="3701534"/>
            <a:ext cx="277212" cy="316468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 flipV="1">
            <a:off x="6176754" y="3316235"/>
            <a:ext cx="277212" cy="316468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848754" y="2446705"/>
            <a:ext cx="369977" cy="369332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8180834" y="2482334"/>
            <a:ext cx="369977" cy="369332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391401" y="2446705"/>
            <a:ext cx="369977" cy="369332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656989" y="2482334"/>
            <a:ext cx="369977" cy="369332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568812" y="4964668"/>
            <a:ext cx="369977" cy="369332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577235" y="4583668"/>
            <a:ext cx="369977" cy="369332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596057" y="3856672"/>
            <a:ext cx="369977" cy="369332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586471" y="3474469"/>
            <a:ext cx="369977" cy="369332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1F32829-3589-4317-0759-C6548200DFEC}"/>
              </a:ext>
            </a:extLst>
          </p:cNvPr>
          <p:cNvGrpSpPr/>
          <p:nvPr/>
        </p:nvGrpSpPr>
        <p:grpSpPr>
          <a:xfrm>
            <a:off x="1621185" y="1036823"/>
            <a:ext cx="8949629" cy="1200329"/>
            <a:chOff x="1776988" y="3178909"/>
            <a:chExt cx="8949629" cy="120032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0775CBCA-6F95-62AB-D434-B241A839029F}"/>
                    </a:ext>
                  </a:extLst>
                </p:cNvPr>
                <p:cNvSpPr txBox="1"/>
                <p:nvPr/>
              </p:nvSpPr>
              <p:spPr>
                <a:xfrm>
                  <a:off x="1776988" y="3483709"/>
                  <a:ext cx="193922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/>
                          </a:rPr>
                          <m:t>𝐿𝐶𝑆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i="1" smtClean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𝑗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0775CBCA-6F95-62AB-D434-B241A83902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6988" y="3483709"/>
                  <a:ext cx="1939229" cy="461665"/>
                </a:xfrm>
                <a:prstGeom prst="rect">
                  <a:avLst/>
                </a:prstGeom>
                <a:blipFill>
                  <a:blip r:embed="rId29"/>
                  <a:stretch>
                    <a:fillRect b="-131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61C1BB03-FB6A-78CE-876B-C2E8ED9C1FCD}"/>
                    </a:ext>
                  </a:extLst>
                </p:cNvPr>
                <p:cNvSpPr txBox="1"/>
                <p:nvPr/>
              </p:nvSpPr>
              <p:spPr>
                <a:xfrm>
                  <a:off x="3792417" y="3178909"/>
                  <a:ext cx="6934200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0</m:t>
                      </m:r>
                    </m:oMath>
                  </a14:m>
                  <a:r>
                    <a:rPr lang="en-US" sz="2400" i="1" dirty="0">
                      <a:latin typeface="Cambria Math"/>
                    </a:rPr>
                    <a:t> </a:t>
                  </a:r>
                  <a:r>
                    <a:rPr lang="en-US" sz="2400" dirty="0">
                      <a:latin typeface="Cambria Math"/>
                    </a:rPr>
                    <a:t>					</a:t>
                  </a:r>
                  <a:r>
                    <a:rPr lang="en-US" sz="2400" dirty="0"/>
                    <a:t>if </a:t>
                  </a:r>
                  <a14:m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𝑖</m:t>
                      </m:r>
                      <m:r>
                        <a:rPr lang="en-US" sz="2400" i="1">
                          <a:latin typeface="Cambria Math"/>
                        </a:rPr>
                        <m:t>=0</m:t>
                      </m:r>
                    </m:oMath>
                  </a14:m>
                  <a:r>
                    <a:rPr lang="en-US" sz="2400" dirty="0">
                      <a:latin typeface="Cambria Math"/>
                    </a:rPr>
                    <a:t> or </a:t>
                  </a:r>
                  <a14:m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𝑗</m:t>
                      </m:r>
                      <m:r>
                        <a:rPr lang="en-US" sz="2400" i="1">
                          <a:latin typeface="Cambria Math"/>
                        </a:rPr>
                        <m:t>=0</m:t>
                      </m:r>
                    </m:oMath>
                  </a14:m>
                  <a:r>
                    <a:rPr lang="en-US" sz="2400" dirty="0">
                      <a:latin typeface="Cambria Math"/>
                    </a:rPr>
                    <a:t> </a:t>
                  </a:r>
                  <a:endParaRPr lang="en-US" sz="2400" i="1" dirty="0">
                    <a:latin typeface="Cambria Math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/>
                        </a:rPr>
                        <m:t>𝐿𝐶𝑆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40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−1,</m:t>
                          </m:r>
                          <m:r>
                            <a:rPr lang="en-US" sz="240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240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400" i="1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i="1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1</m:t>
                      </m:r>
                    </m:oMath>
                  </a14:m>
                  <a:r>
                    <a:rPr lang="en-US" sz="2400" dirty="0">
                      <a:solidFill>
                        <a:srgbClr val="00B050"/>
                      </a:solidFill>
                    </a:rPr>
                    <a:t> </a:t>
                  </a:r>
                  <a:r>
                    <a:rPr lang="en-US" sz="2400" dirty="0"/>
                    <a:t>		if </a:t>
                  </a:r>
                  <a14:m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𝑋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𝑌</m:t>
                      </m:r>
                      <m:r>
                        <a:rPr lang="en-US" sz="240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[</m:t>
                      </m:r>
                      <m:r>
                        <a:rPr lang="en-US" sz="240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𝑗</m:t>
                      </m:r>
                      <m:r>
                        <a:rPr lang="en-US" sz="240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]</m:t>
                      </m:r>
                    </m:oMath>
                  </a14:m>
                  <a:endParaRPr lang="en-US" sz="2400" dirty="0"/>
                </a:p>
                <a:p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  <m:t>max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  <m:t>𝐿𝐶𝑆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smtClean="0"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400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  <m:t>𝐿𝐶𝑆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smtClean="0"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i="1" smtClean="0"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−1,</m:t>
                              </m:r>
                              <m:r>
                                <a:rPr lang="en-US" sz="2400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a14:m>
                  <a:r>
                    <a:rPr lang="en-US" sz="2400" dirty="0"/>
                    <a:t> 	otherwise</a:t>
                  </a:r>
                </a:p>
              </p:txBody>
            </p:sp>
          </mc:Choice>
          <mc:Fallback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61C1BB03-FB6A-78CE-876B-C2E8ED9C1F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2417" y="3178909"/>
                  <a:ext cx="6934200" cy="1200329"/>
                </a:xfrm>
                <a:prstGeom prst="rect">
                  <a:avLst/>
                </a:prstGeom>
                <a:blipFill>
                  <a:blip r:embed="rId30"/>
                  <a:stretch>
                    <a:fillRect l="-183" t="-5208" b="-9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Left Brace 6">
              <a:extLst>
                <a:ext uri="{FF2B5EF4-FFF2-40B4-BE49-F238E27FC236}">
                  <a16:creationId xmlns:a16="http://schemas.microsoft.com/office/drawing/2014/main" id="{79B42D07-72C7-85E7-A223-E8C58825B71A}"/>
                </a:ext>
              </a:extLst>
            </p:cNvPr>
            <p:cNvSpPr/>
            <p:nvPr/>
          </p:nvSpPr>
          <p:spPr>
            <a:xfrm>
              <a:off x="3563816" y="3178909"/>
              <a:ext cx="304800" cy="114300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6344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5" grpId="0" animBg="1"/>
      <p:bldP spid="56" grpId="0" animBg="1"/>
      <p:bldP spid="57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E0821E6-DD51-6BFB-1235-ED13793D54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348042"/>
              </p:ext>
            </p:extLst>
          </p:nvPr>
        </p:nvGraphicFramePr>
        <p:xfrm>
          <a:off x="3384068" y="3108569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3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3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3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3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3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3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3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3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3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3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3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3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848809"/>
          </a:xfrm>
        </p:spPr>
        <p:txBody>
          <a:bodyPr/>
          <a:lstStyle/>
          <a:p>
            <a:pPr algn="ctr"/>
            <a:r>
              <a:rPr lang="en-US" dirty="0"/>
              <a:t>Reconstructing the LCS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632447" y="2514600"/>
                <a:ext cx="6295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𝑋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447" y="2514600"/>
                <a:ext cx="62953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339229" y="2514600"/>
                <a:ext cx="385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229" y="2514600"/>
                <a:ext cx="38568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029712" y="2514600"/>
                <a:ext cx="380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712" y="2514600"/>
                <a:ext cx="38048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791200" y="2514600"/>
                <a:ext cx="385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2514600"/>
                <a:ext cx="38555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848754" y="2514600"/>
                <a:ext cx="380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8754" y="2514600"/>
                <a:ext cx="38048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668012" y="2514600"/>
                <a:ext cx="380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012" y="2514600"/>
                <a:ext cx="38048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414766" y="2514600"/>
                <a:ext cx="3935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4766" y="2514600"/>
                <a:ext cx="39356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153401" y="2514600"/>
                <a:ext cx="385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1" y="2514600"/>
                <a:ext cx="38568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343401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1" y="2754868"/>
                <a:ext cx="36580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033884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884" y="2754868"/>
                <a:ext cx="365805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795373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373" y="2754868"/>
                <a:ext cx="365805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852926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2926" y="2754868"/>
                <a:ext cx="365805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672184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184" y="2754868"/>
                <a:ext cx="365805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418938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938" y="2754868"/>
                <a:ext cx="365805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157573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7573" y="2754868"/>
                <a:ext cx="365805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571958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958" y="2754868"/>
                <a:ext cx="365805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 rot="2253684">
                <a:off x="2105711" y="2873382"/>
                <a:ext cx="6199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𝑌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253684">
                <a:off x="2105711" y="2873382"/>
                <a:ext cx="619913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986996" y="3131569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96" y="3131569"/>
                <a:ext cx="365805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986996" y="3516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96" y="3516868"/>
                <a:ext cx="365805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986996" y="4226004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96" y="4226004"/>
                <a:ext cx="365805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986995" y="4595336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95" y="4595336"/>
                <a:ext cx="365805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986996" y="49646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96" y="4964668"/>
                <a:ext cx="365805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986996" y="5334000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96" y="5334000"/>
                <a:ext cx="365805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992470" y="3856672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470" y="3856672"/>
                <a:ext cx="365805" cy="36933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590802" y="3505200"/>
                <a:ext cx="380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2" y="3505200"/>
                <a:ext cx="380489" cy="36933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590801" y="4214336"/>
                <a:ext cx="385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1" y="4214336"/>
                <a:ext cx="38555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590801" y="4583668"/>
                <a:ext cx="385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1" y="4583668"/>
                <a:ext cx="385683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590802" y="4953000"/>
                <a:ext cx="380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2" y="4953000"/>
                <a:ext cx="38048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590802" y="5322332"/>
                <a:ext cx="385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2" y="5322332"/>
                <a:ext cx="385683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596276" y="3845004"/>
                <a:ext cx="3935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276" y="3845004"/>
                <a:ext cx="393569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V="1">
            <a:off x="8852925" y="5149334"/>
            <a:ext cx="0" cy="357664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 flipV="1">
            <a:off x="8539083" y="4780002"/>
            <a:ext cx="309670" cy="345996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 flipV="1">
            <a:off x="7784742" y="4459436"/>
            <a:ext cx="309670" cy="345996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6858256" y="4375666"/>
            <a:ext cx="461117" cy="0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6178025" y="4375666"/>
            <a:ext cx="345529" cy="0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 flipV="1">
            <a:off x="5518160" y="4142968"/>
            <a:ext cx="277212" cy="316468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5032371" y="3683563"/>
            <a:ext cx="1513" cy="316468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 flipV="1">
            <a:off x="4703318" y="3316236"/>
            <a:ext cx="307970" cy="266231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8848754" y="2446705"/>
            <a:ext cx="369977" cy="369332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8180834" y="2482334"/>
            <a:ext cx="369977" cy="369332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5791201" y="2482334"/>
            <a:ext cx="369977" cy="369332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5040224" y="2505778"/>
            <a:ext cx="369977" cy="369332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2569519" y="3533656"/>
            <a:ext cx="369977" cy="335756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2577235" y="4201844"/>
            <a:ext cx="369977" cy="369332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2558818" y="4567303"/>
            <a:ext cx="369977" cy="369332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2565346" y="4964668"/>
            <a:ext cx="369977" cy="369332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EC3AD88-21A7-E6AD-51CD-E85DCCBDA3FA}"/>
              </a:ext>
            </a:extLst>
          </p:cNvPr>
          <p:cNvGrpSpPr/>
          <p:nvPr/>
        </p:nvGrpSpPr>
        <p:grpSpPr>
          <a:xfrm>
            <a:off x="1621185" y="1036823"/>
            <a:ext cx="8949629" cy="1200329"/>
            <a:chOff x="1776988" y="3178909"/>
            <a:chExt cx="8949629" cy="120032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B57B0EB3-816B-26D4-F2C4-5CCD131BA5A1}"/>
                    </a:ext>
                  </a:extLst>
                </p:cNvPr>
                <p:cNvSpPr txBox="1"/>
                <p:nvPr/>
              </p:nvSpPr>
              <p:spPr>
                <a:xfrm>
                  <a:off x="1776988" y="3483709"/>
                  <a:ext cx="193922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/>
                          </a:rPr>
                          <m:t>𝐿𝐶𝑆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i="1" smtClean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𝑗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B57B0EB3-816B-26D4-F2C4-5CCD131BA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6988" y="3483709"/>
                  <a:ext cx="1939229" cy="461665"/>
                </a:xfrm>
                <a:prstGeom prst="rect">
                  <a:avLst/>
                </a:prstGeom>
                <a:blipFill>
                  <a:blip r:embed="rId29"/>
                  <a:stretch>
                    <a:fillRect b="-131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040817C9-494A-6D03-F142-10276A711EB8}"/>
                    </a:ext>
                  </a:extLst>
                </p:cNvPr>
                <p:cNvSpPr txBox="1"/>
                <p:nvPr/>
              </p:nvSpPr>
              <p:spPr>
                <a:xfrm>
                  <a:off x="3792417" y="3178909"/>
                  <a:ext cx="6934200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0</m:t>
                      </m:r>
                    </m:oMath>
                  </a14:m>
                  <a:r>
                    <a:rPr lang="en-US" sz="2400" i="1" dirty="0">
                      <a:latin typeface="Cambria Math"/>
                    </a:rPr>
                    <a:t> </a:t>
                  </a:r>
                  <a:r>
                    <a:rPr lang="en-US" sz="2400" dirty="0">
                      <a:latin typeface="Cambria Math"/>
                    </a:rPr>
                    <a:t>					</a:t>
                  </a:r>
                  <a:r>
                    <a:rPr lang="en-US" sz="2400" dirty="0"/>
                    <a:t>if </a:t>
                  </a:r>
                  <a14:m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𝑖</m:t>
                      </m:r>
                      <m:r>
                        <a:rPr lang="en-US" sz="2400" i="1">
                          <a:latin typeface="Cambria Math"/>
                        </a:rPr>
                        <m:t>=0</m:t>
                      </m:r>
                    </m:oMath>
                  </a14:m>
                  <a:r>
                    <a:rPr lang="en-US" sz="2400" dirty="0">
                      <a:latin typeface="Cambria Math"/>
                    </a:rPr>
                    <a:t> or </a:t>
                  </a:r>
                  <a14:m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𝑗</m:t>
                      </m:r>
                      <m:r>
                        <a:rPr lang="en-US" sz="2400" i="1">
                          <a:latin typeface="Cambria Math"/>
                        </a:rPr>
                        <m:t>=0</m:t>
                      </m:r>
                    </m:oMath>
                  </a14:m>
                  <a:r>
                    <a:rPr lang="en-US" sz="2400" dirty="0">
                      <a:latin typeface="Cambria Math"/>
                    </a:rPr>
                    <a:t> </a:t>
                  </a:r>
                  <a:endParaRPr lang="en-US" sz="2400" i="1" dirty="0">
                    <a:latin typeface="Cambria Math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/>
                        </a:rPr>
                        <m:t>𝐿𝐶𝑆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40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−1,</m:t>
                          </m:r>
                          <m:r>
                            <a:rPr lang="en-US" sz="240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240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400" i="1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i="1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1</m:t>
                      </m:r>
                    </m:oMath>
                  </a14:m>
                  <a:r>
                    <a:rPr lang="en-US" sz="2400" dirty="0">
                      <a:solidFill>
                        <a:srgbClr val="00B050"/>
                      </a:solidFill>
                    </a:rPr>
                    <a:t> </a:t>
                  </a:r>
                  <a:r>
                    <a:rPr lang="en-US" sz="2400" dirty="0"/>
                    <a:t>		if </a:t>
                  </a:r>
                  <a14:m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𝑋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𝑌</m:t>
                      </m:r>
                      <m:r>
                        <a:rPr lang="en-US" sz="240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[</m:t>
                      </m:r>
                      <m:r>
                        <a:rPr lang="en-US" sz="240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𝑗</m:t>
                      </m:r>
                      <m:r>
                        <a:rPr lang="en-US" sz="240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]</m:t>
                      </m:r>
                    </m:oMath>
                  </a14:m>
                  <a:endParaRPr lang="en-US" sz="2400" dirty="0"/>
                </a:p>
                <a:p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  <m:t>max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  <m:t>𝐿𝐶𝑆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smtClean="0"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400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  <m:t>𝐿𝐶𝑆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smtClean="0"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i="1" smtClean="0"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−1,</m:t>
                              </m:r>
                              <m:r>
                                <a:rPr lang="en-US" sz="2400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a14:m>
                  <a:r>
                    <a:rPr lang="en-US" sz="2400" dirty="0"/>
                    <a:t> 	otherwise</a:t>
                  </a:r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040817C9-494A-6D03-F142-10276A711E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2417" y="3178909"/>
                  <a:ext cx="6934200" cy="1200329"/>
                </a:xfrm>
                <a:prstGeom prst="rect">
                  <a:avLst/>
                </a:prstGeom>
                <a:blipFill>
                  <a:blip r:embed="rId30"/>
                  <a:stretch>
                    <a:fillRect l="-183" t="-5208" b="-9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Left Brace 7">
              <a:extLst>
                <a:ext uri="{FF2B5EF4-FFF2-40B4-BE49-F238E27FC236}">
                  <a16:creationId xmlns:a16="http://schemas.microsoft.com/office/drawing/2014/main" id="{817AB1F8-3626-2B4A-0DB3-CA6DB203E612}"/>
                </a:ext>
              </a:extLst>
            </p:cNvPr>
            <p:cNvSpPr/>
            <p:nvPr/>
          </p:nvSpPr>
          <p:spPr>
            <a:xfrm>
              <a:off x="3563816" y="3178909"/>
              <a:ext cx="304800" cy="114300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AD77158-7A48-FBF1-EAD0-7FD2A3EEA7C9}"/>
              </a:ext>
            </a:extLst>
          </p:cNvPr>
          <p:cNvSpPr txBox="1"/>
          <p:nvPr/>
        </p:nvSpPr>
        <p:spPr>
          <a:xfrm>
            <a:off x="3384068" y="5909324"/>
            <a:ext cx="7235091" cy="830997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9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Start from bottom right,</a:t>
            </a:r>
          </a:p>
          <a:p>
            <a:r>
              <a:rPr lang="en-US" sz="1600" dirty="0">
                <a:solidFill>
                  <a:schemeClr val="tx1">
                    <a:lumMod val="9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if symbols matched, print that symbol then go diagonally</a:t>
            </a:r>
          </a:p>
          <a:p>
            <a:r>
              <a:rPr lang="en-US" sz="1600" dirty="0">
                <a:solidFill>
                  <a:schemeClr val="tx1">
                    <a:lumMod val="9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 go to largest adjacent </a:t>
            </a:r>
          </a:p>
        </p:txBody>
      </p:sp>
    </p:spTree>
    <p:extLst>
      <p:ext uri="{BB962C8B-B14F-4D97-AF65-F5344CB8AC3E}">
        <p14:creationId xmlns:p14="http://schemas.microsoft.com/office/powerpoint/2010/main" val="83716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 animBg="1"/>
      <p:bldP spid="64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8A2B77A-C9D8-5DE1-6FE7-5F9678D937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816658"/>
              </p:ext>
            </p:extLst>
          </p:nvPr>
        </p:nvGraphicFramePr>
        <p:xfrm>
          <a:off x="3384068" y="3108569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3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3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3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3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3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3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3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3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3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3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3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3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805308"/>
          </a:xfrm>
        </p:spPr>
        <p:txBody>
          <a:bodyPr/>
          <a:lstStyle/>
          <a:p>
            <a:pPr algn="ctr"/>
            <a:r>
              <a:rPr lang="en-US" dirty="0"/>
              <a:t>Reconstructing the LCS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632447" y="2514600"/>
                <a:ext cx="6295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𝑋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447" y="2514600"/>
                <a:ext cx="62953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339229" y="2514600"/>
                <a:ext cx="385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229" y="2514600"/>
                <a:ext cx="38568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029712" y="2514600"/>
                <a:ext cx="380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712" y="2514600"/>
                <a:ext cx="38048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791200" y="2514600"/>
                <a:ext cx="385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2514600"/>
                <a:ext cx="38555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848754" y="2514600"/>
                <a:ext cx="380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8754" y="2514600"/>
                <a:ext cx="38048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668012" y="2514600"/>
                <a:ext cx="380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012" y="2514600"/>
                <a:ext cx="38048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414766" y="2514600"/>
                <a:ext cx="3935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4766" y="2514600"/>
                <a:ext cx="39356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153401" y="2514600"/>
                <a:ext cx="385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1" y="2514600"/>
                <a:ext cx="38568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343401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1" y="2754868"/>
                <a:ext cx="36580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033884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884" y="2754868"/>
                <a:ext cx="365805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795373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373" y="2754868"/>
                <a:ext cx="365805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852926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2926" y="2754868"/>
                <a:ext cx="365805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672184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184" y="2754868"/>
                <a:ext cx="365805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418938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938" y="2754868"/>
                <a:ext cx="365805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157573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7573" y="2754868"/>
                <a:ext cx="365805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571958" y="2754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958" y="2754868"/>
                <a:ext cx="365805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 rot="2253684">
                <a:off x="2105711" y="2873382"/>
                <a:ext cx="6199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𝑌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253684">
                <a:off x="2105711" y="2873382"/>
                <a:ext cx="619913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986996" y="3131569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96" y="3131569"/>
                <a:ext cx="365805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986996" y="35168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96" y="3516868"/>
                <a:ext cx="365805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986996" y="4226004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96" y="4226004"/>
                <a:ext cx="365805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986995" y="4595336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95" y="4595336"/>
                <a:ext cx="365805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986996" y="496466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96" y="4964668"/>
                <a:ext cx="365805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986996" y="5334000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96" y="5334000"/>
                <a:ext cx="365805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992470" y="3856672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470" y="3856672"/>
                <a:ext cx="365805" cy="36933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590802" y="3505200"/>
                <a:ext cx="380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2" y="3505200"/>
                <a:ext cx="380489" cy="36933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590801" y="4214336"/>
                <a:ext cx="385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1" y="4214336"/>
                <a:ext cx="38555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590801" y="4583668"/>
                <a:ext cx="385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1" y="4583668"/>
                <a:ext cx="385683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590802" y="4953000"/>
                <a:ext cx="380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2" y="4953000"/>
                <a:ext cx="38048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590802" y="5322332"/>
                <a:ext cx="385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2" y="5322332"/>
                <a:ext cx="385683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596276" y="3845004"/>
                <a:ext cx="3935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276" y="3845004"/>
                <a:ext cx="393569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H="1">
            <a:off x="8428296" y="5506998"/>
            <a:ext cx="487104" cy="0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 flipV="1">
            <a:off x="7702522" y="5125998"/>
            <a:ext cx="309670" cy="345996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 flipV="1">
            <a:off x="6855085" y="5181600"/>
            <a:ext cx="441320" cy="11668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 flipV="1">
            <a:off x="6178024" y="4768334"/>
            <a:ext cx="345530" cy="357664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 flipV="1">
            <a:off x="5867401" y="4399002"/>
            <a:ext cx="1" cy="314888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 flipV="1">
            <a:off x="5486400" y="4038600"/>
            <a:ext cx="277212" cy="316468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5032371" y="3683563"/>
            <a:ext cx="1513" cy="316468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 flipV="1">
            <a:off x="4703318" y="3316236"/>
            <a:ext cx="307970" cy="266231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8229601" y="2446705"/>
            <a:ext cx="369977" cy="369332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629401" y="2482334"/>
            <a:ext cx="369977" cy="369332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5791201" y="2482334"/>
            <a:ext cx="369977" cy="369332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5040224" y="2505778"/>
            <a:ext cx="369977" cy="369332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2608806" y="5339807"/>
            <a:ext cx="369977" cy="369332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2590801" y="4964668"/>
            <a:ext cx="369977" cy="369332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2590801" y="4191000"/>
            <a:ext cx="369977" cy="369332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2590801" y="3505200"/>
            <a:ext cx="369977" cy="369332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40CA662-6AB9-7D9C-9828-11F6C3B4D3A0}"/>
              </a:ext>
            </a:extLst>
          </p:cNvPr>
          <p:cNvGrpSpPr/>
          <p:nvPr/>
        </p:nvGrpSpPr>
        <p:grpSpPr>
          <a:xfrm>
            <a:off x="1621185" y="1036823"/>
            <a:ext cx="8949629" cy="1200329"/>
            <a:chOff x="1776988" y="3178909"/>
            <a:chExt cx="8949629" cy="120032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D23E64AF-66F2-7E5D-08B9-85360572F240}"/>
                    </a:ext>
                  </a:extLst>
                </p:cNvPr>
                <p:cNvSpPr txBox="1"/>
                <p:nvPr/>
              </p:nvSpPr>
              <p:spPr>
                <a:xfrm>
                  <a:off x="1776988" y="3483709"/>
                  <a:ext cx="193922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/>
                          </a:rPr>
                          <m:t>𝐿𝐶𝑆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i="1" smtClean="0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𝑗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D23E64AF-66F2-7E5D-08B9-85360572F2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6988" y="3483709"/>
                  <a:ext cx="1939229" cy="461665"/>
                </a:xfrm>
                <a:prstGeom prst="rect">
                  <a:avLst/>
                </a:prstGeom>
                <a:blipFill>
                  <a:blip r:embed="rId29"/>
                  <a:stretch>
                    <a:fillRect b="-131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CA9486A0-011B-1D70-E237-B6784F66E2B7}"/>
                    </a:ext>
                  </a:extLst>
                </p:cNvPr>
                <p:cNvSpPr txBox="1"/>
                <p:nvPr/>
              </p:nvSpPr>
              <p:spPr>
                <a:xfrm>
                  <a:off x="3792417" y="3178909"/>
                  <a:ext cx="6934200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0</m:t>
                      </m:r>
                    </m:oMath>
                  </a14:m>
                  <a:r>
                    <a:rPr lang="en-US" sz="2400" i="1" dirty="0">
                      <a:latin typeface="Cambria Math"/>
                    </a:rPr>
                    <a:t> </a:t>
                  </a:r>
                  <a:r>
                    <a:rPr lang="en-US" sz="2400" dirty="0">
                      <a:latin typeface="Cambria Math"/>
                    </a:rPr>
                    <a:t>					</a:t>
                  </a:r>
                  <a:r>
                    <a:rPr lang="en-US" sz="2400" dirty="0"/>
                    <a:t>if </a:t>
                  </a:r>
                  <a14:m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𝑖</m:t>
                      </m:r>
                      <m:r>
                        <a:rPr lang="en-US" sz="2400" i="1">
                          <a:latin typeface="Cambria Math"/>
                        </a:rPr>
                        <m:t>=0</m:t>
                      </m:r>
                    </m:oMath>
                  </a14:m>
                  <a:r>
                    <a:rPr lang="en-US" sz="2400" dirty="0">
                      <a:latin typeface="Cambria Math"/>
                    </a:rPr>
                    <a:t> or </a:t>
                  </a:r>
                  <a14:m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𝑗</m:t>
                      </m:r>
                      <m:r>
                        <a:rPr lang="en-US" sz="2400" i="1">
                          <a:latin typeface="Cambria Math"/>
                        </a:rPr>
                        <m:t>=0</m:t>
                      </m:r>
                    </m:oMath>
                  </a14:m>
                  <a:r>
                    <a:rPr lang="en-US" sz="2400" dirty="0">
                      <a:latin typeface="Cambria Math"/>
                    </a:rPr>
                    <a:t> </a:t>
                  </a:r>
                  <a:endParaRPr lang="en-US" sz="2400" i="1" dirty="0">
                    <a:latin typeface="Cambria Math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/>
                        </a:rPr>
                        <m:t>𝐿𝐶𝑆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40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−1,</m:t>
                          </m:r>
                          <m:r>
                            <a:rPr lang="en-US" sz="240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240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400" i="1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i="1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1</m:t>
                      </m:r>
                    </m:oMath>
                  </a14:m>
                  <a:r>
                    <a:rPr lang="en-US" sz="2400" dirty="0">
                      <a:solidFill>
                        <a:srgbClr val="00B050"/>
                      </a:solidFill>
                    </a:rPr>
                    <a:t> </a:t>
                  </a:r>
                  <a:r>
                    <a:rPr lang="en-US" sz="2400" dirty="0"/>
                    <a:t>		if </a:t>
                  </a:r>
                  <a14:m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𝑋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𝑌</m:t>
                      </m:r>
                      <m:r>
                        <a:rPr lang="en-US" sz="240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[</m:t>
                      </m:r>
                      <m:r>
                        <a:rPr lang="en-US" sz="240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𝑗</m:t>
                      </m:r>
                      <m:r>
                        <a:rPr lang="en-US" sz="240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]</m:t>
                      </m:r>
                    </m:oMath>
                  </a14:m>
                  <a:endParaRPr lang="en-US" sz="2400" dirty="0"/>
                </a:p>
                <a:p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  <m:t>max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  <m:t>𝐿𝐶𝑆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smtClean="0"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400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  <m:t>𝐿𝐶𝑆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smtClean="0"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i="1" smtClean="0"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−1,</m:t>
                              </m:r>
                              <m:r>
                                <a:rPr lang="en-US" sz="2400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a14:m>
                  <a:r>
                    <a:rPr lang="en-US" sz="2400" dirty="0"/>
                    <a:t> 	otherwise</a:t>
                  </a:r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CA9486A0-011B-1D70-E237-B6784F66E2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2417" y="3178909"/>
                  <a:ext cx="6934200" cy="1200329"/>
                </a:xfrm>
                <a:prstGeom prst="rect">
                  <a:avLst/>
                </a:prstGeom>
                <a:blipFill>
                  <a:blip r:embed="rId30"/>
                  <a:stretch>
                    <a:fillRect l="-183" t="-5208" b="-9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Left Brace 7">
              <a:extLst>
                <a:ext uri="{FF2B5EF4-FFF2-40B4-BE49-F238E27FC236}">
                  <a16:creationId xmlns:a16="http://schemas.microsoft.com/office/drawing/2014/main" id="{A2E43616-39F7-B96D-9FFE-C8236A89464E}"/>
                </a:ext>
              </a:extLst>
            </p:cNvPr>
            <p:cNvSpPr/>
            <p:nvPr/>
          </p:nvSpPr>
          <p:spPr>
            <a:xfrm>
              <a:off x="3563816" y="3178909"/>
              <a:ext cx="304800" cy="114300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7EB9644-7B5C-0024-487B-13F2FDAFCA2D}"/>
              </a:ext>
            </a:extLst>
          </p:cNvPr>
          <p:cNvSpPr txBox="1"/>
          <p:nvPr/>
        </p:nvSpPr>
        <p:spPr>
          <a:xfrm>
            <a:off x="3384068" y="5909324"/>
            <a:ext cx="7235091" cy="830997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9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Start from bottom right,</a:t>
            </a:r>
          </a:p>
          <a:p>
            <a:r>
              <a:rPr lang="en-US" sz="1600" dirty="0">
                <a:solidFill>
                  <a:schemeClr val="tx1">
                    <a:lumMod val="9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if symbols matched, print that symbol then go diagonally</a:t>
            </a:r>
          </a:p>
          <a:p>
            <a:r>
              <a:rPr lang="en-US" sz="1600" dirty="0">
                <a:solidFill>
                  <a:schemeClr val="tx1">
                    <a:lumMod val="9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 go to largest adjacent </a:t>
            </a:r>
          </a:p>
        </p:txBody>
      </p:sp>
    </p:spTree>
    <p:extLst>
      <p:ext uri="{BB962C8B-B14F-4D97-AF65-F5344CB8AC3E}">
        <p14:creationId xmlns:p14="http://schemas.microsoft.com/office/powerpoint/2010/main" val="75633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 animBg="1"/>
      <p:bldP spid="64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977ED-6D02-1D48-8A2D-02034842C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74859"/>
            <a:ext cx="9905998" cy="52322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Top-Down Solution with </a:t>
            </a:r>
            <a:r>
              <a:rPr lang="en-US" dirty="0" err="1"/>
              <a:t>Memoization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3A346B-9BE4-0444-B23C-4502614F2E5F}"/>
              </a:ext>
            </a:extLst>
          </p:cNvPr>
          <p:cNvSpPr txBox="1"/>
          <p:nvPr/>
        </p:nvSpPr>
        <p:spPr>
          <a:xfrm>
            <a:off x="1508388" y="1402795"/>
            <a:ext cx="4953000" cy="2308324"/>
          </a:xfrm>
          <a:prstGeom prst="rect">
            <a:avLst/>
          </a:prstGeom>
          <a:solidFill>
            <a:schemeClr val="tx1">
              <a:lumMod val="95000"/>
            </a:schemeClr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LCS-Length(X, Y)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// Y is M’s cols.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1. n = length(X)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2. m  = length(Y)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3. Create table M[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m,n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4. Assign -1 to all cells M[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get value for entire sequences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5. return 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LCS-recur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(X, Y, M, m, n)</a:t>
            </a:r>
            <a:b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FCF04A-D165-5C43-8FE4-74C3E810C359}"/>
              </a:ext>
            </a:extLst>
          </p:cNvPr>
          <p:cNvSpPr txBox="1"/>
          <p:nvPr/>
        </p:nvSpPr>
        <p:spPr>
          <a:xfrm>
            <a:off x="3520830" y="3898189"/>
            <a:ext cx="7645399" cy="2862322"/>
          </a:xfrm>
          <a:prstGeom prst="rect">
            <a:avLst/>
          </a:prstGeom>
          <a:solidFill>
            <a:schemeClr val="tx1">
              <a:lumMod val="95000"/>
            </a:schemeClr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LCS-recur(X, Y, M, </a:t>
            </a:r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j)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1. if (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0 || j == 0) return 0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have we already calculated this subproblem?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2. if (M[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!= -1) return M[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3. if ( X[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== Y[j] )		</a:t>
            </a:r>
          </a:p>
          <a:p>
            <a:pPr marL="514350" indent="-514350">
              <a:buAutoNum type="arabicPeriod" startAt="4"/>
            </a:pP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M[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LCS-recur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(X, Y, M, i-1, j-1) + 1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5. else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6.    M[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= max( 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LCS-recur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(X, Y, M, i-1, j),</a:t>
            </a:r>
            <a:b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        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LCS-recur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(X, Y, M,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j-1) )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7. return M[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BF5F30-9D5A-42E4-9DAA-B7BAFA051BEF}"/>
              </a:ext>
            </a:extLst>
          </p:cNvPr>
          <p:cNvSpPr txBox="1"/>
          <p:nvPr/>
        </p:nvSpPr>
        <p:spPr>
          <a:xfrm>
            <a:off x="2781300" y="866760"/>
            <a:ext cx="6828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We need two functions; one will be recursive.</a:t>
            </a:r>
          </a:p>
        </p:txBody>
      </p:sp>
    </p:spTree>
    <p:extLst>
      <p:ext uri="{BB962C8B-B14F-4D97-AF65-F5344CB8AC3E}">
        <p14:creationId xmlns:p14="http://schemas.microsoft.com/office/powerpoint/2010/main" val="329345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69D25-CB8B-9F40-B90C-C72EB995A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19934"/>
            <a:ext cx="9905998" cy="57474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D43B73-3770-2646-8E20-AFD4BAE409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67169" y="1004910"/>
                <a:ext cx="8057662" cy="1828800"/>
              </a:xfrm>
            </p:spPr>
            <p:txBody>
              <a:bodyPr anchor="t" anchorCtr="0"/>
              <a:lstStyle/>
              <a:p>
                <a:pPr marL="0" indent="0">
                  <a:buNone/>
                </a:pPr>
                <a:r>
                  <a:rPr lang="en-US" dirty="0"/>
                  <a:t>[</a:t>
                </a:r>
                <a:r>
                  <a:rPr lang="en-US" dirty="0" err="1"/>
                  <a:t>Levenshtien</a:t>
                </a:r>
                <a:r>
                  <a:rPr lang="en-US" dirty="0"/>
                  <a:t> 1966, Needleman-Wunsch 1970]</a:t>
                </a:r>
              </a:p>
              <a:p>
                <a:r>
                  <a:rPr lang="en-US" dirty="0"/>
                  <a:t>Gap penalty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and a mismatch penalty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𝑝𝑞</m:t>
                        </m:r>
                      </m:sub>
                    </m:sSub>
                  </m:oMath>
                </a14:m>
                <a:r>
                  <a:rPr lang="en-US" dirty="0"/>
                  <a:t> for pair </a:t>
                </a:r>
                <a:r>
                  <a:rPr lang="en-US" i="1" dirty="0"/>
                  <a:t>p</a:t>
                </a:r>
                <a:r>
                  <a:rPr lang="en-US" dirty="0"/>
                  <a:t> and </a:t>
                </a:r>
                <a:r>
                  <a:rPr lang="en-US" i="1" dirty="0"/>
                  <a:t>q</a:t>
                </a:r>
              </a:p>
              <a:p>
                <a:r>
                  <a:rPr lang="en-US" dirty="0"/>
                  <a:t>Cost/distance = sum of gap and mismatch penalties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D43B73-3770-2646-8E20-AFD4BAE409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67169" y="1004910"/>
                <a:ext cx="8057662" cy="1828800"/>
              </a:xfrm>
              <a:blipFill>
                <a:blip r:embed="rId2"/>
                <a:stretch>
                  <a:fillRect l="-1572" t="-690" b="-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C86808C-93F1-3D40-B22D-92333386C438}"/>
                  </a:ext>
                </a:extLst>
              </p:cNvPr>
              <p:cNvSpPr txBox="1"/>
              <p:nvPr/>
            </p:nvSpPr>
            <p:spPr>
              <a:xfrm>
                <a:off x="4313877" y="4244100"/>
                <a:ext cx="35642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𝒄𝒐𝒔𝒕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400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+ 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𝑻𝑨</m:t>
                        </m:r>
                      </m:sub>
                    </m:sSub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𝑪𝑮</m:t>
                        </m:r>
                      </m:sub>
                    </m:sSub>
                  </m:oMath>
                </a14:m>
                <a:r>
                  <a:rPr lang="en-US" sz="2400" b="1" dirty="0"/>
                  <a:t> 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C86808C-93F1-3D40-B22D-92333386C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877" y="4244100"/>
                <a:ext cx="3564245" cy="461665"/>
              </a:xfrm>
              <a:prstGeom prst="rect">
                <a:avLst/>
              </a:prstGeom>
              <a:blipFill>
                <a:blip r:embed="rId3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1AA7D24-3ADA-4D46-B03F-974496DB4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059588"/>
              </p:ext>
            </p:extLst>
          </p:nvPr>
        </p:nvGraphicFramePr>
        <p:xfrm>
          <a:off x="3536949" y="3208398"/>
          <a:ext cx="511810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282">
                  <a:extLst>
                    <a:ext uri="{9D8B030D-6E8A-4147-A177-3AD203B41FA5}">
                      <a16:colId xmlns:a16="http://schemas.microsoft.com/office/drawing/2014/main" val="3976088818"/>
                    </a:ext>
                  </a:extLst>
                </a:gridCol>
                <a:gridCol w="465282">
                  <a:extLst>
                    <a:ext uri="{9D8B030D-6E8A-4147-A177-3AD203B41FA5}">
                      <a16:colId xmlns:a16="http://schemas.microsoft.com/office/drawing/2014/main" val="2393568627"/>
                    </a:ext>
                  </a:extLst>
                </a:gridCol>
                <a:gridCol w="465282">
                  <a:extLst>
                    <a:ext uri="{9D8B030D-6E8A-4147-A177-3AD203B41FA5}">
                      <a16:colId xmlns:a16="http://schemas.microsoft.com/office/drawing/2014/main" val="3349151664"/>
                    </a:ext>
                  </a:extLst>
                </a:gridCol>
                <a:gridCol w="465282">
                  <a:extLst>
                    <a:ext uri="{9D8B030D-6E8A-4147-A177-3AD203B41FA5}">
                      <a16:colId xmlns:a16="http://schemas.microsoft.com/office/drawing/2014/main" val="1960489245"/>
                    </a:ext>
                  </a:extLst>
                </a:gridCol>
                <a:gridCol w="465282">
                  <a:extLst>
                    <a:ext uri="{9D8B030D-6E8A-4147-A177-3AD203B41FA5}">
                      <a16:colId xmlns:a16="http://schemas.microsoft.com/office/drawing/2014/main" val="813668723"/>
                    </a:ext>
                  </a:extLst>
                </a:gridCol>
                <a:gridCol w="465282">
                  <a:extLst>
                    <a:ext uri="{9D8B030D-6E8A-4147-A177-3AD203B41FA5}">
                      <a16:colId xmlns:a16="http://schemas.microsoft.com/office/drawing/2014/main" val="1648644845"/>
                    </a:ext>
                  </a:extLst>
                </a:gridCol>
                <a:gridCol w="465282">
                  <a:extLst>
                    <a:ext uri="{9D8B030D-6E8A-4147-A177-3AD203B41FA5}">
                      <a16:colId xmlns:a16="http://schemas.microsoft.com/office/drawing/2014/main" val="472082126"/>
                    </a:ext>
                  </a:extLst>
                </a:gridCol>
                <a:gridCol w="465282">
                  <a:extLst>
                    <a:ext uri="{9D8B030D-6E8A-4147-A177-3AD203B41FA5}">
                      <a16:colId xmlns:a16="http://schemas.microsoft.com/office/drawing/2014/main" val="473478203"/>
                    </a:ext>
                  </a:extLst>
                </a:gridCol>
                <a:gridCol w="465282">
                  <a:extLst>
                    <a:ext uri="{9D8B030D-6E8A-4147-A177-3AD203B41FA5}">
                      <a16:colId xmlns:a16="http://schemas.microsoft.com/office/drawing/2014/main" val="19083914"/>
                    </a:ext>
                  </a:extLst>
                </a:gridCol>
                <a:gridCol w="465282">
                  <a:extLst>
                    <a:ext uri="{9D8B030D-6E8A-4147-A177-3AD203B41FA5}">
                      <a16:colId xmlns:a16="http://schemas.microsoft.com/office/drawing/2014/main" val="647105937"/>
                    </a:ext>
                  </a:extLst>
                </a:gridCol>
                <a:gridCol w="465282">
                  <a:extLst>
                    <a:ext uri="{9D8B030D-6E8A-4147-A177-3AD203B41FA5}">
                      <a16:colId xmlns:a16="http://schemas.microsoft.com/office/drawing/2014/main" val="13159760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9693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700553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3570EC2-5629-5140-885F-00731885370F}"/>
              </a:ext>
            </a:extLst>
          </p:cNvPr>
          <p:cNvSpPr txBox="1">
            <a:spLocks/>
          </p:cNvSpPr>
          <p:nvPr/>
        </p:nvSpPr>
        <p:spPr>
          <a:xfrm>
            <a:off x="1774091" y="5421591"/>
            <a:ext cx="4321908" cy="13035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/>
              <a:t>Applications:  </a:t>
            </a:r>
            <a:r>
              <a:rPr lang="en-US" sz="1800" dirty="0"/>
              <a:t>Spelling correction, bioinformatics, text processing and analysis, speech recognition, computer file difference (diff), birdsong analysis,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3AF86FF-CC55-A04C-ADD6-A2B061C39CE4}"/>
                  </a:ext>
                </a:extLst>
              </p:cNvPr>
              <p:cNvSpPr txBox="1"/>
              <p:nvPr/>
            </p:nvSpPr>
            <p:spPr>
              <a:xfrm>
                <a:off x="9821008" y="3856756"/>
                <a:ext cx="2128468" cy="864211"/>
              </a:xfrm>
              <a:prstGeom prst="rect">
                <a:avLst/>
              </a:prstGeom>
              <a:noFill/>
              <a:ln w="25400">
                <a:solidFill>
                  <a:schemeClr val="tx1">
                    <a:lumMod val="9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tx1">
                        <a:lumMod val="95000"/>
                      </a:schemeClr>
                    </a:solidFill>
                  </a:rPr>
                  <a:t>Often</a:t>
                </a:r>
                <a:r>
                  <a:rPr lang="en-US" sz="2400" b="1" dirty="0">
                    <a:solidFill>
                      <a:schemeClr val="tx1">
                        <a:lumMod val="95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sz="2400" b="1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2400" b="1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sub>
                    </m:sSub>
                    <m:r>
                      <a:rPr lang="en-US" sz="2400" b="1" i="1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>
                    <a:solidFill>
                      <a:schemeClr val="tx1">
                        <a:lumMod val="95000"/>
                      </a:schemeClr>
                    </a:solidFill>
                  </a:rPr>
                  <a:t> </a:t>
                </a:r>
                <a:br>
                  <a:rPr lang="en-US" sz="2400" dirty="0">
                    <a:solidFill>
                      <a:schemeClr val="tx1">
                        <a:lumMod val="95000"/>
                      </a:schemeClr>
                    </a:solidFill>
                  </a:rPr>
                </a:br>
                <a:r>
                  <a:rPr lang="en-US" sz="2400" dirty="0">
                    <a:solidFill>
                      <a:schemeClr val="tx1">
                        <a:lumMod val="95000"/>
                      </a:schemeClr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</m:oMath>
                </a14:m>
                <a:r>
                  <a:rPr lang="en-US" sz="24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=1</a:t>
                </a:r>
                <a:endParaRPr lang="en-US" sz="2400" dirty="0">
                  <a:solidFill>
                    <a:schemeClr val="tx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3AF86FF-CC55-A04C-ADD6-A2B061C39C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1008" y="3856756"/>
                <a:ext cx="2128468" cy="864211"/>
              </a:xfrm>
              <a:prstGeom prst="rect">
                <a:avLst/>
              </a:prstGeom>
              <a:blipFill>
                <a:blip r:embed="rId4"/>
                <a:stretch>
                  <a:fillRect l="-4118" t="-2817" b="-14085"/>
                </a:stretch>
              </a:blipFill>
              <a:ln w="25400"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BC54BA9-C7E9-8C2E-D6A1-26634DC0543B}"/>
              </a:ext>
            </a:extLst>
          </p:cNvPr>
          <p:cNvCxnSpPr/>
          <p:nvPr/>
        </p:nvCxnSpPr>
        <p:spPr>
          <a:xfrm>
            <a:off x="8862646" y="3907692"/>
            <a:ext cx="828431" cy="140677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D56EB2-B7A3-1A8A-1511-9B8AB2102B2B}"/>
              </a:ext>
            </a:extLst>
          </p:cNvPr>
          <p:cNvCxnSpPr>
            <a:cxnSpLocks/>
          </p:cNvCxnSpPr>
          <p:nvPr/>
        </p:nvCxnSpPr>
        <p:spPr>
          <a:xfrm flipV="1">
            <a:off x="2426677" y="4459302"/>
            <a:ext cx="863600" cy="876320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922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A8DFD-B5CC-A545-A87C-B3FCE5A69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17923"/>
            <a:ext cx="9905998" cy="5498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An Example of the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725C0-88F8-8A4F-B472-F9AB18EA8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664" y="1492250"/>
            <a:ext cx="6816633" cy="1708150"/>
          </a:xfr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anchor="t" anchorCtr="0"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Mee thought all his senses were </a:t>
            </a:r>
            <a:r>
              <a:rPr lang="en-US" dirty="0" err="1">
                <a:solidFill>
                  <a:schemeClr val="bg1"/>
                </a:solidFill>
              </a:rPr>
              <a:t>lokt</a:t>
            </a:r>
            <a:r>
              <a:rPr lang="en-US" dirty="0">
                <a:solidFill>
                  <a:schemeClr val="bg1"/>
                </a:solidFill>
              </a:rPr>
              <a:t> in his eye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As </a:t>
            </a:r>
            <a:r>
              <a:rPr lang="en-US" dirty="0" err="1">
                <a:solidFill>
                  <a:schemeClr val="bg1"/>
                </a:solidFill>
              </a:rPr>
              <a:t>iewels</a:t>
            </a:r>
            <a:r>
              <a:rPr lang="en-US" dirty="0">
                <a:solidFill>
                  <a:schemeClr val="bg1"/>
                </a:solidFill>
              </a:rPr>
              <a:t> in </a:t>
            </a:r>
            <a:r>
              <a:rPr lang="en-US" dirty="0" err="1">
                <a:solidFill>
                  <a:schemeClr val="bg1"/>
                </a:solidFill>
              </a:rPr>
              <a:t>christall</a:t>
            </a:r>
            <a:r>
              <a:rPr lang="en-US" dirty="0">
                <a:solidFill>
                  <a:schemeClr val="bg1"/>
                </a:solidFill>
              </a:rPr>
              <a:t> for some prince to buy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Who </a:t>
            </a:r>
            <a:r>
              <a:rPr lang="en-US" dirty="0" err="1">
                <a:solidFill>
                  <a:schemeClr val="bg1"/>
                </a:solidFill>
              </a:rPr>
              <a:t>tendring</a:t>
            </a:r>
            <a:r>
              <a:rPr lang="en-US" dirty="0">
                <a:solidFill>
                  <a:schemeClr val="bg1"/>
                </a:solidFill>
              </a:rPr>
              <a:t> their </a:t>
            </a:r>
            <a:r>
              <a:rPr lang="en-US" dirty="0" err="1">
                <a:solidFill>
                  <a:schemeClr val="bg1"/>
                </a:solidFill>
              </a:rPr>
              <a:t>owne</a:t>
            </a:r>
            <a:r>
              <a:rPr lang="en-US" dirty="0">
                <a:solidFill>
                  <a:schemeClr val="bg1"/>
                </a:solidFill>
              </a:rPr>
              <a:t> worth from where they were </a:t>
            </a:r>
            <a:r>
              <a:rPr lang="en-US" dirty="0" err="1">
                <a:solidFill>
                  <a:schemeClr val="bg1"/>
                </a:solidFill>
              </a:rPr>
              <a:t>glast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Did </a:t>
            </a:r>
            <a:r>
              <a:rPr lang="en-US" dirty="0" err="1">
                <a:solidFill>
                  <a:schemeClr val="bg1"/>
                </a:solidFill>
              </a:rPr>
              <a:t>poynt</a:t>
            </a:r>
            <a:r>
              <a:rPr lang="en-US" dirty="0">
                <a:solidFill>
                  <a:schemeClr val="bg1"/>
                </a:solidFill>
              </a:rPr>
              <a:t> you to buy them along as you past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07A7E7C-E398-F94B-89C9-F1652555A073}"/>
              </a:ext>
            </a:extLst>
          </p:cNvPr>
          <p:cNvSpPr txBox="1">
            <a:spLocks/>
          </p:cNvSpPr>
          <p:nvPr/>
        </p:nvSpPr>
        <p:spPr>
          <a:xfrm>
            <a:off x="4506323" y="4092395"/>
            <a:ext cx="6816633" cy="146304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t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dirty="0">
                <a:solidFill>
                  <a:schemeClr val="bg1"/>
                </a:solidFill>
              </a:rPr>
              <a:t>Me thought all his </a:t>
            </a:r>
            <a:r>
              <a:rPr lang="en-US" sz="2200" dirty="0" err="1">
                <a:solidFill>
                  <a:schemeClr val="bg1"/>
                </a:solidFill>
              </a:rPr>
              <a:t>sences</a:t>
            </a:r>
            <a:r>
              <a:rPr lang="en-US" sz="2200" dirty="0">
                <a:solidFill>
                  <a:schemeClr val="bg1"/>
                </a:solidFill>
              </a:rPr>
              <a:t> were </a:t>
            </a:r>
            <a:r>
              <a:rPr lang="en-US" sz="2200" dirty="0" err="1">
                <a:solidFill>
                  <a:schemeClr val="bg1"/>
                </a:solidFill>
              </a:rPr>
              <a:t>lockt</a:t>
            </a:r>
            <a:r>
              <a:rPr lang="en-US" sz="2200" dirty="0">
                <a:solidFill>
                  <a:schemeClr val="bg1"/>
                </a:solidFill>
              </a:rPr>
              <a:t> in his eye</a:t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As </a:t>
            </a:r>
            <a:r>
              <a:rPr lang="en-US" sz="2200" dirty="0" err="1">
                <a:solidFill>
                  <a:schemeClr val="bg1"/>
                </a:solidFill>
              </a:rPr>
              <a:t>iewels</a:t>
            </a:r>
            <a:r>
              <a:rPr lang="en-US" sz="2200" dirty="0">
                <a:solidFill>
                  <a:schemeClr val="bg1"/>
                </a:solidFill>
              </a:rPr>
              <a:t> in </a:t>
            </a:r>
            <a:r>
              <a:rPr lang="en-US" sz="2200" dirty="0" err="1">
                <a:solidFill>
                  <a:schemeClr val="bg1"/>
                </a:solidFill>
              </a:rPr>
              <a:t>christall</a:t>
            </a:r>
            <a:r>
              <a:rPr lang="en-US" sz="2200" dirty="0">
                <a:solidFill>
                  <a:schemeClr val="bg1"/>
                </a:solidFill>
              </a:rPr>
              <a:t> for some prince to buy</a:t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Who </a:t>
            </a:r>
            <a:r>
              <a:rPr lang="en-US" sz="2200" dirty="0" err="1">
                <a:solidFill>
                  <a:schemeClr val="bg1"/>
                </a:solidFill>
              </a:rPr>
              <a:t>tendring</a:t>
            </a:r>
            <a:r>
              <a:rPr lang="en-US" sz="2200" dirty="0">
                <a:solidFill>
                  <a:schemeClr val="bg1"/>
                </a:solidFill>
              </a:rPr>
              <a:t> their own worth from whence they were </a:t>
            </a:r>
            <a:r>
              <a:rPr lang="en-US" sz="2200" dirty="0" err="1">
                <a:solidFill>
                  <a:schemeClr val="bg1"/>
                </a:solidFill>
              </a:rPr>
              <a:t>glast</a:t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Did point out to buy them along as you past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7F863E6-AC7B-9B4C-BFA5-A4B0F38F04F7}"/>
              </a:ext>
            </a:extLst>
          </p:cNvPr>
          <p:cNvSpPr txBox="1">
            <a:spLocks/>
          </p:cNvSpPr>
          <p:nvPr/>
        </p:nvSpPr>
        <p:spPr>
          <a:xfrm>
            <a:off x="1377043" y="6113026"/>
            <a:ext cx="5816237" cy="527051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 anchor="t" anchorCtr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tx1">
                    <a:lumMod val="95000"/>
                  </a:schemeClr>
                </a:solidFill>
              </a:rPr>
              <a:t>Are these different?  If so, where?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DE1634C-E9BD-0DBC-81AE-1C5FA7CFCCA6}"/>
              </a:ext>
            </a:extLst>
          </p:cNvPr>
          <p:cNvSpPr txBox="1">
            <a:spLocks/>
          </p:cNvSpPr>
          <p:nvPr/>
        </p:nvSpPr>
        <p:spPr>
          <a:xfrm>
            <a:off x="748934" y="1079501"/>
            <a:ext cx="4084321" cy="5270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i="1" dirty="0"/>
              <a:t>Love’s </a:t>
            </a:r>
            <a:r>
              <a:rPr lang="en-US" i="1" dirty="0" err="1"/>
              <a:t>Labours</a:t>
            </a:r>
            <a:r>
              <a:rPr lang="en-US" i="1" dirty="0"/>
              <a:t> Lost </a:t>
            </a:r>
            <a:r>
              <a:rPr lang="en-US" dirty="0"/>
              <a:t>(Quarto, 1598)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01AF963-DBDB-B4E5-BCA1-F5E8941F550F}"/>
              </a:ext>
            </a:extLst>
          </p:cNvPr>
          <p:cNvSpPr txBox="1">
            <a:spLocks/>
          </p:cNvSpPr>
          <p:nvPr/>
        </p:nvSpPr>
        <p:spPr>
          <a:xfrm>
            <a:off x="6836228" y="3628843"/>
            <a:ext cx="4238897" cy="4635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i="1" dirty="0"/>
              <a:t>Love’s </a:t>
            </a:r>
            <a:r>
              <a:rPr lang="en-US" sz="2200" i="1" dirty="0" err="1"/>
              <a:t>Labours</a:t>
            </a:r>
            <a:r>
              <a:rPr lang="en-US" sz="2200" i="1" dirty="0"/>
              <a:t> Lost </a:t>
            </a:r>
            <a:r>
              <a:rPr lang="en-US" sz="2200" dirty="0"/>
              <a:t>(First Folio, 1623)</a:t>
            </a:r>
          </a:p>
        </p:txBody>
      </p:sp>
    </p:spTree>
    <p:extLst>
      <p:ext uri="{BB962C8B-B14F-4D97-AF65-F5344CB8AC3E}">
        <p14:creationId xmlns:p14="http://schemas.microsoft.com/office/powerpoint/2010/main" val="3278020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0F114-6357-64A0-1184-56005EFBB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0ED0-A3F1-A6BE-4CBA-7EFAEE8A9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17923"/>
            <a:ext cx="9905998" cy="5498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An Example of the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D1A68-AF3B-1A27-359E-7F29DC1FA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664" y="1492250"/>
            <a:ext cx="6816633" cy="1708150"/>
          </a:xfr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anchor="t" anchorCtr="0"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3"/>
                </a:solidFill>
              </a:rPr>
              <a:t>Mee</a:t>
            </a:r>
            <a:r>
              <a:rPr lang="en-US" dirty="0">
                <a:solidFill>
                  <a:schemeClr val="bg1"/>
                </a:solidFill>
              </a:rPr>
              <a:t> thought all his </a:t>
            </a:r>
            <a:r>
              <a:rPr lang="en-US" dirty="0">
                <a:solidFill>
                  <a:schemeClr val="accent3"/>
                </a:solidFill>
              </a:rPr>
              <a:t>senses</a:t>
            </a:r>
            <a:r>
              <a:rPr lang="en-US" dirty="0">
                <a:solidFill>
                  <a:schemeClr val="bg1"/>
                </a:solidFill>
              </a:rPr>
              <a:t> were </a:t>
            </a:r>
            <a:r>
              <a:rPr lang="en-US" dirty="0" err="1">
                <a:solidFill>
                  <a:schemeClr val="accent3"/>
                </a:solidFill>
              </a:rPr>
              <a:t>lokt</a:t>
            </a:r>
            <a:r>
              <a:rPr lang="en-US" dirty="0">
                <a:solidFill>
                  <a:schemeClr val="bg1"/>
                </a:solidFill>
              </a:rPr>
              <a:t> in his eye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As </a:t>
            </a:r>
            <a:r>
              <a:rPr lang="en-US" dirty="0" err="1">
                <a:solidFill>
                  <a:schemeClr val="bg1"/>
                </a:solidFill>
              </a:rPr>
              <a:t>iewels</a:t>
            </a:r>
            <a:r>
              <a:rPr lang="en-US" dirty="0">
                <a:solidFill>
                  <a:schemeClr val="bg1"/>
                </a:solidFill>
              </a:rPr>
              <a:t> in </a:t>
            </a:r>
            <a:r>
              <a:rPr lang="en-US" dirty="0" err="1">
                <a:solidFill>
                  <a:schemeClr val="bg1"/>
                </a:solidFill>
              </a:rPr>
              <a:t>christall</a:t>
            </a:r>
            <a:r>
              <a:rPr lang="en-US" dirty="0">
                <a:solidFill>
                  <a:schemeClr val="bg1"/>
                </a:solidFill>
              </a:rPr>
              <a:t> for some prince to buy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Who </a:t>
            </a:r>
            <a:r>
              <a:rPr lang="en-US" dirty="0" err="1">
                <a:solidFill>
                  <a:schemeClr val="bg1"/>
                </a:solidFill>
              </a:rPr>
              <a:t>tendring</a:t>
            </a:r>
            <a:r>
              <a:rPr lang="en-US" dirty="0">
                <a:solidFill>
                  <a:schemeClr val="bg1"/>
                </a:solidFill>
              </a:rPr>
              <a:t> their </a:t>
            </a:r>
            <a:r>
              <a:rPr lang="en-US" dirty="0" err="1">
                <a:solidFill>
                  <a:schemeClr val="accent3"/>
                </a:solidFill>
              </a:rPr>
              <a:t>owne</a:t>
            </a:r>
            <a:r>
              <a:rPr lang="en-US" dirty="0">
                <a:solidFill>
                  <a:schemeClr val="bg1"/>
                </a:solidFill>
              </a:rPr>
              <a:t> worth from </a:t>
            </a:r>
            <a:r>
              <a:rPr lang="en-US" dirty="0">
                <a:solidFill>
                  <a:schemeClr val="accent3"/>
                </a:solidFill>
              </a:rPr>
              <a:t>where</a:t>
            </a:r>
            <a:r>
              <a:rPr lang="en-US" dirty="0">
                <a:solidFill>
                  <a:schemeClr val="bg1"/>
                </a:solidFill>
              </a:rPr>
              <a:t> they were </a:t>
            </a:r>
            <a:r>
              <a:rPr lang="en-US" dirty="0" err="1">
                <a:solidFill>
                  <a:schemeClr val="bg1"/>
                </a:solidFill>
              </a:rPr>
              <a:t>glast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Did </a:t>
            </a:r>
            <a:r>
              <a:rPr lang="en-US" dirty="0" err="1">
                <a:solidFill>
                  <a:schemeClr val="accent3"/>
                </a:solidFill>
              </a:rPr>
              <a:t>poynt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accent3"/>
                </a:solidFill>
              </a:rPr>
              <a:t>you</a:t>
            </a:r>
            <a:r>
              <a:rPr lang="en-US" dirty="0">
                <a:solidFill>
                  <a:schemeClr val="bg1"/>
                </a:solidFill>
              </a:rPr>
              <a:t> to buy them along as you past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6B8F66-B9A3-9229-595F-EE6A09EAA15C}"/>
              </a:ext>
            </a:extLst>
          </p:cNvPr>
          <p:cNvSpPr txBox="1">
            <a:spLocks/>
          </p:cNvSpPr>
          <p:nvPr/>
        </p:nvSpPr>
        <p:spPr>
          <a:xfrm>
            <a:off x="4506323" y="4092395"/>
            <a:ext cx="6816633" cy="146304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t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dirty="0">
                <a:solidFill>
                  <a:schemeClr val="accent3"/>
                </a:solidFill>
              </a:rPr>
              <a:t>Me</a:t>
            </a:r>
            <a:r>
              <a:rPr lang="en-US" sz="2200" dirty="0">
                <a:solidFill>
                  <a:schemeClr val="bg1"/>
                </a:solidFill>
              </a:rPr>
              <a:t> thought all his </a:t>
            </a:r>
            <a:r>
              <a:rPr lang="en-US" sz="2200" dirty="0" err="1">
                <a:solidFill>
                  <a:schemeClr val="accent3"/>
                </a:solidFill>
              </a:rPr>
              <a:t>sences</a:t>
            </a:r>
            <a:r>
              <a:rPr lang="en-US" sz="2200" dirty="0">
                <a:solidFill>
                  <a:schemeClr val="bg1"/>
                </a:solidFill>
              </a:rPr>
              <a:t> were </a:t>
            </a:r>
            <a:r>
              <a:rPr lang="en-US" sz="2200" dirty="0" err="1">
                <a:solidFill>
                  <a:schemeClr val="accent3"/>
                </a:solidFill>
              </a:rPr>
              <a:t>lockt</a:t>
            </a:r>
            <a:r>
              <a:rPr lang="en-US" sz="2200" dirty="0">
                <a:solidFill>
                  <a:schemeClr val="bg1"/>
                </a:solidFill>
              </a:rPr>
              <a:t> in his eye</a:t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As </a:t>
            </a:r>
            <a:r>
              <a:rPr lang="en-US" sz="2200" dirty="0" err="1">
                <a:solidFill>
                  <a:schemeClr val="bg1"/>
                </a:solidFill>
              </a:rPr>
              <a:t>iewels</a:t>
            </a:r>
            <a:r>
              <a:rPr lang="en-US" sz="2200" dirty="0">
                <a:solidFill>
                  <a:schemeClr val="bg1"/>
                </a:solidFill>
              </a:rPr>
              <a:t> in </a:t>
            </a:r>
            <a:r>
              <a:rPr lang="en-US" sz="2200" dirty="0" err="1">
                <a:solidFill>
                  <a:schemeClr val="bg1"/>
                </a:solidFill>
              </a:rPr>
              <a:t>christall</a:t>
            </a:r>
            <a:r>
              <a:rPr lang="en-US" sz="2200" dirty="0">
                <a:solidFill>
                  <a:schemeClr val="bg1"/>
                </a:solidFill>
              </a:rPr>
              <a:t> for some prince to buy</a:t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Who </a:t>
            </a:r>
            <a:r>
              <a:rPr lang="en-US" sz="2200" dirty="0" err="1">
                <a:solidFill>
                  <a:schemeClr val="bg1"/>
                </a:solidFill>
              </a:rPr>
              <a:t>tendring</a:t>
            </a:r>
            <a:r>
              <a:rPr lang="en-US" sz="2200" dirty="0">
                <a:solidFill>
                  <a:schemeClr val="bg1"/>
                </a:solidFill>
              </a:rPr>
              <a:t> their </a:t>
            </a:r>
            <a:r>
              <a:rPr lang="en-US" sz="2200" dirty="0">
                <a:solidFill>
                  <a:schemeClr val="accent3"/>
                </a:solidFill>
              </a:rPr>
              <a:t>own</a:t>
            </a:r>
            <a:r>
              <a:rPr lang="en-US" sz="2200" dirty="0">
                <a:solidFill>
                  <a:schemeClr val="bg1"/>
                </a:solidFill>
              </a:rPr>
              <a:t> worth from </a:t>
            </a:r>
            <a:r>
              <a:rPr lang="en-US" sz="2200" dirty="0">
                <a:solidFill>
                  <a:schemeClr val="accent3"/>
                </a:solidFill>
              </a:rPr>
              <a:t>whence</a:t>
            </a:r>
            <a:r>
              <a:rPr lang="en-US" sz="2200" dirty="0">
                <a:solidFill>
                  <a:schemeClr val="bg1"/>
                </a:solidFill>
              </a:rPr>
              <a:t> they were </a:t>
            </a:r>
            <a:r>
              <a:rPr lang="en-US" sz="2200" dirty="0" err="1">
                <a:solidFill>
                  <a:schemeClr val="bg1"/>
                </a:solidFill>
              </a:rPr>
              <a:t>glast</a:t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Did </a:t>
            </a:r>
            <a:r>
              <a:rPr lang="en-US" sz="2200" dirty="0">
                <a:solidFill>
                  <a:schemeClr val="accent3"/>
                </a:solidFill>
              </a:rPr>
              <a:t>point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>
                <a:solidFill>
                  <a:schemeClr val="accent3"/>
                </a:solidFill>
              </a:rPr>
              <a:t>out</a:t>
            </a:r>
            <a:r>
              <a:rPr lang="en-US" sz="2200" dirty="0">
                <a:solidFill>
                  <a:schemeClr val="bg1"/>
                </a:solidFill>
              </a:rPr>
              <a:t> to buy them along as you past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FD6D0C-12A3-FBDC-8462-7A5F96D358EE}"/>
              </a:ext>
            </a:extLst>
          </p:cNvPr>
          <p:cNvSpPr txBox="1">
            <a:spLocks/>
          </p:cNvSpPr>
          <p:nvPr/>
        </p:nvSpPr>
        <p:spPr>
          <a:xfrm>
            <a:off x="1377043" y="6113026"/>
            <a:ext cx="6565174" cy="527051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 anchor="ctr" anchorCtr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tx1">
                    <a:lumMod val="95000"/>
                  </a:schemeClr>
                </a:solidFill>
              </a:rPr>
              <a:t>A lot of differences! Are there all different words though?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F7418DE-3DE3-453B-6E85-1CE78293D67E}"/>
              </a:ext>
            </a:extLst>
          </p:cNvPr>
          <p:cNvSpPr txBox="1">
            <a:spLocks/>
          </p:cNvSpPr>
          <p:nvPr/>
        </p:nvSpPr>
        <p:spPr>
          <a:xfrm>
            <a:off x="748934" y="1079501"/>
            <a:ext cx="4084321" cy="5270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i="1" dirty="0"/>
              <a:t>Love’s </a:t>
            </a:r>
            <a:r>
              <a:rPr lang="en-US" i="1" dirty="0" err="1"/>
              <a:t>Labours</a:t>
            </a:r>
            <a:r>
              <a:rPr lang="en-US" i="1" dirty="0"/>
              <a:t> Lost </a:t>
            </a:r>
            <a:r>
              <a:rPr lang="en-US" dirty="0"/>
              <a:t>(Quarto, 1598)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D9D159C-1599-D1DF-0202-ADB96B22B875}"/>
              </a:ext>
            </a:extLst>
          </p:cNvPr>
          <p:cNvSpPr txBox="1">
            <a:spLocks/>
          </p:cNvSpPr>
          <p:nvPr/>
        </p:nvSpPr>
        <p:spPr>
          <a:xfrm>
            <a:off x="6836228" y="3628843"/>
            <a:ext cx="4238897" cy="4635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i="1" dirty="0"/>
              <a:t>Love’s </a:t>
            </a:r>
            <a:r>
              <a:rPr lang="en-US" sz="2200" i="1" dirty="0" err="1"/>
              <a:t>Labours</a:t>
            </a:r>
            <a:r>
              <a:rPr lang="en-US" sz="2200" i="1" dirty="0"/>
              <a:t> Lost </a:t>
            </a:r>
            <a:r>
              <a:rPr lang="en-US" sz="2200" dirty="0"/>
              <a:t>(First Folio, 1623)</a:t>
            </a:r>
          </a:p>
        </p:txBody>
      </p:sp>
    </p:spTree>
    <p:extLst>
      <p:ext uri="{BB962C8B-B14F-4D97-AF65-F5344CB8AC3E}">
        <p14:creationId xmlns:p14="http://schemas.microsoft.com/office/powerpoint/2010/main" val="1744030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5B3F12-6D8E-3006-D77C-66591F49C8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EC81D-6FFA-B697-1822-DDE4037A6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17923"/>
            <a:ext cx="9905998" cy="5498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An Example of the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8B034-1110-934D-2AF4-BC2899834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664" y="1492250"/>
            <a:ext cx="6816633" cy="1708150"/>
          </a:xfr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anchor="t" anchorCtr="0"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Mee</a:t>
            </a:r>
            <a:r>
              <a:rPr lang="en-US" dirty="0">
                <a:solidFill>
                  <a:schemeClr val="bg1"/>
                </a:solidFill>
              </a:rPr>
              <a:t> thought all his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senses</a:t>
            </a:r>
            <a:r>
              <a:rPr lang="en-US" dirty="0">
                <a:solidFill>
                  <a:schemeClr val="bg1"/>
                </a:solidFill>
              </a:rPr>
              <a:t> were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lokt</a:t>
            </a:r>
            <a:r>
              <a:rPr lang="en-US" dirty="0">
                <a:solidFill>
                  <a:schemeClr val="bg1"/>
                </a:solidFill>
              </a:rPr>
              <a:t> in his eye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As </a:t>
            </a:r>
            <a:r>
              <a:rPr lang="en-US" dirty="0" err="1">
                <a:solidFill>
                  <a:schemeClr val="bg1"/>
                </a:solidFill>
              </a:rPr>
              <a:t>iewels</a:t>
            </a:r>
            <a:r>
              <a:rPr lang="en-US" dirty="0">
                <a:solidFill>
                  <a:schemeClr val="bg1"/>
                </a:solidFill>
              </a:rPr>
              <a:t> in </a:t>
            </a:r>
            <a:r>
              <a:rPr lang="en-US" dirty="0" err="1">
                <a:solidFill>
                  <a:schemeClr val="bg1"/>
                </a:solidFill>
              </a:rPr>
              <a:t>christall</a:t>
            </a:r>
            <a:r>
              <a:rPr lang="en-US" dirty="0">
                <a:solidFill>
                  <a:schemeClr val="bg1"/>
                </a:solidFill>
              </a:rPr>
              <a:t> for some prince to buy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Who </a:t>
            </a:r>
            <a:r>
              <a:rPr lang="en-US" dirty="0" err="1">
                <a:solidFill>
                  <a:schemeClr val="bg1"/>
                </a:solidFill>
              </a:rPr>
              <a:t>tendring</a:t>
            </a:r>
            <a:r>
              <a:rPr lang="en-US" dirty="0">
                <a:solidFill>
                  <a:schemeClr val="bg1"/>
                </a:solidFill>
              </a:rPr>
              <a:t> their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owne</a:t>
            </a:r>
            <a:r>
              <a:rPr lang="en-US" dirty="0">
                <a:solidFill>
                  <a:schemeClr val="bg1"/>
                </a:solidFill>
              </a:rPr>
              <a:t> worth from </a:t>
            </a:r>
            <a:r>
              <a:rPr lang="en-US" dirty="0">
                <a:solidFill>
                  <a:schemeClr val="accent3"/>
                </a:solidFill>
              </a:rPr>
              <a:t>where</a:t>
            </a:r>
            <a:r>
              <a:rPr lang="en-US" dirty="0">
                <a:solidFill>
                  <a:schemeClr val="bg1"/>
                </a:solidFill>
              </a:rPr>
              <a:t> they were </a:t>
            </a:r>
            <a:r>
              <a:rPr lang="en-US" dirty="0" err="1">
                <a:solidFill>
                  <a:schemeClr val="bg1"/>
                </a:solidFill>
              </a:rPr>
              <a:t>glast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Did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poynt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accent3"/>
                </a:solidFill>
              </a:rPr>
              <a:t>you</a:t>
            </a:r>
            <a:r>
              <a:rPr lang="en-US" dirty="0">
                <a:solidFill>
                  <a:schemeClr val="bg1"/>
                </a:solidFill>
              </a:rPr>
              <a:t> to buy them along as you past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2A24F05-8FCC-8D05-0871-E5C2854B98D3}"/>
              </a:ext>
            </a:extLst>
          </p:cNvPr>
          <p:cNvSpPr txBox="1">
            <a:spLocks/>
          </p:cNvSpPr>
          <p:nvPr/>
        </p:nvSpPr>
        <p:spPr>
          <a:xfrm>
            <a:off x="4506323" y="4092395"/>
            <a:ext cx="6816633" cy="146304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t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Me</a:t>
            </a:r>
            <a:r>
              <a:rPr lang="en-US" sz="2200" dirty="0">
                <a:solidFill>
                  <a:schemeClr val="bg1"/>
                </a:solidFill>
              </a:rPr>
              <a:t> thought all his </a:t>
            </a:r>
            <a:r>
              <a:rPr lang="en-US" sz="22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sences</a:t>
            </a:r>
            <a:r>
              <a:rPr lang="en-US" sz="2200" dirty="0">
                <a:solidFill>
                  <a:schemeClr val="bg1"/>
                </a:solidFill>
              </a:rPr>
              <a:t> were </a:t>
            </a:r>
            <a:r>
              <a:rPr lang="en-US" sz="22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lockt</a:t>
            </a:r>
            <a:r>
              <a:rPr lang="en-US" sz="2200" dirty="0">
                <a:solidFill>
                  <a:schemeClr val="bg1"/>
                </a:solidFill>
              </a:rPr>
              <a:t> in his eye</a:t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As </a:t>
            </a:r>
            <a:r>
              <a:rPr lang="en-US" sz="2200" dirty="0" err="1">
                <a:solidFill>
                  <a:schemeClr val="bg1"/>
                </a:solidFill>
              </a:rPr>
              <a:t>iewels</a:t>
            </a:r>
            <a:r>
              <a:rPr lang="en-US" sz="2200" dirty="0">
                <a:solidFill>
                  <a:schemeClr val="bg1"/>
                </a:solidFill>
              </a:rPr>
              <a:t> in </a:t>
            </a:r>
            <a:r>
              <a:rPr lang="en-US" sz="2200" dirty="0" err="1">
                <a:solidFill>
                  <a:schemeClr val="bg1"/>
                </a:solidFill>
              </a:rPr>
              <a:t>christall</a:t>
            </a:r>
            <a:r>
              <a:rPr lang="en-US" sz="2200" dirty="0">
                <a:solidFill>
                  <a:schemeClr val="bg1"/>
                </a:solidFill>
              </a:rPr>
              <a:t> for some prince to buy</a:t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Who </a:t>
            </a:r>
            <a:r>
              <a:rPr lang="en-US" sz="2200" dirty="0" err="1">
                <a:solidFill>
                  <a:schemeClr val="bg1"/>
                </a:solidFill>
              </a:rPr>
              <a:t>tendring</a:t>
            </a:r>
            <a:r>
              <a:rPr lang="en-US" sz="2200" dirty="0">
                <a:solidFill>
                  <a:schemeClr val="bg1"/>
                </a:solidFill>
              </a:rPr>
              <a:t> their </a:t>
            </a:r>
            <a:r>
              <a:rPr lang="en-US" sz="2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own</a:t>
            </a:r>
            <a:r>
              <a:rPr lang="en-US" sz="2200" dirty="0">
                <a:solidFill>
                  <a:schemeClr val="bg1"/>
                </a:solidFill>
              </a:rPr>
              <a:t> worth from </a:t>
            </a:r>
            <a:r>
              <a:rPr lang="en-US" sz="2200" dirty="0">
                <a:solidFill>
                  <a:schemeClr val="accent3"/>
                </a:solidFill>
              </a:rPr>
              <a:t>whence</a:t>
            </a:r>
            <a:r>
              <a:rPr lang="en-US" sz="2200" dirty="0">
                <a:solidFill>
                  <a:schemeClr val="bg1"/>
                </a:solidFill>
              </a:rPr>
              <a:t> they were </a:t>
            </a:r>
            <a:r>
              <a:rPr lang="en-US" sz="2200" dirty="0" err="1">
                <a:solidFill>
                  <a:schemeClr val="bg1"/>
                </a:solidFill>
              </a:rPr>
              <a:t>glast</a:t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Did </a:t>
            </a:r>
            <a:r>
              <a:rPr lang="en-US" sz="2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point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>
                <a:solidFill>
                  <a:schemeClr val="accent3"/>
                </a:solidFill>
              </a:rPr>
              <a:t>out</a:t>
            </a:r>
            <a:r>
              <a:rPr lang="en-US" sz="2200" dirty="0">
                <a:solidFill>
                  <a:schemeClr val="bg1"/>
                </a:solidFill>
              </a:rPr>
              <a:t> to buy them along as you past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959BEE6-0F8D-D35B-222A-0E485255DD5F}"/>
              </a:ext>
            </a:extLst>
          </p:cNvPr>
          <p:cNvSpPr txBox="1">
            <a:spLocks/>
          </p:cNvSpPr>
          <p:nvPr/>
        </p:nvSpPr>
        <p:spPr>
          <a:xfrm>
            <a:off x="1377043" y="6113026"/>
            <a:ext cx="6565174" cy="527051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 anchor="ctr" anchorCtr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tx1">
                    <a:lumMod val="95000"/>
                  </a:schemeClr>
                </a:solidFill>
              </a:rPr>
              <a:t>Most scholars would say only two are substantive variants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6E306A7-4DE4-4B3B-73DC-E404D000C539}"/>
              </a:ext>
            </a:extLst>
          </p:cNvPr>
          <p:cNvSpPr txBox="1">
            <a:spLocks/>
          </p:cNvSpPr>
          <p:nvPr/>
        </p:nvSpPr>
        <p:spPr>
          <a:xfrm>
            <a:off x="748934" y="1079501"/>
            <a:ext cx="4084321" cy="5270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i="1" dirty="0"/>
              <a:t>Love’s </a:t>
            </a:r>
            <a:r>
              <a:rPr lang="en-US" i="1" dirty="0" err="1"/>
              <a:t>Labours</a:t>
            </a:r>
            <a:r>
              <a:rPr lang="en-US" i="1" dirty="0"/>
              <a:t> Lost </a:t>
            </a:r>
            <a:r>
              <a:rPr lang="en-US" dirty="0"/>
              <a:t>(Quarto, 1598)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7BE4C68-D452-587D-0232-BDA977837B74}"/>
              </a:ext>
            </a:extLst>
          </p:cNvPr>
          <p:cNvSpPr txBox="1">
            <a:spLocks/>
          </p:cNvSpPr>
          <p:nvPr/>
        </p:nvSpPr>
        <p:spPr>
          <a:xfrm>
            <a:off x="6836228" y="3628843"/>
            <a:ext cx="4238897" cy="4635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i="1" dirty="0"/>
              <a:t>Love’s </a:t>
            </a:r>
            <a:r>
              <a:rPr lang="en-US" sz="2200" i="1" dirty="0" err="1"/>
              <a:t>Labours</a:t>
            </a:r>
            <a:r>
              <a:rPr lang="en-US" sz="2200" i="1" dirty="0"/>
              <a:t> Lost </a:t>
            </a:r>
            <a:r>
              <a:rPr lang="en-US" sz="2200" dirty="0"/>
              <a:t>(First Folio, 1623)</a:t>
            </a:r>
          </a:p>
        </p:txBody>
      </p:sp>
    </p:spTree>
    <p:extLst>
      <p:ext uri="{BB962C8B-B14F-4D97-AF65-F5344CB8AC3E}">
        <p14:creationId xmlns:p14="http://schemas.microsoft.com/office/powerpoint/2010/main" val="154445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4DDD4-4248-9244-A290-A91A1F299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12140"/>
            <a:ext cx="9905998" cy="609391"/>
          </a:xfrm>
        </p:spPr>
        <p:txBody>
          <a:bodyPr/>
          <a:lstStyle/>
          <a:p>
            <a:pPr algn="ctr"/>
            <a:r>
              <a:rPr lang="en-US" dirty="0"/>
              <a:t>Ok, what now then?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93D2B00C-7861-AA44-87BB-FC0DFB1DFD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00181" y="1654545"/>
                <a:ext cx="5095819" cy="1022475"/>
              </a:xfrm>
            </p:spPr>
            <p:txBody>
              <a:bodyPr anchor="t" anchorCtr="0">
                <a:normAutofit/>
              </a:bodyPr>
              <a:lstStyle/>
              <a:p>
                <a:pPr marL="457200" lvl="1" indent="0">
                  <a:buNone/>
                </a:pPr>
                <a:r>
                  <a:rPr lang="en-US" i="1" dirty="0"/>
                  <a:t>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𝒑𝒒</m:t>
                        </m:r>
                      </m:sub>
                    </m:sSub>
                  </m:oMath>
                </a14:m>
                <a:r>
                  <a:rPr lang="en-US" b="1" i="1" dirty="0">
                    <a:solidFill>
                      <a:srgbClr val="0070C0"/>
                    </a:solidFill>
                  </a:rPr>
                  <a:t> </a:t>
                </a:r>
                <a:r>
                  <a:rPr lang="en-US" i="1" dirty="0"/>
                  <a:t>to address Early </a:t>
                </a:r>
                <a:r>
                  <a:rPr lang="en-US" i="1" dirty="0" err="1"/>
                  <a:t>ModE</a:t>
                </a:r>
                <a:r>
                  <a:rPr lang="en-US" i="1" dirty="0"/>
                  <a:t> spellings</a:t>
                </a:r>
              </a:p>
              <a:p>
                <a:pPr lvl="2"/>
                <a:r>
                  <a:rPr lang="en-US" i="1" dirty="0"/>
                  <a:t>sen</a:t>
                </a:r>
                <a:r>
                  <a:rPr lang="en-US" b="1" i="1" u="sng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s</a:t>
                </a:r>
                <a:r>
                  <a:rPr lang="en-US" i="1" dirty="0"/>
                  <a:t>es/</a:t>
                </a:r>
                <a:r>
                  <a:rPr lang="en-US" i="1" dirty="0" err="1"/>
                  <a:t>sen</a:t>
                </a:r>
                <a:r>
                  <a:rPr lang="en-US" b="1" i="1" u="sng" dirty="0" err="1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c</a:t>
                </a:r>
                <a:r>
                  <a:rPr lang="en-US" i="1" dirty="0" err="1"/>
                  <a:t>es</a:t>
                </a:r>
                <a:r>
                  <a:rPr lang="en-US" i="1" dirty="0"/>
                  <a:t>, </a:t>
                </a:r>
                <a:r>
                  <a:rPr lang="en-US" i="1" dirty="0" err="1"/>
                  <a:t>po</a:t>
                </a:r>
                <a:r>
                  <a:rPr lang="en-US" b="1" i="1" u="sng" dirty="0" err="1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y</a:t>
                </a:r>
                <a:r>
                  <a:rPr lang="en-US" i="1" dirty="0" err="1"/>
                  <a:t>nt</a:t>
                </a:r>
                <a:r>
                  <a:rPr lang="en-US" i="1" dirty="0"/>
                  <a:t>/po</a:t>
                </a:r>
                <a:r>
                  <a:rPr lang="en-US" b="1" i="1" u="sng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i</a:t>
                </a:r>
                <a:r>
                  <a:rPr lang="en-US" i="1" dirty="0"/>
                  <a:t>nt, </a:t>
                </a:r>
                <a:r>
                  <a:rPr lang="en-US" b="1" i="1" u="sng" dirty="0" err="1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y</a:t>
                </a:r>
                <a:r>
                  <a:rPr lang="en-US" i="1" dirty="0" err="1"/>
                  <a:t>faith</a:t>
                </a:r>
                <a:r>
                  <a:rPr lang="en-US" i="1" dirty="0"/>
                  <a:t>/</a:t>
                </a:r>
                <a:r>
                  <a:rPr lang="en-US" b="1" i="1" u="sng" dirty="0" err="1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i</a:t>
                </a:r>
                <a:r>
                  <a:rPr lang="en-US" i="1" dirty="0" err="1"/>
                  <a:t>'faith</a:t>
                </a:r>
                <a:endParaRPr lang="en-US" i="1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93D2B00C-7861-AA44-87BB-FC0DFB1DFD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0181" y="1654545"/>
                <a:ext cx="5095819" cy="102247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CFE6B8C5-1AA4-763F-B803-21961A6510FF}"/>
              </a:ext>
            </a:extLst>
          </p:cNvPr>
          <p:cNvSpPr txBox="1"/>
          <p:nvPr/>
        </p:nvSpPr>
        <p:spPr>
          <a:xfrm>
            <a:off x="8024010" y="1554987"/>
            <a:ext cx="909223" cy="369332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String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B3E3BF-C478-24DC-D3B4-7F6537E48FFF}"/>
              </a:ext>
            </a:extLst>
          </p:cNvPr>
          <p:cNvSpPr txBox="1"/>
          <p:nvPr/>
        </p:nvSpPr>
        <p:spPr>
          <a:xfrm>
            <a:off x="9300442" y="1554987"/>
            <a:ext cx="909223" cy="369332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String 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B19F77-B839-3C9A-5A15-3F7EF8E5896D}"/>
              </a:ext>
            </a:extLst>
          </p:cNvPr>
          <p:cNvSpPr/>
          <p:nvPr/>
        </p:nvSpPr>
        <p:spPr>
          <a:xfrm>
            <a:off x="8036878" y="2385984"/>
            <a:ext cx="2172787" cy="1254035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String Edit Distance Algorithm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670C4F-9765-5EEF-FF13-A027A4B37C95}"/>
              </a:ext>
            </a:extLst>
          </p:cNvPr>
          <p:cNvSpPr txBox="1"/>
          <p:nvPr/>
        </p:nvSpPr>
        <p:spPr>
          <a:xfrm>
            <a:off x="7215316" y="4889691"/>
            <a:ext cx="1645920" cy="646331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Different word or misspelling!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5C95A2-AC7B-7320-4D11-C3DF96E67892}"/>
              </a:ext>
            </a:extLst>
          </p:cNvPr>
          <p:cNvSpPr txBox="1"/>
          <p:nvPr/>
        </p:nvSpPr>
        <p:spPr>
          <a:xfrm>
            <a:off x="9403079" y="4893023"/>
            <a:ext cx="1645920" cy="646331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Variation of same word!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B98CF30-19DC-621A-97C3-89A092B6664C}"/>
                  </a:ext>
                </a:extLst>
              </p:cNvPr>
              <p:cNvSpPr txBox="1"/>
              <p:nvPr/>
            </p:nvSpPr>
            <p:spPr>
              <a:xfrm>
                <a:off x="7935639" y="3932787"/>
                <a:ext cx="2375264" cy="646331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Edit Distance greater than some threshold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?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B98CF30-19DC-621A-97C3-89A092B666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5639" y="3932787"/>
                <a:ext cx="2375264" cy="646331"/>
              </a:xfrm>
              <a:prstGeom prst="rect">
                <a:avLst/>
              </a:prstGeom>
              <a:blipFill>
                <a:blip r:embed="rId3"/>
                <a:stretch>
                  <a:fillRect l="-2116" t="-3846" b="-15385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13E39FE-B1DB-02F8-63DC-0C7F80794646}"/>
              </a:ext>
            </a:extLst>
          </p:cNvPr>
          <p:cNvCxnSpPr>
            <a:stCxn id="3" idx="2"/>
            <a:endCxn id="6" idx="0"/>
          </p:cNvCxnSpPr>
          <p:nvPr/>
        </p:nvCxnSpPr>
        <p:spPr>
          <a:xfrm>
            <a:off x="8478622" y="1924319"/>
            <a:ext cx="644650" cy="461665"/>
          </a:xfrm>
          <a:prstGeom prst="straightConnector1">
            <a:avLst/>
          </a:prstGeom>
          <a:ln>
            <a:solidFill>
              <a:schemeClr val="tx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76152CF-FAC0-A114-0376-8BC887F824AE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 flipH="1">
            <a:off x="9123272" y="1924319"/>
            <a:ext cx="631782" cy="461665"/>
          </a:xfrm>
          <a:prstGeom prst="straightConnector1">
            <a:avLst/>
          </a:prstGeom>
          <a:ln>
            <a:solidFill>
              <a:schemeClr val="tx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3577101-142A-845F-837A-05AC8F8E2F2D}"/>
              </a:ext>
            </a:extLst>
          </p:cNvPr>
          <p:cNvCxnSpPr>
            <a:cxnSpLocks/>
            <a:stCxn id="6" idx="2"/>
            <a:endCxn id="11" idx="0"/>
          </p:cNvCxnSpPr>
          <p:nvPr/>
        </p:nvCxnSpPr>
        <p:spPr>
          <a:xfrm flipH="1">
            <a:off x="9123271" y="3640019"/>
            <a:ext cx="1" cy="292768"/>
          </a:xfrm>
          <a:prstGeom prst="straightConnector1">
            <a:avLst/>
          </a:prstGeom>
          <a:ln>
            <a:solidFill>
              <a:schemeClr val="tx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805B324-4DAD-6BD1-2F34-F30868FC7778}"/>
              </a:ext>
            </a:extLst>
          </p:cNvPr>
          <p:cNvCxnSpPr>
            <a:cxnSpLocks/>
            <a:stCxn id="11" idx="2"/>
            <a:endCxn id="7" idx="0"/>
          </p:cNvCxnSpPr>
          <p:nvPr/>
        </p:nvCxnSpPr>
        <p:spPr>
          <a:xfrm flipH="1">
            <a:off x="8038276" y="4579118"/>
            <a:ext cx="1084995" cy="310573"/>
          </a:xfrm>
          <a:prstGeom prst="straightConnector1">
            <a:avLst/>
          </a:prstGeom>
          <a:ln>
            <a:solidFill>
              <a:schemeClr val="tx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FFB11BF-8338-3AC5-B36B-9CA76770BD17}"/>
              </a:ext>
            </a:extLst>
          </p:cNvPr>
          <p:cNvCxnSpPr>
            <a:cxnSpLocks/>
            <a:stCxn id="11" idx="2"/>
            <a:endCxn id="10" idx="0"/>
          </p:cNvCxnSpPr>
          <p:nvPr/>
        </p:nvCxnSpPr>
        <p:spPr>
          <a:xfrm>
            <a:off x="9123271" y="4579118"/>
            <a:ext cx="1102768" cy="313905"/>
          </a:xfrm>
          <a:prstGeom prst="straightConnector1">
            <a:avLst/>
          </a:prstGeom>
          <a:ln>
            <a:solidFill>
              <a:schemeClr val="tx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7">
            <a:extLst>
              <a:ext uri="{FF2B5EF4-FFF2-40B4-BE49-F238E27FC236}">
                <a16:creationId xmlns:a16="http://schemas.microsoft.com/office/drawing/2014/main" id="{C6F1D610-369E-C4C8-3E2F-D1AC12F6202D}"/>
              </a:ext>
            </a:extLst>
          </p:cNvPr>
          <p:cNvSpPr txBox="1">
            <a:spLocks/>
          </p:cNvSpPr>
          <p:nvPr/>
        </p:nvSpPr>
        <p:spPr>
          <a:xfrm>
            <a:off x="1295939" y="4532510"/>
            <a:ext cx="4303423" cy="15661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dirty="0"/>
              <a:t>Use a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gap penalty </a:t>
            </a:r>
            <a:r>
              <a:rPr lang="en-US" dirty="0"/>
              <a:t>to lessen impact of</a:t>
            </a:r>
            <a:br>
              <a:rPr lang="en-US" dirty="0"/>
            </a:br>
            <a:r>
              <a:rPr lang="en-US" dirty="0"/>
              <a:t>some insertions</a:t>
            </a:r>
          </a:p>
          <a:p>
            <a:pPr lvl="2"/>
            <a:r>
              <a:rPr lang="en-US" dirty="0" err="1"/>
              <a:t>fierworke</a:t>
            </a:r>
            <a:r>
              <a:rPr lang="en-US" dirty="0"/>
              <a:t>/</a:t>
            </a:r>
            <a:r>
              <a:rPr lang="en-US" dirty="0" err="1"/>
              <a:t>fier</a:t>
            </a:r>
            <a:r>
              <a:rPr lang="en-US" b="1" u="sng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-</a:t>
            </a:r>
            <a:r>
              <a:rPr lang="en-US" dirty="0" err="1"/>
              <a:t>worke</a:t>
            </a:r>
            <a:r>
              <a:rPr lang="en-US" dirty="0"/>
              <a:t>, </a:t>
            </a:r>
            <a:r>
              <a:rPr lang="en-US" dirty="0" err="1"/>
              <a:t>youle</a:t>
            </a:r>
            <a:r>
              <a:rPr lang="en-US" dirty="0"/>
              <a:t>/</a:t>
            </a:r>
            <a:r>
              <a:rPr lang="en-US" dirty="0" err="1"/>
              <a:t>you</a:t>
            </a:r>
            <a:r>
              <a:rPr lang="en-US" b="1" u="sng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’</a:t>
            </a:r>
            <a:r>
              <a:rPr lang="en-US" dirty="0" err="1"/>
              <a:t>l</a:t>
            </a:r>
            <a:r>
              <a:rPr lang="en-US" dirty="0"/>
              <a:t>, </a:t>
            </a:r>
            <a:r>
              <a:rPr lang="en-US" dirty="0" err="1"/>
              <a:t>yfaith</a:t>
            </a:r>
            <a:r>
              <a:rPr lang="en-US" dirty="0"/>
              <a:t>/</a:t>
            </a:r>
            <a:r>
              <a:rPr lang="en-US" dirty="0" err="1"/>
              <a:t>i</a:t>
            </a:r>
            <a:r>
              <a:rPr lang="en-US" b="1" u="sng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’</a:t>
            </a:r>
            <a:r>
              <a:rPr lang="en-US" dirty="0" err="1"/>
              <a:t>faith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37C5CFE-F719-5E5D-4115-1A8F32F0BA2D}"/>
              </a:ext>
            </a:extLst>
          </p:cNvPr>
          <p:cNvCxnSpPr/>
          <p:nvPr/>
        </p:nvCxnSpPr>
        <p:spPr>
          <a:xfrm>
            <a:off x="6242180" y="2230016"/>
            <a:ext cx="1446244" cy="429208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23FEEBF-277C-996F-163F-3F1005770009}"/>
              </a:ext>
            </a:extLst>
          </p:cNvPr>
          <p:cNvCxnSpPr>
            <a:cxnSpLocks/>
          </p:cNvCxnSpPr>
          <p:nvPr/>
        </p:nvCxnSpPr>
        <p:spPr>
          <a:xfrm flipV="1">
            <a:off x="5357592" y="3135086"/>
            <a:ext cx="2088237" cy="1379628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444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{78731ABC-CB82-E74D-A429-13D3326A7E5D}tf10001122</Template>
  <TotalTime>39606</TotalTime>
  <Words>3820</Words>
  <Application>Microsoft Macintosh PowerPoint</Application>
  <PresentationFormat>Widescreen</PresentationFormat>
  <Paragraphs>1107</Paragraphs>
  <Slides>45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6" baseType="lpstr">
      <vt:lpstr>Courier Oblique</vt:lpstr>
      <vt:lpstr>ＭＳ Ｐゴシック</vt:lpstr>
      <vt:lpstr>Arial</vt:lpstr>
      <vt:lpstr>Calibri</vt:lpstr>
      <vt:lpstr>Cambria Math</vt:lpstr>
      <vt:lpstr>Courier New</vt:lpstr>
      <vt:lpstr>Monotype Sorts</vt:lpstr>
      <vt:lpstr>Tahoma</vt:lpstr>
      <vt:lpstr>Tw Cen MT</vt:lpstr>
      <vt:lpstr>Wingdings</vt:lpstr>
      <vt:lpstr>Circuit</vt:lpstr>
      <vt:lpstr>Sequences (String Edit Distance, Longest Common Subsequence)</vt:lpstr>
      <vt:lpstr>Sequences</vt:lpstr>
      <vt:lpstr>Sequence Alignment</vt:lpstr>
      <vt:lpstr>String Edit Distance</vt:lpstr>
      <vt:lpstr>Edit Distance</vt:lpstr>
      <vt:lpstr>An Example of the Problem</vt:lpstr>
      <vt:lpstr>An Example of the Problem</vt:lpstr>
      <vt:lpstr>An Example of the Problem</vt:lpstr>
      <vt:lpstr>Ok, what now then?</vt:lpstr>
      <vt:lpstr>Sequence Alignment: Problem Statement</vt:lpstr>
      <vt:lpstr>Example: Alignment and Matching</vt:lpstr>
      <vt:lpstr>Process for Dynamic Programming</vt:lpstr>
      <vt:lpstr>SubProblem Definition</vt:lpstr>
      <vt:lpstr>Process for Dynamic Programming</vt:lpstr>
      <vt:lpstr>Base Cases</vt:lpstr>
      <vt:lpstr>Recursive Cases</vt:lpstr>
      <vt:lpstr>Recursive Cases</vt:lpstr>
      <vt:lpstr>Final Formula</vt:lpstr>
      <vt:lpstr>Process for Dynamic Programming</vt:lpstr>
      <vt:lpstr>Small Example</vt:lpstr>
      <vt:lpstr>Process for Dynamic Programming</vt:lpstr>
      <vt:lpstr>Bottom-up Implementation</vt:lpstr>
      <vt:lpstr>Small Example</vt:lpstr>
      <vt:lpstr>Small Example</vt:lpstr>
      <vt:lpstr>Complete Solution</vt:lpstr>
      <vt:lpstr>Backtrack to Get the Edit</vt:lpstr>
      <vt:lpstr>Summary on Sequence Alignment</vt:lpstr>
      <vt:lpstr>Larger Example</vt:lpstr>
      <vt:lpstr>Longest Common Subsequence</vt:lpstr>
      <vt:lpstr>Longest Common Subsequence</vt:lpstr>
      <vt:lpstr>Process for Dynamic Programming</vt:lpstr>
      <vt:lpstr>SubProblem Definition</vt:lpstr>
      <vt:lpstr>Process for Dynamic Programming</vt:lpstr>
      <vt:lpstr>Identify Recursive Structure</vt:lpstr>
      <vt:lpstr>Identify Recursive Structure</vt:lpstr>
      <vt:lpstr>Identify Recursive Structure</vt:lpstr>
      <vt:lpstr>Process for Dynamic Programming</vt:lpstr>
      <vt:lpstr>Data Structure for lookups</vt:lpstr>
      <vt:lpstr>Process for Dynamic Programming</vt:lpstr>
      <vt:lpstr>Solve in a Good Order</vt:lpstr>
      <vt:lpstr>LCS Length Algorithm</vt:lpstr>
      <vt:lpstr>Reconstructing the LCS</vt:lpstr>
      <vt:lpstr>Reconstructing the LCS</vt:lpstr>
      <vt:lpstr>Reconstructing the LCS</vt:lpstr>
      <vt:lpstr>Top-Down Solution with Memoization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 Programming</dc:title>
  <dc:creator>Mark Floryan</dc:creator>
  <cp:lastModifiedBy>Floryan, Mark Richard (mrf8t)</cp:lastModifiedBy>
  <cp:revision>240</cp:revision>
  <dcterms:created xsi:type="dcterms:W3CDTF">2023-02-24T14:15:53Z</dcterms:created>
  <dcterms:modified xsi:type="dcterms:W3CDTF">2025-09-23T18:06:29Z</dcterms:modified>
</cp:coreProperties>
</file>