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14"/>
  </p:notesMasterIdLst>
  <p:sldIdLst>
    <p:sldId id="256" r:id="rId2"/>
    <p:sldId id="689" r:id="rId3"/>
    <p:sldId id="690" r:id="rId4"/>
    <p:sldId id="696" r:id="rId5"/>
    <p:sldId id="697" r:id="rId6"/>
    <p:sldId id="701" r:id="rId7"/>
    <p:sldId id="699" r:id="rId8"/>
    <p:sldId id="702" r:id="rId9"/>
    <p:sldId id="706" r:id="rId10"/>
    <p:sldId id="703" r:id="rId11"/>
    <p:sldId id="693" r:id="rId12"/>
    <p:sldId id="7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0"/>
    <p:restoredTop sz="94673"/>
  </p:normalViewPr>
  <p:slideViewPr>
    <p:cSldViewPr snapToGrid="0" snapToObjects="1">
      <p:cViewPr varScale="1">
        <p:scale>
          <a:sx n="137" d="100"/>
          <a:sy n="137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2CD26A6-15A2-B449-9218-85BDE57EBA42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6231-FA13-E844-B7A9-39406EF14982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75EF-9ECA-B54E-B5F1-E9A7ECD1A9A7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54CC-C6D3-2343-B23F-7899CBC1D23F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3A3F-0738-3A4B-9460-155F524D47D2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266C-1F81-3F4F-9E28-AFBFE5E15350}" type="datetime1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5C51A-5B64-744E-84CD-F53E0FA92537}" type="datetime1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85F3-FE26-6F4E-A395-CAB36C7DE96B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8D8C-2310-1F49-8704-ED0A872C1D76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176D-7614-0047-BF7D-0D7213955B60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DFC6-3AF6-5F40-9115-61971812DEC9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4E90-35C8-E14C-B1F1-9C55AFA0B23D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EEFC5-06EE-864E-8985-D4A3572367C6}" type="datetime1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EA8D-371E-E449-A3CD-D4BC4ACAE00B}" type="datetime1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CDE8-2B30-9C4B-9524-B7B866851B77}" type="datetime1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9D64-9F73-834A-BB33-5400411F3A00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52D3-087A-BD44-B9C8-6816C7755A34}" type="datetime1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A8015-F4DF-264C-B6A2-A0129953FA2D}" type="datetime1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30.png"/><Relationship Id="rId21" Type="http://schemas.openxmlformats.org/officeDocument/2006/relationships/image" Target="../media/image48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2" Type="http://schemas.openxmlformats.org/officeDocument/2006/relationships/image" Target="../media/image29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Greedy Algorithms</a:t>
            </a:r>
            <a:br>
              <a:rPr lang="en-US" dirty="0"/>
            </a:br>
            <a:r>
              <a:rPr lang="en-US" dirty="0"/>
              <a:t>Dividing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13165"/>
            <a:ext cx="9905998" cy="606967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49364" y="2413262"/>
            <a:ext cx="3893271" cy="4231573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Verify(</a:t>
            </a:r>
            <a:r>
              <a:rPr lang="en-US" sz="18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 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1800" dirty="0">
              <a:solidFill>
                <a:schemeClr val="accent4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Count = 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For each item </a:t>
            </a:r>
            <a:r>
              <a:rPr lang="en-US" sz="18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8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received </a:t>
            </a:r>
            <a:r>
              <a:rPr lang="en-US" sz="18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count++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else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count--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count == -1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return 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fail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1F03DFE-A728-3969-26A8-78215ED9B4D9}"/>
              </a:ext>
            </a:extLst>
          </p:cNvPr>
          <p:cNvSpPr txBox="1">
            <a:spLocks/>
          </p:cNvSpPr>
          <p:nvPr/>
        </p:nvSpPr>
        <p:spPr>
          <a:xfrm>
            <a:off x="1510643" y="1080155"/>
            <a:ext cx="9170711" cy="1205061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u="sng" dirty="0"/>
              <a:t>Verifying a solution</a:t>
            </a:r>
            <a:r>
              <a:rPr lang="en-US" dirty="0"/>
              <a:t>: Code below will verify if a list will work for one party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Input</a:t>
            </a:r>
            <a:r>
              <a:rPr lang="en-US" dirty="0"/>
              <a:t>: List that Alice received (or Bob)</a:t>
            </a:r>
          </a:p>
        </p:txBody>
      </p:sp>
    </p:spTree>
    <p:extLst>
      <p:ext uri="{BB962C8B-B14F-4D97-AF65-F5344CB8AC3E}">
        <p14:creationId xmlns:p14="http://schemas.microsoft.com/office/powerpoint/2010/main" val="68398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07593"/>
            <a:ext cx="9905998" cy="588113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Can you solve it??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68396" y="1239249"/>
            <a:ext cx="6707959" cy="58811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b="1" u="sng" dirty="0" err="1"/>
              <a:t>Psuedo</a:t>
            </a:r>
            <a:r>
              <a:rPr lang="en-US" sz="2400" b="1" u="sng" dirty="0"/>
              <a:t>-code: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14A724-2180-F02D-C79A-E0F5455F9553}"/>
              </a:ext>
            </a:extLst>
          </p:cNvPr>
          <p:cNvSpPr txBox="1">
            <a:spLocks/>
          </p:cNvSpPr>
          <p:nvPr/>
        </p:nvSpPr>
        <p:spPr>
          <a:xfrm>
            <a:off x="2068396" y="1768720"/>
            <a:ext cx="6707959" cy="4259263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FairSplit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Maintain a list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items Alice needs one of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Put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Loop n/2 times: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Grab one item from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give to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AliceList</a:t>
            </a: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Place up to 2 next items in </a:t>
            </a:r>
            <a:r>
              <a:rPr lang="en-US" sz="16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on </a:t>
            </a:r>
            <a:r>
              <a:rPr lang="en-US" sz="16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//Alice’s list definitely works for Alice</a:t>
            </a:r>
            <a:br>
              <a: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BobList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BobPriority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AliceList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 Verify(</a:t>
            </a:r>
            <a:r>
              <a:rPr lang="en-US" sz="16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BobsList</a:t>
            </a:r>
            <a:r>
              <a:rPr lang="en-US" sz="16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to see if split works for Bob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7F10CB-C311-B993-C82F-B8F6E6BEC1B5}"/>
              </a:ext>
            </a:extLst>
          </p:cNvPr>
          <p:cNvSpPr txBox="1"/>
          <p:nvPr/>
        </p:nvSpPr>
        <p:spPr>
          <a:xfrm>
            <a:off x="9926425" y="2572850"/>
            <a:ext cx="1923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item should we choose from L?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88B07AD-F072-8E29-8D1D-ACF6114B1BF9}"/>
              </a:ext>
            </a:extLst>
          </p:cNvPr>
          <p:cNvCxnSpPr>
            <a:cxnSpLocks/>
          </p:cNvCxnSpPr>
          <p:nvPr/>
        </p:nvCxnSpPr>
        <p:spPr>
          <a:xfrm flipH="1">
            <a:off x="8927184" y="3063711"/>
            <a:ext cx="848412" cy="28280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2EBB17-0F9E-E6BA-B7A9-A20BA03DCBBB}"/>
              </a:ext>
            </a:extLst>
          </p:cNvPr>
          <p:cNvCxnSpPr>
            <a:cxnSpLocks/>
          </p:cNvCxnSpPr>
          <p:nvPr/>
        </p:nvCxnSpPr>
        <p:spPr>
          <a:xfrm flipH="1">
            <a:off x="8776355" y="1239249"/>
            <a:ext cx="763571" cy="368732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FDD6163-EE66-F5AE-59D6-70184220DEDB}"/>
                  </a:ext>
                </a:extLst>
              </p:cNvPr>
              <p:cNvSpPr txBox="1"/>
              <p:nvPr/>
            </p:nvSpPr>
            <p:spPr>
              <a:xfrm>
                <a:off x="9616912" y="695927"/>
                <a:ext cx="192385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Can we implement this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FDD6163-EE66-F5AE-59D6-70184220D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6912" y="695927"/>
                <a:ext cx="1923853" cy="646331"/>
              </a:xfrm>
              <a:prstGeom prst="rect">
                <a:avLst/>
              </a:prstGeom>
              <a:blipFill>
                <a:blip r:embed="rId2"/>
                <a:stretch>
                  <a:fillRect l="-2632" t="-3846" r="-2632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15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85432"/>
            <a:ext cx="9905998" cy="632433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19080" y="1649692"/>
            <a:ext cx="4449451" cy="4741682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FairSplit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[],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PQ q = {};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=2;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sz="1800" dirty="0" err="1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.indexOf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A[0]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For 1 to n/2: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item =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q.pop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.append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(item);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b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q.push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]); </a:t>
            </a:r>
            <a:r>
              <a:rPr lang="en-US" sz="18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Items – </a:t>
            </a:r>
            <a:r>
              <a:rPr lang="en-US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Verify(</a:t>
            </a:r>
            <a:r>
              <a:rPr lang="en-US" sz="18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Blist</a:t>
            </a: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F195A1-137C-106C-9415-19C356CE5A8B}"/>
              </a:ext>
            </a:extLst>
          </p:cNvPr>
          <p:cNvSpPr txBox="1">
            <a:spLocks/>
          </p:cNvSpPr>
          <p:nvPr/>
        </p:nvSpPr>
        <p:spPr>
          <a:xfrm>
            <a:off x="2619080" y="1099152"/>
            <a:ext cx="4449451" cy="6328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u="sng" dirty="0"/>
              <a:t>Better Pseudo-code (</a:t>
            </a:r>
            <a:r>
              <a:rPr lang="en-US" b="1" u="sng" dirty="0" err="1"/>
              <a:t>nlogn</a:t>
            </a:r>
            <a:r>
              <a:rPr lang="en-US" b="1" u="sng" dirty="0"/>
              <a:t> time):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2BDE48-7B62-F273-90B3-964118CB939F}"/>
              </a:ext>
            </a:extLst>
          </p:cNvPr>
          <p:cNvSpPr txBox="1"/>
          <p:nvPr/>
        </p:nvSpPr>
        <p:spPr>
          <a:xfrm>
            <a:off x="8173039" y="1348032"/>
            <a:ext cx="3271101" cy="1200329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Priority is items position in Bob’s list. So, always choose an item that works for Alice but is the BEST possible choice for Bob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D03D05-6186-DCEE-BF7C-D95E060068F6}"/>
              </a:ext>
            </a:extLst>
          </p:cNvPr>
          <p:cNvCxnSpPr/>
          <p:nvPr/>
        </p:nvCxnSpPr>
        <p:spPr>
          <a:xfrm flipH="1">
            <a:off x="7164371" y="2177592"/>
            <a:ext cx="857839" cy="80127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00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8326-C22D-AE4C-B559-1F292B8DD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Dividing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5AD79-503E-4248-A4B1-C3E6F0753B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5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96487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Can you solve it??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42292" y="1090247"/>
                <a:ext cx="9507415" cy="5105400"/>
              </a:xfrm>
              <a:solidFill>
                <a:schemeClr val="tx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txBody>
              <a:bodyPr anchor="t"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Two friends, </a:t>
                </a:r>
                <a:r>
                  <a:rPr lang="en-US" dirty="0">
                    <a:solidFill>
                      <a:schemeClr val="accent1"/>
                    </a:solidFill>
                  </a:rPr>
                  <a:t>Alice</a:t>
                </a:r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:r>
                  <a:rPr lang="en-US" dirty="0">
                    <a:solidFill>
                      <a:schemeClr val="accent3"/>
                    </a:solidFill>
                  </a:rPr>
                  <a:t>Bob</a:t>
                </a:r>
                <a:r>
                  <a:rPr lang="en-US" dirty="0">
                    <a:solidFill>
                      <a:schemeClr val="bg1"/>
                    </a:solidFill>
                  </a:rPr>
                  <a:t> are no longer roommates. They have a bunch of stuff (</a:t>
                </a:r>
                <a:r>
                  <a:rPr lang="en-US" b="1" i="1" dirty="0">
                    <a:solidFill>
                      <a:schemeClr val="accent2"/>
                    </a:solidFill>
                  </a:rPr>
                  <a:t>n</a:t>
                </a:r>
                <a:r>
                  <a:rPr lang="en-US" b="1" dirty="0">
                    <a:solidFill>
                      <a:schemeClr val="accent2"/>
                    </a:solidFill>
                  </a:rPr>
                  <a:t> items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) that they need to divide between them and they can’t agree.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Each person will value each item with a </a:t>
                </a:r>
                <a:r>
                  <a:rPr lang="en-US" b="1" i="1" dirty="0">
                    <a:solidFill>
                      <a:schemeClr val="bg1"/>
                    </a:solidFill>
                  </a:rPr>
                  <a:t>unique</a:t>
                </a:r>
                <a:r>
                  <a:rPr lang="en-US" dirty="0">
                    <a:solidFill>
                      <a:schemeClr val="bg1"/>
                    </a:solidFill>
                  </a:rPr>
                  <a:t> dollar amount and hand a mediator the relative list of values of each items per person (</a:t>
                </a:r>
                <a:r>
                  <a:rPr lang="en-US" dirty="0">
                    <a:solidFill>
                      <a:schemeClr val="accent1"/>
                    </a:solidFill>
                  </a:rPr>
                  <a:t>Alice</a:t>
                </a:r>
                <a:r>
                  <a:rPr lang="en-US" dirty="0">
                    <a:solidFill>
                      <a:schemeClr val="bg1"/>
                    </a:solidFill>
                  </a:rPr>
                  <a:t> and </a:t>
                </a:r>
                <a:r>
                  <a:rPr lang="en-US" dirty="0">
                    <a:solidFill>
                      <a:schemeClr val="accent3"/>
                    </a:solidFill>
                  </a:rPr>
                  <a:t>Bob</a:t>
                </a:r>
                <a:r>
                  <a:rPr lang="en-US" dirty="0">
                    <a:solidFill>
                      <a:schemeClr val="bg1"/>
                    </a:solidFill>
                  </a:rPr>
                  <a:t>). They don’t want anyone to know the dollar amounts they picked.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={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bg1"/>
                    </a:solidFill>
                  </a:rPr>
                  <a:t>Given these two lists, does there exist a division such that each person thinks they’ve received more than half of the total value.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42292" y="1090247"/>
                <a:ext cx="9507415" cy="5105400"/>
              </a:xfrm>
              <a:blipFill>
                <a:blip r:embed="rId2"/>
                <a:stretch>
                  <a:fillRect l="-1067" t="-248" r="-1200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324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13718"/>
            <a:ext cx="9905998" cy="600682"/>
          </a:xfrm>
        </p:spPr>
        <p:txBody>
          <a:bodyPr/>
          <a:lstStyle/>
          <a:p>
            <a:pPr algn="ctr"/>
            <a:r>
              <a:rPr lang="en-US" sz="3200" dirty="0"/>
              <a:t>Thinking Through Some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5534" y="1266037"/>
            <a:ext cx="6860931" cy="597932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b="1" i="1" u="sng" dirty="0"/>
              <a:t>Example</a:t>
            </a:r>
            <a:r>
              <a:rPr lang="en-US" dirty="0"/>
              <a:t>: The left has no solution, the right does. Why?</a:t>
            </a:r>
            <a:endParaRPr lang="en-US" i="1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44ADBAA-86DC-B626-93CF-E1769065EA9C}"/>
              </a:ext>
            </a:extLst>
          </p:cNvPr>
          <p:cNvGrpSpPr/>
          <p:nvPr/>
        </p:nvGrpSpPr>
        <p:grpSpPr>
          <a:xfrm>
            <a:off x="1535012" y="2971800"/>
            <a:ext cx="3921365" cy="2866292"/>
            <a:chOff x="1389189" y="2848708"/>
            <a:chExt cx="3921365" cy="286629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0193AE3-7C63-8470-A58E-2658DDAC4339}"/>
                </a:ext>
              </a:extLst>
            </p:cNvPr>
            <p:cNvSpPr/>
            <p:nvPr/>
          </p:nvSpPr>
          <p:spPr>
            <a:xfrm>
              <a:off x="1468315" y="2848708"/>
              <a:ext cx="3842239" cy="286629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F5834CB-79A7-5E45-A057-8AAAD2D3C75F}"/>
                    </a:ext>
                  </a:extLst>
                </p:cNvPr>
                <p:cNvSpPr/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EF5834CB-79A7-5E45-A057-8AAAD2D3C75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00591CBC-0BAC-2C49-8112-AF094FEC4223}"/>
                    </a:ext>
                  </a:extLst>
                </p:cNvPr>
                <p:cNvSpPr/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00591CBC-0BAC-2C49-8112-AF094FEC422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A0389FB4-A0AF-D54E-BEE6-02CEEC42B3B0}"/>
                    </a:ext>
                  </a:extLst>
                </p:cNvPr>
                <p:cNvSpPr/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A0389FB4-A0AF-D54E-BEE6-02CEEC42B3B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33FB6AA-BA5A-3945-89E2-B90555FD93EB}"/>
                    </a:ext>
                  </a:extLst>
                </p:cNvPr>
                <p:cNvSpPr/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133FB6AA-BA5A-3945-89E2-B90555FD93E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288032B-45CC-C84C-8C0B-CE1A5A3688F2}"/>
                </a:ext>
              </a:extLst>
            </p:cNvPr>
            <p:cNvSpPr txBox="1"/>
            <p:nvPr/>
          </p:nvSpPr>
          <p:spPr>
            <a:xfrm>
              <a:off x="1389189" y="3270794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C5974EB-27DC-D14D-AA84-410689B4C5C2}"/>
                </a:ext>
              </a:extLst>
            </p:cNvPr>
            <p:cNvSpPr txBox="1"/>
            <p:nvPr/>
          </p:nvSpPr>
          <p:spPr>
            <a:xfrm>
              <a:off x="1529861" y="4876828"/>
              <a:ext cx="15738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Bob’s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5BA27135-4EE4-4EAB-507B-BE87743FBD2F}"/>
                    </a:ext>
                  </a:extLst>
                </p:cNvPr>
                <p:cNvSpPr/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5BA27135-4EE4-4EAB-507B-BE87743FBD2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F9D29161-806B-DD69-B883-BEC395B9771E}"/>
                    </a:ext>
                  </a:extLst>
                </p:cNvPr>
                <p:cNvSpPr/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F9D29161-806B-DD69-B883-BEC395B977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0E12923-E3A6-FAA8-22D8-E5FAD7C1CA58}"/>
                    </a:ext>
                  </a:extLst>
                </p:cNvPr>
                <p:cNvSpPr/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B0E12923-E3A6-FAA8-22D8-E5FAD7C1C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27DA4209-2B4C-45A9-8A7C-E22F95C11B6F}"/>
                    </a:ext>
                  </a:extLst>
                </p:cNvPr>
                <p:cNvSpPr/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27DA4209-2B4C-45A9-8A7C-E22F95C11B6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FA4B297-360E-10DA-8397-C327636D0775}"/>
              </a:ext>
            </a:extLst>
          </p:cNvPr>
          <p:cNvSpPr txBox="1"/>
          <p:nvPr/>
        </p:nvSpPr>
        <p:spPr>
          <a:xfrm>
            <a:off x="1614139" y="2620108"/>
            <a:ext cx="384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1: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0EE8F8E-FAD3-020B-9560-7ADA9FC3DF4D}"/>
              </a:ext>
            </a:extLst>
          </p:cNvPr>
          <p:cNvGrpSpPr/>
          <p:nvPr/>
        </p:nvGrpSpPr>
        <p:grpSpPr>
          <a:xfrm>
            <a:off x="6524611" y="2971800"/>
            <a:ext cx="3921365" cy="2866292"/>
            <a:chOff x="1389189" y="2848708"/>
            <a:chExt cx="3921365" cy="286629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D9543F8-AA16-8085-8177-A1CF863B2E11}"/>
                </a:ext>
              </a:extLst>
            </p:cNvPr>
            <p:cNvSpPr/>
            <p:nvPr/>
          </p:nvSpPr>
          <p:spPr>
            <a:xfrm>
              <a:off x="1468315" y="2848708"/>
              <a:ext cx="3842239" cy="286629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CE7A0FC-34B7-16B7-38D7-B35A6F4FA762}"/>
                    </a:ext>
                  </a:extLst>
                </p:cNvPr>
                <p:cNvSpPr/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CE7A0FC-34B7-16B7-38D7-B35A6F4FA7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2965994"/>
                  <a:ext cx="457200" cy="9906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6A040CB-FF5C-205C-22B3-3C3D815EFE98}"/>
                    </a:ext>
                  </a:extLst>
                </p:cNvPr>
                <p:cNvSpPr/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6A040CB-FF5C-205C-22B3-3C3D815EFE9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2965994"/>
                  <a:ext cx="457200" cy="9906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0BE3C9-614F-8F16-C711-F361E3585E7F}"/>
                    </a:ext>
                  </a:extLst>
                </p:cNvPr>
                <p:cNvSpPr/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0BE3C9-614F-8F16-C711-F361E3585E7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2965994"/>
                  <a:ext cx="457200" cy="99060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9ECDBB3E-CF8A-AF44-962E-1F3EC18C4336}"/>
                    </a:ext>
                  </a:extLst>
                </p:cNvPr>
                <p:cNvSpPr/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9ECDBB3E-CF8A-AF44-962E-1F3EC18C433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2965994"/>
                  <a:ext cx="457200" cy="99060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0739FDF-E68A-5226-F51F-85C643912C64}"/>
                </a:ext>
              </a:extLst>
            </p:cNvPr>
            <p:cNvSpPr txBox="1"/>
            <p:nvPr/>
          </p:nvSpPr>
          <p:spPr>
            <a:xfrm>
              <a:off x="1389189" y="3270794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A35AED1-49C8-1B95-BA8B-4FD23D0381C5}"/>
                </a:ext>
              </a:extLst>
            </p:cNvPr>
            <p:cNvSpPr txBox="1"/>
            <p:nvPr/>
          </p:nvSpPr>
          <p:spPr>
            <a:xfrm>
              <a:off x="1529861" y="4876828"/>
              <a:ext cx="15738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Bob’s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0C1D80B-9546-7D3F-A43C-67A847B7A1B5}"/>
                    </a:ext>
                  </a:extLst>
                </p:cNvPr>
                <p:cNvSpPr/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80C1D80B-9546-7D3F-A43C-67A847B7A1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3685" y="4566194"/>
                  <a:ext cx="457200" cy="99060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C057DB84-5BB7-8F1A-9B51-34D52DD42FC2}"/>
                    </a:ext>
                  </a:extLst>
                </p:cNvPr>
                <p:cNvSpPr/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C057DB84-5BB7-8F1A-9B51-34D52DD42F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7085" y="4566194"/>
                  <a:ext cx="457200" cy="990600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04DA083-01E2-9320-D12C-04FE2461B4C6}"/>
                    </a:ext>
                  </a:extLst>
                </p:cNvPr>
                <p:cNvSpPr/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E04DA083-01E2-9320-D12C-04FE2461B4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0485" y="4566194"/>
                  <a:ext cx="457200" cy="99060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5A90AAA-F947-B0B7-7DA9-F4F301843613}"/>
                    </a:ext>
                  </a:extLst>
                </p:cNvPr>
                <p:cNvSpPr/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5A90AAA-F947-B0B7-7DA9-F4F30184361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3885" y="4566194"/>
                  <a:ext cx="457200" cy="990600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B566604B-4E42-248F-4AB6-019BFDDE1C84}"/>
              </a:ext>
            </a:extLst>
          </p:cNvPr>
          <p:cNvSpPr txBox="1"/>
          <p:nvPr/>
        </p:nvSpPr>
        <p:spPr>
          <a:xfrm>
            <a:off x="6603738" y="2620108"/>
            <a:ext cx="384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2:</a:t>
            </a:r>
          </a:p>
        </p:txBody>
      </p:sp>
    </p:spTree>
    <p:extLst>
      <p:ext uri="{BB962C8B-B14F-4D97-AF65-F5344CB8AC3E}">
        <p14:creationId xmlns:p14="http://schemas.microsoft.com/office/powerpoint/2010/main" val="346063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527538"/>
            <a:ext cx="9905998" cy="615336"/>
          </a:xfrm>
        </p:spPr>
        <p:txBody>
          <a:bodyPr/>
          <a:lstStyle/>
          <a:p>
            <a:pPr algn="ctr"/>
            <a:r>
              <a:rPr lang="en-US" sz="3200" dirty="0"/>
              <a:t>Optimal Substructure?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20561" y="2502877"/>
            <a:ext cx="5550877" cy="1852246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i="1" dirty="0"/>
              <a:t>Does this problem have optimal substructure?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 do you think?</a:t>
            </a:r>
          </a:p>
        </p:txBody>
      </p:sp>
    </p:spTree>
    <p:extLst>
      <p:ext uri="{BB962C8B-B14F-4D97-AF65-F5344CB8AC3E}">
        <p14:creationId xmlns:p14="http://schemas.microsoft.com/office/powerpoint/2010/main" val="2063283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14401"/>
            <a:ext cx="9905998" cy="676882"/>
          </a:xfrm>
        </p:spPr>
        <p:txBody>
          <a:bodyPr/>
          <a:lstStyle/>
          <a:p>
            <a:pPr algn="ctr"/>
            <a:r>
              <a:rPr lang="en-US" sz="3200" dirty="0"/>
              <a:t>Optimal Substructure?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29354" y="1165996"/>
            <a:ext cx="5533292" cy="1905000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Does this problem have optimal substructure?</a:t>
            </a:r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It is </a:t>
            </a:r>
            <a:r>
              <a:rPr lang="en-US" b="1" i="1" dirty="0"/>
              <a:t>REALLY</a:t>
            </a:r>
            <a:r>
              <a:rPr lang="en-US" i="1" dirty="0"/>
              <a:t> hard to tell here: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032D3-0B2C-8B43-B4AD-48058CDD3EAD}"/>
              </a:ext>
            </a:extLst>
          </p:cNvPr>
          <p:cNvSpPr txBox="1"/>
          <p:nvPr/>
        </p:nvSpPr>
        <p:spPr>
          <a:xfrm>
            <a:off x="3934618" y="5798239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Alice does not get these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0830BC-702F-9441-AE14-866B4349833D}"/>
              </a:ext>
            </a:extLst>
          </p:cNvPr>
          <p:cNvSpPr txBox="1"/>
          <p:nvPr/>
        </p:nvSpPr>
        <p:spPr>
          <a:xfrm>
            <a:off x="1597300" y="3607342"/>
            <a:ext cx="3836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Suppose some feasible solution exists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BBCA19-291C-272A-1C86-3A2502DF5DA0}"/>
              </a:ext>
            </a:extLst>
          </p:cNvPr>
          <p:cNvGrpSpPr/>
          <p:nvPr/>
        </p:nvGrpSpPr>
        <p:grpSpPr>
          <a:xfrm>
            <a:off x="1597300" y="3947746"/>
            <a:ext cx="3836347" cy="1240365"/>
            <a:chOff x="1650054" y="3947746"/>
            <a:chExt cx="3836347" cy="12403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9A0A2B9-1AF2-123C-2726-BA5B5C863E02}"/>
                </a:ext>
              </a:extLst>
            </p:cNvPr>
            <p:cNvSpPr/>
            <p:nvPr/>
          </p:nvSpPr>
          <p:spPr>
            <a:xfrm>
              <a:off x="1650055" y="3947746"/>
              <a:ext cx="3836346" cy="1240365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9645D6A-9901-F34A-BF27-F54561761CC3}"/>
                </a:ext>
              </a:extLst>
            </p:cNvPr>
            <p:cNvSpPr txBox="1"/>
            <p:nvPr/>
          </p:nvSpPr>
          <p:spPr>
            <a:xfrm>
              <a:off x="1650054" y="4393681"/>
              <a:ext cx="180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709E309-410A-F102-31AB-D08BBB49F7A8}"/>
                    </a:ext>
                  </a:extLst>
                </p:cNvPr>
                <p:cNvSpPr/>
                <p:nvPr/>
              </p:nvSpPr>
              <p:spPr>
                <a:xfrm>
                  <a:off x="3301572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709E309-410A-F102-31AB-D08BBB49F7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1572" y="4095392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EFCA48A-B44B-7468-0D6F-7E87452A7669}"/>
                    </a:ext>
                  </a:extLst>
                </p:cNvPr>
                <p:cNvSpPr/>
                <p:nvPr/>
              </p:nvSpPr>
              <p:spPr>
                <a:xfrm>
                  <a:off x="3834972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6EFCA48A-B44B-7468-0D6F-7E87452A76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4972" y="4095392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B5608630-C0B7-6228-4AE7-7346C54F439C}"/>
                    </a:ext>
                  </a:extLst>
                </p:cNvPr>
                <p:cNvSpPr/>
                <p:nvPr/>
              </p:nvSpPr>
              <p:spPr>
                <a:xfrm>
                  <a:off x="4368372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B5608630-C0B7-6228-4AE7-7346C54F43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68372" y="4095392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573DC37-AFD1-76BB-0BF9-CAA44F04A2D5}"/>
                    </a:ext>
                  </a:extLst>
                </p:cNvPr>
                <p:cNvSpPr/>
                <p:nvPr/>
              </p:nvSpPr>
              <p:spPr>
                <a:xfrm>
                  <a:off x="4901772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573DC37-AFD1-76BB-0BF9-CAA44F04A2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1772" y="4095392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652D158-54E8-FFAD-34C4-CBE38390AEFD}"/>
              </a:ext>
            </a:extLst>
          </p:cNvPr>
          <p:cNvSpPr txBox="1"/>
          <p:nvPr/>
        </p:nvSpPr>
        <p:spPr>
          <a:xfrm>
            <a:off x="7085162" y="3607342"/>
            <a:ext cx="3836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Then is this feasible for one less item?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1DCF746-0577-89BA-7790-7E6C155B57D2}"/>
              </a:ext>
            </a:extLst>
          </p:cNvPr>
          <p:cNvGrpSpPr/>
          <p:nvPr/>
        </p:nvGrpSpPr>
        <p:grpSpPr>
          <a:xfrm>
            <a:off x="7085162" y="3947746"/>
            <a:ext cx="3836347" cy="1240365"/>
            <a:chOff x="1650054" y="3947746"/>
            <a:chExt cx="3836347" cy="12403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9A0F447-0306-98D8-4C2E-B9BE3C6AF873}"/>
                </a:ext>
              </a:extLst>
            </p:cNvPr>
            <p:cNvSpPr/>
            <p:nvPr/>
          </p:nvSpPr>
          <p:spPr>
            <a:xfrm>
              <a:off x="1650055" y="3947746"/>
              <a:ext cx="3836346" cy="1240365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B3E6A3C-894B-E52C-D760-22A3911A8226}"/>
                </a:ext>
              </a:extLst>
            </p:cNvPr>
            <p:cNvSpPr txBox="1"/>
            <p:nvPr/>
          </p:nvSpPr>
          <p:spPr>
            <a:xfrm>
              <a:off x="1650054" y="4393681"/>
              <a:ext cx="180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22DFAE3E-7F81-C473-7EB7-0FE995324CF5}"/>
                    </a:ext>
                  </a:extLst>
                </p:cNvPr>
                <p:cNvSpPr/>
                <p:nvPr/>
              </p:nvSpPr>
              <p:spPr>
                <a:xfrm>
                  <a:off x="3289848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22DFAE3E-7F81-C473-7EB7-0FE995324CF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848" y="4095392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94C0F93B-55A9-B790-E0D3-DC5E5B7605EE}"/>
                    </a:ext>
                  </a:extLst>
                </p:cNvPr>
                <p:cNvSpPr/>
                <p:nvPr/>
              </p:nvSpPr>
              <p:spPr>
                <a:xfrm>
                  <a:off x="3823248" y="4095392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94C0F93B-55A9-B790-E0D3-DC5E5B7605E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3248" y="4095392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03958374-3F84-89BC-E1AC-0DBDF6D2AFDA}"/>
                    </a:ext>
                  </a:extLst>
                </p:cNvPr>
                <p:cNvSpPr/>
                <p:nvPr/>
              </p:nvSpPr>
              <p:spPr>
                <a:xfrm>
                  <a:off x="4356648" y="4095392"/>
                  <a:ext cx="457200" cy="99060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03958374-3F84-89BC-E1AC-0DBDF6D2AF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6648" y="4095392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2CB9174-CDD6-8D42-90F5-5BF3930BB42A}"/>
              </a:ext>
            </a:extLst>
          </p:cNvPr>
          <p:cNvCxnSpPr>
            <a:cxnSpLocks/>
          </p:cNvCxnSpPr>
          <p:nvPr/>
        </p:nvCxnSpPr>
        <p:spPr>
          <a:xfrm flipV="1">
            <a:off x="4645300" y="5103576"/>
            <a:ext cx="339938" cy="679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01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381000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3004" y="2851766"/>
            <a:ext cx="8390792" cy="2822331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t">
            <a:normAutofit/>
          </a:bodyPr>
          <a:lstStyle/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Are there any items in Alice’s list, that Alice NEEDs to have?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If Alice gets that item? Are there others that Alice needs to have?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If Alice has a choice between items, which one is the best choice?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chemeClr val="bg1"/>
                </a:solidFill>
              </a:rPr>
              <a:t>Given a possible split, how difficult would it be to verify that the solution works for both parties?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DF4756-91ED-4DE7-FE2B-F381BC2A9D70}"/>
              </a:ext>
            </a:extLst>
          </p:cNvPr>
          <p:cNvSpPr txBox="1">
            <a:spLocks/>
          </p:cNvSpPr>
          <p:nvPr/>
        </p:nvSpPr>
        <p:spPr>
          <a:xfrm>
            <a:off x="2053004" y="1603132"/>
            <a:ext cx="8390792" cy="10257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Can you come up with some </a:t>
            </a:r>
            <a:r>
              <a:rPr lang="en-US" b="1" i="1" u="sng" dirty="0"/>
              <a:t>properties of the problem </a:t>
            </a:r>
            <a:r>
              <a:rPr lang="en-US" dirty="0"/>
              <a:t>that might be useful? Here are some probing questions:</a:t>
            </a:r>
          </a:p>
        </p:txBody>
      </p:sp>
    </p:spTree>
    <p:extLst>
      <p:ext uri="{BB962C8B-B14F-4D97-AF65-F5344CB8AC3E}">
        <p14:creationId xmlns:p14="http://schemas.microsoft.com/office/powerpoint/2010/main" val="2928952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266826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96307" y="1178171"/>
            <a:ext cx="6799385" cy="586028"/>
          </a:xfrm>
          <a:ln>
            <a:solidFill>
              <a:schemeClr val="tx1">
                <a:lumMod val="9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dirty="0"/>
              <a:t>Important Properties for Alice (and likewise for Bob):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3BCFF9-26F2-7390-9CDF-7DA374EBF4DF}"/>
              </a:ext>
            </a:extLst>
          </p:cNvPr>
          <p:cNvSpPr txBox="1">
            <a:spLocks/>
          </p:cNvSpPr>
          <p:nvPr/>
        </p:nvSpPr>
        <p:spPr>
          <a:xfrm>
            <a:off x="923192" y="2209802"/>
            <a:ext cx="5266593" cy="58602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1. Alice </a:t>
            </a:r>
            <a:r>
              <a:rPr lang="en-US" b="1" i="1" u="sng" dirty="0">
                <a:solidFill>
                  <a:schemeClr val="bg1"/>
                </a:solidFill>
              </a:rPr>
              <a:t>MUST</a:t>
            </a:r>
            <a:r>
              <a:rPr lang="en-US" dirty="0">
                <a:solidFill>
                  <a:schemeClr val="bg1"/>
                </a:solidFill>
              </a:rPr>
              <a:t> get her top item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E108622-ED01-D054-B4E3-F092DE08AA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33392" y="2209802"/>
                <a:ext cx="5266593" cy="586028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t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Valuation could be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{1000,1,2,3,4,5}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DE108622-ED01-D054-B4E3-F092DE08A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392" y="2209802"/>
                <a:ext cx="5266593" cy="586028"/>
              </a:xfrm>
              <a:prstGeom prst="rect">
                <a:avLst/>
              </a:prstGeom>
              <a:blipFill>
                <a:blip r:embed="rId2"/>
                <a:stretch>
                  <a:fillRect l="-1683" b="-8333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B0C74F-EB93-0E23-0228-B98BCF75A8AD}"/>
              </a:ext>
            </a:extLst>
          </p:cNvPr>
          <p:cNvSpPr txBox="1">
            <a:spLocks/>
          </p:cNvSpPr>
          <p:nvPr/>
        </p:nvSpPr>
        <p:spPr>
          <a:xfrm>
            <a:off x="923192" y="3241432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2. Alice must get item 2 OR 3 (but doesn’t need both)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1A64B73-79EE-EEA1-D989-9C9FA93205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33392" y="3241433"/>
                <a:ext cx="5266593" cy="1181098"/>
              </a:xfrm>
              <a:prstGeom prst="rect">
                <a:avLst/>
              </a:prstGeom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 vert="horz" lIns="91440" tIns="45720" rIns="91440" bIns="45720" rtlCol="0" anchor="t">
                <a:normAutofit fontScale="9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SzPct val="125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SzPct val="125000"/>
                  <a:buFont typeface="Arial" panose="020B0604020202020204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Consider valuation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914400" lvl="1" indent="-514350">
                  <a:buAutoNum type="arabicPeriod"/>
                </a:pPr>
                <a:r>
                  <a:rPr lang="en-US" dirty="0"/>
                  <a:t>A + B &gt; C + D</a:t>
                </a:r>
              </a:p>
              <a:p>
                <a:pPr marL="914400" lvl="1" indent="-514350">
                  <a:buAutoNum type="arabicPeriod"/>
                </a:pPr>
                <a:r>
                  <a:rPr lang="en-US" dirty="0"/>
                  <a:t>A + C &gt; B + 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1A64B73-79EE-EEA1-D989-9C9FA9320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392" y="3241433"/>
                <a:ext cx="5266593" cy="1181098"/>
              </a:xfrm>
              <a:prstGeom prst="rect">
                <a:avLst/>
              </a:prstGeom>
              <a:blipFill>
                <a:blip r:embed="rId3"/>
                <a:stretch>
                  <a:fillRect l="-1442" t="-2105" b="-7368"/>
                </a:stretch>
              </a:blipFill>
              <a:ln>
                <a:solidFill>
                  <a:schemeClr val="tx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09E0368-A1EE-FD3C-A33F-0004DF8168A4}"/>
              </a:ext>
            </a:extLst>
          </p:cNvPr>
          <p:cNvSpPr txBox="1">
            <a:spLocks/>
          </p:cNvSpPr>
          <p:nvPr/>
        </p:nvSpPr>
        <p:spPr>
          <a:xfrm>
            <a:off x="923192" y="4868132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3. In general, for every item Alice does NOT receive, she needs to receive one item higher than that one in her list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7F5EA7-3B2B-D399-C731-DD098C04E4B6}"/>
              </a:ext>
            </a:extLst>
          </p:cNvPr>
          <p:cNvSpPr txBox="1">
            <a:spLocks/>
          </p:cNvSpPr>
          <p:nvPr/>
        </p:nvSpPr>
        <p:spPr>
          <a:xfrm>
            <a:off x="6333392" y="4868133"/>
            <a:ext cx="5266593" cy="1181098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…see next slide for example.</a:t>
            </a:r>
          </a:p>
        </p:txBody>
      </p:sp>
    </p:spTree>
    <p:extLst>
      <p:ext uri="{BB962C8B-B14F-4D97-AF65-F5344CB8AC3E}">
        <p14:creationId xmlns:p14="http://schemas.microsoft.com/office/powerpoint/2010/main" val="3248957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7E1F2-8897-A291-0D37-9FD1D9770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0F7F4-C7AB-F577-41BA-D04CECCF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6571"/>
            <a:ext cx="9905998" cy="586028"/>
          </a:xfrm>
        </p:spPr>
        <p:txBody>
          <a:bodyPr/>
          <a:lstStyle/>
          <a:p>
            <a:pPr algn="ctr"/>
            <a:r>
              <a:rPr lang="en-US" sz="3200" dirty="0"/>
              <a:t>Let’s think about properties of the problem!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7A0E994-674E-E933-8337-974EC91FEDA2}"/>
              </a:ext>
            </a:extLst>
          </p:cNvPr>
          <p:cNvSpPr txBox="1">
            <a:spLocks/>
          </p:cNvSpPr>
          <p:nvPr/>
        </p:nvSpPr>
        <p:spPr>
          <a:xfrm>
            <a:off x="914400" y="899447"/>
            <a:ext cx="5266593" cy="118109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3. In general, for every item Alice does NOT receive, she needs to receive one item higher than that one in her list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081DB32-8807-A14C-09EB-3039AF19C102}"/>
              </a:ext>
            </a:extLst>
          </p:cNvPr>
          <p:cNvSpPr txBox="1">
            <a:spLocks/>
          </p:cNvSpPr>
          <p:nvPr/>
        </p:nvSpPr>
        <p:spPr>
          <a:xfrm>
            <a:off x="6324600" y="899448"/>
            <a:ext cx="5266593" cy="1181098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…see next slide for example.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FDED17A-39DD-C65F-5818-95C74648A73F}"/>
              </a:ext>
            </a:extLst>
          </p:cNvPr>
          <p:cNvGrpSpPr/>
          <p:nvPr/>
        </p:nvGrpSpPr>
        <p:grpSpPr>
          <a:xfrm>
            <a:off x="1219617" y="2277967"/>
            <a:ext cx="8259619" cy="1929789"/>
            <a:chOff x="1926627" y="3165231"/>
            <a:chExt cx="8259619" cy="192978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928B5A7-ED44-0917-A153-254805515AE4}"/>
                </a:ext>
              </a:extLst>
            </p:cNvPr>
            <p:cNvSpPr/>
            <p:nvPr/>
          </p:nvSpPr>
          <p:spPr>
            <a:xfrm>
              <a:off x="2005753" y="3165231"/>
              <a:ext cx="8180493" cy="1929789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3E1D3ADF-8DFB-DCB7-38D6-C98799B414BA}"/>
                    </a:ext>
                  </a:extLst>
                </p:cNvPr>
                <p:cNvSpPr/>
                <p:nvPr/>
              </p:nvSpPr>
              <p:spPr>
                <a:xfrm>
                  <a:off x="36411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3E1D3ADF-8DFB-DCB7-38D6-C98799B414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1123" y="3955006"/>
                  <a:ext cx="457200" cy="99060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FC530162-4035-0BBB-56C7-EF163844C557}"/>
                    </a:ext>
                  </a:extLst>
                </p:cNvPr>
                <p:cNvSpPr/>
                <p:nvPr/>
              </p:nvSpPr>
              <p:spPr>
                <a:xfrm>
                  <a:off x="4174523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FC530162-4035-0BBB-56C7-EF163844C5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4523" y="3955006"/>
                  <a:ext cx="457200" cy="99060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7AE09322-EC55-0EDD-021B-66BB15BAD7DF}"/>
                    </a:ext>
                  </a:extLst>
                </p:cNvPr>
                <p:cNvSpPr/>
                <p:nvPr/>
              </p:nvSpPr>
              <p:spPr>
                <a:xfrm>
                  <a:off x="47079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7AE09322-EC55-0EDD-021B-66BB15BAD7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7923" y="3955006"/>
                  <a:ext cx="457200" cy="9906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B67C75E3-DE2D-DE37-D45A-EFF2A1C93907}"/>
                    </a:ext>
                  </a:extLst>
                </p:cNvPr>
                <p:cNvSpPr/>
                <p:nvPr/>
              </p:nvSpPr>
              <p:spPr>
                <a:xfrm>
                  <a:off x="5241323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B67C75E3-DE2D-DE37-D45A-EFF2A1C9390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1323" y="3955006"/>
                  <a:ext cx="457200" cy="990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CC52536-D68A-37A9-86A4-E26340CAFC94}"/>
                </a:ext>
              </a:extLst>
            </p:cNvPr>
            <p:cNvSpPr txBox="1"/>
            <p:nvPr/>
          </p:nvSpPr>
          <p:spPr>
            <a:xfrm>
              <a:off x="1926627" y="4259806"/>
              <a:ext cx="1702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</a:rPr>
                <a:t>Alice’s Order =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C306501-C1F7-334F-4E06-318B35F3DA65}"/>
                    </a:ext>
                  </a:extLst>
                </p:cNvPr>
                <p:cNvSpPr/>
                <p:nvPr/>
              </p:nvSpPr>
              <p:spPr>
                <a:xfrm>
                  <a:off x="57769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5C306501-C1F7-334F-4E06-318B35F3DA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939" y="3955006"/>
                  <a:ext cx="457200" cy="9906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ED9A44D-3DBF-DC99-6FEC-184B851B7E61}"/>
                    </a:ext>
                  </a:extLst>
                </p:cNvPr>
                <p:cNvSpPr/>
                <p:nvPr/>
              </p:nvSpPr>
              <p:spPr>
                <a:xfrm>
                  <a:off x="63103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ED9A44D-3DBF-DC99-6FEC-184B851B7E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0339" y="3955006"/>
                  <a:ext cx="457200" cy="99060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1162A85-3917-2807-CA76-1D532BEEEAAB}"/>
                    </a:ext>
                  </a:extLst>
                </p:cNvPr>
                <p:cNvSpPr/>
                <p:nvPr/>
              </p:nvSpPr>
              <p:spPr>
                <a:xfrm>
                  <a:off x="68437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91162A85-3917-2807-CA76-1D532BEEEAA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43739" y="3955006"/>
                  <a:ext cx="457200" cy="9906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7B31D9E-E9A7-CF19-5490-BCAEA0B00E86}"/>
                    </a:ext>
                  </a:extLst>
                </p:cNvPr>
                <p:cNvSpPr/>
                <p:nvPr/>
              </p:nvSpPr>
              <p:spPr>
                <a:xfrm>
                  <a:off x="73771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7B31D9E-E9A7-CF19-5490-BCAEA0B00E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7139" y="3955006"/>
                  <a:ext cx="457200" cy="9906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172B2206-EB22-7D99-0F4A-0008D5CF0BF9}"/>
                    </a:ext>
                  </a:extLst>
                </p:cNvPr>
                <p:cNvSpPr/>
                <p:nvPr/>
              </p:nvSpPr>
              <p:spPr>
                <a:xfrm>
                  <a:off x="7910539" y="3955006"/>
                  <a:ext cx="457200" cy="990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172B2206-EB22-7D99-0F4A-0008D5CF0B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10539" y="3955006"/>
                  <a:ext cx="457200" cy="990600"/>
                </a:xfrm>
                <a:prstGeom prst="rect">
                  <a:avLst/>
                </a:prstGeom>
                <a:blipFill>
                  <a:blip r:embed="rId10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A14CF24-2112-A307-E483-E0A39E040F9F}"/>
                    </a:ext>
                  </a:extLst>
                </p:cNvPr>
                <p:cNvSpPr/>
                <p:nvPr/>
              </p:nvSpPr>
              <p:spPr>
                <a:xfrm>
                  <a:off x="84439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11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1A14CF24-2112-A307-E483-E0A39E040F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3939" y="3955006"/>
                  <a:ext cx="457200" cy="990600"/>
                </a:xfrm>
                <a:prstGeom prst="rect">
                  <a:avLst/>
                </a:prstGeom>
                <a:blipFill>
                  <a:blip r:embed="rId11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C96ED2FA-46FD-499D-7A5E-82A06D89F606}"/>
                    </a:ext>
                  </a:extLst>
                </p:cNvPr>
                <p:cNvSpPr/>
                <p:nvPr/>
              </p:nvSpPr>
              <p:spPr>
                <a:xfrm>
                  <a:off x="89773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C96ED2FA-46FD-499D-7A5E-82A06D89F60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77339" y="3955006"/>
                  <a:ext cx="457200" cy="990600"/>
                </a:xfrm>
                <a:prstGeom prst="rect">
                  <a:avLst/>
                </a:prstGeom>
                <a:blipFill>
                  <a:blip r:embed="rId12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6F8AF9F-2D29-BD22-708C-D1DDC76C458D}"/>
                    </a:ext>
                  </a:extLst>
                </p:cNvPr>
                <p:cNvSpPr/>
                <p:nvPr/>
              </p:nvSpPr>
              <p:spPr>
                <a:xfrm>
                  <a:off x="9510739" y="3955006"/>
                  <a:ext cx="457200" cy="990600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46F8AF9F-2D29-BD22-708C-D1DDC76C45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0739" y="3955006"/>
                  <a:ext cx="457200" cy="990600"/>
                </a:xfrm>
                <a:prstGeom prst="rect">
                  <a:avLst/>
                </a:prstGeom>
                <a:blipFill>
                  <a:blip r:embed="rId13"/>
                  <a:stretch>
                    <a:fillRect l="-2564"/>
                  </a:stretch>
                </a:blipFill>
                <a:ln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" name="Elbow Connector 26">
              <a:extLst>
                <a:ext uri="{FF2B5EF4-FFF2-40B4-BE49-F238E27FC236}">
                  <a16:creationId xmlns:a16="http://schemas.microsoft.com/office/drawing/2014/main" id="{B7BC5023-5EE9-1F69-F6B3-1758C7AA481A}"/>
                </a:ext>
              </a:extLst>
            </p:cNvPr>
            <p:cNvCxnSpPr>
              <a:stCxn id="14" idx="0"/>
              <a:endCxn id="13" idx="0"/>
            </p:cNvCxnSpPr>
            <p:nvPr/>
          </p:nvCxnSpPr>
          <p:spPr>
            <a:xfrm rot="16200000" flipV="1">
              <a:off x="4136423" y="3688306"/>
              <a:ext cx="12700" cy="533400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>
              <a:extLst>
                <a:ext uri="{FF2B5EF4-FFF2-40B4-BE49-F238E27FC236}">
                  <a16:creationId xmlns:a16="http://schemas.microsoft.com/office/drawing/2014/main" id="{E36D2F2D-B6F8-0AA6-EC2F-0902A93D523E}"/>
                </a:ext>
              </a:extLst>
            </p:cNvPr>
            <p:cNvCxnSpPr>
              <a:cxnSpLocks/>
              <a:stCxn id="18" idx="0"/>
              <a:endCxn id="16" idx="0"/>
            </p:cNvCxnSpPr>
            <p:nvPr/>
          </p:nvCxnSpPr>
          <p:spPr>
            <a:xfrm rot="16200000" flipV="1">
              <a:off x="5737731" y="3687198"/>
              <a:ext cx="12700" cy="535616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Elbow Connector 34">
              <a:extLst>
                <a:ext uri="{FF2B5EF4-FFF2-40B4-BE49-F238E27FC236}">
                  <a16:creationId xmlns:a16="http://schemas.microsoft.com/office/drawing/2014/main" id="{4203061A-6BE1-0519-53D5-0FD281A40095}"/>
                </a:ext>
              </a:extLst>
            </p:cNvPr>
            <p:cNvCxnSpPr>
              <a:cxnSpLocks/>
              <a:stCxn id="19" idx="0"/>
              <a:endCxn id="15" idx="0"/>
            </p:cNvCxnSpPr>
            <p:nvPr/>
          </p:nvCxnSpPr>
          <p:spPr>
            <a:xfrm rot="16200000" flipV="1">
              <a:off x="5737731" y="3153798"/>
              <a:ext cx="12700" cy="1602416"/>
            </a:xfrm>
            <a:prstGeom prst="bentConnector3">
              <a:avLst>
                <a:gd name="adj1" fmla="val 3061858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>
              <a:extLst>
                <a:ext uri="{FF2B5EF4-FFF2-40B4-BE49-F238E27FC236}">
                  <a16:creationId xmlns:a16="http://schemas.microsoft.com/office/drawing/2014/main" id="{E1B01877-51DF-AE18-BABD-4983102C55EC}"/>
                </a:ext>
              </a:extLst>
            </p:cNvPr>
            <p:cNvCxnSpPr>
              <a:cxnSpLocks/>
              <a:stCxn id="23" idx="0"/>
              <a:endCxn id="22" idx="0"/>
            </p:cNvCxnSpPr>
            <p:nvPr/>
          </p:nvCxnSpPr>
          <p:spPr>
            <a:xfrm rot="16200000" flipV="1">
              <a:off x="8405839" y="3688306"/>
              <a:ext cx="12700" cy="533400"/>
            </a:xfrm>
            <a:prstGeom prst="bentConnector3">
              <a:avLst>
                <a:gd name="adj1" fmla="val 180000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E0902AAC-DADA-E7C0-8B47-560FE841AFE2}"/>
                </a:ext>
              </a:extLst>
            </p:cNvPr>
            <p:cNvCxnSpPr>
              <a:cxnSpLocks/>
              <a:stCxn id="24" idx="0"/>
              <a:endCxn id="21" idx="0"/>
            </p:cNvCxnSpPr>
            <p:nvPr/>
          </p:nvCxnSpPr>
          <p:spPr>
            <a:xfrm rot="16200000" flipV="1">
              <a:off x="8405839" y="3154906"/>
              <a:ext cx="12700" cy="1600200"/>
            </a:xfrm>
            <a:prstGeom prst="bentConnector3">
              <a:avLst>
                <a:gd name="adj1" fmla="val 2987630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lbow Connector 48">
              <a:extLst>
                <a:ext uri="{FF2B5EF4-FFF2-40B4-BE49-F238E27FC236}">
                  <a16:creationId xmlns:a16="http://schemas.microsoft.com/office/drawing/2014/main" id="{F064E0F8-DAD0-F53C-A6F5-FE3C3FD3C40B}"/>
                </a:ext>
              </a:extLst>
            </p:cNvPr>
            <p:cNvCxnSpPr>
              <a:cxnSpLocks/>
              <a:stCxn id="25" idx="0"/>
              <a:endCxn id="20" idx="0"/>
            </p:cNvCxnSpPr>
            <p:nvPr/>
          </p:nvCxnSpPr>
          <p:spPr>
            <a:xfrm rot="16200000" flipV="1">
              <a:off x="8405839" y="2621506"/>
              <a:ext cx="12700" cy="2667000"/>
            </a:xfrm>
            <a:prstGeom prst="bentConnector3">
              <a:avLst>
                <a:gd name="adj1" fmla="val 4472165"/>
              </a:avLst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701AE8CB-BA08-DED0-DC5F-9B9E936A69F1}"/>
              </a:ext>
            </a:extLst>
          </p:cNvPr>
          <p:cNvSpPr txBox="1"/>
          <p:nvPr/>
        </p:nvSpPr>
        <p:spPr>
          <a:xfrm>
            <a:off x="9572079" y="2642696"/>
            <a:ext cx="1555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works! It is more than half the value for Alice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9F52B86-499D-6F44-53F7-FA6E7A600C01}"/>
              </a:ext>
            </a:extLst>
          </p:cNvPr>
          <p:cNvSpPr/>
          <p:nvPr/>
        </p:nvSpPr>
        <p:spPr>
          <a:xfrm>
            <a:off x="1298743" y="4591959"/>
            <a:ext cx="8180493" cy="192978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14FF9E2-7C2A-B74E-E269-402674A0D8D7}"/>
                  </a:ext>
                </a:extLst>
              </p:cNvPr>
              <p:cNvSpPr/>
              <p:nvPr/>
            </p:nvSpPr>
            <p:spPr>
              <a:xfrm>
                <a:off x="8797926" y="5391156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14FF9E2-7C2A-B74E-E269-402674A0D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7926" y="5391156"/>
                <a:ext cx="457200" cy="9906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BF4FC11-7E0D-C17B-0B79-C8BDC38069E1}"/>
                  </a:ext>
                </a:extLst>
              </p:cNvPr>
              <p:cNvSpPr/>
              <p:nvPr/>
            </p:nvSpPr>
            <p:spPr>
              <a:xfrm>
                <a:off x="3467513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BF4FC11-7E0D-C17B-0B79-C8BDC3806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513" y="5381734"/>
                <a:ext cx="457200" cy="9906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3131CAD-7406-E092-FD5E-D09B5197EDDC}"/>
                  </a:ext>
                </a:extLst>
              </p:cNvPr>
              <p:cNvSpPr/>
              <p:nvPr/>
            </p:nvSpPr>
            <p:spPr>
              <a:xfrm>
                <a:off x="4000913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3131CAD-7406-E092-FD5E-D09B5197ED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913" y="5381734"/>
                <a:ext cx="457200" cy="9906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A12ABA61-A7B7-6B11-F27A-8F36D66E51F8}"/>
                  </a:ext>
                </a:extLst>
              </p:cNvPr>
              <p:cNvSpPr/>
              <p:nvPr/>
            </p:nvSpPr>
            <p:spPr>
              <a:xfrm>
                <a:off x="4534313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A12ABA61-A7B7-6B11-F27A-8F36D66E51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313" y="5381734"/>
                <a:ext cx="457200" cy="99060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id="{AA38CA1C-FB04-A976-CA3F-27147A801C9C}"/>
              </a:ext>
            </a:extLst>
          </p:cNvPr>
          <p:cNvSpPr txBox="1"/>
          <p:nvPr/>
        </p:nvSpPr>
        <p:spPr>
          <a:xfrm>
            <a:off x="1219617" y="5686534"/>
            <a:ext cx="170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Bob’s Order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3A0E062-5AFB-D6EA-0567-92D2E0AC6301}"/>
                  </a:ext>
                </a:extLst>
              </p:cNvPr>
              <p:cNvSpPr/>
              <p:nvPr/>
            </p:nvSpPr>
            <p:spPr>
              <a:xfrm>
                <a:off x="50699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B3A0E062-5AFB-D6EA-0567-92D2E0AC6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929" y="5381734"/>
                <a:ext cx="457200" cy="99060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935ABFDC-8783-589B-3D4B-77E88A2E92CE}"/>
                  </a:ext>
                </a:extLst>
              </p:cNvPr>
              <p:cNvSpPr/>
              <p:nvPr/>
            </p:nvSpPr>
            <p:spPr>
              <a:xfrm>
                <a:off x="56033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935ABFDC-8783-589B-3D4B-77E88A2E92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329" y="5381734"/>
                <a:ext cx="457200" cy="99060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664F26F-13FE-934A-BC60-4EBEDDF10B77}"/>
                  </a:ext>
                </a:extLst>
              </p:cNvPr>
              <p:cNvSpPr/>
              <p:nvPr/>
            </p:nvSpPr>
            <p:spPr>
              <a:xfrm>
                <a:off x="61367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8664F26F-13FE-934A-BC60-4EBEDDF10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729" y="5381734"/>
                <a:ext cx="457200" cy="99060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4AF03B0F-DDDC-7F57-062E-A08B50302F13}"/>
                  </a:ext>
                </a:extLst>
              </p:cNvPr>
              <p:cNvSpPr/>
              <p:nvPr/>
            </p:nvSpPr>
            <p:spPr>
              <a:xfrm>
                <a:off x="66701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4AF03B0F-DDDC-7F57-062E-A08B50302F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129" y="5381734"/>
                <a:ext cx="457200" cy="99060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BB084A6-F58B-4C2B-1C9F-08A9B947D9B0}"/>
                  </a:ext>
                </a:extLst>
              </p:cNvPr>
              <p:cNvSpPr/>
              <p:nvPr/>
            </p:nvSpPr>
            <p:spPr>
              <a:xfrm>
                <a:off x="7203529" y="5381734"/>
                <a:ext cx="457200" cy="99060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BB084A6-F58B-4C2B-1C9F-08A9B947D9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3529" y="5381734"/>
                <a:ext cx="457200" cy="990600"/>
              </a:xfrm>
              <a:prstGeom prst="rect">
                <a:avLst/>
              </a:prstGeom>
              <a:blipFill>
                <a:blip r:embed="rId22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AB7A336-A71F-DEA5-6D4E-C95BD2650398}"/>
                  </a:ext>
                </a:extLst>
              </p:cNvPr>
              <p:cNvSpPr/>
              <p:nvPr/>
            </p:nvSpPr>
            <p:spPr>
              <a:xfrm>
                <a:off x="77369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AB7A336-A71F-DEA5-6D4E-C95BD26503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6929" y="5381734"/>
                <a:ext cx="457200" cy="990600"/>
              </a:xfrm>
              <a:prstGeom prst="rect">
                <a:avLst/>
              </a:prstGeom>
              <a:blipFill>
                <a:blip r:embed="rId23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3BC5855-6DC9-96CC-5C3B-C91F6DC5B2E6}"/>
                  </a:ext>
                </a:extLst>
              </p:cNvPr>
              <p:cNvSpPr/>
              <p:nvPr/>
            </p:nvSpPr>
            <p:spPr>
              <a:xfrm>
                <a:off x="8270329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3BC5855-6DC9-96CC-5C3B-C91F6DC5B2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0329" y="5381734"/>
                <a:ext cx="457200" cy="990600"/>
              </a:xfrm>
              <a:prstGeom prst="rect">
                <a:avLst/>
              </a:prstGeom>
              <a:blipFill>
                <a:blip r:embed="rId24"/>
                <a:stretch>
                  <a:fillRect l="-256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0FB4940-7BD5-DEA1-64AF-E7FA8F4135F5}"/>
                  </a:ext>
                </a:extLst>
              </p:cNvPr>
              <p:cNvSpPr/>
              <p:nvPr/>
            </p:nvSpPr>
            <p:spPr>
              <a:xfrm>
                <a:off x="2931821" y="5381734"/>
                <a:ext cx="457200" cy="9906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F0FB4940-7BD5-DEA1-64AF-E7FA8F413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821" y="5381734"/>
                <a:ext cx="457200" cy="990600"/>
              </a:xfrm>
              <a:prstGeom prst="rect">
                <a:avLst/>
              </a:prstGeom>
              <a:blipFill>
                <a:blip r:embed="rId25"/>
                <a:stretch>
                  <a:fillRect l="-263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6E5B6035-06B9-BFD8-C88F-2C864D671465}"/>
              </a:ext>
            </a:extLst>
          </p:cNvPr>
          <p:cNvCxnSpPr>
            <a:cxnSpLocks/>
            <a:stCxn id="59" idx="0"/>
            <a:endCxn id="58" idx="0"/>
          </p:cNvCxnSpPr>
          <p:nvPr/>
        </p:nvCxnSpPr>
        <p:spPr>
          <a:xfrm rot="16200000" flipV="1">
            <a:off x="3962813" y="5115034"/>
            <a:ext cx="12700" cy="533400"/>
          </a:xfrm>
          <a:prstGeom prst="bentConnector3">
            <a:avLst>
              <a:gd name="adj1" fmla="val 1800000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>
            <a:extLst>
              <a:ext uri="{FF2B5EF4-FFF2-40B4-BE49-F238E27FC236}">
                <a16:creationId xmlns:a16="http://schemas.microsoft.com/office/drawing/2014/main" id="{BD2FB391-939F-01EE-677B-07C78BF5E1E4}"/>
              </a:ext>
            </a:extLst>
          </p:cNvPr>
          <p:cNvCxnSpPr>
            <a:cxnSpLocks/>
            <a:stCxn id="60" idx="0"/>
            <a:endCxn id="69" idx="0"/>
          </p:cNvCxnSpPr>
          <p:nvPr/>
        </p:nvCxnSpPr>
        <p:spPr>
          <a:xfrm rot="16200000" flipV="1">
            <a:off x="3961667" y="4580488"/>
            <a:ext cx="12700" cy="1602492"/>
          </a:xfrm>
          <a:prstGeom prst="bentConnector3">
            <a:avLst>
              <a:gd name="adj1" fmla="val 2690724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DDC1CB85-107F-DD2A-C6FC-8CBB7206E0BB}"/>
              </a:ext>
            </a:extLst>
          </p:cNvPr>
          <p:cNvCxnSpPr>
            <a:cxnSpLocks/>
            <a:stCxn id="64" idx="0"/>
            <a:endCxn id="63" idx="0"/>
          </p:cNvCxnSpPr>
          <p:nvPr/>
        </p:nvCxnSpPr>
        <p:spPr>
          <a:xfrm rot="16200000" flipV="1">
            <a:off x="6098629" y="5115034"/>
            <a:ext cx="12700" cy="533400"/>
          </a:xfrm>
          <a:prstGeom prst="bentConnector3">
            <a:avLst>
              <a:gd name="adj1" fmla="val 1800000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12CB10F2-C5A8-74BE-3679-C8E76FCC670C}"/>
              </a:ext>
            </a:extLst>
          </p:cNvPr>
          <p:cNvCxnSpPr>
            <a:cxnSpLocks/>
            <a:stCxn id="57" idx="0"/>
            <a:endCxn id="68" idx="0"/>
          </p:cNvCxnSpPr>
          <p:nvPr/>
        </p:nvCxnSpPr>
        <p:spPr>
          <a:xfrm rot="16200000" flipV="1">
            <a:off x="8758017" y="5122646"/>
            <a:ext cx="9422" cy="527597"/>
          </a:xfrm>
          <a:prstGeom prst="bentConnector3">
            <a:avLst>
              <a:gd name="adj1" fmla="val 2526236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41FDD3B6-B6DE-1B94-2C6D-D045421CEE00}"/>
              </a:ext>
            </a:extLst>
          </p:cNvPr>
          <p:cNvCxnSpPr>
            <a:cxnSpLocks/>
            <a:stCxn id="65" idx="0"/>
            <a:endCxn id="62" idx="0"/>
          </p:cNvCxnSpPr>
          <p:nvPr/>
        </p:nvCxnSpPr>
        <p:spPr>
          <a:xfrm rot="16200000" flipV="1">
            <a:off x="6098629" y="4581634"/>
            <a:ext cx="12700" cy="1600200"/>
          </a:xfrm>
          <a:prstGeom prst="bentConnector3">
            <a:avLst>
              <a:gd name="adj1" fmla="val 2690717"/>
            </a:avLst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F77664C6-8329-48A5-5970-ED093C9E06F5}"/>
              </a:ext>
            </a:extLst>
          </p:cNvPr>
          <p:cNvCxnSpPr>
            <a:cxnSpLocks/>
            <a:stCxn id="66" idx="0"/>
          </p:cNvCxnSpPr>
          <p:nvPr/>
        </p:nvCxnSpPr>
        <p:spPr>
          <a:xfrm rot="16200000" flipV="1">
            <a:off x="6666014" y="4615619"/>
            <a:ext cx="539967" cy="992264"/>
          </a:xfrm>
          <a:prstGeom prst="bentConnector2">
            <a:avLst/>
          </a:prstGeom>
          <a:ln w="190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A7B2A85-3046-AED5-C8B5-4CC157860E31}"/>
              </a:ext>
            </a:extLst>
          </p:cNvPr>
          <p:cNvSpPr txBox="1"/>
          <p:nvPr/>
        </p:nvSpPr>
        <p:spPr>
          <a:xfrm>
            <a:off x="6019245" y="4654024"/>
            <a:ext cx="534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E9E22CD-43A2-E094-09CC-9086485C24D6}"/>
              </a:ext>
            </a:extLst>
          </p:cNvPr>
          <p:cNvSpPr txBox="1"/>
          <p:nvPr/>
        </p:nvSpPr>
        <p:spPr>
          <a:xfrm>
            <a:off x="9599235" y="4956688"/>
            <a:ext cx="1555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Bob is NOT guaranteed to have over half his value</a:t>
            </a:r>
          </a:p>
        </p:txBody>
      </p:sp>
    </p:spTree>
    <p:extLst>
      <p:ext uri="{BB962C8B-B14F-4D97-AF65-F5344CB8AC3E}">
        <p14:creationId xmlns:p14="http://schemas.microsoft.com/office/powerpoint/2010/main" val="2816081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39300</TotalTime>
  <Words>871</Words>
  <Application>Microsoft Macintosh PowerPoint</Application>
  <PresentationFormat>Widescreen</PresentationFormat>
  <Paragraphs>135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Tw Cen MT</vt:lpstr>
      <vt:lpstr>Circuit</vt:lpstr>
      <vt:lpstr>Greedy Algorithms Dividing Resources</vt:lpstr>
      <vt:lpstr>Dividing Resources</vt:lpstr>
      <vt:lpstr>Can you solve it??</vt:lpstr>
      <vt:lpstr>Thinking Through Some Examples</vt:lpstr>
      <vt:lpstr>Optimal Substructure?</vt:lpstr>
      <vt:lpstr>Optimal Substructure?</vt:lpstr>
      <vt:lpstr>Let’s think about properties of the problem!</vt:lpstr>
      <vt:lpstr>Let’s think about properties of the problem!</vt:lpstr>
      <vt:lpstr>Let’s think about properties of the problem!</vt:lpstr>
      <vt:lpstr>Let’s think about properties of the problem!</vt:lpstr>
      <vt:lpstr>Can you solve it??</vt:lpstr>
      <vt:lpstr>Can you solve it??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237</cp:revision>
  <dcterms:created xsi:type="dcterms:W3CDTF">2023-02-24T14:15:53Z</dcterms:created>
  <dcterms:modified xsi:type="dcterms:W3CDTF">2025-10-20T17:36:06Z</dcterms:modified>
</cp:coreProperties>
</file>