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310.xml" ContentType="application/vnd.openxmlformats-officedocument.presentationml.tags+xml"/>
  <Override PartName="/ppt/tags/tag29.xml" ContentType="application/vnd.openxmlformats-officedocument.presentationml.tags+xml"/>
  <Override PartName="/ppt/tags/tag78.xml" ContentType="application/vnd.openxmlformats-officedocument.presentationml.tags+xml"/>
  <Override PartName="/ppt/tags/tag80.xml" ContentType="application/vnd.openxmlformats-officedocument.presentationml.tags+xml"/>
  <Override PartName="/ppt/tags/tag8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6" r:id="rId1"/>
  </p:sldMasterIdLst>
  <p:notesMasterIdLst>
    <p:notesMasterId r:id="rId72"/>
  </p:notesMasterIdLst>
  <p:sldIdLst>
    <p:sldId id="256" r:id="rId2"/>
    <p:sldId id="685" r:id="rId3"/>
    <p:sldId id="666" r:id="rId4"/>
    <p:sldId id="686" r:id="rId5"/>
    <p:sldId id="689" r:id="rId6"/>
    <p:sldId id="690" r:id="rId7"/>
    <p:sldId id="694" r:id="rId8"/>
    <p:sldId id="706" r:id="rId9"/>
    <p:sldId id="707" r:id="rId10"/>
    <p:sldId id="708" r:id="rId11"/>
    <p:sldId id="709" r:id="rId12"/>
    <p:sldId id="710" r:id="rId13"/>
    <p:sldId id="711" r:id="rId14"/>
    <p:sldId id="712" r:id="rId15"/>
    <p:sldId id="713" r:id="rId16"/>
    <p:sldId id="718" r:id="rId17"/>
    <p:sldId id="767" r:id="rId18"/>
    <p:sldId id="715" r:id="rId19"/>
    <p:sldId id="716" r:id="rId20"/>
    <p:sldId id="720" r:id="rId21"/>
    <p:sldId id="338" r:id="rId22"/>
    <p:sldId id="386" r:id="rId23"/>
    <p:sldId id="339" r:id="rId24"/>
    <p:sldId id="721" r:id="rId25"/>
    <p:sldId id="722" r:id="rId26"/>
    <p:sldId id="723" r:id="rId27"/>
    <p:sldId id="724" r:id="rId28"/>
    <p:sldId id="341" r:id="rId29"/>
    <p:sldId id="725" r:id="rId30"/>
    <p:sldId id="726" r:id="rId31"/>
    <p:sldId id="727" r:id="rId32"/>
    <p:sldId id="728" r:id="rId33"/>
    <p:sldId id="729" r:id="rId34"/>
    <p:sldId id="730" r:id="rId35"/>
    <p:sldId id="731" r:id="rId36"/>
    <p:sldId id="732" r:id="rId37"/>
    <p:sldId id="733" r:id="rId38"/>
    <p:sldId id="734" r:id="rId39"/>
    <p:sldId id="735" r:id="rId40"/>
    <p:sldId id="736" r:id="rId41"/>
    <p:sldId id="737" r:id="rId42"/>
    <p:sldId id="738" r:id="rId43"/>
    <p:sldId id="739" r:id="rId44"/>
    <p:sldId id="740" r:id="rId45"/>
    <p:sldId id="741" r:id="rId46"/>
    <p:sldId id="742" r:id="rId47"/>
    <p:sldId id="743" r:id="rId48"/>
    <p:sldId id="744" r:id="rId49"/>
    <p:sldId id="745" r:id="rId50"/>
    <p:sldId id="746" r:id="rId51"/>
    <p:sldId id="747" r:id="rId52"/>
    <p:sldId id="748" r:id="rId53"/>
    <p:sldId id="749" r:id="rId54"/>
    <p:sldId id="750" r:id="rId55"/>
    <p:sldId id="751" r:id="rId56"/>
    <p:sldId id="752" r:id="rId57"/>
    <p:sldId id="753" r:id="rId58"/>
    <p:sldId id="754" r:id="rId59"/>
    <p:sldId id="755" r:id="rId60"/>
    <p:sldId id="756" r:id="rId61"/>
    <p:sldId id="757" r:id="rId62"/>
    <p:sldId id="758" r:id="rId63"/>
    <p:sldId id="759" r:id="rId64"/>
    <p:sldId id="760" r:id="rId65"/>
    <p:sldId id="761" r:id="rId66"/>
    <p:sldId id="762" r:id="rId67"/>
    <p:sldId id="763" r:id="rId68"/>
    <p:sldId id="764" r:id="rId69"/>
    <p:sldId id="765" r:id="rId70"/>
    <p:sldId id="766"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85"/>
    <p:restoredTop sz="94794"/>
  </p:normalViewPr>
  <p:slideViewPr>
    <p:cSldViewPr snapToGrid="0" snapToObjects="1">
      <p:cViewPr varScale="1">
        <p:scale>
          <a:sx n="137" d="100"/>
          <a:sy n="137" d="100"/>
        </p:scale>
        <p:origin x="10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45307-6ED4-B142-BD64-10F739779302}" type="datetimeFigureOut">
              <a:rPr lang="en-US" smtClean="0"/>
              <a:t>11/6/25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E956-AECE-4A49-8BC2-51A8C013B720}" type="slidenum">
              <a:rPr lang="en-US" smtClean="0"/>
              <a:t>‹#›</a:t>
            </a:fld>
            <a:endParaRPr lang="en-US"/>
          </a:p>
        </p:txBody>
      </p:sp>
    </p:spTree>
    <p:extLst>
      <p:ext uri="{BB962C8B-B14F-4D97-AF65-F5344CB8AC3E}">
        <p14:creationId xmlns:p14="http://schemas.microsoft.com/office/powerpoint/2010/main" val="35539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a:t>
            </a:fld>
            <a:endParaRPr lang="en-US"/>
          </a:p>
        </p:txBody>
      </p:sp>
    </p:spTree>
    <p:extLst>
      <p:ext uri="{BB962C8B-B14F-4D97-AF65-F5344CB8AC3E}">
        <p14:creationId xmlns:p14="http://schemas.microsoft.com/office/powerpoint/2010/main" val="92945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ADCBB9-4DAA-DC4B-80A5-C231400C2D6E}" type="slidenum">
              <a:rPr lang="en-US" smtClean="0"/>
              <a:pPr/>
              <a:t>4</a:t>
            </a:fld>
            <a:endParaRPr lang="en-US"/>
          </a:p>
        </p:txBody>
      </p:sp>
    </p:spTree>
    <p:extLst>
      <p:ext uri="{BB962C8B-B14F-4D97-AF65-F5344CB8AC3E}">
        <p14:creationId xmlns:p14="http://schemas.microsoft.com/office/powerpoint/2010/main" val="331836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EDFF9-12FF-3537-00A3-ED887AF534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E426-F4DF-44C2-6FEF-AF745C95C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4466D-91C0-ECF5-4898-EE6BCAC891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2A0BC2-3090-30D6-8F4A-48B675B14916}"/>
              </a:ext>
            </a:extLst>
          </p:cNvPr>
          <p:cNvSpPr>
            <a:spLocks noGrp="1"/>
          </p:cNvSpPr>
          <p:nvPr>
            <p:ph type="sldNum" sz="quarter" idx="10"/>
          </p:nvPr>
        </p:nvSpPr>
        <p:spPr/>
        <p:txBody>
          <a:bodyPr/>
          <a:lstStyle/>
          <a:p>
            <a:fld id="{71ADCBB9-4DAA-DC4B-80A5-C231400C2D6E}" type="slidenum">
              <a:rPr lang="en-US" smtClean="0"/>
              <a:pPr/>
              <a:t>5</a:t>
            </a:fld>
            <a:endParaRPr lang="en-US"/>
          </a:p>
        </p:txBody>
      </p:sp>
    </p:spTree>
    <p:extLst>
      <p:ext uri="{BB962C8B-B14F-4D97-AF65-F5344CB8AC3E}">
        <p14:creationId xmlns:p14="http://schemas.microsoft.com/office/powerpoint/2010/main" val="162708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631D8-5D45-C3E5-8ECC-0B53B9C2FD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B6C9A-3DA8-ECDB-FE63-C71C57763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B9156-769E-77D2-AB6F-5F61B154A4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AB90DC-048F-8EB8-383C-509B90313B6E}"/>
              </a:ext>
            </a:extLst>
          </p:cNvPr>
          <p:cNvSpPr>
            <a:spLocks noGrp="1"/>
          </p:cNvSpPr>
          <p:nvPr>
            <p:ph type="sldNum" sz="quarter" idx="10"/>
          </p:nvPr>
        </p:nvSpPr>
        <p:spPr/>
        <p:txBody>
          <a:bodyPr/>
          <a:lstStyle/>
          <a:p>
            <a:fld id="{71ADCBB9-4DAA-DC4B-80A5-C231400C2D6E}" type="slidenum">
              <a:rPr lang="en-US" smtClean="0"/>
              <a:pPr/>
              <a:t>6</a:t>
            </a:fld>
            <a:endParaRPr lang="en-US"/>
          </a:p>
        </p:txBody>
      </p:sp>
    </p:spTree>
    <p:extLst>
      <p:ext uri="{BB962C8B-B14F-4D97-AF65-F5344CB8AC3E}">
        <p14:creationId xmlns:p14="http://schemas.microsoft.com/office/powerpoint/2010/main" val="111965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EAD80-9F7B-8C2D-73E1-69152BFB7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03D8B1-F84A-F3B0-92E8-08D5D6E78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85632B-10E0-14F0-7153-DAEFA5EEEF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36DD0C-108A-D5A0-5AAC-51E4257A0061}"/>
              </a:ext>
            </a:extLst>
          </p:cNvPr>
          <p:cNvSpPr>
            <a:spLocks noGrp="1"/>
          </p:cNvSpPr>
          <p:nvPr>
            <p:ph type="sldNum" sz="quarter" idx="10"/>
          </p:nvPr>
        </p:nvSpPr>
        <p:spPr/>
        <p:txBody>
          <a:bodyPr/>
          <a:lstStyle/>
          <a:p>
            <a:fld id="{71ADCBB9-4DAA-DC4B-80A5-C231400C2D6E}" type="slidenum">
              <a:rPr lang="en-US" smtClean="0"/>
              <a:pPr/>
              <a:t>7</a:t>
            </a:fld>
            <a:endParaRPr lang="en-US"/>
          </a:p>
        </p:txBody>
      </p:sp>
    </p:spTree>
    <p:extLst>
      <p:ext uri="{BB962C8B-B14F-4D97-AF65-F5344CB8AC3E}">
        <p14:creationId xmlns:p14="http://schemas.microsoft.com/office/powerpoint/2010/main" val="250742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0BF4E-5316-E5A9-58E9-C01054F51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A197C-57A5-3395-CD53-955AE070D4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19983D-756E-7D92-0B7B-072607F77F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DDEF36-6E95-7C26-E221-C6245E5F44D5}"/>
              </a:ext>
            </a:extLst>
          </p:cNvPr>
          <p:cNvSpPr>
            <a:spLocks noGrp="1"/>
          </p:cNvSpPr>
          <p:nvPr>
            <p:ph type="sldNum" sz="quarter" idx="10"/>
          </p:nvPr>
        </p:nvSpPr>
        <p:spPr/>
        <p:txBody>
          <a:bodyPr/>
          <a:lstStyle/>
          <a:p>
            <a:fld id="{71ADCBB9-4DAA-DC4B-80A5-C231400C2D6E}" type="slidenum">
              <a:rPr lang="en-US" smtClean="0"/>
              <a:pPr/>
              <a:t>11</a:t>
            </a:fld>
            <a:endParaRPr lang="en-US"/>
          </a:p>
        </p:txBody>
      </p:sp>
    </p:spTree>
    <p:extLst>
      <p:ext uri="{BB962C8B-B14F-4D97-AF65-F5344CB8AC3E}">
        <p14:creationId xmlns:p14="http://schemas.microsoft.com/office/powerpoint/2010/main" val="3994577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15</a:t>
            </a:fld>
            <a:endParaRPr lang="en-US"/>
          </a:p>
        </p:txBody>
      </p:sp>
    </p:spTree>
    <p:extLst>
      <p:ext uri="{BB962C8B-B14F-4D97-AF65-F5344CB8AC3E}">
        <p14:creationId xmlns:p14="http://schemas.microsoft.com/office/powerpoint/2010/main" val="1360018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4EF2E9F-2354-864C-B038-2707E77EEE08}" type="datetime1">
              <a:rPr lang="en-US" smtClean="0"/>
              <a:t>11/6/25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1334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B65F31-19CE-4E42-A66A-68BD8AD2A63A}" type="datetime1">
              <a:rPr lang="en-US" smtClean="0"/>
              <a:t>11/6/25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76537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47BF93-4C39-004A-A2BB-881C1CB632F0}" type="datetime1">
              <a:rPr lang="en-US" smtClean="0"/>
              <a:t>11/6/25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9118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7B841A-3527-1646-93EE-E6B3F6F4ED91}" type="datetime1">
              <a:rPr lang="en-US" smtClean="0"/>
              <a:t>11/6/25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3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408633-2CEE-6546-8686-2893A81A5755}" type="datetime1">
              <a:rPr lang="en-US" smtClean="0"/>
              <a:t>11/6/25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4169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41497D2-0648-4545-8BF4-6B877F0C0831}" type="datetime1">
              <a:rPr lang="en-US" smtClean="0"/>
              <a:t>11/6/25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8096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A161AA0-CE93-094F-833C-6339B941524B}" type="datetime1">
              <a:rPr lang="en-US" smtClean="0"/>
              <a:t>11/6/25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7074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91ED15-A913-F546-8442-42F892F5B998}" type="datetime1">
              <a:rPr lang="en-US" smtClean="0"/>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8397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D71AA-0CA0-9145-AC25-13D06C6B382D}" type="datetime1">
              <a:rPr lang="en-US" smtClean="0"/>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100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18D09-FFDE-A444-902B-2032D5E688DD}" type="datetime1">
              <a:rPr lang="en-US" smtClean="0"/>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2254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939D63-EA22-2C4F-BFBF-83728F62F6D6}" type="datetime1">
              <a:rPr lang="en-US" smtClean="0"/>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522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5AA460-EC8C-E647-9BDE-46FAB8D56870}" type="datetime1">
              <a:rPr lang="en-US" smtClean="0"/>
              <a:t>11/6/25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887307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DD39FF-E0FE-DD43-B526-61B690CBC9FD}" type="datetime1">
              <a:rPr lang="en-US" smtClean="0"/>
              <a:t>11/6/25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575720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F15E8C-2A4B-2140-A420-A26582AF40D3}" type="datetime1">
              <a:rPr lang="en-US" smtClean="0"/>
              <a:t>11/6/25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400411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A8849-7E8F-2E4F-AEA3-5770C1410DA2}" type="datetime1">
              <a:rPr lang="en-US" smtClean="0"/>
              <a:t>11/6/25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5843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7F51C0-5337-8A42-96C6-57FE02098D0B}" type="datetime1">
              <a:rPr lang="en-US" smtClean="0"/>
              <a:t>11/6/25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665503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870F28-6ED7-AF49-A60D-17C413811F48}" type="datetime1">
              <a:rPr lang="en-US" smtClean="0"/>
              <a:t>11/6/25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747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050D31C-F0F6-4747-B854-674F213ED7B9}" type="datetime1">
              <a:rPr lang="en-US" smtClean="0"/>
              <a:t>11/6/25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D91E88-2515-D24B-B4EA-67D975D0853E}" type="slidenum">
              <a:rPr lang="en-US" smtClean="0"/>
              <a:t>‹#›</a:t>
            </a:fld>
            <a:endParaRPr lang="en-US"/>
          </a:p>
        </p:txBody>
      </p:sp>
    </p:spTree>
    <p:extLst>
      <p:ext uri="{BB962C8B-B14F-4D97-AF65-F5344CB8AC3E}">
        <p14:creationId xmlns:p14="http://schemas.microsoft.com/office/powerpoint/2010/main" val="1014260183"/>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38.png"/><Relationship Id="rId4" Type="http://schemas.openxmlformats.org/officeDocument/2006/relationships/image" Target="../media/image18.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2.xml"/><Relationship Id="rId7" Type="http://schemas.openxmlformats.org/officeDocument/2006/relationships/image" Target="../media/image42.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6.png"/><Relationship Id="rId7"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54.png"/><Relationship Id="rId4" Type="http://schemas.openxmlformats.org/officeDocument/2006/relationships/image" Target="../media/image67.png"/><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slideLayout" Target="../slideLayouts/slideLayout2.xml"/><Relationship Id="rId16" Type="http://schemas.openxmlformats.org/officeDocument/2006/relationships/image" Target="../media/image91.png"/><Relationship Id="rId1" Type="http://schemas.openxmlformats.org/officeDocument/2006/relationships/tags" Target="../tags/tag40.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5" Type="http://schemas.openxmlformats.org/officeDocument/2006/relationships/image" Target="../media/image9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s>
</file>

<file path=ppt/slides/_rels/slide1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slideLayout" Target="../slideLayouts/slideLayout2.xml"/><Relationship Id="rId1" Type="http://schemas.openxmlformats.org/officeDocument/2006/relationships/tags" Target="../tags/tag41.xml"/><Relationship Id="rId5" Type="http://schemas.openxmlformats.org/officeDocument/2006/relationships/image" Target="../media/image94.png"/><Relationship Id="rId4" Type="http://schemas.openxmlformats.org/officeDocument/2006/relationships/image" Target="../media/image9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6.png"/><Relationship Id="rId3" Type="http://schemas.openxmlformats.org/officeDocument/2006/relationships/tags" Target="../tags/tag3.xml"/><Relationship Id="rId7" Type="http://schemas.openxmlformats.org/officeDocument/2006/relationships/slideLayout" Target="../slideLayouts/slideLayout2.xml"/><Relationship Id="rId12"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png"/><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tags" Target="../tags/tag310.xml"/></Relationships>
</file>

<file path=ppt/slides/_rels/slide4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11.png"/><Relationship Id="rId3" Type="http://schemas.openxmlformats.org/officeDocument/2006/relationships/tags" Target="../tags/tag9.xml"/><Relationship Id="rId7" Type="http://schemas.openxmlformats.org/officeDocument/2006/relationships/slideLayout" Target="../slideLayouts/slideLayout2.xml"/><Relationship Id="rId12" Type="http://schemas.openxmlformats.org/officeDocument/2006/relationships/image" Target="../media/image1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9.png"/><Relationship Id="rId5" Type="http://schemas.openxmlformats.org/officeDocument/2006/relationships/tags" Target="../tags/tag11.xml"/><Relationship Id="rId10" Type="http://schemas.openxmlformats.org/officeDocument/2006/relationships/image" Target="../media/image8.png"/><Relationship Id="rId4" Type="http://schemas.openxmlformats.org/officeDocument/2006/relationships/tags" Target="../tags/tag10.xml"/><Relationship Id="rId9" Type="http://schemas.openxmlformats.org/officeDocument/2006/relationships/image" Target="../media/image7.png"/><Relationship Id="rId1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5.xml"/><Relationship Id="rId7" Type="http://schemas.openxmlformats.org/officeDocument/2006/relationships/notesSlide" Target="../notesSlides/notesSlide4.xml"/><Relationship Id="rId12" Type="http://schemas.openxmlformats.org/officeDocument/2006/relationships/image" Target="../media/image1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11" Type="http://schemas.openxmlformats.org/officeDocument/2006/relationships/image" Target="../media/image16.png"/><Relationship Id="rId5" Type="http://schemas.openxmlformats.org/officeDocument/2006/relationships/tags" Target="../tags/tag17.xml"/><Relationship Id="rId10" Type="http://schemas.openxmlformats.org/officeDocument/2006/relationships/image" Target="../media/image15.png"/><Relationship Id="rId4" Type="http://schemas.openxmlformats.org/officeDocument/2006/relationships/tags" Target="../tags/tag16.xml"/><Relationship Id="rId9"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slideLayout" Target="../slideLayouts/slideLayout2.xml"/><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tags" Target="../tags/tag19.xml"/><Relationship Id="rId16" Type="http://schemas.openxmlformats.org/officeDocument/2006/relationships/image" Target="../media/image33.png"/><Relationship Id="rId1" Type="http://schemas.openxmlformats.org/officeDocument/2006/relationships/tags" Target="../tags/tag1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tags" Target="../tags/tag29.xml"/><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notesSlide" Target="../notesSlides/notesSlide5.xml"/><Relationship Id="rId9" Type="http://schemas.openxmlformats.org/officeDocument/2006/relationships/image" Target="../media/image26.png"/><Relationship Id="rId14" Type="http://schemas.openxmlformats.org/officeDocument/2006/relationships/image" Target="../media/image3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slideLayout" Target="../slideLayouts/slideLayout2.xml"/><Relationship Id="rId18" Type="http://schemas.openxmlformats.org/officeDocument/2006/relationships/tags" Target="../tags/tag83.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2.xml"/><Relationship Id="rId17" Type="http://schemas.openxmlformats.org/officeDocument/2006/relationships/image" Target="../media/image122.png"/><Relationship Id="rId2" Type="http://schemas.openxmlformats.org/officeDocument/2006/relationships/tags" Target="../tags/tag21.xml"/><Relationship Id="rId16" Type="http://schemas.openxmlformats.org/officeDocument/2006/relationships/tags" Target="../tags/tag80.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1.xml"/><Relationship Id="rId5" Type="http://schemas.openxmlformats.org/officeDocument/2006/relationships/tags" Target="../tags/tag24.xml"/><Relationship Id="rId15" Type="http://schemas.openxmlformats.org/officeDocument/2006/relationships/image" Target="../media/image121.png"/><Relationship Id="rId10" Type="http://schemas.openxmlformats.org/officeDocument/2006/relationships/tags" Target="../tags/tag30.xml"/><Relationship Id="rId19" Type="http://schemas.openxmlformats.org/officeDocument/2006/relationships/image" Target="../media/image123.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7A2C-CECB-EA45-9A8F-28914F6ACB98}"/>
              </a:ext>
            </a:extLst>
          </p:cNvPr>
          <p:cNvSpPr>
            <a:spLocks noGrp="1"/>
          </p:cNvSpPr>
          <p:nvPr>
            <p:ph type="ctrTitle"/>
          </p:nvPr>
        </p:nvSpPr>
        <p:spPr/>
        <p:txBody>
          <a:bodyPr/>
          <a:lstStyle/>
          <a:p>
            <a:pPr algn="ctr"/>
            <a:r>
              <a:rPr lang="en-US" dirty="0"/>
              <a:t>Dynamic Programming</a:t>
            </a:r>
            <a:br>
              <a:rPr lang="en-US" dirty="0"/>
            </a:br>
            <a:r>
              <a:rPr lang="en-US" dirty="0"/>
              <a:t>0/1 Knapsack</a:t>
            </a:r>
          </a:p>
        </p:txBody>
      </p:sp>
      <p:sp>
        <p:nvSpPr>
          <p:cNvPr id="3" name="Subtitle 2">
            <a:extLst>
              <a:ext uri="{FF2B5EF4-FFF2-40B4-BE49-F238E27FC236}">
                <a16:creationId xmlns:a16="http://schemas.microsoft.com/office/drawing/2014/main" id="{4CC3BA16-EE93-B74E-A27C-2B68B596BB53}"/>
              </a:ext>
            </a:extLst>
          </p:cNvPr>
          <p:cNvSpPr>
            <a:spLocks noGrp="1"/>
          </p:cNvSpPr>
          <p:nvPr>
            <p:ph type="subTitle" idx="1"/>
          </p:nvPr>
        </p:nvSpPr>
        <p:spPr/>
        <p:txBody>
          <a:bodyPr/>
          <a:lstStyle/>
          <a:p>
            <a:pPr algn="ctr"/>
            <a:r>
              <a:rPr lang="en-US" dirty="0"/>
              <a:t>Data Structures and Algorithms 2</a:t>
            </a:r>
            <a:br>
              <a:rPr lang="en-US" dirty="0"/>
            </a:br>
            <a:r>
              <a:rPr lang="en-US" dirty="0"/>
              <a:t>Mark Floryan</a:t>
            </a:r>
            <a:br>
              <a:rPr lang="en-US" dirty="0"/>
            </a:br>
            <a:br>
              <a:rPr lang="en-US" dirty="0"/>
            </a:br>
            <a:endParaRPr lang="en-US" dirty="0"/>
          </a:p>
        </p:txBody>
      </p:sp>
    </p:spTree>
    <p:extLst>
      <p:ext uri="{BB962C8B-B14F-4D97-AF65-F5344CB8AC3E}">
        <p14:creationId xmlns:p14="http://schemas.microsoft.com/office/powerpoint/2010/main" val="44373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F66BA-105C-155C-CD11-5F5213E7CD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A0733-00FE-B433-CDB8-1532B6303BD5}"/>
              </a:ext>
            </a:extLst>
          </p:cNvPr>
          <p:cNvSpPr>
            <a:spLocks noGrp="1"/>
          </p:cNvSpPr>
          <p:nvPr>
            <p:ph type="title"/>
          </p:nvPr>
        </p:nvSpPr>
        <p:spPr>
          <a:xfrm>
            <a:off x="1143001" y="180368"/>
            <a:ext cx="9905998" cy="676882"/>
          </a:xfrm>
        </p:spPr>
        <p:txBody>
          <a:bodyPr>
            <a:normAutofit/>
          </a:bodyPr>
          <a:lstStyle/>
          <a:p>
            <a:pPr algn="ctr"/>
            <a:r>
              <a:rPr lang="en-US" dirty="0"/>
              <a:t>Process for Dynamic Programming</a:t>
            </a:r>
          </a:p>
        </p:txBody>
      </p:sp>
      <p:sp>
        <p:nvSpPr>
          <p:cNvPr id="5" name="Content Placeholder 3">
            <a:extLst>
              <a:ext uri="{FF2B5EF4-FFF2-40B4-BE49-F238E27FC236}">
                <a16:creationId xmlns:a16="http://schemas.microsoft.com/office/drawing/2014/main" id="{D54C46A3-98F4-6CC7-2F0B-C4D49254E3ED}"/>
              </a:ext>
            </a:extLst>
          </p:cNvPr>
          <p:cNvSpPr txBox="1">
            <a:spLocks/>
          </p:cNvSpPr>
          <p:nvPr/>
        </p:nvSpPr>
        <p:spPr>
          <a:xfrm>
            <a:off x="2019299" y="1371600"/>
            <a:ext cx="8153401" cy="561975"/>
          </a:xfrm>
          <a:prstGeom prst="rect">
            <a:avLst/>
          </a:prstGeom>
          <a:solidFill>
            <a:schemeClr val="accent2"/>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dirty="0">
                <a:solidFill>
                  <a:schemeClr val="bg1"/>
                </a:solidFill>
              </a:rPr>
              <a:t>Recognize</a:t>
            </a:r>
            <a:r>
              <a:rPr lang="en-US" dirty="0">
                <a:solidFill>
                  <a:schemeClr val="bg1"/>
                </a:solidFill>
              </a:rPr>
              <a:t> what the </a:t>
            </a:r>
            <a:r>
              <a:rPr lang="en-US" b="1" i="1" dirty="0">
                <a:solidFill>
                  <a:schemeClr val="bg1"/>
                </a:solidFill>
              </a:rPr>
              <a:t>sub-problems</a:t>
            </a:r>
            <a:r>
              <a:rPr lang="en-US" dirty="0">
                <a:solidFill>
                  <a:schemeClr val="bg1"/>
                </a:solidFill>
              </a:rPr>
              <a:t> are</a:t>
            </a:r>
          </a:p>
        </p:txBody>
      </p:sp>
      <p:sp>
        <p:nvSpPr>
          <p:cNvPr id="8" name="Content Placeholder 3">
            <a:extLst>
              <a:ext uri="{FF2B5EF4-FFF2-40B4-BE49-F238E27FC236}">
                <a16:creationId xmlns:a16="http://schemas.microsoft.com/office/drawing/2014/main" id="{719BBAE9-A016-7E67-C999-C6912B940B78}"/>
              </a:ext>
            </a:extLst>
          </p:cNvPr>
          <p:cNvSpPr txBox="1">
            <a:spLocks/>
          </p:cNvSpPr>
          <p:nvPr/>
        </p:nvSpPr>
        <p:spPr>
          <a:xfrm>
            <a:off x="2019298" y="1009650"/>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1:</a:t>
            </a:r>
          </a:p>
        </p:txBody>
      </p:sp>
    </p:spTree>
    <p:extLst>
      <p:ext uri="{BB962C8B-B14F-4D97-AF65-F5344CB8AC3E}">
        <p14:creationId xmlns:p14="http://schemas.microsoft.com/office/powerpoint/2010/main" val="4119535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55BA9-8E4E-D4AE-893D-8810CC58F203}"/>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F5A822BC-CF43-FC93-D4C4-DCCCBD5FA9BD}"/>
              </a:ext>
            </a:extLst>
          </p:cNvPr>
          <p:cNvSpPr>
            <a:spLocks noGrp="1" noChangeArrowheads="1"/>
          </p:cNvSpPr>
          <p:nvPr>
            <p:ph type="title"/>
            <p:custDataLst>
              <p:tags r:id="rId1"/>
            </p:custDataLst>
          </p:nvPr>
        </p:nvSpPr>
        <p:spPr>
          <a:xfrm>
            <a:off x="1143001" y="292100"/>
            <a:ext cx="9905998" cy="677622"/>
          </a:xfrm>
        </p:spPr>
        <p:txBody>
          <a:bodyPr>
            <a:normAutofit fontScale="90000"/>
          </a:bodyPr>
          <a:lstStyle/>
          <a:p>
            <a:pPr algn="ctr"/>
            <a:r>
              <a:rPr lang="en-US" dirty="0">
                <a:latin typeface="Arial" charset="0"/>
                <a:ea typeface="ＭＳ Ｐゴシック" charset="0"/>
                <a:cs typeface="ＭＳ Ｐゴシック" charset="0"/>
              </a:rPr>
              <a:t>Think about the optimal substructure</a:t>
            </a:r>
          </a:p>
        </p:txBody>
      </p:sp>
      <p:grpSp>
        <p:nvGrpSpPr>
          <p:cNvPr id="7" name="Group 6">
            <a:extLst>
              <a:ext uri="{FF2B5EF4-FFF2-40B4-BE49-F238E27FC236}">
                <a16:creationId xmlns:a16="http://schemas.microsoft.com/office/drawing/2014/main" id="{469A4FE5-BF9E-9C71-6E97-41FEA11B5C73}"/>
              </a:ext>
            </a:extLst>
          </p:cNvPr>
          <p:cNvGrpSpPr/>
          <p:nvPr/>
        </p:nvGrpSpPr>
        <p:grpSpPr>
          <a:xfrm>
            <a:off x="5767035" y="1443573"/>
            <a:ext cx="3235505" cy="3136900"/>
            <a:chOff x="5757704" y="1407355"/>
            <a:chExt cx="3235505" cy="3136900"/>
          </a:xfrm>
        </p:grpSpPr>
        <p:sp>
          <p:nvSpPr>
            <p:cNvPr id="4" name="Rectangle 3">
              <a:extLst>
                <a:ext uri="{FF2B5EF4-FFF2-40B4-BE49-F238E27FC236}">
                  <a16:creationId xmlns:a16="http://schemas.microsoft.com/office/drawing/2014/main" id="{51D88575-4403-DD0D-CB8C-C6CBD761DB49}"/>
                </a:ext>
              </a:extLst>
            </p:cNvPr>
            <p:cNvSpPr/>
            <p:nvPr/>
          </p:nvSpPr>
          <p:spPr>
            <a:xfrm>
              <a:off x="5757704" y="1407355"/>
              <a:ext cx="3235505" cy="3136900"/>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 name="Rectangle 4">
              <a:extLst>
                <a:ext uri="{FF2B5EF4-FFF2-40B4-BE49-F238E27FC236}">
                  <a16:creationId xmlns:a16="http://schemas.microsoft.com/office/drawing/2014/main" id="{EAA8ED6C-581A-CB68-E5F9-AB7A6F6C2BDE}"/>
                </a:ext>
              </a:extLst>
            </p:cNvPr>
            <p:cNvSpPr/>
            <p:nvPr/>
          </p:nvSpPr>
          <p:spPr>
            <a:xfrm>
              <a:off x="7308510" y="1772343"/>
              <a:ext cx="1487008" cy="463735"/>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EDBF59BE-BBEF-5DB3-FBF5-8DC8217BE3A4}"/>
                </a:ext>
              </a:extLst>
            </p:cNvPr>
            <p:cNvSpPr/>
            <p:nvPr/>
          </p:nvSpPr>
          <p:spPr>
            <a:xfrm>
              <a:off x="7311664" y="2266746"/>
              <a:ext cx="1487008" cy="211114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4306FAB-1E8D-F908-D46F-5F208864FD78}"/>
                    </a:ext>
                  </a:extLst>
                </p:cNvPr>
                <p:cNvSpPr/>
                <p:nvPr/>
              </p:nvSpPr>
              <p:spPr>
                <a:xfrm>
                  <a:off x="7426138" y="1819232"/>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1</m:t>
                            </m:r>
                          </m:sub>
                        </m:sSub>
                      </m:oMath>
                    </m:oMathPara>
                  </a14:m>
                  <a:endParaRPr lang="en-US" dirty="0">
                    <a:solidFill>
                      <a:schemeClr val="accent1"/>
                    </a:solidFill>
                  </a:endParaRPr>
                </a:p>
              </p:txBody>
            </p:sp>
          </mc:Choice>
          <mc:Fallback xmlns="">
            <p:sp>
              <p:nvSpPr>
                <p:cNvPr id="8" name="Rectangle 7">
                  <a:extLst>
                    <a:ext uri="{FF2B5EF4-FFF2-40B4-BE49-F238E27FC236}">
                      <a16:creationId xmlns:a16="http://schemas.microsoft.com/office/drawing/2014/main" id="{84306FAB-1E8D-F908-D46F-5F208864FD78}"/>
                    </a:ext>
                  </a:extLst>
                </p:cNvPr>
                <p:cNvSpPr>
                  <a:spLocks noRot="1" noChangeAspect="1" noMove="1" noResize="1" noEditPoints="1" noAdjustHandles="1" noChangeArrowheads="1" noChangeShapeType="1" noTextEdit="1"/>
                </p:cNvSpPr>
                <p:nvPr/>
              </p:nvSpPr>
              <p:spPr>
                <a:xfrm>
                  <a:off x="7426138" y="1819232"/>
                  <a:ext cx="1251752" cy="351531"/>
                </a:xfrm>
                <a:prstGeom prst="rect">
                  <a:avLst/>
                </a:prstGeom>
                <a:blipFill>
                  <a:blip r:embed="rId4"/>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4B238B7-3C71-934C-C91A-11F408DF40E3}"/>
                    </a:ext>
                  </a:extLst>
                </p:cNvPr>
                <p:cNvSpPr/>
                <p:nvPr/>
              </p:nvSpPr>
              <p:spPr>
                <a:xfrm>
                  <a:off x="7429292" y="2315889"/>
                  <a:ext cx="1251752" cy="554116"/>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4" name="Rectangle 13">
                  <a:extLst>
                    <a:ext uri="{FF2B5EF4-FFF2-40B4-BE49-F238E27FC236}">
                      <a16:creationId xmlns:a16="http://schemas.microsoft.com/office/drawing/2014/main" id="{44B238B7-3C71-934C-C91A-11F408DF40E3}"/>
                    </a:ext>
                  </a:extLst>
                </p:cNvPr>
                <p:cNvSpPr>
                  <a:spLocks noRot="1" noChangeAspect="1" noMove="1" noResize="1" noEditPoints="1" noAdjustHandles="1" noChangeArrowheads="1" noChangeShapeType="1" noTextEdit="1"/>
                </p:cNvSpPr>
                <p:nvPr/>
              </p:nvSpPr>
              <p:spPr>
                <a:xfrm>
                  <a:off x="7429292" y="2315889"/>
                  <a:ext cx="1251752" cy="554116"/>
                </a:xfrm>
                <a:prstGeom prst="rect">
                  <a:avLst/>
                </a:prstGeom>
                <a:blipFill>
                  <a:blip r:embed="rId5"/>
                  <a:stretch>
                    <a:fillRect/>
                  </a:stretch>
                </a:blipFill>
                <a:ln>
                  <a:solidFill>
                    <a:schemeClr val="bg1"/>
                  </a:solidFill>
                </a:ln>
              </p:spPr>
              <p:txBody>
                <a:bodyPr/>
                <a:lstStyle/>
                <a:p>
                  <a:r>
                    <a:rPr lang="en-US">
                      <a:noFill/>
                    </a:rPr>
                    <a:t> </a:t>
                  </a:r>
                </a:p>
              </p:txBody>
            </p:sp>
          </mc:Fallback>
        </mc:AlternateContent>
        <p:sp>
          <p:nvSpPr>
            <p:cNvPr id="10" name="TextBox 9">
              <a:extLst>
                <a:ext uri="{FF2B5EF4-FFF2-40B4-BE49-F238E27FC236}">
                  <a16:creationId xmlns:a16="http://schemas.microsoft.com/office/drawing/2014/main" id="{CAF6A046-1ECB-D1A4-71DA-BD743D0018D7}"/>
                </a:ext>
              </a:extLst>
            </p:cNvPr>
            <p:cNvSpPr txBox="1"/>
            <p:nvPr/>
          </p:nvSpPr>
          <p:spPr>
            <a:xfrm>
              <a:off x="7261631" y="1419588"/>
              <a:ext cx="1712328" cy="369332"/>
            </a:xfrm>
            <a:prstGeom prst="rect">
              <a:avLst/>
            </a:prstGeom>
            <a:noFill/>
          </p:spPr>
          <p:txBody>
            <a:bodyPr wrap="none" rtlCol="0">
              <a:spAutoFit/>
            </a:bodyPr>
            <a:lstStyle/>
            <a:p>
              <a:r>
                <a:rPr lang="en-US" dirty="0">
                  <a:solidFill>
                    <a:schemeClr val="bg1"/>
                  </a:solidFill>
                </a:rPr>
                <a:t>Optimal Solution</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428B7260-C281-2493-9737-C906F92368D4}"/>
                    </a:ext>
                  </a:extLst>
                </p:cNvPr>
                <p:cNvSpPr/>
                <p:nvPr/>
              </p:nvSpPr>
              <p:spPr>
                <a:xfrm>
                  <a:off x="7429292" y="2939587"/>
                  <a:ext cx="1251752" cy="262819"/>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5" name="Rectangle 14">
                  <a:extLst>
                    <a:ext uri="{FF2B5EF4-FFF2-40B4-BE49-F238E27FC236}">
                      <a16:creationId xmlns:a16="http://schemas.microsoft.com/office/drawing/2014/main" id="{428B7260-C281-2493-9737-C906F92368D4}"/>
                    </a:ext>
                  </a:extLst>
                </p:cNvPr>
                <p:cNvSpPr>
                  <a:spLocks noRot="1" noChangeAspect="1" noMove="1" noResize="1" noEditPoints="1" noAdjustHandles="1" noChangeArrowheads="1" noChangeShapeType="1" noTextEdit="1"/>
                </p:cNvSpPr>
                <p:nvPr/>
              </p:nvSpPr>
              <p:spPr>
                <a:xfrm>
                  <a:off x="7429292" y="2939587"/>
                  <a:ext cx="1251752" cy="262819"/>
                </a:xfrm>
                <a:prstGeom prst="rect">
                  <a:avLst/>
                </a:prstGeom>
                <a:blipFill>
                  <a:blip r:embed="rId6"/>
                  <a:stretch>
                    <a:fillRect b="-1304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80F77EF-C226-5B1D-1873-62488BA12A15}"/>
                    </a:ext>
                  </a:extLst>
                </p:cNvPr>
                <p:cNvSpPr/>
                <p:nvPr/>
              </p:nvSpPr>
              <p:spPr>
                <a:xfrm>
                  <a:off x="7435763" y="3271988"/>
                  <a:ext cx="1251752" cy="48146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4</m:t>
                            </m:r>
                          </m:sub>
                        </m:sSub>
                      </m:oMath>
                    </m:oMathPara>
                  </a14:m>
                  <a:endParaRPr lang="en-US" dirty="0">
                    <a:solidFill>
                      <a:schemeClr val="bg1"/>
                    </a:solidFill>
                  </a:endParaRPr>
                </a:p>
              </p:txBody>
            </p:sp>
          </mc:Choice>
          <mc:Fallback xmlns="">
            <p:sp>
              <p:nvSpPr>
                <p:cNvPr id="16" name="Rectangle 15">
                  <a:extLst>
                    <a:ext uri="{FF2B5EF4-FFF2-40B4-BE49-F238E27FC236}">
                      <a16:creationId xmlns:a16="http://schemas.microsoft.com/office/drawing/2014/main" id="{180F77EF-C226-5B1D-1873-62488BA12A15}"/>
                    </a:ext>
                  </a:extLst>
                </p:cNvPr>
                <p:cNvSpPr>
                  <a:spLocks noRot="1" noChangeAspect="1" noMove="1" noResize="1" noEditPoints="1" noAdjustHandles="1" noChangeArrowheads="1" noChangeShapeType="1" noTextEdit="1"/>
                </p:cNvSpPr>
                <p:nvPr/>
              </p:nvSpPr>
              <p:spPr>
                <a:xfrm>
                  <a:off x="7435763" y="3271988"/>
                  <a:ext cx="1251752" cy="481465"/>
                </a:xfrm>
                <a:prstGeom prst="rect">
                  <a:avLst/>
                </a:prstGeom>
                <a:blipFill>
                  <a:blip r:embed="rId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1BCC04A9-5E4C-C9B1-1303-BC32B8C64310}"/>
                    </a:ext>
                  </a:extLst>
                </p:cNvPr>
                <p:cNvSpPr/>
                <p:nvPr/>
              </p:nvSpPr>
              <p:spPr>
                <a:xfrm>
                  <a:off x="7435763" y="4051723"/>
                  <a:ext cx="1251752" cy="29549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7" name="Rectangle 16">
                  <a:extLst>
                    <a:ext uri="{FF2B5EF4-FFF2-40B4-BE49-F238E27FC236}">
                      <a16:creationId xmlns:a16="http://schemas.microsoft.com/office/drawing/2014/main" id="{1BCC04A9-5E4C-C9B1-1303-BC32B8C64310}"/>
                    </a:ext>
                  </a:extLst>
                </p:cNvPr>
                <p:cNvSpPr>
                  <a:spLocks noRot="1" noChangeAspect="1" noMove="1" noResize="1" noEditPoints="1" noAdjustHandles="1" noChangeArrowheads="1" noChangeShapeType="1" noTextEdit="1"/>
                </p:cNvSpPr>
                <p:nvPr/>
              </p:nvSpPr>
              <p:spPr>
                <a:xfrm>
                  <a:off x="7435763" y="4051723"/>
                  <a:ext cx="1251752" cy="295495"/>
                </a:xfrm>
                <a:prstGeom prst="rect">
                  <a:avLst/>
                </a:prstGeom>
                <a:blipFill>
                  <a:blip r:embed="rId8"/>
                  <a:stretch>
                    <a:fillRect/>
                  </a:stretch>
                </a:blipFill>
                <a:ln>
                  <a:solidFill>
                    <a:schemeClr val="bg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F924745D-92D1-BA8D-09E7-FD8413B0557C}"/>
                </a:ext>
              </a:extLst>
            </p:cNvPr>
            <p:cNvSpPr txBox="1"/>
            <p:nvPr/>
          </p:nvSpPr>
          <p:spPr>
            <a:xfrm>
              <a:off x="7825015" y="3672766"/>
              <a:ext cx="415498" cy="369332"/>
            </a:xfrm>
            <a:prstGeom prst="rect">
              <a:avLst/>
            </a:prstGeom>
            <a:noFill/>
          </p:spPr>
          <p:txBody>
            <a:bodyPr wrap="none" rtlCol="0">
              <a:spAutoFit/>
            </a:bodyPr>
            <a:lstStyle/>
            <a:p>
              <a:r>
                <a:rPr lang="en-US" dirty="0"/>
                <a:t>…</a:t>
              </a:r>
            </a:p>
          </p:txBody>
        </p:sp>
        <p:sp>
          <p:nvSpPr>
            <p:cNvPr id="19" name="Left Brace 18">
              <a:extLst>
                <a:ext uri="{FF2B5EF4-FFF2-40B4-BE49-F238E27FC236}">
                  <a16:creationId xmlns:a16="http://schemas.microsoft.com/office/drawing/2014/main" id="{0837FA2B-1A56-8981-BBF3-097C2A9E9644}"/>
                </a:ext>
              </a:extLst>
            </p:cNvPr>
            <p:cNvSpPr/>
            <p:nvPr/>
          </p:nvSpPr>
          <p:spPr>
            <a:xfrm>
              <a:off x="6885180" y="2266746"/>
              <a:ext cx="356135" cy="2141284"/>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BBB4DCB-7A87-1A02-4F32-48433DAEA32D}"/>
                    </a:ext>
                  </a:extLst>
                </p:cNvPr>
                <p:cNvSpPr txBox="1"/>
                <p:nvPr/>
              </p:nvSpPr>
              <p:spPr>
                <a:xfrm>
                  <a:off x="5937016" y="3123291"/>
                  <a:ext cx="98802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𝐶</m:t>
                        </m:r>
                        <m:r>
                          <a:rPr lang="en-US" b="0" i="1" smtClean="0">
                            <a:solidFill>
                              <a:schemeClr val="accent2"/>
                            </a:solidFill>
                            <a:latin typeface="Cambria Math" panose="02040503050406030204" pitchFamily="18" charset="0"/>
                          </a:rPr>
                          <m:t> −</m:t>
                        </m:r>
                        <m:sSub>
                          <m:sSubPr>
                            <m:ctrlPr>
                              <a:rPr lang="en-US" b="0" i="1" smtClean="0">
                                <a:solidFill>
                                  <a:schemeClr val="accent4"/>
                                </a:solidFill>
                                <a:latin typeface="Cambria Math" panose="02040503050406030204" pitchFamily="18" charset="0"/>
                              </a:rPr>
                            </m:ctrlPr>
                          </m:sSubPr>
                          <m:e>
                            <m:r>
                              <a:rPr lang="en-US" b="0" i="1" smtClean="0">
                                <a:solidFill>
                                  <a:schemeClr val="accent4"/>
                                </a:solidFill>
                                <a:latin typeface="Cambria Math" panose="02040503050406030204" pitchFamily="18" charset="0"/>
                              </a:rPr>
                              <m:t>𝑤</m:t>
                            </m:r>
                          </m:e>
                          <m:sub>
                            <m:r>
                              <a:rPr lang="en-US" b="0" i="1" smtClean="0">
                                <a:solidFill>
                                  <a:schemeClr val="accent4"/>
                                </a:solidFill>
                                <a:latin typeface="Cambria Math" panose="02040503050406030204" pitchFamily="18" charset="0"/>
                              </a:rPr>
                              <m:t>1</m:t>
                            </m:r>
                          </m:sub>
                        </m:sSub>
                      </m:oMath>
                    </m:oMathPara>
                  </a14:m>
                  <a:endParaRPr lang="en-US" dirty="0">
                    <a:solidFill>
                      <a:schemeClr val="accent2"/>
                    </a:solidFill>
                  </a:endParaRPr>
                </a:p>
              </p:txBody>
            </p:sp>
          </mc:Choice>
          <mc:Fallback xmlns="">
            <p:sp>
              <p:nvSpPr>
                <p:cNvPr id="20" name="TextBox 19">
                  <a:extLst>
                    <a:ext uri="{FF2B5EF4-FFF2-40B4-BE49-F238E27FC236}">
                      <a16:creationId xmlns:a16="http://schemas.microsoft.com/office/drawing/2014/main" id="{2BBB4DCB-7A87-1A02-4F32-48433DAEA32D}"/>
                    </a:ext>
                  </a:extLst>
                </p:cNvPr>
                <p:cNvSpPr txBox="1">
                  <a:spLocks noRot="1" noChangeAspect="1" noMove="1" noResize="1" noEditPoints="1" noAdjustHandles="1" noChangeArrowheads="1" noChangeShapeType="1" noTextEdit="1"/>
                </p:cNvSpPr>
                <p:nvPr/>
              </p:nvSpPr>
              <p:spPr>
                <a:xfrm>
                  <a:off x="5937016" y="3123291"/>
                  <a:ext cx="988027" cy="369332"/>
                </a:xfrm>
                <a:prstGeom prst="rect">
                  <a:avLst/>
                </a:prstGeom>
                <a:blipFill>
                  <a:blip r:embed="rId9"/>
                  <a:stretch>
                    <a:fillRect b="-12903"/>
                  </a:stretch>
                </a:blipFill>
              </p:spPr>
              <p:txBody>
                <a:bodyPr/>
                <a:lstStyle/>
                <a:p>
                  <a:r>
                    <a:rPr lang="en-US">
                      <a:noFill/>
                    </a:rPr>
                    <a:t> </a:t>
                  </a:r>
                </a:p>
              </p:txBody>
            </p:sp>
          </mc:Fallback>
        </mc:AlternateContent>
      </p:grpSp>
      <p:sp>
        <p:nvSpPr>
          <p:cNvPr id="39" name="Left Brace 38">
            <a:extLst>
              <a:ext uri="{FF2B5EF4-FFF2-40B4-BE49-F238E27FC236}">
                <a16:creationId xmlns:a16="http://schemas.microsoft.com/office/drawing/2014/main" id="{54E98BB9-6C77-5858-13D2-C13BA7B4236D}"/>
              </a:ext>
            </a:extLst>
          </p:cNvPr>
          <p:cNvSpPr/>
          <p:nvPr/>
        </p:nvSpPr>
        <p:spPr>
          <a:xfrm>
            <a:off x="5078227" y="1443573"/>
            <a:ext cx="357709" cy="3100682"/>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551CFCD-E95D-77D7-9D6D-904196CBD9C7}"/>
                  </a:ext>
                </a:extLst>
              </p:cNvPr>
              <p:cNvSpPr txBox="1"/>
              <p:nvPr/>
            </p:nvSpPr>
            <p:spPr>
              <a:xfrm>
                <a:off x="1767840" y="2691057"/>
                <a:ext cx="3149503" cy="646331"/>
              </a:xfrm>
              <a:prstGeom prst="rect">
                <a:avLst/>
              </a:prstGeom>
              <a:noFill/>
              <a:ln>
                <a:solidFill>
                  <a:schemeClr val="tx1">
                    <a:lumMod val="95000"/>
                  </a:schemeClr>
                </a:solidFill>
              </a:ln>
            </p:spPr>
            <p:txBody>
              <a:bodyPr wrap="square" rtlCol="0">
                <a:spAutoFit/>
              </a:bodyPr>
              <a:lstStyle/>
              <a:p>
                <a:r>
                  <a:rPr lang="en-US" b="0" dirty="0"/>
                  <a:t>Value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a14:m>
                <a:r>
                  <a:rPr lang="en-US" dirty="0"/>
                  <a:t> plus optimal way to fill the rest of the knapsack</a:t>
                </a:r>
              </a:p>
            </p:txBody>
          </p:sp>
        </mc:Choice>
        <mc:Fallback xmlns="">
          <p:sp>
            <p:nvSpPr>
              <p:cNvPr id="41" name="TextBox 40">
                <a:extLst>
                  <a:ext uri="{FF2B5EF4-FFF2-40B4-BE49-F238E27FC236}">
                    <a16:creationId xmlns:a16="http://schemas.microsoft.com/office/drawing/2014/main" id="{9551CFCD-E95D-77D7-9D6D-904196CBD9C7}"/>
                  </a:ext>
                </a:extLst>
              </p:cNvPr>
              <p:cNvSpPr txBox="1">
                <a:spLocks noRot="1" noChangeAspect="1" noMove="1" noResize="1" noEditPoints="1" noAdjustHandles="1" noChangeArrowheads="1" noChangeShapeType="1" noTextEdit="1"/>
              </p:cNvSpPr>
              <p:nvPr/>
            </p:nvSpPr>
            <p:spPr>
              <a:xfrm>
                <a:off x="1767840" y="2691057"/>
                <a:ext cx="3149503" cy="646331"/>
              </a:xfrm>
              <a:prstGeom prst="rect">
                <a:avLst/>
              </a:prstGeom>
              <a:blipFill>
                <a:blip r:embed="rId10"/>
                <a:stretch>
                  <a:fillRect l="-1200" t="-3774" r="-800" b="-13208"/>
                </a:stretch>
              </a:blipFill>
              <a:ln>
                <a:solidFill>
                  <a:schemeClr val="tx1">
                    <a:lumMod val="95000"/>
                  </a:schemeClr>
                </a:solid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A8D71439-F49F-F67E-5B70-B320E99872B7}"/>
              </a:ext>
            </a:extLst>
          </p:cNvPr>
          <p:cNvSpPr txBox="1"/>
          <p:nvPr/>
        </p:nvSpPr>
        <p:spPr>
          <a:xfrm>
            <a:off x="1963395" y="5522446"/>
            <a:ext cx="7947241" cy="369332"/>
          </a:xfrm>
          <a:prstGeom prst="rect">
            <a:avLst/>
          </a:prstGeom>
          <a:solidFill>
            <a:schemeClr val="tx1">
              <a:lumMod val="95000"/>
            </a:schemeClr>
          </a:solidFill>
          <a:ln>
            <a:solidFill>
              <a:schemeClr val="bg1"/>
            </a:solidFill>
          </a:ln>
        </p:spPr>
        <p:txBody>
          <a:bodyPr wrap="square" rtlCol="0">
            <a:spAutoFit/>
          </a:bodyPr>
          <a:lstStyle/>
          <a:p>
            <a:pPr algn="ctr"/>
            <a:r>
              <a:rPr lang="en-US" b="1" i="1" u="sng" dirty="0">
                <a:solidFill>
                  <a:schemeClr val="bg1"/>
                </a:solidFill>
              </a:rPr>
              <a:t>Possible Recurrence</a:t>
            </a:r>
            <a:r>
              <a:rPr lang="en-US" b="0" dirty="0">
                <a:solidFill>
                  <a:schemeClr val="bg1"/>
                </a:solidFill>
              </a:rPr>
              <a:t>: </a:t>
            </a:r>
            <a:r>
              <a:rPr lang="en-US" b="0" dirty="0">
                <a:solidFill>
                  <a:schemeClr val="accent4"/>
                </a:solidFill>
              </a:rPr>
              <a:t>Profit of first taken item</a:t>
            </a:r>
            <a:r>
              <a:rPr lang="en-US" b="0" dirty="0">
                <a:solidFill>
                  <a:schemeClr val="bg1"/>
                </a:solidFill>
              </a:rPr>
              <a:t> + </a:t>
            </a:r>
            <a:r>
              <a:rPr lang="en-US" b="0" dirty="0">
                <a:solidFill>
                  <a:schemeClr val="accent2"/>
                </a:solidFill>
              </a:rPr>
              <a:t>optimal way to fill rest of knapsack</a:t>
            </a:r>
            <a:endParaRPr lang="en-US" dirty="0">
              <a:solidFill>
                <a:schemeClr val="accent2"/>
              </a:solidFill>
            </a:endParaRPr>
          </a:p>
        </p:txBody>
      </p:sp>
    </p:spTree>
    <p:extLst>
      <p:ext uri="{BB962C8B-B14F-4D97-AF65-F5344CB8AC3E}">
        <p14:creationId xmlns:p14="http://schemas.microsoft.com/office/powerpoint/2010/main" val="4022986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1C7A0-B30D-F3B4-4ABC-48C54CB6A338}"/>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60000DA6-879B-96A9-C9AD-9A1DDE259B94}"/>
              </a:ext>
            </a:extLst>
          </p:cNvPr>
          <p:cNvSpPr>
            <a:spLocks noGrp="1" noChangeArrowheads="1"/>
          </p:cNvSpPr>
          <p:nvPr>
            <p:ph type="title"/>
            <p:custDataLst>
              <p:tags r:id="rId1"/>
            </p:custDataLst>
          </p:nvPr>
        </p:nvSpPr>
        <p:spPr>
          <a:xfrm>
            <a:off x="1143001" y="526"/>
            <a:ext cx="9905998" cy="623873"/>
          </a:xfrm>
        </p:spPr>
        <p:txBody>
          <a:bodyPr/>
          <a:lstStyle/>
          <a:p>
            <a:pPr algn="ctr"/>
            <a:r>
              <a:rPr lang="en-US" dirty="0"/>
              <a:t>Possible Recursive Structure</a:t>
            </a:r>
          </a:p>
        </p:txBody>
      </p:sp>
      <p:sp>
        <p:nvSpPr>
          <p:cNvPr id="32771" name="Rectangle 3">
            <a:extLst>
              <a:ext uri="{FF2B5EF4-FFF2-40B4-BE49-F238E27FC236}">
                <a16:creationId xmlns:a16="http://schemas.microsoft.com/office/drawing/2014/main" id="{15D2DCA3-2DD6-D1BF-9B19-6107176180C0}"/>
              </a:ext>
            </a:extLst>
          </p:cNvPr>
          <p:cNvSpPr>
            <a:spLocks noGrp="1" noChangeArrowheads="1"/>
          </p:cNvSpPr>
          <p:nvPr>
            <p:ph sz="quarter" idx="1"/>
            <p:custDataLst>
              <p:tags r:id="rId2"/>
            </p:custDataLst>
          </p:nvPr>
        </p:nvSpPr>
        <p:spPr>
          <a:xfrm>
            <a:off x="1143001" y="722019"/>
            <a:ext cx="10005391" cy="998009"/>
          </a:xfrm>
          <a:solidFill>
            <a:schemeClr val="tx1">
              <a:lumMod val="95000"/>
            </a:schemeClr>
          </a:solidFill>
          <a:ln>
            <a:solidFill>
              <a:schemeClr val="bg1"/>
            </a:solidFill>
          </a:ln>
        </p:spPr>
        <p:txBody>
          <a:bodyPr anchor="ctr">
            <a:normAutofit/>
          </a:bodyPr>
          <a:lstStyle/>
          <a:p>
            <a:pPr marL="0" indent="0">
              <a:buNone/>
            </a:pPr>
            <a:r>
              <a:rPr lang="en-US" b="1" i="1" u="sng" dirty="0">
                <a:solidFill>
                  <a:schemeClr val="bg1"/>
                </a:solidFill>
              </a:rPr>
              <a:t>Recursive Structure</a:t>
            </a:r>
            <a:r>
              <a:rPr lang="en-US" dirty="0">
                <a:solidFill>
                  <a:schemeClr val="bg1"/>
                </a:solidFill>
              </a:rPr>
              <a:t>: Of all the items we can choose to steal next, choose the best option that maximizes profit now + profit to fill rest of knapsack</a:t>
            </a:r>
          </a:p>
        </p:txBody>
      </p:sp>
      <p:sp>
        <p:nvSpPr>
          <p:cNvPr id="11" name="TextBox 10">
            <a:extLst>
              <a:ext uri="{FF2B5EF4-FFF2-40B4-BE49-F238E27FC236}">
                <a16:creationId xmlns:a16="http://schemas.microsoft.com/office/drawing/2014/main" id="{A441680E-52E1-DF03-8F24-F0D5E0EE9759}"/>
              </a:ext>
            </a:extLst>
          </p:cNvPr>
          <p:cNvSpPr txBox="1"/>
          <p:nvPr/>
        </p:nvSpPr>
        <p:spPr>
          <a:xfrm>
            <a:off x="2297369" y="4673394"/>
            <a:ext cx="2252540"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Knap(C) =   MAX</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0D60BEE-AAC1-446F-868C-085C8E44ABD5}"/>
                  </a:ext>
                </a:extLst>
              </p:cNvPr>
              <p:cNvSpPr txBox="1"/>
              <p:nvPr/>
            </p:nvSpPr>
            <p:spPr>
              <a:xfrm>
                <a:off x="6699610" y="3225567"/>
                <a:ext cx="238905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1" name="TextBox 30">
                <a:extLst>
                  <a:ext uri="{FF2B5EF4-FFF2-40B4-BE49-F238E27FC236}">
                    <a16:creationId xmlns:a16="http://schemas.microsoft.com/office/drawing/2014/main" id="{80D60BEE-AAC1-446F-868C-085C8E44ABD5}"/>
                  </a:ext>
                </a:extLst>
              </p:cNvPr>
              <p:cNvSpPr txBox="1">
                <a:spLocks noRot="1" noChangeAspect="1" noMove="1" noResize="1" noEditPoints="1" noAdjustHandles="1" noChangeArrowheads="1" noChangeShapeType="1" noTextEdit="1"/>
              </p:cNvSpPr>
              <p:nvPr/>
            </p:nvSpPr>
            <p:spPr>
              <a:xfrm>
                <a:off x="6699610" y="3225567"/>
                <a:ext cx="2389052" cy="369332"/>
              </a:xfrm>
              <a:prstGeom prst="rect">
                <a:avLst/>
              </a:prstGeom>
              <a:blipFill>
                <a:blip r:embed="rId4"/>
                <a:stretch>
                  <a:fillRect l="-2116" t="-3226" r="-1587"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B86F8D8-E082-3B9F-4E2B-BAE88196E4FB}"/>
                  </a:ext>
                </a:extLst>
              </p:cNvPr>
              <p:cNvSpPr txBox="1"/>
              <p:nvPr/>
            </p:nvSpPr>
            <p:spPr>
              <a:xfrm>
                <a:off x="6699610" y="4029556"/>
                <a:ext cx="2394373"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2</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3" name="TextBox 32">
                <a:extLst>
                  <a:ext uri="{FF2B5EF4-FFF2-40B4-BE49-F238E27FC236}">
                    <a16:creationId xmlns:a16="http://schemas.microsoft.com/office/drawing/2014/main" id="{6B86F8D8-E082-3B9F-4E2B-BAE88196E4FB}"/>
                  </a:ext>
                </a:extLst>
              </p:cNvPr>
              <p:cNvSpPr txBox="1">
                <a:spLocks noRot="1" noChangeAspect="1" noMove="1" noResize="1" noEditPoints="1" noAdjustHandles="1" noChangeArrowheads="1" noChangeShapeType="1" noTextEdit="1"/>
              </p:cNvSpPr>
              <p:nvPr/>
            </p:nvSpPr>
            <p:spPr>
              <a:xfrm>
                <a:off x="6699610" y="4029556"/>
                <a:ext cx="2394373" cy="369332"/>
              </a:xfrm>
              <a:prstGeom prst="rect">
                <a:avLst/>
              </a:prstGeom>
              <a:blipFill>
                <a:blip r:embed="rId5"/>
                <a:stretch>
                  <a:fillRect l="-2105" t="-6667" r="-105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725B1B9-36A3-8619-7719-4B82389264FA}"/>
                  </a:ext>
                </a:extLst>
              </p:cNvPr>
              <p:cNvSpPr txBox="1"/>
              <p:nvPr/>
            </p:nvSpPr>
            <p:spPr>
              <a:xfrm>
                <a:off x="6699610" y="4833545"/>
                <a:ext cx="2394373"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3</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5" name="TextBox 34">
                <a:extLst>
                  <a:ext uri="{FF2B5EF4-FFF2-40B4-BE49-F238E27FC236}">
                    <a16:creationId xmlns:a16="http://schemas.microsoft.com/office/drawing/2014/main" id="{F725B1B9-36A3-8619-7719-4B82389264FA}"/>
                  </a:ext>
                </a:extLst>
              </p:cNvPr>
              <p:cNvSpPr txBox="1">
                <a:spLocks noRot="1" noChangeAspect="1" noMove="1" noResize="1" noEditPoints="1" noAdjustHandles="1" noChangeArrowheads="1" noChangeShapeType="1" noTextEdit="1"/>
              </p:cNvSpPr>
              <p:nvPr/>
            </p:nvSpPr>
            <p:spPr>
              <a:xfrm>
                <a:off x="6699610" y="4833545"/>
                <a:ext cx="2394373" cy="369332"/>
              </a:xfrm>
              <a:prstGeom prst="rect">
                <a:avLst/>
              </a:prstGeom>
              <a:blipFill>
                <a:blip r:embed="rId6"/>
                <a:stretch>
                  <a:fillRect l="-2105" t="-6667" r="-1053"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13E3B8A-FF19-1951-CB64-8D49D9DCDF1B}"/>
                  </a:ext>
                </a:extLst>
              </p:cNvPr>
              <p:cNvSpPr txBox="1"/>
              <p:nvPr/>
            </p:nvSpPr>
            <p:spPr>
              <a:xfrm>
                <a:off x="6699610" y="6025689"/>
                <a:ext cx="240149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𝑛</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7" name="TextBox 36">
                <a:extLst>
                  <a:ext uri="{FF2B5EF4-FFF2-40B4-BE49-F238E27FC236}">
                    <a16:creationId xmlns:a16="http://schemas.microsoft.com/office/drawing/2014/main" id="{813E3B8A-FF19-1951-CB64-8D49D9DCDF1B}"/>
                  </a:ext>
                </a:extLst>
              </p:cNvPr>
              <p:cNvSpPr txBox="1">
                <a:spLocks noRot="1" noChangeAspect="1" noMove="1" noResize="1" noEditPoints="1" noAdjustHandles="1" noChangeArrowheads="1" noChangeShapeType="1" noTextEdit="1"/>
              </p:cNvSpPr>
              <p:nvPr/>
            </p:nvSpPr>
            <p:spPr>
              <a:xfrm>
                <a:off x="6699610" y="6025689"/>
                <a:ext cx="2401491" cy="369332"/>
              </a:xfrm>
              <a:prstGeom prst="rect">
                <a:avLst/>
              </a:prstGeom>
              <a:blipFill>
                <a:blip r:embed="rId7"/>
                <a:stretch>
                  <a:fillRect l="-2105" t="-6667" r="-1579" b="-26667"/>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8225CD33-5541-A390-DEA1-57BE27DBC6B1}"/>
              </a:ext>
            </a:extLst>
          </p:cNvPr>
          <p:cNvSpPr txBox="1"/>
          <p:nvPr/>
        </p:nvSpPr>
        <p:spPr>
          <a:xfrm>
            <a:off x="5882034" y="537325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a:t>
            </a:r>
          </a:p>
        </p:txBody>
      </p:sp>
      <p:cxnSp>
        <p:nvCxnSpPr>
          <p:cNvPr id="40" name="Straight Connector 39">
            <a:extLst>
              <a:ext uri="{FF2B5EF4-FFF2-40B4-BE49-F238E27FC236}">
                <a16:creationId xmlns:a16="http://schemas.microsoft.com/office/drawing/2014/main" id="{150A7D44-A8AB-F4B1-66EA-298A91C87B63}"/>
              </a:ext>
            </a:extLst>
          </p:cNvPr>
          <p:cNvCxnSpPr/>
          <p:nvPr/>
        </p:nvCxnSpPr>
        <p:spPr>
          <a:xfrm>
            <a:off x="409905" y="2758303"/>
            <a:ext cx="11319641"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Left Brace 40">
            <a:extLst>
              <a:ext uri="{FF2B5EF4-FFF2-40B4-BE49-F238E27FC236}">
                <a16:creationId xmlns:a16="http://schemas.microsoft.com/office/drawing/2014/main" id="{CFF4085B-5A21-9CCA-257A-9D61C342B7A4}"/>
              </a:ext>
            </a:extLst>
          </p:cNvPr>
          <p:cNvSpPr/>
          <p:nvPr/>
        </p:nvSpPr>
        <p:spPr>
          <a:xfrm>
            <a:off x="4813738" y="3019099"/>
            <a:ext cx="790526" cy="3633950"/>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 name="Group 5">
            <a:extLst>
              <a:ext uri="{FF2B5EF4-FFF2-40B4-BE49-F238E27FC236}">
                <a16:creationId xmlns:a16="http://schemas.microsoft.com/office/drawing/2014/main" id="{FA6BB62B-49D4-4CD3-AD40-B71B404071C9}"/>
              </a:ext>
            </a:extLst>
          </p:cNvPr>
          <p:cNvGrpSpPr/>
          <p:nvPr/>
        </p:nvGrpSpPr>
        <p:grpSpPr>
          <a:xfrm>
            <a:off x="3631722" y="1940329"/>
            <a:ext cx="4266501" cy="589328"/>
            <a:chOff x="3682522" y="1969459"/>
            <a:chExt cx="4266501" cy="589328"/>
          </a:xfrm>
        </p:grpSpPr>
        <p:sp>
          <p:nvSpPr>
            <p:cNvPr id="23" name="TextBox 22">
              <a:extLst>
                <a:ext uri="{FF2B5EF4-FFF2-40B4-BE49-F238E27FC236}">
                  <a16:creationId xmlns:a16="http://schemas.microsoft.com/office/drawing/2014/main" id="{3C336F92-1FFF-1066-2BAF-5FE3146F2454}"/>
                </a:ext>
              </a:extLst>
            </p:cNvPr>
            <p:cNvSpPr txBox="1"/>
            <p:nvPr/>
          </p:nvSpPr>
          <p:spPr>
            <a:xfrm>
              <a:off x="6935866" y="2087910"/>
              <a:ext cx="428195" cy="369332"/>
            </a:xfrm>
            <a:prstGeom prst="rect">
              <a:avLst/>
            </a:prstGeom>
            <a:noFill/>
          </p:spPr>
          <p:txBody>
            <a:bodyPr wrap="square" rtlCol="0">
              <a:spAutoFit/>
            </a:bodyPr>
            <a:lstStyle/>
            <a:p>
              <a:r>
                <a:rPr lang="en-US" dirty="0"/>
                <a:t>…</a:t>
              </a:r>
            </a:p>
          </p:txBody>
        </p:sp>
        <p:sp>
          <p:nvSpPr>
            <p:cNvPr id="13" name="TextBox 12">
              <a:extLst>
                <a:ext uri="{FF2B5EF4-FFF2-40B4-BE49-F238E27FC236}">
                  <a16:creationId xmlns:a16="http://schemas.microsoft.com/office/drawing/2014/main" id="{8D3960F1-6361-51E6-BE57-FB37CC0A5A44}"/>
                </a:ext>
              </a:extLst>
            </p:cNvPr>
            <p:cNvSpPr txBox="1"/>
            <p:nvPr/>
          </p:nvSpPr>
          <p:spPr>
            <a:xfrm>
              <a:off x="3682522" y="2087910"/>
              <a:ext cx="1068300" cy="369332"/>
            </a:xfrm>
            <a:prstGeom prst="rect">
              <a:avLst/>
            </a:prstGeom>
            <a:noFill/>
            <a:ln>
              <a:solidFill>
                <a:schemeClr val="tx1">
                  <a:lumMod val="95000"/>
                </a:schemeClr>
              </a:solidFill>
            </a:ln>
          </p:spPr>
          <p:txBody>
            <a:bodyPr wrap="square" rtlCol="0">
              <a:spAutoFit/>
            </a:bodyPr>
            <a:lstStyle/>
            <a:p>
              <a:pPr algn="ctr"/>
              <a:r>
                <a:rPr lang="en-US" i="1" dirty="0"/>
                <a:t>I[]:</a:t>
              </a:r>
            </a:p>
          </p:txBody>
        </p:sp>
        <p:sp>
          <p:nvSpPr>
            <p:cNvPr id="2" name="Rectangle 1">
              <a:extLst>
                <a:ext uri="{FF2B5EF4-FFF2-40B4-BE49-F238E27FC236}">
                  <a16:creationId xmlns:a16="http://schemas.microsoft.com/office/drawing/2014/main" id="{E5D0CDC1-B517-B18D-0E3A-720E7E41F5E6}"/>
                </a:ext>
              </a:extLst>
            </p:cNvPr>
            <p:cNvSpPr/>
            <p:nvPr/>
          </p:nvSpPr>
          <p:spPr>
            <a:xfrm>
              <a:off x="4866640" y="1981200"/>
              <a:ext cx="577264" cy="577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i1</a:t>
              </a:r>
            </a:p>
          </p:txBody>
        </p:sp>
        <p:sp>
          <p:nvSpPr>
            <p:cNvPr id="3" name="Rectangle 2">
              <a:extLst>
                <a:ext uri="{FF2B5EF4-FFF2-40B4-BE49-F238E27FC236}">
                  <a16:creationId xmlns:a16="http://schemas.microsoft.com/office/drawing/2014/main" id="{41BA159C-8B2B-B713-4755-3DCD837D2242}"/>
                </a:ext>
              </a:extLst>
            </p:cNvPr>
            <p:cNvSpPr/>
            <p:nvPr/>
          </p:nvSpPr>
          <p:spPr>
            <a:xfrm>
              <a:off x="5559722" y="1981523"/>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i2</a:t>
              </a:r>
            </a:p>
          </p:txBody>
        </p:sp>
        <p:sp>
          <p:nvSpPr>
            <p:cNvPr id="4" name="Rectangle 3">
              <a:extLst>
                <a:ext uri="{FF2B5EF4-FFF2-40B4-BE49-F238E27FC236}">
                  <a16:creationId xmlns:a16="http://schemas.microsoft.com/office/drawing/2014/main" id="{D5A6E243-6A11-2D16-2075-CDC0E24E3CD5}"/>
                </a:ext>
              </a:extLst>
            </p:cNvPr>
            <p:cNvSpPr/>
            <p:nvPr/>
          </p:nvSpPr>
          <p:spPr>
            <a:xfrm>
              <a:off x="6247794" y="1979619"/>
              <a:ext cx="577264" cy="57726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i3</a:t>
              </a:r>
            </a:p>
          </p:txBody>
        </p:sp>
        <p:sp>
          <p:nvSpPr>
            <p:cNvPr id="5" name="Rectangle 4">
              <a:extLst>
                <a:ext uri="{FF2B5EF4-FFF2-40B4-BE49-F238E27FC236}">
                  <a16:creationId xmlns:a16="http://schemas.microsoft.com/office/drawing/2014/main" id="{89A08CB9-AEF8-F89C-37B5-B589D6B0DDD1}"/>
                </a:ext>
              </a:extLst>
            </p:cNvPr>
            <p:cNvSpPr/>
            <p:nvPr/>
          </p:nvSpPr>
          <p:spPr>
            <a:xfrm>
              <a:off x="7371759" y="1969459"/>
              <a:ext cx="577264" cy="57726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a:t>
              </a:r>
            </a:p>
          </p:txBody>
        </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235C7A3-E6B6-FE91-32DA-25ADAF525043}"/>
                  </a:ext>
                </a:extLst>
              </p:cNvPr>
              <p:cNvSpPr/>
              <p:nvPr/>
            </p:nvSpPr>
            <p:spPr>
              <a:xfrm>
                <a:off x="5868439" y="3140045"/>
                <a:ext cx="577264" cy="577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7" name="Rectangle 6">
                <a:extLst>
                  <a:ext uri="{FF2B5EF4-FFF2-40B4-BE49-F238E27FC236}">
                    <a16:creationId xmlns:a16="http://schemas.microsoft.com/office/drawing/2014/main" id="{F235C7A3-E6B6-FE91-32DA-25ADAF525043}"/>
                  </a:ext>
                </a:extLst>
              </p:cNvPr>
              <p:cNvSpPr>
                <a:spLocks noRot="1" noChangeAspect="1" noMove="1" noResize="1" noEditPoints="1" noAdjustHandles="1" noChangeArrowheads="1" noChangeShapeType="1" noTextEdit="1"/>
              </p:cNvSpPr>
              <p:nvPr/>
            </p:nvSpPr>
            <p:spPr>
              <a:xfrm>
                <a:off x="5868439" y="3140045"/>
                <a:ext cx="577264" cy="5772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9B02114-B56F-7D7A-7987-5E579DD5429C}"/>
                  </a:ext>
                </a:extLst>
              </p:cNvPr>
              <p:cNvSpPr/>
              <p:nvPr/>
            </p:nvSpPr>
            <p:spPr>
              <a:xfrm>
                <a:off x="5869984" y="3968015"/>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8" name="Rectangle 7">
                <a:extLst>
                  <a:ext uri="{FF2B5EF4-FFF2-40B4-BE49-F238E27FC236}">
                    <a16:creationId xmlns:a16="http://schemas.microsoft.com/office/drawing/2014/main" id="{49B02114-B56F-7D7A-7987-5E579DD5429C}"/>
                  </a:ext>
                </a:extLst>
              </p:cNvPr>
              <p:cNvSpPr>
                <a:spLocks noRot="1" noChangeAspect="1" noMove="1" noResize="1" noEditPoints="1" noAdjustHandles="1" noChangeArrowheads="1" noChangeShapeType="1" noTextEdit="1"/>
              </p:cNvSpPr>
              <p:nvPr/>
            </p:nvSpPr>
            <p:spPr>
              <a:xfrm>
                <a:off x="5869984" y="3968015"/>
                <a:ext cx="577264" cy="5772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6272E75-91C6-DCF1-5F2E-1B4431D7005D}"/>
                  </a:ext>
                </a:extLst>
              </p:cNvPr>
              <p:cNvSpPr/>
              <p:nvPr/>
            </p:nvSpPr>
            <p:spPr>
              <a:xfrm>
                <a:off x="5871874" y="4754094"/>
                <a:ext cx="577264" cy="57726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9" name="Rectangle 8">
                <a:extLst>
                  <a:ext uri="{FF2B5EF4-FFF2-40B4-BE49-F238E27FC236}">
                    <a16:creationId xmlns:a16="http://schemas.microsoft.com/office/drawing/2014/main" id="{26272E75-91C6-DCF1-5F2E-1B4431D7005D}"/>
                  </a:ext>
                </a:extLst>
              </p:cNvPr>
              <p:cNvSpPr>
                <a:spLocks noRot="1" noChangeAspect="1" noMove="1" noResize="1" noEditPoints="1" noAdjustHandles="1" noChangeArrowheads="1" noChangeShapeType="1" noTextEdit="1"/>
              </p:cNvSpPr>
              <p:nvPr/>
            </p:nvSpPr>
            <p:spPr>
              <a:xfrm>
                <a:off x="5871874" y="4754094"/>
                <a:ext cx="577264" cy="57726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8C2847C-8E3C-0A58-34F7-084ABE734D37}"/>
                  </a:ext>
                </a:extLst>
              </p:cNvPr>
              <p:cNvSpPr/>
              <p:nvPr/>
            </p:nvSpPr>
            <p:spPr>
              <a:xfrm>
                <a:off x="5892194" y="5901403"/>
                <a:ext cx="577264" cy="57726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0" name="Rectangle 9">
                <a:extLst>
                  <a:ext uri="{FF2B5EF4-FFF2-40B4-BE49-F238E27FC236}">
                    <a16:creationId xmlns:a16="http://schemas.microsoft.com/office/drawing/2014/main" id="{B8C2847C-8E3C-0A58-34F7-084ABE734D37}"/>
                  </a:ext>
                </a:extLst>
              </p:cNvPr>
              <p:cNvSpPr>
                <a:spLocks noRot="1" noChangeAspect="1" noMove="1" noResize="1" noEditPoints="1" noAdjustHandles="1" noChangeArrowheads="1" noChangeShapeType="1" noTextEdit="1"/>
              </p:cNvSpPr>
              <p:nvPr/>
            </p:nvSpPr>
            <p:spPr>
              <a:xfrm>
                <a:off x="5892194" y="5901403"/>
                <a:ext cx="577264" cy="577264"/>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86761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50671-C672-55DD-D208-93324CCFBE5D}"/>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2927C13F-6719-76F0-A345-FB98EABE6473}"/>
              </a:ext>
            </a:extLst>
          </p:cNvPr>
          <p:cNvSpPr>
            <a:spLocks noGrp="1" noChangeArrowheads="1"/>
          </p:cNvSpPr>
          <p:nvPr>
            <p:ph type="title"/>
            <p:custDataLst>
              <p:tags r:id="rId1"/>
            </p:custDataLst>
          </p:nvPr>
        </p:nvSpPr>
        <p:spPr>
          <a:xfrm>
            <a:off x="1143001" y="526"/>
            <a:ext cx="9905998" cy="623873"/>
          </a:xfrm>
        </p:spPr>
        <p:txBody>
          <a:bodyPr/>
          <a:lstStyle/>
          <a:p>
            <a:pPr algn="ctr"/>
            <a:r>
              <a:rPr lang="en-US" dirty="0"/>
              <a:t>Recursive Structure</a:t>
            </a:r>
          </a:p>
        </p:txBody>
      </p:sp>
      <p:grpSp>
        <p:nvGrpSpPr>
          <p:cNvPr id="15" name="Group 14">
            <a:extLst>
              <a:ext uri="{FF2B5EF4-FFF2-40B4-BE49-F238E27FC236}">
                <a16:creationId xmlns:a16="http://schemas.microsoft.com/office/drawing/2014/main" id="{75449448-5FFA-03D2-67A4-1DFBC356F4D9}"/>
              </a:ext>
            </a:extLst>
          </p:cNvPr>
          <p:cNvGrpSpPr/>
          <p:nvPr/>
        </p:nvGrpSpPr>
        <p:grpSpPr>
          <a:xfrm>
            <a:off x="2358329" y="1159819"/>
            <a:ext cx="6803732" cy="3633950"/>
            <a:chOff x="2297369" y="3019099"/>
            <a:chExt cx="6803732" cy="3633950"/>
          </a:xfrm>
        </p:grpSpPr>
        <p:sp>
          <p:nvSpPr>
            <p:cNvPr id="11" name="TextBox 10">
              <a:extLst>
                <a:ext uri="{FF2B5EF4-FFF2-40B4-BE49-F238E27FC236}">
                  <a16:creationId xmlns:a16="http://schemas.microsoft.com/office/drawing/2014/main" id="{9EBBDD3A-5313-AC17-E3F0-6C83D86C8C27}"/>
                </a:ext>
              </a:extLst>
            </p:cNvPr>
            <p:cNvSpPr txBox="1"/>
            <p:nvPr/>
          </p:nvSpPr>
          <p:spPr>
            <a:xfrm>
              <a:off x="2297369" y="4673394"/>
              <a:ext cx="2252540"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Knap(C) =   MAX</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79D6C31-B4AA-F78E-727F-8323612DE935}"/>
                    </a:ext>
                  </a:extLst>
                </p:cNvPr>
                <p:cNvSpPr txBox="1"/>
                <p:nvPr/>
              </p:nvSpPr>
              <p:spPr>
                <a:xfrm>
                  <a:off x="6699610" y="3225567"/>
                  <a:ext cx="238905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1" name="TextBox 30">
                  <a:extLst>
                    <a:ext uri="{FF2B5EF4-FFF2-40B4-BE49-F238E27FC236}">
                      <a16:creationId xmlns:a16="http://schemas.microsoft.com/office/drawing/2014/main" id="{D79D6C31-B4AA-F78E-727F-8323612DE935}"/>
                    </a:ext>
                  </a:extLst>
                </p:cNvPr>
                <p:cNvSpPr txBox="1">
                  <a:spLocks noRot="1" noChangeAspect="1" noMove="1" noResize="1" noEditPoints="1" noAdjustHandles="1" noChangeArrowheads="1" noChangeShapeType="1" noTextEdit="1"/>
                </p:cNvSpPr>
                <p:nvPr/>
              </p:nvSpPr>
              <p:spPr>
                <a:xfrm>
                  <a:off x="6699610" y="3225567"/>
                  <a:ext cx="2389052" cy="369332"/>
                </a:xfrm>
                <a:prstGeom prst="rect">
                  <a:avLst/>
                </a:prstGeom>
                <a:blipFill>
                  <a:blip r:embed="rId3"/>
                  <a:stretch>
                    <a:fillRect l="-2116" t="-6667" r="-1058"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543E5DE-F1C9-5872-50E8-3A366DF3A8C4}"/>
                    </a:ext>
                  </a:extLst>
                </p:cNvPr>
                <p:cNvSpPr txBox="1"/>
                <p:nvPr/>
              </p:nvSpPr>
              <p:spPr>
                <a:xfrm>
                  <a:off x="6699610" y="4029556"/>
                  <a:ext cx="2394373"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2</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3" name="TextBox 32">
                  <a:extLst>
                    <a:ext uri="{FF2B5EF4-FFF2-40B4-BE49-F238E27FC236}">
                      <a16:creationId xmlns:a16="http://schemas.microsoft.com/office/drawing/2014/main" id="{7543E5DE-F1C9-5872-50E8-3A366DF3A8C4}"/>
                    </a:ext>
                  </a:extLst>
                </p:cNvPr>
                <p:cNvSpPr txBox="1">
                  <a:spLocks noRot="1" noChangeAspect="1" noMove="1" noResize="1" noEditPoints="1" noAdjustHandles="1" noChangeArrowheads="1" noChangeShapeType="1" noTextEdit="1"/>
                </p:cNvSpPr>
                <p:nvPr/>
              </p:nvSpPr>
              <p:spPr>
                <a:xfrm>
                  <a:off x="6699610" y="4029556"/>
                  <a:ext cx="2394373" cy="369332"/>
                </a:xfrm>
                <a:prstGeom prst="rect">
                  <a:avLst/>
                </a:prstGeom>
                <a:blipFill>
                  <a:blip r:embed="rId4"/>
                  <a:stretch>
                    <a:fillRect l="-2116" t="-6452" r="-1058"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D888DB4-E510-AFB5-0D8E-2BE7DBC95E16}"/>
                    </a:ext>
                  </a:extLst>
                </p:cNvPr>
                <p:cNvSpPr txBox="1"/>
                <p:nvPr/>
              </p:nvSpPr>
              <p:spPr>
                <a:xfrm>
                  <a:off x="6699610" y="4833545"/>
                  <a:ext cx="2394373"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3</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5" name="TextBox 34">
                  <a:extLst>
                    <a:ext uri="{FF2B5EF4-FFF2-40B4-BE49-F238E27FC236}">
                      <a16:creationId xmlns:a16="http://schemas.microsoft.com/office/drawing/2014/main" id="{ED888DB4-E510-AFB5-0D8E-2BE7DBC95E16}"/>
                    </a:ext>
                  </a:extLst>
                </p:cNvPr>
                <p:cNvSpPr txBox="1">
                  <a:spLocks noRot="1" noChangeAspect="1" noMove="1" noResize="1" noEditPoints="1" noAdjustHandles="1" noChangeArrowheads="1" noChangeShapeType="1" noTextEdit="1"/>
                </p:cNvSpPr>
                <p:nvPr/>
              </p:nvSpPr>
              <p:spPr>
                <a:xfrm>
                  <a:off x="6699610" y="4833545"/>
                  <a:ext cx="2394373" cy="369332"/>
                </a:xfrm>
                <a:prstGeom prst="rect">
                  <a:avLst/>
                </a:prstGeom>
                <a:blipFill>
                  <a:blip r:embed="rId5"/>
                  <a:stretch>
                    <a:fillRect l="-2116" t="-10000" r="-1058"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FECCD12-9FD6-85E5-BFAD-1B53C164262C}"/>
                    </a:ext>
                  </a:extLst>
                </p:cNvPr>
                <p:cNvSpPr txBox="1"/>
                <p:nvPr/>
              </p:nvSpPr>
              <p:spPr>
                <a:xfrm>
                  <a:off x="6699610" y="6025689"/>
                  <a:ext cx="240149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𝑛</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7" name="TextBox 36">
                  <a:extLst>
                    <a:ext uri="{FF2B5EF4-FFF2-40B4-BE49-F238E27FC236}">
                      <a16:creationId xmlns:a16="http://schemas.microsoft.com/office/drawing/2014/main" id="{8FECCD12-9FD6-85E5-BFAD-1B53C164262C}"/>
                    </a:ext>
                  </a:extLst>
                </p:cNvPr>
                <p:cNvSpPr txBox="1">
                  <a:spLocks noRot="1" noChangeAspect="1" noMove="1" noResize="1" noEditPoints="1" noAdjustHandles="1" noChangeArrowheads="1" noChangeShapeType="1" noTextEdit="1"/>
                </p:cNvSpPr>
                <p:nvPr/>
              </p:nvSpPr>
              <p:spPr>
                <a:xfrm>
                  <a:off x="6699610" y="6025689"/>
                  <a:ext cx="2401491" cy="369332"/>
                </a:xfrm>
                <a:prstGeom prst="rect">
                  <a:avLst/>
                </a:prstGeom>
                <a:blipFill>
                  <a:blip r:embed="rId6"/>
                  <a:stretch>
                    <a:fillRect l="-2105" t="-6452" r="-1053" b="-2258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058C60E3-60D9-BD44-4D24-5AF55C95E96F}"/>
                </a:ext>
              </a:extLst>
            </p:cNvPr>
            <p:cNvSpPr txBox="1"/>
            <p:nvPr/>
          </p:nvSpPr>
          <p:spPr>
            <a:xfrm>
              <a:off x="5882034" y="537325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a:t>
              </a:r>
            </a:p>
          </p:txBody>
        </p:sp>
        <p:sp>
          <p:nvSpPr>
            <p:cNvPr id="41" name="Left Brace 40">
              <a:extLst>
                <a:ext uri="{FF2B5EF4-FFF2-40B4-BE49-F238E27FC236}">
                  <a16:creationId xmlns:a16="http://schemas.microsoft.com/office/drawing/2014/main" id="{F9F60400-0129-C0E2-E5F3-0E9C3E666387}"/>
                </a:ext>
              </a:extLst>
            </p:cNvPr>
            <p:cNvSpPr/>
            <p:nvPr/>
          </p:nvSpPr>
          <p:spPr>
            <a:xfrm>
              <a:off x="4813738" y="3019099"/>
              <a:ext cx="790526" cy="3633950"/>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224A64A-957A-3A9B-F840-BE4658EE437C}"/>
                    </a:ext>
                  </a:extLst>
                </p:cNvPr>
                <p:cNvSpPr/>
                <p:nvPr/>
              </p:nvSpPr>
              <p:spPr>
                <a:xfrm>
                  <a:off x="5868439" y="3140045"/>
                  <a:ext cx="577264" cy="577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7" name="Rectangle 6">
                  <a:extLst>
                    <a:ext uri="{FF2B5EF4-FFF2-40B4-BE49-F238E27FC236}">
                      <a16:creationId xmlns:a16="http://schemas.microsoft.com/office/drawing/2014/main" id="{E224A64A-957A-3A9B-F840-BE4658EE437C}"/>
                    </a:ext>
                  </a:extLst>
                </p:cNvPr>
                <p:cNvSpPr>
                  <a:spLocks noRot="1" noChangeAspect="1" noMove="1" noResize="1" noEditPoints="1" noAdjustHandles="1" noChangeArrowheads="1" noChangeShapeType="1" noTextEdit="1"/>
                </p:cNvSpPr>
                <p:nvPr/>
              </p:nvSpPr>
              <p:spPr>
                <a:xfrm>
                  <a:off x="5868439" y="3140045"/>
                  <a:ext cx="577264" cy="57726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83FE043E-B0BE-9EEB-197B-4FB8EC89B143}"/>
                    </a:ext>
                  </a:extLst>
                </p:cNvPr>
                <p:cNvSpPr/>
                <p:nvPr/>
              </p:nvSpPr>
              <p:spPr>
                <a:xfrm>
                  <a:off x="5869984" y="3968015"/>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8" name="Rectangle 7">
                  <a:extLst>
                    <a:ext uri="{FF2B5EF4-FFF2-40B4-BE49-F238E27FC236}">
                      <a16:creationId xmlns:a16="http://schemas.microsoft.com/office/drawing/2014/main" id="{83FE043E-B0BE-9EEB-197B-4FB8EC89B143}"/>
                    </a:ext>
                  </a:extLst>
                </p:cNvPr>
                <p:cNvSpPr>
                  <a:spLocks noRot="1" noChangeAspect="1" noMove="1" noResize="1" noEditPoints="1" noAdjustHandles="1" noChangeArrowheads="1" noChangeShapeType="1" noTextEdit="1"/>
                </p:cNvSpPr>
                <p:nvPr/>
              </p:nvSpPr>
              <p:spPr>
                <a:xfrm>
                  <a:off x="5869984" y="3968015"/>
                  <a:ext cx="577264" cy="5772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D5DA9BF-13C6-A29E-1DC9-E1F4C7763DAE}"/>
                    </a:ext>
                  </a:extLst>
                </p:cNvPr>
                <p:cNvSpPr/>
                <p:nvPr/>
              </p:nvSpPr>
              <p:spPr>
                <a:xfrm>
                  <a:off x="5871874" y="4754094"/>
                  <a:ext cx="577264" cy="57726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9" name="Rectangle 8">
                  <a:extLst>
                    <a:ext uri="{FF2B5EF4-FFF2-40B4-BE49-F238E27FC236}">
                      <a16:creationId xmlns:a16="http://schemas.microsoft.com/office/drawing/2014/main" id="{7D5DA9BF-13C6-A29E-1DC9-E1F4C7763DAE}"/>
                    </a:ext>
                  </a:extLst>
                </p:cNvPr>
                <p:cNvSpPr>
                  <a:spLocks noRot="1" noChangeAspect="1" noMove="1" noResize="1" noEditPoints="1" noAdjustHandles="1" noChangeArrowheads="1" noChangeShapeType="1" noTextEdit="1"/>
                </p:cNvSpPr>
                <p:nvPr/>
              </p:nvSpPr>
              <p:spPr>
                <a:xfrm>
                  <a:off x="5871874" y="4754094"/>
                  <a:ext cx="577264" cy="5772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A52EB189-DF76-1D25-D224-87F20BAEBD1C}"/>
                    </a:ext>
                  </a:extLst>
                </p:cNvPr>
                <p:cNvSpPr/>
                <p:nvPr/>
              </p:nvSpPr>
              <p:spPr>
                <a:xfrm>
                  <a:off x="5892194" y="5901403"/>
                  <a:ext cx="577264" cy="57726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0" name="Rectangle 9">
                  <a:extLst>
                    <a:ext uri="{FF2B5EF4-FFF2-40B4-BE49-F238E27FC236}">
                      <a16:creationId xmlns:a16="http://schemas.microsoft.com/office/drawing/2014/main" id="{A52EB189-DF76-1D25-D224-87F20BAEBD1C}"/>
                    </a:ext>
                  </a:extLst>
                </p:cNvPr>
                <p:cNvSpPr>
                  <a:spLocks noRot="1" noChangeAspect="1" noMove="1" noResize="1" noEditPoints="1" noAdjustHandles="1" noChangeArrowheads="1" noChangeShapeType="1" noTextEdit="1"/>
                </p:cNvSpPr>
                <p:nvPr/>
              </p:nvSpPr>
              <p:spPr>
                <a:xfrm>
                  <a:off x="5892194" y="5901403"/>
                  <a:ext cx="577264" cy="577264"/>
                </a:xfrm>
                <a:prstGeom prst="rect">
                  <a:avLst/>
                </a:prstGeom>
                <a:blipFill>
                  <a:blip r:embed="rId10"/>
                  <a:stretch>
                    <a:fillRect/>
                  </a:stretch>
                </a:blipFill>
              </p:spPr>
              <p:txBody>
                <a:bodyPr/>
                <a:lstStyle/>
                <a:p>
                  <a:r>
                    <a:rPr lang="en-US">
                      <a:noFill/>
                    </a:rPr>
                    <a:t> </a:t>
                  </a:r>
                </a:p>
              </p:txBody>
            </p:sp>
          </mc:Fallback>
        </mc:AlternateContent>
      </p:grpSp>
      <p:sp>
        <p:nvSpPr>
          <p:cNvPr id="16" name="TextBox 15">
            <a:extLst>
              <a:ext uri="{FF2B5EF4-FFF2-40B4-BE49-F238E27FC236}">
                <a16:creationId xmlns:a16="http://schemas.microsoft.com/office/drawing/2014/main" id="{9CF58EEE-797E-E3BC-3122-7C96C364AF35}"/>
              </a:ext>
            </a:extLst>
          </p:cNvPr>
          <p:cNvSpPr txBox="1"/>
          <p:nvPr/>
        </p:nvSpPr>
        <p:spPr>
          <a:xfrm>
            <a:off x="1432560" y="5698181"/>
            <a:ext cx="3525520" cy="923330"/>
          </a:xfrm>
          <a:prstGeom prst="rect">
            <a:avLst/>
          </a:prstGeom>
          <a:noFill/>
        </p:spPr>
        <p:txBody>
          <a:bodyPr wrap="square" rtlCol="0">
            <a:spAutoFit/>
          </a:bodyPr>
          <a:lstStyle/>
          <a:p>
            <a:pPr algn="ctr"/>
            <a:r>
              <a:rPr lang="en-US" dirty="0"/>
              <a:t>So this is the same (basically) as coin change and we can do the same algorithm?</a:t>
            </a:r>
          </a:p>
        </p:txBody>
      </p:sp>
      <p:cxnSp>
        <p:nvCxnSpPr>
          <p:cNvPr id="18" name="Straight Connector 17">
            <a:extLst>
              <a:ext uri="{FF2B5EF4-FFF2-40B4-BE49-F238E27FC236}">
                <a16:creationId xmlns:a16="http://schemas.microsoft.com/office/drawing/2014/main" id="{46A663CB-1D4C-8570-7306-5AEF4BABFB2B}"/>
              </a:ext>
            </a:extLst>
          </p:cNvPr>
          <p:cNvCxnSpPr/>
          <p:nvPr/>
        </p:nvCxnSpPr>
        <p:spPr>
          <a:xfrm flipV="1">
            <a:off x="4124960" y="4793769"/>
            <a:ext cx="629920" cy="75359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8E46AF9-D426-3B19-BC7C-A8E95C681833}"/>
              </a:ext>
            </a:extLst>
          </p:cNvPr>
          <p:cNvSpPr txBox="1"/>
          <p:nvPr/>
        </p:nvSpPr>
        <p:spPr>
          <a:xfrm>
            <a:off x="7701282" y="5839376"/>
            <a:ext cx="3525520" cy="646331"/>
          </a:xfrm>
          <a:prstGeom prst="rect">
            <a:avLst/>
          </a:prstGeom>
          <a:noFill/>
        </p:spPr>
        <p:txBody>
          <a:bodyPr wrap="square" rtlCol="0">
            <a:spAutoFit/>
          </a:bodyPr>
          <a:lstStyle/>
          <a:p>
            <a:pPr algn="ctr"/>
            <a:r>
              <a:rPr lang="en-US" dirty="0"/>
              <a:t>Not so fast! Why does this recurrence NOT work?</a:t>
            </a:r>
          </a:p>
        </p:txBody>
      </p:sp>
      <p:cxnSp>
        <p:nvCxnSpPr>
          <p:cNvPr id="20" name="Straight Connector 19">
            <a:extLst>
              <a:ext uri="{FF2B5EF4-FFF2-40B4-BE49-F238E27FC236}">
                <a16:creationId xmlns:a16="http://schemas.microsoft.com/office/drawing/2014/main" id="{F5DB7FA5-41F2-5E32-E280-A37C0BDA7AC6}"/>
              </a:ext>
            </a:extLst>
          </p:cNvPr>
          <p:cNvCxnSpPr>
            <a:cxnSpLocks/>
          </p:cNvCxnSpPr>
          <p:nvPr/>
        </p:nvCxnSpPr>
        <p:spPr>
          <a:xfrm flipH="1" flipV="1">
            <a:off x="7955096" y="4970398"/>
            <a:ext cx="1097466" cy="80398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22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CEB0C-2966-5276-081E-098B5AAF9A8C}"/>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6ED48989-5D50-93E7-831A-673BF428F219}"/>
              </a:ext>
            </a:extLst>
          </p:cNvPr>
          <p:cNvSpPr>
            <a:spLocks noGrp="1" noChangeArrowheads="1"/>
          </p:cNvSpPr>
          <p:nvPr>
            <p:ph type="title"/>
            <p:custDataLst>
              <p:tags r:id="rId1"/>
            </p:custDataLst>
          </p:nvPr>
        </p:nvSpPr>
        <p:spPr>
          <a:xfrm>
            <a:off x="1143001" y="526"/>
            <a:ext cx="9905998" cy="623873"/>
          </a:xfrm>
        </p:spPr>
        <p:txBody>
          <a:bodyPr/>
          <a:lstStyle/>
          <a:p>
            <a:pPr algn="ctr"/>
            <a:r>
              <a:rPr lang="en-US" dirty="0"/>
              <a:t>Recursive Structure</a:t>
            </a:r>
          </a:p>
        </p:txBody>
      </p:sp>
      <p:sp>
        <p:nvSpPr>
          <p:cNvPr id="16" name="TextBox 15">
            <a:extLst>
              <a:ext uri="{FF2B5EF4-FFF2-40B4-BE49-F238E27FC236}">
                <a16:creationId xmlns:a16="http://schemas.microsoft.com/office/drawing/2014/main" id="{705F2CC9-8CC3-3564-B5DE-D0F9F01BBF57}"/>
              </a:ext>
            </a:extLst>
          </p:cNvPr>
          <p:cNvSpPr txBox="1"/>
          <p:nvPr/>
        </p:nvSpPr>
        <p:spPr>
          <a:xfrm>
            <a:off x="742464" y="2005611"/>
            <a:ext cx="2127382" cy="646331"/>
          </a:xfrm>
          <a:prstGeom prst="rect">
            <a:avLst/>
          </a:prstGeom>
          <a:noFill/>
          <a:ln>
            <a:solidFill>
              <a:schemeClr val="tx1">
                <a:lumMod val="95000"/>
              </a:schemeClr>
            </a:solidFill>
          </a:ln>
        </p:spPr>
        <p:txBody>
          <a:bodyPr wrap="square" rtlCol="0">
            <a:spAutoFit/>
          </a:bodyPr>
          <a:lstStyle/>
          <a:p>
            <a:pPr algn="ctr"/>
            <a:r>
              <a:rPr lang="en-US" dirty="0"/>
              <a:t>Suppose we choose item 1 first</a:t>
            </a:r>
          </a:p>
        </p:txBody>
      </p:sp>
      <p:cxnSp>
        <p:nvCxnSpPr>
          <p:cNvPr id="18" name="Straight Connector 17">
            <a:extLst>
              <a:ext uri="{FF2B5EF4-FFF2-40B4-BE49-F238E27FC236}">
                <a16:creationId xmlns:a16="http://schemas.microsoft.com/office/drawing/2014/main" id="{425550AA-2F9C-4245-EB28-C51CF10B2FD0}"/>
              </a:ext>
            </a:extLst>
          </p:cNvPr>
          <p:cNvCxnSpPr>
            <a:cxnSpLocks/>
          </p:cNvCxnSpPr>
          <p:nvPr/>
        </p:nvCxnSpPr>
        <p:spPr>
          <a:xfrm>
            <a:off x="1788160" y="2731122"/>
            <a:ext cx="445667" cy="49491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7BC4C55-1E92-AE7F-39EB-7502602ADE63}"/>
              </a:ext>
            </a:extLst>
          </p:cNvPr>
          <p:cNvSpPr txBox="1"/>
          <p:nvPr/>
        </p:nvSpPr>
        <p:spPr>
          <a:xfrm>
            <a:off x="4708722" y="872603"/>
            <a:ext cx="5941291" cy="369332"/>
          </a:xfrm>
          <a:prstGeom prst="rect">
            <a:avLst/>
          </a:prstGeom>
          <a:noFill/>
          <a:ln>
            <a:solidFill>
              <a:schemeClr val="tx1">
                <a:lumMod val="95000"/>
              </a:schemeClr>
            </a:solidFill>
          </a:ln>
        </p:spPr>
        <p:txBody>
          <a:bodyPr wrap="square" rtlCol="0">
            <a:spAutoFit/>
          </a:bodyPr>
          <a:lstStyle/>
          <a:p>
            <a:pPr algn="ctr"/>
            <a:r>
              <a:rPr lang="en-US" dirty="0"/>
              <a:t>We can’t choose item 1 again after making our recursive call!</a:t>
            </a:r>
          </a:p>
        </p:txBody>
      </p:sp>
      <p:cxnSp>
        <p:nvCxnSpPr>
          <p:cNvPr id="20" name="Straight Connector 19">
            <a:extLst>
              <a:ext uri="{FF2B5EF4-FFF2-40B4-BE49-F238E27FC236}">
                <a16:creationId xmlns:a16="http://schemas.microsoft.com/office/drawing/2014/main" id="{1BE3CC05-7773-2558-5C70-F95C55648FA9}"/>
              </a:ext>
            </a:extLst>
          </p:cNvPr>
          <p:cNvCxnSpPr>
            <a:cxnSpLocks/>
          </p:cNvCxnSpPr>
          <p:nvPr/>
        </p:nvCxnSpPr>
        <p:spPr>
          <a:xfrm flipV="1">
            <a:off x="3076243" y="1346086"/>
            <a:ext cx="2601264" cy="187995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428D1D1-19E1-F4E0-68BB-A2CB0473FA7D}"/>
              </a:ext>
            </a:extLst>
          </p:cNvPr>
          <p:cNvGrpSpPr/>
          <p:nvPr/>
        </p:nvGrpSpPr>
        <p:grpSpPr>
          <a:xfrm>
            <a:off x="640864" y="1836246"/>
            <a:ext cx="10522489" cy="3633950"/>
            <a:chOff x="429207" y="1718499"/>
            <a:chExt cx="10522489" cy="3633950"/>
          </a:xfrm>
        </p:grpSpPr>
        <p:sp>
          <p:nvSpPr>
            <p:cNvPr id="11" name="TextBox 10">
              <a:extLst>
                <a:ext uri="{FF2B5EF4-FFF2-40B4-BE49-F238E27FC236}">
                  <a16:creationId xmlns:a16="http://schemas.microsoft.com/office/drawing/2014/main" id="{42390018-4B7D-3ADB-DC07-920AA35D5BDA}"/>
                </a:ext>
              </a:extLst>
            </p:cNvPr>
            <p:cNvSpPr txBox="1"/>
            <p:nvPr/>
          </p:nvSpPr>
          <p:spPr>
            <a:xfrm>
              <a:off x="429207" y="3413806"/>
              <a:ext cx="1425390"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Knap(C) =</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541BDA9-0E01-CB04-5F11-E74778AB8EF3}"/>
                    </a:ext>
                  </a:extLst>
                </p:cNvPr>
                <p:cNvSpPr txBox="1"/>
                <p:nvPr/>
              </p:nvSpPr>
              <p:spPr>
                <a:xfrm>
                  <a:off x="2936240" y="3358281"/>
                  <a:ext cx="3078343"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oMath>
                  </a14:m>
                  <a:r>
                    <a:rPr lang="en-US" dirty="0">
                      <a:latin typeface="Courier New" panose="02070309020205020404" pitchFamily="49" charset="0"/>
                      <a:cs typeface="Courier New" panose="02070309020205020404" pitchFamily="49" charset="0"/>
                    </a:rPr>
                    <a:t>) = MAX</a:t>
                  </a:r>
                </a:p>
              </p:txBody>
            </p:sp>
          </mc:Choice>
          <mc:Fallback xmlns="">
            <p:sp>
              <p:nvSpPr>
                <p:cNvPr id="31" name="TextBox 30">
                  <a:extLst>
                    <a:ext uri="{FF2B5EF4-FFF2-40B4-BE49-F238E27FC236}">
                      <a16:creationId xmlns:a16="http://schemas.microsoft.com/office/drawing/2014/main" id="{7541BDA9-0E01-CB04-5F11-E74778AB8EF3}"/>
                    </a:ext>
                  </a:extLst>
                </p:cNvPr>
                <p:cNvSpPr txBox="1">
                  <a:spLocks noRot="1" noChangeAspect="1" noMove="1" noResize="1" noEditPoints="1" noAdjustHandles="1" noChangeArrowheads="1" noChangeShapeType="1" noTextEdit="1"/>
                </p:cNvSpPr>
                <p:nvPr/>
              </p:nvSpPr>
              <p:spPr>
                <a:xfrm>
                  <a:off x="2936240" y="3358281"/>
                  <a:ext cx="3078343" cy="369332"/>
                </a:xfrm>
                <a:prstGeom prst="rect">
                  <a:avLst/>
                </a:prstGeom>
                <a:blipFill>
                  <a:blip r:embed="rId3"/>
                  <a:stretch>
                    <a:fillRect l="-1639" t="-6667" r="-82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59BABD5-D9ED-9AD0-CF99-24313FEEE186}"/>
                    </a:ext>
                  </a:extLst>
                </p:cNvPr>
                <p:cNvSpPr/>
                <p:nvPr/>
              </p:nvSpPr>
              <p:spPr>
                <a:xfrm>
                  <a:off x="2105069" y="3272759"/>
                  <a:ext cx="577264" cy="577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7" name="Rectangle 6">
                  <a:extLst>
                    <a:ext uri="{FF2B5EF4-FFF2-40B4-BE49-F238E27FC236}">
                      <a16:creationId xmlns:a16="http://schemas.microsoft.com/office/drawing/2014/main" id="{F59BABD5-D9ED-9AD0-CF99-24313FEEE186}"/>
                    </a:ext>
                  </a:extLst>
                </p:cNvPr>
                <p:cNvSpPr>
                  <a:spLocks noRot="1" noChangeAspect="1" noMove="1" noResize="1" noEditPoints="1" noAdjustHandles="1" noChangeArrowheads="1" noChangeShapeType="1" noTextEdit="1"/>
                </p:cNvSpPr>
                <p:nvPr/>
              </p:nvSpPr>
              <p:spPr>
                <a:xfrm>
                  <a:off x="2105069" y="3272759"/>
                  <a:ext cx="577264" cy="5772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B817E90-6D6A-6B39-08F7-144574A2A13D}"/>
                    </a:ext>
                  </a:extLst>
                </p:cNvPr>
                <p:cNvSpPr txBox="1"/>
                <p:nvPr/>
              </p:nvSpPr>
              <p:spPr>
                <a:xfrm>
                  <a:off x="8010250" y="1934969"/>
                  <a:ext cx="292900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2" name="TextBox 1">
                  <a:extLst>
                    <a:ext uri="{FF2B5EF4-FFF2-40B4-BE49-F238E27FC236}">
                      <a16:creationId xmlns:a16="http://schemas.microsoft.com/office/drawing/2014/main" id="{9B817E90-6D6A-6B39-08F7-144574A2A13D}"/>
                    </a:ext>
                  </a:extLst>
                </p:cNvPr>
                <p:cNvSpPr txBox="1">
                  <a:spLocks noRot="1" noChangeAspect="1" noMove="1" noResize="1" noEditPoints="1" noAdjustHandles="1" noChangeArrowheads="1" noChangeShapeType="1" noTextEdit="1"/>
                </p:cNvSpPr>
                <p:nvPr/>
              </p:nvSpPr>
              <p:spPr>
                <a:xfrm>
                  <a:off x="8010250" y="1934969"/>
                  <a:ext cx="2929007" cy="369332"/>
                </a:xfrm>
                <a:prstGeom prst="rect">
                  <a:avLst/>
                </a:prstGeom>
                <a:blipFill>
                  <a:blip r:embed="rId5"/>
                  <a:stretch>
                    <a:fillRect l="-1732" t="-6667" r="-866"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8CA8F6F-990D-ABDC-ADCF-87F4A7EF3A06}"/>
                    </a:ext>
                  </a:extLst>
                </p:cNvPr>
                <p:cNvSpPr txBox="1"/>
                <p:nvPr/>
              </p:nvSpPr>
              <p:spPr>
                <a:xfrm>
                  <a:off x="8010250" y="2738958"/>
                  <a:ext cx="2934329"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2</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 name="TextBox 2">
                  <a:extLst>
                    <a:ext uri="{FF2B5EF4-FFF2-40B4-BE49-F238E27FC236}">
                      <a16:creationId xmlns:a16="http://schemas.microsoft.com/office/drawing/2014/main" id="{08CA8F6F-990D-ABDC-ADCF-87F4A7EF3A06}"/>
                    </a:ext>
                  </a:extLst>
                </p:cNvPr>
                <p:cNvSpPr txBox="1">
                  <a:spLocks noRot="1" noChangeAspect="1" noMove="1" noResize="1" noEditPoints="1" noAdjustHandles="1" noChangeArrowheads="1" noChangeShapeType="1" noTextEdit="1"/>
                </p:cNvSpPr>
                <p:nvPr/>
              </p:nvSpPr>
              <p:spPr>
                <a:xfrm>
                  <a:off x="8010250" y="2738958"/>
                  <a:ext cx="2934329" cy="369332"/>
                </a:xfrm>
                <a:prstGeom prst="rect">
                  <a:avLst/>
                </a:prstGeom>
                <a:blipFill>
                  <a:blip r:embed="rId6"/>
                  <a:stretch>
                    <a:fillRect l="-1724" t="-10345" r="-862" b="-275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094C863-4501-988B-CA46-41C14E41E4CB}"/>
                    </a:ext>
                  </a:extLst>
                </p:cNvPr>
                <p:cNvSpPr txBox="1"/>
                <p:nvPr/>
              </p:nvSpPr>
              <p:spPr>
                <a:xfrm>
                  <a:off x="8010250" y="3542947"/>
                  <a:ext cx="2934329"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3</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4" name="TextBox 3">
                  <a:extLst>
                    <a:ext uri="{FF2B5EF4-FFF2-40B4-BE49-F238E27FC236}">
                      <a16:creationId xmlns:a16="http://schemas.microsoft.com/office/drawing/2014/main" id="{D094C863-4501-988B-CA46-41C14E41E4CB}"/>
                    </a:ext>
                  </a:extLst>
                </p:cNvPr>
                <p:cNvSpPr txBox="1">
                  <a:spLocks noRot="1" noChangeAspect="1" noMove="1" noResize="1" noEditPoints="1" noAdjustHandles="1" noChangeArrowheads="1" noChangeShapeType="1" noTextEdit="1"/>
                </p:cNvSpPr>
                <p:nvPr/>
              </p:nvSpPr>
              <p:spPr>
                <a:xfrm>
                  <a:off x="8010250" y="3542947"/>
                  <a:ext cx="2934329" cy="369332"/>
                </a:xfrm>
                <a:prstGeom prst="rect">
                  <a:avLst/>
                </a:prstGeom>
                <a:blipFill>
                  <a:blip r:embed="rId7"/>
                  <a:stretch>
                    <a:fillRect l="-1724" t="-6667" r="-862"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FC64C57-BC32-7918-52D6-AEE722A9917A}"/>
                    </a:ext>
                  </a:extLst>
                </p:cNvPr>
                <p:cNvSpPr txBox="1"/>
                <p:nvPr/>
              </p:nvSpPr>
              <p:spPr>
                <a:xfrm>
                  <a:off x="8010250" y="4735091"/>
                  <a:ext cx="2941446"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𝑛</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5" name="TextBox 4">
                  <a:extLst>
                    <a:ext uri="{FF2B5EF4-FFF2-40B4-BE49-F238E27FC236}">
                      <a16:creationId xmlns:a16="http://schemas.microsoft.com/office/drawing/2014/main" id="{FFC64C57-BC32-7918-52D6-AEE722A9917A}"/>
                    </a:ext>
                  </a:extLst>
                </p:cNvPr>
                <p:cNvSpPr txBox="1">
                  <a:spLocks noRot="1" noChangeAspect="1" noMove="1" noResize="1" noEditPoints="1" noAdjustHandles="1" noChangeArrowheads="1" noChangeShapeType="1" noTextEdit="1"/>
                </p:cNvSpPr>
                <p:nvPr/>
              </p:nvSpPr>
              <p:spPr>
                <a:xfrm>
                  <a:off x="8010250" y="4735091"/>
                  <a:ext cx="2941446" cy="369332"/>
                </a:xfrm>
                <a:prstGeom prst="rect">
                  <a:avLst/>
                </a:prstGeom>
                <a:blipFill>
                  <a:blip r:embed="rId8"/>
                  <a:stretch>
                    <a:fillRect l="-1724" t="-6667" r="-862" b="-26667"/>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9A421383-E79C-CA9D-2650-A1F0BA146694}"/>
                </a:ext>
              </a:extLst>
            </p:cNvPr>
            <p:cNvSpPr txBox="1"/>
            <p:nvPr/>
          </p:nvSpPr>
          <p:spPr>
            <a:xfrm>
              <a:off x="7192674" y="4082652"/>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0C187F2-5E8D-8E8C-DF61-EDB8E44A963E}"/>
                    </a:ext>
                  </a:extLst>
                </p:cNvPr>
                <p:cNvSpPr/>
                <p:nvPr/>
              </p:nvSpPr>
              <p:spPr>
                <a:xfrm>
                  <a:off x="7179079" y="1849447"/>
                  <a:ext cx="577264" cy="577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12" name="Rectangle 11">
                  <a:extLst>
                    <a:ext uri="{FF2B5EF4-FFF2-40B4-BE49-F238E27FC236}">
                      <a16:creationId xmlns:a16="http://schemas.microsoft.com/office/drawing/2014/main" id="{F0C187F2-5E8D-8E8C-DF61-EDB8E44A963E}"/>
                    </a:ext>
                  </a:extLst>
                </p:cNvPr>
                <p:cNvSpPr>
                  <a:spLocks noRot="1" noChangeAspect="1" noMove="1" noResize="1" noEditPoints="1" noAdjustHandles="1" noChangeArrowheads="1" noChangeShapeType="1" noTextEdit="1"/>
                </p:cNvSpPr>
                <p:nvPr/>
              </p:nvSpPr>
              <p:spPr>
                <a:xfrm>
                  <a:off x="7179079" y="1849447"/>
                  <a:ext cx="577264" cy="5772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9EB3AD5-52A6-8A64-F68B-2FFA0C9200F5}"/>
                    </a:ext>
                  </a:extLst>
                </p:cNvPr>
                <p:cNvSpPr/>
                <p:nvPr/>
              </p:nvSpPr>
              <p:spPr>
                <a:xfrm>
                  <a:off x="7180624" y="2677417"/>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3" name="Rectangle 12">
                  <a:extLst>
                    <a:ext uri="{FF2B5EF4-FFF2-40B4-BE49-F238E27FC236}">
                      <a16:creationId xmlns:a16="http://schemas.microsoft.com/office/drawing/2014/main" id="{39EB3AD5-52A6-8A64-F68B-2FFA0C9200F5}"/>
                    </a:ext>
                  </a:extLst>
                </p:cNvPr>
                <p:cNvSpPr>
                  <a:spLocks noRot="1" noChangeAspect="1" noMove="1" noResize="1" noEditPoints="1" noAdjustHandles="1" noChangeArrowheads="1" noChangeShapeType="1" noTextEdit="1"/>
                </p:cNvSpPr>
                <p:nvPr/>
              </p:nvSpPr>
              <p:spPr>
                <a:xfrm>
                  <a:off x="7180624" y="2677417"/>
                  <a:ext cx="577264" cy="57726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F9EF28E-64BE-0394-7E32-3874C86F6B26}"/>
                    </a:ext>
                  </a:extLst>
                </p:cNvPr>
                <p:cNvSpPr/>
                <p:nvPr/>
              </p:nvSpPr>
              <p:spPr>
                <a:xfrm>
                  <a:off x="7182514" y="3463496"/>
                  <a:ext cx="577264" cy="57726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4" name="Rectangle 13">
                  <a:extLst>
                    <a:ext uri="{FF2B5EF4-FFF2-40B4-BE49-F238E27FC236}">
                      <a16:creationId xmlns:a16="http://schemas.microsoft.com/office/drawing/2014/main" id="{1F9EF28E-64BE-0394-7E32-3874C86F6B26}"/>
                    </a:ext>
                  </a:extLst>
                </p:cNvPr>
                <p:cNvSpPr>
                  <a:spLocks noRot="1" noChangeAspect="1" noMove="1" noResize="1" noEditPoints="1" noAdjustHandles="1" noChangeArrowheads="1" noChangeShapeType="1" noTextEdit="1"/>
                </p:cNvSpPr>
                <p:nvPr/>
              </p:nvSpPr>
              <p:spPr>
                <a:xfrm>
                  <a:off x="7182514" y="3463496"/>
                  <a:ext cx="577264" cy="57726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9A9CED6D-1635-0A48-1DB0-8005E12A04E1}"/>
                    </a:ext>
                  </a:extLst>
                </p:cNvPr>
                <p:cNvSpPr/>
                <p:nvPr/>
              </p:nvSpPr>
              <p:spPr>
                <a:xfrm>
                  <a:off x="7202834" y="4610805"/>
                  <a:ext cx="577264" cy="57726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7" name="Rectangle 16">
                  <a:extLst>
                    <a:ext uri="{FF2B5EF4-FFF2-40B4-BE49-F238E27FC236}">
                      <a16:creationId xmlns:a16="http://schemas.microsoft.com/office/drawing/2014/main" id="{9A9CED6D-1635-0A48-1DB0-8005E12A04E1}"/>
                    </a:ext>
                  </a:extLst>
                </p:cNvPr>
                <p:cNvSpPr>
                  <a:spLocks noRot="1" noChangeAspect="1" noMove="1" noResize="1" noEditPoints="1" noAdjustHandles="1" noChangeArrowheads="1" noChangeShapeType="1" noTextEdit="1"/>
                </p:cNvSpPr>
                <p:nvPr/>
              </p:nvSpPr>
              <p:spPr>
                <a:xfrm>
                  <a:off x="7202834" y="4610805"/>
                  <a:ext cx="577264" cy="577264"/>
                </a:xfrm>
                <a:prstGeom prst="rect">
                  <a:avLst/>
                </a:prstGeom>
                <a:blipFill>
                  <a:blip r:embed="rId12"/>
                  <a:stretch>
                    <a:fillRect/>
                  </a:stretch>
                </a:blipFill>
              </p:spPr>
              <p:txBody>
                <a:bodyPr/>
                <a:lstStyle/>
                <a:p>
                  <a:r>
                    <a:rPr lang="en-US">
                      <a:noFill/>
                    </a:rPr>
                    <a:t> </a:t>
                  </a:r>
                </a:p>
              </p:txBody>
            </p:sp>
          </mc:Fallback>
        </mc:AlternateContent>
        <p:sp>
          <p:nvSpPr>
            <p:cNvPr id="21" name="Left Brace 20">
              <a:extLst>
                <a:ext uri="{FF2B5EF4-FFF2-40B4-BE49-F238E27FC236}">
                  <a16:creationId xmlns:a16="http://schemas.microsoft.com/office/drawing/2014/main" id="{B03B4266-6811-7573-21E0-AA7A153A2304}"/>
                </a:ext>
              </a:extLst>
            </p:cNvPr>
            <p:cNvSpPr/>
            <p:nvPr/>
          </p:nvSpPr>
          <p:spPr>
            <a:xfrm>
              <a:off x="6182156" y="1718499"/>
              <a:ext cx="790526" cy="3633950"/>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8" name="Straight Connector 27">
            <a:extLst>
              <a:ext uri="{FF2B5EF4-FFF2-40B4-BE49-F238E27FC236}">
                <a16:creationId xmlns:a16="http://schemas.microsoft.com/office/drawing/2014/main" id="{7C542FCA-A4A7-710C-82D0-FC87B9F54C00}"/>
              </a:ext>
            </a:extLst>
          </p:cNvPr>
          <p:cNvCxnSpPr>
            <a:cxnSpLocks/>
          </p:cNvCxnSpPr>
          <p:nvPr/>
        </p:nvCxnSpPr>
        <p:spPr>
          <a:xfrm flipH="1" flipV="1">
            <a:off x="7061200" y="1320811"/>
            <a:ext cx="504393" cy="40665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D7756C7-60F2-302D-26C7-7342CD800E39}"/>
              </a:ext>
            </a:extLst>
          </p:cNvPr>
          <p:cNvSpPr txBox="1"/>
          <p:nvPr/>
        </p:nvSpPr>
        <p:spPr>
          <a:xfrm>
            <a:off x="1716422" y="5952984"/>
            <a:ext cx="9332577" cy="646331"/>
          </a:xfrm>
          <a:prstGeom prst="rect">
            <a:avLst/>
          </a:prstGeom>
          <a:noFill/>
          <a:ln>
            <a:solidFill>
              <a:schemeClr val="tx1">
                <a:lumMod val="95000"/>
              </a:schemeClr>
            </a:solidFill>
          </a:ln>
        </p:spPr>
        <p:txBody>
          <a:bodyPr wrap="square" rtlCol="0">
            <a:spAutoFit/>
          </a:bodyPr>
          <a:lstStyle/>
          <a:p>
            <a:pPr algn="ctr"/>
            <a:r>
              <a:rPr lang="en-US" dirty="0"/>
              <a:t>With coin change, we could choose the same coin multiple times. In knapsack, we cannot! Need to keep track of which items are available to choose. How do we do this!!</a:t>
            </a:r>
          </a:p>
        </p:txBody>
      </p:sp>
    </p:spTree>
    <p:extLst>
      <p:ext uri="{BB962C8B-B14F-4D97-AF65-F5344CB8AC3E}">
        <p14:creationId xmlns:p14="http://schemas.microsoft.com/office/powerpoint/2010/main" val="428145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8153E-E3BA-22F0-BD7F-D66461CBE9D3}"/>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E9B855AB-A99C-0E0F-227E-38965CBEA808}"/>
              </a:ext>
            </a:extLst>
          </p:cNvPr>
          <p:cNvSpPr>
            <a:spLocks noGrp="1" noChangeArrowheads="1"/>
          </p:cNvSpPr>
          <p:nvPr>
            <p:ph type="title"/>
            <p:custDataLst>
              <p:tags r:id="rId1"/>
            </p:custDataLst>
          </p:nvPr>
        </p:nvSpPr>
        <p:spPr>
          <a:xfrm>
            <a:off x="1143001" y="380124"/>
            <a:ext cx="9905998" cy="623873"/>
          </a:xfrm>
        </p:spPr>
        <p:txBody>
          <a:bodyPr/>
          <a:lstStyle/>
          <a:p>
            <a:pPr algn="ctr"/>
            <a:r>
              <a:rPr lang="en-US" dirty="0"/>
              <a:t>A Different Way to Think about it</a:t>
            </a:r>
          </a:p>
        </p:txBody>
      </p:sp>
      <p:sp>
        <p:nvSpPr>
          <p:cNvPr id="19" name="TextBox 18">
            <a:extLst>
              <a:ext uri="{FF2B5EF4-FFF2-40B4-BE49-F238E27FC236}">
                <a16:creationId xmlns:a16="http://schemas.microsoft.com/office/drawing/2014/main" id="{F2C9C6E6-3C9D-220E-B458-784AD4F04E67}"/>
              </a:ext>
            </a:extLst>
          </p:cNvPr>
          <p:cNvSpPr txBox="1"/>
          <p:nvPr/>
        </p:nvSpPr>
        <p:spPr>
          <a:xfrm>
            <a:off x="2815136" y="2134960"/>
            <a:ext cx="5026046" cy="369332"/>
          </a:xfrm>
          <a:prstGeom prst="rect">
            <a:avLst/>
          </a:prstGeom>
          <a:noFill/>
          <a:ln>
            <a:noFill/>
          </a:ln>
        </p:spPr>
        <p:txBody>
          <a:bodyPr wrap="square" rtlCol="0">
            <a:spAutoFit/>
          </a:bodyPr>
          <a:lstStyle/>
          <a:p>
            <a:r>
              <a:rPr lang="en-US" dirty="0"/>
              <a:t>Add a new parameter for which items can be chosen</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BA6B239-B57B-D7B0-23BB-C777B6FCCA30}"/>
                  </a:ext>
                </a:extLst>
              </p:cNvPr>
              <p:cNvSpPr txBox="1"/>
              <p:nvPr/>
            </p:nvSpPr>
            <p:spPr>
              <a:xfrm>
                <a:off x="2815135" y="2562421"/>
                <a:ext cx="6561730" cy="646331"/>
              </a:xfrm>
              <a:prstGeom prst="rect">
                <a:avLst/>
              </a:prstGeom>
              <a:solidFill>
                <a:schemeClr val="tx1">
                  <a:lumMod val="95000"/>
                </a:schemeClr>
              </a:solidFill>
              <a:ln>
                <a:solidFill>
                  <a:schemeClr val="bg1"/>
                </a:solidFill>
              </a:ln>
            </p:spPr>
            <p:txBody>
              <a:bodyPr wrap="square" rtlCol="0">
                <a:spAutoFit/>
              </a:bodyPr>
              <a:lstStyle/>
              <a:p>
                <a:pPr algn="ctr"/>
                <a14:m>
                  <m:oMath xmlns:m="http://schemas.openxmlformats.org/officeDocument/2006/math">
                    <m:r>
                      <a:rPr lang="en-US" b="0" i="1" smtClean="0">
                        <a:solidFill>
                          <a:schemeClr val="bg1"/>
                        </a:solidFill>
                        <a:latin typeface="Cambria Math" panose="02040503050406030204" pitchFamily="18" charset="0"/>
                      </a:rPr>
                      <m:t>𝐾𝑛𝑎𝑝</m:t>
                    </m:r>
                    <m:d>
                      <m:dPr>
                        <m:ctrlPr>
                          <a:rPr lang="en-US" b="0" i="1" smtClean="0">
                            <a:solidFill>
                              <a:schemeClr val="bg1"/>
                            </a:solidFill>
                            <a:latin typeface="Cambria Math" panose="02040503050406030204" pitchFamily="18" charset="0"/>
                          </a:rPr>
                        </m:ctrlPr>
                      </m:dPr>
                      <m:e>
                        <m:r>
                          <a:rPr lang="en-US" b="0" i="1" smtClean="0">
                            <a:solidFill>
                              <a:schemeClr val="accent3"/>
                            </a:solidFill>
                            <a:latin typeface="Cambria Math" panose="02040503050406030204" pitchFamily="18" charset="0"/>
                          </a:rPr>
                          <m:t>𝐼</m:t>
                        </m:r>
                        <m:r>
                          <a:rPr lang="en-US" b="0" i="1" smtClean="0">
                            <a:solidFill>
                              <a:schemeClr val="bg1"/>
                            </a:solidFill>
                            <a:latin typeface="Cambria Math" panose="02040503050406030204" pitchFamily="18" charset="0"/>
                          </a:rPr>
                          <m:t>,</m:t>
                        </m:r>
                        <m:r>
                          <a:rPr lang="en-US" b="0" i="1" smtClean="0">
                            <a:solidFill>
                              <a:schemeClr val="accent2"/>
                            </a:solidFill>
                            <a:latin typeface="Cambria Math" panose="02040503050406030204" pitchFamily="18" charset="0"/>
                          </a:rPr>
                          <m:t>𝑤</m:t>
                        </m:r>
                      </m:e>
                    </m:d>
                    <m:r>
                      <a:rPr lang="en-US" b="0" i="1" smtClean="0">
                        <a:solidFill>
                          <a:schemeClr val="bg1"/>
                        </a:solidFill>
                        <a:latin typeface="Cambria Math" panose="02040503050406030204" pitchFamily="18" charset="0"/>
                      </a:rPr>
                      <m:t>= </m:t>
                    </m:r>
                  </m:oMath>
                </a14:m>
                <a:r>
                  <a:rPr lang="en-US" dirty="0">
                    <a:solidFill>
                      <a:schemeClr val="bg1"/>
                    </a:solidFill>
                  </a:rPr>
                  <a:t>optimal value you can get </a:t>
                </a:r>
                <a:r>
                  <a:rPr lang="en-US" dirty="0">
                    <a:solidFill>
                      <a:schemeClr val="accent2"/>
                    </a:solidFill>
                  </a:rPr>
                  <a:t>filling a knapsack of size w </a:t>
                </a:r>
                <a:r>
                  <a:rPr lang="en-US" dirty="0">
                    <a:solidFill>
                      <a:schemeClr val="bg1"/>
                    </a:solidFill>
                  </a:rPr>
                  <a:t>while only </a:t>
                </a:r>
                <a:r>
                  <a:rPr lang="en-US" dirty="0">
                    <a:solidFill>
                      <a:schemeClr val="accent3"/>
                    </a:solidFill>
                  </a:rPr>
                  <a:t>selecting from the subset of items in I</a:t>
                </a:r>
              </a:p>
            </p:txBody>
          </p:sp>
        </mc:Choice>
        <mc:Fallback xmlns="">
          <p:sp>
            <p:nvSpPr>
              <p:cNvPr id="43" name="TextBox 42">
                <a:extLst>
                  <a:ext uri="{FF2B5EF4-FFF2-40B4-BE49-F238E27FC236}">
                    <a16:creationId xmlns:a16="http://schemas.microsoft.com/office/drawing/2014/main" id="{FBA6B239-B57B-D7B0-23BB-C777B6FCCA30}"/>
                  </a:ext>
                </a:extLst>
              </p:cNvPr>
              <p:cNvSpPr txBox="1">
                <a:spLocks noRot="1" noChangeAspect="1" noMove="1" noResize="1" noEditPoints="1" noAdjustHandles="1" noChangeArrowheads="1" noChangeShapeType="1" noTextEdit="1"/>
              </p:cNvSpPr>
              <p:nvPr/>
            </p:nvSpPr>
            <p:spPr>
              <a:xfrm>
                <a:off x="2815135" y="2562421"/>
                <a:ext cx="6561730" cy="646331"/>
              </a:xfrm>
              <a:prstGeom prst="rect">
                <a:avLst/>
              </a:prstGeom>
              <a:blipFill>
                <a:blip r:embed="rId4"/>
                <a:stretch>
                  <a:fillRect t="-3846" r="-965" b="-15385"/>
                </a:stretch>
              </a:blipFill>
              <a:ln>
                <a:solidFill>
                  <a:schemeClr val="bg1"/>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3EB653C1-D4F0-8A39-871A-FE403C4CD75B}"/>
              </a:ext>
            </a:extLst>
          </p:cNvPr>
          <p:cNvSpPr txBox="1"/>
          <p:nvPr/>
        </p:nvSpPr>
        <p:spPr>
          <a:xfrm>
            <a:off x="6314485" y="4433444"/>
            <a:ext cx="4367001" cy="923330"/>
          </a:xfrm>
          <a:prstGeom prst="rect">
            <a:avLst/>
          </a:prstGeom>
          <a:noFill/>
          <a:ln>
            <a:noFill/>
          </a:ln>
        </p:spPr>
        <p:txBody>
          <a:bodyPr wrap="square" rtlCol="0">
            <a:spAutoFit/>
          </a:bodyPr>
          <a:lstStyle/>
          <a:p>
            <a:pPr algn="ctr"/>
            <a:r>
              <a:rPr lang="en-US" i="1" dirty="0"/>
              <a:t>Thus, if we choose some item to be in our solution in one recursive call, we can remove it from the set I so it is not chosen in the future.</a:t>
            </a:r>
          </a:p>
        </p:txBody>
      </p:sp>
      <p:cxnSp>
        <p:nvCxnSpPr>
          <p:cNvPr id="10" name="Straight Connector 9">
            <a:extLst>
              <a:ext uri="{FF2B5EF4-FFF2-40B4-BE49-F238E27FC236}">
                <a16:creationId xmlns:a16="http://schemas.microsoft.com/office/drawing/2014/main" id="{2B64E40F-3DAD-748A-A1C3-8186C600A342}"/>
              </a:ext>
            </a:extLst>
          </p:cNvPr>
          <p:cNvCxnSpPr>
            <a:cxnSpLocks/>
          </p:cNvCxnSpPr>
          <p:nvPr/>
        </p:nvCxnSpPr>
        <p:spPr>
          <a:xfrm>
            <a:off x="6748757" y="3429000"/>
            <a:ext cx="671639" cy="94780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088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1D917-36A6-7E9E-9486-F6E7730196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A99D9D-17FA-13CF-E6AB-1C133A2CA869}"/>
              </a:ext>
            </a:extLst>
          </p:cNvPr>
          <p:cNvSpPr>
            <a:spLocks noGrp="1"/>
          </p:cNvSpPr>
          <p:nvPr>
            <p:ph type="title"/>
          </p:nvPr>
        </p:nvSpPr>
        <p:spPr>
          <a:xfrm>
            <a:off x="1143001" y="180368"/>
            <a:ext cx="9905998" cy="676882"/>
          </a:xfrm>
        </p:spPr>
        <p:txBody>
          <a:bodyPr>
            <a:normAutofit/>
          </a:bodyPr>
          <a:lstStyle/>
          <a:p>
            <a:pPr algn="ctr"/>
            <a:r>
              <a:rPr lang="en-US" dirty="0"/>
              <a:t>Process for Dynamic Programming</a:t>
            </a:r>
          </a:p>
        </p:txBody>
      </p:sp>
      <p:sp>
        <p:nvSpPr>
          <p:cNvPr id="5" name="Content Placeholder 3">
            <a:extLst>
              <a:ext uri="{FF2B5EF4-FFF2-40B4-BE49-F238E27FC236}">
                <a16:creationId xmlns:a16="http://schemas.microsoft.com/office/drawing/2014/main" id="{5363EE7B-236B-9DAB-1126-0E1520FEA167}"/>
              </a:ext>
            </a:extLst>
          </p:cNvPr>
          <p:cNvSpPr txBox="1">
            <a:spLocks/>
          </p:cNvSpPr>
          <p:nvPr/>
        </p:nvSpPr>
        <p:spPr>
          <a:xfrm>
            <a:off x="2019299" y="1371600"/>
            <a:ext cx="8153401" cy="561975"/>
          </a:xfrm>
          <a:prstGeom prst="rect">
            <a:avLst/>
          </a:prstGeom>
          <a:solidFill>
            <a:schemeClr val="accent1"/>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dirty="0">
                <a:solidFill>
                  <a:schemeClr val="bg1"/>
                </a:solidFill>
              </a:rPr>
              <a:t>Recognize</a:t>
            </a:r>
            <a:r>
              <a:rPr lang="en-US" dirty="0">
                <a:solidFill>
                  <a:schemeClr val="bg1"/>
                </a:solidFill>
              </a:rPr>
              <a:t> what the </a:t>
            </a:r>
            <a:r>
              <a:rPr lang="en-US" b="1" i="1" dirty="0">
                <a:solidFill>
                  <a:schemeClr val="bg1"/>
                </a:solidFill>
              </a:rPr>
              <a:t>sub-problems</a:t>
            </a:r>
            <a:r>
              <a:rPr lang="en-US" dirty="0">
                <a:solidFill>
                  <a:schemeClr val="bg1"/>
                </a:solidFill>
              </a:rPr>
              <a:t> are</a:t>
            </a:r>
          </a:p>
        </p:txBody>
      </p:sp>
      <p:sp>
        <p:nvSpPr>
          <p:cNvPr id="6" name="Content Placeholder 3">
            <a:extLst>
              <a:ext uri="{FF2B5EF4-FFF2-40B4-BE49-F238E27FC236}">
                <a16:creationId xmlns:a16="http://schemas.microsoft.com/office/drawing/2014/main" id="{2A2A1C11-475B-28E5-9DBC-35B854451E65}"/>
              </a:ext>
            </a:extLst>
          </p:cNvPr>
          <p:cNvSpPr txBox="1">
            <a:spLocks/>
          </p:cNvSpPr>
          <p:nvPr/>
        </p:nvSpPr>
        <p:spPr>
          <a:xfrm>
            <a:off x="2019298" y="2448532"/>
            <a:ext cx="8153402" cy="857250"/>
          </a:xfrm>
          <a:prstGeom prst="rect">
            <a:avLst/>
          </a:prstGeom>
          <a:solidFill>
            <a:schemeClr val="accent2"/>
          </a:solidFill>
          <a:ln>
            <a:solidFill>
              <a:schemeClr val="bg1"/>
            </a:solidFill>
          </a:ln>
        </p:spPr>
        <p:txBody>
          <a:bodyPr vert="horz" lIns="91440" tIns="45720" rIns="91440" bIns="45720" rtlCol="0" anchor="ctr">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dirty="0">
                <a:solidFill>
                  <a:schemeClr val="bg1"/>
                </a:solidFill>
              </a:rPr>
              <a:t>Identify the recursive structure </a:t>
            </a:r>
            <a:r>
              <a:rPr lang="en-US" dirty="0">
                <a:solidFill>
                  <a:schemeClr val="bg1"/>
                </a:solidFill>
              </a:rPr>
              <a:t>of the problem in terms of its sub-problems (At the top level, what is the “last thing” done?)</a:t>
            </a:r>
          </a:p>
        </p:txBody>
      </p:sp>
      <p:sp>
        <p:nvSpPr>
          <p:cNvPr id="8" name="Content Placeholder 3">
            <a:extLst>
              <a:ext uri="{FF2B5EF4-FFF2-40B4-BE49-F238E27FC236}">
                <a16:creationId xmlns:a16="http://schemas.microsoft.com/office/drawing/2014/main" id="{2319F1EC-71ED-8A39-FC1D-439B6322C0FA}"/>
              </a:ext>
            </a:extLst>
          </p:cNvPr>
          <p:cNvSpPr txBox="1">
            <a:spLocks/>
          </p:cNvSpPr>
          <p:nvPr/>
        </p:nvSpPr>
        <p:spPr>
          <a:xfrm>
            <a:off x="2019298" y="1009650"/>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1:</a:t>
            </a:r>
          </a:p>
        </p:txBody>
      </p:sp>
      <p:sp>
        <p:nvSpPr>
          <p:cNvPr id="9" name="Content Placeholder 3">
            <a:extLst>
              <a:ext uri="{FF2B5EF4-FFF2-40B4-BE49-F238E27FC236}">
                <a16:creationId xmlns:a16="http://schemas.microsoft.com/office/drawing/2014/main" id="{01CEE52A-66BC-10F7-46C2-83252996B0F6}"/>
              </a:ext>
            </a:extLst>
          </p:cNvPr>
          <p:cNvSpPr txBox="1">
            <a:spLocks/>
          </p:cNvSpPr>
          <p:nvPr/>
        </p:nvSpPr>
        <p:spPr>
          <a:xfrm>
            <a:off x="2019298" y="2096107"/>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2:</a:t>
            </a:r>
          </a:p>
        </p:txBody>
      </p:sp>
    </p:spTree>
    <p:extLst>
      <p:ext uri="{BB962C8B-B14F-4D97-AF65-F5344CB8AC3E}">
        <p14:creationId xmlns:p14="http://schemas.microsoft.com/office/powerpoint/2010/main" val="1569806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8A23A-0965-40F7-CEF5-5E400D42974E}"/>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B1ECD0F1-2D3E-CFA9-E71F-FE951FB796AC}"/>
              </a:ext>
            </a:extLst>
          </p:cNvPr>
          <p:cNvSpPr>
            <a:spLocks noGrp="1" noChangeArrowheads="1"/>
          </p:cNvSpPr>
          <p:nvPr>
            <p:ph type="title"/>
            <p:custDataLst>
              <p:tags r:id="rId1"/>
            </p:custDataLst>
          </p:nvPr>
        </p:nvSpPr>
        <p:spPr>
          <a:xfrm>
            <a:off x="1143001" y="526"/>
            <a:ext cx="9905998" cy="623873"/>
          </a:xfrm>
        </p:spPr>
        <p:txBody>
          <a:bodyPr/>
          <a:lstStyle/>
          <a:p>
            <a:pPr algn="ctr"/>
            <a:r>
              <a:rPr lang="en-US" dirty="0"/>
              <a:t>Recursive Structure</a:t>
            </a:r>
          </a:p>
        </p:txBody>
      </p:sp>
      <p:grpSp>
        <p:nvGrpSpPr>
          <p:cNvPr id="15" name="Group 14">
            <a:extLst>
              <a:ext uri="{FF2B5EF4-FFF2-40B4-BE49-F238E27FC236}">
                <a16:creationId xmlns:a16="http://schemas.microsoft.com/office/drawing/2014/main" id="{EEE8149A-E11A-18CA-234A-6E9997A0BEFA}"/>
              </a:ext>
            </a:extLst>
          </p:cNvPr>
          <p:cNvGrpSpPr/>
          <p:nvPr/>
        </p:nvGrpSpPr>
        <p:grpSpPr>
          <a:xfrm>
            <a:off x="2181045" y="1159819"/>
            <a:ext cx="7946024" cy="3633950"/>
            <a:chOff x="2120085" y="3019099"/>
            <a:chExt cx="7946024" cy="3633950"/>
          </a:xfrm>
        </p:grpSpPr>
        <p:sp>
          <p:nvSpPr>
            <p:cNvPr id="11" name="TextBox 10">
              <a:extLst>
                <a:ext uri="{FF2B5EF4-FFF2-40B4-BE49-F238E27FC236}">
                  <a16:creationId xmlns:a16="http://schemas.microsoft.com/office/drawing/2014/main" id="{49AABB82-E8A7-DFA4-1C84-C5EC7657BDA9}"/>
                </a:ext>
              </a:extLst>
            </p:cNvPr>
            <p:cNvSpPr txBox="1"/>
            <p:nvPr/>
          </p:nvSpPr>
          <p:spPr>
            <a:xfrm>
              <a:off x="2120085" y="4673394"/>
              <a:ext cx="2528256"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Knap(I,C) =   MAX</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47B154C-B804-441B-F784-FB5162267CD3}"/>
                    </a:ext>
                  </a:extLst>
                </p:cNvPr>
                <p:cNvSpPr txBox="1"/>
                <p:nvPr/>
              </p:nvSpPr>
              <p:spPr>
                <a:xfrm>
                  <a:off x="6699610" y="3225567"/>
                  <a:ext cx="3354060"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Knap(I-{p</a:t>
                  </a:r>
                  <a:r>
                    <a:rPr lang="en-US" baseline="-25000" dirty="0">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1</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1" name="TextBox 30">
                  <a:extLst>
                    <a:ext uri="{FF2B5EF4-FFF2-40B4-BE49-F238E27FC236}">
                      <a16:creationId xmlns:a16="http://schemas.microsoft.com/office/drawing/2014/main" id="{847B154C-B804-441B-F784-FB5162267CD3}"/>
                    </a:ext>
                  </a:extLst>
                </p:cNvPr>
                <p:cNvSpPr txBox="1">
                  <a:spLocks noRot="1" noChangeAspect="1" noMove="1" noResize="1" noEditPoints="1" noAdjustHandles="1" noChangeArrowheads="1" noChangeShapeType="1" noTextEdit="1"/>
                </p:cNvSpPr>
                <p:nvPr/>
              </p:nvSpPr>
              <p:spPr>
                <a:xfrm>
                  <a:off x="6699610" y="3225567"/>
                  <a:ext cx="3354060" cy="369332"/>
                </a:xfrm>
                <a:prstGeom prst="rect">
                  <a:avLst/>
                </a:prstGeom>
                <a:blipFill>
                  <a:blip r:embed="rId3"/>
                  <a:stretch>
                    <a:fillRect l="-1509" t="-666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5A30D79-2090-5A87-9FAD-DE148D7A0D01}"/>
                    </a:ext>
                  </a:extLst>
                </p:cNvPr>
                <p:cNvSpPr txBox="1"/>
                <p:nvPr/>
              </p:nvSpPr>
              <p:spPr>
                <a:xfrm>
                  <a:off x="6699610" y="4029556"/>
                  <a:ext cx="335938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Knap(I-{p</a:t>
                  </a:r>
                  <a:r>
                    <a:rPr lang="en-US" baseline="-25000" dirty="0">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2</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3" name="TextBox 32">
                  <a:extLst>
                    <a:ext uri="{FF2B5EF4-FFF2-40B4-BE49-F238E27FC236}">
                      <a16:creationId xmlns:a16="http://schemas.microsoft.com/office/drawing/2014/main" id="{45A30D79-2090-5A87-9FAD-DE148D7A0D01}"/>
                    </a:ext>
                  </a:extLst>
                </p:cNvPr>
                <p:cNvSpPr txBox="1">
                  <a:spLocks noRot="1" noChangeAspect="1" noMove="1" noResize="1" noEditPoints="1" noAdjustHandles="1" noChangeArrowheads="1" noChangeShapeType="1" noTextEdit="1"/>
                </p:cNvSpPr>
                <p:nvPr/>
              </p:nvSpPr>
              <p:spPr>
                <a:xfrm>
                  <a:off x="6699610" y="4029556"/>
                  <a:ext cx="3359381" cy="369332"/>
                </a:xfrm>
                <a:prstGeom prst="rect">
                  <a:avLst/>
                </a:prstGeom>
                <a:blipFill>
                  <a:blip r:embed="rId4"/>
                  <a:stretch>
                    <a:fillRect l="-1509" t="-6452" b="-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A21E3024-944E-8278-7FE3-5E2FA2FC6695}"/>
                    </a:ext>
                  </a:extLst>
                </p:cNvPr>
                <p:cNvSpPr txBox="1"/>
                <p:nvPr/>
              </p:nvSpPr>
              <p:spPr>
                <a:xfrm>
                  <a:off x="6699610" y="4833545"/>
                  <a:ext cx="3359381"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Knap(I-{p</a:t>
                  </a:r>
                  <a:r>
                    <a:rPr lang="en-US" baseline="-25000" dirty="0">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3</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5" name="TextBox 34">
                  <a:extLst>
                    <a:ext uri="{FF2B5EF4-FFF2-40B4-BE49-F238E27FC236}">
                      <a16:creationId xmlns:a16="http://schemas.microsoft.com/office/drawing/2014/main" id="{A21E3024-944E-8278-7FE3-5E2FA2FC6695}"/>
                    </a:ext>
                  </a:extLst>
                </p:cNvPr>
                <p:cNvSpPr txBox="1">
                  <a:spLocks noRot="1" noChangeAspect="1" noMove="1" noResize="1" noEditPoints="1" noAdjustHandles="1" noChangeArrowheads="1" noChangeShapeType="1" noTextEdit="1"/>
                </p:cNvSpPr>
                <p:nvPr/>
              </p:nvSpPr>
              <p:spPr>
                <a:xfrm>
                  <a:off x="6699610" y="4833545"/>
                  <a:ext cx="3359381" cy="369332"/>
                </a:xfrm>
                <a:prstGeom prst="rect">
                  <a:avLst/>
                </a:prstGeom>
                <a:blipFill>
                  <a:blip r:embed="rId5"/>
                  <a:stretch>
                    <a:fillRect l="-1509"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0C96085-B43B-F083-E1C9-85A137FFA25F}"/>
                    </a:ext>
                  </a:extLst>
                </p:cNvPr>
                <p:cNvSpPr txBox="1"/>
                <p:nvPr/>
              </p:nvSpPr>
              <p:spPr>
                <a:xfrm>
                  <a:off x="6699610" y="6025689"/>
                  <a:ext cx="3366499"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   Knap(I-{</a:t>
                  </a:r>
                  <a:r>
                    <a:rPr lang="en-US" dirty="0" err="1">
                      <a:latin typeface="Courier New" panose="02070309020205020404" pitchFamily="49" charset="0"/>
                      <a:cs typeface="Courier New" panose="02070309020205020404" pitchFamily="49" charset="0"/>
                    </a:rPr>
                    <a:t>p</a:t>
                  </a:r>
                  <a:r>
                    <a:rPr lang="en-US" baseline="-25000" dirty="0" err="1">
                      <a:latin typeface="Courier New" panose="02070309020205020404" pitchFamily="49" charset="0"/>
                      <a:cs typeface="Courier New" panose="02070309020205020404" pitchFamily="49" charset="0"/>
                    </a:rPr>
                    <a:t>n</a:t>
                  </a:r>
                  <a:r>
                    <a:rPr lang="en-US" dirty="0">
                      <a:latin typeface="Courier New" panose="02070309020205020404" pitchFamily="49" charset="0"/>
                      <a:cs typeface="Courier New" panose="02070309020205020404" pitchFamily="49" charset="0"/>
                    </a:rPr>
                    <a:t>},</a:t>
                  </a:r>
                  <a14:m>
                    <m:oMath xmlns:m="http://schemas.openxmlformats.org/officeDocument/2006/math">
                      <m:r>
                        <a:rPr lang="en-US" b="0" i="1" smtClean="0">
                          <a:latin typeface="Cambria Math" panose="02040503050406030204" pitchFamily="18" charset="0"/>
                          <a:cs typeface="Courier New" panose="02070309020205020404" pitchFamily="49" charset="0"/>
                        </a:rPr>
                        <m:t>𝐶</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𝑤</m:t>
                          </m:r>
                        </m:e>
                        <m:sub>
                          <m:r>
                            <a:rPr lang="en-US" b="0" i="1" smtClean="0">
                              <a:latin typeface="Cambria Math" panose="02040503050406030204" pitchFamily="18" charset="0"/>
                              <a:cs typeface="Courier New" panose="02070309020205020404" pitchFamily="49" charset="0"/>
                            </a:rPr>
                            <m:t>𝑛</m:t>
                          </m:r>
                        </m:sub>
                      </m:sSub>
                    </m:oMath>
                  </a14:m>
                  <a:r>
                    <a:rPr lang="en-US" dirty="0">
                      <a:latin typeface="Courier New" panose="02070309020205020404" pitchFamily="49" charset="0"/>
                      <a:cs typeface="Courier New" panose="02070309020205020404" pitchFamily="49" charset="0"/>
                    </a:rPr>
                    <a:t>) </a:t>
                  </a:r>
                </a:p>
              </p:txBody>
            </p:sp>
          </mc:Choice>
          <mc:Fallback xmlns="">
            <p:sp>
              <p:nvSpPr>
                <p:cNvPr id="37" name="TextBox 36">
                  <a:extLst>
                    <a:ext uri="{FF2B5EF4-FFF2-40B4-BE49-F238E27FC236}">
                      <a16:creationId xmlns:a16="http://schemas.microsoft.com/office/drawing/2014/main" id="{20C96085-B43B-F083-E1C9-85A137FFA25F}"/>
                    </a:ext>
                  </a:extLst>
                </p:cNvPr>
                <p:cNvSpPr txBox="1">
                  <a:spLocks noRot="1" noChangeAspect="1" noMove="1" noResize="1" noEditPoints="1" noAdjustHandles="1" noChangeArrowheads="1" noChangeShapeType="1" noTextEdit="1"/>
                </p:cNvSpPr>
                <p:nvPr/>
              </p:nvSpPr>
              <p:spPr>
                <a:xfrm>
                  <a:off x="6699610" y="6025689"/>
                  <a:ext cx="3366499" cy="369332"/>
                </a:xfrm>
                <a:prstGeom prst="rect">
                  <a:avLst/>
                </a:prstGeom>
                <a:blipFill>
                  <a:blip r:embed="rId6"/>
                  <a:stretch>
                    <a:fillRect l="-1504" t="-6452" b="-2258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B5162841-CFDB-E28C-6455-45EB281FA73E}"/>
                </a:ext>
              </a:extLst>
            </p:cNvPr>
            <p:cNvSpPr txBox="1"/>
            <p:nvPr/>
          </p:nvSpPr>
          <p:spPr>
            <a:xfrm>
              <a:off x="5882034" y="537325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a:t>
              </a:r>
            </a:p>
          </p:txBody>
        </p:sp>
        <p:sp>
          <p:nvSpPr>
            <p:cNvPr id="41" name="Left Brace 40">
              <a:extLst>
                <a:ext uri="{FF2B5EF4-FFF2-40B4-BE49-F238E27FC236}">
                  <a16:creationId xmlns:a16="http://schemas.microsoft.com/office/drawing/2014/main" id="{2BA52753-E515-EA61-F149-D82DF0492C38}"/>
                </a:ext>
              </a:extLst>
            </p:cNvPr>
            <p:cNvSpPr/>
            <p:nvPr/>
          </p:nvSpPr>
          <p:spPr>
            <a:xfrm>
              <a:off x="4813738" y="3019099"/>
              <a:ext cx="790526" cy="3633950"/>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03C5C0B-8A3C-1229-1E67-571141594613}"/>
                    </a:ext>
                  </a:extLst>
                </p:cNvPr>
                <p:cNvSpPr/>
                <p:nvPr/>
              </p:nvSpPr>
              <p:spPr>
                <a:xfrm>
                  <a:off x="5868439" y="3140045"/>
                  <a:ext cx="577264" cy="577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7" name="Rectangle 6">
                  <a:extLst>
                    <a:ext uri="{FF2B5EF4-FFF2-40B4-BE49-F238E27FC236}">
                      <a16:creationId xmlns:a16="http://schemas.microsoft.com/office/drawing/2014/main" id="{E224A64A-957A-3A9B-F840-BE4658EE437C}"/>
                    </a:ext>
                  </a:extLst>
                </p:cNvPr>
                <p:cNvSpPr>
                  <a:spLocks noRot="1" noChangeAspect="1" noMove="1" noResize="1" noEditPoints="1" noAdjustHandles="1" noChangeArrowheads="1" noChangeShapeType="1" noTextEdit="1"/>
                </p:cNvSpPr>
                <p:nvPr/>
              </p:nvSpPr>
              <p:spPr>
                <a:xfrm>
                  <a:off x="5868439" y="3140045"/>
                  <a:ext cx="577264" cy="57726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2A5E4A1-CE1A-8A65-BA6D-831FEBF869A3}"/>
                    </a:ext>
                  </a:extLst>
                </p:cNvPr>
                <p:cNvSpPr/>
                <p:nvPr/>
              </p:nvSpPr>
              <p:spPr>
                <a:xfrm>
                  <a:off x="5869984" y="3968015"/>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8" name="Rectangle 7">
                  <a:extLst>
                    <a:ext uri="{FF2B5EF4-FFF2-40B4-BE49-F238E27FC236}">
                      <a16:creationId xmlns:a16="http://schemas.microsoft.com/office/drawing/2014/main" id="{83FE043E-B0BE-9EEB-197B-4FB8EC89B143}"/>
                    </a:ext>
                  </a:extLst>
                </p:cNvPr>
                <p:cNvSpPr>
                  <a:spLocks noRot="1" noChangeAspect="1" noMove="1" noResize="1" noEditPoints="1" noAdjustHandles="1" noChangeArrowheads="1" noChangeShapeType="1" noTextEdit="1"/>
                </p:cNvSpPr>
                <p:nvPr/>
              </p:nvSpPr>
              <p:spPr>
                <a:xfrm>
                  <a:off x="5869984" y="3968015"/>
                  <a:ext cx="577264" cy="5772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15B2FE5-04F7-22A3-EBB3-EF544B0CA63E}"/>
                    </a:ext>
                  </a:extLst>
                </p:cNvPr>
                <p:cNvSpPr/>
                <p:nvPr/>
              </p:nvSpPr>
              <p:spPr>
                <a:xfrm>
                  <a:off x="5871874" y="4754094"/>
                  <a:ext cx="577264" cy="57726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9" name="Rectangle 8">
                  <a:extLst>
                    <a:ext uri="{FF2B5EF4-FFF2-40B4-BE49-F238E27FC236}">
                      <a16:creationId xmlns:a16="http://schemas.microsoft.com/office/drawing/2014/main" id="{7D5DA9BF-13C6-A29E-1DC9-E1F4C7763DAE}"/>
                    </a:ext>
                  </a:extLst>
                </p:cNvPr>
                <p:cNvSpPr>
                  <a:spLocks noRot="1" noChangeAspect="1" noMove="1" noResize="1" noEditPoints="1" noAdjustHandles="1" noChangeArrowheads="1" noChangeShapeType="1" noTextEdit="1"/>
                </p:cNvSpPr>
                <p:nvPr/>
              </p:nvSpPr>
              <p:spPr>
                <a:xfrm>
                  <a:off x="5871874" y="4754094"/>
                  <a:ext cx="577264" cy="5772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03E44B9-B9C4-3856-9CAC-37809C0EAAED}"/>
                    </a:ext>
                  </a:extLst>
                </p:cNvPr>
                <p:cNvSpPr/>
                <p:nvPr/>
              </p:nvSpPr>
              <p:spPr>
                <a:xfrm>
                  <a:off x="5892194" y="5901403"/>
                  <a:ext cx="577264" cy="57726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𝑝</m:t>
                            </m:r>
                          </m:e>
                          <m:sub>
                            <m:r>
                              <a:rPr lang="en-US" b="0" i="1" smtClean="0">
                                <a:solidFill>
                                  <a:schemeClr val="bg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0" name="Rectangle 9">
                  <a:extLst>
                    <a:ext uri="{FF2B5EF4-FFF2-40B4-BE49-F238E27FC236}">
                      <a16:creationId xmlns:a16="http://schemas.microsoft.com/office/drawing/2014/main" id="{A52EB189-DF76-1D25-D224-87F20BAEBD1C}"/>
                    </a:ext>
                  </a:extLst>
                </p:cNvPr>
                <p:cNvSpPr>
                  <a:spLocks noRot="1" noChangeAspect="1" noMove="1" noResize="1" noEditPoints="1" noAdjustHandles="1" noChangeArrowheads="1" noChangeShapeType="1" noTextEdit="1"/>
                </p:cNvSpPr>
                <p:nvPr/>
              </p:nvSpPr>
              <p:spPr>
                <a:xfrm>
                  <a:off x="5892194" y="5901403"/>
                  <a:ext cx="577264" cy="577264"/>
                </a:xfrm>
                <a:prstGeom prst="rect">
                  <a:avLst/>
                </a:prstGeom>
                <a:blipFill>
                  <a:blip r:embed="rId10"/>
                  <a:stretch>
                    <a:fillRect/>
                  </a:stretch>
                </a:blipFill>
              </p:spPr>
              <p:txBody>
                <a:bodyPr/>
                <a:lstStyle/>
                <a:p>
                  <a:r>
                    <a:rPr lang="en-US">
                      <a:noFill/>
                    </a:rPr>
                    <a:t> </a:t>
                  </a:r>
                </a:p>
              </p:txBody>
            </p:sp>
          </mc:Fallback>
        </mc:AlternateContent>
      </p:grpSp>
      <p:sp>
        <p:nvSpPr>
          <p:cNvPr id="16" name="TextBox 15">
            <a:extLst>
              <a:ext uri="{FF2B5EF4-FFF2-40B4-BE49-F238E27FC236}">
                <a16:creationId xmlns:a16="http://schemas.microsoft.com/office/drawing/2014/main" id="{DFCFFAE4-7745-2A9F-C139-64B1E95B83E7}"/>
              </a:ext>
            </a:extLst>
          </p:cNvPr>
          <p:cNvSpPr txBox="1"/>
          <p:nvPr/>
        </p:nvSpPr>
        <p:spPr>
          <a:xfrm>
            <a:off x="1432560" y="5698181"/>
            <a:ext cx="3525520" cy="646331"/>
          </a:xfrm>
          <a:prstGeom prst="rect">
            <a:avLst/>
          </a:prstGeom>
          <a:noFill/>
        </p:spPr>
        <p:txBody>
          <a:bodyPr wrap="square" rtlCol="0">
            <a:spAutoFit/>
          </a:bodyPr>
          <a:lstStyle/>
          <a:p>
            <a:pPr algn="ctr"/>
            <a:r>
              <a:rPr lang="en-US" dirty="0"/>
              <a:t>This works! But we can simplify it, why?</a:t>
            </a:r>
          </a:p>
        </p:txBody>
      </p:sp>
      <p:cxnSp>
        <p:nvCxnSpPr>
          <p:cNvPr id="18" name="Straight Connector 17">
            <a:extLst>
              <a:ext uri="{FF2B5EF4-FFF2-40B4-BE49-F238E27FC236}">
                <a16:creationId xmlns:a16="http://schemas.microsoft.com/office/drawing/2014/main" id="{E15F9F06-E17F-D76C-D856-52791D771D1C}"/>
              </a:ext>
            </a:extLst>
          </p:cNvPr>
          <p:cNvCxnSpPr/>
          <p:nvPr/>
        </p:nvCxnSpPr>
        <p:spPr>
          <a:xfrm flipV="1">
            <a:off x="4124960" y="4793769"/>
            <a:ext cx="629920" cy="753591"/>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219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11C13-2554-834D-A1BD-5353AEC39E4C}"/>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2E40939D-BD8B-0668-DAE7-7F476E4ACEA9}"/>
              </a:ext>
            </a:extLst>
          </p:cNvPr>
          <p:cNvSpPr>
            <a:spLocks noGrp="1" noChangeArrowheads="1"/>
          </p:cNvSpPr>
          <p:nvPr>
            <p:ph type="title"/>
            <p:custDataLst>
              <p:tags r:id="rId1"/>
            </p:custDataLst>
          </p:nvPr>
        </p:nvSpPr>
        <p:spPr>
          <a:xfrm>
            <a:off x="1143001" y="73354"/>
            <a:ext cx="9905998" cy="623873"/>
          </a:xfrm>
        </p:spPr>
        <p:txBody>
          <a:bodyPr/>
          <a:lstStyle/>
          <a:p>
            <a:pPr algn="ctr"/>
            <a:r>
              <a:rPr lang="en-US" dirty="0"/>
              <a:t>Final Recurrence</a:t>
            </a:r>
          </a:p>
        </p:txBody>
      </p:sp>
      <p:grpSp>
        <p:nvGrpSpPr>
          <p:cNvPr id="8" name="Group 7">
            <a:extLst>
              <a:ext uri="{FF2B5EF4-FFF2-40B4-BE49-F238E27FC236}">
                <a16:creationId xmlns:a16="http://schemas.microsoft.com/office/drawing/2014/main" id="{DA4F0069-BB7E-F452-A9F3-141A4E5E7C2E}"/>
              </a:ext>
            </a:extLst>
          </p:cNvPr>
          <p:cNvGrpSpPr/>
          <p:nvPr/>
        </p:nvGrpSpPr>
        <p:grpSpPr>
          <a:xfrm>
            <a:off x="4640901" y="937701"/>
            <a:ext cx="2910198" cy="1022492"/>
            <a:chOff x="4105052" y="881057"/>
            <a:chExt cx="2910198" cy="1022492"/>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4A2B4C9-66C8-DEE6-D0BC-C6408EBBD6BC}"/>
                    </a:ext>
                  </a:extLst>
                </p:cNvPr>
                <p:cNvSpPr txBox="1"/>
                <p:nvPr/>
              </p:nvSpPr>
              <p:spPr>
                <a:xfrm>
                  <a:off x="4105052" y="881057"/>
                  <a:ext cx="29101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Courier New" panose="02070309020205020404" pitchFamily="49" charset="0"/>
                          </a:rPr>
                          <m:t>𝑘𝑛𝑎𝑝</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𝐼</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𝑤</m:t>
                        </m:r>
                        <m:r>
                          <a:rPr lang="en-US" b="0" i="1" smtClean="0">
                            <a:latin typeface="Cambria Math" panose="02040503050406030204" pitchFamily="18" charset="0"/>
                            <a:cs typeface="Courier New" panose="02070309020205020404" pitchFamily="49" charset="0"/>
                          </a:rPr>
                          <m:t>)</m:t>
                        </m:r>
                      </m:oMath>
                    </m:oMathPara>
                  </a14:m>
                  <a:endParaRPr lang="en-US" dirty="0">
                    <a:latin typeface="Courier New" panose="02070309020205020404" pitchFamily="49" charset="0"/>
                    <a:cs typeface="Courier New" panose="02070309020205020404" pitchFamily="49" charset="0"/>
                  </a:endParaRPr>
                </a:p>
              </p:txBody>
            </p:sp>
          </mc:Choice>
          <mc:Fallback xmlns="">
            <p:sp>
              <p:nvSpPr>
                <p:cNvPr id="2" name="TextBox 1">
                  <a:extLst>
                    <a:ext uri="{FF2B5EF4-FFF2-40B4-BE49-F238E27FC236}">
                      <a16:creationId xmlns:a16="http://schemas.microsoft.com/office/drawing/2014/main" id="{94A2B4C9-66C8-DEE6-D0BC-C6408EBBD6BC}"/>
                    </a:ext>
                  </a:extLst>
                </p:cNvPr>
                <p:cNvSpPr txBox="1">
                  <a:spLocks noRot="1" noChangeAspect="1" noMove="1" noResize="1" noEditPoints="1" noAdjustHandles="1" noChangeArrowheads="1" noChangeShapeType="1" noTextEdit="1"/>
                </p:cNvSpPr>
                <p:nvPr/>
              </p:nvSpPr>
              <p:spPr>
                <a:xfrm>
                  <a:off x="4105052" y="881057"/>
                  <a:ext cx="2910198" cy="369332"/>
                </a:xfrm>
                <a:prstGeom prst="rect">
                  <a:avLst/>
                </a:prstGeom>
                <a:blipFill>
                  <a:blip r:embed="rId3"/>
                  <a:stretch>
                    <a:fillRect b="-1333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96B39FB-C80D-DD11-D348-611A918E8767}"/>
                </a:ext>
              </a:extLst>
            </p:cNvPr>
            <p:cNvSpPr txBox="1"/>
            <p:nvPr/>
          </p:nvSpPr>
          <p:spPr>
            <a:xfrm>
              <a:off x="6062107" y="1434219"/>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A6C8035-0DD7-5FD9-C09D-A7494C7A409C}"/>
                    </a:ext>
                  </a:extLst>
                </p:cNvPr>
                <p:cNvSpPr/>
                <p:nvPr/>
              </p:nvSpPr>
              <p:spPr>
                <a:xfrm>
                  <a:off x="4105052" y="1306308"/>
                  <a:ext cx="577264" cy="5772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1</m:t>
                            </m:r>
                          </m:sub>
                        </m:sSub>
                      </m:oMath>
                    </m:oMathPara>
                  </a14:m>
                  <a:endParaRPr lang="en-US" dirty="0">
                    <a:solidFill>
                      <a:schemeClr val="bg1"/>
                    </a:solidFill>
                  </a:endParaRPr>
                </a:p>
              </p:txBody>
            </p:sp>
          </mc:Choice>
          <mc:Fallback xmlns="">
            <p:sp>
              <p:nvSpPr>
                <p:cNvPr id="12" name="Rectangle 11">
                  <a:extLst>
                    <a:ext uri="{FF2B5EF4-FFF2-40B4-BE49-F238E27FC236}">
                      <a16:creationId xmlns:a16="http://schemas.microsoft.com/office/drawing/2014/main" id="{BA6C8035-0DD7-5FD9-C09D-A7494C7A409C}"/>
                    </a:ext>
                  </a:extLst>
                </p:cNvPr>
                <p:cNvSpPr>
                  <a:spLocks noRot="1" noChangeAspect="1" noMove="1" noResize="1" noEditPoints="1" noAdjustHandles="1" noChangeArrowheads="1" noChangeShapeType="1" noTextEdit="1"/>
                </p:cNvSpPr>
                <p:nvPr/>
              </p:nvSpPr>
              <p:spPr>
                <a:xfrm>
                  <a:off x="4105052" y="1306308"/>
                  <a:ext cx="577264" cy="5772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4C9A01D-418D-35F5-353E-7AD56A21BB38}"/>
                    </a:ext>
                  </a:extLst>
                </p:cNvPr>
                <p:cNvSpPr/>
                <p:nvPr/>
              </p:nvSpPr>
              <p:spPr>
                <a:xfrm>
                  <a:off x="4764523" y="1306308"/>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3" name="Rectangle 12">
                  <a:extLst>
                    <a:ext uri="{FF2B5EF4-FFF2-40B4-BE49-F238E27FC236}">
                      <a16:creationId xmlns:a16="http://schemas.microsoft.com/office/drawing/2014/main" id="{14C9A01D-418D-35F5-353E-7AD56A21BB38}"/>
                    </a:ext>
                  </a:extLst>
                </p:cNvPr>
                <p:cNvSpPr>
                  <a:spLocks noRot="1" noChangeAspect="1" noMove="1" noResize="1" noEditPoints="1" noAdjustHandles="1" noChangeArrowheads="1" noChangeShapeType="1" noTextEdit="1"/>
                </p:cNvSpPr>
                <p:nvPr/>
              </p:nvSpPr>
              <p:spPr>
                <a:xfrm>
                  <a:off x="4764523" y="1306308"/>
                  <a:ext cx="577264" cy="57726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F5B5776-77F0-0F4C-C7AE-716ABCA42E92}"/>
                    </a:ext>
                  </a:extLst>
                </p:cNvPr>
                <p:cNvSpPr/>
                <p:nvPr/>
              </p:nvSpPr>
              <p:spPr>
                <a:xfrm>
                  <a:off x="5423994" y="1306308"/>
                  <a:ext cx="577264" cy="57726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4" name="Rectangle 13">
                  <a:extLst>
                    <a:ext uri="{FF2B5EF4-FFF2-40B4-BE49-F238E27FC236}">
                      <a16:creationId xmlns:a16="http://schemas.microsoft.com/office/drawing/2014/main" id="{4F5B5776-77F0-0F4C-C7AE-716ABCA42E92}"/>
                    </a:ext>
                  </a:extLst>
                </p:cNvPr>
                <p:cNvSpPr>
                  <a:spLocks noRot="1" noChangeAspect="1" noMove="1" noResize="1" noEditPoints="1" noAdjustHandles="1" noChangeArrowheads="1" noChangeShapeType="1" noTextEdit="1"/>
                </p:cNvSpPr>
                <p:nvPr/>
              </p:nvSpPr>
              <p:spPr>
                <a:xfrm>
                  <a:off x="5423994" y="1306308"/>
                  <a:ext cx="577264" cy="5772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07A42E46-1819-F497-D538-96CD01AC5C95}"/>
                    </a:ext>
                  </a:extLst>
                </p:cNvPr>
                <p:cNvSpPr/>
                <p:nvPr/>
              </p:nvSpPr>
              <p:spPr>
                <a:xfrm>
                  <a:off x="6437986" y="1326285"/>
                  <a:ext cx="577264" cy="57726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7" name="Rectangle 16">
                  <a:extLst>
                    <a:ext uri="{FF2B5EF4-FFF2-40B4-BE49-F238E27FC236}">
                      <a16:creationId xmlns:a16="http://schemas.microsoft.com/office/drawing/2014/main" id="{07A42E46-1819-F497-D538-96CD01AC5C95}"/>
                    </a:ext>
                  </a:extLst>
                </p:cNvPr>
                <p:cNvSpPr>
                  <a:spLocks noRot="1" noChangeAspect="1" noMove="1" noResize="1" noEditPoints="1" noAdjustHandles="1" noChangeArrowheads="1" noChangeShapeType="1" noTextEdit="1"/>
                </p:cNvSpPr>
                <p:nvPr/>
              </p:nvSpPr>
              <p:spPr>
                <a:xfrm>
                  <a:off x="6437986" y="1326285"/>
                  <a:ext cx="577264" cy="577264"/>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0F5ECBD8-CEA0-4490-FD70-5BC529AF64A3}"/>
                  </a:ext>
                </a:extLst>
              </p:cNvPr>
              <p:cNvSpPr txBox="1"/>
              <p:nvPr/>
            </p:nvSpPr>
            <p:spPr>
              <a:xfrm>
                <a:off x="4360318" y="2649140"/>
                <a:ext cx="3471364" cy="369332"/>
              </a:xfrm>
              <a:prstGeom prst="rect">
                <a:avLst/>
              </a:prstGeom>
              <a:noFill/>
              <a:ln>
                <a:solidFill>
                  <a:schemeClr val="tx1">
                    <a:lumMod val="95000"/>
                  </a:schemeClr>
                </a:solidFill>
              </a:ln>
            </p:spPr>
            <p:txBody>
              <a:bodyPr wrap="square" rtlCol="0">
                <a:spAutoFit/>
              </a:bodyPr>
              <a:lstStyle/>
              <a:p>
                <a:pPr algn="ctr"/>
                <a:r>
                  <a:rPr lang="en-US" dirty="0"/>
                  <a:t>Consider item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1</m:t>
                        </m:r>
                      </m:sub>
                    </m:sSub>
                  </m:oMath>
                </a14:m>
                <a:r>
                  <a:rPr lang="en-US" dirty="0"/>
                  <a:t> only. It is either:</a:t>
                </a:r>
              </a:p>
            </p:txBody>
          </p:sp>
        </mc:Choice>
        <mc:Fallback xmlns="">
          <p:sp>
            <p:nvSpPr>
              <p:cNvPr id="43" name="TextBox 42">
                <a:extLst>
                  <a:ext uri="{FF2B5EF4-FFF2-40B4-BE49-F238E27FC236}">
                    <a16:creationId xmlns:a16="http://schemas.microsoft.com/office/drawing/2014/main" id="{0F5ECBD8-CEA0-4490-FD70-5BC529AF64A3}"/>
                  </a:ext>
                </a:extLst>
              </p:cNvPr>
              <p:cNvSpPr txBox="1">
                <a:spLocks noRot="1" noChangeAspect="1" noMove="1" noResize="1" noEditPoints="1" noAdjustHandles="1" noChangeArrowheads="1" noChangeShapeType="1" noTextEdit="1"/>
              </p:cNvSpPr>
              <p:nvPr/>
            </p:nvSpPr>
            <p:spPr>
              <a:xfrm>
                <a:off x="4360318" y="2649140"/>
                <a:ext cx="3471364" cy="369332"/>
              </a:xfrm>
              <a:prstGeom prst="rect">
                <a:avLst/>
              </a:prstGeom>
              <a:blipFill>
                <a:blip r:embed="rId8"/>
                <a:stretch>
                  <a:fillRect t="-6452" b="-22581"/>
                </a:stretch>
              </a:blipFill>
              <a:ln>
                <a:solidFill>
                  <a:schemeClr val="tx1">
                    <a:lumMod val="95000"/>
                  </a:schemeClr>
                </a:solidFill>
              </a:ln>
            </p:spPr>
            <p:txBody>
              <a:bodyPr/>
              <a:lstStyle/>
              <a:p>
                <a:r>
                  <a:rPr lang="en-US">
                    <a:noFill/>
                  </a:rPr>
                  <a:t> </a:t>
                </a:r>
              </a:p>
            </p:txBody>
          </p:sp>
        </mc:Fallback>
      </mc:AlternateContent>
      <p:sp>
        <p:nvSpPr>
          <p:cNvPr id="9" name="Right Arrow 8">
            <a:extLst>
              <a:ext uri="{FF2B5EF4-FFF2-40B4-BE49-F238E27FC236}">
                <a16:creationId xmlns:a16="http://schemas.microsoft.com/office/drawing/2014/main" id="{FE4021BD-5AF8-DD33-8184-4C216C52955E}"/>
              </a:ext>
            </a:extLst>
          </p:cNvPr>
          <p:cNvSpPr/>
          <p:nvPr/>
        </p:nvSpPr>
        <p:spPr>
          <a:xfrm rot="5400000">
            <a:off x="5908879" y="2155527"/>
            <a:ext cx="374242" cy="250854"/>
          </a:xfrm>
          <a:prstGeom prst="rightArrow">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82149BA3-0BEE-EABC-8222-C2BF9539B26C}"/>
              </a:ext>
            </a:extLst>
          </p:cNvPr>
          <p:cNvCxnSpPr>
            <a:cxnSpLocks/>
            <a:stCxn id="43" idx="2"/>
            <a:endCxn id="38" idx="0"/>
          </p:cNvCxnSpPr>
          <p:nvPr/>
        </p:nvCxnSpPr>
        <p:spPr>
          <a:xfrm flipH="1">
            <a:off x="3511939" y="3018472"/>
            <a:ext cx="2584061" cy="1828207"/>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46E74D6-FE06-F4CA-A86F-9B5F52165AD1}"/>
              </a:ext>
            </a:extLst>
          </p:cNvPr>
          <p:cNvCxnSpPr>
            <a:cxnSpLocks/>
            <a:stCxn id="43" idx="2"/>
            <a:endCxn id="30" idx="0"/>
          </p:cNvCxnSpPr>
          <p:nvPr/>
        </p:nvCxnSpPr>
        <p:spPr>
          <a:xfrm>
            <a:off x="6096000" y="3018472"/>
            <a:ext cx="2493672" cy="1836299"/>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99AFC5C-CB8C-1AC9-3E0D-BCA60A466887}"/>
              </a:ext>
            </a:extLst>
          </p:cNvPr>
          <p:cNvSpPr txBox="1"/>
          <p:nvPr/>
        </p:nvSpPr>
        <p:spPr>
          <a:xfrm>
            <a:off x="2609616" y="3746358"/>
            <a:ext cx="1970411" cy="338554"/>
          </a:xfrm>
          <a:prstGeom prst="rect">
            <a:avLst/>
          </a:prstGeom>
          <a:noFill/>
        </p:spPr>
        <p:txBody>
          <a:bodyPr wrap="none" rtlCol="0">
            <a:spAutoFit/>
          </a:bodyPr>
          <a:lstStyle/>
          <a:p>
            <a:r>
              <a:rPr lang="en-US" sz="1600" i="1" dirty="0"/>
              <a:t>IN the optimal solution</a:t>
            </a:r>
          </a:p>
        </p:txBody>
      </p:sp>
      <p:sp>
        <p:nvSpPr>
          <p:cNvPr id="26" name="TextBox 25">
            <a:extLst>
              <a:ext uri="{FF2B5EF4-FFF2-40B4-BE49-F238E27FC236}">
                <a16:creationId xmlns:a16="http://schemas.microsoft.com/office/drawing/2014/main" id="{45570243-F3F5-36DC-4DAE-18B4EDB0DE89}"/>
              </a:ext>
            </a:extLst>
          </p:cNvPr>
          <p:cNvSpPr txBox="1"/>
          <p:nvPr/>
        </p:nvSpPr>
        <p:spPr>
          <a:xfrm>
            <a:off x="7551099" y="3746358"/>
            <a:ext cx="3883179" cy="369332"/>
          </a:xfrm>
          <a:prstGeom prst="rect">
            <a:avLst/>
          </a:prstGeom>
          <a:noFill/>
        </p:spPr>
        <p:txBody>
          <a:bodyPr wrap="none" rtlCol="0">
            <a:spAutoFit/>
          </a:bodyPr>
          <a:lstStyle/>
          <a:p>
            <a:r>
              <a:rPr lang="en-US" dirty="0"/>
              <a:t>NOT in the optimal solution or doesn’t fit</a:t>
            </a:r>
          </a:p>
        </p:txBody>
      </p:sp>
      <p:grpSp>
        <p:nvGrpSpPr>
          <p:cNvPr id="29" name="Group 28">
            <a:extLst>
              <a:ext uri="{FF2B5EF4-FFF2-40B4-BE49-F238E27FC236}">
                <a16:creationId xmlns:a16="http://schemas.microsoft.com/office/drawing/2014/main" id="{9E774916-680E-E7A3-DE73-D38BFAD70553}"/>
              </a:ext>
            </a:extLst>
          </p:cNvPr>
          <p:cNvGrpSpPr/>
          <p:nvPr/>
        </p:nvGrpSpPr>
        <p:grpSpPr>
          <a:xfrm>
            <a:off x="7134573" y="4854771"/>
            <a:ext cx="2910198" cy="1022492"/>
            <a:chOff x="4105052" y="881057"/>
            <a:chExt cx="2910198" cy="1022492"/>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F31171C-242D-886A-07AA-2AE0608FA61F}"/>
                    </a:ext>
                  </a:extLst>
                </p:cNvPr>
                <p:cNvSpPr txBox="1"/>
                <p:nvPr/>
              </p:nvSpPr>
              <p:spPr>
                <a:xfrm>
                  <a:off x="4105052" y="881057"/>
                  <a:ext cx="29101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Courier New" panose="02070309020205020404" pitchFamily="49" charset="0"/>
                          </a:rPr>
                          <m:t>𝑘𝑛𝑎𝑝</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𝐼</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𝑖</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𝑤</m:t>
                        </m:r>
                        <m:r>
                          <a:rPr lang="en-US" b="0" i="1" smtClean="0">
                            <a:latin typeface="Cambria Math" panose="02040503050406030204" pitchFamily="18" charset="0"/>
                            <a:cs typeface="Courier New" panose="02070309020205020404" pitchFamily="49" charset="0"/>
                          </a:rPr>
                          <m:t>)</m:t>
                        </m:r>
                      </m:oMath>
                    </m:oMathPara>
                  </a14:m>
                  <a:endParaRPr lang="en-US" dirty="0">
                    <a:latin typeface="Courier New" panose="02070309020205020404" pitchFamily="49" charset="0"/>
                    <a:cs typeface="Courier New" panose="02070309020205020404" pitchFamily="49" charset="0"/>
                  </a:endParaRPr>
                </a:p>
              </p:txBody>
            </p:sp>
          </mc:Choice>
          <mc:Fallback xmlns="">
            <p:sp>
              <p:nvSpPr>
                <p:cNvPr id="30" name="TextBox 29">
                  <a:extLst>
                    <a:ext uri="{FF2B5EF4-FFF2-40B4-BE49-F238E27FC236}">
                      <a16:creationId xmlns:a16="http://schemas.microsoft.com/office/drawing/2014/main" id="{7F31171C-242D-886A-07AA-2AE0608FA61F}"/>
                    </a:ext>
                  </a:extLst>
                </p:cNvPr>
                <p:cNvSpPr txBox="1">
                  <a:spLocks noRot="1" noChangeAspect="1" noMove="1" noResize="1" noEditPoints="1" noAdjustHandles="1" noChangeArrowheads="1" noChangeShapeType="1" noTextEdit="1"/>
                </p:cNvSpPr>
                <p:nvPr/>
              </p:nvSpPr>
              <p:spPr>
                <a:xfrm>
                  <a:off x="4105052" y="881057"/>
                  <a:ext cx="2910198" cy="369332"/>
                </a:xfrm>
                <a:prstGeom prst="rect">
                  <a:avLst/>
                </a:prstGeom>
                <a:blipFill>
                  <a:blip r:embed="rId9"/>
                  <a:stretch>
                    <a:fillRect b="-10000"/>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2BA8FD79-72B9-813F-AFD9-5CFD7D01701E}"/>
                </a:ext>
              </a:extLst>
            </p:cNvPr>
            <p:cNvSpPr txBox="1"/>
            <p:nvPr/>
          </p:nvSpPr>
          <p:spPr>
            <a:xfrm>
              <a:off x="5730335" y="1434219"/>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CB23526C-326B-5FA4-49FF-84C53B8D9E85}"/>
                    </a:ext>
                  </a:extLst>
                </p:cNvPr>
                <p:cNvSpPr/>
                <p:nvPr/>
              </p:nvSpPr>
              <p:spPr>
                <a:xfrm>
                  <a:off x="4432751" y="1306308"/>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34" name="Rectangle 33">
                  <a:extLst>
                    <a:ext uri="{FF2B5EF4-FFF2-40B4-BE49-F238E27FC236}">
                      <a16:creationId xmlns:a16="http://schemas.microsoft.com/office/drawing/2014/main" id="{CB23526C-326B-5FA4-49FF-84C53B8D9E85}"/>
                    </a:ext>
                  </a:extLst>
                </p:cNvPr>
                <p:cNvSpPr>
                  <a:spLocks noRot="1" noChangeAspect="1" noMove="1" noResize="1" noEditPoints="1" noAdjustHandles="1" noChangeArrowheads="1" noChangeShapeType="1" noTextEdit="1"/>
                </p:cNvSpPr>
                <p:nvPr/>
              </p:nvSpPr>
              <p:spPr>
                <a:xfrm>
                  <a:off x="4432751" y="1306308"/>
                  <a:ext cx="577264" cy="57726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73A489F1-A2E0-8F7B-D4E6-0D6A7F9619A5}"/>
                    </a:ext>
                  </a:extLst>
                </p:cNvPr>
                <p:cNvSpPr/>
                <p:nvPr/>
              </p:nvSpPr>
              <p:spPr>
                <a:xfrm>
                  <a:off x="5092222" y="1306308"/>
                  <a:ext cx="577264" cy="57726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35" name="Rectangle 34">
                  <a:extLst>
                    <a:ext uri="{FF2B5EF4-FFF2-40B4-BE49-F238E27FC236}">
                      <a16:creationId xmlns:a16="http://schemas.microsoft.com/office/drawing/2014/main" id="{73A489F1-A2E0-8F7B-D4E6-0D6A7F9619A5}"/>
                    </a:ext>
                  </a:extLst>
                </p:cNvPr>
                <p:cNvSpPr>
                  <a:spLocks noRot="1" noChangeAspect="1" noMove="1" noResize="1" noEditPoints="1" noAdjustHandles="1" noChangeArrowheads="1" noChangeShapeType="1" noTextEdit="1"/>
                </p:cNvSpPr>
                <p:nvPr/>
              </p:nvSpPr>
              <p:spPr>
                <a:xfrm>
                  <a:off x="5092222" y="1306308"/>
                  <a:ext cx="577264" cy="57726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EBC350BE-85D4-40C0-15FA-2B888DD8FA79}"/>
                    </a:ext>
                  </a:extLst>
                </p:cNvPr>
                <p:cNvSpPr/>
                <p:nvPr/>
              </p:nvSpPr>
              <p:spPr>
                <a:xfrm>
                  <a:off x="6106214" y="1326285"/>
                  <a:ext cx="577264" cy="57726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36" name="Rectangle 35">
                  <a:extLst>
                    <a:ext uri="{FF2B5EF4-FFF2-40B4-BE49-F238E27FC236}">
                      <a16:creationId xmlns:a16="http://schemas.microsoft.com/office/drawing/2014/main" id="{EBC350BE-85D4-40C0-15FA-2B888DD8FA79}"/>
                    </a:ext>
                  </a:extLst>
                </p:cNvPr>
                <p:cNvSpPr>
                  <a:spLocks noRot="1" noChangeAspect="1" noMove="1" noResize="1" noEditPoints="1" noAdjustHandles="1" noChangeArrowheads="1" noChangeShapeType="1" noTextEdit="1"/>
                </p:cNvSpPr>
                <p:nvPr/>
              </p:nvSpPr>
              <p:spPr>
                <a:xfrm>
                  <a:off x="6106214" y="1326285"/>
                  <a:ext cx="577264" cy="577264"/>
                </a:xfrm>
                <a:prstGeom prst="rect">
                  <a:avLst/>
                </a:prstGeom>
                <a:blipFill>
                  <a:blip r:embed="rId12"/>
                  <a:stretch>
                    <a:fillRect/>
                  </a:stretch>
                </a:blipFill>
              </p:spPr>
              <p:txBody>
                <a:bodyPr/>
                <a:lstStyle/>
                <a:p>
                  <a:r>
                    <a:rPr lang="en-US">
                      <a:noFill/>
                    </a:rPr>
                    <a:t> </a:t>
                  </a:r>
                </a:p>
              </p:txBody>
            </p:sp>
          </mc:Fallback>
        </mc:AlternateContent>
      </p:grpSp>
      <p:grpSp>
        <p:nvGrpSpPr>
          <p:cNvPr id="37" name="Group 36">
            <a:extLst>
              <a:ext uri="{FF2B5EF4-FFF2-40B4-BE49-F238E27FC236}">
                <a16:creationId xmlns:a16="http://schemas.microsoft.com/office/drawing/2014/main" id="{5CE0E9EA-4144-216C-2224-5E2281FAFE08}"/>
              </a:ext>
            </a:extLst>
          </p:cNvPr>
          <p:cNvGrpSpPr/>
          <p:nvPr/>
        </p:nvGrpSpPr>
        <p:grpSpPr>
          <a:xfrm>
            <a:off x="2056840" y="4846679"/>
            <a:ext cx="2910198" cy="1022492"/>
            <a:chOff x="4105052" y="881057"/>
            <a:chExt cx="2910198" cy="1022492"/>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2F5B0FD-65EC-31AC-B8BC-0FF9AA192587}"/>
                    </a:ext>
                  </a:extLst>
                </p:cNvPr>
                <p:cNvSpPr txBox="1"/>
                <p:nvPr/>
              </p:nvSpPr>
              <p:spPr>
                <a:xfrm>
                  <a:off x="4105052" y="881057"/>
                  <a:ext cx="291019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cs typeface="Courier New" panose="02070309020205020404" pitchFamily="49" charset="0"/>
                              </a:rPr>
                            </m:ctrlPr>
                          </m:sSubPr>
                          <m:e>
                            <m:r>
                              <a:rPr lang="en-US" b="0" i="1" smtClean="0">
                                <a:solidFill>
                                  <a:schemeClr val="accent1"/>
                                </a:solidFill>
                                <a:latin typeface="Cambria Math" panose="02040503050406030204" pitchFamily="18" charset="0"/>
                                <a:cs typeface="Courier New" panose="02070309020205020404" pitchFamily="49" charset="0"/>
                              </a:rPr>
                              <m:t>𝑝</m:t>
                            </m:r>
                          </m:e>
                          <m:sub>
                            <m:r>
                              <a:rPr lang="en-US" b="0" i="1" smtClean="0">
                                <a:solidFill>
                                  <a:schemeClr val="accent1"/>
                                </a:solidFill>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𝑘𝑛𝑎𝑝</m:t>
                        </m:r>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𝐼</m:t>
                        </m:r>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𝑖</m:t>
                            </m:r>
                          </m:e>
                          <m:sub>
                            <m:r>
                              <a:rPr lang="en-US" b="0" i="1" smtClean="0">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r>
                          <a:rPr lang="en-US" b="0" i="1" smtClean="0">
                            <a:latin typeface="Cambria Math" panose="02040503050406030204" pitchFamily="18" charset="0"/>
                            <a:cs typeface="Courier New" panose="02070309020205020404" pitchFamily="49" charset="0"/>
                          </a:rPr>
                          <m:t>𝑤</m:t>
                        </m:r>
                        <m:r>
                          <a:rPr lang="en-US" b="0" i="1" smtClean="0">
                            <a:latin typeface="Cambria Math" panose="02040503050406030204" pitchFamily="18" charset="0"/>
                            <a:cs typeface="Courier New" panose="02070309020205020404" pitchFamily="49" charset="0"/>
                          </a:rPr>
                          <m:t>−</m:t>
                        </m:r>
                        <m:sSub>
                          <m:sSubPr>
                            <m:ctrlPr>
                              <a:rPr lang="en-US" b="0" i="1" smtClean="0">
                                <a:solidFill>
                                  <a:schemeClr val="accent1"/>
                                </a:solidFill>
                                <a:latin typeface="Cambria Math" panose="02040503050406030204" pitchFamily="18" charset="0"/>
                                <a:cs typeface="Courier New" panose="02070309020205020404" pitchFamily="49" charset="0"/>
                              </a:rPr>
                            </m:ctrlPr>
                          </m:sSubPr>
                          <m:e>
                            <m:r>
                              <a:rPr lang="en-US" b="0" i="1" smtClean="0">
                                <a:solidFill>
                                  <a:schemeClr val="accent1"/>
                                </a:solidFill>
                                <a:latin typeface="Cambria Math" panose="02040503050406030204" pitchFamily="18" charset="0"/>
                                <a:cs typeface="Courier New" panose="02070309020205020404" pitchFamily="49" charset="0"/>
                              </a:rPr>
                              <m:t>𝑤</m:t>
                            </m:r>
                          </m:e>
                          <m:sub>
                            <m:r>
                              <a:rPr lang="en-US" b="0" i="1" smtClean="0">
                                <a:solidFill>
                                  <a:schemeClr val="accent1"/>
                                </a:solidFill>
                                <a:latin typeface="Cambria Math" panose="02040503050406030204" pitchFamily="18" charset="0"/>
                                <a:cs typeface="Courier New" panose="02070309020205020404" pitchFamily="49" charset="0"/>
                              </a:rPr>
                              <m:t>1</m:t>
                            </m:r>
                          </m:sub>
                        </m:sSub>
                        <m:r>
                          <a:rPr lang="en-US" b="0" i="1" smtClean="0">
                            <a:latin typeface="Cambria Math" panose="02040503050406030204" pitchFamily="18" charset="0"/>
                            <a:cs typeface="Courier New" panose="02070309020205020404" pitchFamily="49" charset="0"/>
                          </a:rPr>
                          <m:t>)</m:t>
                        </m:r>
                      </m:oMath>
                    </m:oMathPara>
                  </a14:m>
                  <a:endParaRPr lang="en-US" dirty="0">
                    <a:latin typeface="Courier New" panose="02070309020205020404" pitchFamily="49" charset="0"/>
                    <a:cs typeface="Courier New" panose="02070309020205020404" pitchFamily="49" charset="0"/>
                  </a:endParaRPr>
                </a:p>
              </p:txBody>
            </p:sp>
          </mc:Choice>
          <mc:Fallback xmlns="">
            <p:sp>
              <p:nvSpPr>
                <p:cNvPr id="38" name="TextBox 37">
                  <a:extLst>
                    <a:ext uri="{FF2B5EF4-FFF2-40B4-BE49-F238E27FC236}">
                      <a16:creationId xmlns:a16="http://schemas.microsoft.com/office/drawing/2014/main" id="{02F5B0FD-65EC-31AC-B8BC-0FF9AA192587}"/>
                    </a:ext>
                  </a:extLst>
                </p:cNvPr>
                <p:cNvSpPr txBox="1">
                  <a:spLocks noRot="1" noChangeAspect="1" noMove="1" noResize="1" noEditPoints="1" noAdjustHandles="1" noChangeArrowheads="1" noChangeShapeType="1" noTextEdit="1"/>
                </p:cNvSpPr>
                <p:nvPr/>
              </p:nvSpPr>
              <p:spPr>
                <a:xfrm>
                  <a:off x="4105052" y="881057"/>
                  <a:ext cx="2910198" cy="369332"/>
                </a:xfrm>
                <a:prstGeom prst="rect">
                  <a:avLst/>
                </a:prstGeom>
                <a:blipFill>
                  <a:blip r:embed="rId13"/>
                  <a:stretch>
                    <a:fillRect r="-433" b="-10000"/>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25A58679-B5B0-F580-F77F-548B68F59425}"/>
                </a:ext>
              </a:extLst>
            </p:cNvPr>
            <p:cNvSpPr txBox="1"/>
            <p:nvPr/>
          </p:nvSpPr>
          <p:spPr>
            <a:xfrm>
              <a:off x="5689875" y="1434219"/>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235340CD-C362-DD08-7052-C869F3F85842}"/>
                    </a:ext>
                  </a:extLst>
                </p:cNvPr>
                <p:cNvSpPr/>
                <p:nvPr/>
              </p:nvSpPr>
              <p:spPr>
                <a:xfrm>
                  <a:off x="4392291" y="1306308"/>
                  <a:ext cx="577264" cy="57726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41" name="Rectangle 40">
                  <a:extLst>
                    <a:ext uri="{FF2B5EF4-FFF2-40B4-BE49-F238E27FC236}">
                      <a16:creationId xmlns:a16="http://schemas.microsoft.com/office/drawing/2014/main" id="{235340CD-C362-DD08-7052-C869F3F85842}"/>
                    </a:ext>
                  </a:extLst>
                </p:cNvPr>
                <p:cNvSpPr>
                  <a:spLocks noRot="1" noChangeAspect="1" noMove="1" noResize="1" noEditPoints="1" noAdjustHandles="1" noChangeArrowheads="1" noChangeShapeType="1" noTextEdit="1"/>
                </p:cNvSpPr>
                <p:nvPr/>
              </p:nvSpPr>
              <p:spPr>
                <a:xfrm>
                  <a:off x="4392291" y="1306308"/>
                  <a:ext cx="577264" cy="57726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E95F1BA4-40FA-8577-B184-D910A85F3EED}"/>
                    </a:ext>
                  </a:extLst>
                </p:cNvPr>
                <p:cNvSpPr/>
                <p:nvPr/>
              </p:nvSpPr>
              <p:spPr>
                <a:xfrm>
                  <a:off x="5051762" y="1306308"/>
                  <a:ext cx="577264" cy="577264"/>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42" name="Rectangle 41">
                  <a:extLst>
                    <a:ext uri="{FF2B5EF4-FFF2-40B4-BE49-F238E27FC236}">
                      <a16:creationId xmlns:a16="http://schemas.microsoft.com/office/drawing/2014/main" id="{E95F1BA4-40FA-8577-B184-D910A85F3EED}"/>
                    </a:ext>
                  </a:extLst>
                </p:cNvPr>
                <p:cNvSpPr>
                  <a:spLocks noRot="1" noChangeAspect="1" noMove="1" noResize="1" noEditPoints="1" noAdjustHandles="1" noChangeArrowheads="1" noChangeShapeType="1" noTextEdit="1"/>
                </p:cNvSpPr>
                <p:nvPr/>
              </p:nvSpPr>
              <p:spPr>
                <a:xfrm>
                  <a:off x="5051762" y="1306308"/>
                  <a:ext cx="577264" cy="577264"/>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70A45983-001D-F3E9-129D-AFA3DEA0CFDF}"/>
                    </a:ext>
                  </a:extLst>
                </p:cNvPr>
                <p:cNvSpPr/>
                <p:nvPr/>
              </p:nvSpPr>
              <p:spPr>
                <a:xfrm>
                  <a:off x="6065754" y="1326285"/>
                  <a:ext cx="577264" cy="577264"/>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𝑖</m:t>
                            </m:r>
                          </m:e>
                          <m:sub>
                            <m:r>
                              <a:rPr lang="en-US" b="0" i="1" smtClean="0">
                                <a:solidFill>
                                  <a:schemeClr val="bg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44" name="Rectangle 43">
                  <a:extLst>
                    <a:ext uri="{FF2B5EF4-FFF2-40B4-BE49-F238E27FC236}">
                      <a16:creationId xmlns:a16="http://schemas.microsoft.com/office/drawing/2014/main" id="{70A45983-001D-F3E9-129D-AFA3DEA0CFDF}"/>
                    </a:ext>
                  </a:extLst>
                </p:cNvPr>
                <p:cNvSpPr>
                  <a:spLocks noRot="1" noChangeAspect="1" noMove="1" noResize="1" noEditPoints="1" noAdjustHandles="1" noChangeArrowheads="1" noChangeShapeType="1" noTextEdit="1"/>
                </p:cNvSpPr>
                <p:nvPr/>
              </p:nvSpPr>
              <p:spPr>
                <a:xfrm>
                  <a:off x="6065754" y="1326285"/>
                  <a:ext cx="577264" cy="577264"/>
                </a:xfrm>
                <a:prstGeom prst="rect">
                  <a:avLst/>
                </a:prstGeom>
                <a:blipFill>
                  <a:blip r:embed="rId1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167953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549A5-4E64-4460-8786-1B4573697D99}"/>
            </a:ext>
          </a:extLst>
        </p:cNvPr>
        <p:cNvGrpSpPr/>
        <p:nvPr/>
      </p:nvGrpSpPr>
      <p:grpSpPr>
        <a:xfrm>
          <a:off x="0" y="0"/>
          <a:ext cx="0" cy="0"/>
          <a:chOff x="0" y="0"/>
          <a:chExt cx="0" cy="0"/>
        </a:xfrm>
      </p:grpSpPr>
      <p:sp>
        <p:nvSpPr>
          <p:cNvPr id="32770" name="Rectangle 2">
            <a:extLst>
              <a:ext uri="{FF2B5EF4-FFF2-40B4-BE49-F238E27FC236}">
                <a16:creationId xmlns:a16="http://schemas.microsoft.com/office/drawing/2014/main" id="{A50876C5-BE5D-6C51-2BF2-751980D16E1D}"/>
              </a:ext>
            </a:extLst>
          </p:cNvPr>
          <p:cNvSpPr>
            <a:spLocks noGrp="1" noChangeArrowheads="1"/>
          </p:cNvSpPr>
          <p:nvPr>
            <p:ph type="title"/>
            <p:custDataLst>
              <p:tags r:id="rId1"/>
            </p:custDataLst>
          </p:nvPr>
        </p:nvSpPr>
        <p:spPr>
          <a:xfrm>
            <a:off x="1143001" y="356575"/>
            <a:ext cx="9905998" cy="623873"/>
          </a:xfrm>
        </p:spPr>
        <p:txBody>
          <a:bodyPr/>
          <a:lstStyle/>
          <a:p>
            <a:pPr algn="ctr"/>
            <a:r>
              <a:rPr lang="en-US" dirty="0"/>
              <a:t>Final Recurrence</a:t>
            </a:r>
          </a:p>
        </p:txBody>
      </p:sp>
      <p:grpSp>
        <p:nvGrpSpPr>
          <p:cNvPr id="18" name="Group 17">
            <a:extLst>
              <a:ext uri="{FF2B5EF4-FFF2-40B4-BE49-F238E27FC236}">
                <a16:creationId xmlns:a16="http://schemas.microsoft.com/office/drawing/2014/main" id="{5FA66D69-F0BD-ED69-B640-A345B15F0E4F}"/>
              </a:ext>
            </a:extLst>
          </p:cNvPr>
          <p:cNvGrpSpPr/>
          <p:nvPr/>
        </p:nvGrpSpPr>
        <p:grpSpPr>
          <a:xfrm>
            <a:off x="1993338" y="2271839"/>
            <a:ext cx="8205324" cy="2330506"/>
            <a:chOff x="1836891" y="2103929"/>
            <a:chExt cx="8205324" cy="2330506"/>
          </a:xfrm>
        </p:grpSpPr>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8CCEED8-83C2-1BB7-7DAF-E045A20AD4D7}"/>
                    </a:ext>
                  </a:extLst>
                </p:cNvPr>
                <p:cNvSpPr txBox="1"/>
                <p:nvPr/>
              </p:nvSpPr>
              <p:spPr>
                <a:xfrm>
                  <a:off x="1836891" y="3007572"/>
                  <a:ext cx="3010237" cy="523220"/>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lumMod val="95000"/>
                              </a:schemeClr>
                            </a:solidFill>
                            <a:latin typeface="Cambria Math" panose="02040503050406030204" pitchFamily="18" charset="0"/>
                          </a:rPr>
                          <m:t>𝑘𝑛𝑎𝑝</m:t>
                        </m:r>
                        <m:d>
                          <m:dPr>
                            <m:ctrlPr>
                              <a:rPr lang="en-US" sz="2800" b="0" i="1" smtClean="0">
                                <a:solidFill>
                                  <a:schemeClr val="tx1">
                                    <a:lumMod val="95000"/>
                                  </a:schemeClr>
                                </a:solidFill>
                                <a:latin typeface="Cambria Math" panose="02040503050406030204" pitchFamily="18" charset="0"/>
                              </a:rPr>
                            </m:ctrlPr>
                          </m:dPr>
                          <m:e>
                            <m:r>
                              <a:rPr lang="en-US" sz="2800" b="0" i="1" smtClean="0">
                                <a:solidFill>
                                  <a:schemeClr val="accent3"/>
                                </a:solidFill>
                                <a:latin typeface="Cambria Math" panose="02040503050406030204" pitchFamily="18" charset="0"/>
                              </a:rPr>
                              <m:t>𝐼</m:t>
                            </m:r>
                            <m:r>
                              <a:rPr lang="en-US" sz="2800" b="0" i="1" smtClean="0">
                                <a:solidFill>
                                  <a:schemeClr val="tx1">
                                    <a:lumMod val="95000"/>
                                  </a:schemeClr>
                                </a:solidFill>
                                <a:latin typeface="Cambria Math" panose="02040503050406030204" pitchFamily="18" charset="0"/>
                              </a:rPr>
                              <m:t>,</m:t>
                            </m:r>
                            <m:r>
                              <a:rPr lang="en-US" sz="2800" b="0" i="1" smtClean="0">
                                <a:solidFill>
                                  <a:schemeClr val="accent2"/>
                                </a:solidFill>
                                <a:latin typeface="Cambria Math" panose="02040503050406030204" pitchFamily="18" charset="0"/>
                              </a:rPr>
                              <m:t>𝑤</m:t>
                            </m:r>
                          </m:e>
                        </m:d>
                        <m:r>
                          <a:rPr lang="en-US" sz="2800" b="0" i="1" smtClean="0">
                            <a:solidFill>
                              <a:schemeClr val="tx1">
                                <a:lumMod val="95000"/>
                              </a:schemeClr>
                            </a:solidFill>
                            <a:latin typeface="Cambria Math" panose="02040503050406030204" pitchFamily="18" charset="0"/>
                          </a:rPr>
                          <m:t>=</m:t>
                        </m:r>
                        <m:r>
                          <a:rPr lang="en-US" sz="2800" b="0" i="1" smtClean="0">
                            <a:solidFill>
                              <a:schemeClr val="tx1">
                                <a:lumMod val="95000"/>
                              </a:schemeClr>
                            </a:solidFill>
                            <a:latin typeface="Cambria Math" panose="02040503050406030204" pitchFamily="18" charset="0"/>
                          </a:rPr>
                          <m:t>𝑀𝑎𝑥</m:t>
                        </m:r>
                      </m:oMath>
                    </m:oMathPara>
                  </a14:m>
                  <a:endParaRPr lang="en-US" sz="2800" dirty="0">
                    <a:solidFill>
                      <a:schemeClr val="tx1">
                        <a:lumMod val="95000"/>
                      </a:schemeClr>
                    </a:solidFill>
                  </a:endParaRPr>
                </a:p>
              </p:txBody>
            </p:sp>
          </mc:Choice>
          <mc:Fallback xmlns="">
            <p:sp>
              <p:nvSpPr>
                <p:cNvPr id="43" name="TextBox 42">
                  <a:extLst>
                    <a:ext uri="{FF2B5EF4-FFF2-40B4-BE49-F238E27FC236}">
                      <a16:creationId xmlns:a16="http://schemas.microsoft.com/office/drawing/2014/main" id="{D8CCEED8-83C2-1BB7-7DAF-E045A20AD4D7}"/>
                    </a:ext>
                  </a:extLst>
                </p:cNvPr>
                <p:cNvSpPr txBox="1">
                  <a:spLocks noRot="1" noChangeAspect="1" noMove="1" noResize="1" noEditPoints="1" noAdjustHandles="1" noChangeArrowheads="1" noChangeShapeType="1" noTextEdit="1"/>
                </p:cNvSpPr>
                <p:nvPr/>
              </p:nvSpPr>
              <p:spPr>
                <a:xfrm>
                  <a:off x="1836891" y="3007572"/>
                  <a:ext cx="3010237" cy="523220"/>
                </a:xfrm>
                <a:prstGeom prst="rect">
                  <a:avLst/>
                </a:prstGeom>
                <a:blipFill>
                  <a:blip r:embed="rId3"/>
                  <a:stretch>
                    <a:fillRect l="-3766" b="-190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591A086-0591-728A-410D-9EF2A35DC5D6}"/>
                    </a:ext>
                  </a:extLst>
                </p:cNvPr>
                <p:cNvSpPr txBox="1"/>
                <p:nvPr/>
              </p:nvSpPr>
              <p:spPr>
                <a:xfrm>
                  <a:off x="5543044" y="3637445"/>
                  <a:ext cx="4499171" cy="523220"/>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𝑝</m:t>
                            </m:r>
                          </m:e>
                          <m:sub>
                            <m:r>
                              <a:rPr lang="en-US" sz="2800" b="0" i="1" smtClean="0">
                                <a:solidFill>
                                  <a:schemeClr val="accent1"/>
                                </a:solidFill>
                                <a:latin typeface="Cambria Math" panose="02040503050406030204" pitchFamily="18" charset="0"/>
                              </a:rPr>
                              <m:t>1</m:t>
                            </m:r>
                          </m:sub>
                        </m:sSub>
                        <m:r>
                          <a:rPr lang="en-US" sz="2800" b="0" i="1" smtClean="0">
                            <a:solidFill>
                              <a:schemeClr val="tx1">
                                <a:lumMod val="95000"/>
                              </a:schemeClr>
                            </a:solidFill>
                            <a:latin typeface="Cambria Math" panose="02040503050406030204" pitchFamily="18" charset="0"/>
                          </a:rPr>
                          <m:t>+</m:t>
                        </m:r>
                        <m:r>
                          <a:rPr lang="en-US" sz="2800" b="0" i="1" smtClean="0">
                            <a:solidFill>
                              <a:schemeClr val="tx1">
                                <a:lumMod val="95000"/>
                              </a:schemeClr>
                            </a:solidFill>
                            <a:latin typeface="Cambria Math" panose="02040503050406030204" pitchFamily="18" charset="0"/>
                          </a:rPr>
                          <m:t>𝑘𝑛𝑎𝑝</m:t>
                        </m:r>
                        <m:r>
                          <a:rPr lang="en-US" sz="2800" b="0" i="1" smtClean="0">
                            <a:solidFill>
                              <a:schemeClr val="tx1">
                                <a:lumMod val="95000"/>
                              </a:schemeClr>
                            </a:solidFill>
                            <a:latin typeface="Cambria Math" panose="02040503050406030204" pitchFamily="18" charset="0"/>
                          </a:rPr>
                          <m:t>(</m:t>
                        </m:r>
                        <m:r>
                          <a:rPr lang="en-US" sz="2800" b="0" i="1" smtClean="0">
                            <a:solidFill>
                              <a:schemeClr val="accent3"/>
                            </a:solidFill>
                            <a:latin typeface="Cambria Math" panose="02040503050406030204" pitchFamily="18" charset="0"/>
                          </a:rPr>
                          <m:t>𝐼</m:t>
                        </m:r>
                        <m:r>
                          <a:rPr lang="en-US" sz="2800" b="0" i="1" smtClean="0">
                            <a:solidFill>
                              <a:schemeClr val="tx1">
                                <a:lumMod val="95000"/>
                              </a:schemeClr>
                            </a:solidFill>
                            <a:latin typeface="Cambria Math" panose="02040503050406030204" pitchFamily="18" charset="0"/>
                          </a:rPr>
                          <m:t>−</m:t>
                        </m:r>
                        <m:d>
                          <m:dPr>
                            <m:begChr m:val="{"/>
                            <m:endChr m:val="}"/>
                            <m:ctrlPr>
                              <a:rPr lang="en-US" sz="2800" b="0" i="1" smtClean="0">
                                <a:solidFill>
                                  <a:schemeClr val="tx1">
                                    <a:lumMod val="95000"/>
                                  </a:schemeClr>
                                </a:solidFill>
                                <a:latin typeface="Cambria Math" panose="02040503050406030204" pitchFamily="18" charset="0"/>
                              </a:rPr>
                            </m:ctrlPr>
                          </m:dPr>
                          <m:e>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𝐼</m:t>
                                </m:r>
                              </m:e>
                              <m:sub>
                                <m:r>
                                  <a:rPr lang="en-US" sz="2800" b="0" i="1" smtClean="0">
                                    <a:solidFill>
                                      <a:schemeClr val="accent1"/>
                                    </a:solidFill>
                                    <a:latin typeface="Cambria Math" panose="02040503050406030204" pitchFamily="18" charset="0"/>
                                  </a:rPr>
                                  <m:t>1</m:t>
                                </m:r>
                              </m:sub>
                            </m:sSub>
                          </m:e>
                        </m:d>
                        <m:r>
                          <a:rPr lang="en-US" sz="2800" b="0" i="1" smtClean="0">
                            <a:solidFill>
                              <a:schemeClr val="tx1">
                                <a:lumMod val="95000"/>
                              </a:schemeClr>
                            </a:solidFill>
                            <a:latin typeface="Cambria Math" panose="02040503050406030204" pitchFamily="18" charset="0"/>
                          </a:rPr>
                          <m:t>,</m:t>
                        </m:r>
                        <m:r>
                          <a:rPr lang="en-US" sz="2800" b="0" i="1" smtClean="0">
                            <a:solidFill>
                              <a:schemeClr val="accent2"/>
                            </a:solidFill>
                            <a:latin typeface="Cambria Math" panose="02040503050406030204" pitchFamily="18" charset="0"/>
                          </a:rPr>
                          <m:t>𝑤</m:t>
                        </m:r>
                        <m:r>
                          <a:rPr lang="en-US" sz="2800" b="0" i="1" smtClean="0">
                            <a:solidFill>
                              <a:schemeClr val="tx1">
                                <a:lumMod val="95000"/>
                              </a:schemeClr>
                            </a:solidFill>
                            <a:latin typeface="Cambria Math" panose="02040503050406030204" pitchFamily="18" charset="0"/>
                          </a:rPr>
                          <m:t>−</m:t>
                        </m:r>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𝑤</m:t>
                            </m:r>
                          </m:e>
                          <m:sub>
                            <m:r>
                              <a:rPr lang="en-US" sz="2800" b="0" i="1" smtClean="0">
                                <a:solidFill>
                                  <a:schemeClr val="accent1"/>
                                </a:solidFill>
                                <a:latin typeface="Cambria Math" panose="02040503050406030204" pitchFamily="18" charset="0"/>
                              </a:rPr>
                              <m:t>1</m:t>
                            </m:r>
                          </m:sub>
                        </m:sSub>
                        <m:r>
                          <a:rPr lang="en-US" sz="2800" b="0" i="1" smtClean="0">
                            <a:solidFill>
                              <a:schemeClr val="tx1">
                                <a:lumMod val="95000"/>
                              </a:schemeClr>
                            </a:solidFill>
                            <a:latin typeface="Cambria Math" panose="02040503050406030204" pitchFamily="18" charset="0"/>
                          </a:rPr>
                          <m:t>)</m:t>
                        </m:r>
                      </m:oMath>
                    </m:oMathPara>
                  </a14:m>
                  <a:endParaRPr lang="en-US" sz="28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A591A086-0591-728A-410D-9EF2A35DC5D6}"/>
                    </a:ext>
                  </a:extLst>
                </p:cNvPr>
                <p:cNvSpPr txBox="1">
                  <a:spLocks noRot="1" noChangeAspect="1" noMove="1" noResize="1" noEditPoints="1" noAdjustHandles="1" noChangeArrowheads="1" noChangeShapeType="1" noTextEdit="1"/>
                </p:cNvSpPr>
                <p:nvPr/>
              </p:nvSpPr>
              <p:spPr>
                <a:xfrm>
                  <a:off x="5543044" y="3637445"/>
                  <a:ext cx="4499171" cy="523220"/>
                </a:xfrm>
                <a:prstGeom prst="rect">
                  <a:avLst/>
                </a:prstGeom>
                <a:blipFill>
                  <a:blip r:embed="rId4"/>
                  <a:stretch>
                    <a:fillRect l="-562" b="-190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F090F14-0324-7635-FB1D-3634B272ADE9}"/>
                    </a:ext>
                  </a:extLst>
                </p:cNvPr>
                <p:cNvSpPr txBox="1"/>
                <p:nvPr/>
              </p:nvSpPr>
              <p:spPr>
                <a:xfrm>
                  <a:off x="5543045" y="2341310"/>
                  <a:ext cx="2950896" cy="523220"/>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0" i="1" smtClean="0">
                            <a:solidFill>
                              <a:schemeClr val="tx1">
                                <a:lumMod val="95000"/>
                              </a:schemeClr>
                            </a:solidFill>
                            <a:latin typeface="Cambria Math" panose="02040503050406030204" pitchFamily="18" charset="0"/>
                          </a:rPr>
                          <m:t>𝑘𝑛𝑎𝑝</m:t>
                        </m:r>
                        <m:d>
                          <m:dPr>
                            <m:ctrlPr>
                              <a:rPr lang="en-US" sz="2800" b="0" i="1" smtClean="0">
                                <a:solidFill>
                                  <a:schemeClr val="tx1">
                                    <a:lumMod val="95000"/>
                                  </a:schemeClr>
                                </a:solidFill>
                                <a:latin typeface="Cambria Math" panose="02040503050406030204" pitchFamily="18" charset="0"/>
                              </a:rPr>
                            </m:ctrlPr>
                          </m:dPr>
                          <m:e>
                            <m:r>
                              <a:rPr lang="en-US" sz="2800" b="0" i="1" smtClean="0">
                                <a:solidFill>
                                  <a:schemeClr val="accent3"/>
                                </a:solidFill>
                                <a:latin typeface="Cambria Math" panose="02040503050406030204" pitchFamily="18" charset="0"/>
                              </a:rPr>
                              <m:t>𝐼</m:t>
                            </m:r>
                            <m:r>
                              <a:rPr lang="en-US" sz="2800" b="0" i="1" smtClean="0">
                                <a:solidFill>
                                  <a:schemeClr val="tx1">
                                    <a:lumMod val="95000"/>
                                  </a:schemeClr>
                                </a:solidFill>
                                <a:latin typeface="Cambria Math" panose="02040503050406030204" pitchFamily="18" charset="0"/>
                              </a:rPr>
                              <m:t>−</m:t>
                            </m:r>
                            <m:d>
                              <m:dPr>
                                <m:begChr m:val="{"/>
                                <m:endChr m:val="}"/>
                                <m:ctrlPr>
                                  <a:rPr lang="en-US" sz="2800" b="0" i="1" smtClean="0">
                                    <a:solidFill>
                                      <a:schemeClr val="tx1">
                                        <a:lumMod val="95000"/>
                                      </a:schemeClr>
                                    </a:solidFill>
                                    <a:latin typeface="Cambria Math" panose="02040503050406030204" pitchFamily="18" charset="0"/>
                                  </a:rPr>
                                </m:ctrlPr>
                              </m:dPr>
                              <m:e>
                                <m:sSub>
                                  <m:sSubPr>
                                    <m:ctrlPr>
                                      <a:rPr lang="en-US" sz="2800" b="0" i="1" smtClean="0">
                                        <a:solidFill>
                                          <a:schemeClr val="accent1"/>
                                        </a:solidFill>
                                        <a:latin typeface="Cambria Math" panose="02040503050406030204" pitchFamily="18" charset="0"/>
                                      </a:rPr>
                                    </m:ctrlPr>
                                  </m:sSubPr>
                                  <m:e>
                                    <m:r>
                                      <a:rPr lang="en-US" sz="2800" b="0" i="1" smtClean="0">
                                        <a:solidFill>
                                          <a:schemeClr val="accent1"/>
                                        </a:solidFill>
                                        <a:latin typeface="Cambria Math" panose="02040503050406030204" pitchFamily="18" charset="0"/>
                                      </a:rPr>
                                      <m:t>𝑖</m:t>
                                    </m:r>
                                  </m:e>
                                  <m:sub>
                                    <m:r>
                                      <a:rPr lang="en-US" sz="2800" b="0" i="1" smtClean="0">
                                        <a:solidFill>
                                          <a:schemeClr val="accent1"/>
                                        </a:solidFill>
                                        <a:latin typeface="Cambria Math" panose="02040503050406030204" pitchFamily="18" charset="0"/>
                                      </a:rPr>
                                      <m:t>1</m:t>
                                    </m:r>
                                  </m:sub>
                                </m:sSub>
                              </m:e>
                            </m:d>
                            <m:r>
                              <a:rPr lang="en-US" sz="2800" b="0" i="1" smtClean="0">
                                <a:solidFill>
                                  <a:schemeClr val="tx1">
                                    <a:lumMod val="95000"/>
                                  </a:schemeClr>
                                </a:solidFill>
                                <a:latin typeface="Cambria Math" panose="02040503050406030204" pitchFamily="18" charset="0"/>
                              </a:rPr>
                              <m:t>,</m:t>
                            </m:r>
                            <m:r>
                              <a:rPr lang="en-US" sz="2800" b="0" i="1" smtClean="0">
                                <a:solidFill>
                                  <a:schemeClr val="accent2"/>
                                </a:solidFill>
                                <a:latin typeface="Cambria Math" panose="02040503050406030204" pitchFamily="18" charset="0"/>
                              </a:rPr>
                              <m:t>𝑤</m:t>
                            </m:r>
                          </m:e>
                        </m:d>
                        <m:r>
                          <a:rPr lang="en-US" sz="2800" b="0" i="1" smtClean="0">
                            <a:solidFill>
                              <a:schemeClr val="tx1">
                                <a:lumMod val="95000"/>
                              </a:schemeClr>
                            </a:solidFill>
                            <a:latin typeface="Cambria Math" panose="02040503050406030204" pitchFamily="18" charset="0"/>
                          </a:rPr>
                          <m:t>,</m:t>
                        </m:r>
                      </m:oMath>
                    </m:oMathPara>
                  </a14:m>
                  <a:endParaRPr lang="en-US" sz="2800" dirty="0">
                    <a:solidFill>
                      <a:schemeClr val="tx1">
                        <a:lumMod val="95000"/>
                      </a:schemeClr>
                    </a:solidFill>
                  </a:endParaRPr>
                </a:p>
              </p:txBody>
            </p:sp>
          </mc:Choice>
          <mc:Fallback xmlns="">
            <p:sp>
              <p:nvSpPr>
                <p:cNvPr id="11" name="TextBox 10">
                  <a:extLst>
                    <a:ext uri="{FF2B5EF4-FFF2-40B4-BE49-F238E27FC236}">
                      <a16:creationId xmlns:a16="http://schemas.microsoft.com/office/drawing/2014/main" id="{AF090F14-0324-7635-FB1D-3634B272ADE9}"/>
                    </a:ext>
                  </a:extLst>
                </p:cNvPr>
                <p:cNvSpPr txBox="1">
                  <a:spLocks noRot="1" noChangeAspect="1" noMove="1" noResize="1" noEditPoints="1" noAdjustHandles="1" noChangeArrowheads="1" noChangeShapeType="1" noTextEdit="1"/>
                </p:cNvSpPr>
                <p:nvPr/>
              </p:nvSpPr>
              <p:spPr>
                <a:xfrm>
                  <a:off x="5543045" y="2341310"/>
                  <a:ext cx="2950896" cy="523220"/>
                </a:xfrm>
                <a:prstGeom prst="rect">
                  <a:avLst/>
                </a:prstGeom>
                <a:blipFill>
                  <a:blip r:embed="rId5"/>
                  <a:stretch>
                    <a:fillRect l="-2564" b="-19048"/>
                  </a:stretch>
                </a:blipFill>
                <a:ln>
                  <a:noFill/>
                </a:ln>
              </p:spPr>
              <p:txBody>
                <a:bodyPr/>
                <a:lstStyle/>
                <a:p>
                  <a:r>
                    <a:rPr lang="en-US">
                      <a:noFill/>
                    </a:rPr>
                    <a:t> </a:t>
                  </a:r>
                </a:p>
              </p:txBody>
            </p:sp>
          </mc:Fallback>
        </mc:AlternateContent>
        <p:sp>
          <p:nvSpPr>
            <p:cNvPr id="16" name="Left Brace 15">
              <a:extLst>
                <a:ext uri="{FF2B5EF4-FFF2-40B4-BE49-F238E27FC236}">
                  <a16:creationId xmlns:a16="http://schemas.microsoft.com/office/drawing/2014/main" id="{D7DCBBDC-CE38-1B8E-4361-2CC182948D1F}"/>
                </a:ext>
              </a:extLst>
            </p:cNvPr>
            <p:cNvSpPr/>
            <p:nvPr/>
          </p:nvSpPr>
          <p:spPr>
            <a:xfrm>
              <a:off x="4887589" y="2103929"/>
              <a:ext cx="655455" cy="2330506"/>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06949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958A-1B23-A64F-9249-F7943CB9F082}"/>
              </a:ext>
            </a:extLst>
          </p:cNvPr>
          <p:cNvSpPr>
            <a:spLocks noGrp="1"/>
          </p:cNvSpPr>
          <p:nvPr>
            <p:ph type="title"/>
          </p:nvPr>
        </p:nvSpPr>
        <p:spPr>
          <a:xfrm>
            <a:off x="1141412" y="497938"/>
            <a:ext cx="9905998" cy="1348505"/>
          </a:xfrm>
        </p:spPr>
        <p:txBody>
          <a:bodyPr/>
          <a:lstStyle/>
          <a:p>
            <a:pPr algn="ctr"/>
            <a:r>
              <a:rPr lang="en-US" dirty="0"/>
              <a:t>Dynamic Programming</a:t>
            </a:r>
          </a:p>
        </p:txBody>
      </p:sp>
      <p:sp>
        <p:nvSpPr>
          <p:cNvPr id="3" name="Content Placeholder 2">
            <a:extLst>
              <a:ext uri="{FF2B5EF4-FFF2-40B4-BE49-F238E27FC236}">
                <a16:creationId xmlns:a16="http://schemas.microsoft.com/office/drawing/2014/main" id="{6EB3B5F3-60DB-794C-8A50-2C59D77FEA97}"/>
              </a:ext>
            </a:extLst>
          </p:cNvPr>
          <p:cNvSpPr>
            <a:spLocks noGrp="1"/>
          </p:cNvSpPr>
          <p:nvPr>
            <p:ph idx="1"/>
          </p:nvPr>
        </p:nvSpPr>
        <p:spPr>
          <a:xfrm>
            <a:off x="4697229" y="2400213"/>
            <a:ext cx="2797542" cy="1348505"/>
          </a:xfrm>
        </p:spPr>
        <p:txBody>
          <a:bodyPr/>
          <a:lstStyle/>
          <a:p>
            <a:r>
              <a:rPr lang="en-US" dirty="0"/>
              <a:t>TOPICS:</a:t>
            </a:r>
          </a:p>
          <a:p>
            <a:pPr lvl="2"/>
            <a:r>
              <a:rPr lang="en-US" dirty="0"/>
              <a:t>0/1 Knapsack</a:t>
            </a:r>
          </a:p>
        </p:txBody>
      </p:sp>
    </p:spTree>
    <p:extLst>
      <p:ext uri="{BB962C8B-B14F-4D97-AF65-F5344CB8AC3E}">
        <p14:creationId xmlns:p14="http://schemas.microsoft.com/office/powerpoint/2010/main" val="289614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8A0B6-EA27-BBC4-4DD9-F656BAA512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77D22-7810-4ADA-82B4-B5941693645B}"/>
              </a:ext>
            </a:extLst>
          </p:cNvPr>
          <p:cNvSpPr>
            <a:spLocks noGrp="1"/>
          </p:cNvSpPr>
          <p:nvPr>
            <p:ph type="title"/>
          </p:nvPr>
        </p:nvSpPr>
        <p:spPr>
          <a:xfrm>
            <a:off x="1143001" y="180368"/>
            <a:ext cx="9905998" cy="676882"/>
          </a:xfrm>
        </p:spPr>
        <p:txBody>
          <a:bodyPr>
            <a:normAutofit/>
          </a:bodyPr>
          <a:lstStyle/>
          <a:p>
            <a:pPr algn="ctr"/>
            <a:r>
              <a:rPr lang="en-US" dirty="0"/>
              <a:t>Process for Dynamic Programming</a:t>
            </a:r>
          </a:p>
        </p:txBody>
      </p:sp>
      <p:sp>
        <p:nvSpPr>
          <p:cNvPr id="5" name="Content Placeholder 3">
            <a:extLst>
              <a:ext uri="{FF2B5EF4-FFF2-40B4-BE49-F238E27FC236}">
                <a16:creationId xmlns:a16="http://schemas.microsoft.com/office/drawing/2014/main" id="{3DD41ACA-269D-72BF-6AA1-C103AD53F2B9}"/>
              </a:ext>
            </a:extLst>
          </p:cNvPr>
          <p:cNvSpPr txBox="1">
            <a:spLocks/>
          </p:cNvSpPr>
          <p:nvPr/>
        </p:nvSpPr>
        <p:spPr>
          <a:xfrm>
            <a:off x="2019299" y="1371600"/>
            <a:ext cx="8153401" cy="561975"/>
          </a:xfrm>
          <a:prstGeom prst="rect">
            <a:avLst/>
          </a:prstGeom>
          <a:solidFill>
            <a:schemeClr val="accent1"/>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dirty="0">
                <a:solidFill>
                  <a:schemeClr val="bg1"/>
                </a:solidFill>
              </a:rPr>
              <a:t>Recognize</a:t>
            </a:r>
            <a:r>
              <a:rPr lang="en-US" dirty="0">
                <a:solidFill>
                  <a:schemeClr val="bg1"/>
                </a:solidFill>
              </a:rPr>
              <a:t> what the </a:t>
            </a:r>
            <a:r>
              <a:rPr lang="en-US" b="1" i="1" dirty="0">
                <a:solidFill>
                  <a:schemeClr val="bg1"/>
                </a:solidFill>
              </a:rPr>
              <a:t>sub-problems</a:t>
            </a:r>
            <a:r>
              <a:rPr lang="en-US" dirty="0">
                <a:solidFill>
                  <a:schemeClr val="bg1"/>
                </a:solidFill>
              </a:rPr>
              <a:t> are</a:t>
            </a:r>
          </a:p>
        </p:txBody>
      </p:sp>
      <p:sp>
        <p:nvSpPr>
          <p:cNvPr id="6" name="Content Placeholder 3">
            <a:extLst>
              <a:ext uri="{FF2B5EF4-FFF2-40B4-BE49-F238E27FC236}">
                <a16:creationId xmlns:a16="http://schemas.microsoft.com/office/drawing/2014/main" id="{821D3690-1A78-A0D2-2493-08C099B9B332}"/>
              </a:ext>
            </a:extLst>
          </p:cNvPr>
          <p:cNvSpPr txBox="1">
            <a:spLocks/>
          </p:cNvSpPr>
          <p:nvPr/>
        </p:nvSpPr>
        <p:spPr>
          <a:xfrm>
            <a:off x="2019298" y="2448532"/>
            <a:ext cx="8153402" cy="857250"/>
          </a:xfrm>
          <a:prstGeom prst="rect">
            <a:avLst/>
          </a:prstGeom>
          <a:solidFill>
            <a:schemeClr val="accent1"/>
          </a:solidFill>
          <a:ln>
            <a:solidFill>
              <a:schemeClr val="bg1"/>
            </a:solidFill>
          </a:ln>
        </p:spPr>
        <p:txBody>
          <a:bodyPr vert="horz" lIns="91440" tIns="45720" rIns="91440" bIns="45720" rtlCol="0" anchor="ctr">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dirty="0">
                <a:solidFill>
                  <a:schemeClr val="bg1"/>
                </a:solidFill>
              </a:rPr>
              <a:t>Identify the recursive structure </a:t>
            </a:r>
            <a:r>
              <a:rPr lang="en-US" dirty="0">
                <a:solidFill>
                  <a:schemeClr val="bg1"/>
                </a:solidFill>
              </a:rPr>
              <a:t>of the problem in terms of its sub-problems (At the top level, what is the “last thing” done?)</a:t>
            </a:r>
          </a:p>
        </p:txBody>
      </p:sp>
      <p:sp>
        <p:nvSpPr>
          <p:cNvPr id="7" name="Content Placeholder 3">
            <a:extLst>
              <a:ext uri="{FF2B5EF4-FFF2-40B4-BE49-F238E27FC236}">
                <a16:creationId xmlns:a16="http://schemas.microsoft.com/office/drawing/2014/main" id="{DB6C7DE8-A29A-41EC-4761-76C68BB51374}"/>
              </a:ext>
            </a:extLst>
          </p:cNvPr>
          <p:cNvSpPr txBox="1">
            <a:spLocks/>
          </p:cNvSpPr>
          <p:nvPr/>
        </p:nvSpPr>
        <p:spPr>
          <a:xfrm>
            <a:off x="2019298" y="3847493"/>
            <a:ext cx="8153402" cy="1085850"/>
          </a:xfrm>
          <a:prstGeom prst="rect">
            <a:avLst/>
          </a:prstGeom>
          <a:solidFill>
            <a:schemeClr val="accent2"/>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Formulate a </a:t>
            </a:r>
            <a:r>
              <a:rPr lang="en-US" b="1" i="1" dirty="0">
                <a:solidFill>
                  <a:schemeClr val="bg1"/>
                </a:solidFill>
              </a:rPr>
              <a:t>data structure (array, table)</a:t>
            </a:r>
            <a:r>
              <a:rPr lang="en-US" dirty="0">
                <a:solidFill>
                  <a:schemeClr val="bg1"/>
                </a:solidFill>
              </a:rPr>
              <a:t> that can look-up solution to any sub-problem in </a:t>
            </a:r>
            <a:r>
              <a:rPr lang="en-US" b="1" i="1" dirty="0">
                <a:solidFill>
                  <a:schemeClr val="bg1"/>
                </a:solidFill>
              </a:rPr>
              <a:t>constant time</a:t>
            </a:r>
          </a:p>
        </p:txBody>
      </p:sp>
      <p:sp>
        <p:nvSpPr>
          <p:cNvPr id="8" name="Content Placeholder 3">
            <a:extLst>
              <a:ext uri="{FF2B5EF4-FFF2-40B4-BE49-F238E27FC236}">
                <a16:creationId xmlns:a16="http://schemas.microsoft.com/office/drawing/2014/main" id="{4D913412-5E4C-7A30-2C0A-E165A6CD0078}"/>
              </a:ext>
            </a:extLst>
          </p:cNvPr>
          <p:cNvSpPr txBox="1">
            <a:spLocks/>
          </p:cNvSpPr>
          <p:nvPr/>
        </p:nvSpPr>
        <p:spPr>
          <a:xfrm>
            <a:off x="2019298" y="1009650"/>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1:</a:t>
            </a:r>
          </a:p>
        </p:txBody>
      </p:sp>
      <p:sp>
        <p:nvSpPr>
          <p:cNvPr id="9" name="Content Placeholder 3">
            <a:extLst>
              <a:ext uri="{FF2B5EF4-FFF2-40B4-BE49-F238E27FC236}">
                <a16:creationId xmlns:a16="http://schemas.microsoft.com/office/drawing/2014/main" id="{B30EE99F-5B9E-F5A7-E3DC-A71B05B64899}"/>
              </a:ext>
            </a:extLst>
          </p:cNvPr>
          <p:cNvSpPr txBox="1">
            <a:spLocks/>
          </p:cNvSpPr>
          <p:nvPr/>
        </p:nvSpPr>
        <p:spPr>
          <a:xfrm>
            <a:off x="2019298" y="2096107"/>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2:</a:t>
            </a:r>
          </a:p>
        </p:txBody>
      </p:sp>
      <p:sp>
        <p:nvSpPr>
          <p:cNvPr id="10" name="Content Placeholder 3">
            <a:extLst>
              <a:ext uri="{FF2B5EF4-FFF2-40B4-BE49-F238E27FC236}">
                <a16:creationId xmlns:a16="http://schemas.microsoft.com/office/drawing/2014/main" id="{93EC503B-66F3-C8D2-4535-E497F65F3BEF}"/>
              </a:ext>
            </a:extLst>
          </p:cNvPr>
          <p:cNvSpPr txBox="1">
            <a:spLocks/>
          </p:cNvSpPr>
          <p:nvPr/>
        </p:nvSpPr>
        <p:spPr>
          <a:xfrm>
            <a:off x="2019298" y="3495068"/>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3:</a:t>
            </a:r>
          </a:p>
        </p:txBody>
      </p:sp>
    </p:spTree>
    <p:extLst>
      <p:ext uri="{BB962C8B-B14F-4D97-AF65-F5344CB8AC3E}">
        <p14:creationId xmlns:p14="http://schemas.microsoft.com/office/powerpoint/2010/main" val="502083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94836"/>
            <a:ext cx="9905998" cy="579103"/>
          </a:xfrm>
        </p:spPr>
        <p:txBody>
          <a:bodyPr>
            <a:normAutofit fontScale="90000"/>
          </a:bodyPr>
          <a:lstStyle/>
          <a:p>
            <a:pPr algn="ctr"/>
            <a:r>
              <a:rPr lang="en-US" dirty="0">
                <a:latin typeface="Arial" panose="020B0604020202020204" pitchFamily="34" charset="0"/>
                <a:cs typeface="Arial" panose="020B0604020202020204" pitchFamily="34" charset="0"/>
              </a:rPr>
              <a:t>Put Values in Table</a:t>
            </a:r>
          </a:p>
        </p:txBody>
      </p:sp>
      <p:graphicFrame>
        <p:nvGraphicFramePr>
          <p:cNvPr id="5" name="Content Placeholder 4"/>
          <p:cNvGraphicFramePr>
            <a:graphicFrameLocks/>
          </p:cNvGraphicFramePr>
          <p:nvPr>
            <p:extLst>
              <p:ext uri="{D42A27DB-BD31-4B8C-83A1-F6EECF244321}">
                <p14:modId xmlns:p14="http://schemas.microsoft.com/office/powerpoint/2010/main" val="1135906548"/>
              </p:ext>
            </p:extLst>
          </p:nvPr>
        </p:nvGraphicFramePr>
        <p:xfrm>
          <a:off x="3313111" y="2622495"/>
          <a:ext cx="5562600" cy="2225040"/>
        </p:xfrm>
        <a:graphic>
          <a:graphicData uri="http://schemas.openxmlformats.org/drawingml/2006/table">
            <a:tbl>
              <a:tblPr firstRow="1" bandRow="1">
                <a:tableStyleId>{5C22544A-7EE6-4342-B048-85BDC9FD1C3A}</a:tableStyleId>
              </a:tblPr>
              <a:tblGrid>
                <a:gridCol w="927100">
                  <a:extLst>
                    <a:ext uri="{9D8B030D-6E8A-4147-A177-3AD203B41FA5}">
                      <a16:colId xmlns:a16="http://schemas.microsoft.com/office/drawing/2014/main" val="20000"/>
                    </a:ext>
                  </a:extLst>
                </a:gridCol>
                <a:gridCol w="927100">
                  <a:extLst>
                    <a:ext uri="{9D8B030D-6E8A-4147-A177-3AD203B41FA5}">
                      <a16:colId xmlns:a16="http://schemas.microsoft.com/office/drawing/2014/main" val="20001"/>
                    </a:ext>
                  </a:extLst>
                </a:gridCol>
                <a:gridCol w="927100">
                  <a:extLst>
                    <a:ext uri="{9D8B030D-6E8A-4147-A177-3AD203B41FA5}">
                      <a16:colId xmlns:a16="http://schemas.microsoft.com/office/drawing/2014/main" val="20002"/>
                    </a:ext>
                  </a:extLst>
                </a:gridCol>
                <a:gridCol w="927100">
                  <a:extLst>
                    <a:ext uri="{9D8B030D-6E8A-4147-A177-3AD203B41FA5}">
                      <a16:colId xmlns:a16="http://schemas.microsoft.com/office/drawing/2014/main" val="20003"/>
                    </a:ext>
                  </a:extLst>
                </a:gridCol>
                <a:gridCol w="927100">
                  <a:extLst>
                    <a:ext uri="{9D8B030D-6E8A-4147-A177-3AD203B41FA5}">
                      <a16:colId xmlns:a16="http://schemas.microsoft.com/office/drawing/2014/main" val="20004"/>
                    </a:ext>
                  </a:extLst>
                </a:gridCol>
                <a:gridCol w="927100">
                  <a:extLst>
                    <a:ext uri="{9D8B030D-6E8A-4147-A177-3AD203B41FA5}">
                      <a16:colId xmlns:a16="http://schemas.microsoft.com/office/drawing/2014/main" val="20005"/>
                    </a:ext>
                  </a:extLst>
                </a:gridCol>
              </a:tblGrid>
              <a:tr h="370840">
                <a:tc>
                  <a:txBody>
                    <a:bodyPr/>
                    <a:lstStyle/>
                    <a:p>
                      <a:pPr algn="ctr"/>
                      <a:r>
                        <a:rPr lang="en-US" b="1" dirty="0">
                          <a:solidFill>
                            <a:schemeClr val="bg1"/>
                          </a:solidFill>
                        </a:rPr>
                        <a:t>V[</a:t>
                      </a:r>
                      <a:r>
                        <a:rPr lang="en-US" b="1" dirty="0" err="1">
                          <a:solidFill>
                            <a:schemeClr val="bg1"/>
                          </a:solidFill>
                        </a:rPr>
                        <a:t>I,w</a:t>
                      </a:r>
                      <a:r>
                        <a:rPr lang="en-US" b="1" dirty="0">
                          <a:solidFill>
                            <a:schemeClr val="bg1"/>
                          </a:solidFill>
                        </a:rPr>
                        <a:t>]</a:t>
                      </a:r>
                    </a:p>
                  </a:txBody>
                  <a:tcPr>
                    <a:solidFill>
                      <a:schemeClr val="tx2">
                        <a:lumMod val="60000"/>
                        <a:lumOff val="40000"/>
                      </a:schemeClr>
                    </a:solidFill>
                  </a:tcPr>
                </a:tc>
                <a:tc>
                  <a:txBody>
                    <a:bodyPr/>
                    <a:lstStyle/>
                    <a:p>
                      <a:pPr algn="ctr"/>
                      <a:r>
                        <a:rPr lang="en-US" dirty="0"/>
                        <a:t>w = 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w = 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w = 2</a:t>
                      </a:r>
                    </a:p>
                  </a:txBody>
                  <a:tcPr/>
                </a:tc>
                <a:tc>
                  <a:txBody>
                    <a:bodyPr/>
                    <a:lstStyle/>
                    <a:p>
                      <a:pPr algn="ctr"/>
                      <a:r>
                        <a:rPr lang="en-US"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w = C</a:t>
                      </a:r>
                    </a:p>
                  </a:txBody>
                  <a:tcPr/>
                </a:tc>
                <a:extLst>
                  <a:ext uri="{0D108BD9-81ED-4DB2-BD59-A6C34878D82A}">
                    <a16:rowId xmlns:a16="http://schemas.microsoft.com/office/drawing/2014/main" val="10000"/>
                  </a:ext>
                </a:extLst>
              </a:tr>
              <a:tr h="370840">
                <a:tc>
                  <a:txBody>
                    <a:bodyPr/>
                    <a:lstStyle/>
                    <a:p>
                      <a:pPr algn="ctr"/>
                      <a:r>
                        <a:rPr lang="en-US" b="1" dirty="0">
                          <a:solidFill>
                            <a:schemeClr val="bg1"/>
                          </a:solidFill>
                        </a:rPr>
                        <a:t>i = 0</a:t>
                      </a:r>
                    </a:p>
                  </a:txBody>
                  <a:tcPr>
                    <a:solidFill>
                      <a:schemeClr val="tx2">
                        <a:lumMod val="60000"/>
                        <a:lumOff val="40000"/>
                      </a:schemeClr>
                    </a:solidFill>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tc>
                  <a:txBody>
                    <a:bodyPr/>
                    <a:lstStyle/>
                    <a:p>
                      <a:pPr algn="ctr"/>
                      <a:r>
                        <a:rPr lang="en-US" dirty="0"/>
                        <a:t>0</a:t>
                      </a:r>
                    </a:p>
                  </a:txBody>
                  <a:tcPr/>
                </a:tc>
                <a:extLst>
                  <a:ext uri="{0D108BD9-81ED-4DB2-BD59-A6C34878D82A}">
                    <a16:rowId xmlns:a16="http://schemas.microsoft.com/office/drawing/2014/main" val="10001"/>
                  </a:ext>
                </a:extLst>
              </a:tr>
              <a:tr h="370840">
                <a:tc>
                  <a:txBody>
                    <a:bodyPr/>
                    <a:lstStyle/>
                    <a:p>
                      <a:pPr algn="ctr"/>
                      <a:r>
                        <a:rPr lang="en-US" b="1" dirty="0">
                          <a:solidFill>
                            <a:schemeClr val="bg1"/>
                          </a:solidFill>
                        </a:rPr>
                        <a:t>i = 1</a:t>
                      </a:r>
                    </a:p>
                  </a:txBody>
                  <a:tcPr>
                    <a:solidFill>
                      <a:schemeClr val="tx2">
                        <a:lumMod val="60000"/>
                        <a:lumOff val="40000"/>
                      </a:schemeClr>
                    </a:solidFill>
                  </a:tcPr>
                </a:tc>
                <a:tc>
                  <a:txBody>
                    <a:bodyPr/>
                    <a:lstStyle/>
                    <a:p>
                      <a:pPr algn="ctr"/>
                      <a:r>
                        <a:rPr lang="en-US" dirty="0"/>
                        <a:t>0</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val="10002"/>
                  </a:ext>
                </a:extLst>
              </a:tr>
              <a:tr h="370840">
                <a:tc>
                  <a:txBody>
                    <a:bodyPr/>
                    <a:lstStyle/>
                    <a:p>
                      <a:pPr algn="ctr"/>
                      <a:r>
                        <a:rPr lang="en-US" b="1" dirty="0">
                          <a:solidFill>
                            <a:schemeClr val="bg1"/>
                          </a:solidFill>
                        </a:rPr>
                        <a:t>i = 2</a:t>
                      </a:r>
                    </a:p>
                  </a:txBody>
                  <a:tcPr>
                    <a:solidFill>
                      <a:schemeClr val="tx2">
                        <a:lumMod val="60000"/>
                        <a:lumOff val="40000"/>
                      </a:schemeClr>
                    </a:solidFill>
                  </a:tcPr>
                </a:tc>
                <a:tc>
                  <a:txBody>
                    <a:bodyPr/>
                    <a:lstStyle/>
                    <a:p>
                      <a:pPr algn="ctr"/>
                      <a:r>
                        <a:rPr lang="en-US" dirty="0"/>
                        <a:t>0</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3"/>
                  </a:ext>
                </a:extLst>
              </a:tr>
              <a:tr h="370840">
                <a:tc>
                  <a:txBody>
                    <a:bodyPr/>
                    <a:lstStyle/>
                    <a:p>
                      <a:pPr algn="ctr"/>
                      <a:r>
                        <a:rPr lang="en-US" b="1" dirty="0">
                          <a:solidFill>
                            <a:schemeClr val="bg1"/>
                          </a:solidFill>
                        </a:rPr>
                        <a:t>…</a:t>
                      </a:r>
                    </a:p>
                  </a:txBody>
                  <a:tcPr>
                    <a:solidFill>
                      <a:schemeClr val="tx2">
                        <a:lumMod val="60000"/>
                        <a:lumOff val="40000"/>
                      </a:schemeClr>
                    </a:solidFill>
                  </a:tcPr>
                </a:tc>
                <a:tc>
                  <a:txBody>
                    <a:bodyPr/>
                    <a:lstStyle/>
                    <a:p>
                      <a:pPr algn="ctr"/>
                      <a:r>
                        <a:rPr lang="en-US" dirty="0"/>
                        <a:t>0</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val="10004"/>
                  </a:ext>
                </a:extLst>
              </a:tr>
              <a:tr h="370840">
                <a:tc>
                  <a:txBody>
                    <a:bodyPr/>
                    <a:lstStyle/>
                    <a:p>
                      <a:pPr algn="ctr"/>
                      <a:r>
                        <a:rPr lang="en-US" b="1" dirty="0">
                          <a:solidFill>
                            <a:schemeClr val="bg1"/>
                          </a:solidFill>
                        </a:rPr>
                        <a:t>i = n</a:t>
                      </a:r>
                    </a:p>
                  </a:txBody>
                  <a:tcPr>
                    <a:solidFill>
                      <a:schemeClr val="tx2">
                        <a:lumMod val="60000"/>
                        <a:lumOff val="40000"/>
                      </a:schemeClr>
                    </a:solidFill>
                  </a:tcPr>
                </a:tc>
                <a:tc>
                  <a:txBody>
                    <a:bodyPr/>
                    <a:lstStyle/>
                    <a:p>
                      <a:pPr algn="ctr"/>
                      <a:r>
                        <a:rPr lang="en-US" dirty="0"/>
                        <a:t>0</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r>
                        <a:rPr lang="en-US" dirty="0"/>
                        <a:t>??</a:t>
                      </a:r>
                    </a:p>
                  </a:txBody>
                  <a:tcP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D17ED3C4-0BF1-0E79-E87E-9F9F7469365F}"/>
              </a:ext>
            </a:extLst>
          </p:cNvPr>
          <p:cNvSpPr txBox="1"/>
          <p:nvPr/>
        </p:nvSpPr>
        <p:spPr>
          <a:xfrm>
            <a:off x="1770687" y="1165254"/>
            <a:ext cx="8647448" cy="1200329"/>
          </a:xfrm>
          <a:prstGeom prst="rect">
            <a:avLst/>
          </a:prstGeom>
          <a:solidFill>
            <a:schemeClr val="tx1">
              <a:lumMod val="95000"/>
            </a:schemeClr>
          </a:solidFill>
          <a:ln>
            <a:solidFill>
              <a:schemeClr val="bg1"/>
            </a:solidFill>
          </a:ln>
        </p:spPr>
        <p:txBody>
          <a:bodyPr wrap="square" rtlCol="0">
            <a:spAutoFit/>
          </a:bodyPr>
          <a:lstStyle/>
          <a:p>
            <a:r>
              <a:rPr lang="en-US" sz="2400" dirty="0">
                <a:solidFill>
                  <a:schemeClr val="bg1"/>
                </a:solidFill>
              </a:rPr>
              <a:t>Create a two-dimensional array V[</a:t>
            </a:r>
            <a:r>
              <a:rPr lang="en-US" sz="2400" dirty="0">
                <a:solidFill>
                  <a:schemeClr val="accent3"/>
                </a:solidFill>
              </a:rPr>
              <a:t>I+1</a:t>
            </a:r>
            <a:r>
              <a:rPr lang="en-US" sz="2400" dirty="0">
                <a:solidFill>
                  <a:schemeClr val="bg1"/>
                </a:solidFill>
              </a:rPr>
              <a:t>][</a:t>
            </a:r>
            <a:r>
              <a:rPr lang="en-US" sz="2400" dirty="0">
                <a:solidFill>
                  <a:schemeClr val="accent2"/>
                </a:solidFill>
              </a:rPr>
              <a:t>C+1</a:t>
            </a:r>
            <a:r>
              <a:rPr lang="en-US" sz="2400" dirty="0">
                <a:solidFill>
                  <a:schemeClr val="bg1"/>
                </a:solidFill>
              </a:rPr>
              <a:t>]. Each cell V[</a:t>
            </a:r>
            <a:r>
              <a:rPr lang="en-US" sz="2400" dirty="0" err="1">
                <a:solidFill>
                  <a:schemeClr val="accent3"/>
                </a:solidFill>
              </a:rPr>
              <a:t>i</a:t>
            </a:r>
            <a:r>
              <a:rPr lang="en-US" sz="2400" dirty="0">
                <a:solidFill>
                  <a:schemeClr val="bg1"/>
                </a:solidFill>
              </a:rPr>
              <a:t>][</a:t>
            </a:r>
            <a:r>
              <a:rPr lang="en-US" sz="2400" dirty="0">
                <a:solidFill>
                  <a:schemeClr val="accent2"/>
                </a:solidFill>
              </a:rPr>
              <a:t>w</a:t>
            </a:r>
            <a:r>
              <a:rPr lang="en-US" sz="2400" dirty="0">
                <a:solidFill>
                  <a:schemeClr val="bg1"/>
                </a:solidFill>
              </a:rPr>
              <a:t>] stores the </a:t>
            </a:r>
            <a:r>
              <a:rPr lang="en-US" sz="2400" dirty="0">
                <a:solidFill>
                  <a:schemeClr val="accent1"/>
                </a:solidFill>
              </a:rPr>
              <a:t>maximum profit possible</a:t>
            </a:r>
            <a:r>
              <a:rPr lang="en-US" sz="2400" dirty="0">
                <a:solidFill>
                  <a:schemeClr val="bg1"/>
                </a:solidFill>
              </a:rPr>
              <a:t> if you are filling a </a:t>
            </a:r>
            <a:r>
              <a:rPr lang="en-US" sz="2400" dirty="0">
                <a:solidFill>
                  <a:schemeClr val="accent2"/>
                </a:solidFill>
              </a:rPr>
              <a:t>knapsack of size w</a:t>
            </a:r>
            <a:r>
              <a:rPr lang="en-US" sz="2400" dirty="0">
                <a:solidFill>
                  <a:schemeClr val="bg1"/>
                </a:solidFill>
              </a:rPr>
              <a:t> using ONLY the </a:t>
            </a:r>
            <a:r>
              <a:rPr lang="en-US" sz="2400" dirty="0">
                <a:solidFill>
                  <a:schemeClr val="accent3"/>
                </a:solidFill>
              </a:rPr>
              <a:t>first </a:t>
            </a:r>
            <a:r>
              <a:rPr lang="en-US" sz="2400" dirty="0" err="1">
                <a:solidFill>
                  <a:schemeClr val="accent3"/>
                </a:solidFill>
              </a:rPr>
              <a:t>i</a:t>
            </a:r>
            <a:r>
              <a:rPr lang="en-US" sz="2400" dirty="0">
                <a:solidFill>
                  <a:schemeClr val="accent3"/>
                </a:solidFill>
              </a:rPr>
              <a:t> items in the list I</a:t>
            </a:r>
          </a:p>
        </p:txBody>
      </p:sp>
      <p:sp>
        <p:nvSpPr>
          <p:cNvPr id="9" name="TextBox 8">
            <a:extLst>
              <a:ext uri="{FF2B5EF4-FFF2-40B4-BE49-F238E27FC236}">
                <a16:creationId xmlns:a16="http://schemas.microsoft.com/office/drawing/2014/main" id="{3BFAD272-90C0-BC66-6D1E-1505350146EB}"/>
              </a:ext>
            </a:extLst>
          </p:cNvPr>
          <p:cNvSpPr txBox="1"/>
          <p:nvPr/>
        </p:nvSpPr>
        <p:spPr>
          <a:xfrm>
            <a:off x="7865458" y="5692746"/>
            <a:ext cx="3293459" cy="923330"/>
          </a:xfrm>
          <a:prstGeom prst="rect">
            <a:avLst/>
          </a:prstGeom>
          <a:noFill/>
        </p:spPr>
        <p:txBody>
          <a:bodyPr wrap="square" rtlCol="0">
            <a:spAutoFit/>
          </a:bodyPr>
          <a:lstStyle/>
          <a:p>
            <a:r>
              <a:rPr lang="en-US" i="1" dirty="0"/>
              <a:t>Note that the answer will be down here. This is the full knapsack and uses all the items</a:t>
            </a:r>
          </a:p>
        </p:txBody>
      </p:sp>
      <p:cxnSp>
        <p:nvCxnSpPr>
          <p:cNvPr id="11" name="Straight Connector 10">
            <a:extLst>
              <a:ext uri="{FF2B5EF4-FFF2-40B4-BE49-F238E27FC236}">
                <a16:creationId xmlns:a16="http://schemas.microsoft.com/office/drawing/2014/main" id="{2EC7525F-FCB8-15BE-0B78-B0ED4D91D372}"/>
              </a:ext>
            </a:extLst>
          </p:cNvPr>
          <p:cNvCxnSpPr/>
          <p:nvPr/>
        </p:nvCxnSpPr>
        <p:spPr>
          <a:xfrm flipH="1" flipV="1">
            <a:off x="8577558" y="5000878"/>
            <a:ext cx="298153" cy="65545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B6041DC-86AD-7255-6BD8-CED9C682F856}"/>
              </a:ext>
            </a:extLst>
          </p:cNvPr>
          <p:cNvSpPr txBox="1"/>
          <p:nvPr/>
        </p:nvSpPr>
        <p:spPr>
          <a:xfrm>
            <a:off x="2086396" y="5831245"/>
            <a:ext cx="3586121" cy="646331"/>
          </a:xfrm>
          <a:prstGeom prst="rect">
            <a:avLst/>
          </a:prstGeom>
          <a:noFill/>
        </p:spPr>
        <p:txBody>
          <a:bodyPr wrap="square" rtlCol="0">
            <a:spAutoFit/>
          </a:bodyPr>
          <a:lstStyle/>
          <a:p>
            <a:r>
              <a:rPr lang="en-US" i="1" dirty="0"/>
              <a:t>This column is all 0, why? Because you have no space in the knapsack!</a:t>
            </a:r>
          </a:p>
        </p:txBody>
      </p:sp>
      <p:cxnSp>
        <p:nvCxnSpPr>
          <p:cNvPr id="13" name="Straight Connector 12">
            <a:extLst>
              <a:ext uri="{FF2B5EF4-FFF2-40B4-BE49-F238E27FC236}">
                <a16:creationId xmlns:a16="http://schemas.microsoft.com/office/drawing/2014/main" id="{D2E36E7B-DAF8-EBF5-34F3-BEAE41DA93B4}"/>
              </a:ext>
            </a:extLst>
          </p:cNvPr>
          <p:cNvCxnSpPr>
            <a:cxnSpLocks/>
          </p:cNvCxnSpPr>
          <p:nvPr/>
        </p:nvCxnSpPr>
        <p:spPr>
          <a:xfrm flipV="1">
            <a:off x="3879456" y="5011662"/>
            <a:ext cx="749188" cy="81958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BCC302E-0578-F174-57C6-492346B7E53E}"/>
              </a:ext>
            </a:extLst>
          </p:cNvPr>
          <p:cNvSpPr txBox="1"/>
          <p:nvPr/>
        </p:nvSpPr>
        <p:spPr>
          <a:xfrm>
            <a:off x="9872283" y="2967335"/>
            <a:ext cx="2183502" cy="923330"/>
          </a:xfrm>
          <a:prstGeom prst="rect">
            <a:avLst/>
          </a:prstGeom>
          <a:noFill/>
        </p:spPr>
        <p:txBody>
          <a:bodyPr wrap="square" rtlCol="0">
            <a:spAutoFit/>
          </a:bodyPr>
          <a:lstStyle/>
          <a:p>
            <a:r>
              <a:rPr lang="en-US" i="1" dirty="0"/>
              <a:t>This row is all 0, why? Because we have no items to steal!</a:t>
            </a:r>
          </a:p>
        </p:txBody>
      </p:sp>
      <p:cxnSp>
        <p:nvCxnSpPr>
          <p:cNvPr id="16" name="Straight Connector 15">
            <a:extLst>
              <a:ext uri="{FF2B5EF4-FFF2-40B4-BE49-F238E27FC236}">
                <a16:creationId xmlns:a16="http://schemas.microsoft.com/office/drawing/2014/main" id="{7E45DC57-7C8E-DB96-4E1D-EC5E884A8E8E}"/>
              </a:ext>
            </a:extLst>
          </p:cNvPr>
          <p:cNvCxnSpPr>
            <a:cxnSpLocks/>
          </p:cNvCxnSpPr>
          <p:nvPr/>
        </p:nvCxnSpPr>
        <p:spPr>
          <a:xfrm flipH="1" flipV="1">
            <a:off x="8972044" y="3199731"/>
            <a:ext cx="819319" cy="14228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863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80368"/>
            <a:ext cx="9905998" cy="676882"/>
          </a:xfrm>
        </p:spPr>
        <p:txBody>
          <a:bodyPr>
            <a:normAutofit/>
          </a:bodyPr>
          <a:lstStyle/>
          <a:p>
            <a:pPr algn="ctr"/>
            <a:r>
              <a:rPr lang="en-US" dirty="0"/>
              <a:t>Process for Dynamic Programming</a:t>
            </a:r>
          </a:p>
        </p:txBody>
      </p:sp>
      <p:sp>
        <p:nvSpPr>
          <p:cNvPr id="4" name="Content Placeholder 3"/>
          <p:cNvSpPr>
            <a:spLocks noGrp="1"/>
          </p:cNvSpPr>
          <p:nvPr>
            <p:ph sz="quarter" idx="1"/>
          </p:nvPr>
        </p:nvSpPr>
        <p:spPr>
          <a:xfrm>
            <a:off x="2019298" y="5401282"/>
            <a:ext cx="8153402" cy="1085850"/>
          </a:xfrm>
          <a:solidFill>
            <a:schemeClr val="accent2"/>
          </a:solidFill>
          <a:ln>
            <a:solidFill>
              <a:schemeClr val="bg1"/>
            </a:solidFill>
          </a:ln>
        </p:spPr>
        <p:txBody>
          <a:bodyPr anchor="ctr">
            <a:normAutofit/>
          </a:bodyPr>
          <a:lstStyle/>
          <a:p>
            <a:pPr marL="0" indent="0" algn="ctr">
              <a:buNone/>
            </a:pPr>
            <a:r>
              <a:rPr lang="en-US" dirty="0">
                <a:solidFill>
                  <a:schemeClr val="bg1"/>
                </a:solidFill>
              </a:rPr>
              <a:t>Develop an algorithm that </a:t>
            </a:r>
            <a:r>
              <a:rPr lang="en-US" b="1" i="1" dirty="0">
                <a:solidFill>
                  <a:schemeClr val="bg1"/>
                </a:solidFill>
              </a:rPr>
              <a:t>loops through data structure </a:t>
            </a:r>
            <a:r>
              <a:rPr lang="en-US" dirty="0">
                <a:solidFill>
                  <a:schemeClr val="bg1"/>
                </a:solidFill>
              </a:rPr>
              <a:t>solving each sub-problem one at a time (either bottom-up or top-down)</a:t>
            </a:r>
          </a:p>
        </p:txBody>
      </p:sp>
      <p:sp>
        <p:nvSpPr>
          <p:cNvPr id="5" name="Content Placeholder 3">
            <a:extLst>
              <a:ext uri="{FF2B5EF4-FFF2-40B4-BE49-F238E27FC236}">
                <a16:creationId xmlns:a16="http://schemas.microsoft.com/office/drawing/2014/main" id="{B22F5B71-CB11-DB1F-F1CA-8DF29837BFA7}"/>
              </a:ext>
            </a:extLst>
          </p:cNvPr>
          <p:cNvSpPr txBox="1">
            <a:spLocks/>
          </p:cNvSpPr>
          <p:nvPr/>
        </p:nvSpPr>
        <p:spPr>
          <a:xfrm>
            <a:off x="2019299" y="1371600"/>
            <a:ext cx="8153401" cy="561975"/>
          </a:xfrm>
          <a:prstGeom prst="rect">
            <a:avLst/>
          </a:prstGeom>
          <a:solidFill>
            <a:schemeClr val="accent1"/>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dirty="0">
                <a:solidFill>
                  <a:schemeClr val="bg1"/>
                </a:solidFill>
              </a:rPr>
              <a:t>Recognize</a:t>
            </a:r>
            <a:r>
              <a:rPr lang="en-US" dirty="0">
                <a:solidFill>
                  <a:schemeClr val="bg1"/>
                </a:solidFill>
              </a:rPr>
              <a:t> what the </a:t>
            </a:r>
            <a:r>
              <a:rPr lang="en-US" b="1" i="1" dirty="0">
                <a:solidFill>
                  <a:schemeClr val="bg1"/>
                </a:solidFill>
              </a:rPr>
              <a:t>sub-problems</a:t>
            </a:r>
            <a:r>
              <a:rPr lang="en-US" dirty="0">
                <a:solidFill>
                  <a:schemeClr val="bg1"/>
                </a:solidFill>
              </a:rPr>
              <a:t> are</a:t>
            </a:r>
          </a:p>
        </p:txBody>
      </p:sp>
      <p:sp>
        <p:nvSpPr>
          <p:cNvPr id="6" name="Content Placeholder 3">
            <a:extLst>
              <a:ext uri="{FF2B5EF4-FFF2-40B4-BE49-F238E27FC236}">
                <a16:creationId xmlns:a16="http://schemas.microsoft.com/office/drawing/2014/main" id="{F0960C45-0725-690A-16F8-AC4B2218FB11}"/>
              </a:ext>
            </a:extLst>
          </p:cNvPr>
          <p:cNvSpPr txBox="1">
            <a:spLocks/>
          </p:cNvSpPr>
          <p:nvPr/>
        </p:nvSpPr>
        <p:spPr>
          <a:xfrm>
            <a:off x="2019298" y="2448532"/>
            <a:ext cx="8153402" cy="857250"/>
          </a:xfrm>
          <a:prstGeom prst="rect">
            <a:avLst/>
          </a:prstGeom>
          <a:solidFill>
            <a:schemeClr val="accent1"/>
          </a:solidFill>
          <a:ln>
            <a:solidFill>
              <a:schemeClr val="bg1"/>
            </a:solidFill>
          </a:ln>
        </p:spPr>
        <p:txBody>
          <a:bodyPr vert="horz" lIns="91440" tIns="45720" rIns="91440" bIns="45720" rtlCol="0" anchor="ctr">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b="1" i="1" dirty="0">
                <a:solidFill>
                  <a:schemeClr val="bg1"/>
                </a:solidFill>
              </a:rPr>
              <a:t>Identify the recursive structure </a:t>
            </a:r>
            <a:r>
              <a:rPr lang="en-US" dirty="0">
                <a:solidFill>
                  <a:schemeClr val="bg1"/>
                </a:solidFill>
              </a:rPr>
              <a:t>of the problem in terms of its sub-problems (At the top level, what is the “last thing” done?)</a:t>
            </a:r>
          </a:p>
        </p:txBody>
      </p:sp>
      <p:sp>
        <p:nvSpPr>
          <p:cNvPr id="7" name="Content Placeholder 3">
            <a:extLst>
              <a:ext uri="{FF2B5EF4-FFF2-40B4-BE49-F238E27FC236}">
                <a16:creationId xmlns:a16="http://schemas.microsoft.com/office/drawing/2014/main" id="{AE479B0C-E38E-9089-1F82-38EA91B21525}"/>
              </a:ext>
            </a:extLst>
          </p:cNvPr>
          <p:cNvSpPr txBox="1">
            <a:spLocks/>
          </p:cNvSpPr>
          <p:nvPr/>
        </p:nvSpPr>
        <p:spPr>
          <a:xfrm>
            <a:off x="2019298" y="3847493"/>
            <a:ext cx="8153402" cy="1085850"/>
          </a:xfrm>
          <a:prstGeom prst="rect">
            <a:avLst/>
          </a:prstGeom>
          <a:solidFill>
            <a:schemeClr val="accent1"/>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solidFill>
                  <a:schemeClr val="bg1"/>
                </a:solidFill>
              </a:rPr>
              <a:t>Formulate a </a:t>
            </a:r>
            <a:r>
              <a:rPr lang="en-US" b="1" i="1" dirty="0">
                <a:solidFill>
                  <a:schemeClr val="bg1"/>
                </a:solidFill>
              </a:rPr>
              <a:t>data structure (array, table)</a:t>
            </a:r>
            <a:r>
              <a:rPr lang="en-US" dirty="0">
                <a:solidFill>
                  <a:schemeClr val="bg1"/>
                </a:solidFill>
              </a:rPr>
              <a:t> that can look-up solution to any sub-problem in </a:t>
            </a:r>
            <a:r>
              <a:rPr lang="en-US" b="1" i="1" dirty="0">
                <a:solidFill>
                  <a:schemeClr val="bg1"/>
                </a:solidFill>
              </a:rPr>
              <a:t>constant time</a:t>
            </a:r>
          </a:p>
        </p:txBody>
      </p:sp>
      <p:sp>
        <p:nvSpPr>
          <p:cNvPr id="8" name="Content Placeholder 3">
            <a:extLst>
              <a:ext uri="{FF2B5EF4-FFF2-40B4-BE49-F238E27FC236}">
                <a16:creationId xmlns:a16="http://schemas.microsoft.com/office/drawing/2014/main" id="{CFC22BB7-5829-8779-4233-9B22F85A1CD1}"/>
              </a:ext>
            </a:extLst>
          </p:cNvPr>
          <p:cNvSpPr txBox="1">
            <a:spLocks/>
          </p:cNvSpPr>
          <p:nvPr/>
        </p:nvSpPr>
        <p:spPr>
          <a:xfrm>
            <a:off x="2019298" y="1009650"/>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1:</a:t>
            </a:r>
          </a:p>
        </p:txBody>
      </p:sp>
      <p:sp>
        <p:nvSpPr>
          <p:cNvPr id="9" name="Content Placeholder 3">
            <a:extLst>
              <a:ext uri="{FF2B5EF4-FFF2-40B4-BE49-F238E27FC236}">
                <a16:creationId xmlns:a16="http://schemas.microsoft.com/office/drawing/2014/main" id="{4DA72CA4-D422-5935-2564-7D3A9B55EAAB}"/>
              </a:ext>
            </a:extLst>
          </p:cNvPr>
          <p:cNvSpPr txBox="1">
            <a:spLocks/>
          </p:cNvSpPr>
          <p:nvPr/>
        </p:nvSpPr>
        <p:spPr>
          <a:xfrm>
            <a:off x="2019298" y="2096107"/>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2:</a:t>
            </a:r>
          </a:p>
        </p:txBody>
      </p:sp>
      <p:sp>
        <p:nvSpPr>
          <p:cNvPr id="10" name="Content Placeholder 3">
            <a:extLst>
              <a:ext uri="{FF2B5EF4-FFF2-40B4-BE49-F238E27FC236}">
                <a16:creationId xmlns:a16="http://schemas.microsoft.com/office/drawing/2014/main" id="{4CC12AFA-DF0C-7460-F0A3-19F7CAFC626C}"/>
              </a:ext>
            </a:extLst>
          </p:cNvPr>
          <p:cNvSpPr txBox="1">
            <a:spLocks/>
          </p:cNvSpPr>
          <p:nvPr/>
        </p:nvSpPr>
        <p:spPr>
          <a:xfrm>
            <a:off x="2019298" y="3495068"/>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3:</a:t>
            </a:r>
          </a:p>
        </p:txBody>
      </p:sp>
      <p:sp>
        <p:nvSpPr>
          <p:cNvPr id="11" name="Content Placeholder 3">
            <a:extLst>
              <a:ext uri="{FF2B5EF4-FFF2-40B4-BE49-F238E27FC236}">
                <a16:creationId xmlns:a16="http://schemas.microsoft.com/office/drawing/2014/main" id="{46864DA0-4306-24DA-50E6-77F42D58878C}"/>
              </a:ext>
            </a:extLst>
          </p:cNvPr>
          <p:cNvSpPr txBox="1">
            <a:spLocks/>
          </p:cNvSpPr>
          <p:nvPr/>
        </p:nvSpPr>
        <p:spPr>
          <a:xfrm>
            <a:off x="2019297" y="5048857"/>
            <a:ext cx="8153401" cy="381000"/>
          </a:xfrm>
          <a:prstGeom prst="rect">
            <a:avLst/>
          </a:prstGeom>
          <a:noFill/>
          <a:ln>
            <a:no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1">
                    <a:lumMod val="95000"/>
                  </a:schemeClr>
                </a:solidFill>
              </a:rPr>
              <a:t>Step 4:</a:t>
            </a:r>
          </a:p>
        </p:txBody>
      </p:sp>
    </p:spTree>
    <p:extLst>
      <p:ext uri="{BB962C8B-B14F-4D97-AF65-F5344CB8AC3E}">
        <p14:creationId xmlns:p14="http://schemas.microsoft.com/office/powerpoint/2010/main" val="3527044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Pseudo-code</a:t>
            </a:r>
          </a:p>
        </p:txBody>
      </p:sp>
      <p:sp>
        <p:nvSpPr>
          <p:cNvPr id="3" name="Content Placeholder 2"/>
          <p:cNvSpPr>
            <a:spLocks noGrp="1"/>
          </p:cNvSpPr>
          <p:nvPr>
            <p:ph sz="quarter" idx="1"/>
          </p:nvPr>
        </p:nvSpPr>
        <p:spPr>
          <a:xfrm>
            <a:off x="2269985" y="990040"/>
            <a:ext cx="7652030" cy="1720792"/>
          </a:xfrm>
          <a:solidFill>
            <a:schemeClr val="tx1">
              <a:lumMod val="95000"/>
            </a:schemeClr>
          </a:solidFill>
          <a:ln>
            <a:solidFill>
              <a:schemeClr val="bg1"/>
            </a:solidFill>
          </a:ln>
        </p:spPr>
        <p:txBody>
          <a:bodyPr anchor="t" anchorCtr="0">
            <a:noAutofit/>
          </a:bodyPr>
          <a:lstStyle/>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Knapsack(</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C)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 = new [</a:t>
            </a:r>
            <a:r>
              <a:rPr lang="en-US" sz="2000" dirty="0">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+1][</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V[0,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0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0]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p>
        </p:txBody>
      </p:sp>
      <p:sp>
        <p:nvSpPr>
          <p:cNvPr id="5" name="TextBox 4">
            <a:extLst>
              <a:ext uri="{FF2B5EF4-FFF2-40B4-BE49-F238E27FC236}">
                <a16:creationId xmlns:a16="http://schemas.microsoft.com/office/drawing/2014/main" id="{5C860665-323F-4AE8-D198-D89D421EEE19}"/>
              </a:ext>
            </a:extLst>
          </p:cNvPr>
          <p:cNvSpPr txBox="1"/>
          <p:nvPr/>
        </p:nvSpPr>
        <p:spPr>
          <a:xfrm>
            <a:off x="7180331" y="4147169"/>
            <a:ext cx="2473467" cy="646331"/>
          </a:xfrm>
          <a:prstGeom prst="rect">
            <a:avLst/>
          </a:prstGeom>
          <a:noFill/>
        </p:spPr>
        <p:txBody>
          <a:bodyPr wrap="square" rtlCol="0">
            <a:spAutoFit/>
          </a:bodyPr>
          <a:lstStyle/>
          <a:p>
            <a:r>
              <a:rPr lang="en-US" dirty="0"/>
              <a:t>Create the array, handle your base cases</a:t>
            </a:r>
          </a:p>
        </p:txBody>
      </p:sp>
      <p:cxnSp>
        <p:nvCxnSpPr>
          <p:cNvPr id="7" name="Straight Connector 6">
            <a:extLst>
              <a:ext uri="{FF2B5EF4-FFF2-40B4-BE49-F238E27FC236}">
                <a16:creationId xmlns:a16="http://schemas.microsoft.com/office/drawing/2014/main" id="{60E1B3A9-74FE-F1D7-6485-A606112575FB}"/>
              </a:ext>
            </a:extLst>
          </p:cNvPr>
          <p:cNvCxnSpPr/>
          <p:nvPr/>
        </p:nvCxnSpPr>
        <p:spPr>
          <a:xfrm>
            <a:off x="7177635" y="2880765"/>
            <a:ext cx="606903" cy="113288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8491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41C9C-F37C-69F0-FDF4-0D95F1564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2E0477-3ACF-78E0-20B3-99D7CAA0CCAC}"/>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Pseudo-code</a:t>
            </a:r>
          </a:p>
        </p:txBody>
      </p:sp>
      <p:sp>
        <p:nvSpPr>
          <p:cNvPr id="3" name="Content Placeholder 2">
            <a:extLst>
              <a:ext uri="{FF2B5EF4-FFF2-40B4-BE49-F238E27FC236}">
                <a16:creationId xmlns:a16="http://schemas.microsoft.com/office/drawing/2014/main" id="{101C189D-A55F-36EF-70ED-9274A06CDAE9}"/>
              </a:ext>
            </a:extLst>
          </p:cNvPr>
          <p:cNvSpPr>
            <a:spLocks noGrp="1"/>
          </p:cNvSpPr>
          <p:nvPr>
            <p:ph sz="quarter" idx="1"/>
          </p:nvPr>
        </p:nvSpPr>
        <p:spPr>
          <a:xfrm>
            <a:off x="2269985" y="990040"/>
            <a:ext cx="7652030" cy="2438960"/>
          </a:xfrm>
          <a:solidFill>
            <a:schemeClr val="tx1">
              <a:lumMod val="95000"/>
            </a:schemeClr>
          </a:solidFill>
          <a:ln>
            <a:solidFill>
              <a:schemeClr val="bg1"/>
            </a:solidFill>
          </a:ln>
        </p:spPr>
        <p:txBody>
          <a:bodyPr anchor="t" anchorCtr="0">
            <a:noAutofit/>
          </a:bodyPr>
          <a:lstStyle/>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Knapsack(</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C)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 = new [</a:t>
            </a:r>
            <a:r>
              <a:rPr lang="en-US" sz="2000" dirty="0">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+1][</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V[0,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0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0]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1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1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a:t>
            </a:r>
          </a:p>
        </p:txBody>
      </p:sp>
      <p:sp>
        <p:nvSpPr>
          <p:cNvPr id="4" name="TextBox 3">
            <a:extLst>
              <a:ext uri="{FF2B5EF4-FFF2-40B4-BE49-F238E27FC236}">
                <a16:creationId xmlns:a16="http://schemas.microsoft.com/office/drawing/2014/main" id="{6428B8A1-BB2B-FA6D-76C2-F13494667B5E}"/>
              </a:ext>
            </a:extLst>
          </p:cNvPr>
          <p:cNvSpPr txBox="1"/>
          <p:nvPr/>
        </p:nvSpPr>
        <p:spPr>
          <a:xfrm>
            <a:off x="4859266" y="4915913"/>
            <a:ext cx="2473467" cy="923330"/>
          </a:xfrm>
          <a:prstGeom prst="rect">
            <a:avLst/>
          </a:prstGeom>
          <a:noFill/>
        </p:spPr>
        <p:txBody>
          <a:bodyPr wrap="square" rtlCol="0">
            <a:spAutoFit/>
          </a:bodyPr>
          <a:lstStyle/>
          <a:p>
            <a:r>
              <a:rPr lang="en-US" dirty="0"/>
              <a:t>Loop through the cells of the array that need to be filled out in order</a:t>
            </a:r>
          </a:p>
        </p:txBody>
      </p:sp>
      <p:cxnSp>
        <p:nvCxnSpPr>
          <p:cNvPr id="5" name="Straight Connector 4">
            <a:extLst>
              <a:ext uri="{FF2B5EF4-FFF2-40B4-BE49-F238E27FC236}">
                <a16:creationId xmlns:a16="http://schemas.microsoft.com/office/drawing/2014/main" id="{10C451B6-A6C9-7090-98F9-6E6D731BA70E}"/>
              </a:ext>
            </a:extLst>
          </p:cNvPr>
          <p:cNvCxnSpPr/>
          <p:nvPr/>
        </p:nvCxnSpPr>
        <p:spPr>
          <a:xfrm>
            <a:off x="4856570" y="3649509"/>
            <a:ext cx="606903" cy="113288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273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8EEB4-E7FE-E306-9410-562561ACEA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659C8-DCDA-70A6-F647-E7CA608384B2}"/>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Pseudo-code</a:t>
            </a:r>
          </a:p>
        </p:txBody>
      </p:sp>
      <p:sp>
        <p:nvSpPr>
          <p:cNvPr id="3" name="Content Placeholder 2">
            <a:extLst>
              <a:ext uri="{FF2B5EF4-FFF2-40B4-BE49-F238E27FC236}">
                <a16:creationId xmlns:a16="http://schemas.microsoft.com/office/drawing/2014/main" id="{F17E3C9C-BBBD-32B8-A122-5B9A742ABB42}"/>
              </a:ext>
            </a:extLst>
          </p:cNvPr>
          <p:cNvSpPr>
            <a:spLocks noGrp="1"/>
          </p:cNvSpPr>
          <p:nvPr>
            <p:ph sz="quarter" idx="1"/>
          </p:nvPr>
        </p:nvSpPr>
        <p:spPr>
          <a:xfrm>
            <a:off x="2269985" y="990040"/>
            <a:ext cx="7652030" cy="3112622"/>
          </a:xfrm>
          <a:solidFill>
            <a:schemeClr val="tx1">
              <a:lumMod val="95000"/>
            </a:schemeClr>
          </a:solidFill>
          <a:ln>
            <a:solidFill>
              <a:schemeClr val="bg1"/>
            </a:solidFill>
          </a:ln>
        </p:spPr>
        <p:txBody>
          <a:bodyPr anchor="t" anchorCtr="0">
            <a:noAutofit/>
          </a:bodyPr>
          <a:lstStyle/>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Knapsack(</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C)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 = new [</a:t>
            </a:r>
            <a:r>
              <a:rPr lang="en-US" sz="2000" dirty="0">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+1][</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V[0,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0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0]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1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1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if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a:t>
            </a:r>
            <a:r>
              <a:rPr lang="en-US" sz="2000" dirty="0">
                <a:solidFill>
                  <a:schemeClr val="accent1"/>
                </a:solidFill>
                <a:latin typeface="Courier New" panose="02070309020205020404" pitchFamily="49" charset="0"/>
                <a:cs typeface="Courier New" panose="02070309020205020404" pitchFamily="49" charset="0"/>
              </a:rPr>
              <a:t>I[k].w</a:t>
            </a:r>
            <a:r>
              <a:rPr lang="en-US" sz="2000" dirty="0">
                <a:solidFill>
                  <a:schemeClr val="bg1"/>
                </a:solidFill>
                <a:latin typeface="Courier New" panose="02070309020205020404" pitchFamily="49" charset="0"/>
                <a:cs typeface="Courier New" panose="02070309020205020404" pitchFamily="49" charset="0"/>
              </a:rPr>
              <a:t> &lt;  0) //Item doesn’t fit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-1,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endParaRPr lang="en-US" sz="2000" dirty="0">
              <a:solidFill>
                <a:schemeClr val="bg1"/>
              </a:solidFill>
              <a:latin typeface="Courier New" panose="02070309020205020404" pitchFamily="49" charset="0"/>
              <a:cs typeface="Courier New" panose="02070309020205020404" pitchFamily="49" charset="0"/>
            </a:endParaRPr>
          </a:p>
        </p:txBody>
      </p:sp>
      <p:sp>
        <p:nvSpPr>
          <p:cNvPr id="4" name="TextBox 3">
            <a:extLst>
              <a:ext uri="{FF2B5EF4-FFF2-40B4-BE49-F238E27FC236}">
                <a16:creationId xmlns:a16="http://schemas.microsoft.com/office/drawing/2014/main" id="{66FD9C44-1736-267B-4F83-08BE1B5B466E}"/>
              </a:ext>
            </a:extLst>
          </p:cNvPr>
          <p:cNvSpPr txBox="1"/>
          <p:nvPr/>
        </p:nvSpPr>
        <p:spPr>
          <a:xfrm>
            <a:off x="4770253" y="5506632"/>
            <a:ext cx="4673151" cy="369332"/>
          </a:xfrm>
          <a:prstGeom prst="rect">
            <a:avLst/>
          </a:prstGeom>
          <a:noFill/>
        </p:spPr>
        <p:txBody>
          <a:bodyPr wrap="square" rtlCol="0">
            <a:spAutoFit/>
          </a:bodyPr>
          <a:lstStyle/>
          <a:p>
            <a:r>
              <a:rPr lang="en-US" dirty="0"/>
              <a:t>If the kth item doesn’t fit, then you cannot use it!</a:t>
            </a:r>
          </a:p>
        </p:txBody>
      </p:sp>
      <p:cxnSp>
        <p:nvCxnSpPr>
          <p:cNvPr id="5" name="Straight Connector 4">
            <a:extLst>
              <a:ext uri="{FF2B5EF4-FFF2-40B4-BE49-F238E27FC236}">
                <a16:creationId xmlns:a16="http://schemas.microsoft.com/office/drawing/2014/main" id="{CCD84480-94B0-77AD-876B-849B8CF1791D}"/>
              </a:ext>
            </a:extLst>
          </p:cNvPr>
          <p:cNvCxnSpPr/>
          <p:nvPr/>
        </p:nvCxnSpPr>
        <p:spPr>
          <a:xfrm>
            <a:off x="4767558" y="4240228"/>
            <a:ext cx="606903" cy="113288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17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16880-4D8D-B7E3-3068-98EA37049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9D1157-2E10-7274-8A4F-37EFA9B9DA24}"/>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Pseudo-code</a:t>
            </a:r>
          </a:p>
        </p:txBody>
      </p:sp>
      <p:sp>
        <p:nvSpPr>
          <p:cNvPr id="3" name="Content Placeholder 2">
            <a:extLst>
              <a:ext uri="{FF2B5EF4-FFF2-40B4-BE49-F238E27FC236}">
                <a16:creationId xmlns:a16="http://schemas.microsoft.com/office/drawing/2014/main" id="{BFEF68C7-4EF9-3FCC-EE25-1153002760AA}"/>
              </a:ext>
            </a:extLst>
          </p:cNvPr>
          <p:cNvSpPr>
            <a:spLocks noGrp="1"/>
          </p:cNvSpPr>
          <p:nvPr>
            <p:ph sz="quarter" idx="1"/>
          </p:nvPr>
        </p:nvSpPr>
        <p:spPr>
          <a:xfrm>
            <a:off x="2269985" y="990040"/>
            <a:ext cx="7652030" cy="4536820"/>
          </a:xfrm>
          <a:solidFill>
            <a:schemeClr val="tx1">
              <a:lumMod val="95000"/>
            </a:schemeClr>
          </a:solidFill>
          <a:ln>
            <a:solidFill>
              <a:schemeClr val="bg1"/>
            </a:solidFill>
          </a:ln>
        </p:spPr>
        <p:txBody>
          <a:bodyPr anchor="t" anchorCtr="0">
            <a:noAutofit/>
          </a:bodyPr>
          <a:lstStyle/>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Knapsack(</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C)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 = new [</a:t>
            </a:r>
            <a:r>
              <a:rPr lang="en-US" sz="2000" dirty="0">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+1][</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V[0,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0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0]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1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1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if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a:t>
            </a:r>
            <a:r>
              <a:rPr lang="en-US" sz="2000" dirty="0">
                <a:solidFill>
                  <a:schemeClr val="accent1"/>
                </a:solidFill>
                <a:latin typeface="Courier New" panose="02070309020205020404" pitchFamily="49" charset="0"/>
                <a:cs typeface="Courier New" panose="02070309020205020404" pitchFamily="49" charset="0"/>
              </a:rPr>
              <a:t>I[k].w</a:t>
            </a:r>
            <a:r>
              <a:rPr lang="en-US" sz="2000" dirty="0">
                <a:solidFill>
                  <a:schemeClr val="bg1"/>
                </a:solidFill>
                <a:latin typeface="Courier New" panose="02070309020205020404" pitchFamily="49" charset="0"/>
                <a:cs typeface="Courier New" panose="02070309020205020404" pitchFamily="49" charset="0"/>
              </a:rPr>
              <a:t> &lt;  0) //Item doesn’t fit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-1,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else:</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val_with</a:t>
            </a:r>
            <a:r>
              <a:rPr lang="en-US" sz="2000" dirty="0">
                <a:solidFill>
                  <a:schemeClr val="bg1"/>
                </a:solidFill>
                <a:latin typeface="Courier New" panose="02070309020205020404" pitchFamily="49" charset="0"/>
                <a:cs typeface="Courier New" panose="02070309020205020404" pitchFamily="49" charset="0"/>
              </a:rPr>
              <a:t> = </a:t>
            </a:r>
            <a:r>
              <a:rPr lang="en-US" sz="2000" dirty="0">
                <a:solidFill>
                  <a:schemeClr val="accent1"/>
                </a:solidFill>
                <a:latin typeface="Courier New" panose="02070309020205020404" pitchFamily="49" charset="0"/>
                <a:cs typeface="Courier New" panose="02070309020205020404" pitchFamily="49" charset="0"/>
              </a:rPr>
              <a:t>I[k].v</a:t>
            </a:r>
            <a:r>
              <a:rPr lang="en-US" sz="2000" dirty="0">
                <a:solidFill>
                  <a:schemeClr val="bg1"/>
                </a:solidFill>
                <a:latin typeface="Courier New" panose="02070309020205020404" pitchFamily="49" charset="0"/>
                <a:cs typeface="Courier New" panose="02070309020205020404" pitchFamily="49" charset="0"/>
              </a:rPr>
              <a:t> +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-1,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a:t>
            </a:r>
            <a:r>
              <a:rPr lang="en-US" sz="2000" dirty="0">
                <a:solidFill>
                  <a:schemeClr val="accent1"/>
                </a:solidFill>
                <a:latin typeface="Courier New" panose="02070309020205020404" pitchFamily="49" charset="0"/>
                <a:cs typeface="Courier New" panose="02070309020205020404" pitchFamily="49" charset="0"/>
              </a:rPr>
              <a:t>I[k].w</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val_without</a:t>
            </a:r>
            <a:r>
              <a:rPr lang="en-US" sz="2000" dirty="0">
                <a:solidFill>
                  <a:schemeClr val="bg1"/>
                </a:solidFill>
                <a:latin typeface="Courier New" panose="02070309020205020404" pitchFamily="49" charset="0"/>
                <a:cs typeface="Courier New" panose="02070309020205020404" pitchFamily="49" charset="0"/>
              </a:rPr>
              <a:t> =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-1,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max( </a:t>
            </a:r>
            <a:r>
              <a:rPr lang="en-US" sz="2000" dirty="0" err="1">
                <a:solidFill>
                  <a:schemeClr val="bg1"/>
                </a:solidFill>
                <a:latin typeface="Courier New" panose="02070309020205020404" pitchFamily="49" charset="0"/>
                <a:cs typeface="Courier New" panose="02070309020205020404" pitchFamily="49" charset="0"/>
              </a:rPr>
              <a:t>val_with</a:t>
            </a: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val_without</a:t>
            </a:r>
            <a:r>
              <a:rPr lang="en-US" sz="2000" dirty="0">
                <a:solidFill>
                  <a:schemeClr val="bg1"/>
                </a:solidFill>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9236D310-6980-3DB3-DC26-C923DFAF451E}"/>
              </a:ext>
            </a:extLst>
          </p:cNvPr>
          <p:cNvSpPr txBox="1"/>
          <p:nvPr/>
        </p:nvSpPr>
        <p:spPr>
          <a:xfrm>
            <a:off x="5024477" y="6090490"/>
            <a:ext cx="4673151" cy="646331"/>
          </a:xfrm>
          <a:prstGeom prst="rect">
            <a:avLst/>
          </a:prstGeom>
          <a:noFill/>
        </p:spPr>
        <p:txBody>
          <a:bodyPr wrap="square" rtlCol="0">
            <a:spAutoFit/>
          </a:bodyPr>
          <a:lstStyle/>
          <a:p>
            <a:r>
              <a:rPr lang="en-US" dirty="0"/>
              <a:t>Else look up both cells we can possible “build off of”. Take the better of the two options</a:t>
            </a:r>
          </a:p>
        </p:txBody>
      </p:sp>
      <p:cxnSp>
        <p:nvCxnSpPr>
          <p:cNvPr id="5" name="Straight Connector 4">
            <a:extLst>
              <a:ext uri="{FF2B5EF4-FFF2-40B4-BE49-F238E27FC236}">
                <a16:creationId xmlns:a16="http://schemas.microsoft.com/office/drawing/2014/main" id="{91266D21-A894-600F-8FCF-CC420C43E892}"/>
              </a:ext>
            </a:extLst>
          </p:cNvPr>
          <p:cNvCxnSpPr>
            <a:cxnSpLocks/>
          </p:cNvCxnSpPr>
          <p:nvPr/>
        </p:nvCxnSpPr>
        <p:spPr>
          <a:xfrm>
            <a:off x="4922652" y="5629244"/>
            <a:ext cx="203651" cy="358862"/>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837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6BAF1-3928-4008-E0F7-6D4F062D41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51BCB-F4B8-35D6-0414-3335D8175370}"/>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Pseudo-code</a:t>
            </a:r>
          </a:p>
        </p:txBody>
      </p:sp>
      <p:sp>
        <p:nvSpPr>
          <p:cNvPr id="3" name="Content Placeholder 2">
            <a:extLst>
              <a:ext uri="{FF2B5EF4-FFF2-40B4-BE49-F238E27FC236}">
                <a16:creationId xmlns:a16="http://schemas.microsoft.com/office/drawing/2014/main" id="{2E082962-3049-5961-BE22-72BD7D3D34F2}"/>
              </a:ext>
            </a:extLst>
          </p:cNvPr>
          <p:cNvSpPr>
            <a:spLocks noGrp="1"/>
          </p:cNvSpPr>
          <p:nvPr>
            <p:ph sz="quarter" idx="1"/>
          </p:nvPr>
        </p:nvSpPr>
        <p:spPr>
          <a:xfrm>
            <a:off x="2269985" y="990040"/>
            <a:ext cx="7652030" cy="5394578"/>
          </a:xfrm>
          <a:solidFill>
            <a:schemeClr val="tx1">
              <a:lumMod val="95000"/>
            </a:schemeClr>
          </a:solidFill>
          <a:ln>
            <a:solidFill>
              <a:schemeClr val="bg1"/>
            </a:solidFill>
          </a:ln>
        </p:spPr>
        <p:txBody>
          <a:bodyPr anchor="t" anchorCtr="0">
            <a:noAutofit/>
          </a:bodyPr>
          <a:lstStyle/>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Knapsack(</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C)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 = new [</a:t>
            </a:r>
            <a:r>
              <a:rPr lang="en-US" sz="2000" dirty="0">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+1][</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V[0,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0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0] =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 1 to </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for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1 to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if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a:t>
            </a:r>
            <a:r>
              <a:rPr lang="en-US" sz="2000" dirty="0">
                <a:solidFill>
                  <a:schemeClr val="accent1"/>
                </a:solidFill>
                <a:latin typeface="Courier New" panose="02070309020205020404" pitchFamily="49" charset="0"/>
                <a:cs typeface="Courier New" panose="02070309020205020404" pitchFamily="49" charset="0"/>
              </a:rPr>
              <a:t>I[k].w</a:t>
            </a:r>
            <a:r>
              <a:rPr lang="en-US" sz="2000" dirty="0">
                <a:solidFill>
                  <a:schemeClr val="bg1"/>
                </a:solidFill>
                <a:latin typeface="Courier New" panose="02070309020205020404" pitchFamily="49" charset="0"/>
                <a:cs typeface="Courier New" panose="02070309020205020404" pitchFamily="49" charset="0"/>
              </a:rPr>
              <a:t> &lt;  0) //Item doesn’t fit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-1,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else:</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val_with</a:t>
            </a:r>
            <a:r>
              <a:rPr lang="en-US" sz="2000" dirty="0">
                <a:solidFill>
                  <a:schemeClr val="bg1"/>
                </a:solidFill>
                <a:latin typeface="Courier New" panose="02070309020205020404" pitchFamily="49" charset="0"/>
                <a:cs typeface="Courier New" panose="02070309020205020404" pitchFamily="49" charset="0"/>
              </a:rPr>
              <a:t> = </a:t>
            </a:r>
            <a:r>
              <a:rPr lang="en-US" sz="2000" dirty="0">
                <a:solidFill>
                  <a:schemeClr val="accent1"/>
                </a:solidFill>
                <a:latin typeface="Courier New" panose="02070309020205020404" pitchFamily="49" charset="0"/>
                <a:cs typeface="Courier New" panose="02070309020205020404" pitchFamily="49" charset="0"/>
              </a:rPr>
              <a:t>I[k].v</a:t>
            </a:r>
            <a:r>
              <a:rPr lang="en-US" sz="2000" dirty="0">
                <a:solidFill>
                  <a:schemeClr val="bg1"/>
                </a:solidFill>
                <a:latin typeface="Courier New" panose="02070309020205020404" pitchFamily="49" charset="0"/>
                <a:cs typeface="Courier New" panose="02070309020205020404" pitchFamily="49" charset="0"/>
              </a:rPr>
              <a:t> +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-1,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a:t>
            </a:r>
            <a:r>
              <a:rPr lang="en-US" sz="2000" dirty="0">
                <a:solidFill>
                  <a:schemeClr val="accent1"/>
                </a:solidFill>
                <a:latin typeface="Courier New" panose="02070309020205020404" pitchFamily="49" charset="0"/>
                <a:cs typeface="Courier New" panose="02070309020205020404" pitchFamily="49" charset="0"/>
              </a:rPr>
              <a:t>I[k].w</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val_without</a:t>
            </a:r>
            <a:r>
              <a:rPr lang="en-US" sz="2000" dirty="0">
                <a:solidFill>
                  <a:schemeClr val="bg1"/>
                </a:solidFill>
                <a:latin typeface="Courier New" panose="02070309020205020404" pitchFamily="49" charset="0"/>
                <a:cs typeface="Courier New" panose="02070309020205020404" pitchFamily="49" charset="0"/>
              </a:rPr>
              <a:t> =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-1,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V[</a:t>
            </a:r>
            <a:r>
              <a:rPr lang="en-US" sz="2000" dirty="0">
                <a:solidFill>
                  <a:schemeClr val="accent3"/>
                </a:solidFill>
                <a:latin typeface="Courier New" panose="02070309020205020404" pitchFamily="49" charset="0"/>
                <a:cs typeface="Courier New" panose="02070309020205020404" pitchFamily="49" charset="0"/>
              </a:rPr>
              <a:t>k</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w</a:t>
            </a:r>
            <a:r>
              <a:rPr lang="en-US" sz="2000" dirty="0">
                <a:solidFill>
                  <a:schemeClr val="bg1"/>
                </a:solidFill>
                <a:latin typeface="Courier New" panose="02070309020205020404" pitchFamily="49" charset="0"/>
                <a:cs typeface="Courier New" panose="02070309020205020404" pitchFamily="49" charset="0"/>
              </a:rPr>
              <a:t>] = max( </a:t>
            </a:r>
            <a:r>
              <a:rPr lang="en-US" sz="2000" dirty="0" err="1">
                <a:solidFill>
                  <a:schemeClr val="bg1"/>
                </a:solidFill>
                <a:latin typeface="Courier New" panose="02070309020205020404" pitchFamily="49" charset="0"/>
                <a:cs typeface="Courier New" panose="02070309020205020404" pitchFamily="49" charset="0"/>
              </a:rPr>
              <a:t>val_with</a:t>
            </a: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val_without</a:t>
            </a:r>
            <a:r>
              <a:rPr lang="en-US" sz="2000" dirty="0">
                <a:solidFill>
                  <a:schemeClr val="bg1"/>
                </a:solidFill>
                <a:latin typeface="Courier New" panose="02070309020205020404" pitchFamily="49" charset="0"/>
                <a:cs typeface="Courier New" panose="02070309020205020404" pitchFamily="49" charset="0"/>
              </a:rPr>
              <a:t> )</a:t>
            </a:r>
          </a:p>
          <a:p>
            <a:pPr>
              <a:spcBef>
                <a:spcPts val="0"/>
              </a:spcBef>
              <a:buNone/>
            </a:pPr>
            <a:endParaRPr lang="en-US" sz="2000" dirty="0">
              <a:solidFill>
                <a:schemeClr val="bg1"/>
              </a:solidFill>
              <a:latin typeface="Courier New" panose="02070309020205020404" pitchFamily="49" charset="0"/>
              <a:cs typeface="Courier New" panose="02070309020205020404" pitchFamily="49" charset="0"/>
            </a:endParaRP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return V[</a:t>
            </a:r>
            <a:r>
              <a:rPr lang="en-US" sz="2000" dirty="0" err="1">
                <a:solidFill>
                  <a:schemeClr val="accent3"/>
                </a:solidFill>
                <a:latin typeface="Courier New" panose="02070309020205020404" pitchFamily="49" charset="0"/>
                <a:cs typeface="Courier New" panose="02070309020205020404" pitchFamily="49" charset="0"/>
              </a:rPr>
              <a:t>I.size</a:t>
            </a:r>
            <a:r>
              <a:rPr lang="en-US" sz="2000" dirty="0" err="1">
                <a:solidFill>
                  <a:schemeClr val="bg1"/>
                </a:solidFill>
                <a:latin typeface="Courier New" panose="02070309020205020404" pitchFamily="49" charset="0"/>
                <a:cs typeface="Courier New" panose="02070309020205020404" pitchFamily="49" charset="0"/>
              </a:rPr>
              <a:t>,</a:t>
            </a:r>
            <a:r>
              <a:rPr lang="en-US" sz="2000" dirty="0" err="1">
                <a:solidFill>
                  <a:schemeClr val="accent1"/>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809958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79603"/>
            <a:ext cx="9905998" cy="660024"/>
          </a:xfrm>
        </p:spPr>
        <p:txBody>
          <a:bodyPr/>
          <a:lstStyle/>
          <a:p>
            <a:pPr algn="ctr"/>
            <a:r>
              <a:rPr lang="en-US" dirty="0">
                <a:latin typeface="Arial" panose="020B0604020202020204" pitchFamily="34" charset="0"/>
                <a:cs typeface="Arial" panose="020B0604020202020204" pitchFamily="34" charset="0"/>
              </a:rPr>
              <a:t>Let’s Try This Test Case</a:t>
            </a:r>
          </a:p>
        </p:txBody>
      </p:sp>
      <p:sp>
        <p:nvSpPr>
          <p:cNvPr id="3" name="Content Placeholder 2"/>
          <p:cNvSpPr>
            <a:spLocks noGrp="1"/>
          </p:cNvSpPr>
          <p:nvPr>
            <p:ph sz="quarter" idx="1"/>
          </p:nvPr>
        </p:nvSpPr>
        <p:spPr>
          <a:xfrm>
            <a:off x="3769757" y="2296066"/>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[1, 6, 10, 16]</a:t>
            </a:r>
          </a:p>
          <a:p>
            <a:pPr marL="0" indent="0">
              <a:buNone/>
            </a:pPr>
            <a:r>
              <a:rPr lang="en-US" dirty="0">
                <a:latin typeface="Courier New" panose="02070309020205020404" pitchFamily="49" charset="0"/>
                <a:cs typeface="Courier New" panose="02070309020205020404" pitchFamily="49" charset="0"/>
              </a:rPr>
              <a:t>Weights = [1, 2, 3, 4]</a:t>
            </a:r>
          </a:p>
          <a:p>
            <a:pPr marL="0" indent="0">
              <a:buNone/>
            </a:pPr>
            <a:r>
              <a:rPr lang="en-US" dirty="0">
                <a:latin typeface="Courier New" panose="02070309020205020404" pitchFamily="49" charset="0"/>
                <a:cs typeface="Courier New" panose="02070309020205020404" pitchFamily="49" charset="0"/>
              </a:rPr>
              <a:t>Capacity = 6</a:t>
            </a:r>
          </a:p>
        </p:txBody>
      </p:sp>
    </p:spTree>
    <p:extLst>
      <p:ext uri="{BB962C8B-B14F-4D97-AF65-F5344CB8AC3E}">
        <p14:creationId xmlns:p14="http://schemas.microsoft.com/office/powerpoint/2010/main" val="3462994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376BB-3BE9-5081-E860-C8A92434B5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B2EAFA-6C54-8959-3597-B83C9B3BA096}"/>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2,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CDA2E67C-A8E7-527A-7DEC-AF9ADF8FA11D}"/>
              </a:ext>
            </a:extLst>
          </p:cNvPr>
          <p:cNvGraphicFramePr>
            <a:graphicFrameLocks noGrp="1"/>
          </p:cNvGraphicFramePr>
          <p:nvPr>
            <p:extLst>
              <p:ext uri="{D42A27DB-BD31-4B8C-83A1-F6EECF244321}">
                <p14:modId xmlns:p14="http://schemas.microsoft.com/office/powerpoint/2010/main" val="2023264927"/>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endParaRPr lang="en-US" sz="2000" b="1"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C9BA6F55-9E6F-90CA-BCA6-BF4E4F39211C}"/>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71D5933-CF58-C400-E751-948C5193E1DA}"/>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371D5933-CF58-C400-E751-948C5193E1DA}"/>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093634C-7CC8-8835-575D-5351BE08E662}"/>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8093634C-7CC8-8835-575D-5351BE08E662}"/>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855FB85-E0C2-B960-9229-CF653FF0772A}"/>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6855FB85-E0C2-B960-9229-CF653FF0772A}"/>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51A7E250-7225-4E65-E2B5-FAEC9A63141C}"/>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421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58326-C22D-AE4C-B559-1F292B8DDF84}"/>
              </a:ext>
            </a:extLst>
          </p:cNvPr>
          <p:cNvSpPr>
            <a:spLocks noGrp="1"/>
          </p:cNvSpPr>
          <p:nvPr>
            <p:ph type="ctrTitle"/>
          </p:nvPr>
        </p:nvSpPr>
        <p:spPr/>
        <p:txBody>
          <a:bodyPr/>
          <a:lstStyle/>
          <a:p>
            <a:pPr algn="ctr"/>
            <a:r>
              <a:rPr lang="en-US" dirty="0"/>
              <a:t>0/1 Knapsack Problem</a:t>
            </a:r>
          </a:p>
        </p:txBody>
      </p:sp>
    </p:spTree>
    <p:extLst>
      <p:ext uri="{BB962C8B-B14F-4D97-AF65-F5344CB8AC3E}">
        <p14:creationId xmlns:p14="http://schemas.microsoft.com/office/powerpoint/2010/main" val="4158361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858CD-4ACA-A6C8-5AA0-B393ECE22B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9680D0-9493-0178-3C8D-57747E6F601A}"/>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accent1"/>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6, 10, 16]</a:t>
            </a:r>
          </a:p>
          <a:p>
            <a:pPr marL="0" indent="0">
              <a:buNone/>
            </a:pPr>
            <a:r>
              <a:rPr lang="en-US" dirty="0">
                <a:latin typeface="Courier New" panose="02070309020205020404" pitchFamily="49" charset="0"/>
                <a:cs typeface="Courier New" panose="02070309020205020404" pitchFamily="49" charset="0"/>
              </a:rPr>
              <a:t>Weights = [</a:t>
            </a:r>
            <a:r>
              <a:rPr lang="en-US" dirty="0">
                <a:solidFill>
                  <a:schemeClr val="accent1"/>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2,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3C56CFF8-A6B4-ABE1-6815-475818ED6690}"/>
              </a:ext>
            </a:extLst>
          </p:cNvPr>
          <p:cNvGraphicFramePr>
            <a:graphicFrameLocks noGrp="1"/>
          </p:cNvGraphicFramePr>
          <p:nvPr>
            <p:extLst>
              <p:ext uri="{D42A27DB-BD31-4B8C-83A1-F6EECF244321}">
                <p14:modId xmlns:p14="http://schemas.microsoft.com/office/powerpoint/2010/main" val="2395436990"/>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6C35F579-2064-5BA3-BC8A-94A138BD595D}"/>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F55138E-64C6-D2B2-64A4-55F171FDF3EA}"/>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CF55138E-64C6-D2B2-64A4-55F171FDF3EA}"/>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F65ED6C-4138-C5C7-FCFD-D75A68E8BF5D}"/>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7F65ED6C-4138-C5C7-FCFD-D75A68E8BF5D}"/>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2E6E0BA-BAE0-A2AC-D4BA-714F224E6149}"/>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52E6E0BA-BAE0-A2AC-D4BA-714F224E6149}"/>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1D18A7E9-2B94-E1DF-0B5C-78DF0A71F4E1}"/>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41A80749-0258-C9F2-B86E-A51A32143453}"/>
              </a:ext>
            </a:extLst>
          </p:cNvPr>
          <p:cNvSpPr/>
          <p:nvPr/>
        </p:nvSpPr>
        <p:spPr>
          <a:xfrm rot="12886060">
            <a:off x="3284721" y="3892115"/>
            <a:ext cx="966404" cy="970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E0557709-1528-A9B0-3FE3-A3EDE34DCCB9}"/>
              </a:ext>
            </a:extLst>
          </p:cNvPr>
          <p:cNvSpPr/>
          <p:nvPr/>
        </p:nvSpPr>
        <p:spPr>
          <a:xfrm rot="16200000">
            <a:off x="4209883" y="383360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DD4B4D1-2D27-EB9D-61F7-AECE30E80C9A}"/>
              </a:ext>
            </a:extLst>
          </p:cNvPr>
          <p:cNvSpPr txBox="1"/>
          <p:nvPr/>
        </p:nvSpPr>
        <p:spPr>
          <a:xfrm>
            <a:off x="3463395" y="3472933"/>
            <a:ext cx="465192" cy="369332"/>
          </a:xfrm>
          <a:prstGeom prst="rect">
            <a:avLst/>
          </a:prstGeom>
          <a:noFill/>
        </p:spPr>
        <p:txBody>
          <a:bodyPr wrap="none" rtlCol="0">
            <a:spAutoFit/>
          </a:bodyPr>
          <a:lstStyle/>
          <a:p>
            <a:r>
              <a:rPr lang="en-US" dirty="0">
                <a:solidFill>
                  <a:schemeClr val="bg1"/>
                </a:solidFill>
              </a:rPr>
              <a:t>+1</a:t>
            </a:r>
          </a:p>
        </p:txBody>
      </p:sp>
    </p:spTree>
    <p:extLst>
      <p:ext uri="{BB962C8B-B14F-4D97-AF65-F5344CB8AC3E}">
        <p14:creationId xmlns:p14="http://schemas.microsoft.com/office/powerpoint/2010/main" val="2117955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46BFE-5EFD-AB23-8949-7FC7F051608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B8C9F1-524E-3FAD-25B9-06B9CE5282C0}"/>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accent1"/>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6, 10, 16]</a:t>
            </a:r>
          </a:p>
          <a:p>
            <a:pPr marL="0" indent="0">
              <a:buNone/>
            </a:pPr>
            <a:r>
              <a:rPr lang="en-US" dirty="0">
                <a:latin typeface="Courier New" panose="02070309020205020404" pitchFamily="49" charset="0"/>
                <a:cs typeface="Courier New" panose="02070309020205020404" pitchFamily="49" charset="0"/>
              </a:rPr>
              <a:t>Weights = [</a:t>
            </a:r>
            <a:r>
              <a:rPr lang="en-US" dirty="0">
                <a:solidFill>
                  <a:schemeClr val="accent1"/>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2,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6AD61293-F6AE-AE26-A07E-89EAED718E7E}"/>
              </a:ext>
            </a:extLst>
          </p:cNvPr>
          <p:cNvGraphicFramePr>
            <a:graphicFrameLocks noGrp="1"/>
          </p:cNvGraphicFramePr>
          <p:nvPr>
            <p:extLst>
              <p:ext uri="{D42A27DB-BD31-4B8C-83A1-F6EECF244321}">
                <p14:modId xmlns:p14="http://schemas.microsoft.com/office/powerpoint/2010/main" val="3310424768"/>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1" i="0" dirty="0">
                          <a:solidFill>
                            <a:schemeClr val="bg1"/>
                          </a:solidFill>
                        </a:rPr>
                        <a:t>1</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6272FF9E-6259-5398-FB04-25E47C383E68}"/>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04C9F00-A475-E5EC-D6E8-094E643B9F7D}"/>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504C9F00-A475-E5EC-D6E8-094E643B9F7D}"/>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2365C0E-8A26-28F9-DE66-D5C70B6F0014}"/>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A2365C0E-8A26-28F9-DE66-D5C70B6F0014}"/>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52390C2-232C-4FD6-C5CF-EA68617EE27E}"/>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552390C2-232C-4FD6-C5CF-EA68617EE27E}"/>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1157D6BA-7EE1-09A1-B6AC-6914E2CABEF9}"/>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B1D8196B-C58D-ABE1-705C-3251A0F0DED2}"/>
              </a:ext>
            </a:extLst>
          </p:cNvPr>
          <p:cNvSpPr/>
          <p:nvPr/>
        </p:nvSpPr>
        <p:spPr>
          <a:xfrm rot="12886060">
            <a:off x="3284721" y="3892115"/>
            <a:ext cx="966404" cy="970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0CDFD392-F4C8-6C3D-6637-58032EBFC283}"/>
              </a:ext>
            </a:extLst>
          </p:cNvPr>
          <p:cNvSpPr/>
          <p:nvPr/>
        </p:nvSpPr>
        <p:spPr>
          <a:xfrm rot="16200000">
            <a:off x="4209883" y="383360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132FD18-B603-B139-5D6A-4968EB4E73AE}"/>
              </a:ext>
            </a:extLst>
          </p:cNvPr>
          <p:cNvSpPr txBox="1"/>
          <p:nvPr/>
        </p:nvSpPr>
        <p:spPr>
          <a:xfrm>
            <a:off x="3463395" y="3472933"/>
            <a:ext cx="465192" cy="369332"/>
          </a:xfrm>
          <a:prstGeom prst="rect">
            <a:avLst/>
          </a:prstGeom>
          <a:noFill/>
        </p:spPr>
        <p:txBody>
          <a:bodyPr wrap="none" rtlCol="0">
            <a:spAutoFit/>
          </a:bodyPr>
          <a:lstStyle/>
          <a:p>
            <a:r>
              <a:rPr lang="en-US" dirty="0">
                <a:solidFill>
                  <a:schemeClr val="bg1"/>
                </a:solidFill>
              </a:rPr>
              <a:t>+1</a:t>
            </a:r>
          </a:p>
        </p:txBody>
      </p:sp>
    </p:spTree>
    <p:extLst>
      <p:ext uri="{BB962C8B-B14F-4D97-AF65-F5344CB8AC3E}">
        <p14:creationId xmlns:p14="http://schemas.microsoft.com/office/powerpoint/2010/main" val="3554115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1FEB2-F0FD-F52C-74C5-51F1BC4125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EE8737-F4DB-022C-0831-61772C03182D}"/>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a:t>
            </a:r>
            <a:r>
              <a:rPr lang="en-US" dirty="0">
                <a:solidFill>
                  <a:schemeClr val="accent1"/>
                </a:solidFill>
                <a:latin typeface="Courier New" panose="02070309020205020404" pitchFamily="49" charset="0"/>
                <a:cs typeface="Courier New" panose="02070309020205020404" pitchFamily="49" charset="0"/>
              </a:rPr>
              <a:t>6</a:t>
            </a:r>
            <a:r>
              <a:rPr lang="en-US" dirty="0">
                <a:solidFill>
                  <a:schemeClr val="tx1">
                    <a:lumMod val="95000"/>
                  </a:schemeClr>
                </a:solidFill>
                <a:latin typeface="Courier New" panose="02070309020205020404" pitchFamily="49" charset="0"/>
                <a:cs typeface="Courier New" panose="02070309020205020404" pitchFamily="49" charset="0"/>
              </a:rPr>
              <a:t>,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66CD7889-7F98-3814-0609-2FCC72091C87}"/>
              </a:ext>
            </a:extLst>
          </p:cNvPr>
          <p:cNvGraphicFramePr>
            <a:graphicFrameLocks noGrp="1"/>
          </p:cNvGraphicFramePr>
          <p:nvPr>
            <p:extLst>
              <p:ext uri="{D42A27DB-BD31-4B8C-83A1-F6EECF244321}">
                <p14:modId xmlns:p14="http://schemas.microsoft.com/office/powerpoint/2010/main" val="2893473921"/>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84108F0E-B3A0-27F7-D62A-6A44E2540EE8}"/>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FA32434-628C-C7CF-DEB8-69FF1409CE7A}"/>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EFA32434-628C-C7CF-DEB8-69FF1409CE7A}"/>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56C205E-3DBC-D6C7-FC72-B070107F2A72}"/>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C56C205E-3DBC-D6C7-FC72-B070107F2A72}"/>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CAA0913-3DAF-67AD-FF50-73B04A55815F}"/>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2CAA0913-3DAF-67AD-FF50-73B04A55815F}"/>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9E0C79B7-6C3E-B1EE-4FA6-3FA120642A0A}"/>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808995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00C9-6317-54F1-177F-18E507C6BC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2777F5-1623-08B4-7ED1-F92E184710FB}"/>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a:t>
            </a:r>
            <a:r>
              <a:rPr lang="en-US" dirty="0">
                <a:solidFill>
                  <a:schemeClr val="accent1"/>
                </a:solidFill>
                <a:latin typeface="Courier New" panose="02070309020205020404" pitchFamily="49" charset="0"/>
                <a:cs typeface="Courier New" panose="02070309020205020404" pitchFamily="49" charset="0"/>
              </a:rPr>
              <a:t>6</a:t>
            </a:r>
            <a:r>
              <a:rPr lang="en-US" dirty="0">
                <a:solidFill>
                  <a:schemeClr val="tx1">
                    <a:lumMod val="95000"/>
                  </a:schemeClr>
                </a:solidFill>
                <a:latin typeface="Courier New" panose="02070309020205020404" pitchFamily="49" charset="0"/>
                <a:cs typeface="Courier New" panose="02070309020205020404" pitchFamily="49" charset="0"/>
              </a:rPr>
              <a:t>,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B0474E9F-7061-93F9-928C-5B0F6540F8C9}"/>
              </a:ext>
            </a:extLst>
          </p:cNvPr>
          <p:cNvGraphicFramePr>
            <a:graphicFrameLocks noGrp="1"/>
          </p:cNvGraphicFramePr>
          <p:nvPr>
            <p:extLst>
              <p:ext uri="{D42A27DB-BD31-4B8C-83A1-F6EECF244321}">
                <p14:modId xmlns:p14="http://schemas.microsoft.com/office/powerpoint/2010/main" val="1760133207"/>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036EA417-4287-ED0A-BBD5-9612F531422A}"/>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B0265B2-C937-ADDC-B89F-3EDC187B9D48}"/>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7B0265B2-C937-ADDC-B89F-3EDC187B9D48}"/>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5F899A1-E87B-C5A3-6FB4-8639234F4528}"/>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85F899A1-E87B-C5A3-6FB4-8639234F4528}"/>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F48BFEA-C8CE-9045-93D8-D74D0478575B}"/>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0F48BFEA-C8CE-9045-93D8-D74D0478575B}"/>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7D0EC3E3-A8CA-6F90-7041-2D063F583099}"/>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B0240FA0-1C9B-B6DB-D81F-2BB54ACC5DB2}"/>
              </a:ext>
            </a:extLst>
          </p:cNvPr>
          <p:cNvSpPr/>
          <p:nvPr/>
        </p:nvSpPr>
        <p:spPr>
          <a:xfrm rot="16200000">
            <a:off x="4209882" y="4553581"/>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565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98EF2-6D63-C04F-2BFF-49BCE8A679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55C2A-8F31-541D-7D81-731D3CF8D967}"/>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a:t>
            </a:r>
            <a:r>
              <a:rPr lang="en-US" dirty="0">
                <a:solidFill>
                  <a:schemeClr val="accent1"/>
                </a:solidFill>
                <a:latin typeface="Courier New" panose="02070309020205020404" pitchFamily="49" charset="0"/>
                <a:cs typeface="Courier New" panose="02070309020205020404" pitchFamily="49" charset="0"/>
              </a:rPr>
              <a:t>6</a:t>
            </a:r>
            <a:r>
              <a:rPr lang="en-US" dirty="0">
                <a:solidFill>
                  <a:schemeClr val="tx1">
                    <a:lumMod val="95000"/>
                  </a:schemeClr>
                </a:solidFill>
                <a:latin typeface="Courier New" panose="02070309020205020404" pitchFamily="49" charset="0"/>
                <a:cs typeface="Courier New" panose="02070309020205020404" pitchFamily="49" charset="0"/>
              </a:rPr>
              <a:t>,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E1DC88D0-64FC-9F2F-D187-D009A27FA3D3}"/>
              </a:ext>
            </a:extLst>
          </p:cNvPr>
          <p:cNvGraphicFramePr>
            <a:graphicFrameLocks noGrp="1"/>
          </p:cNvGraphicFramePr>
          <p:nvPr>
            <p:extLst>
              <p:ext uri="{D42A27DB-BD31-4B8C-83A1-F6EECF244321}">
                <p14:modId xmlns:p14="http://schemas.microsoft.com/office/powerpoint/2010/main" val="429731249"/>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1" i="0" dirty="0">
                          <a:solidFill>
                            <a:schemeClr val="bg1"/>
                          </a:solidFill>
                        </a:rPr>
                        <a:t>1</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58E05792-19AD-0C73-7477-5058EE259CBE}"/>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C6A42A6-B4CE-5925-8CDC-C445637E1EDA}"/>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9C6A42A6-B4CE-5925-8CDC-C445637E1EDA}"/>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11EDC42-E424-18D1-E0C4-FC9C6DA1EC09}"/>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711EDC42-E424-18D1-E0C4-FC9C6DA1EC09}"/>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E17918E-6BC8-B3F1-AAD2-4C8E5C0666B5}"/>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2E17918E-6BC8-B3F1-AAD2-4C8E5C0666B5}"/>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6A8709D6-4378-6F29-467F-7147CBF955B0}"/>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824830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F2C3F-E47F-BAB2-0E42-9E0FE444293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A46183-7816-1E45-2B2A-859640C84353}"/>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a:t>
            </a:r>
            <a:r>
              <a:rPr lang="en-US" dirty="0">
                <a:solidFill>
                  <a:schemeClr val="accent1"/>
                </a:solidFill>
                <a:latin typeface="Courier New" panose="02070309020205020404" pitchFamily="49" charset="0"/>
                <a:cs typeface="Courier New" panose="02070309020205020404" pitchFamily="49" charset="0"/>
              </a:rPr>
              <a:t>6</a:t>
            </a:r>
            <a:r>
              <a:rPr lang="en-US" dirty="0">
                <a:solidFill>
                  <a:schemeClr val="tx1">
                    <a:lumMod val="95000"/>
                  </a:schemeClr>
                </a:solidFill>
                <a:latin typeface="Courier New" panose="02070309020205020404" pitchFamily="49" charset="0"/>
                <a:cs typeface="Courier New" panose="02070309020205020404" pitchFamily="49" charset="0"/>
              </a:rPr>
              <a:t>,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DCC6910E-33D9-9EA4-9C25-ACBC75B66A3C}"/>
              </a:ext>
            </a:extLst>
          </p:cNvPr>
          <p:cNvGraphicFramePr>
            <a:graphicFrameLocks noGrp="1"/>
          </p:cNvGraphicFramePr>
          <p:nvPr>
            <p:extLst>
              <p:ext uri="{D42A27DB-BD31-4B8C-83A1-F6EECF244321}">
                <p14:modId xmlns:p14="http://schemas.microsoft.com/office/powerpoint/2010/main" val="780938915"/>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733B9E62-BA90-C66F-5511-548FB5F13927}"/>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F0ED06D-F5C3-30A6-7E8B-0AE3960D72DD}"/>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FF0ED06D-F5C3-30A6-7E8B-0AE3960D72DD}"/>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189B826-177B-856F-EA1D-85A9AF6D4CFC}"/>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D189B826-177B-856F-EA1D-85A9AF6D4CFC}"/>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62D169E-1A55-3709-61F0-ADBB0DEB692E}"/>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D62D169E-1A55-3709-61F0-ADBB0DEB692E}"/>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5854F01A-1300-BC4F-7975-9C6A8F9F4DFF}"/>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82162A48-9C79-04F9-55D3-A1778F3A2F6F}"/>
              </a:ext>
            </a:extLst>
          </p:cNvPr>
          <p:cNvSpPr/>
          <p:nvPr/>
        </p:nvSpPr>
        <p:spPr>
          <a:xfrm rot="16200000">
            <a:off x="5456056" y="4553581"/>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7E4ACA57-B111-E213-9945-48A452D12D51}"/>
              </a:ext>
            </a:extLst>
          </p:cNvPr>
          <p:cNvSpPr/>
          <p:nvPr/>
        </p:nvSpPr>
        <p:spPr>
          <a:xfrm rot="11714987" flipV="1">
            <a:off x="3290042" y="4569075"/>
            <a:ext cx="2097069" cy="91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42068F-68DE-5C80-33E4-FDC87120DA2F}"/>
              </a:ext>
            </a:extLst>
          </p:cNvPr>
          <p:cNvSpPr txBox="1"/>
          <p:nvPr/>
        </p:nvSpPr>
        <p:spPr>
          <a:xfrm>
            <a:off x="3487671" y="4056797"/>
            <a:ext cx="465192" cy="369332"/>
          </a:xfrm>
          <a:prstGeom prst="rect">
            <a:avLst/>
          </a:prstGeom>
          <a:noFill/>
        </p:spPr>
        <p:txBody>
          <a:bodyPr wrap="none" rtlCol="0">
            <a:spAutoFit/>
          </a:bodyPr>
          <a:lstStyle/>
          <a:p>
            <a:r>
              <a:rPr lang="en-US" b="1" dirty="0">
                <a:solidFill>
                  <a:schemeClr val="bg1"/>
                </a:solidFill>
              </a:rPr>
              <a:t>+6</a:t>
            </a:r>
          </a:p>
        </p:txBody>
      </p:sp>
    </p:spTree>
    <p:extLst>
      <p:ext uri="{BB962C8B-B14F-4D97-AF65-F5344CB8AC3E}">
        <p14:creationId xmlns:p14="http://schemas.microsoft.com/office/powerpoint/2010/main" val="3553052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15D02-963B-5A92-1A73-5E6ED18FB8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2B940-22FE-C94B-1D77-AD9EB69E05C2}"/>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a:t>
            </a:r>
            <a:r>
              <a:rPr lang="en-US" dirty="0">
                <a:solidFill>
                  <a:schemeClr val="accent1"/>
                </a:solidFill>
                <a:latin typeface="Courier New" panose="02070309020205020404" pitchFamily="49" charset="0"/>
                <a:cs typeface="Courier New" panose="02070309020205020404" pitchFamily="49" charset="0"/>
              </a:rPr>
              <a:t>6</a:t>
            </a:r>
            <a:r>
              <a:rPr lang="en-US" dirty="0">
                <a:solidFill>
                  <a:schemeClr val="tx1">
                    <a:lumMod val="95000"/>
                  </a:schemeClr>
                </a:solidFill>
                <a:latin typeface="Courier New" panose="02070309020205020404" pitchFamily="49" charset="0"/>
                <a:cs typeface="Courier New" panose="02070309020205020404" pitchFamily="49" charset="0"/>
              </a:rPr>
              <a:t>,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33799D89-425E-9AED-EC10-C8B00D58AAB1}"/>
              </a:ext>
            </a:extLst>
          </p:cNvPr>
          <p:cNvGraphicFramePr>
            <a:graphicFrameLocks noGrp="1"/>
          </p:cNvGraphicFramePr>
          <p:nvPr>
            <p:extLst>
              <p:ext uri="{D42A27DB-BD31-4B8C-83A1-F6EECF244321}">
                <p14:modId xmlns:p14="http://schemas.microsoft.com/office/powerpoint/2010/main" val="1623128384"/>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1" i="0" dirty="0">
                          <a:solidFill>
                            <a:schemeClr val="bg1"/>
                          </a:solidFill>
                        </a:rPr>
                        <a:t>6</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F0CE5807-22DD-75D6-3631-CD1288DD9AD9}"/>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9286F1-3065-FA55-C647-491269641D2E}"/>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6B9286F1-3065-FA55-C647-491269641D2E}"/>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EA15E9C-3443-C6A5-48D2-EAE3E4A69E44}"/>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1EA15E9C-3443-C6A5-48D2-EAE3E4A69E44}"/>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069F195-2FBF-DD7D-28C2-9ACFB7B6B6C8}"/>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3069F195-2FBF-DD7D-28C2-9ACFB7B6B6C8}"/>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B09EA277-F079-9F5F-A4EA-72D3D9CFF490}"/>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465942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65C29-655B-52EC-FCF0-A816EB0E52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DDB9C-0325-EABF-2DAB-E5A5FCC0DCD5}"/>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a:t>
            </a:r>
            <a:r>
              <a:rPr lang="en-US" dirty="0">
                <a:solidFill>
                  <a:schemeClr val="accent1"/>
                </a:solidFill>
                <a:latin typeface="Courier New" panose="02070309020205020404" pitchFamily="49" charset="0"/>
                <a:cs typeface="Courier New" panose="02070309020205020404" pitchFamily="49" charset="0"/>
              </a:rPr>
              <a:t>6</a:t>
            </a:r>
            <a:r>
              <a:rPr lang="en-US" dirty="0">
                <a:solidFill>
                  <a:schemeClr val="tx1">
                    <a:lumMod val="95000"/>
                  </a:schemeClr>
                </a:solidFill>
                <a:latin typeface="Courier New" panose="02070309020205020404" pitchFamily="49" charset="0"/>
                <a:cs typeface="Courier New" panose="02070309020205020404" pitchFamily="49" charset="0"/>
              </a:rPr>
              <a:t>,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88CB24D0-5BC8-7678-633F-F9A2981A86F3}"/>
              </a:ext>
            </a:extLst>
          </p:cNvPr>
          <p:cNvGraphicFramePr>
            <a:graphicFrameLocks noGrp="1"/>
          </p:cNvGraphicFramePr>
          <p:nvPr>
            <p:extLst>
              <p:ext uri="{D42A27DB-BD31-4B8C-83A1-F6EECF244321}">
                <p14:modId xmlns:p14="http://schemas.microsoft.com/office/powerpoint/2010/main" val="3715106978"/>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4014D436-A077-C370-81D3-EE7F18CC2609}"/>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ADFF11D-2F34-C951-8AD9-7C86D359CB06}"/>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1ADFF11D-2F34-C951-8AD9-7C86D359CB06}"/>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F568D21-35CA-3B3A-BB61-95E04C491658}"/>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2F568D21-35CA-3B3A-BB61-95E04C491658}"/>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142A3B8-CEA0-BE59-91FC-CF3977E6F9A0}"/>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A142A3B8-CEA0-BE59-91FC-CF3977E6F9A0}"/>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F13F8612-71AA-D616-003B-192E8489101A}"/>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4CDCAD39-CB43-B8BA-6B44-7EA013B84108}"/>
              </a:ext>
            </a:extLst>
          </p:cNvPr>
          <p:cNvSpPr/>
          <p:nvPr/>
        </p:nvSpPr>
        <p:spPr>
          <a:xfrm rot="16200000">
            <a:off x="6677948" y="4553581"/>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506F8688-DFC8-037F-AEEE-2C3C7E24D22D}"/>
              </a:ext>
            </a:extLst>
          </p:cNvPr>
          <p:cNvSpPr/>
          <p:nvPr/>
        </p:nvSpPr>
        <p:spPr>
          <a:xfrm rot="11714987" flipV="1">
            <a:off x="4511934" y="4569075"/>
            <a:ext cx="2097069" cy="91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DB5374-4E8A-A969-13D4-17DA8669A1BE}"/>
              </a:ext>
            </a:extLst>
          </p:cNvPr>
          <p:cNvSpPr txBox="1"/>
          <p:nvPr/>
        </p:nvSpPr>
        <p:spPr>
          <a:xfrm>
            <a:off x="4709563" y="4056797"/>
            <a:ext cx="465192" cy="369332"/>
          </a:xfrm>
          <a:prstGeom prst="rect">
            <a:avLst/>
          </a:prstGeom>
          <a:noFill/>
        </p:spPr>
        <p:txBody>
          <a:bodyPr wrap="none" rtlCol="0">
            <a:spAutoFit/>
          </a:bodyPr>
          <a:lstStyle/>
          <a:p>
            <a:r>
              <a:rPr lang="en-US" b="1" dirty="0">
                <a:solidFill>
                  <a:schemeClr val="bg1"/>
                </a:solidFill>
              </a:rPr>
              <a:t>+6</a:t>
            </a:r>
          </a:p>
        </p:txBody>
      </p:sp>
    </p:spTree>
    <p:extLst>
      <p:ext uri="{BB962C8B-B14F-4D97-AF65-F5344CB8AC3E}">
        <p14:creationId xmlns:p14="http://schemas.microsoft.com/office/powerpoint/2010/main" val="2544406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0CDBB-5107-A189-3FA0-342EF58294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CFC87-A698-7CE2-3370-D6F0A91F735B}"/>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a:t>
            </a:r>
            <a:r>
              <a:rPr lang="en-US" dirty="0">
                <a:solidFill>
                  <a:schemeClr val="accent1"/>
                </a:solidFill>
                <a:latin typeface="Courier New" panose="02070309020205020404" pitchFamily="49" charset="0"/>
                <a:cs typeface="Courier New" panose="02070309020205020404" pitchFamily="49" charset="0"/>
              </a:rPr>
              <a:t>6</a:t>
            </a:r>
            <a:r>
              <a:rPr lang="en-US" dirty="0">
                <a:solidFill>
                  <a:schemeClr val="tx1">
                    <a:lumMod val="95000"/>
                  </a:schemeClr>
                </a:solidFill>
                <a:latin typeface="Courier New" panose="02070309020205020404" pitchFamily="49" charset="0"/>
                <a:cs typeface="Courier New" panose="02070309020205020404" pitchFamily="49" charset="0"/>
              </a:rPr>
              <a:t>,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5081EBAC-2A50-12E0-8560-41F54821DAE6}"/>
              </a:ext>
            </a:extLst>
          </p:cNvPr>
          <p:cNvGraphicFramePr>
            <a:graphicFrameLocks noGrp="1"/>
          </p:cNvGraphicFramePr>
          <p:nvPr>
            <p:extLst>
              <p:ext uri="{D42A27DB-BD31-4B8C-83A1-F6EECF244321}">
                <p14:modId xmlns:p14="http://schemas.microsoft.com/office/powerpoint/2010/main" val="1584225596"/>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1" i="0" dirty="0">
                          <a:solidFill>
                            <a:schemeClr val="bg1"/>
                          </a:solidFill>
                        </a:rPr>
                        <a:t>7</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a:solidFill>
                          <a:schemeClr val="bg1"/>
                        </a:solidFill>
                      </a:endParaRP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A513D60A-5020-5575-A669-986F1CADB61B}"/>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403923A-86DE-9D2B-6796-F554CAC124DF}"/>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F403923A-86DE-9D2B-6796-F554CAC124DF}"/>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88FF0F2-E96F-F53C-6F7E-5838BC806D2B}"/>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C88FF0F2-E96F-F53C-6F7E-5838BC806D2B}"/>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C7E2A4E-DD83-B981-8A97-186F5D31706E}"/>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CC7E2A4E-DD83-B981-8A97-186F5D31706E}"/>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66D75183-A3BC-84D8-CB45-BD06260A6BF9}"/>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6119522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958B9-9981-F59C-BCC7-35672399E8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2BEEF1-F089-1F51-727A-AE8B87DDC5CD}"/>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a:t>
            </a:r>
            <a:r>
              <a:rPr lang="en-US" dirty="0">
                <a:solidFill>
                  <a:schemeClr val="accent1"/>
                </a:solidFill>
                <a:latin typeface="Courier New" panose="02070309020205020404" pitchFamily="49" charset="0"/>
                <a:cs typeface="Courier New" panose="02070309020205020404" pitchFamily="49" charset="0"/>
              </a:rPr>
              <a:t>6</a:t>
            </a:r>
            <a:r>
              <a:rPr lang="en-US" dirty="0">
                <a:solidFill>
                  <a:schemeClr val="tx1">
                    <a:lumMod val="95000"/>
                  </a:schemeClr>
                </a:solidFill>
                <a:latin typeface="Courier New" panose="02070309020205020404" pitchFamily="49" charset="0"/>
                <a:cs typeface="Courier New" panose="02070309020205020404" pitchFamily="49" charset="0"/>
              </a:rPr>
              <a:t>,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3,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0F6A87D8-2F6B-2637-5621-6D4C3C91D999}"/>
              </a:ext>
            </a:extLst>
          </p:cNvPr>
          <p:cNvGraphicFramePr>
            <a:graphicFrameLocks noGrp="1"/>
          </p:cNvGraphicFramePr>
          <p:nvPr>
            <p:extLst>
              <p:ext uri="{D42A27DB-BD31-4B8C-83A1-F6EECF244321}">
                <p14:modId xmlns:p14="http://schemas.microsoft.com/office/powerpoint/2010/main" val="2093590204"/>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A143721C-B84E-1D60-5F83-6793D7C21929}"/>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AA13DFF-77F3-F725-A710-FA30684A0A83}"/>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1AA13DFF-77F3-F725-A710-FA30684A0A83}"/>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45837BC-9BC4-DF29-591E-6517DB2C49C0}"/>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745837BC-9BC4-DF29-591E-6517DB2C49C0}"/>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87F9F3-FED6-A19A-8D84-89C243AA0F6E}"/>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3787F9F3-FED6-A19A-8D84-89C243AA0F6E}"/>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E47B839A-CC01-BDF1-1434-834DA8E81E49}"/>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2921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Recall: Knapsack Problems</a:t>
            </a:r>
          </a:p>
        </p:txBody>
      </p:sp>
      <p:sp>
        <p:nvSpPr>
          <p:cNvPr id="22532" name="Rectangle 3"/>
          <p:cNvSpPr>
            <a:spLocks noGrp="1" noChangeArrowheads="1"/>
          </p:cNvSpPr>
          <p:nvPr>
            <p:ph type="body" idx="1"/>
            <p:custDataLst>
              <p:tags r:id="rId2"/>
            </p:custDataLst>
          </p:nvPr>
        </p:nvSpPr>
        <p:spPr>
          <a:xfrm>
            <a:off x="1035727" y="1028206"/>
            <a:ext cx="10120543" cy="677622"/>
          </a:xfrm>
        </p:spPr>
        <p:txBody>
          <a:bodyPr>
            <a:normAutofit/>
          </a:bodyPr>
          <a:lstStyle/>
          <a:p>
            <a:pPr marL="0" indent="0">
              <a:buNone/>
            </a:pPr>
            <a:r>
              <a:rPr lang="en-US" sz="2800" dirty="0"/>
              <a:t>Knapsack Problem:</a:t>
            </a:r>
          </a:p>
        </p:txBody>
      </p:sp>
      <mc:AlternateContent xmlns:mc="http://schemas.openxmlformats.org/markup-compatibility/2006" xmlns:a14="http://schemas.microsoft.com/office/drawing/2010/main">
        <mc:Choice Requires="a14">
          <p:sp>
            <p:nvSpPr>
              <p:cNvPr id="2" name="Rectangle 3">
                <a:extLst>
                  <a:ext uri="{FF2B5EF4-FFF2-40B4-BE49-F238E27FC236}">
                    <a16:creationId xmlns:a16="http://schemas.microsoft.com/office/drawing/2014/main" id="{25AF4BE6-1EEE-8944-22B9-B6C0A601E47D}"/>
                  </a:ext>
                </a:extLst>
              </p:cNvPr>
              <p:cNvSpPr txBox="1">
                <a:spLocks noChangeArrowheads="1"/>
              </p:cNvSpPr>
              <p:nvPr>
                <p:custDataLst>
                  <p:tags r:id="rId3"/>
                </p:custDataLst>
              </p:nvPr>
            </p:nvSpPr>
            <p:spPr>
              <a:xfrm>
                <a:off x="1035728" y="1563785"/>
                <a:ext cx="10120543" cy="2707813"/>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i="1" u="sng" dirty="0">
                    <a:solidFill>
                      <a:schemeClr val="bg1"/>
                    </a:solidFill>
                    <a:ea typeface="ＭＳ Ｐゴシック" charset="0"/>
                    <a:cs typeface="ＭＳ Ｐゴシック" charset="0"/>
                  </a:rPr>
                  <a:t>Scenario</a:t>
                </a:r>
                <a:r>
                  <a:rPr lang="en-US" dirty="0">
                    <a:solidFill>
                      <a:schemeClr val="bg1"/>
                    </a:solidFill>
                    <a:ea typeface="ＭＳ Ｐゴシック" charset="0"/>
                    <a:cs typeface="ＭＳ Ｐゴシック" charset="0"/>
                  </a:rPr>
                  <a:t>: A thief is </a:t>
                </a:r>
                <a:r>
                  <a:rPr lang="en-US" dirty="0">
                    <a:solidFill>
                      <a:schemeClr val="bg1"/>
                    </a:solidFill>
                  </a:rPr>
                  <a:t>robbing a store and finds </a:t>
                </a:r>
                <a:r>
                  <a:rPr lang="en-US" dirty="0">
                    <a:solidFill>
                      <a:schemeClr val="accent3"/>
                    </a:solidFill>
                  </a:rPr>
                  <a:t>n</a:t>
                </a:r>
                <a:r>
                  <a:rPr lang="en-US" dirty="0">
                    <a:solidFill>
                      <a:schemeClr val="bg1"/>
                    </a:solidFill>
                  </a:rPr>
                  <a:t> items, each with a </a:t>
                </a:r>
                <a:r>
                  <a:rPr lang="en-US" dirty="0">
                    <a:solidFill>
                      <a:schemeClr val="accent1"/>
                    </a:solidFill>
                  </a:rPr>
                  <a:t>profit amount </a:t>
                </a:r>
                <a14:m>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𝑖</m:t>
                        </m:r>
                      </m:sub>
                    </m:sSub>
                  </m:oMath>
                </a14:m>
                <a:r>
                  <a:rPr lang="en-US" dirty="0">
                    <a:solidFill>
                      <a:schemeClr val="accent1"/>
                    </a:solidFill>
                  </a:rPr>
                  <a:t> </a:t>
                </a:r>
                <a:r>
                  <a:rPr lang="en-US" dirty="0">
                    <a:solidFill>
                      <a:schemeClr val="bg1"/>
                    </a:solidFill>
                  </a:rPr>
                  <a:t>and a </a:t>
                </a:r>
                <a:r>
                  <a:rPr lang="en-US" dirty="0">
                    <a:solidFill>
                      <a:schemeClr val="accent4"/>
                    </a:solidFill>
                  </a:rPr>
                  <a:t>weight </a:t>
                </a:r>
                <a14:m>
                  <m:oMath xmlns:m="http://schemas.openxmlformats.org/officeDocument/2006/math">
                    <m:sSub>
                      <m:sSubPr>
                        <m:ctrlPr>
                          <a:rPr lang="en-US" b="0" i="1" smtClean="0">
                            <a:solidFill>
                              <a:schemeClr val="accent4"/>
                            </a:solidFill>
                            <a:latin typeface="Cambria Math" panose="02040503050406030204" pitchFamily="18" charset="0"/>
                          </a:rPr>
                        </m:ctrlPr>
                      </m:sSubPr>
                      <m:e>
                        <m:r>
                          <a:rPr lang="en-US" b="0" i="1" smtClean="0">
                            <a:solidFill>
                              <a:schemeClr val="accent4"/>
                            </a:solidFill>
                            <a:latin typeface="Cambria Math" panose="02040503050406030204" pitchFamily="18" charset="0"/>
                          </a:rPr>
                          <m:t>𝑤</m:t>
                        </m:r>
                      </m:e>
                      <m:sub>
                        <m:r>
                          <a:rPr lang="en-US" b="0" i="1" smtClean="0">
                            <a:solidFill>
                              <a:schemeClr val="accent4"/>
                            </a:solidFill>
                            <a:latin typeface="Cambria Math" panose="02040503050406030204" pitchFamily="18" charset="0"/>
                          </a:rPr>
                          <m:t>𝑖</m:t>
                        </m:r>
                      </m:sub>
                    </m:sSub>
                  </m:oMath>
                </a14:m>
                <a:r>
                  <a:rPr lang="en-US" dirty="0">
                    <a:solidFill>
                      <a:schemeClr val="bg1"/>
                    </a:solidFill>
                  </a:rPr>
                  <a:t>. The thief also has a knapsack that can fit a total weight of </a:t>
                </a:r>
                <a14:m>
                  <m:oMath xmlns:m="http://schemas.openxmlformats.org/officeDocument/2006/math">
                    <m:r>
                      <a:rPr lang="en-US" b="0" i="1" smtClean="0">
                        <a:solidFill>
                          <a:schemeClr val="accent2"/>
                        </a:solidFill>
                        <a:latin typeface="Cambria Math" panose="02040503050406030204" pitchFamily="18" charset="0"/>
                      </a:rPr>
                      <m:t>𝐶</m:t>
                    </m:r>
                  </m:oMath>
                </a14:m>
                <a:r>
                  <a:rPr lang="en-US" dirty="0">
                    <a:solidFill>
                      <a:schemeClr val="bg1"/>
                    </a:solidFill>
                  </a:rPr>
                  <a:t>.</a:t>
                </a:r>
              </a:p>
              <a:p>
                <a:pPr marL="0" indent="0">
                  <a:buNone/>
                </a:pPr>
                <a:endParaRPr lang="en-US" dirty="0">
                  <a:solidFill>
                    <a:schemeClr val="bg1"/>
                  </a:solidFill>
                </a:endParaRPr>
              </a:p>
              <a:p>
                <a:pPr marL="0" indent="0">
                  <a:buNone/>
                </a:pPr>
                <a:r>
                  <a:rPr lang="en-US" b="1" i="1" u="sng" dirty="0">
                    <a:solidFill>
                      <a:schemeClr val="bg1"/>
                    </a:solidFill>
                  </a:rPr>
                  <a:t>Problem</a:t>
                </a:r>
                <a:r>
                  <a:rPr lang="en-US" dirty="0">
                    <a:solidFill>
                      <a:schemeClr val="bg1"/>
                    </a:solidFill>
                  </a:rPr>
                  <a:t>: Which </a:t>
                </a:r>
                <a:r>
                  <a:rPr lang="en-US" dirty="0">
                    <a:solidFill>
                      <a:schemeClr val="accent3"/>
                    </a:solidFill>
                  </a:rPr>
                  <a:t>items</a:t>
                </a:r>
                <a:r>
                  <a:rPr lang="en-US" dirty="0">
                    <a:solidFill>
                      <a:schemeClr val="bg1"/>
                    </a:solidFill>
                  </a:rPr>
                  <a:t> should the thief steal such that </a:t>
                </a:r>
                <a14:m>
                  <m:oMath xmlns:m="http://schemas.openxmlformats.org/officeDocument/2006/math">
                    <m:nary>
                      <m:naryPr>
                        <m:chr m:val="∑"/>
                        <m:supHide m:val="on"/>
                        <m:ctrlPr>
                          <a:rPr lang="en-US" b="0" i="1" smtClean="0">
                            <a:solidFill>
                              <a:schemeClr val="bg1"/>
                            </a:solidFill>
                            <a:latin typeface="Cambria Math" panose="02040503050406030204" pitchFamily="18" charset="0"/>
                          </a:rPr>
                        </m:ctrlPr>
                      </m:naryPr>
                      <m:sub>
                        <m:r>
                          <a:rPr lang="en-US" b="0" i="1" smtClean="0">
                            <a:solidFill>
                              <a:schemeClr val="bg1"/>
                            </a:solidFill>
                            <a:latin typeface="Cambria Math" panose="02040503050406030204" pitchFamily="18" charset="0"/>
                          </a:rPr>
                          <m:t>𝑖</m:t>
                        </m:r>
                      </m:sub>
                      <m:sup/>
                      <m:e>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𝑖</m:t>
                            </m:r>
                          </m:sub>
                        </m:sSub>
                      </m:e>
                    </m:nary>
                  </m:oMath>
                </a14:m>
                <a:r>
                  <a:rPr lang="en-US" dirty="0">
                    <a:solidFill>
                      <a:schemeClr val="bg1"/>
                    </a:solidFill>
                  </a:rPr>
                  <a:t> is maximized and </a:t>
                </a:r>
                <a14:m>
                  <m:oMath xmlns:m="http://schemas.openxmlformats.org/officeDocument/2006/math">
                    <m:nary>
                      <m:naryPr>
                        <m:chr m:val="∑"/>
                        <m:supHide m:val="on"/>
                        <m:ctrlPr>
                          <a:rPr lang="en-US" b="0" i="1" smtClean="0">
                            <a:solidFill>
                              <a:schemeClr val="bg1"/>
                            </a:solidFill>
                            <a:latin typeface="Cambria Math" panose="02040503050406030204" pitchFamily="18" charset="0"/>
                          </a:rPr>
                        </m:ctrlPr>
                      </m:naryPr>
                      <m:sub>
                        <m:r>
                          <a:rPr lang="en-US" b="0" i="1" smtClean="0">
                            <a:solidFill>
                              <a:schemeClr val="bg1"/>
                            </a:solidFill>
                            <a:latin typeface="Cambria Math" panose="02040503050406030204" pitchFamily="18" charset="0"/>
                          </a:rPr>
                          <m:t>𝑖</m:t>
                        </m:r>
                      </m:sub>
                      <m:sup/>
                      <m:e>
                        <m:sSub>
                          <m:sSubPr>
                            <m:ctrlPr>
                              <a:rPr lang="en-US" b="0" i="1" smtClean="0">
                                <a:solidFill>
                                  <a:schemeClr val="accent4"/>
                                </a:solidFill>
                                <a:latin typeface="Cambria Math" panose="02040503050406030204" pitchFamily="18" charset="0"/>
                              </a:rPr>
                            </m:ctrlPr>
                          </m:sSubPr>
                          <m:e>
                            <m:r>
                              <a:rPr lang="en-US" b="0" i="1" smtClean="0">
                                <a:solidFill>
                                  <a:schemeClr val="accent4"/>
                                </a:solidFill>
                                <a:latin typeface="Cambria Math" panose="02040503050406030204" pitchFamily="18" charset="0"/>
                              </a:rPr>
                              <m:t>𝑤</m:t>
                            </m:r>
                          </m:e>
                          <m:sub>
                            <m:r>
                              <a:rPr lang="en-US" b="0" i="1" smtClean="0">
                                <a:solidFill>
                                  <a:schemeClr val="accent4"/>
                                </a:solidFill>
                                <a:latin typeface="Cambria Math" panose="02040503050406030204" pitchFamily="18" charset="0"/>
                              </a:rPr>
                              <m:t>𝑖</m:t>
                            </m:r>
                          </m:sub>
                        </m:sSub>
                        <m:r>
                          <a:rPr lang="en-US" b="0" i="1" smtClean="0">
                            <a:solidFill>
                              <a:schemeClr val="bg1"/>
                            </a:solidFill>
                            <a:latin typeface="Cambria Math" panose="02040503050406030204" pitchFamily="18" charset="0"/>
                          </a:rPr>
                          <m:t>≤</m:t>
                        </m:r>
                        <m:r>
                          <a:rPr lang="en-US" b="0" i="1" smtClean="0">
                            <a:solidFill>
                              <a:schemeClr val="accent2"/>
                            </a:solidFill>
                            <a:latin typeface="Cambria Math" panose="02040503050406030204" pitchFamily="18" charset="0"/>
                          </a:rPr>
                          <m:t>𝐶</m:t>
                        </m:r>
                      </m:e>
                    </m:nary>
                  </m:oMath>
                </a14:m>
                <a:endParaRPr lang="en-US" dirty="0">
                  <a:solidFill>
                    <a:schemeClr val="bg1"/>
                  </a:solidFill>
                </a:endParaRPr>
              </a:p>
            </p:txBody>
          </p:sp>
        </mc:Choice>
        <mc:Fallback xmlns="">
          <p:sp>
            <p:nvSpPr>
              <p:cNvPr id="2" name="Rectangle 3">
                <a:extLst>
                  <a:ext uri="{FF2B5EF4-FFF2-40B4-BE49-F238E27FC236}">
                    <a16:creationId xmlns:a16="http://schemas.microsoft.com/office/drawing/2014/main" id="{25AF4BE6-1EEE-8944-22B9-B6C0A601E47D}"/>
                  </a:ext>
                </a:extLst>
              </p:cNvPr>
              <p:cNvSpPr txBox="1">
                <a:spLocks noRot="1" noChangeAspect="1" noMove="1" noResize="1" noEditPoints="1" noAdjustHandles="1" noChangeArrowheads="1" noChangeShapeType="1" noTextEdit="1"/>
              </p:cNvSpPr>
              <p:nvPr>
                <p:custDataLst>
                  <p:tags r:id="rId9"/>
                </p:custDataLst>
              </p:nvPr>
            </p:nvSpPr>
            <p:spPr>
              <a:xfrm>
                <a:off x="1035728" y="1563785"/>
                <a:ext cx="10120543" cy="2707813"/>
              </a:xfrm>
              <a:prstGeom prst="rect">
                <a:avLst/>
              </a:prstGeom>
              <a:blipFill>
                <a:blip r:embed="rId10"/>
                <a:stretch>
                  <a:fillRect l="-4637" b="-26047"/>
                </a:stretch>
              </a:blipFill>
              <a:ln>
                <a:solidFill>
                  <a:schemeClr val="bg1"/>
                </a:solidFill>
              </a:ln>
            </p:spPr>
            <p:txBody>
              <a:bodyPr/>
              <a:lstStyle/>
              <a:p>
                <a:r>
                  <a:rPr lang="en-US">
                    <a:noFill/>
                  </a:rPr>
                  <a:t> </a:t>
                </a:r>
              </a:p>
            </p:txBody>
          </p:sp>
        </mc:Fallback>
      </mc:AlternateContent>
      <p:sp>
        <p:nvSpPr>
          <p:cNvPr id="3" name="Rectangle 3">
            <a:extLst>
              <a:ext uri="{FF2B5EF4-FFF2-40B4-BE49-F238E27FC236}">
                <a16:creationId xmlns:a16="http://schemas.microsoft.com/office/drawing/2014/main" id="{0D9EB0F9-CE8F-487B-438C-2EE9D736B056}"/>
              </a:ext>
            </a:extLst>
          </p:cNvPr>
          <p:cNvSpPr txBox="1">
            <a:spLocks noChangeArrowheads="1"/>
          </p:cNvSpPr>
          <p:nvPr>
            <p:custDataLst>
              <p:tags r:id="rId4"/>
            </p:custDataLst>
          </p:nvPr>
        </p:nvSpPr>
        <p:spPr>
          <a:xfrm>
            <a:off x="1035726" y="4468366"/>
            <a:ext cx="10120543" cy="67762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dirty="0"/>
              <a:t>Example:</a:t>
            </a:r>
          </a:p>
        </p:txBody>
      </p:sp>
      <p:grpSp>
        <p:nvGrpSpPr>
          <p:cNvPr id="18" name="Group 17">
            <a:extLst>
              <a:ext uri="{FF2B5EF4-FFF2-40B4-BE49-F238E27FC236}">
                <a16:creationId xmlns:a16="http://schemas.microsoft.com/office/drawing/2014/main" id="{198D9CEB-074F-A38F-FA59-FEBF8935A8E3}"/>
              </a:ext>
            </a:extLst>
          </p:cNvPr>
          <p:cNvGrpSpPr/>
          <p:nvPr/>
        </p:nvGrpSpPr>
        <p:grpSpPr>
          <a:xfrm>
            <a:off x="1035726" y="5087544"/>
            <a:ext cx="10257958" cy="1297741"/>
            <a:chOff x="1025561" y="5342756"/>
            <a:chExt cx="10257958" cy="1297741"/>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34B813E-75C6-857C-BE08-47D8F94F619E}"/>
                    </a:ext>
                  </a:extLst>
                </p:cNvPr>
                <p:cNvSpPr/>
                <p:nvPr/>
              </p:nvSpPr>
              <p:spPr>
                <a:xfrm>
                  <a:off x="2254927" y="6214368"/>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=10</m:t>
                        </m:r>
                      </m:oMath>
                    </m:oMathPara>
                  </a14:m>
                  <a:endParaRPr lang="en-US" dirty="0">
                    <a:solidFill>
                      <a:schemeClr val="accent1"/>
                    </a:solidFill>
                  </a:endParaRPr>
                </a:p>
              </p:txBody>
            </p:sp>
          </mc:Choice>
          <mc:Fallback xmlns="">
            <p:sp>
              <p:nvSpPr>
                <p:cNvPr id="4" name="Rectangle 3">
                  <a:extLst>
                    <a:ext uri="{FF2B5EF4-FFF2-40B4-BE49-F238E27FC236}">
                      <a16:creationId xmlns:a16="http://schemas.microsoft.com/office/drawing/2014/main" id="{434B813E-75C6-857C-BE08-47D8F94F619E}"/>
                    </a:ext>
                  </a:extLst>
                </p:cNvPr>
                <p:cNvSpPr>
                  <a:spLocks noRot="1" noChangeAspect="1" noMove="1" noResize="1" noEditPoints="1" noAdjustHandles="1" noChangeArrowheads="1" noChangeShapeType="1" noTextEdit="1"/>
                </p:cNvSpPr>
                <p:nvPr/>
              </p:nvSpPr>
              <p:spPr>
                <a:xfrm>
                  <a:off x="2254927" y="6214368"/>
                  <a:ext cx="1251752" cy="351531"/>
                </a:xfrm>
                <a:prstGeom prst="rect">
                  <a:avLst/>
                </a:prstGeom>
                <a:blipFill>
                  <a:blip r:embed="rId11"/>
                  <a:stretch>
                    <a:fillRect b="-10000"/>
                  </a:stretch>
                </a:blipFill>
                <a:ln>
                  <a:solidFill>
                    <a:schemeClr val="bg1"/>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CA5DEF98-772B-13F5-04B6-2722AC2E7C50}"/>
                </a:ext>
              </a:extLst>
            </p:cNvPr>
            <p:cNvSpPr/>
            <p:nvPr/>
          </p:nvSpPr>
          <p:spPr>
            <a:xfrm>
              <a:off x="3792245"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A9637B6E-BBBB-974D-D612-152029A31B37}"/>
                    </a:ext>
                  </a:extLst>
                </p:cNvPr>
                <p:cNvSpPr/>
                <p:nvPr/>
              </p:nvSpPr>
              <p:spPr>
                <a:xfrm>
                  <a:off x="3792245"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=12</m:t>
                        </m:r>
                      </m:oMath>
                    </m:oMathPara>
                  </a14:m>
                  <a:endParaRPr lang="en-US" dirty="0">
                    <a:solidFill>
                      <a:schemeClr val="bg1"/>
                    </a:solidFill>
                  </a:endParaRPr>
                </a:p>
              </p:txBody>
            </p:sp>
          </mc:Choice>
          <mc:Fallback xmlns="">
            <p:sp>
              <p:nvSpPr>
                <p:cNvPr id="8" name="Rectangle 7">
                  <a:extLst>
                    <a:ext uri="{FF2B5EF4-FFF2-40B4-BE49-F238E27FC236}">
                      <a16:creationId xmlns:a16="http://schemas.microsoft.com/office/drawing/2014/main" id="{A9637B6E-BBBB-974D-D612-152029A31B37}"/>
                    </a:ext>
                  </a:extLst>
                </p:cNvPr>
                <p:cNvSpPr>
                  <a:spLocks noRot="1" noChangeAspect="1" noMove="1" noResize="1" noEditPoints="1" noAdjustHandles="1" noChangeArrowheads="1" noChangeShapeType="1" noTextEdit="1"/>
                </p:cNvSpPr>
                <p:nvPr/>
              </p:nvSpPr>
              <p:spPr>
                <a:xfrm>
                  <a:off x="3792245" y="5829794"/>
                  <a:ext cx="1251752" cy="351531"/>
                </a:xfrm>
                <a:prstGeom prst="rect">
                  <a:avLst/>
                </a:prstGeom>
                <a:blipFill>
                  <a:blip r:embed="rId12"/>
                  <a:stretch>
                    <a:fillRect b="-6667"/>
                  </a:stretch>
                </a:blipFill>
                <a:ln>
                  <a:solidFill>
                    <a:schemeClr val="bg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5238E50F-1381-70B9-E939-9F8A0DF00682}"/>
                </a:ext>
              </a:extLst>
            </p:cNvPr>
            <p:cNvSpPr/>
            <p:nvPr/>
          </p:nvSpPr>
          <p:spPr>
            <a:xfrm>
              <a:off x="3792245" y="5445221"/>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F134FF9A-19F5-C23D-81D9-134B5E1B4D35}"/>
                </a:ext>
              </a:extLst>
            </p:cNvPr>
            <p:cNvSpPr/>
            <p:nvPr/>
          </p:nvSpPr>
          <p:spPr>
            <a:xfrm>
              <a:off x="5329563"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8122359-6E2C-16CF-1A28-7EF6F7E0117F}"/>
                    </a:ext>
                  </a:extLst>
                </p:cNvPr>
                <p:cNvSpPr/>
                <p:nvPr/>
              </p:nvSpPr>
              <p:spPr>
                <a:xfrm>
                  <a:off x="5329563"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=3</m:t>
                        </m:r>
                      </m:oMath>
                    </m:oMathPara>
                  </a14:m>
                  <a:endParaRPr lang="en-US" dirty="0">
                    <a:solidFill>
                      <a:schemeClr val="bg1"/>
                    </a:solidFill>
                  </a:endParaRPr>
                </a:p>
              </p:txBody>
            </p:sp>
          </mc:Choice>
          <mc:Fallback xmlns="">
            <p:sp>
              <p:nvSpPr>
                <p:cNvPr id="11" name="Rectangle 10">
                  <a:extLst>
                    <a:ext uri="{FF2B5EF4-FFF2-40B4-BE49-F238E27FC236}">
                      <a16:creationId xmlns:a16="http://schemas.microsoft.com/office/drawing/2014/main" id="{78122359-6E2C-16CF-1A28-7EF6F7E0117F}"/>
                    </a:ext>
                  </a:extLst>
                </p:cNvPr>
                <p:cNvSpPr>
                  <a:spLocks noRot="1" noChangeAspect="1" noMove="1" noResize="1" noEditPoints="1" noAdjustHandles="1" noChangeArrowheads="1" noChangeShapeType="1" noTextEdit="1"/>
                </p:cNvSpPr>
                <p:nvPr/>
              </p:nvSpPr>
              <p:spPr>
                <a:xfrm>
                  <a:off x="5329563" y="5829794"/>
                  <a:ext cx="1251752" cy="351531"/>
                </a:xfrm>
                <a:prstGeom prst="rect">
                  <a:avLst/>
                </a:prstGeom>
                <a:blipFill>
                  <a:blip r:embed="rId13"/>
                  <a:stretch>
                    <a:fillRect b="-6667"/>
                  </a:stretch>
                </a:blipFill>
                <a:ln>
                  <a:solidFill>
                    <a:schemeClr val="bg1"/>
                  </a:solidFill>
                </a:ln>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A8564B69-2732-E108-867E-5FE0F544E32D}"/>
                </a:ext>
              </a:extLst>
            </p:cNvPr>
            <p:cNvSpPr/>
            <p:nvPr/>
          </p:nvSpPr>
          <p:spPr>
            <a:xfrm>
              <a:off x="1802167" y="5445221"/>
              <a:ext cx="372862" cy="1120677"/>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3">
              <a:extLst>
                <a:ext uri="{FF2B5EF4-FFF2-40B4-BE49-F238E27FC236}">
                  <a16:creationId xmlns:a16="http://schemas.microsoft.com/office/drawing/2014/main" id="{79DFFE8F-08C3-F58E-04B8-3C6150667339}"/>
                </a:ext>
              </a:extLst>
            </p:cNvPr>
            <p:cNvSpPr txBox="1">
              <a:spLocks noChangeArrowheads="1"/>
            </p:cNvSpPr>
            <p:nvPr>
              <p:custDataLst>
                <p:tags r:id="rId5"/>
              </p:custDataLst>
            </p:nvPr>
          </p:nvSpPr>
          <p:spPr>
            <a:xfrm>
              <a:off x="1025561" y="5814508"/>
              <a:ext cx="838749"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4"/>
                  </a:solidFill>
                </a:rPr>
                <a:t>Weight</a:t>
              </a:r>
            </a:p>
          </p:txBody>
        </p:sp>
        <p:sp>
          <p:nvSpPr>
            <p:cNvPr id="15" name="Rectangle 14">
              <a:extLst>
                <a:ext uri="{FF2B5EF4-FFF2-40B4-BE49-F238E27FC236}">
                  <a16:creationId xmlns:a16="http://schemas.microsoft.com/office/drawing/2014/main" id="{EB65D6B6-1D92-BD83-A5AA-9A94760ED7AD}"/>
                </a:ext>
              </a:extLst>
            </p:cNvPr>
            <p:cNvSpPr/>
            <p:nvPr/>
          </p:nvSpPr>
          <p:spPr>
            <a:xfrm>
              <a:off x="7284130" y="5342756"/>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ight Brace 15">
              <a:extLst>
                <a:ext uri="{FF2B5EF4-FFF2-40B4-BE49-F238E27FC236}">
                  <a16:creationId xmlns:a16="http://schemas.microsoft.com/office/drawing/2014/main" id="{F1B4A95F-9603-EC40-62B5-98731E3BFF94}"/>
                </a:ext>
              </a:extLst>
            </p:cNvPr>
            <p:cNvSpPr/>
            <p:nvPr/>
          </p:nvSpPr>
          <p:spPr>
            <a:xfrm>
              <a:off x="8984202" y="5342756"/>
              <a:ext cx="489751" cy="129774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3">
              <a:extLst>
                <a:ext uri="{FF2B5EF4-FFF2-40B4-BE49-F238E27FC236}">
                  <a16:creationId xmlns:a16="http://schemas.microsoft.com/office/drawing/2014/main" id="{A3834FB9-BC42-A7DA-DC03-3CA717F67801}"/>
                </a:ext>
              </a:extLst>
            </p:cNvPr>
            <p:cNvSpPr txBox="1">
              <a:spLocks noChangeArrowheads="1"/>
            </p:cNvSpPr>
            <p:nvPr>
              <p:custDataLst>
                <p:tags r:id="rId6"/>
              </p:custDataLst>
            </p:nvPr>
          </p:nvSpPr>
          <p:spPr>
            <a:xfrm>
              <a:off x="9331911" y="5796752"/>
              <a:ext cx="1951608"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2"/>
                  </a:solidFill>
                </a:rPr>
                <a:t>Knapsack capacity</a:t>
              </a:r>
            </a:p>
          </p:txBody>
        </p:sp>
      </p:grpSp>
    </p:spTree>
    <p:extLst>
      <p:ext uri="{BB962C8B-B14F-4D97-AF65-F5344CB8AC3E}">
        <p14:creationId xmlns:p14="http://schemas.microsoft.com/office/powerpoint/2010/main" val="246214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DE876-9DCA-C904-D9FE-69EB84086F2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2D257-1012-D5FB-91BB-1A718EE90574}"/>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7AA2E0E1-C5DD-7803-94B9-8C2E1FFCB7AE}"/>
              </a:ext>
            </a:extLst>
          </p:cNvPr>
          <p:cNvGraphicFramePr>
            <a:graphicFrameLocks noGrp="1"/>
          </p:cNvGraphicFramePr>
          <p:nvPr>
            <p:extLst>
              <p:ext uri="{D42A27DB-BD31-4B8C-83A1-F6EECF244321}">
                <p14:modId xmlns:p14="http://schemas.microsoft.com/office/powerpoint/2010/main" val="3682422902"/>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017B59AA-44A3-A490-C4FE-EEE3EA269E13}"/>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B383344-DB75-A074-981D-15EB97406F7E}"/>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1B383344-DB75-A074-981D-15EB97406F7E}"/>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2441672-0EE9-1D96-9FAA-09876A20A31B}"/>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72441672-0EE9-1D96-9FAA-09876A20A31B}"/>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F6C229F-7029-9D27-DA4F-B956C226D66C}"/>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8F6C229F-7029-9D27-DA4F-B956C226D66C}"/>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5B702F81-5C8A-F346-146C-356F261CC867}"/>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AEA46F3B-268E-9CA8-C267-8350F79DAB09}"/>
              </a:ext>
            </a:extLst>
          </p:cNvPr>
          <p:cNvSpPr/>
          <p:nvPr/>
        </p:nvSpPr>
        <p:spPr>
          <a:xfrm rot="16200000">
            <a:off x="4209878" y="527377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2630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BD1BD-7D50-2D3E-D178-5D2573DFE1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B7246-C585-1358-6485-A1F84AB38104}"/>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5ECCFAB1-6252-6C59-5729-8B593EC8F254}"/>
              </a:ext>
            </a:extLst>
          </p:cNvPr>
          <p:cNvGraphicFramePr>
            <a:graphicFrameLocks noGrp="1"/>
          </p:cNvGraphicFramePr>
          <p:nvPr>
            <p:extLst>
              <p:ext uri="{D42A27DB-BD31-4B8C-83A1-F6EECF244321}">
                <p14:modId xmlns:p14="http://schemas.microsoft.com/office/powerpoint/2010/main" val="3213977896"/>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1" i="0" dirty="0">
                          <a:solidFill>
                            <a:schemeClr val="bg1"/>
                          </a:solidFill>
                        </a:rPr>
                        <a:t>1</a:t>
                      </a: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E2CA8FEE-F5CB-9EDD-9417-F50A38C03C8D}"/>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29616D7-28C1-AA76-DA31-FC57067CDEBF}"/>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D29616D7-28C1-AA76-DA31-FC57067CDEBF}"/>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59371AB-8815-4BA4-BB96-B744923B9C10}"/>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F59371AB-8815-4BA4-BB96-B744923B9C10}"/>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89A08EA-A61F-E4DB-80D1-CFC2125BE6F1}"/>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689A08EA-A61F-E4DB-80D1-CFC2125BE6F1}"/>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06EDA307-7D12-C07E-7D58-EA3071AD4331}"/>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397355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6915A-EBD2-F083-BF0B-B2AB88C4D1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CAB8A-DE62-44A6-2AC9-8C13CAB9DD29}"/>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1FD77429-94E2-B24F-5CED-972087602214}"/>
              </a:ext>
            </a:extLst>
          </p:cNvPr>
          <p:cNvGraphicFramePr>
            <a:graphicFrameLocks noGrp="1"/>
          </p:cNvGraphicFramePr>
          <p:nvPr>
            <p:extLst>
              <p:ext uri="{D42A27DB-BD31-4B8C-83A1-F6EECF244321}">
                <p14:modId xmlns:p14="http://schemas.microsoft.com/office/powerpoint/2010/main" val="737177334"/>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B072329B-94C6-63F6-D5ED-7EFCB1B83000}"/>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AE7C80E-4271-886D-34F2-CDAD38FB63AA}"/>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7AE7C80E-4271-886D-34F2-CDAD38FB63AA}"/>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13139A5-D302-630E-3B82-278504F6F6A3}"/>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013139A5-D302-630E-3B82-278504F6F6A3}"/>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976A92C-6E1D-A5B3-C825-A2942E0ABB93}"/>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A976A92C-6E1D-A5B3-C825-A2942E0ABB93}"/>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DF40AEC2-73F2-379F-33C6-9FCF80C63740}"/>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C97D9BA2-FCC3-520B-7169-181F2CDE9F17}"/>
              </a:ext>
            </a:extLst>
          </p:cNvPr>
          <p:cNvSpPr/>
          <p:nvPr/>
        </p:nvSpPr>
        <p:spPr>
          <a:xfrm rot="16200000">
            <a:off x="5439862" y="527377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946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27C61-0A96-CC67-C762-8E5866EAD8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375853-83DF-57B8-307D-95D9849261AC}"/>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BF0B8BA5-10EA-050F-7A57-E5CE587D26AA}"/>
              </a:ext>
            </a:extLst>
          </p:cNvPr>
          <p:cNvGraphicFramePr>
            <a:graphicFrameLocks noGrp="1"/>
          </p:cNvGraphicFramePr>
          <p:nvPr>
            <p:extLst>
              <p:ext uri="{D42A27DB-BD31-4B8C-83A1-F6EECF244321}">
                <p14:modId xmlns:p14="http://schemas.microsoft.com/office/powerpoint/2010/main" val="3886900072"/>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1" i="0" dirty="0">
                          <a:solidFill>
                            <a:schemeClr val="bg1"/>
                          </a:solidFill>
                        </a:rPr>
                        <a:t>6</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44CF3615-57F3-0913-19EE-91C8F07F6638}"/>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6025ADA-A6E6-F10A-6814-071526F7E8A2}"/>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36025ADA-A6E6-F10A-6814-071526F7E8A2}"/>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E670A70-A691-1B83-D141-488182B495B0}"/>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8E670A70-A691-1B83-D141-488182B495B0}"/>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9BDA21F-EBA7-A880-A38D-17A0BE0D2362}"/>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19BDA21F-EBA7-A880-A38D-17A0BE0D2362}"/>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9F1FBA8C-4A2F-5726-C04D-3BBE6C750F85}"/>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643617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D9D23-FA72-F744-AE60-1F8156E6DF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B0F3DE-F196-5544-6889-6AF47AFCC637}"/>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FB9E2CC9-65D4-A6AC-97CA-CC1328FEB7A4}"/>
              </a:ext>
            </a:extLst>
          </p:cNvPr>
          <p:cNvGraphicFramePr>
            <a:graphicFrameLocks noGrp="1"/>
          </p:cNvGraphicFramePr>
          <p:nvPr>
            <p:extLst>
              <p:ext uri="{D42A27DB-BD31-4B8C-83A1-F6EECF244321}">
                <p14:modId xmlns:p14="http://schemas.microsoft.com/office/powerpoint/2010/main" val="1154936902"/>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FFA5E57B-F889-641E-E03D-3A274EC1B16A}"/>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CCF9D17-133D-1A12-31A6-70A3BDADE84E}"/>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6CCF9D17-133D-1A12-31A6-70A3BDADE84E}"/>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548532F-82F2-8C97-484F-50F38925B19D}"/>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C548532F-82F2-8C97-484F-50F38925B19D}"/>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B51575F-B134-9396-06B7-E8D16C5C5B50}"/>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8B51575F-B134-9396-06B7-E8D16C5C5B50}"/>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056D21C3-1280-589F-AE72-A5EE80937616}"/>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336D950F-8766-EE75-BFC7-B3B7109BEA2E}"/>
              </a:ext>
            </a:extLst>
          </p:cNvPr>
          <p:cNvSpPr/>
          <p:nvPr/>
        </p:nvSpPr>
        <p:spPr>
          <a:xfrm rot="16200000">
            <a:off x="6677938" y="527377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CE560EA6-1929-1AD3-F81E-9115CE67F497}"/>
              </a:ext>
            </a:extLst>
          </p:cNvPr>
          <p:cNvSpPr/>
          <p:nvPr/>
        </p:nvSpPr>
        <p:spPr>
          <a:xfrm rot="11320554" flipV="1">
            <a:off x="3321608" y="5200573"/>
            <a:ext cx="3299911" cy="1253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9DAB0C3-4568-418B-2115-587F5F9B32D9}"/>
              </a:ext>
            </a:extLst>
          </p:cNvPr>
          <p:cNvSpPr txBox="1"/>
          <p:nvPr/>
        </p:nvSpPr>
        <p:spPr>
          <a:xfrm>
            <a:off x="3511942" y="4740564"/>
            <a:ext cx="582211" cy="369332"/>
          </a:xfrm>
          <a:prstGeom prst="rect">
            <a:avLst/>
          </a:prstGeom>
          <a:noFill/>
        </p:spPr>
        <p:txBody>
          <a:bodyPr wrap="none" rtlCol="0">
            <a:spAutoFit/>
          </a:bodyPr>
          <a:lstStyle/>
          <a:p>
            <a:r>
              <a:rPr lang="en-US" b="1" dirty="0">
                <a:solidFill>
                  <a:schemeClr val="bg1"/>
                </a:solidFill>
              </a:rPr>
              <a:t>+10</a:t>
            </a:r>
          </a:p>
        </p:txBody>
      </p:sp>
    </p:spTree>
    <p:extLst>
      <p:ext uri="{BB962C8B-B14F-4D97-AF65-F5344CB8AC3E}">
        <p14:creationId xmlns:p14="http://schemas.microsoft.com/office/powerpoint/2010/main" val="650773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D7304-1E12-B612-17E2-B3CFDAF186D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5577E3-F424-9AFB-A111-8D93DD226474}"/>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56E72916-5EC8-45EA-F28B-26A171DF1422}"/>
              </a:ext>
            </a:extLst>
          </p:cNvPr>
          <p:cNvGraphicFramePr>
            <a:graphicFrameLocks noGrp="1"/>
          </p:cNvGraphicFramePr>
          <p:nvPr>
            <p:extLst>
              <p:ext uri="{D42A27DB-BD31-4B8C-83A1-F6EECF244321}">
                <p14:modId xmlns:p14="http://schemas.microsoft.com/office/powerpoint/2010/main" val="1881991373"/>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1" i="0" dirty="0">
                          <a:solidFill>
                            <a:schemeClr val="bg1"/>
                          </a:solidFill>
                        </a:rPr>
                        <a:t>10</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B93E9202-6937-42D9-9BB3-728DCA9A6D41}"/>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86783C9-BA6F-B368-A62B-265DFEA6F6FB}"/>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F86783C9-BA6F-B368-A62B-265DFEA6F6FB}"/>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191184D-D013-1F85-60D8-38039064E5D9}"/>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8191184D-D013-1F85-60D8-38039064E5D9}"/>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1AFD50E-62AF-DDD5-655F-64E3326FD49F}"/>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A1AFD50E-62AF-DDD5-655F-64E3326FD49F}"/>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BB069DFD-FBDE-A7FB-9D60-BF930AAC64F2}"/>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29362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2F579-3075-8A43-A08A-EE10172042F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64E79A-E69B-2F3A-9C79-C8E1FBCB5FBC}"/>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067BFCE5-2B8D-199A-DD76-F3B7F49C8A04}"/>
              </a:ext>
            </a:extLst>
          </p:cNvPr>
          <p:cNvGraphicFramePr>
            <a:graphicFrameLocks noGrp="1"/>
          </p:cNvGraphicFramePr>
          <p:nvPr>
            <p:extLst>
              <p:ext uri="{D42A27DB-BD31-4B8C-83A1-F6EECF244321}">
                <p14:modId xmlns:p14="http://schemas.microsoft.com/office/powerpoint/2010/main" val="2643815602"/>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7E60AB18-A01B-6CF7-E7C3-66E9423D1DAF}"/>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DA480AA-9396-5654-3E87-3D9E5DE80012}"/>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ADA480AA-9396-5654-3E87-3D9E5DE80012}"/>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4FAAA5B-5A0B-3A0C-5EB7-03013EBE33CC}"/>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64FAAA5B-5A0B-3A0C-5EB7-03013EBE33CC}"/>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F05978D-3406-6B56-9840-AD11CE655D41}"/>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3F05978D-3406-6B56-9840-AD11CE655D41}"/>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61221D0A-1DDE-BA0E-671B-56D1F51A36DF}"/>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DB552167-8EC7-05C4-2CD5-BA5712BCCB22}"/>
              </a:ext>
            </a:extLst>
          </p:cNvPr>
          <p:cNvSpPr/>
          <p:nvPr/>
        </p:nvSpPr>
        <p:spPr>
          <a:xfrm rot="16200000">
            <a:off x="7916014" y="527377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CF7F9735-6E4B-1EE2-7503-FA273683C7C7}"/>
              </a:ext>
            </a:extLst>
          </p:cNvPr>
          <p:cNvSpPr/>
          <p:nvPr/>
        </p:nvSpPr>
        <p:spPr>
          <a:xfrm rot="11320554" flipV="1">
            <a:off x="4559684" y="5200573"/>
            <a:ext cx="3299911" cy="1253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BEF0F1-34E9-0E7D-820D-47C458C79B7F}"/>
              </a:ext>
            </a:extLst>
          </p:cNvPr>
          <p:cNvSpPr txBox="1"/>
          <p:nvPr/>
        </p:nvSpPr>
        <p:spPr>
          <a:xfrm>
            <a:off x="4750018" y="4740564"/>
            <a:ext cx="582211" cy="369332"/>
          </a:xfrm>
          <a:prstGeom prst="rect">
            <a:avLst/>
          </a:prstGeom>
          <a:noFill/>
        </p:spPr>
        <p:txBody>
          <a:bodyPr wrap="none" rtlCol="0">
            <a:spAutoFit/>
          </a:bodyPr>
          <a:lstStyle/>
          <a:p>
            <a:r>
              <a:rPr lang="en-US" b="1" dirty="0">
                <a:solidFill>
                  <a:schemeClr val="bg1"/>
                </a:solidFill>
              </a:rPr>
              <a:t>+10</a:t>
            </a:r>
          </a:p>
        </p:txBody>
      </p:sp>
    </p:spTree>
    <p:extLst>
      <p:ext uri="{BB962C8B-B14F-4D97-AF65-F5344CB8AC3E}">
        <p14:creationId xmlns:p14="http://schemas.microsoft.com/office/powerpoint/2010/main" val="2907014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793BD-ED8C-1629-BD8D-52DE35DB219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53A614-D184-4E1F-EAE6-1BB832DD8C4F}"/>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4CA67C7F-9DE4-A7FC-AF6E-FB91B6691215}"/>
              </a:ext>
            </a:extLst>
          </p:cNvPr>
          <p:cNvGraphicFramePr>
            <a:graphicFrameLocks noGrp="1"/>
          </p:cNvGraphicFramePr>
          <p:nvPr>
            <p:extLst>
              <p:ext uri="{D42A27DB-BD31-4B8C-83A1-F6EECF244321}">
                <p14:modId xmlns:p14="http://schemas.microsoft.com/office/powerpoint/2010/main" val="2673460215"/>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1" i="0" dirty="0">
                          <a:solidFill>
                            <a:schemeClr val="bg1"/>
                          </a:solidFill>
                        </a:rPr>
                        <a:t>11</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3987786E-4972-A0C3-B7FD-A177A1F18547}"/>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CDC1C4C-A309-AF14-1D95-E44E0136319E}"/>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9CDC1C4C-A309-AF14-1D95-E44E0136319E}"/>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2EE107B-774B-25FE-5F74-A1E9DA050160}"/>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82EE107B-774B-25FE-5F74-A1E9DA050160}"/>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1FABC87-6F4F-D8E0-E60D-8CFC67D621D3}"/>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E1FABC87-6F4F-D8E0-E60D-8CFC67D621D3}"/>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4B4ABC0F-77C4-67E5-952E-E32AE37141FF}"/>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748582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868BB-8355-D6B0-09BB-17DBC05D3CF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8183BD-75AE-8223-4319-3A01EA4E8D1B}"/>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5F585BB2-5504-50A2-D539-278FDBA06DBC}"/>
              </a:ext>
            </a:extLst>
          </p:cNvPr>
          <p:cNvGraphicFramePr>
            <a:graphicFrameLocks noGrp="1"/>
          </p:cNvGraphicFramePr>
          <p:nvPr>
            <p:extLst>
              <p:ext uri="{D42A27DB-BD31-4B8C-83A1-F6EECF244321}">
                <p14:modId xmlns:p14="http://schemas.microsoft.com/office/powerpoint/2010/main" val="1669762233"/>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02E18325-526E-3EF9-8529-F5B6C2E10B3C}"/>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3DD0A50-52F7-CDDF-832D-A2E5A795A1C7}"/>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83DD0A50-52F7-CDDF-832D-A2E5A795A1C7}"/>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B1605FE-4A78-0C7B-BA4A-E3DC5F4DA890}"/>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FB1605FE-4A78-0C7B-BA4A-E3DC5F4DA890}"/>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12D18CA-B305-5667-F277-11CD7DAF185E}"/>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C12D18CA-B305-5667-F277-11CD7DAF185E}"/>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7BDA0199-0EF9-37FA-776E-A10A7DE58858}"/>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20152061-0230-7896-58E0-B787198E57CC}"/>
              </a:ext>
            </a:extLst>
          </p:cNvPr>
          <p:cNvSpPr/>
          <p:nvPr/>
        </p:nvSpPr>
        <p:spPr>
          <a:xfrm rot="16200000">
            <a:off x="9137906" y="527377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38F19F94-3074-9D55-AD30-C73AC9C79E0C}"/>
              </a:ext>
            </a:extLst>
          </p:cNvPr>
          <p:cNvSpPr/>
          <p:nvPr/>
        </p:nvSpPr>
        <p:spPr>
          <a:xfrm rot="11320554" flipV="1">
            <a:off x="5781576" y="5200573"/>
            <a:ext cx="3299911" cy="1253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753A17E-8846-055D-04DC-37AF95953D92}"/>
              </a:ext>
            </a:extLst>
          </p:cNvPr>
          <p:cNvSpPr txBox="1"/>
          <p:nvPr/>
        </p:nvSpPr>
        <p:spPr>
          <a:xfrm>
            <a:off x="5971910" y="4740564"/>
            <a:ext cx="582211" cy="369332"/>
          </a:xfrm>
          <a:prstGeom prst="rect">
            <a:avLst/>
          </a:prstGeom>
          <a:noFill/>
        </p:spPr>
        <p:txBody>
          <a:bodyPr wrap="none" rtlCol="0">
            <a:spAutoFit/>
          </a:bodyPr>
          <a:lstStyle/>
          <a:p>
            <a:r>
              <a:rPr lang="en-US" b="1" dirty="0">
                <a:solidFill>
                  <a:schemeClr val="bg1"/>
                </a:solidFill>
              </a:rPr>
              <a:t>+10</a:t>
            </a:r>
          </a:p>
        </p:txBody>
      </p:sp>
    </p:spTree>
    <p:extLst>
      <p:ext uri="{BB962C8B-B14F-4D97-AF65-F5344CB8AC3E}">
        <p14:creationId xmlns:p14="http://schemas.microsoft.com/office/powerpoint/2010/main" val="169494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9228D-D611-34A3-E0E6-77C257C9853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04C2C1-56D1-BF1C-7ADE-D1BE7A70555B}"/>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FF6D0C7C-B317-DD10-34AE-4EA2860C9764}"/>
              </a:ext>
            </a:extLst>
          </p:cNvPr>
          <p:cNvGraphicFramePr>
            <a:graphicFrameLocks noGrp="1"/>
          </p:cNvGraphicFramePr>
          <p:nvPr>
            <p:extLst>
              <p:ext uri="{D42A27DB-BD31-4B8C-83A1-F6EECF244321}">
                <p14:modId xmlns:p14="http://schemas.microsoft.com/office/powerpoint/2010/main" val="1682249059"/>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1" i="0" dirty="0">
                          <a:solidFill>
                            <a:schemeClr val="bg1"/>
                          </a:solidFill>
                        </a:rPr>
                        <a:t>16</a:t>
                      </a: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48C2C0AC-E282-C13D-92B2-BC3FAA6F7646}"/>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92E8320-D0DC-07E4-D466-D8AEC5943978}"/>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A92E8320-D0DC-07E4-D466-D8AEC5943978}"/>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BAB3BB3-310E-1046-CDEE-E6E0FA6DB87C}"/>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3BAB3BB3-310E-1046-CDEE-E6E0FA6DB87C}"/>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4155FD4-AC21-6383-CD65-8F323CF85D9D}"/>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94155FD4-AC21-6383-CD65-8F323CF85D9D}"/>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C38D9868-2932-975D-7DEC-6471217345A0}"/>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014207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4558C-55E7-511D-B0F6-7D115D463B98}"/>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8C572438-C058-8E90-A151-C0C1A15B51A5}"/>
              </a:ext>
            </a:extLst>
          </p:cNvPr>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Knapsack Problems</a:t>
            </a:r>
          </a:p>
        </p:txBody>
      </p:sp>
      <p:sp>
        <p:nvSpPr>
          <p:cNvPr id="3" name="Rectangle 3">
            <a:extLst>
              <a:ext uri="{FF2B5EF4-FFF2-40B4-BE49-F238E27FC236}">
                <a16:creationId xmlns:a16="http://schemas.microsoft.com/office/drawing/2014/main" id="{D9E4C86B-FB91-3DE3-560C-5CEA2C504B28}"/>
              </a:ext>
            </a:extLst>
          </p:cNvPr>
          <p:cNvSpPr txBox="1">
            <a:spLocks noChangeArrowheads="1"/>
          </p:cNvSpPr>
          <p:nvPr>
            <p:custDataLst>
              <p:tags r:id="rId2"/>
            </p:custDataLst>
          </p:nvPr>
        </p:nvSpPr>
        <p:spPr>
          <a:xfrm>
            <a:off x="1124502" y="1148119"/>
            <a:ext cx="10120543" cy="67762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dirty="0"/>
              <a:t>Example:</a:t>
            </a:r>
          </a:p>
        </p:txBody>
      </p:sp>
      <p:grpSp>
        <p:nvGrpSpPr>
          <p:cNvPr id="18" name="Group 17">
            <a:extLst>
              <a:ext uri="{FF2B5EF4-FFF2-40B4-BE49-F238E27FC236}">
                <a16:creationId xmlns:a16="http://schemas.microsoft.com/office/drawing/2014/main" id="{81DF4642-4C20-499B-8682-4006798DF8AA}"/>
              </a:ext>
            </a:extLst>
          </p:cNvPr>
          <p:cNvGrpSpPr/>
          <p:nvPr/>
        </p:nvGrpSpPr>
        <p:grpSpPr>
          <a:xfrm>
            <a:off x="1124502" y="1767297"/>
            <a:ext cx="10257958" cy="1297741"/>
            <a:chOff x="1025561" y="5342756"/>
            <a:chExt cx="10257958" cy="1297741"/>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0FE30C84-ACB3-CFA7-68E3-0300351AB669}"/>
                    </a:ext>
                  </a:extLst>
                </p:cNvPr>
                <p:cNvSpPr/>
                <p:nvPr/>
              </p:nvSpPr>
              <p:spPr>
                <a:xfrm>
                  <a:off x="2254927" y="6214368"/>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=10</m:t>
                        </m:r>
                      </m:oMath>
                    </m:oMathPara>
                  </a14:m>
                  <a:endParaRPr lang="en-US" dirty="0">
                    <a:solidFill>
                      <a:schemeClr val="accent1"/>
                    </a:solidFill>
                  </a:endParaRPr>
                </a:p>
              </p:txBody>
            </p:sp>
          </mc:Choice>
          <mc:Fallback xmlns="">
            <p:sp>
              <p:nvSpPr>
                <p:cNvPr id="4" name="Rectangle 3">
                  <a:extLst>
                    <a:ext uri="{FF2B5EF4-FFF2-40B4-BE49-F238E27FC236}">
                      <a16:creationId xmlns:a16="http://schemas.microsoft.com/office/drawing/2014/main" id="{0FE30C84-ACB3-CFA7-68E3-0300351AB669}"/>
                    </a:ext>
                  </a:extLst>
                </p:cNvPr>
                <p:cNvSpPr>
                  <a:spLocks noRot="1" noChangeAspect="1" noMove="1" noResize="1" noEditPoints="1" noAdjustHandles="1" noChangeArrowheads="1" noChangeShapeType="1" noTextEdit="1"/>
                </p:cNvSpPr>
                <p:nvPr/>
              </p:nvSpPr>
              <p:spPr>
                <a:xfrm>
                  <a:off x="2254927" y="6214368"/>
                  <a:ext cx="1251752" cy="351531"/>
                </a:xfrm>
                <a:prstGeom prst="rect">
                  <a:avLst/>
                </a:prstGeom>
                <a:blipFill>
                  <a:blip r:embed="rId9"/>
                  <a:stretch>
                    <a:fillRect b="-6667"/>
                  </a:stretch>
                </a:blipFill>
                <a:ln>
                  <a:solidFill>
                    <a:schemeClr val="bg1"/>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848A7CDC-C908-3BD9-8FAF-33271C335CF4}"/>
                </a:ext>
              </a:extLst>
            </p:cNvPr>
            <p:cNvSpPr/>
            <p:nvPr/>
          </p:nvSpPr>
          <p:spPr>
            <a:xfrm>
              <a:off x="3792245"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8FF606C-E1D2-E723-A011-678EFE3C243E}"/>
                    </a:ext>
                  </a:extLst>
                </p:cNvPr>
                <p:cNvSpPr/>
                <p:nvPr/>
              </p:nvSpPr>
              <p:spPr>
                <a:xfrm>
                  <a:off x="3792245"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=12</m:t>
                        </m:r>
                      </m:oMath>
                    </m:oMathPara>
                  </a14:m>
                  <a:endParaRPr lang="en-US" dirty="0">
                    <a:solidFill>
                      <a:schemeClr val="bg1"/>
                    </a:solidFill>
                  </a:endParaRPr>
                </a:p>
              </p:txBody>
            </p:sp>
          </mc:Choice>
          <mc:Fallback xmlns="">
            <p:sp>
              <p:nvSpPr>
                <p:cNvPr id="8" name="Rectangle 7">
                  <a:extLst>
                    <a:ext uri="{FF2B5EF4-FFF2-40B4-BE49-F238E27FC236}">
                      <a16:creationId xmlns:a16="http://schemas.microsoft.com/office/drawing/2014/main" id="{18FF606C-E1D2-E723-A011-678EFE3C243E}"/>
                    </a:ext>
                  </a:extLst>
                </p:cNvPr>
                <p:cNvSpPr>
                  <a:spLocks noRot="1" noChangeAspect="1" noMove="1" noResize="1" noEditPoints="1" noAdjustHandles="1" noChangeArrowheads="1" noChangeShapeType="1" noTextEdit="1"/>
                </p:cNvSpPr>
                <p:nvPr/>
              </p:nvSpPr>
              <p:spPr>
                <a:xfrm>
                  <a:off x="3792245" y="5829794"/>
                  <a:ext cx="1251752" cy="351531"/>
                </a:xfrm>
                <a:prstGeom prst="rect">
                  <a:avLst/>
                </a:prstGeom>
                <a:blipFill>
                  <a:blip r:embed="rId10"/>
                  <a:stretch>
                    <a:fillRect b="-10345"/>
                  </a:stretch>
                </a:blipFill>
                <a:ln>
                  <a:solidFill>
                    <a:schemeClr val="bg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995C8E49-6622-D641-CB23-D15384AF392E}"/>
                </a:ext>
              </a:extLst>
            </p:cNvPr>
            <p:cNvSpPr/>
            <p:nvPr/>
          </p:nvSpPr>
          <p:spPr>
            <a:xfrm>
              <a:off x="3792245" y="5445221"/>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C8C02238-A8B2-5251-75BB-709D8AA696F0}"/>
                </a:ext>
              </a:extLst>
            </p:cNvPr>
            <p:cNvSpPr/>
            <p:nvPr/>
          </p:nvSpPr>
          <p:spPr>
            <a:xfrm>
              <a:off x="5329563"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1819875-5DB3-3626-697F-DC0E40E2BD25}"/>
                    </a:ext>
                  </a:extLst>
                </p:cNvPr>
                <p:cNvSpPr/>
                <p:nvPr/>
              </p:nvSpPr>
              <p:spPr>
                <a:xfrm>
                  <a:off x="5329563"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=3</m:t>
                        </m:r>
                      </m:oMath>
                    </m:oMathPara>
                  </a14:m>
                  <a:endParaRPr lang="en-US" dirty="0">
                    <a:solidFill>
                      <a:schemeClr val="bg1"/>
                    </a:solidFill>
                  </a:endParaRPr>
                </a:p>
              </p:txBody>
            </p:sp>
          </mc:Choice>
          <mc:Fallback xmlns="">
            <p:sp>
              <p:nvSpPr>
                <p:cNvPr id="11" name="Rectangle 10">
                  <a:extLst>
                    <a:ext uri="{FF2B5EF4-FFF2-40B4-BE49-F238E27FC236}">
                      <a16:creationId xmlns:a16="http://schemas.microsoft.com/office/drawing/2014/main" id="{01819875-5DB3-3626-697F-DC0E40E2BD25}"/>
                    </a:ext>
                  </a:extLst>
                </p:cNvPr>
                <p:cNvSpPr>
                  <a:spLocks noRot="1" noChangeAspect="1" noMove="1" noResize="1" noEditPoints="1" noAdjustHandles="1" noChangeArrowheads="1" noChangeShapeType="1" noTextEdit="1"/>
                </p:cNvSpPr>
                <p:nvPr/>
              </p:nvSpPr>
              <p:spPr>
                <a:xfrm>
                  <a:off x="5329563" y="5829794"/>
                  <a:ext cx="1251752" cy="351531"/>
                </a:xfrm>
                <a:prstGeom prst="rect">
                  <a:avLst/>
                </a:prstGeom>
                <a:blipFill>
                  <a:blip r:embed="rId11"/>
                  <a:stretch>
                    <a:fillRect b="-10345"/>
                  </a:stretch>
                </a:blipFill>
                <a:ln>
                  <a:solidFill>
                    <a:schemeClr val="bg1"/>
                  </a:solidFill>
                </a:ln>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F9D2B5C9-DB83-C347-830A-D7DD10C493BB}"/>
                </a:ext>
              </a:extLst>
            </p:cNvPr>
            <p:cNvSpPr/>
            <p:nvPr/>
          </p:nvSpPr>
          <p:spPr>
            <a:xfrm>
              <a:off x="1802167" y="5445221"/>
              <a:ext cx="372862" cy="1120677"/>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3">
              <a:extLst>
                <a:ext uri="{FF2B5EF4-FFF2-40B4-BE49-F238E27FC236}">
                  <a16:creationId xmlns:a16="http://schemas.microsoft.com/office/drawing/2014/main" id="{3924F6FB-FF17-B212-FCC6-9D94A8F745F3}"/>
                </a:ext>
              </a:extLst>
            </p:cNvPr>
            <p:cNvSpPr txBox="1">
              <a:spLocks noChangeArrowheads="1"/>
            </p:cNvSpPr>
            <p:nvPr>
              <p:custDataLst>
                <p:tags r:id="rId5"/>
              </p:custDataLst>
            </p:nvPr>
          </p:nvSpPr>
          <p:spPr>
            <a:xfrm>
              <a:off x="1025561" y="5814508"/>
              <a:ext cx="838749"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4"/>
                  </a:solidFill>
                </a:rPr>
                <a:t>Weight</a:t>
              </a:r>
            </a:p>
          </p:txBody>
        </p:sp>
        <p:sp>
          <p:nvSpPr>
            <p:cNvPr id="15" name="Rectangle 14">
              <a:extLst>
                <a:ext uri="{FF2B5EF4-FFF2-40B4-BE49-F238E27FC236}">
                  <a16:creationId xmlns:a16="http://schemas.microsoft.com/office/drawing/2014/main" id="{F2C6E91E-7FE6-22C3-F683-6993E3BFAA96}"/>
                </a:ext>
              </a:extLst>
            </p:cNvPr>
            <p:cNvSpPr/>
            <p:nvPr/>
          </p:nvSpPr>
          <p:spPr>
            <a:xfrm>
              <a:off x="7284130" y="5342756"/>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ight Brace 15">
              <a:extLst>
                <a:ext uri="{FF2B5EF4-FFF2-40B4-BE49-F238E27FC236}">
                  <a16:creationId xmlns:a16="http://schemas.microsoft.com/office/drawing/2014/main" id="{C971A8BB-506B-2309-B7FE-6C6928CA571F}"/>
                </a:ext>
              </a:extLst>
            </p:cNvPr>
            <p:cNvSpPr/>
            <p:nvPr/>
          </p:nvSpPr>
          <p:spPr>
            <a:xfrm>
              <a:off x="8984202" y="5342756"/>
              <a:ext cx="489751" cy="129774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3">
              <a:extLst>
                <a:ext uri="{FF2B5EF4-FFF2-40B4-BE49-F238E27FC236}">
                  <a16:creationId xmlns:a16="http://schemas.microsoft.com/office/drawing/2014/main" id="{AE11F420-D368-6A20-2C8D-1F4E73620EC1}"/>
                </a:ext>
              </a:extLst>
            </p:cNvPr>
            <p:cNvSpPr txBox="1">
              <a:spLocks noChangeArrowheads="1"/>
            </p:cNvSpPr>
            <p:nvPr>
              <p:custDataLst>
                <p:tags r:id="rId6"/>
              </p:custDataLst>
            </p:nvPr>
          </p:nvSpPr>
          <p:spPr>
            <a:xfrm>
              <a:off x="9331911" y="5796752"/>
              <a:ext cx="1951608"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2"/>
                  </a:solidFill>
                </a:rPr>
                <a:t>Knapsack capacity</a:t>
              </a:r>
            </a:p>
          </p:txBody>
        </p:sp>
      </p:grpSp>
      <p:grpSp>
        <p:nvGrpSpPr>
          <p:cNvPr id="46" name="Group 45">
            <a:extLst>
              <a:ext uri="{FF2B5EF4-FFF2-40B4-BE49-F238E27FC236}">
                <a16:creationId xmlns:a16="http://schemas.microsoft.com/office/drawing/2014/main" id="{1E445A8C-286D-EC6F-3CDE-3091C6C8D35B}"/>
              </a:ext>
            </a:extLst>
          </p:cNvPr>
          <p:cNvGrpSpPr/>
          <p:nvPr/>
        </p:nvGrpSpPr>
        <p:grpSpPr>
          <a:xfrm>
            <a:off x="6643459" y="4119493"/>
            <a:ext cx="3204995" cy="1966613"/>
            <a:chOff x="7025197" y="3581931"/>
            <a:chExt cx="3204995" cy="1966613"/>
          </a:xfrm>
        </p:grpSpPr>
        <p:sp>
          <p:nvSpPr>
            <p:cNvPr id="32" name="Rectangle 31">
              <a:extLst>
                <a:ext uri="{FF2B5EF4-FFF2-40B4-BE49-F238E27FC236}">
                  <a16:creationId xmlns:a16="http://schemas.microsoft.com/office/drawing/2014/main" id="{AA2718F4-D7AA-EF0F-2B14-D4AFAA5E1B94}"/>
                </a:ext>
              </a:extLst>
            </p:cNvPr>
            <p:cNvSpPr/>
            <p:nvPr/>
          </p:nvSpPr>
          <p:spPr>
            <a:xfrm>
              <a:off x="7025197" y="3581931"/>
              <a:ext cx="3204995" cy="1966613"/>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4EC5B3C0-01D1-BBC1-87C5-1221BB6F3C6B}"/>
                </a:ext>
              </a:extLst>
            </p:cNvPr>
            <p:cNvSpPr/>
            <p:nvPr/>
          </p:nvSpPr>
          <p:spPr>
            <a:xfrm>
              <a:off x="7171485" y="4150902"/>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6810F5C0-8D33-8818-1614-7150A9D41837}"/>
                    </a:ext>
                  </a:extLst>
                </p:cNvPr>
                <p:cNvSpPr/>
                <p:nvPr/>
              </p:nvSpPr>
              <p:spPr>
                <a:xfrm>
                  <a:off x="7285959" y="4247873"/>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=10</m:t>
                        </m:r>
                      </m:oMath>
                    </m:oMathPara>
                  </a14:m>
                  <a:endParaRPr lang="en-US" dirty="0">
                    <a:solidFill>
                      <a:schemeClr val="accent1"/>
                    </a:solidFill>
                  </a:endParaRPr>
                </a:p>
              </p:txBody>
            </p:sp>
          </mc:Choice>
          <mc:Fallback xmlns="">
            <p:sp>
              <p:nvSpPr>
                <p:cNvPr id="19" name="Rectangle 18">
                  <a:extLst>
                    <a:ext uri="{FF2B5EF4-FFF2-40B4-BE49-F238E27FC236}">
                      <a16:creationId xmlns:a16="http://schemas.microsoft.com/office/drawing/2014/main" id="{6810F5C0-8D33-8818-1614-7150A9D41837}"/>
                    </a:ext>
                  </a:extLst>
                </p:cNvPr>
                <p:cNvSpPr>
                  <a:spLocks noRot="1" noChangeAspect="1" noMove="1" noResize="1" noEditPoints="1" noAdjustHandles="1" noChangeArrowheads="1" noChangeShapeType="1" noTextEdit="1"/>
                </p:cNvSpPr>
                <p:nvPr/>
              </p:nvSpPr>
              <p:spPr>
                <a:xfrm>
                  <a:off x="7285959" y="4247873"/>
                  <a:ext cx="1251752" cy="351531"/>
                </a:xfrm>
                <a:prstGeom prst="rect">
                  <a:avLst/>
                </a:prstGeom>
                <a:blipFill>
                  <a:blip r:embed="rId12"/>
                  <a:stretch>
                    <a:fillRect b="-6667"/>
                  </a:stretch>
                </a:blipFill>
                <a:ln>
                  <a:solidFill>
                    <a:schemeClr val="bg1"/>
                  </a:solidFill>
                </a:ln>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900D832A-C3C0-D824-D7EE-0567CF615345}"/>
                </a:ext>
              </a:extLst>
            </p:cNvPr>
            <p:cNvGrpSpPr/>
            <p:nvPr/>
          </p:nvGrpSpPr>
          <p:grpSpPr>
            <a:xfrm>
              <a:off x="7289113" y="4654095"/>
              <a:ext cx="1251752" cy="736104"/>
              <a:chOff x="5543913" y="4528142"/>
              <a:chExt cx="1251752" cy="736104"/>
            </a:xfrm>
          </p:grpSpPr>
          <p:sp>
            <p:nvSpPr>
              <p:cNvPr id="23" name="Rectangle 22">
                <a:extLst>
                  <a:ext uri="{FF2B5EF4-FFF2-40B4-BE49-F238E27FC236}">
                    <a16:creationId xmlns:a16="http://schemas.microsoft.com/office/drawing/2014/main" id="{897A9669-CE86-400E-59B9-0D34EC0BF764}"/>
                  </a:ext>
                </a:extLst>
              </p:cNvPr>
              <p:cNvSpPr/>
              <p:nvPr/>
            </p:nvSpPr>
            <p:spPr>
              <a:xfrm>
                <a:off x="5543913" y="4912715"/>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34456769-5F39-ED47-3A98-779E3E855C20}"/>
                      </a:ext>
                    </a:extLst>
                  </p:cNvPr>
                  <p:cNvSpPr/>
                  <p:nvPr/>
                </p:nvSpPr>
                <p:spPr>
                  <a:xfrm>
                    <a:off x="5543913" y="4528142"/>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=3</m:t>
                          </m:r>
                        </m:oMath>
                      </m:oMathPara>
                    </a14:m>
                    <a:endParaRPr lang="en-US" dirty="0">
                      <a:solidFill>
                        <a:schemeClr val="bg1"/>
                      </a:solidFill>
                    </a:endParaRPr>
                  </a:p>
                </p:txBody>
              </p:sp>
            </mc:Choice>
            <mc:Fallback xmlns="">
              <p:sp>
                <p:nvSpPr>
                  <p:cNvPr id="24" name="Rectangle 23">
                    <a:extLst>
                      <a:ext uri="{FF2B5EF4-FFF2-40B4-BE49-F238E27FC236}">
                        <a16:creationId xmlns:a16="http://schemas.microsoft.com/office/drawing/2014/main" id="{34456769-5F39-ED47-3A98-779E3E855C20}"/>
                      </a:ext>
                    </a:extLst>
                  </p:cNvPr>
                  <p:cNvSpPr>
                    <a:spLocks noRot="1" noChangeAspect="1" noMove="1" noResize="1" noEditPoints="1" noAdjustHandles="1" noChangeArrowheads="1" noChangeShapeType="1" noTextEdit="1"/>
                  </p:cNvSpPr>
                  <p:nvPr/>
                </p:nvSpPr>
                <p:spPr>
                  <a:xfrm>
                    <a:off x="5543913" y="4528142"/>
                    <a:ext cx="1251752" cy="351531"/>
                  </a:xfrm>
                  <a:prstGeom prst="rect">
                    <a:avLst/>
                  </a:prstGeom>
                  <a:blipFill>
                    <a:blip r:embed="rId13"/>
                    <a:stretch>
                      <a:fillRect b="-6667"/>
                    </a:stretch>
                  </a:blipFill>
                  <a:ln>
                    <a:solidFill>
                      <a:schemeClr val="bg1"/>
                    </a:solidFill>
                  </a:ln>
                </p:spPr>
                <p:txBody>
                  <a:bodyPr/>
                  <a:lstStyle/>
                  <a:p>
                    <a:r>
                      <a:rPr lang="en-US">
                        <a:noFill/>
                      </a:rPr>
                      <a:t> </a:t>
                    </a:r>
                  </a:p>
                </p:txBody>
              </p:sp>
            </mc:Fallback>
          </mc:AlternateContent>
        </p:grpSp>
        <p:sp>
          <p:nvSpPr>
            <p:cNvPr id="33" name="TextBox 32">
              <a:extLst>
                <a:ext uri="{FF2B5EF4-FFF2-40B4-BE49-F238E27FC236}">
                  <a16:creationId xmlns:a16="http://schemas.microsoft.com/office/drawing/2014/main" id="{43C1B142-A785-450B-6A7E-921B8B1E07CC}"/>
                </a:ext>
              </a:extLst>
            </p:cNvPr>
            <p:cNvSpPr txBox="1"/>
            <p:nvPr/>
          </p:nvSpPr>
          <p:spPr>
            <a:xfrm>
              <a:off x="7025197" y="3594164"/>
              <a:ext cx="1712328" cy="369332"/>
            </a:xfrm>
            <a:prstGeom prst="rect">
              <a:avLst/>
            </a:prstGeom>
            <a:noFill/>
          </p:spPr>
          <p:txBody>
            <a:bodyPr wrap="none" rtlCol="0">
              <a:spAutoFit/>
            </a:bodyPr>
            <a:lstStyle/>
            <a:p>
              <a:r>
                <a:rPr lang="en-US" dirty="0">
                  <a:solidFill>
                    <a:schemeClr val="bg1"/>
                  </a:solidFill>
                </a:rPr>
                <a:t>Optimal Solution</a:t>
              </a:r>
            </a:p>
          </p:txBody>
        </p:sp>
        <p:sp>
          <p:nvSpPr>
            <p:cNvPr id="34" name="Right Brace 33">
              <a:extLst>
                <a:ext uri="{FF2B5EF4-FFF2-40B4-BE49-F238E27FC236}">
                  <a16:creationId xmlns:a16="http://schemas.microsoft.com/office/drawing/2014/main" id="{DA7A6DD8-91E1-CAD1-38FB-F0274F3B1A4F}"/>
                </a:ext>
              </a:extLst>
            </p:cNvPr>
            <p:cNvSpPr/>
            <p:nvPr/>
          </p:nvSpPr>
          <p:spPr>
            <a:xfrm>
              <a:off x="8737525" y="4143569"/>
              <a:ext cx="489751" cy="1297741"/>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
              <a:extLst>
                <a:ext uri="{FF2B5EF4-FFF2-40B4-BE49-F238E27FC236}">
                  <a16:creationId xmlns:a16="http://schemas.microsoft.com/office/drawing/2014/main" id="{2B91C981-88E7-D189-886B-10B27BBBB00A}"/>
                </a:ext>
              </a:extLst>
            </p:cNvPr>
            <p:cNvSpPr txBox="1">
              <a:spLocks noChangeArrowheads="1"/>
            </p:cNvSpPr>
            <p:nvPr>
              <p:custDataLst>
                <p:tags r:id="rId4"/>
              </p:custDataLst>
            </p:nvPr>
          </p:nvSpPr>
          <p:spPr>
            <a:xfrm>
              <a:off x="9065387" y="4396122"/>
              <a:ext cx="1164805" cy="7926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accent1"/>
                  </a:solidFill>
                </a:rPr>
                <a:t>Total profit:</a:t>
              </a:r>
            </a:p>
            <a:p>
              <a:pPr marL="0" indent="0">
                <a:buFont typeface="Arial" panose="020B0604020202020204" pitchFamily="34" charset="0"/>
                <a:buNone/>
              </a:pPr>
              <a:r>
                <a:rPr lang="en-US" sz="1600" dirty="0">
                  <a:solidFill>
                    <a:schemeClr val="accent1"/>
                  </a:solidFill>
                </a:rPr>
                <a:t>10+3=13</a:t>
              </a:r>
            </a:p>
          </p:txBody>
        </p:sp>
      </p:grpSp>
      <p:grpSp>
        <p:nvGrpSpPr>
          <p:cNvPr id="45" name="Group 44">
            <a:extLst>
              <a:ext uri="{FF2B5EF4-FFF2-40B4-BE49-F238E27FC236}">
                <a16:creationId xmlns:a16="http://schemas.microsoft.com/office/drawing/2014/main" id="{F4A4F61C-75E5-4F74-39DE-09527DA48C40}"/>
              </a:ext>
            </a:extLst>
          </p:cNvPr>
          <p:cNvGrpSpPr/>
          <p:nvPr/>
        </p:nvGrpSpPr>
        <p:grpSpPr>
          <a:xfrm>
            <a:off x="2279763" y="4107260"/>
            <a:ext cx="3204995" cy="1966613"/>
            <a:chOff x="1720468" y="3920828"/>
            <a:chExt cx="3204995" cy="1966613"/>
          </a:xfrm>
        </p:grpSpPr>
        <p:sp>
          <p:nvSpPr>
            <p:cNvPr id="36" name="Rectangle 35">
              <a:extLst>
                <a:ext uri="{FF2B5EF4-FFF2-40B4-BE49-F238E27FC236}">
                  <a16:creationId xmlns:a16="http://schemas.microsoft.com/office/drawing/2014/main" id="{7B9DB2D1-BCF4-608E-AC11-35885F34D747}"/>
                </a:ext>
              </a:extLst>
            </p:cNvPr>
            <p:cNvSpPr/>
            <p:nvPr/>
          </p:nvSpPr>
          <p:spPr>
            <a:xfrm>
              <a:off x="1720468" y="3920828"/>
              <a:ext cx="3204995" cy="1966613"/>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Rectangle 36">
              <a:extLst>
                <a:ext uri="{FF2B5EF4-FFF2-40B4-BE49-F238E27FC236}">
                  <a16:creationId xmlns:a16="http://schemas.microsoft.com/office/drawing/2014/main" id="{F8E1E185-F618-9AE1-5A68-08BC683F3BDF}"/>
                </a:ext>
              </a:extLst>
            </p:cNvPr>
            <p:cNvSpPr/>
            <p:nvPr/>
          </p:nvSpPr>
          <p:spPr>
            <a:xfrm>
              <a:off x="1866756" y="4489799"/>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3F0D9F03-44FE-0529-11B3-E2A43A3C2146}"/>
                </a:ext>
              </a:extLst>
            </p:cNvPr>
            <p:cNvSpPr txBox="1"/>
            <p:nvPr/>
          </p:nvSpPr>
          <p:spPr>
            <a:xfrm>
              <a:off x="1720468" y="3933061"/>
              <a:ext cx="2132315" cy="369332"/>
            </a:xfrm>
            <a:prstGeom prst="rect">
              <a:avLst/>
            </a:prstGeom>
            <a:noFill/>
          </p:spPr>
          <p:txBody>
            <a:bodyPr wrap="none" rtlCol="0">
              <a:spAutoFit/>
            </a:bodyPr>
            <a:lstStyle/>
            <a:p>
              <a:r>
                <a:rPr lang="en-US" dirty="0">
                  <a:solidFill>
                    <a:schemeClr val="bg1"/>
                  </a:solidFill>
                </a:rPr>
                <a:t>Sub-Optimal Solution</a:t>
              </a:r>
            </a:p>
          </p:txBody>
        </p:sp>
        <p:sp>
          <p:nvSpPr>
            <p:cNvPr id="43" name="Right Brace 42">
              <a:extLst>
                <a:ext uri="{FF2B5EF4-FFF2-40B4-BE49-F238E27FC236}">
                  <a16:creationId xmlns:a16="http://schemas.microsoft.com/office/drawing/2014/main" id="{3E7CB299-5086-EE6C-B272-89B2975FE7AE}"/>
                </a:ext>
              </a:extLst>
            </p:cNvPr>
            <p:cNvSpPr/>
            <p:nvPr/>
          </p:nvSpPr>
          <p:spPr>
            <a:xfrm>
              <a:off x="3432796" y="4482466"/>
              <a:ext cx="489751" cy="1297741"/>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3">
              <a:extLst>
                <a:ext uri="{FF2B5EF4-FFF2-40B4-BE49-F238E27FC236}">
                  <a16:creationId xmlns:a16="http://schemas.microsoft.com/office/drawing/2014/main" id="{1500AD84-881D-7765-7113-2E04FB014CC0}"/>
                </a:ext>
              </a:extLst>
            </p:cNvPr>
            <p:cNvSpPr txBox="1">
              <a:spLocks noChangeArrowheads="1"/>
            </p:cNvSpPr>
            <p:nvPr>
              <p:custDataLst>
                <p:tags r:id="rId3"/>
              </p:custDataLst>
            </p:nvPr>
          </p:nvSpPr>
          <p:spPr>
            <a:xfrm>
              <a:off x="3760658" y="4735019"/>
              <a:ext cx="1164805" cy="7926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accent1"/>
                  </a:solidFill>
                </a:rPr>
                <a:t>Total profit:</a:t>
              </a:r>
            </a:p>
            <a:p>
              <a:pPr marL="0" indent="0">
                <a:buFont typeface="Arial" panose="020B0604020202020204" pitchFamily="34" charset="0"/>
                <a:buNone/>
              </a:pPr>
              <a:r>
                <a:rPr lang="en-US" sz="1600" dirty="0">
                  <a:solidFill>
                    <a:schemeClr val="accent1"/>
                  </a:solidFill>
                </a:rPr>
                <a:t>12</a:t>
              </a:r>
            </a:p>
          </p:txBody>
        </p:sp>
        <p:grpSp>
          <p:nvGrpSpPr>
            <p:cNvPr id="31" name="Group 30">
              <a:extLst>
                <a:ext uri="{FF2B5EF4-FFF2-40B4-BE49-F238E27FC236}">
                  <a16:creationId xmlns:a16="http://schemas.microsoft.com/office/drawing/2014/main" id="{F4DAB5E5-6147-CACD-7DBA-8A75A879CD35}"/>
                </a:ext>
              </a:extLst>
            </p:cNvPr>
            <p:cNvGrpSpPr/>
            <p:nvPr/>
          </p:nvGrpSpPr>
          <p:grpSpPr>
            <a:xfrm>
              <a:off x="1989884" y="4582770"/>
              <a:ext cx="1251752" cy="1120677"/>
              <a:chOff x="3873430" y="4143569"/>
              <a:chExt cx="1251752" cy="1120677"/>
            </a:xfrm>
          </p:grpSpPr>
          <p:sp>
            <p:nvSpPr>
              <p:cNvPr id="20" name="Rectangle 19">
                <a:extLst>
                  <a:ext uri="{FF2B5EF4-FFF2-40B4-BE49-F238E27FC236}">
                    <a16:creationId xmlns:a16="http://schemas.microsoft.com/office/drawing/2014/main" id="{3FFA168C-2D0A-E8C4-37AD-30E96D6EE037}"/>
                  </a:ext>
                </a:extLst>
              </p:cNvPr>
              <p:cNvSpPr/>
              <p:nvPr/>
            </p:nvSpPr>
            <p:spPr>
              <a:xfrm>
                <a:off x="3873430" y="4912715"/>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FABE4DBF-2145-7B08-2EF1-A04D8F1857E2}"/>
                      </a:ext>
                    </a:extLst>
                  </p:cNvPr>
                  <p:cNvSpPr/>
                  <p:nvPr/>
                </p:nvSpPr>
                <p:spPr>
                  <a:xfrm>
                    <a:off x="3873430" y="4528142"/>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=12</m:t>
                          </m:r>
                        </m:oMath>
                      </m:oMathPara>
                    </a14:m>
                    <a:endParaRPr lang="en-US" dirty="0">
                      <a:solidFill>
                        <a:schemeClr val="bg1"/>
                      </a:solidFill>
                    </a:endParaRPr>
                  </a:p>
                </p:txBody>
              </p:sp>
            </mc:Choice>
            <mc:Fallback xmlns="">
              <p:sp>
                <p:nvSpPr>
                  <p:cNvPr id="21" name="Rectangle 20">
                    <a:extLst>
                      <a:ext uri="{FF2B5EF4-FFF2-40B4-BE49-F238E27FC236}">
                        <a16:creationId xmlns:a16="http://schemas.microsoft.com/office/drawing/2014/main" id="{FABE4DBF-2145-7B08-2EF1-A04D8F1857E2}"/>
                      </a:ext>
                    </a:extLst>
                  </p:cNvPr>
                  <p:cNvSpPr>
                    <a:spLocks noRot="1" noChangeAspect="1" noMove="1" noResize="1" noEditPoints="1" noAdjustHandles="1" noChangeArrowheads="1" noChangeShapeType="1" noTextEdit="1"/>
                  </p:cNvSpPr>
                  <p:nvPr/>
                </p:nvSpPr>
                <p:spPr>
                  <a:xfrm>
                    <a:off x="3873430" y="4528142"/>
                    <a:ext cx="1251752" cy="351531"/>
                  </a:xfrm>
                  <a:prstGeom prst="rect">
                    <a:avLst/>
                  </a:prstGeom>
                  <a:blipFill>
                    <a:blip r:embed="rId14"/>
                    <a:stretch>
                      <a:fillRect b="-6667"/>
                    </a:stretch>
                  </a:blipFill>
                  <a:ln>
                    <a:solidFill>
                      <a:schemeClr val="bg1"/>
                    </a:solidFill>
                  </a:ln>
                </p:spPr>
                <p:txBody>
                  <a:bodyPr/>
                  <a:lstStyle/>
                  <a:p>
                    <a:r>
                      <a:rPr lang="en-US">
                        <a:noFill/>
                      </a:rPr>
                      <a:t> </a:t>
                    </a:r>
                  </a:p>
                </p:txBody>
              </p:sp>
            </mc:Fallback>
          </mc:AlternateContent>
          <p:sp>
            <p:nvSpPr>
              <p:cNvPr id="22" name="Rectangle 21">
                <a:extLst>
                  <a:ext uri="{FF2B5EF4-FFF2-40B4-BE49-F238E27FC236}">
                    <a16:creationId xmlns:a16="http://schemas.microsoft.com/office/drawing/2014/main" id="{D4CF6AC4-5EFC-5DD7-534B-22828601B881}"/>
                  </a:ext>
                </a:extLst>
              </p:cNvPr>
              <p:cNvSpPr/>
              <p:nvPr/>
            </p:nvSpPr>
            <p:spPr>
              <a:xfrm>
                <a:off x="3873430" y="4143569"/>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cxnSp>
        <p:nvCxnSpPr>
          <p:cNvPr id="48" name="Straight Connector 47">
            <a:extLst>
              <a:ext uri="{FF2B5EF4-FFF2-40B4-BE49-F238E27FC236}">
                <a16:creationId xmlns:a16="http://schemas.microsoft.com/office/drawing/2014/main" id="{82B39E24-0CCB-BAFA-2418-7FC582223BE5}"/>
              </a:ext>
            </a:extLst>
          </p:cNvPr>
          <p:cNvCxnSpPr/>
          <p:nvPr/>
        </p:nvCxnSpPr>
        <p:spPr>
          <a:xfrm>
            <a:off x="435006" y="3506680"/>
            <a:ext cx="11434439"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5390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81E2F-19DB-69EA-8CB3-3DCC77865FC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15939B-19DB-1FF9-A3F5-5DABD63AB008}"/>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0D130D93-5140-67D8-62A6-1D1EAC1B1012}"/>
              </a:ext>
            </a:extLst>
          </p:cNvPr>
          <p:cNvGraphicFramePr>
            <a:graphicFrameLocks noGrp="1"/>
          </p:cNvGraphicFramePr>
          <p:nvPr>
            <p:extLst>
              <p:ext uri="{D42A27DB-BD31-4B8C-83A1-F6EECF244321}">
                <p14:modId xmlns:p14="http://schemas.microsoft.com/office/powerpoint/2010/main" val="2301301053"/>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1" i="0" dirty="0">
                          <a:solidFill>
                            <a:schemeClr val="bg1"/>
                          </a:solidFill>
                        </a:rPr>
                        <a:t>???</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241EF1AF-680C-2C93-23B2-E7F412D0A660}"/>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2B300FF-8616-F9EF-EF42-1DB6D14185E6}"/>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72B300FF-8616-F9EF-EF42-1DB6D14185E6}"/>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A622E52-7FDC-E5E7-A403-5CD68A8277B6}"/>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4A622E52-7FDC-E5E7-A403-5CD68A8277B6}"/>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C16773E-9B5E-9581-F5DA-99E6DDA13091}"/>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7C16773E-9B5E-9581-F5DA-99E6DDA13091}"/>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A78330DF-7C33-D955-6E63-9B60BEC939E2}"/>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FD403192-FCA1-77B1-1901-30018C8D7EA9}"/>
              </a:ext>
            </a:extLst>
          </p:cNvPr>
          <p:cNvSpPr/>
          <p:nvPr/>
        </p:nvSpPr>
        <p:spPr>
          <a:xfrm rot="16200000">
            <a:off x="10384074" y="527377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7DA05C4E-EECE-7537-A465-7F9A8B7557B4}"/>
              </a:ext>
            </a:extLst>
          </p:cNvPr>
          <p:cNvSpPr/>
          <p:nvPr/>
        </p:nvSpPr>
        <p:spPr>
          <a:xfrm rot="11320554" flipV="1">
            <a:off x="7027744" y="5200573"/>
            <a:ext cx="3299911" cy="12534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4E04B3-7766-5F8F-1CF4-E411055D7DA3}"/>
              </a:ext>
            </a:extLst>
          </p:cNvPr>
          <p:cNvSpPr txBox="1"/>
          <p:nvPr/>
        </p:nvSpPr>
        <p:spPr>
          <a:xfrm>
            <a:off x="7218078" y="4740564"/>
            <a:ext cx="582211" cy="369332"/>
          </a:xfrm>
          <a:prstGeom prst="rect">
            <a:avLst/>
          </a:prstGeom>
          <a:noFill/>
        </p:spPr>
        <p:txBody>
          <a:bodyPr wrap="none" rtlCol="0">
            <a:spAutoFit/>
          </a:bodyPr>
          <a:lstStyle/>
          <a:p>
            <a:r>
              <a:rPr lang="en-US" b="1" dirty="0">
                <a:solidFill>
                  <a:schemeClr val="bg1"/>
                </a:solidFill>
              </a:rPr>
              <a:t>+10</a:t>
            </a:r>
          </a:p>
        </p:txBody>
      </p:sp>
    </p:spTree>
    <p:extLst>
      <p:ext uri="{BB962C8B-B14F-4D97-AF65-F5344CB8AC3E}">
        <p14:creationId xmlns:p14="http://schemas.microsoft.com/office/powerpoint/2010/main" val="2552299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BF466-66A8-8F8B-0663-6C4C40955BE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77F61E-0BB1-ED24-36F1-061B4CB32AD0}"/>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a:t>
            </a:r>
            <a:r>
              <a:rPr lang="en-US" dirty="0">
                <a:solidFill>
                  <a:schemeClr val="accent1"/>
                </a:solidFill>
                <a:latin typeface="Courier New" panose="02070309020205020404" pitchFamily="49" charset="0"/>
                <a:cs typeface="Courier New" panose="02070309020205020404" pitchFamily="49" charset="0"/>
              </a:rPr>
              <a:t>10</a:t>
            </a:r>
            <a:r>
              <a:rPr lang="en-US" dirty="0">
                <a:solidFill>
                  <a:schemeClr val="tx1">
                    <a:lumMod val="95000"/>
                  </a:schemeClr>
                </a:solidFill>
                <a:latin typeface="Courier New" panose="02070309020205020404" pitchFamily="49" charset="0"/>
                <a:cs typeface="Courier New" panose="02070309020205020404" pitchFamily="49" charset="0"/>
              </a:rPr>
              <a:t>,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3</a:t>
            </a:r>
            <a:r>
              <a:rPr lang="en-US" dirty="0">
                <a:latin typeface="Courier New" panose="02070309020205020404" pitchFamily="49" charset="0"/>
                <a:cs typeface="Courier New" panose="02070309020205020404" pitchFamily="49" charset="0"/>
              </a:rPr>
              <a:t>, 4]</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558C1333-0480-4D5D-52A2-3FEDAC1491A5}"/>
              </a:ext>
            </a:extLst>
          </p:cNvPr>
          <p:cNvGraphicFramePr>
            <a:graphicFrameLocks noGrp="1"/>
          </p:cNvGraphicFramePr>
          <p:nvPr>
            <p:extLst>
              <p:ext uri="{D42A27DB-BD31-4B8C-83A1-F6EECF244321}">
                <p14:modId xmlns:p14="http://schemas.microsoft.com/office/powerpoint/2010/main" val="1206890951"/>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1"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7121F6C4-E62A-6C8E-923A-82E1FF8FB38D}"/>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19B110C-3700-DA58-815D-804CCD1FAD20}"/>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E19B110C-3700-DA58-815D-804CCD1FAD20}"/>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139A469-9CC5-2331-9B2B-9B3943FFA517}"/>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A139A469-9CC5-2331-9B2B-9B3943FFA517}"/>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7D6B5DA-F6A7-BA3A-1CCD-89D986FE152B}"/>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37D6B5DA-F6A7-BA3A-1CCD-89D986FE152B}"/>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158526F0-61D9-DBA6-6792-78DC76DFABD6}"/>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66445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A073D-864A-8D38-E8AC-C5055FABC9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55575E-CD69-05FD-BF4D-BB6DC977C8B6}"/>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47A1E266-B9B7-12F5-9BF5-DFC5DBAF6FDE}"/>
              </a:ext>
            </a:extLst>
          </p:cNvPr>
          <p:cNvGraphicFramePr>
            <a:graphicFrameLocks noGrp="1"/>
          </p:cNvGraphicFramePr>
          <p:nvPr>
            <p:extLst>
              <p:ext uri="{D42A27DB-BD31-4B8C-83A1-F6EECF244321}">
                <p14:modId xmlns:p14="http://schemas.microsoft.com/office/powerpoint/2010/main" val="1573720111"/>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1" i="0" dirty="0">
                          <a:solidFill>
                            <a:schemeClr val="bg1"/>
                          </a:solidFill>
                        </a:rPr>
                        <a:t>???</a:t>
                      </a:r>
                    </a:p>
                  </a:txBody>
                  <a:tcPr anchor="ctr"/>
                </a:tc>
                <a:tc>
                  <a:txBody>
                    <a:bodyPr/>
                    <a:lstStyle/>
                    <a:p>
                      <a:pPr algn="ctr"/>
                      <a:r>
                        <a:rPr lang="en-US" sz="2000" b="1" i="0" dirty="0">
                          <a:solidFill>
                            <a:schemeClr val="bg1"/>
                          </a:solidFill>
                        </a:rPr>
                        <a:t>???</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772B3AD5-A7C6-672A-A973-34C0C9B2EB41}"/>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F4E378-14EA-74E1-C180-1649CB79C015}"/>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2BF4E378-14EA-74E1-C180-1649CB79C015}"/>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7962119-53E4-1B44-EB9F-5C76B1A9EBBE}"/>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C7962119-53E4-1B44-EB9F-5C76B1A9EBBE}"/>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623097F-BD45-671D-77AF-C364B2B00F3A}"/>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6623097F-BD45-671D-77AF-C364B2B00F3A}"/>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3014EFDA-9EB8-5C71-F955-A3CB9FB9FAE4}"/>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8CD14712-0152-1220-5EA8-0FDB92A27C80}"/>
              </a:ext>
            </a:extLst>
          </p:cNvPr>
          <p:cNvSpPr/>
          <p:nvPr/>
        </p:nvSpPr>
        <p:spPr>
          <a:xfrm rot="16200000">
            <a:off x="4209852" y="5977779"/>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0EFF3BCC-7D97-FFC1-6944-AC5222488D27}"/>
              </a:ext>
            </a:extLst>
          </p:cNvPr>
          <p:cNvSpPr/>
          <p:nvPr/>
        </p:nvSpPr>
        <p:spPr>
          <a:xfrm rot="16200000">
            <a:off x="5422309" y="5977779"/>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7A3B2848-E3A1-1BB7-992D-1B7B6C43CD64}"/>
              </a:ext>
            </a:extLst>
          </p:cNvPr>
          <p:cNvSpPr/>
          <p:nvPr/>
        </p:nvSpPr>
        <p:spPr>
          <a:xfrm rot="16200000">
            <a:off x="6684666" y="5977779"/>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69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E7881-24F5-37FA-0550-61F493C51B0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E8BAFF-971A-9C82-0627-F1B360F77C3B}"/>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FD396078-96E8-10F0-4C6D-871CD521E7DF}"/>
              </a:ext>
            </a:extLst>
          </p:cNvPr>
          <p:cNvGraphicFramePr>
            <a:graphicFrameLocks noGrp="1"/>
          </p:cNvGraphicFramePr>
          <p:nvPr>
            <p:extLst>
              <p:ext uri="{D42A27DB-BD31-4B8C-83A1-F6EECF244321}">
                <p14:modId xmlns:p14="http://schemas.microsoft.com/office/powerpoint/2010/main" val="3315624917"/>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1" i="0" dirty="0">
                          <a:solidFill>
                            <a:schemeClr val="bg1"/>
                          </a:solidFill>
                        </a:rPr>
                        <a:t>1</a:t>
                      </a:r>
                    </a:p>
                  </a:txBody>
                  <a:tcPr anchor="ctr"/>
                </a:tc>
                <a:tc>
                  <a:txBody>
                    <a:bodyPr/>
                    <a:lstStyle/>
                    <a:p>
                      <a:pPr algn="ctr"/>
                      <a:r>
                        <a:rPr lang="en-US" sz="2000" b="1" i="0" dirty="0">
                          <a:solidFill>
                            <a:schemeClr val="bg1"/>
                          </a:solidFill>
                        </a:rPr>
                        <a:t>6</a:t>
                      </a:r>
                    </a:p>
                  </a:txBody>
                  <a:tcPr anchor="ctr"/>
                </a:tc>
                <a:tc>
                  <a:txBody>
                    <a:bodyPr/>
                    <a:lstStyle/>
                    <a:p>
                      <a:pPr algn="ctr"/>
                      <a:r>
                        <a:rPr lang="en-US" sz="2000" b="1" i="0" dirty="0">
                          <a:solidFill>
                            <a:schemeClr val="bg1"/>
                          </a:solidFill>
                        </a:rPr>
                        <a:t>10</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6350D8BE-AB0E-B9ED-70A8-17728624E6BD}"/>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F861E28-64ED-DD82-57A6-090002508725}"/>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4F861E28-64ED-DD82-57A6-090002508725}"/>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13AAD4F-F835-A89F-7C8E-E16A23F22DE6}"/>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513AAD4F-F835-A89F-7C8E-E16A23F22DE6}"/>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98CA08F-39B7-DBA2-FDF2-64B6B5F8C2A3}"/>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A98CA08F-39B7-DBA2-FDF2-64B6B5F8C2A3}"/>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7E8624DC-79BB-DE7F-CEF0-CDE9BB31914C}"/>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945275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6C56F-DF67-EA64-657B-9CDCFE69A0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8DC6C6-6441-09C8-F5EA-D15FC309D1F9}"/>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CBA90176-07A7-9956-2B81-4C29DDD673D8}"/>
              </a:ext>
            </a:extLst>
          </p:cNvPr>
          <p:cNvGraphicFramePr>
            <a:graphicFrameLocks noGrp="1"/>
          </p:cNvGraphicFramePr>
          <p:nvPr>
            <p:extLst>
              <p:ext uri="{D42A27DB-BD31-4B8C-83A1-F6EECF244321}">
                <p14:modId xmlns:p14="http://schemas.microsoft.com/office/powerpoint/2010/main" val="3514807059"/>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87F7D89C-2CA2-5500-50DE-01AABE481D08}"/>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D63B3E9-0969-5395-DC12-9434D36CA5BF}"/>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9D63B3E9-0969-5395-DC12-9434D36CA5BF}"/>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0CC1BE5-F751-B96B-B166-A5D3EB483600}"/>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D0CC1BE5-F751-B96B-B166-A5D3EB483600}"/>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4EEDFB6-7509-C23B-024F-4BB46BC57478}"/>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A4EEDFB6-7509-C23B-024F-4BB46BC57478}"/>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5002C3FC-2A76-F943-0C3F-DA6E9A177618}"/>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DD9BA5DA-5489-E3CC-9A08-4651BF982492}"/>
              </a:ext>
            </a:extLst>
          </p:cNvPr>
          <p:cNvSpPr/>
          <p:nvPr/>
        </p:nvSpPr>
        <p:spPr>
          <a:xfrm rot="16200000">
            <a:off x="7922742" y="5977779"/>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77A0AC5D-9C88-F129-DC5E-D311FA680E3C}"/>
              </a:ext>
            </a:extLst>
          </p:cNvPr>
          <p:cNvSpPr/>
          <p:nvPr/>
        </p:nvSpPr>
        <p:spPr>
          <a:xfrm rot="11268782" flipV="1">
            <a:off x="3331216" y="6001836"/>
            <a:ext cx="4481401" cy="1369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F14E871-FD15-9F96-6E50-8033667BE68B}"/>
              </a:ext>
            </a:extLst>
          </p:cNvPr>
          <p:cNvSpPr txBox="1"/>
          <p:nvPr/>
        </p:nvSpPr>
        <p:spPr>
          <a:xfrm>
            <a:off x="3471466" y="5437478"/>
            <a:ext cx="582211" cy="369332"/>
          </a:xfrm>
          <a:prstGeom prst="rect">
            <a:avLst/>
          </a:prstGeom>
          <a:noFill/>
        </p:spPr>
        <p:txBody>
          <a:bodyPr wrap="none" rtlCol="0">
            <a:spAutoFit/>
          </a:bodyPr>
          <a:lstStyle/>
          <a:p>
            <a:r>
              <a:rPr lang="en-US" b="1" dirty="0">
                <a:solidFill>
                  <a:schemeClr val="bg1"/>
                </a:solidFill>
              </a:rPr>
              <a:t>+16</a:t>
            </a:r>
          </a:p>
        </p:txBody>
      </p:sp>
    </p:spTree>
    <p:extLst>
      <p:ext uri="{BB962C8B-B14F-4D97-AF65-F5344CB8AC3E}">
        <p14:creationId xmlns:p14="http://schemas.microsoft.com/office/powerpoint/2010/main" val="3486591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AE683-2C6B-A096-7B37-3D42C4DBE81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9FB887-04C2-573D-EDFC-A139FB274798}"/>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73CA2FDA-4EA2-09C8-C4E2-8D2225B841B8}"/>
              </a:ext>
            </a:extLst>
          </p:cNvPr>
          <p:cNvGraphicFramePr>
            <a:graphicFrameLocks noGrp="1"/>
          </p:cNvGraphicFramePr>
          <p:nvPr>
            <p:extLst>
              <p:ext uri="{D42A27DB-BD31-4B8C-83A1-F6EECF244321}">
                <p14:modId xmlns:p14="http://schemas.microsoft.com/office/powerpoint/2010/main" val="2025202849"/>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1" i="0" dirty="0">
                          <a:solidFill>
                            <a:schemeClr val="bg1"/>
                          </a:solidFill>
                        </a:rPr>
                        <a:t>16</a:t>
                      </a:r>
                    </a:p>
                  </a:txBody>
                  <a:tcPr anchor="ctr"/>
                </a:tc>
                <a:tc>
                  <a:txBody>
                    <a:bodyPr/>
                    <a:lstStyle/>
                    <a:p>
                      <a:pPr algn="ctr"/>
                      <a:endParaRPr lang="en-US" sz="2000" i="0" dirty="0">
                        <a:solidFill>
                          <a:schemeClr val="bg1"/>
                        </a:solidFill>
                      </a:endParaRP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2D7A9F4A-68C5-B1A9-64F5-61AF105B06F8}"/>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6CD1A90-16E5-42AE-1371-EC05BDA7DDA9}"/>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26CD1A90-16E5-42AE-1371-EC05BDA7DDA9}"/>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972FCD2-EEF9-A404-A447-E0D9FE65A6A0}"/>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F972FCD2-EEF9-A404-A447-E0D9FE65A6A0}"/>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2B8B8A3-D0B6-1A30-31B0-60A8DF13AAB2}"/>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A2B8B8A3-D0B6-1A30-31B0-60A8DF13AAB2}"/>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DA65A339-E14C-2993-34F3-D38501FBC03B}"/>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94806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A8A80-6951-265C-3A64-B0C0142598E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3221B0-B756-FEEB-E139-C073CFF287BC}"/>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37415AB2-DBAD-871F-B2FE-9CF80DE21F52}"/>
              </a:ext>
            </a:extLst>
          </p:cNvPr>
          <p:cNvGraphicFramePr>
            <a:graphicFrameLocks noGrp="1"/>
          </p:cNvGraphicFramePr>
          <p:nvPr>
            <p:extLst>
              <p:ext uri="{D42A27DB-BD31-4B8C-83A1-F6EECF244321}">
                <p14:modId xmlns:p14="http://schemas.microsoft.com/office/powerpoint/2010/main" val="124554628"/>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1" i="0" dirty="0">
                          <a:solidFill>
                            <a:schemeClr val="bg1"/>
                          </a:solidFill>
                        </a:rPr>
                        <a:t>???</a:t>
                      </a: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B8667E34-8307-1471-9231-2CDBAB4A9A4F}"/>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1417B07-E470-D4F5-AAA1-BC58F399F783}"/>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E1417B07-E470-D4F5-AAA1-BC58F399F783}"/>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C801205-CE50-A9FE-9F32-A1E802E0D346}"/>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AC801205-CE50-A9FE-9F32-A1E802E0D346}"/>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863F8A0-3B39-A9BC-EC6F-C38EBF27D539}"/>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0863F8A0-3B39-A9BC-EC6F-C38EBF27D539}"/>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C8970DF0-13EB-2419-9D7F-408F3678D676}"/>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647D5FC8-C589-2B4E-9187-5EBD879EB246}"/>
              </a:ext>
            </a:extLst>
          </p:cNvPr>
          <p:cNvSpPr/>
          <p:nvPr/>
        </p:nvSpPr>
        <p:spPr>
          <a:xfrm rot="16200000">
            <a:off x="9168910" y="5977779"/>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5D7EC59A-90E8-234E-AC79-34AFD8980922}"/>
              </a:ext>
            </a:extLst>
          </p:cNvPr>
          <p:cNvSpPr/>
          <p:nvPr/>
        </p:nvSpPr>
        <p:spPr>
          <a:xfrm rot="11268782" flipV="1">
            <a:off x="4577384" y="6001836"/>
            <a:ext cx="4481401" cy="1369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579E9A9-7324-D37A-2D35-E0E843B42660}"/>
              </a:ext>
            </a:extLst>
          </p:cNvPr>
          <p:cNvSpPr txBox="1"/>
          <p:nvPr/>
        </p:nvSpPr>
        <p:spPr>
          <a:xfrm>
            <a:off x="4717634" y="5437478"/>
            <a:ext cx="582211" cy="369332"/>
          </a:xfrm>
          <a:prstGeom prst="rect">
            <a:avLst/>
          </a:prstGeom>
          <a:noFill/>
        </p:spPr>
        <p:txBody>
          <a:bodyPr wrap="none" rtlCol="0">
            <a:spAutoFit/>
          </a:bodyPr>
          <a:lstStyle/>
          <a:p>
            <a:r>
              <a:rPr lang="en-US" b="1" dirty="0">
                <a:solidFill>
                  <a:schemeClr val="bg1"/>
                </a:solidFill>
              </a:rPr>
              <a:t>+16</a:t>
            </a:r>
          </a:p>
        </p:txBody>
      </p:sp>
    </p:spTree>
    <p:extLst>
      <p:ext uri="{BB962C8B-B14F-4D97-AF65-F5344CB8AC3E}">
        <p14:creationId xmlns:p14="http://schemas.microsoft.com/office/powerpoint/2010/main" val="3263638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97222-75CA-7E69-32BE-FA197BAD8A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872085-7E30-9AE2-74E0-D121D5D39700}"/>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6F8CC9F7-AA29-07A6-FF0E-4156AD1A2DE0}"/>
              </a:ext>
            </a:extLst>
          </p:cNvPr>
          <p:cNvGraphicFramePr>
            <a:graphicFrameLocks noGrp="1"/>
          </p:cNvGraphicFramePr>
          <p:nvPr>
            <p:extLst>
              <p:ext uri="{D42A27DB-BD31-4B8C-83A1-F6EECF244321}">
                <p14:modId xmlns:p14="http://schemas.microsoft.com/office/powerpoint/2010/main" val="3596816497"/>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1" i="0" dirty="0">
                          <a:solidFill>
                            <a:schemeClr val="bg1"/>
                          </a:solidFill>
                        </a:rPr>
                        <a:t>17</a:t>
                      </a:r>
                    </a:p>
                  </a:txBody>
                  <a:tcPr anchor="ctr"/>
                </a:tc>
                <a:tc>
                  <a:txBody>
                    <a:bodyPr/>
                    <a:lstStyle/>
                    <a:p>
                      <a:pPr algn="ctr"/>
                      <a:endParaRPr lang="en-US" sz="2000" i="0" dirty="0">
                        <a:solidFill>
                          <a:schemeClr val="bg1"/>
                        </a:solidFill>
                      </a:endParaRP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BDECBB8F-9044-4F30-4005-752990A63540}"/>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E03CACB-1FD5-2FD8-744E-23B0A91719EB}"/>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9E03CACB-1FD5-2FD8-744E-23B0A91719EB}"/>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05A2248-DA13-EBAF-DAF6-9A164392D9CB}"/>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D05A2248-DA13-EBAF-DAF6-9A164392D9CB}"/>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B8DF291-643E-C4C3-5A2A-0A60400E6083}"/>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0B8DF291-643E-C4C3-5A2A-0A60400E6083}"/>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3A3B420C-F488-9E00-B23F-22B13905B606}"/>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2585083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C5541-6964-0BCE-0EB0-0217939157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9D89E5-9C02-0DD8-D840-B529F65964FB}"/>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17A62B9C-4851-FB05-2B81-1EF51B645F92}"/>
              </a:ext>
            </a:extLst>
          </p:cNvPr>
          <p:cNvGraphicFramePr>
            <a:graphicFrameLocks noGrp="1"/>
          </p:cNvGraphicFramePr>
          <p:nvPr>
            <p:extLst>
              <p:ext uri="{D42A27DB-BD31-4B8C-83A1-F6EECF244321}">
                <p14:modId xmlns:p14="http://schemas.microsoft.com/office/powerpoint/2010/main" val="2880430507"/>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tc>
                  <a:txBody>
                    <a:bodyPr/>
                    <a:lstStyle/>
                    <a:p>
                      <a:pPr algn="ctr"/>
                      <a:r>
                        <a:rPr lang="en-US" sz="2000" b="1" i="0" dirty="0">
                          <a:solidFill>
                            <a:schemeClr val="bg1"/>
                          </a:solidFill>
                        </a:rPr>
                        <a:t>???</a:t>
                      </a: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FEC887A6-546E-429C-4D63-FAC4096E4BCA}"/>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6476A24-30E8-7C27-AF43-0FE91431DF31}"/>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86476A24-30E8-7C27-AF43-0FE91431DF31}"/>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2D13A87-1080-E6B2-44C0-E91055A19604}"/>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C2D13A87-1080-E6B2-44C0-E91055A19604}"/>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1233F93-6231-65FA-BF32-B8260BD7C9D2}"/>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71233F93-6231-65FA-BF32-B8260BD7C9D2}"/>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DC412369-5C8E-8A80-2E19-91ECE5FF6978}"/>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Right Arrow 1">
            <a:extLst>
              <a:ext uri="{FF2B5EF4-FFF2-40B4-BE49-F238E27FC236}">
                <a16:creationId xmlns:a16="http://schemas.microsoft.com/office/drawing/2014/main" id="{4BB65A3A-2466-4C3B-07F8-25FD739EFDD1}"/>
              </a:ext>
            </a:extLst>
          </p:cNvPr>
          <p:cNvSpPr/>
          <p:nvPr/>
        </p:nvSpPr>
        <p:spPr>
          <a:xfrm rot="16200000">
            <a:off x="10398894" y="5977779"/>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93C1C380-0C5C-276C-831E-A0FC2F7980D3}"/>
              </a:ext>
            </a:extLst>
          </p:cNvPr>
          <p:cNvSpPr/>
          <p:nvPr/>
        </p:nvSpPr>
        <p:spPr>
          <a:xfrm rot="11268782" flipV="1">
            <a:off x="5807368" y="6001836"/>
            <a:ext cx="4481401" cy="1369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0EEB0BA-BD5E-1DE3-99F5-174ADD667416}"/>
              </a:ext>
            </a:extLst>
          </p:cNvPr>
          <p:cNvSpPr txBox="1"/>
          <p:nvPr/>
        </p:nvSpPr>
        <p:spPr>
          <a:xfrm>
            <a:off x="5947618" y="5437478"/>
            <a:ext cx="582211" cy="369332"/>
          </a:xfrm>
          <a:prstGeom prst="rect">
            <a:avLst/>
          </a:prstGeom>
          <a:noFill/>
        </p:spPr>
        <p:txBody>
          <a:bodyPr wrap="none" rtlCol="0">
            <a:spAutoFit/>
          </a:bodyPr>
          <a:lstStyle/>
          <a:p>
            <a:r>
              <a:rPr lang="en-US" b="1" dirty="0">
                <a:solidFill>
                  <a:schemeClr val="bg1"/>
                </a:solidFill>
              </a:rPr>
              <a:t>+16</a:t>
            </a:r>
          </a:p>
        </p:txBody>
      </p:sp>
    </p:spTree>
    <p:extLst>
      <p:ext uri="{BB962C8B-B14F-4D97-AF65-F5344CB8AC3E}">
        <p14:creationId xmlns:p14="http://schemas.microsoft.com/office/powerpoint/2010/main" val="1728463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AA8A4-6D82-8831-5139-84C5C9F08D1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85D74-23EC-47E4-F8BB-90ED87BD0124}"/>
              </a:ext>
            </a:extLst>
          </p:cNvPr>
          <p:cNvSpPr>
            <a:spLocks noGrp="1"/>
          </p:cNvSpPr>
          <p:nvPr>
            <p:ph sz="quarter" idx="1"/>
          </p:nvPr>
        </p:nvSpPr>
        <p:spPr>
          <a:xfrm>
            <a:off x="1283475"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886D7828-87EE-D663-7C29-504BB18716D8}"/>
              </a:ext>
            </a:extLst>
          </p:cNvPr>
          <p:cNvGraphicFramePr>
            <a:graphicFrameLocks noGrp="1"/>
          </p:cNvGraphicFramePr>
          <p:nvPr>
            <p:extLst>
              <p:ext uri="{D42A27DB-BD31-4B8C-83A1-F6EECF244321}">
                <p14:modId xmlns:p14="http://schemas.microsoft.com/office/powerpoint/2010/main" val="918254048"/>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tc>
                  <a:txBody>
                    <a:bodyPr/>
                    <a:lstStyle/>
                    <a:p>
                      <a:pPr algn="ctr"/>
                      <a:r>
                        <a:rPr lang="en-US" sz="2000" b="1" i="0" dirty="0">
                          <a:solidFill>
                            <a:schemeClr val="bg1"/>
                          </a:solidFill>
                        </a:rPr>
                        <a:t>22</a:t>
                      </a:r>
                    </a:p>
                  </a:txBody>
                  <a:tcPr anchor="ctr"/>
                </a:tc>
                <a:extLst>
                  <a:ext uri="{0D108BD9-81ED-4DB2-BD59-A6C34878D82A}">
                    <a16:rowId xmlns:a16="http://schemas.microsoft.com/office/drawing/2014/main" val="2033411920"/>
                  </a:ext>
                </a:extLst>
              </a:tr>
            </a:tbl>
          </a:graphicData>
        </a:graphic>
      </p:graphicFrame>
      <p:grpSp>
        <p:nvGrpSpPr>
          <p:cNvPr id="7" name="Group 6">
            <a:extLst>
              <a:ext uri="{FF2B5EF4-FFF2-40B4-BE49-F238E27FC236}">
                <a16:creationId xmlns:a16="http://schemas.microsoft.com/office/drawing/2014/main" id="{C18F08DD-56F4-F716-7AFB-A242DAA7EF9A}"/>
              </a:ext>
            </a:extLst>
          </p:cNvPr>
          <p:cNvGrpSpPr/>
          <p:nvPr/>
        </p:nvGrpSpPr>
        <p:grpSpPr>
          <a:xfrm>
            <a:off x="6456769" y="704045"/>
            <a:ext cx="4787114" cy="962914"/>
            <a:chOff x="3298176" y="2648156"/>
            <a:chExt cx="4787114" cy="962914"/>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4F1F1B4-B9BE-30CC-B0F0-D4894A506872}"/>
                    </a:ext>
                  </a:extLst>
                </p:cNvPr>
                <p:cNvSpPr txBox="1"/>
                <p:nvPr/>
              </p:nvSpPr>
              <p:spPr>
                <a:xfrm>
                  <a:off x="3298176" y="2952244"/>
                  <a:ext cx="2004127" cy="338554"/>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𝑀𝑎𝑥</m:t>
                        </m:r>
                      </m:oMath>
                    </m:oMathPara>
                  </a14:m>
                  <a:endParaRPr lang="en-US" sz="1600" dirty="0">
                    <a:solidFill>
                      <a:schemeClr val="tx1">
                        <a:lumMod val="95000"/>
                      </a:schemeClr>
                    </a:solidFill>
                  </a:endParaRPr>
                </a:p>
              </p:txBody>
            </p:sp>
          </mc:Choice>
          <mc:Fallback xmlns="">
            <p:sp>
              <p:nvSpPr>
                <p:cNvPr id="8" name="TextBox 7">
                  <a:extLst>
                    <a:ext uri="{FF2B5EF4-FFF2-40B4-BE49-F238E27FC236}">
                      <a16:creationId xmlns:a16="http://schemas.microsoft.com/office/drawing/2014/main" id="{B4F1F1B4-B9BE-30CC-B0F0-D4894A506872}"/>
                    </a:ext>
                  </a:extLst>
                </p:cNvPr>
                <p:cNvSpPr txBox="1">
                  <a:spLocks noRot="1" noChangeAspect="1" noMove="1" noResize="1" noEditPoints="1" noAdjustHandles="1" noChangeArrowheads="1" noChangeShapeType="1" noTextEdit="1"/>
                </p:cNvSpPr>
                <p:nvPr/>
              </p:nvSpPr>
              <p:spPr>
                <a:xfrm>
                  <a:off x="3298176" y="2952244"/>
                  <a:ext cx="2004127" cy="338554"/>
                </a:xfrm>
                <a:prstGeom prst="rect">
                  <a:avLst/>
                </a:prstGeom>
                <a:blipFill>
                  <a:blip r:embed="rId2"/>
                  <a:stretch>
                    <a:fillRect b="-714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ABAD017-A8EE-F12C-1149-2A6B6473144C}"/>
                    </a:ext>
                  </a:extLst>
                </p:cNvPr>
                <p:cNvSpPr txBox="1"/>
                <p:nvPr/>
              </p:nvSpPr>
              <p:spPr>
                <a:xfrm>
                  <a:off x="5312420" y="3172182"/>
                  <a:ext cx="2772870"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𝑝</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r>
                          <a:rPr lang="en-US" sz="1600" b="0" i="1" smtClean="0">
                            <a:solidFill>
                              <a:schemeClr val="tx1">
                                <a:lumMod val="95000"/>
                              </a:schemeClr>
                            </a:solidFill>
                            <a:latin typeface="Cambria Math" panose="02040503050406030204" pitchFamily="18" charset="0"/>
                          </a:rPr>
                          <m:t>𝑘𝑛𝑎𝑝</m:t>
                        </m:r>
                        <m:r>
                          <a:rPr lang="en-US" sz="1600" b="0" i="1" smtClean="0">
                            <a:solidFill>
                              <a:schemeClr val="tx1">
                                <a:lumMod val="95000"/>
                              </a:schemeClr>
                            </a:solidFill>
                            <a:latin typeface="Cambria Math" panose="02040503050406030204" pitchFamily="18" charset="0"/>
                          </a:rPr>
                          <m:t>(</m:t>
                        </m:r>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𝐼</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r>
                          <a:rPr lang="en-US" sz="1600" b="0" i="1" smtClean="0">
                            <a:solidFill>
                              <a:schemeClr val="tx1">
                                <a:lumMod val="95000"/>
                              </a:schemeClr>
                            </a:solidFill>
                            <a:latin typeface="Cambria Math" panose="02040503050406030204" pitchFamily="18" charset="0"/>
                          </a:rPr>
                          <m:t>−</m:t>
                        </m:r>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𝑤</m:t>
                            </m:r>
                          </m:e>
                          <m:sub>
                            <m:r>
                              <a:rPr lang="en-US" sz="1600" b="0" i="1" smtClean="0">
                                <a:solidFill>
                                  <a:schemeClr val="accent1"/>
                                </a:solidFill>
                                <a:latin typeface="Cambria Math" panose="02040503050406030204" pitchFamily="18" charset="0"/>
                              </a:rPr>
                              <m:t>1</m:t>
                            </m:r>
                          </m:sub>
                        </m:sSub>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9" name="TextBox 8">
                  <a:extLst>
                    <a:ext uri="{FF2B5EF4-FFF2-40B4-BE49-F238E27FC236}">
                      <a16:creationId xmlns:a16="http://schemas.microsoft.com/office/drawing/2014/main" id="{8ABAD017-A8EE-F12C-1149-2A6B6473144C}"/>
                    </a:ext>
                  </a:extLst>
                </p:cNvPr>
                <p:cNvSpPr txBox="1">
                  <a:spLocks noRot="1" noChangeAspect="1" noMove="1" noResize="1" noEditPoints="1" noAdjustHandles="1" noChangeArrowheads="1" noChangeShapeType="1" noTextEdit="1"/>
                </p:cNvSpPr>
                <p:nvPr/>
              </p:nvSpPr>
              <p:spPr>
                <a:xfrm>
                  <a:off x="5312420" y="3172182"/>
                  <a:ext cx="2772870" cy="338554"/>
                </a:xfrm>
                <a:prstGeom prst="rect">
                  <a:avLst/>
                </a:prstGeom>
                <a:blipFill>
                  <a:blip r:embed="rId3"/>
                  <a:stretch>
                    <a:fillRect b="-1428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C917ECB-2D81-D3BF-E448-44325725FE3A}"/>
                    </a:ext>
                  </a:extLst>
                </p:cNvPr>
                <p:cNvSpPr txBox="1"/>
                <p:nvPr/>
              </p:nvSpPr>
              <p:spPr>
                <a:xfrm>
                  <a:off x="5352880" y="2648156"/>
                  <a:ext cx="1816661" cy="338554"/>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solidFill>
                              <a:schemeClr val="tx1">
                                <a:lumMod val="95000"/>
                              </a:schemeClr>
                            </a:solidFill>
                            <a:latin typeface="Cambria Math" panose="02040503050406030204" pitchFamily="18" charset="0"/>
                          </a:rPr>
                          <m:t>𝑘𝑛𝑎𝑝</m:t>
                        </m:r>
                        <m:d>
                          <m:dPr>
                            <m:ctrlPr>
                              <a:rPr lang="en-US" sz="1600" b="0" i="1" smtClean="0">
                                <a:solidFill>
                                  <a:schemeClr val="tx1">
                                    <a:lumMod val="95000"/>
                                  </a:schemeClr>
                                </a:solidFill>
                                <a:latin typeface="Cambria Math" panose="02040503050406030204" pitchFamily="18" charset="0"/>
                              </a:rPr>
                            </m:ctrlPr>
                          </m:dPr>
                          <m:e>
                            <m:r>
                              <a:rPr lang="en-US" sz="1600" b="0" i="1" smtClean="0">
                                <a:solidFill>
                                  <a:schemeClr val="accent3"/>
                                </a:solidFill>
                                <a:latin typeface="Cambria Math" panose="02040503050406030204" pitchFamily="18" charset="0"/>
                              </a:rPr>
                              <m:t>𝐼</m:t>
                            </m:r>
                            <m:r>
                              <a:rPr lang="en-US" sz="1600" b="0" i="1" smtClean="0">
                                <a:solidFill>
                                  <a:schemeClr val="tx1">
                                    <a:lumMod val="95000"/>
                                  </a:schemeClr>
                                </a:solidFill>
                                <a:latin typeface="Cambria Math" panose="02040503050406030204" pitchFamily="18" charset="0"/>
                              </a:rPr>
                              <m:t>−</m:t>
                            </m:r>
                            <m:d>
                              <m:dPr>
                                <m:begChr m:val="{"/>
                                <m:endChr m:val="}"/>
                                <m:ctrlPr>
                                  <a:rPr lang="en-US" sz="1600" b="0" i="1" smtClean="0">
                                    <a:solidFill>
                                      <a:schemeClr val="tx1">
                                        <a:lumMod val="95000"/>
                                      </a:schemeClr>
                                    </a:solidFill>
                                    <a:latin typeface="Cambria Math" panose="02040503050406030204" pitchFamily="18" charset="0"/>
                                  </a:rPr>
                                </m:ctrlPr>
                              </m:dPr>
                              <m:e>
                                <m:sSub>
                                  <m:sSubPr>
                                    <m:ctrlPr>
                                      <a:rPr lang="en-US" sz="1600" b="0" i="1" smtClean="0">
                                        <a:solidFill>
                                          <a:schemeClr val="accent1"/>
                                        </a:solidFill>
                                        <a:latin typeface="Cambria Math" panose="02040503050406030204" pitchFamily="18" charset="0"/>
                                      </a:rPr>
                                    </m:ctrlPr>
                                  </m:sSubPr>
                                  <m:e>
                                    <m:r>
                                      <a:rPr lang="en-US" sz="1600" b="0" i="1" smtClean="0">
                                        <a:solidFill>
                                          <a:schemeClr val="accent1"/>
                                        </a:solidFill>
                                        <a:latin typeface="Cambria Math" panose="02040503050406030204" pitchFamily="18" charset="0"/>
                                      </a:rPr>
                                      <m:t>𝑖</m:t>
                                    </m:r>
                                  </m:e>
                                  <m:sub>
                                    <m:r>
                                      <a:rPr lang="en-US" sz="1600" b="0" i="1" smtClean="0">
                                        <a:solidFill>
                                          <a:schemeClr val="accent1"/>
                                        </a:solidFill>
                                        <a:latin typeface="Cambria Math" panose="02040503050406030204" pitchFamily="18" charset="0"/>
                                      </a:rPr>
                                      <m:t>1</m:t>
                                    </m:r>
                                  </m:sub>
                                </m:sSub>
                              </m:e>
                            </m:d>
                            <m:r>
                              <a:rPr lang="en-US" sz="1600" b="0" i="1" smtClean="0">
                                <a:solidFill>
                                  <a:schemeClr val="tx1">
                                    <a:lumMod val="95000"/>
                                  </a:schemeClr>
                                </a:solidFill>
                                <a:latin typeface="Cambria Math" panose="02040503050406030204" pitchFamily="18" charset="0"/>
                              </a:rPr>
                              <m:t>,</m:t>
                            </m:r>
                            <m:r>
                              <a:rPr lang="en-US" sz="1600" b="0" i="1" smtClean="0">
                                <a:solidFill>
                                  <a:schemeClr val="accent2"/>
                                </a:solidFill>
                                <a:latin typeface="Cambria Math" panose="02040503050406030204" pitchFamily="18" charset="0"/>
                              </a:rPr>
                              <m:t>𝑤</m:t>
                            </m:r>
                          </m:e>
                        </m:d>
                        <m:r>
                          <a:rPr lang="en-US" sz="1600" b="0" i="1" smtClean="0">
                            <a:solidFill>
                              <a:schemeClr val="tx1">
                                <a:lumMod val="95000"/>
                              </a:schemeClr>
                            </a:solidFill>
                            <a:latin typeface="Cambria Math" panose="02040503050406030204" pitchFamily="18" charset="0"/>
                          </a:rPr>
                          <m:t>,</m:t>
                        </m:r>
                      </m:oMath>
                    </m:oMathPara>
                  </a14:m>
                  <a:endParaRPr lang="en-US" sz="1600" dirty="0">
                    <a:solidFill>
                      <a:schemeClr val="tx1">
                        <a:lumMod val="95000"/>
                      </a:schemeClr>
                    </a:solidFill>
                  </a:endParaRPr>
                </a:p>
              </p:txBody>
            </p:sp>
          </mc:Choice>
          <mc:Fallback xmlns="">
            <p:sp>
              <p:nvSpPr>
                <p:cNvPr id="10" name="TextBox 9">
                  <a:extLst>
                    <a:ext uri="{FF2B5EF4-FFF2-40B4-BE49-F238E27FC236}">
                      <a16:creationId xmlns:a16="http://schemas.microsoft.com/office/drawing/2014/main" id="{6C917ECB-2D81-D3BF-E448-44325725FE3A}"/>
                    </a:ext>
                  </a:extLst>
                </p:cNvPr>
                <p:cNvSpPr txBox="1">
                  <a:spLocks noRot="1" noChangeAspect="1" noMove="1" noResize="1" noEditPoints="1" noAdjustHandles="1" noChangeArrowheads="1" noChangeShapeType="1" noTextEdit="1"/>
                </p:cNvSpPr>
                <p:nvPr/>
              </p:nvSpPr>
              <p:spPr>
                <a:xfrm>
                  <a:off x="5352880" y="2648156"/>
                  <a:ext cx="1816661" cy="338554"/>
                </a:xfrm>
                <a:prstGeom prst="rect">
                  <a:avLst/>
                </a:prstGeom>
                <a:blipFill>
                  <a:blip r:embed="rId4"/>
                  <a:stretch>
                    <a:fillRect b="-7143"/>
                  </a:stretch>
                </a:blipFill>
                <a:ln>
                  <a:noFill/>
                </a:ln>
              </p:spPr>
              <p:txBody>
                <a:bodyPr/>
                <a:lstStyle/>
                <a:p>
                  <a:r>
                    <a:rPr lang="en-US">
                      <a:noFill/>
                    </a:rPr>
                    <a:t> </a:t>
                  </a:r>
                </a:p>
              </p:txBody>
            </p:sp>
          </mc:Fallback>
        </mc:AlternateContent>
        <p:sp>
          <p:nvSpPr>
            <p:cNvPr id="11" name="Left Brace 10">
              <a:extLst>
                <a:ext uri="{FF2B5EF4-FFF2-40B4-BE49-F238E27FC236}">
                  <a16:creationId xmlns:a16="http://schemas.microsoft.com/office/drawing/2014/main" id="{92EF19F0-B233-3129-934A-D826EF4726CB}"/>
                </a:ext>
              </a:extLst>
            </p:cNvPr>
            <p:cNvSpPr/>
            <p:nvPr/>
          </p:nvSpPr>
          <p:spPr>
            <a:xfrm>
              <a:off x="5165414" y="2648156"/>
              <a:ext cx="294011" cy="962914"/>
            </a:xfrm>
            <a:prstGeom prst="leftBrace">
              <a:avLst>
                <a:gd name="adj1" fmla="val 8333"/>
                <a:gd name="adj2" fmla="val 50840"/>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38014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1DDD4-D1D9-C1C7-7079-C82E43B1A3D9}"/>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1039CBB7-6543-0310-69DC-060CF108B016}"/>
              </a:ext>
            </a:extLst>
          </p:cNvPr>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0/1 Knapsack Problem</a:t>
            </a:r>
          </a:p>
        </p:txBody>
      </p:sp>
      <p:sp>
        <p:nvSpPr>
          <p:cNvPr id="3" name="Rectangle 3">
            <a:extLst>
              <a:ext uri="{FF2B5EF4-FFF2-40B4-BE49-F238E27FC236}">
                <a16:creationId xmlns:a16="http://schemas.microsoft.com/office/drawing/2014/main" id="{6BE87F3A-8F85-498B-DF54-B3F76B1FF135}"/>
              </a:ext>
            </a:extLst>
          </p:cNvPr>
          <p:cNvSpPr txBox="1">
            <a:spLocks noChangeArrowheads="1"/>
          </p:cNvSpPr>
          <p:nvPr>
            <p:custDataLst>
              <p:tags r:id="rId2"/>
            </p:custDataLst>
          </p:nvPr>
        </p:nvSpPr>
        <p:spPr>
          <a:xfrm>
            <a:off x="1124502" y="970836"/>
            <a:ext cx="10120543" cy="67762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dirty="0"/>
              <a:t>Example:</a:t>
            </a:r>
          </a:p>
        </p:txBody>
      </p:sp>
      <p:grpSp>
        <p:nvGrpSpPr>
          <p:cNvPr id="18" name="Group 17">
            <a:extLst>
              <a:ext uri="{FF2B5EF4-FFF2-40B4-BE49-F238E27FC236}">
                <a16:creationId xmlns:a16="http://schemas.microsoft.com/office/drawing/2014/main" id="{525E450C-5EB1-679D-606C-FD63FBBB783A}"/>
              </a:ext>
            </a:extLst>
          </p:cNvPr>
          <p:cNvGrpSpPr/>
          <p:nvPr/>
        </p:nvGrpSpPr>
        <p:grpSpPr>
          <a:xfrm>
            <a:off x="1124502" y="1590014"/>
            <a:ext cx="10257958" cy="1297741"/>
            <a:chOff x="1025561" y="5342756"/>
            <a:chExt cx="10257958" cy="1297741"/>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07E2066-5E53-22D5-A808-94E2C6F001D4}"/>
                    </a:ext>
                  </a:extLst>
                </p:cNvPr>
                <p:cNvSpPr/>
                <p:nvPr/>
              </p:nvSpPr>
              <p:spPr>
                <a:xfrm>
                  <a:off x="2254927" y="6214368"/>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=10</m:t>
                        </m:r>
                      </m:oMath>
                    </m:oMathPara>
                  </a14:m>
                  <a:endParaRPr lang="en-US" dirty="0">
                    <a:solidFill>
                      <a:schemeClr val="accent1"/>
                    </a:solidFill>
                  </a:endParaRPr>
                </a:p>
              </p:txBody>
            </p:sp>
          </mc:Choice>
          <mc:Fallback xmlns="">
            <p:sp>
              <p:nvSpPr>
                <p:cNvPr id="4" name="Rectangle 3">
                  <a:extLst>
                    <a:ext uri="{FF2B5EF4-FFF2-40B4-BE49-F238E27FC236}">
                      <a16:creationId xmlns:a16="http://schemas.microsoft.com/office/drawing/2014/main" id="{107E2066-5E53-22D5-A808-94E2C6F001D4}"/>
                    </a:ext>
                  </a:extLst>
                </p:cNvPr>
                <p:cNvSpPr>
                  <a:spLocks noRot="1" noChangeAspect="1" noMove="1" noResize="1" noEditPoints="1" noAdjustHandles="1" noChangeArrowheads="1" noChangeShapeType="1" noTextEdit="1"/>
                </p:cNvSpPr>
                <p:nvPr/>
              </p:nvSpPr>
              <p:spPr>
                <a:xfrm>
                  <a:off x="2254927" y="6214368"/>
                  <a:ext cx="1251752" cy="351531"/>
                </a:xfrm>
                <a:prstGeom prst="rect">
                  <a:avLst/>
                </a:prstGeom>
                <a:blipFill>
                  <a:blip r:embed="rId8"/>
                  <a:stretch>
                    <a:fillRect b="-6667"/>
                  </a:stretch>
                </a:blipFill>
                <a:ln>
                  <a:solidFill>
                    <a:schemeClr val="bg1"/>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15C9EF73-F821-D650-DC52-54F471392A37}"/>
                </a:ext>
              </a:extLst>
            </p:cNvPr>
            <p:cNvSpPr/>
            <p:nvPr/>
          </p:nvSpPr>
          <p:spPr>
            <a:xfrm>
              <a:off x="3792245"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2E96731-AD01-0F7A-CCFC-233AE7B04C4A}"/>
                    </a:ext>
                  </a:extLst>
                </p:cNvPr>
                <p:cNvSpPr/>
                <p:nvPr/>
              </p:nvSpPr>
              <p:spPr>
                <a:xfrm>
                  <a:off x="3792245"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=12</m:t>
                        </m:r>
                      </m:oMath>
                    </m:oMathPara>
                  </a14:m>
                  <a:endParaRPr lang="en-US" dirty="0">
                    <a:solidFill>
                      <a:schemeClr val="bg1"/>
                    </a:solidFill>
                  </a:endParaRPr>
                </a:p>
              </p:txBody>
            </p:sp>
          </mc:Choice>
          <mc:Fallback xmlns="">
            <p:sp>
              <p:nvSpPr>
                <p:cNvPr id="8" name="Rectangle 7">
                  <a:extLst>
                    <a:ext uri="{FF2B5EF4-FFF2-40B4-BE49-F238E27FC236}">
                      <a16:creationId xmlns:a16="http://schemas.microsoft.com/office/drawing/2014/main" id="{D2E96731-AD01-0F7A-CCFC-233AE7B04C4A}"/>
                    </a:ext>
                  </a:extLst>
                </p:cNvPr>
                <p:cNvSpPr>
                  <a:spLocks noRot="1" noChangeAspect="1" noMove="1" noResize="1" noEditPoints="1" noAdjustHandles="1" noChangeArrowheads="1" noChangeShapeType="1" noTextEdit="1"/>
                </p:cNvSpPr>
                <p:nvPr/>
              </p:nvSpPr>
              <p:spPr>
                <a:xfrm>
                  <a:off x="3792245" y="5829794"/>
                  <a:ext cx="1251752" cy="351531"/>
                </a:xfrm>
                <a:prstGeom prst="rect">
                  <a:avLst/>
                </a:prstGeom>
                <a:blipFill>
                  <a:blip r:embed="rId9"/>
                  <a:stretch>
                    <a:fillRect b="-10345"/>
                  </a:stretch>
                </a:blipFill>
                <a:ln>
                  <a:solidFill>
                    <a:schemeClr val="bg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84BA741A-28D8-94D9-6931-40168C44E8D2}"/>
                </a:ext>
              </a:extLst>
            </p:cNvPr>
            <p:cNvSpPr/>
            <p:nvPr/>
          </p:nvSpPr>
          <p:spPr>
            <a:xfrm>
              <a:off x="3792245" y="5445221"/>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DC3B2BBE-ED3C-7E1E-EF33-143EEB891384}"/>
                </a:ext>
              </a:extLst>
            </p:cNvPr>
            <p:cNvSpPr/>
            <p:nvPr/>
          </p:nvSpPr>
          <p:spPr>
            <a:xfrm>
              <a:off x="5329563" y="6214367"/>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9D457FEF-4877-C6EB-8F29-6231516C73DA}"/>
                    </a:ext>
                  </a:extLst>
                </p:cNvPr>
                <p:cNvSpPr/>
                <p:nvPr/>
              </p:nvSpPr>
              <p:spPr>
                <a:xfrm>
                  <a:off x="5329563" y="5829794"/>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=3</m:t>
                        </m:r>
                      </m:oMath>
                    </m:oMathPara>
                  </a14:m>
                  <a:endParaRPr lang="en-US" dirty="0">
                    <a:solidFill>
                      <a:schemeClr val="bg1"/>
                    </a:solidFill>
                  </a:endParaRPr>
                </a:p>
              </p:txBody>
            </p:sp>
          </mc:Choice>
          <mc:Fallback xmlns="">
            <p:sp>
              <p:nvSpPr>
                <p:cNvPr id="11" name="Rectangle 10">
                  <a:extLst>
                    <a:ext uri="{FF2B5EF4-FFF2-40B4-BE49-F238E27FC236}">
                      <a16:creationId xmlns:a16="http://schemas.microsoft.com/office/drawing/2014/main" id="{9D457FEF-4877-C6EB-8F29-6231516C73DA}"/>
                    </a:ext>
                  </a:extLst>
                </p:cNvPr>
                <p:cNvSpPr>
                  <a:spLocks noRot="1" noChangeAspect="1" noMove="1" noResize="1" noEditPoints="1" noAdjustHandles="1" noChangeArrowheads="1" noChangeShapeType="1" noTextEdit="1"/>
                </p:cNvSpPr>
                <p:nvPr/>
              </p:nvSpPr>
              <p:spPr>
                <a:xfrm>
                  <a:off x="5329563" y="5829794"/>
                  <a:ext cx="1251752" cy="351531"/>
                </a:xfrm>
                <a:prstGeom prst="rect">
                  <a:avLst/>
                </a:prstGeom>
                <a:blipFill>
                  <a:blip r:embed="rId10"/>
                  <a:stretch>
                    <a:fillRect b="-10345"/>
                  </a:stretch>
                </a:blipFill>
                <a:ln>
                  <a:solidFill>
                    <a:schemeClr val="bg1"/>
                  </a:solidFill>
                </a:ln>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10C0CAD5-1991-FC05-6BA0-A20EF19FBF5C}"/>
                </a:ext>
              </a:extLst>
            </p:cNvPr>
            <p:cNvSpPr/>
            <p:nvPr/>
          </p:nvSpPr>
          <p:spPr>
            <a:xfrm>
              <a:off x="1802167" y="5445221"/>
              <a:ext cx="372862" cy="1120677"/>
            </a:xfrm>
            <a:prstGeom prst="lef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3">
              <a:extLst>
                <a:ext uri="{FF2B5EF4-FFF2-40B4-BE49-F238E27FC236}">
                  <a16:creationId xmlns:a16="http://schemas.microsoft.com/office/drawing/2014/main" id="{F75ADA4E-C5BE-5416-784A-B520312A209F}"/>
                </a:ext>
              </a:extLst>
            </p:cNvPr>
            <p:cNvSpPr txBox="1">
              <a:spLocks noChangeArrowheads="1"/>
            </p:cNvSpPr>
            <p:nvPr>
              <p:custDataLst>
                <p:tags r:id="rId4"/>
              </p:custDataLst>
            </p:nvPr>
          </p:nvSpPr>
          <p:spPr>
            <a:xfrm>
              <a:off x="1025561" y="5814508"/>
              <a:ext cx="838749"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4"/>
                  </a:solidFill>
                </a:rPr>
                <a:t>Weight</a:t>
              </a:r>
            </a:p>
          </p:txBody>
        </p:sp>
        <p:sp>
          <p:nvSpPr>
            <p:cNvPr id="15" name="Rectangle 14">
              <a:extLst>
                <a:ext uri="{FF2B5EF4-FFF2-40B4-BE49-F238E27FC236}">
                  <a16:creationId xmlns:a16="http://schemas.microsoft.com/office/drawing/2014/main" id="{C7302DED-3460-A8A0-CB4B-FF55C085AD61}"/>
                </a:ext>
              </a:extLst>
            </p:cNvPr>
            <p:cNvSpPr/>
            <p:nvPr/>
          </p:nvSpPr>
          <p:spPr>
            <a:xfrm>
              <a:off x="7284130" y="5342756"/>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Right Brace 15">
              <a:extLst>
                <a:ext uri="{FF2B5EF4-FFF2-40B4-BE49-F238E27FC236}">
                  <a16:creationId xmlns:a16="http://schemas.microsoft.com/office/drawing/2014/main" id="{CC21F96C-53BA-0F5B-8524-A57F9374E68A}"/>
                </a:ext>
              </a:extLst>
            </p:cNvPr>
            <p:cNvSpPr/>
            <p:nvPr/>
          </p:nvSpPr>
          <p:spPr>
            <a:xfrm>
              <a:off x="8984202" y="5342756"/>
              <a:ext cx="489751" cy="1297741"/>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ectangle 3">
              <a:extLst>
                <a:ext uri="{FF2B5EF4-FFF2-40B4-BE49-F238E27FC236}">
                  <a16:creationId xmlns:a16="http://schemas.microsoft.com/office/drawing/2014/main" id="{7586A74B-B35A-2D46-9A8A-1333BAE6B93C}"/>
                </a:ext>
              </a:extLst>
            </p:cNvPr>
            <p:cNvSpPr txBox="1">
              <a:spLocks noChangeArrowheads="1"/>
            </p:cNvSpPr>
            <p:nvPr>
              <p:custDataLst>
                <p:tags r:id="rId5"/>
              </p:custDataLst>
            </p:nvPr>
          </p:nvSpPr>
          <p:spPr>
            <a:xfrm>
              <a:off x="9331911" y="5796752"/>
              <a:ext cx="1951608" cy="3515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solidFill>
                    <a:schemeClr val="accent2"/>
                  </a:solidFill>
                </a:rPr>
                <a:t>Knapsack capacity</a:t>
              </a:r>
            </a:p>
          </p:txBody>
        </p:sp>
      </p:grpSp>
      <p:grpSp>
        <p:nvGrpSpPr>
          <p:cNvPr id="46" name="Group 45">
            <a:extLst>
              <a:ext uri="{FF2B5EF4-FFF2-40B4-BE49-F238E27FC236}">
                <a16:creationId xmlns:a16="http://schemas.microsoft.com/office/drawing/2014/main" id="{1516D1CD-4DD1-2446-5D23-CFEF8205D87A}"/>
              </a:ext>
            </a:extLst>
          </p:cNvPr>
          <p:cNvGrpSpPr/>
          <p:nvPr/>
        </p:nvGrpSpPr>
        <p:grpSpPr>
          <a:xfrm>
            <a:off x="1271594" y="3920551"/>
            <a:ext cx="3204995" cy="1966613"/>
            <a:chOff x="7025197" y="3581931"/>
            <a:chExt cx="3204995" cy="1966613"/>
          </a:xfrm>
        </p:grpSpPr>
        <p:sp>
          <p:nvSpPr>
            <p:cNvPr id="32" name="Rectangle 31">
              <a:extLst>
                <a:ext uri="{FF2B5EF4-FFF2-40B4-BE49-F238E27FC236}">
                  <a16:creationId xmlns:a16="http://schemas.microsoft.com/office/drawing/2014/main" id="{6773CEF8-F4EE-A240-2AA2-AC322B31E716}"/>
                </a:ext>
              </a:extLst>
            </p:cNvPr>
            <p:cNvSpPr/>
            <p:nvPr/>
          </p:nvSpPr>
          <p:spPr>
            <a:xfrm>
              <a:off x="7025197" y="3581931"/>
              <a:ext cx="3204995" cy="1966613"/>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97A27C06-4F1E-823D-1ABB-F3E5E219527F}"/>
                </a:ext>
              </a:extLst>
            </p:cNvPr>
            <p:cNvSpPr/>
            <p:nvPr/>
          </p:nvSpPr>
          <p:spPr>
            <a:xfrm>
              <a:off x="7171485" y="4150902"/>
              <a:ext cx="1487008" cy="1297741"/>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31D94FF2-4FD6-6E7E-37CE-AC8F27F46CBE}"/>
                    </a:ext>
                  </a:extLst>
                </p:cNvPr>
                <p:cNvSpPr/>
                <p:nvPr/>
              </p:nvSpPr>
              <p:spPr>
                <a:xfrm>
                  <a:off x="7285959" y="4247873"/>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1</m:t>
                            </m:r>
                          </m:sub>
                        </m:sSub>
                        <m:r>
                          <a:rPr lang="en-US" b="0" i="1" smtClean="0">
                            <a:solidFill>
                              <a:schemeClr val="accent1"/>
                            </a:solidFill>
                            <a:latin typeface="Cambria Math" panose="02040503050406030204" pitchFamily="18" charset="0"/>
                          </a:rPr>
                          <m:t>=10</m:t>
                        </m:r>
                      </m:oMath>
                    </m:oMathPara>
                  </a14:m>
                  <a:endParaRPr lang="en-US" dirty="0">
                    <a:solidFill>
                      <a:schemeClr val="accent1"/>
                    </a:solidFill>
                  </a:endParaRPr>
                </a:p>
              </p:txBody>
            </p:sp>
          </mc:Choice>
          <mc:Fallback xmlns="">
            <p:sp>
              <p:nvSpPr>
                <p:cNvPr id="19" name="Rectangle 18">
                  <a:extLst>
                    <a:ext uri="{FF2B5EF4-FFF2-40B4-BE49-F238E27FC236}">
                      <a16:creationId xmlns:a16="http://schemas.microsoft.com/office/drawing/2014/main" id="{31D94FF2-4FD6-6E7E-37CE-AC8F27F46CBE}"/>
                    </a:ext>
                  </a:extLst>
                </p:cNvPr>
                <p:cNvSpPr>
                  <a:spLocks noRot="1" noChangeAspect="1" noMove="1" noResize="1" noEditPoints="1" noAdjustHandles="1" noChangeArrowheads="1" noChangeShapeType="1" noTextEdit="1"/>
                </p:cNvSpPr>
                <p:nvPr/>
              </p:nvSpPr>
              <p:spPr>
                <a:xfrm>
                  <a:off x="7285959" y="4247873"/>
                  <a:ext cx="1251752" cy="351531"/>
                </a:xfrm>
                <a:prstGeom prst="rect">
                  <a:avLst/>
                </a:prstGeom>
                <a:blipFill>
                  <a:blip r:embed="rId11"/>
                  <a:stretch>
                    <a:fillRect b="-10000"/>
                  </a:stretch>
                </a:blipFill>
                <a:ln>
                  <a:solidFill>
                    <a:schemeClr val="bg1"/>
                  </a:solidFill>
                </a:ln>
              </p:spPr>
              <p:txBody>
                <a:bodyPr/>
                <a:lstStyle/>
                <a:p>
                  <a:r>
                    <a:rPr lang="en-US">
                      <a:noFill/>
                    </a:rPr>
                    <a:t> </a:t>
                  </a:r>
                </a:p>
              </p:txBody>
            </p:sp>
          </mc:Fallback>
        </mc:AlternateContent>
        <p:grpSp>
          <p:nvGrpSpPr>
            <p:cNvPr id="30" name="Group 29">
              <a:extLst>
                <a:ext uri="{FF2B5EF4-FFF2-40B4-BE49-F238E27FC236}">
                  <a16:creationId xmlns:a16="http://schemas.microsoft.com/office/drawing/2014/main" id="{F77ECABA-78F6-EEDC-AFD8-F0D4D03FCFB8}"/>
                </a:ext>
              </a:extLst>
            </p:cNvPr>
            <p:cNvGrpSpPr/>
            <p:nvPr/>
          </p:nvGrpSpPr>
          <p:grpSpPr>
            <a:xfrm>
              <a:off x="7289113" y="4654095"/>
              <a:ext cx="1251752" cy="736104"/>
              <a:chOff x="5543913" y="4528142"/>
              <a:chExt cx="1251752" cy="736104"/>
            </a:xfrm>
          </p:grpSpPr>
          <p:sp>
            <p:nvSpPr>
              <p:cNvPr id="23" name="Rectangle 22">
                <a:extLst>
                  <a:ext uri="{FF2B5EF4-FFF2-40B4-BE49-F238E27FC236}">
                    <a16:creationId xmlns:a16="http://schemas.microsoft.com/office/drawing/2014/main" id="{74F0184E-3486-4009-7664-93B37E021EA8}"/>
                  </a:ext>
                </a:extLst>
              </p:cNvPr>
              <p:cNvSpPr/>
              <p:nvPr/>
            </p:nvSpPr>
            <p:spPr>
              <a:xfrm>
                <a:off x="5543913" y="4912715"/>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1BF02D77-9421-EDEA-EFE5-7A54C5EEC05D}"/>
                      </a:ext>
                    </a:extLst>
                  </p:cNvPr>
                  <p:cNvSpPr/>
                  <p:nvPr/>
                </p:nvSpPr>
                <p:spPr>
                  <a:xfrm>
                    <a:off x="5543913" y="4528142"/>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𝑝</m:t>
                              </m:r>
                            </m:e>
                            <m:sub>
                              <m:r>
                                <a:rPr lang="en-US" b="0" i="1" smtClean="0">
                                  <a:solidFill>
                                    <a:schemeClr val="accent1"/>
                                  </a:solidFill>
                                  <a:latin typeface="Cambria Math" panose="02040503050406030204" pitchFamily="18" charset="0"/>
                                </a:rPr>
                                <m:t>3</m:t>
                              </m:r>
                            </m:sub>
                          </m:sSub>
                          <m:r>
                            <a:rPr lang="en-US" b="0" i="1" smtClean="0">
                              <a:solidFill>
                                <a:schemeClr val="accent1"/>
                              </a:solidFill>
                              <a:latin typeface="Cambria Math" panose="02040503050406030204" pitchFamily="18" charset="0"/>
                            </a:rPr>
                            <m:t>=3</m:t>
                          </m:r>
                        </m:oMath>
                      </m:oMathPara>
                    </a14:m>
                    <a:endParaRPr lang="en-US" dirty="0">
                      <a:solidFill>
                        <a:schemeClr val="bg1"/>
                      </a:solidFill>
                    </a:endParaRPr>
                  </a:p>
                </p:txBody>
              </p:sp>
            </mc:Choice>
            <mc:Fallback xmlns="">
              <p:sp>
                <p:nvSpPr>
                  <p:cNvPr id="24" name="Rectangle 23">
                    <a:extLst>
                      <a:ext uri="{FF2B5EF4-FFF2-40B4-BE49-F238E27FC236}">
                        <a16:creationId xmlns:a16="http://schemas.microsoft.com/office/drawing/2014/main" id="{1BF02D77-9421-EDEA-EFE5-7A54C5EEC05D}"/>
                      </a:ext>
                    </a:extLst>
                  </p:cNvPr>
                  <p:cNvSpPr>
                    <a:spLocks noRot="1" noChangeAspect="1" noMove="1" noResize="1" noEditPoints="1" noAdjustHandles="1" noChangeArrowheads="1" noChangeShapeType="1" noTextEdit="1"/>
                  </p:cNvSpPr>
                  <p:nvPr/>
                </p:nvSpPr>
                <p:spPr>
                  <a:xfrm>
                    <a:off x="5543913" y="4528142"/>
                    <a:ext cx="1251752" cy="351531"/>
                  </a:xfrm>
                  <a:prstGeom prst="rect">
                    <a:avLst/>
                  </a:prstGeom>
                  <a:blipFill>
                    <a:blip r:embed="rId12"/>
                    <a:stretch>
                      <a:fillRect b="-6667"/>
                    </a:stretch>
                  </a:blipFill>
                  <a:ln>
                    <a:solidFill>
                      <a:schemeClr val="bg1"/>
                    </a:solidFill>
                  </a:ln>
                </p:spPr>
                <p:txBody>
                  <a:bodyPr/>
                  <a:lstStyle/>
                  <a:p>
                    <a:r>
                      <a:rPr lang="en-US">
                        <a:noFill/>
                      </a:rPr>
                      <a:t> </a:t>
                    </a:r>
                  </a:p>
                </p:txBody>
              </p:sp>
            </mc:Fallback>
          </mc:AlternateContent>
        </p:grpSp>
        <p:sp>
          <p:nvSpPr>
            <p:cNvPr id="33" name="TextBox 32">
              <a:extLst>
                <a:ext uri="{FF2B5EF4-FFF2-40B4-BE49-F238E27FC236}">
                  <a16:creationId xmlns:a16="http://schemas.microsoft.com/office/drawing/2014/main" id="{AD7D3F60-AF1E-E9F8-D775-0A1E28AD0F8A}"/>
                </a:ext>
              </a:extLst>
            </p:cNvPr>
            <p:cNvSpPr txBox="1"/>
            <p:nvPr/>
          </p:nvSpPr>
          <p:spPr>
            <a:xfrm>
              <a:off x="7025197" y="3594164"/>
              <a:ext cx="1712328" cy="369332"/>
            </a:xfrm>
            <a:prstGeom prst="rect">
              <a:avLst/>
            </a:prstGeom>
            <a:noFill/>
          </p:spPr>
          <p:txBody>
            <a:bodyPr wrap="none" rtlCol="0">
              <a:spAutoFit/>
            </a:bodyPr>
            <a:lstStyle/>
            <a:p>
              <a:r>
                <a:rPr lang="en-US" dirty="0">
                  <a:solidFill>
                    <a:schemeClr val="bg1"/>
                  </a:solidFill>
                </a:rPr>
                <a:t>Optimal Solution</a:t>
              </a:r>
            </a:p>
          </p:txBody>
        </p:sp>
        <p:sp>
          <p:nvSpPr>
            <p:cNvPr id="34" name="Right Brace 33">
              <a:extLst>
                <a:ext uri="{FF2B5EF4-FFF2-40B4-BE49-F238E27FC236}">
                  <a16:creationId xmlns:a16="http://schemas.microsoft.com/office/drawing/2014/main" id="{FE6D51A9-7420-E95A-79FA-26DF208ADA9D}"/>
                </a:ext>
              </a:extLst>
            </p:cNvPr>
            <p:cNvSpPr/>
            <p:nvPr/>
          </p:nvSpPr>
          <p:spPr>
            <a:xfrm>
              <a:off x="8737525" y="4143569"/>
              <a:ext cx="489751" cy="1297741"/>
            </a:xfrm>
            <a:prstGeom prst="righ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ectangle 3">
              <a:extLst>
                <a:ext uri="{FF2B5EF4-FFF2-40B4-BE49-F238E27FC236}">
                  <a16:creationId xmlns:a16="http://schemas.microsoft.com/office/drawing/2014/main" id="{14ED89DD-999C-0DC8-C42D-2B1A8A1180F3}"/>
                </a:ext>
              </a:extLst>
            </p:cNvPr>
            <p:cNvSpPr txBox="1">
              <a:spLocks noChangeArrowheads="1"/>
            </p:cNvSpPr>
            <p:nvPr>
              <p:custDataLst>
                <p:tags r:id="rId3"/>
              </p:custDataLst>
            </p:nvPr>
          </p:nvSpPr>
          <p:spPr>
            <a:xfrm>
              <a:off x="9065387" y="4396122"/>
              <a:ext cx="1164805" cy="7926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accent1"/>
                  </a:solidFill>
                </a:rPr>
                <a:t>Total profit:</a:t>
              </a:r>
            </a:p>
            <a:p>
              <a:pPr marL="0" indent="0">
                <a:buFont typeface="Arial" panose="020B0604020202020204" pitchFamily="34" charset="0"/>
                <a:buNone/>
              </a:pPr>
              <a:r>
                <a:rPr lang="en-US" sz="1600" dirty="0">
                  <a:solidFill>
                    <a:schemeClr val="accent1"/>
                  </a:solidFill>
                </a:rPr>
                <a:t>10+3=13</a:t>
              </a:r>
            </a:p>
          </p:txBody>
        </p:sp>
      </p:grpSp>
      <p:sp>
        <p:nvSpPr>
          <p:cNvPr id="2" name="TextBox 1">
            <a:extLst>
              <a:ext uri="{FF2B5EF4-FFF2-40B4-BE49-F238E27FC236}">
                <a16:creationId xmlns:a16="http://schemas.microsoft.com/office/drawing/2014/main" id="{53CDE30B-45DC-308D-06C4-9C3B3846ECD1}"/>
              </a:ext>
            </a:extLst>
          </p:cNvPr>
          <p:cNvSpPr txBox="1"/>
          <p:nvPr/>
        </p:nvSpPr>
        <p:spPr>
          <a:xfrm>
            <a:off x="6054380" y="3917245"/>
            <a:ext cx="5060272" cy="1477328"/>
          </a:xfrm>
          <a:prstGeom prst="rect">
            <a:avLst/>
          </a:prstGeom>
          <a:solidFill>
            <a:schemeClr val="tx1">
              <a:lumMod val="95000"/>
            </a:schemeClr>
          </a:solidFill>
          <a:ln>
            <a:solidFill>
              <a:schemeClr val="bg1"/>
            </a:solidFill>
          </a:ln>
        </p:spPr>
        <p:txBody>
          <a:bodyPr wrap="square" rtlCol="0">
            <a:spAutoFit/>
          </a:bodyPr>
          <a:lstStyle/>
          <a:p>
            <a:r>
              <a:rPr lang="en-US" b="1" i="1" u="sng" dirty="0">
                <a:solidFill>
                  <a:schemeClr val="bg1"/>
                </a:solidFill>
              </a:rPr>
              <a:t>Definition</a:t>
            </a:r>
            <a:r>
              <a:rPr lang="en-US" dirty="0">
                <a:solidFill>
                  <a:schemeClr val="bg1"/>
                </a:solidFill>
              </a:rPr>
              <a:t>:</a:t>
            </a:r>
            <a:br>
              <a:rPr lang="en-US" dirty="0">
                <a:solidFill>
                  <a:schemeClr val="bg1"/>
                </a:solidFill>
              </a:rPr>
            </a:br>
            <a:br>
              <a:rPr lang="en-US" dirty="0">
                <a:solidFill>
                  <a:schemeClr val="bg1"/>
                </a:solidFill>
              </a:rPr>
            </a:br>
            <a:r>
              <a:rPr lang="en-US" dirty="0">
                <a:solidFill>
                  <a:schemeClr val="bg1"/>
                </a:solidFill>
              </a:rPr>
              <a:t>This is called a </a:t>
            </a:r>
            <a:r>
              <a:rPr lang="en-US" b="1" i="1" dirty="0">
                <a:solidFill>
                  <a:schemeClr val="bg1"/>
                </a:solidFill>
              </a:rPr>
              <a:t>0/1 Knapsack Problem</a:t>
            </a:r>
            <a:r>
              <a:rPr lang="en-US" dirty="0">
                <a:solidFill>
                  <a:schemeClr val="bg1"/>
                </a:solidFill>
              </a:rPr>
              <a:t> because the algorithm must take the ENTIRE item or not take the item at all. In other words, the item is all or nothing.</a:t>
            </a:r>
          </a:p>
        </p:txBody>
      </p:sp>
      <p:sp>
        <p:nvSpPr>
          <p:cNvPr id="39" name="TextBox 38">
            <a:extLst>
              <a:ext uri="{FF2B5EF4-FFF2-40B4-BE49-F238E27FC236}">
                <a16:creationId xmlns:a16="http://schemas.microsoft.com/office/drawing/2014/main" id="{E2BA03BF-D6E8-186D-240C-DBF5D04A58C0}"/>
              </a:ext>
            </a:extLst>
          </p:cNvPr>
          <p:cNvSpPr txBox="1"/>
          <p:nvPr/>
        </p:nvSpPr>
        <p:spPr>
          <a:xfrm>
            <a:off x="7481781" y="5999609"/>
            <a:ext cx="3692473" cy="584775"/>
          </a:xfrm>
          <a:prstGeom prst="rect">
            <a:avLst/>
          </a:prstGeom>
          <a:noFill/>
        </p:spPr>
        <p:txBody>
          <a:bodyPr wrap="square" rtlCol="0">
            <a:spAutoFit/>
          </a:bodyPr>
          <a:lstStyle/>
          <a:p>
            <a:r>
              <a:rPr lang="en-US" sz="1600" i="1" dirty="0"/>
              <a:t>0/1 Knapsack is harder, and we will show an algorithm in the next module</a:t>
            </a:r>
          </a:p>
        </p:txBody>
      </p:sp>
      <p:cxnSp>
        <p:nvCxnSpPr>
          <p:cNvPr id="40" name="Straight Connector 39">
            <a:extLst>
              <a:ext uri="{FF2B5EF4-FFF2-40B4-BE49-F238E27FC236}">
                <a16:creationId xmlns:a16="http://schemas.microsoft.com/office/drawing/2014/main" id="{DE8AB0CE-7949-570B-FD2E-73EADC2939B3}"/>
              </a:ext>
            </a:extLst>
          </p:cNvPr>
          <p:cNvCxnSpPr>
            <a:cxnSpLocks/>
          </p:cNvCxnSpPr>
          <p:nvPr/>
        </p:nvCxnSpPr>
        <p:spPr>
          <a:xfrm flipH="1" flipV="1">
            <a:off x="8584516" y="5527376"/>
            <a:ext cx="247968" cy="458303"/>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6F34F45-E79A-874B-75FA-B903B3418746}"/>
              </a:ext>
            </a:extLst>
          </p:cNvPr>
          <p:cNvCxnSpPr/>
          <p:nvPr/>
        </p:nvCxnSpPr>
        <p:spPr>
          <a:xfrm flipV="1">
            <a:off x="4637314" y="4302116"/>
            <a:ext cx="1287625" cy="353793"/>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349DB03-FF55-53DE-38D7-CEECB2142CAD}"/>
              </a:ext>
            </a:extLst>
          </p:cNvPr>
          <p:cNvCxnSpPr>
            <a:cxnSpLocks/>
          </p:cNvCxnSpPr>
          <p:nvPr/>
        </p:nvCxnSpPr>
        <p:spPr>
          <a:xfrm>
            <a:off x="6184773" y="3137120"/>
            <a:ext cx="345779" cy="647322"/>
          </a:xfrm>
          <a:prstGeom prst="straightConnector1">
            <a:avLst/>
          </a:prstGeom>
          <a:ln>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798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F082F-785B-8247-034A-D501D9254F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3EAE4-DEB6-C71D-1BA8-10B8435598BB}"/>
              </a:ext>
            </a:extLst>
          </p:cNvPr>
          <p:cNvSpPr>
            <a:spLocks noGrp="1"/>
          </p:cNvSpPr>
          <p:nvPr>
            <p:ph sz="quarter" idx="1"/>
          </p:nvPr>
        </p:nvSpPr>
        <p:spPr>
          <a:xfrm>
            <a:off x="1866099"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a:t>
            </a:r>
            <a:r>
              <a:rPr lang="en-US" dirty="0">
                <a:solidFill>
                  <a:schemeClr val="accent1"/>
                </a:solidFill>
                <a:latin typeface="Courier New" panose="02070309020205020404" pitchFamily="49" charset="0"/>
                <a:cs typeface="Courier New" panose="02070309020205020404" pitchFamily="49" charset="0"/>
              </a:rPr>
              <a:t>16</a:t>
            </a:r>
            <a:r>
              <a:rPr lang="en-US" dirty="0">
                <a:solidFill>
                  <a:schemeClr val="tx1">
                    <a:lumMod val="95000"/>
                  </a:schemeClr>
                </a:solidFill>
                <a:latin typeface="Courier New" panose="02070309020205020404" pitchFamily="49" charset="0"/>
                <a:cs typeface="Courier New" panose="02070309020205020404" pitchFamily="49" charset="0"/>
              </a:rPr>
              <a:t>]</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a:t>
            </a:r>
            <a:r>
              <a:rPr lang="en-US" dirty="0">
                <a:latin typeface="Courier New" panose="02070309020205020404" pitchFamily="49" charset="0"/>
                <a:cs typeface="Courier New" panose="02070309020205020404" pitchFamily="49" charset="0"/>
              </a:rPr>
              <a:t> </a:t>
            </a:r>
            <a:r>
              <a:rPr lang="en-US" dirty="0">
                <a:solidFill>
                  <a:schemeClr val="accent1"/>
                </a:solidFill>
                <a:latin typeface="Courier New" panose="02070309020205020404" pitchFamily="49" charset="0"/>
                <a:cs typeface="Courier New" panose="02070309020205020404" pitchFamily="49" charset="0"/>
              </a:rPr>
              <a:t>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18EFB378-BF1E-7C32-E1F6-5CC63BB00BA4}"/>
              </a:ext>
            </a:extLst>
          </p:cNvPr>
          <p:cNvGraphicFramePr>
            <a:graphicFrameLocks noGrp="1"/>
          </p:cNvGraphicFramePr>
          <p:nvPr>
            <p:extLst>
              <p:ext uri="{D42A27DB-BD31-4B8C-83A1-F6EECF244321}">
                <p14:modId xmlns:p14="http://schemas.microsoft.com/office/powerpoint/2010/main" val="3641503915"/>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tc>
                  <a:txBody>
                    <a:bodyPr/>
                    <a:lstStyle/>
                    <a:p>
                      <a:pPr algn="ctr"/>
                      <a:r>
                        <a:rPr lang="en-US" sz="2000" b="1" i="0" dirty="0">
                          <a:solidFill>
                            <a:schemeClr val="bg1"/>
                          </a:solidFill>
                        </a:rPr>
                        <a:t>22</a:t>
                      </a:r>
                    </a:p>
                  </a:txBody>
                  <a:tcPr anchor="ctr"/>
                </a:tc>
                <a:extLst>
                  <a:ext uri="{0D108BD9-81ED-4DB2-BD59-A6C34878D82A}">
                    <a16:rowId xmlns:a16="http://schemas.microsoft.com/office/drawing/2014/main" val="2033411920"/>
                  </a:ext>
                </a:extLst>
              </a:tr>
            </a:tbl>
          </a:graphicData>
        </a:graphic>
      </p:graphicFrame>
      <p:sp>
        <p:nvSpPr>
          <p:cNvPr id="2" name="Content Placeholder 2">
            <a:extLst>
              <a:ext uri="{FF2B5EF4-FFF2-40B4-BE49-F238E27FC236}">
                <a16:creationId xmlns:a16="http://schemas.microsoft.com/office/drawing/2014/main" id="{57FBCBD7-BE90-56B6-DDA0-10348717FDAA}"/>
              </a:ext>
            </a:extLst>
          </p:cNvPr>
          <p:cNvSpPr txBox="1">
            <a:spLocks/>
          </p:cNvSpPr>
          <p:nvPr/>
        </p:nvSpPr>
        <p:spPr>
          <a:xfrm>
            <a:off x="7510304" y="729948"/>
            <a:ext cx="3098353" cy="1070220"/>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cs typeface="Courier New" panose="02070309020205020404" pitchFamily="49" charset="0"/>
              </a:rPr>
              <a:t>Final Maximum Profit Is:</a:t>
            </a:r>
          </a:p>
          <a:p>
            <a:pPr marL="0" indent="0">
              <a:buFont typeface="Arial" panose="020B0604020202020204" pitchFamily="34" charset="0"/>
              <a:buNone/>
            </a:pPr>
            <a:r>
              <a:rPr lang="en-US" b="1" dirty="0">
                <a:solidFill>
                  <a:schemeClr val="bg1"/>
                </a:solidFill>
                <a:cs typeface="Courier New" panose="02070309020205020404" pitchFamily="49" charset="0"/>
              </a:rPr>
              <a:t>22</a:t>
            </a:r>
          </a:p>
        </p:txBody>
      </p:sp>
    </p:spTree>
    <p:extLst>
      <p:ext uri="{BB962C8B-B14F-4D97-AF65-F5344CB8AC3E}">
        <p14:creationId xmlns:p14="http://schemas.microsoft.com/office/powerpoint/2010/main" val="1863260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94337-8452-7C21-447C-DBAD1A5DBE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C6CC5-CB2A-47C6-F1E8-D80CFDD70AF0}"/>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How to </a:t>
            </a:r>
            <a:r>
              <a:rPr lang="en-US" dirty="0" err="1">
                <a:latin typeface="Arial" panose="020B0604020202020204" pitchFamily="34" charset="0"/>
                <a:cs typeface="Arial" panose="020B0604020202020204" pitchFamily="34" charset="0"/>
              </a:rPr>
              <a:t>BackTRack</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A15E41-65EB-9A91-BA92-EEC8F60D797A}"/>
              </a:ext>
            </a:extLst>
          </p:cNvPr>
          <p:cNvSpPr>
            <a:spLocks noGrp="1"/>
          </p:cNvSpPr>
          <p:nvPr>
            <p:ph sz="quarter" idx="1"/>
          </p:nvPr>
        </p:nvSpPr>
        <p:spPr>
          <a:xfrm>
            <a:off x="1630713" y="1410826"/>
            <a:ext cx="6760727" cy="1332374"/>
          </a:xfrm>
          <a:solidFill>
            <a:schemeClr val="tx1">
              <a:lumMod val="95000"/>
            </a:schemeClr>
          </a:solidFill>
          <a:ln>
            <a:solidFill>
              <a:schemeClr val="bg1"/>
            </a:solidFill>
          </a:ln>
        </p:spPr>
        <p:txBody>
          <a:bodyPr anchor="t" anchorCtr="0">
            <a:noAutofit/>
          </a:bodyPr>
          <a:lstStyle/>
          <a:p>
            <a:pPr>
              <a:spcBef>
                <a:spcPts val="0"/>
              </a:spcBef>
              <a:buNone/>
            </a:pPr>
            <a:r>
              <a:rPr lang="en-US" sz="2000" dirty="0" err="1">
                <a:solidFill>
                  <a:schemeClr val="bg1"/>
                </a:solidFill>
                <a:latin typeface="Courier New" panose="02070309020205020404" pitchFamily="49" charset="0"/>
                <a:cs typeface="Courier New" panose="02070309020205020404" pitchFamily="49" charset="0"/>
              </a:rPr>
              <a:t>KnapsackBack</a:t>
            </a:r>
            <a:r>
              <a:rPr lang="en-US" sz="2000" dirty="0">
                <a:solidFill>
                  <a:schemeClr val="bg1"/>
                </a:solidFill>
                <a:latin typeface="Courier New" panose="02070309020205020404" pitchFamily="49" charset="0"/>
                <a:cs typeface="Courier New" panose="02070309020205020404" pitchFamily="49" charset="0"/>
              </a:rPr>
              <a:t>(V, </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 I.size+1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 C+1</a:t>
            </a:r>
          </a:p>
        </p:txBody>
      </p:sp>
      <p:sp>
        <p:nvSpPr>
          <p:cNvPr id="4" name="TextBox 3">
            <a:extLst>
              <a:ext uri="{FF2B5EF4-FFF2-40B4-BE49-F238E27FC236}">
                <a16:creationId xmlns:a16="http://schemas.microsoft.com/office/drawing/2014/main" id="{B5813DE5-8C99-A3CD-3B51-87378FC3F2CF}"/>
              </a:ext>
            </a:extLst>
          </p:cNvPr>
          <p:cNvSpPr txBox="1"/>
          <p:nvPr/>
        </p:nvSpPr>
        <p:spPr>
          <a:xfrm>
            <a:off x="3107340" y="3940821"/>
            <a:ext cx="2759384" cy="646331"/>
          </a:xfrm>
          <a:prstGeom prst="rect">
            <a:avLst/>
          </a:prstGeom>
          <a:noFill/>
        </p:spPr>
        <p:txBody>
          <a:bodyPr wrap="square" rtlCol="0">
            <a:spAutoFit/>
          </a:bodyPr>
          <a:lstStyle/>
          <a:p>
            <a:r>
              <a:rPr lang="en-US" dirty="0"/>
              <a:t>Start at the bottom right cell (where the final answer is)</a:t>
            </a:r>
          </a:p>
        </p:txBody>
      </p:sp>
      <p:cxnSp>
        <p:nvCxnSpPr>
          <p:cNvPr id="6" name="Straight Connector 5">
            <a:extLst>
              <a:ext uri="{FF2B5EF4-FFF2-40B4-BE49-F238E27FC236}">
                <a16:creationId xmlns:a16="http://schemas.microsoft.com/office/drawing/2014/main" id="{FAD3849E-7C8C-0A64-EA4F-D9513818B6AF}"/>
              </a:ext>
            </a:extLst>
          </p:cNvPr>
          <p:cNvCxnSpPr/>
          <p:nvPr/>
        </p:nvCxnSpPr>
        <p:spPr>
          <a:xfrm>
            <a:off x="3544312" y="2856488"/>
            <a:ext cx="372233" cy="97104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4661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A862A-5CDF-1EB3-C2CE-72246D1687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527EC3-D539-4EC1-5298-E8E41D8C2F4D}"/>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How to </a:t>
            </a:r>
            <a:r>
              <a:rPr lang="en-US" dirty="0" err="1">
                <a:latin typeface="Arial" panose="020B0604020202020204" pitchFamily="34" charset="0"/>
                <a:cs typeface="Arial" panose="020B0604020202020204" pitchFamily="34" charset="0"/>
              </a:rPr>
              <a:t>BackTRack</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79F65EC-912D-5491-CD73-36CF999ACC26}"/>
              </a:ext>
            </a:extLst>
          </p:cNvPr>
          <p:cNvSpPr>
            <a:spLocks noGrp="1"/>
          </p:cNvSpPr>
          <p:nvPr>
            <p:ph sz="quarter" idx="1"/>
          </p:nvPr>
        </p:nvSpPr>
        <p:spPr>
          <a:xfrm>
            <a:off x="1630713" y="1410826"/>
            <a:ext cx="6760727" cy="2018174"/>
          </a:xfrm>
          <a:solidFill>
            <a:schemeClr val="tx1">
              <a:lumMod val="95000"/>
            </a:schemeClr>
          </a:solidFill>
          <a:ln>
            <a:solidFill>
              <a:schemeClr val="bg1"/>
            </a:solidFill>
          </a:ln>
        </p:spPr>
        <p:txBody>
          <a:bodyPr anchor="t" anchorCtr="0">
            <a:noAutofit/>
          </a:bodyPr>
          <a:lstStyle/>
          <a:p>
            <a:pPr>
              <a:spcBef>
                <a:spcPts val="0"/>
              </a:spcBef>
              <a:buNone/>
            </a:pPr>
            <a:r>
              <a:rPr lang="en-US" sz="2000" dirty="0" err="1">
                <a:solidFill>
                  <a:schemeClr val="bg1"/>
                </a:solidFill>
                <a:latin typeface="Courier New" panose="02070309020205020404" pitchFamily="49" charset="0"/>
                <a:cs typeface="Courier New" panose="02070309020205020404" pitchFamily="49" charset="0"/>
              </a:rPr>
              <a:t>KnapsackBack</a:t>
            </a:r>
            <a:r>
              <a:rPr lang="en-US" sz="2000" dirty="0">
                <a:solidFill>
                  <a:schemeClr val="bg1"/>
                </a:solidFill>
                <a:latin typeface="Courier New" panose="02070309020205020404" pitchFamily="49" charset="0"/>
                <a:cs typeface="Courier New" panose="02070309020205020404" pitchFamily="49" charset="0"/>
              </a:rPr>
              <a:t>(V, </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 I.size+1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 C+1</a:t>
            </a:r>
          </a:p>
          <a:p>
            <a:pPr>
              <a:spcBef>
                <a:spcPts val="0"/>
              </a:spcBef>
              <a:buNone/>
            </a:pPr>
            <a:endParaRPr lang="en-US" sz="2000" dirty="0">
              <a:solidFill>
                <a:schemeClr val="bg1"/>
              </a:solidFill>
              <a:latin typeface="Courier New" panose="02070309020205020404" pitchFamily="49" charset="0"/>
              <a:cs typeface="Courier New" panose="02070309020205020404" pitchFamily="49" charset="0"/>
            </a:endParaRP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while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&gt;= 0 and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&gt;= 0:</a:t>
            </a:r>
          </a:p>
        </p:txBody>
      </p:sp>
      <p:sp>
        <p:nvSpPr>
          <p:cNvPr id="5" name="TextBox 4">
            <a:extLst>
              <a:ext uri="{FF2B5EF4-FFF2-40B4-BE49-F238E27FC236}">
                <a16:creationId xmlns:a16="http://schemas.microsoft.com/office/drawing/2014/main" id="{5F6D6B85-AC04-269A-E7F1-F6D0FFC3BE83}"/>
              </a:ext>
            </a:extLst>
          </p:cNvPr>
          <p:cNvSpPr txBox="1"/>
          <p:nvPr/>
        </p:nvSpPr>
        <p:spPr>
          <a:xfrm>
            <a:off x="3544310" y="4726537"/>
            <a:ext cx="3220632" cy="923330"/>
          </a:xfrm>
          <a:prstGeom prst="rect">
            <a:avLst/>
          </a:prstGeom>
          <a:noFill/>
        </p:spPr>
        <p:txBody>
          <a:bodyPr wrap="square" rtlCol="0">
            <a:spAutoFit/>
          </a:bodyPr>
          <a:lstStyle/>
          <a:p>
            <a:r>
              <a:rPr lang="en-US" dirty="0"/>
              <a:t>Keep backtracking until you hit a point with no items or a point where no capacity is left</a:t>
            </a:r>
          </a:p>
        </p:txBody>
      </p:sp>
      <p:cxnSp>
        <p:nvCxnSpPr>
          <p:cNvPr id="6" name="Straight Connector 5">
            <a:extLst>
              <a:ext uri="{FF2B5EF4-FFF2-40B4-BE49-F238E27FC236}">
                <a16:creationId xmlns:a16="http://schemas.microsoft.com/office/drawing/2014/main" id="{990E6E70-1E3F-90AD-24E1-2CAADD8398A2}"/>
              </a:ext>
            </a:extLst>
          </p:cNvPr>
          <p:cNvCxnSpPr/>
          <p:nvPr/>
        </p:nvCxnSpPr>
        <p:spPr>
          <a:xfrm>
            <a:off x="3981282" y="3642204"/>
            <a:ext cx="372233" cy="97104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2826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DD8FE-F6C6-B852-42B3-86F4084EAA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C8781A-3D44-7D8D-DBF0-CC7EEBED3F6F}"/>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How to </a:t>
            </a:r>
            <a:r>
              <a:rPr lang="en-US" dirty="0" err="1">
                <a:latin typeface="Arial" panose="020B0604020202020204" pitchFamily="34" charset="0"/>
                <a:cs typeface="Arial" panose="020B0604020202020204" pitchFamily="34" charset="0"/>
              </a:rPr>
              <a:t>BackTRack</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B961095-3BDE-F17D-6801-1675ADD04722}"/>
              </a:ext>
            </a:extLst>
          </p:cNvPr>
          <p:cNvSpPr>
            <a:spLocks noGrp="1"/>
          </p:cNvSpPr>
          <p:nvPr>
            <p:ph sz="quarter" idx="1"/>
          </p:nvPr>
        </p:nvSpPr>
        <p:spPr>
          <a:xfrm>
            <a:off x="1630713" y="1410826"/>
            <a:ext cx="6760727" cy="2716112"/>
          </a:xfrm>
          <a:solidFill>
            <a:schemeClr val="tx1">
              <a:lumMod val="95000"/>
            </a:schemeClr>
          </a:solidFill>
          <a:ln>
            <a:solidFill>
              <a:schemeClr val="bg1"/>
            </a:solidFill>
          </a:ln>
        </p:spPr>
        <p:txBody>
          <a:bodyPr anchor="t" anchorCtr="0">
            <a:noAutofit/>
          </a:bodyPr>
          <a:lstStyle/>
          <a:p>
            <a:pPr>
              <a:spcBef>
                <a:spcPts val="0"/>
              </a:spcBef>
              <a:buNone/>
            </a:pPr>
            <a:r>
              <a:rPr lang="en-US" sz="2000" dirty="0" err="1">
                <a:solidFill>
                  <a:schemeClr val="bg1"/>
                </a:solidFill>
                <a:latin typeface="Courier New" panose="02070309020205020404" pitchFamily="49" charset="0"/>
                <a:cs typeface="Courier New" panose="02070309020205020404" pitchFamily="49" charset="0"/>
              </a:rPr>
              <a:t>KnapsackBack</a:t>
            </a:r>
            <a:r>
              <a:rPr lang="en-US" sz="2000" dirty="0">
                <a:solidFill>
                  <a:schemeClr val="bg1"/>
                </a:solidFill>
                <a:latin typeface="Courier New" panose="02070309020205020404" pitchFamily="49" charset="0"/>
                <a:cs typeface="Courier New" panose="02070309020205020404" pitchFamily="49" charset="0"/>
              </a:rPr>
              <a:t>(V, </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 I.size+1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 C+1</a:t>
            </a:r>
          </a:p>
          <a:p>
            <a:pPr>
              <a:spcBef>
                <a:spcPts val="0"/>
              </a:spcBef>
              <a:buNone/>
            </a:pPr>
            <a:endParaRPr lang="en-US" sz="2000" dirty="0">
              <a:solidFill>
                <a:schemeClr val="bg1"/>
              </a:solidFill>
              <a:latin typeface="Courier New" panose="02070309020205020404" pitchFamily="49" charset="0"/>
              <a:cs typeface="Courier New" panose="02070309020205020404" pitchFamily="49" charset="0"/>
            </a:endParaRP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while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&gt;= 0 and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&gt;=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cur = V[</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if cur == V[curI-1][</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B63CD869-DE72-A1B8-BAD7-2C79A409EE83}"/>
              </a:ext>
            </a:extLst>
          </p:cNvPr>
          <p:cNvSpPr txBox="1"/>
          <p:nvPr/>
        </p:nvSpPr>
        <p:spPr>
          <a:xfrm>
            <a:off x="4086475" y="5357716"/>
            <a:ext cx="4895683" cy="646331"/>
          </a:xfrm>
          <a:prstGeom prst="rect">
            <a:avLst/>
          </a:prstGeom>
          <a:noFill/>
        </p:spPr>
        <p:txBody>
          <a:bodyPr wrap="square" rtlCol="0">
            <a:spAutoFit/>
          </a:bodyPr>
          <a:lstStyle/>
          <a:p>
            <a:r>
              <a:rPr lang="en-US" dirty="0"/>
              <a:t>Graph the value at current cell and see if it was computed by not adding the last element</a:t>
            </a:r>
          </a:p>
        </p:txBody>
      </p:sp>
      <p:cxnSp>
        <p:nvCxnSpPr>
          <p:cNvPr id="6" name="Straight Connector 5">
            <a:extLst>
              <a:ext uri="{FF2B5EF4-FFF2-40B4-BE49-F238E27FC236}">
                <a16:creationId xmlns:a16="http://schemas.microsoft.com/office/drawing/2014/main" id="{FD4E341E-EBCC-4B3D-1D09-74274017A782}"/>
              </a:ext>
            </a:extLst>
          </p:cNvPr>
          <p:cNvCxnSpPr>
            <a:cxnSpLocks/>
          </p:cNvCxnSpPr>
          <p:nvPr/>
        </p:nvCxnSpPr>
        <p:spPr>
          <a:xfrm>
            <a:off x="4523448" y="4273383"/>
            <a:ext cx="372233" cy="971045"/>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5435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5D259-CEEA-FA68-240B-98E28DD99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407877-AD51-1AEB-522B-3007D5C1E588}"/>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How to </a:t>
            </a:r>
            <a:r>
              <a:rPr lang="en-US" dirty="0" err="1">
                <a:latin typeface="Arial" panose="020B0604020202020204" pitchFamily="34" charset="0"/>
                <a:cs typeface="Arial" panose="020B0604020202020204" pitchFamily="34" charset="0"/>
              </a:rPr>
              <a:t>BackTRack</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5039198-FF21-0E0E-4F91-843133EEF5E5}"/>
              </a:ext>
            </a:extLst>
          </p:cNvPr>
          <p:cNvSpPr>
            <a:spLocks noGrp="1"/>
          </p:cNvSpPr>
          <p:nvPr>
            <p:ph sz="quarter" idx="1"/>
          </p:nvPr>
        </p:nvSpPr>
        <p:spPr>
          <a:xfrm>
            <a:off x="1630713" y="1410827"/>
            <a:ext cx="6760727" cy="3128806"/>
          </a:xfrm>
          <a:solidFill>
            <a:schemeClr val="tx1">
              <a:lumMod val="95000"/>
            </a:schemeClr>
          </a:solidFill>
          <a:ln>
            <a:solidFill>
              <a:schemeClr val="bg1"/>
            </a:solidFill>
          </a:ln>
        </p:spPr>
        <p:txBody>
          <a:bodyPr anchor="t" anchorCtr="0">
            <a:noAutofit/>
          </a:bodyPr>
          <a:lstStyle/>
          <a:p>
            <a:pPr>
              <a:spcBef>
                <a:spcPts val="0"/>
              </a:spcBef>
              <a:buNone/>
            </a:pPr>
            <a:r>
              <a:rPr lang="en-US" sz="2000" dirty="0" err="1">
                <a:solidFill>
                  <a:schemeClr val="bg1"/>
                </a:solidFill>
                <a:latin typeface="Courier New" panose="02070309020205020404" pitchFamily="49" charset="0"/>
                <a:cs typeface="Courier New" panose="02070309020205020404" pitchFamily="49" charset="0"/>
              </a:rPr>
              <a:t>KnapsackBack</a:t>
            </a:r>
            <a:r>
              <a:rPr lang="en-US" sz="2000" dirty="0">
                <a:solidFill>
                  <a:schemeClr val="bg1"/>
                </a:solidFill>
                <a:latin typeface="Courier New" panose="02070309020205020404" pitchFamily="49" charset="0"/>
                <a:cs typeface="Courier New" panose="02070309020205020404" pitchFamily="49" charset="0"/>
              </a:rPr>
              <a:t>(V, </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 I.size+1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 C+1</a:t>
            </a:r>
          </a:p>
          <a:p>
            <a:pPr>
              <a:spcBef>
                <a:spcPts val="0"/>
              </a:spcBef>
              <a:buNone/>
            </a:pPr>
            <a:endParaRPr lang="en-US" sz="2000" dirty="0">
              <a:solidFill>
                <a:schemeClr val="bg1"/>
              </a:solidFill>
              <a:latin typeface="Courier New" panose="02070309020205020404" pitchFamily="49" charset="0"/>
              <a:cs typeface="Courier New" panose="02070309020205020404" pitchFamily="49" charset="0"/>
            </a:endParaRP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while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&gt;= 0 and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&gt;=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cur = V[</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if cur == V[curI-1][</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C2CF6EA8-AF83-EB7C-BC8E-24BD673AA629}"/>
              </a:ext>
            </a:extLst>
          </p:cNvPr>
          <p:cNvSpPr txBox="1"/>
          <p:nvPr/>
        </p:nvSpPr>
        <p:spPr>
          <a:xfrm>
            <a:off x="8698939" y="2551837"/>
            <a:ext cx="2759384" cy="1754326"/>
          </a:xfrm>
          <a:prstGeom prst="rect">
            <a:avLst/>
          </a:prstGeom>
          <a:noFill/>
        </p:spPr>
        <p:txBody>
          <a:bodyPr wrap="square" rtlCol="0">
            <a:spAutoFit/>
          </a:bodyPr>
          <a:lstStyle/>
          <a:p>
            <a:r>
              <a:rPr lang="en-US" dirty="0"/>
              <a:t>Don’t need to explicitly track which choice was made in another data structure, just re-check manually how the element in this cell was computed</a:t>
            </a:r>
          </a:p>
        </p:txBody>
      </p:sp>
      <p:sp>
        <p:nvSpPr>
          <p:cNvPr id="5" name="TextBox 4">
            <a:extLst>
              <a:ext uri="{FF2B5EF4-FFF2-40B4-BE49-F238E27FC236}">
                <a16:creationId xmlns:a16="http://schemas.microsoft.com/office/drawing/2014/main" id="{CEE8CE2A-BC2B-1849-BEA0-C73C19F74E35}"/>
              </a:ext>
            </a:extLst>
          </p:cNvPr>
          <p:cNvSpPr txBox="1"/>
          <p:nvPr/>
        </p:nvSpPr>
        <p:spPr>
          <a:xfrm>
            <a:off x="3439114" y="4976287"/>
            <a:ext cx="6117580" cy="646331"/>
          </a:xfrm>
          <a:prstGeom prst="rect">
            <a:avLst/>
          </a:prstGeom>
          <a:noFill/>
        </p:spPr>
        <p:txBody>
          <a:bodyPr wrap="square" rtlCol="0">
            <a:spAutoFit/>
          </a:bodyPr>
          <a:lstStyle/>
          <a:p>
            <a:r>
              <a:rPr lang="en-US" dirty="0"/>
              <a:t>If so simply move to the cell above and see if the previous item was taken instead</a:t>
            </a:r>
          </a:p>
        </p:txBody>
      </p:sp>
      <p:cxnSp>
        <p:nvCxnSpPr>
          <p:cNvPr id="6" name="Straight Connector 5">
            <a:extLst>
              <a:ext uri="{FF2B5EF4-FFF2-40B4-BE49-F238E27FC236}">
                <a16:creationId xmlns:a16="http://schemas.microsoft.com/office/drawing/2014/main" id="{0FAA480B-EF05-91E4-960D-A3824433C1B7}"/>
              </a:ext>
            </a:extLst>
          </p:cNvPr>
          <p:cNvCxnSpPr>
            <a:cxnSpLocks/>
          </p:cNvCxnSpPr>
          <p:nvPr/>
        </p:nvCxnSpPr>
        <p:spPr>
          <a:xfrm>
            <a:off x="3714245" y="4726983"/>
            <a:ext cx="234669" cy="249304"/>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8723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30ECB-6333-BC65-2CDC-FEAAA8841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5BB11D-8A32-9E10-A589-EE3CA08A01D6}"/>
              </a:ext>
            </a:extLst>
          </p:cNvPr>
          <p:cNvSpPr>
            <a:spLocks noGrp="1"/>
          </p:cNvSpPr>
          <p:nvPr>
            <p:ph type="title"/>
          </p:nvPr>
        </p:nvSpPr>
        <p:spPr>
          <a:xfrm>
            <a:off x="1143001" y="124904"/>
            <a:ext cx="9905998" cy="587195"/>
          </a:xfrm>
        </p:spPr>
        <p:txBody>
          <a:bodyPr/>
          <a:lstStyle/>
          <a:p>
            <a:pPr algn="ctr"/>
            <a:r>
              <a:rPr lang="en-US" dirty="0">
                <a:latin typeface="Arial" panose="020B0604020202020204" pitchFamily="34" charset="0"/>
                <a:cs typeface="Arial" panose="020B0604020202020204" pitchFamily="34" charset="0"/>
              </a:rPr>
              <a:t>How to </a:t>
            </a:r>
            <a:r>
              <a:rPr lang="en-US" dirty="0" err="1">
                <a:latin typeface="Arial" panose="020B0604020202020204" pitchFamily="34" charset="0"/>
                <a:cs typeface="Arial" panose="020B0604020202020204" pitchFamily="34" charset="0"/>
              </a:rPr>
              <a:t>BackTRack</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C240BE8-F316-088D-6430-771DAFA7AD26}"/>
              </a:ext>
            </a:extLst>
          </p:cNvPr>
          <p:cNvSpPr>
            <a:spLocks noGrp="1"/>
          </p:cNvSpPr>
          <p:nvPr>
            <p:ph sz="quarter" idx="1"/>
          </p:nvPr>
        </p:nvSpPr>
        <p:spPr>
          <a:xfrm>
            <a:off x="1630713" y="1410826"/>
            <a:ext cx="6760727" cy="4544912"/>
          </a:xfrm>
          <a:solidFill>
            <a:schemeClr val="tx1">
              <a:lumMod val="95000"/>
            </a:schemeClr>
          </a:solidFill>
          <a:ln>
            <a:solidFill>
              <a:schemeClr val="bg1"/>
            </a:solidFill>
          </a:ln>
        </p:spPr>
        <p:txBody>
          <a:bodyPr anchor="t" anchorCtr="0">
            <a:noAutofit/>
          </a:bodyPr>
          <a:lstStyle/>
          <a:p>
            <a:pPr>
              <a:spcBef>
                <a:spcPts val="0"/>
              </a:spcBef>
              <a:buNone/>
            </a:pPr>
            <a:r>
              <a:rPr lang="en-US" sz="2000" dirty="0" err="1">
                <a:solidFill>
                  <a:schemeClr val="bg1"/>
                </a:solidFill>
                <a:latin typeface="Courier New" panose="02070309020205020404" pitchFamily="49" charset="0"/>
                <a:cs typeface="Courier New" panose="02070309020205020404" pitchFamily="49" charset="0"/>
              </a:rPr>
              <a:t>KnapsackBack</a:t>
            </a:r>
            <a:r>
              <a:rPr lang="en-US" sz="2000" dirty="0">
                <a:solidFill>
                  <a:schemeClr val="bg1"/>
                </a:solidFill>
                <a:latin typeface="Courier New" panose="02070309020205020404" pitchFamily="49" charset="0"/>
                <a:cs typeface="Courier New" panose="02070309020205020404" pitchFamily="49" charset="0"/>
              </a:rPr>
              <a:t>(V, </a:t>
            </a:r>
            <a:r>
              <a:rPr lang="en-US" sz="2000" dirty="0">
                <a:solidFill>
                  <a:schemeClr val="accent3"/>
                </a:solidFill>
                <a:latin typeface="Courier New" panose="02070309020205020404" pitchFamily="49" charset="0"/>
                <a:cs typeface="Courier New" panose="02070309020205020404" pitchFamily="49" charset="0"/>
              </a:rPr>
              <a:t>I</a:t>
            </a:r>
            <a:r>
              <a:rPr lang="en-US" sz="2000" dirty="0">
                <a:solidFill>
                  <a:schemeClr val="bg1"/>
                </a:solidFill>
                <a:latin typeface="Courier New" panose="02070309020205020404" pitchFamily="49" charset="0"/>
                <a:cs typeface="Courier New" panose="02070309020205020404" pitchFamily="49" charset="0"/>
              </a:rPr>
              <a:t>, </a:t>
            </a:r>
            <a:r>
              <a:rPr lang="en-US" sz="2000" dirty="0">
                <a:solidFill>
                  <a:schemeClr val="accent2"/>
                </a:solidFill>
                <a:latin typeface="Courier New" panose="02070309020205020404" pitchFamily="49" charset="0"/>
                <a:cs typeface="Courier New" panose="02070309020205020404" pitchFamily="49" charset="0"/>
              </a:rPr>
              <a:t>C</a:t>
            </a:r>
            <a:r>
              <a:rPr lang="en-US" sz="2000" dirty="0">
                <a:solidFill>
                  <a:schemeClr val="bg1"/>
                </a:solidFill>
                <a:latin typeface="Courier New" panose="02070309020205020404" pitchFamily="49" charset="0"/>
                <a:cs typeface="Courier New" panose="02070309020205020404" pitchFamily="49" charset="0"/>
              </a:rPr>
              <a:t>)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 I.size+1</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 C+1</a:t>
            </a:r>
          </a:p>
          <a:p>
            <a:pPr>
              <a:spcBef>
                <a:spcPts val="0"/>
              </a:spcBef>
              <a:buNone/>
            </a:pPr>
            <a:endParaRPr lang="en-US" sz="2000" dirty="0">
              <a:solidFill>
                <a:schemeClr val="bg1"/>
              </a:solidFill>
              <a:latin typeface="Courier New" panose="02070309020205020404" pitchFamily="49" charset="0"/>
              <a:cs typeface="Courier New" panose="02070309020205020404" pitchFamily="49" charset="0"/>
            </a:endParaRP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while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 &gt;= 0 and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&gt;= 0:</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cur = V[</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if cur == V[curI-1][</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else</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print “Take item “ + </a:t>
            </a:r>
            <a:r>
              <a:rPr lang="en-US" sz="2000" dirty="0" err="1">
                <a:solidFill>
                  <a:schemeClr val="bg1"/>
                </a:solidFill>
                <a:latin typeface="Courier New" panose="02070309020205020404" pitchFamily="49" charset="0"/>
                <a:cs typeface="Courier New" panose="02070309020205020404" pitchFamily="49" charset="0"/>
              </a:rPr>
              <a:t>curI</a:t>
            </a:r>
            <a:endParaRPr lang="en-US" sz="2000" dirty="0">
              <a:solidFill>
                <a:schemeClr val="bg1"/>
              </a:solidFill>
              <a:latin typeface="Courier New" panose="02070309020205020404" pitchFamily="49" charset="0"/>
              <a:cs typeface="Courier New" panose="02070309020205020404" pitchFamily="49" charset="0"/>
            </a:endParaRP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curJ</a:t>
            </a:r>
            <a:r>
              <a:rPr lang="en-US" sz="2000" dirty="0">
                <a:solidFill>
                  <a:schemeClr val="bg1"/>
                </a:solidFill>
                <a:latin typeface="Courier New" panose="02070309020205020404" pitchFamily="49" charset="0"/>
                <a:cs typeface="Courier New" panose="02070309020205020404" pitchFamily="49" charset="0"/>
              </a:rPr>
              <a:t> -= I[</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].w</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r>
              <a:rPr lang="en-US" sz="2000" dirty="0" err="1">
                <a:solidFill>
                  <a:schemeClr val="bg1"/>
                </a:solidFill>
                <a:latin typeface="Courier New" panose="02070309020205020404" pitchFamily="49" charset="0"/>
                <a:cs typeface="Courier New" panose="02070309020205020404" pitchFamily="49" charset="0"/>
              </a:rPr>
              <a:t>curI</a:t>
            </a:r>
            <a:r>
              <a:rPr lang="en-US" sz="2000" dirty="0">
                <a:solidFill>
                  <a:schemeClr val="bg1"/>
                </a:solidFill>
                <a:latin typeface="Courier New" panose="02070309020205020404" pitchFamily="49" charset="0"/>
                <a:cs typeface="Courier New" panose="02070309020205020404" pitchFamily="49" charset="0"/>
              </a:rPr>
              <a:t>--;</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p>
          <a:p>
            <a:pPr>
              <a:spcBef>
                <a:spcPts val="0"/>
              </a:spcBef>
              <a:buNone/>
            </a:pPr>
            <a:r>
              <a:rPr lang="en-US" sz="2000" dirty="0">
                <a:solidFill>
                  <a:schemeClr val="bg1"/>
                </a:solidFill>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F557F720-D018-00B1-35B5-04AD3816BCC5}"/>
              </a:ext>
            </a:extLst>
          </p:cNvPr>
          <p:cNvSpPr txBox="1"/>
          <p:nvPr/>
        </p:nvSpPr>
        <p:spPr>
          <a:xfrm>
            <a:off x="8698939" y="2551837"/>
            <a:ext cx="2759384" cy="1754326"/>
          </a:xfrm>
          <a:prstGeom prst="rect">
            <a:avLst/>
          </a:prstGeom>
          <a:noFill/>
        </p:spPr>
        <p:txBody>
          <a:bodyPr wrap="square" rtlCol="0">
            <a:spAutoFit/>
          </a:bodyPr>
          <a:lstStyle/>
          <a:p>
            <a:r>
              <a:rPr lang="en-US" dirty="0"/>
              <a:t>Don’t need to explicitly track which choice was made in another data structure, just re-check manually how the element in this cell was computed</a:t>
            </a:r>
          </a:p>
        </p:txBody>
      </p:sp>
      <p:sp>
        <p:nvSpPr>
          <p:cNvPr id="5" name="TextBox 4">
            <a:extLst>
              <a:ext uri="{FF2B5EF4-FFF2-40B4-BE49-F238E27FC236}">
                <a16:creationId xmlns:a16="http://schemas.microsoft.com/office/drawing/2014/main" id="{DFD8B38E-8176-99AE-28A6-67022ABD126C}"/>
              </a:ext>
            </a:extLst>
          </p:cNvPr>
          <p:cNvSpPr txBox="1"/>
          <p:nvPr/>
        </p:nvSpPr>
        <p:spPr>
          <a:xfrm>
            <a:off x="1950178" y="6086765"/>
            <a:ext cx="6441262" cy="646331"/>
          </a:xfrm>
          <a:prstGeom prst="rect">
            <a:avLst/>
          </a:prstGeom>
          <a:noFill/>
        </p:spPr>
        <p:txBody>
          <a:bodyPr wrap="square" rtlCol="0">
            <a:spAutoFit/>
          </a:bodyPr>
          <a:lstStyle/>
          <a:p>
            <a:r>
              <a:rPr lang="en-US" dirty="0"/>
              <a:t>Otherwise, report that the last item should have been taken and back track to one less item, and less capacity in knapsack.</a:t>
            </a:r>
          </a:p>
        </p:txBody>
      </p:sp>
    </p:spTree>
    <p:extLst>
      <p:ext uri="{BB962C8B-B14F-4D97-AF65-F5344CB8AC3E}">
        <p14:creationId xmlns:p14="http://schemas.microsoft.com/office/powerpoint/2010/main" val="38155156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BFE69-00AB-7843-A60F-8D66AC8685C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71AB16-5C3E-E33C-E9EC-A7164765239F}"/>
              </a:ext>
            </a:extLst>
          </p:cNvPr>
          <p:cNvSpPr>
            <a:spLocks noGrp="1"/>
          </p:cNvSpPr>
          <p:nvPr>
            <p:ph sz="quarter" idx="1"/>
          </p:nvPr>
        </p:nvSpPr>
        <p:spPr>
          <a:xfrm>
            <a:off x="1866099"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 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061110A6-272A-4C13-E951-4B584CCF40D5}"/>
              </a:ext>
            </a:extLst>
          </p:cNvPr>
          <p:cNvGraphicFramePr>
            <a:graphicFrameLocks noGrp="1"/>
          </p:cNvGraphicFramePr>
          <p:nvPr>
            <p:extLst>
              <p:ext uri="{D42A27DB-BD31-4B8C-83A1-F6EECF244321}">
                <p14:modId xmlns:p14="http://schemas.microsoft.com/office/powerpoint/2010/main" val="259320059"/>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tc>
                  <a:txBody>
                    <a:bodyPr/>
                    <a:lstStyle/>
                    <a:p>
                      <a:pPr algn="ctr"/>
                      <a:r>
                        <a:rPr lang="en-US" sz="2000" b="1" i="0" dirty="0">
                          <a:solidFill>
                            <a:schemeClr val="bg1"/>
                          </a:solidFill>
                        </a:rPr>
                        <a:t>22</a:t>
                      </a:r>
                    </a:p>
                  </a:txBody>
                  <a:tcPr anchor="ctr"/>
                </a:tc>
                <a:extLst>
                  <a:ext uri="{0D108BD9-81ED-4DB2-BD59-A6C34878D82A}">
                    <a16:rowId xmlns:a16="http://schemas.microsoft.com/office/drawing/2014/main" val="2033411920"/>
                  </a:ext>
                </a:extLst>
              </a:tr>
            </a:tbl>
          </a:graphicData>
        </a:graphic>
      </p:graphicFrame>
      <p:sp>
        <p:nvSpPr>
          <p:cNvPr id="2" name="Content Placeholder 2">
            <a:extLst>
              <a:ext uri="{FF2B5EF4-FFF2-40B4-BE49-F238E27FC236}">
                <a16:creationId xmlns:a16="http://schemas.microsoft.com/office/drawing/2014/main" id="{9E5CEE22-6EC9-B98D-154C-F23081D8C873}"/>
              </a:ext>
            </a:extLst>
          </p:cNvPr>
          <p:cNvSpPr txBox="1">
            <a:spLocks/>
          </p:cNvSpPr>
          <p:nvPr/>
        </p:nvSpPr>
        <p:spPr>
          <a:xfrm>
            <a:off x="6750118" y="262944"/>
            <a:ext cx="3971833" cy="195230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bg1"/>
                </a:solidFill>
                <a:cs typeface="Courier New" panose="02070309020205020404" pitchFamily="49" charset="0"/>
              </a:rPr>
              <a:t>…</a:t>
            </a:r>
            <a:endParaRPr lang="en-US" b="1" dirty="0">
              <a:solidFill>
                <a:schemeClr val="bg1"/>
              </a:solidFill>
              <a:cs typeface="Courier New" panose="02070309020205020404" pitchFamily="49" charset="0"/>
            </a:endParaRPr>
          </a:p>
        </p:txBody>
      </p:sp>
      <p:sp>
        <p:nvSpPr>
          <p:cNvPr id="4" name="Right Arrow 3">
            <a:extLst>
              <a:ext uri="{FF2B5EF4-FFF2-40B4-BE49-F238E27FC236}">
                <a16:creationId xmlns:a16="http://schemas.microsoft.com/office/drawing/2014/main" id="{5FA6E7D3-AE22-1B00-0168-9FD6E2C2E454}"/>
              </a:ext>
            </a:extLst>
          </p:cNvPr>
          <p:cNvSpPr/>
          <p:nvPr/>
        </p:nvSpPr>
        <p:spPr>
          <a:xfrm rot="16200000">
            <a:off x="10398894" y="5977779"/>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a:extLst>
              <a:ext uri="{FF2B5EF4-FFF2-40B4-BE49-F238E27FC236}">
                <a16:creationId xmlns:a16="http://schemas.microsoft.com/office/drawing/2014/main" id="{7B82CAB7-A794-CBB0-2FFA-4DD192204E22}"/>
              </a:ext>
            </a:extLst>
          </p:cNvPr>
          <p:cNvSpPr/>
          <p:nvPr/>
        </p:nvSpPr>
        <p:spPr>
          <a:xfrm rot="11268782" flipV="1">
            <a:off x="5807368" y="6001836"/>
            <a:ext cx="4481401" cy="13694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E0E9F69-3B7A-F01F-6010-5D49EE17FE23}"/>
              </a:ext>
            </a:extLst>
          </p:cNvPr>
          <p:cNvSpPr txBox="1"/>
          <p:nvPr/>
        </p:nvSpPr>
        <p:spPr>
          <a:xfrm>
            <a:off x="5947618" y="5437478"/>
            <a:ext cx="582211" cy="369332"/>
          </a:xfrm>
          <a:prstGeom prst="rect">
            <a:avLst/>
          </a:prstGeom>
          <a:noFill/>
        </p:spPr>
        <p:txBody>
          <a:bodyPr wrap="none" rtlCol="0">
            <a:spAutoFit/>
          </a:bodyPr>
          <a:lstStyle/>
          <a:p>
            <a:r>
              <a:rPr lang="en-US" b="1" dirty="0">
                <a:solidFill>
                  <a:schemeClr val="bg1"/>
                </a:solidFill>
              </a:rPr>
              <a:t>+16</a:t>
            </a:r>
          </a:p>
        </p:txBody>
      </p:sp>
    </p:spTree>
    <p:extLst>
      <p:ext uri="{BB962C8B-B14F-4D97-AF65-F5344CB8AC3E}">
        <p14:creationId xmlns:p14="http://schemas.microsoft.com/office/powerpoint/2010/main" val="3095937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B89B5-2BCD-1B5E-9C5B-4A26150EF6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78F5AE-96A8-1FF8-703F-AD2A13FF9F69}"/>
              </a:ext>
            </a:extLst>
          </p:cNvPr>
          <p:cNvSpPr>
            <a:spLocks noGrp="1"/>
          </p:cNvSpPr>
          <p:nvPr>
            <p:ph sz="quarter" idx="1"/>
          </p:nvPr>
        </p:nvSpPr>
        <p:spPr>
          <a:xfrm>
            <a:off x="1866099"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 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6E44B71C-AD88-DE37-D1FB-F6FF4D31FFEA}"/>
              </a:ext>
            </a:extLst>
          </p:cNvPr>
          <p:cNvGraphicFramePr>
            <a:graphicFrameLocks noGrp="1"/>
          </p:cNvGraphicFramePr>
          <p:nvPr>
            <p:extLst>
              <p:ext uri="{D42A27DB-BD31-4B8C-83A1-F6EECF244321}">
                <p14:modId xmlns:p14="http://schemas.microsoft.com/office/powerpoint/2010/main" val="2335838160"/>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1"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tc>
                  <a:txBody>
                    <a:bodyPr/>
                    <a:lstStyle/>
                    <a:p>
                      <a:pPr algn="ctr"/>
                      <a:r>
                        <a:rPr lang="en-US" sz="2000" b="1" i="0" dirty="0">
                          <a:solidFill>
                            <a:schemeClr val="bg1"/>
                          </a:solidFill>
                        </a:rPr>
                        <a:t>22</a:t>
                      </a:r>
                    </a:p>
                  </a:txBody>
                  <a:tcPr anchor="ctr"/>
                </a:tc>
                <a:extLst>
                  <a:ext uri="{0D108BD9-81ED-4DB2-BD59-A6C34878D82A}">
                    <a16:rowId xmlns:a16="http://schemas.microsoft.com/office/drawing/2014/main" val="2033411920"/>
                  </a:ext>
                </a:extLst>
              </a:tr>
            </a:tbl>
          </a:graphicData>
        </a:graphic>
      </p:graphicFrame>
      <p:sp>
        <p:nvSpPr>
          <p:cNvPr id="2" name="Content Placeholder 2">
            <a:extLst>
              <a:ext uri="{FF2B5EF4-FFF2-40B4-BE49-F238E27FC236}">
                <a16:creationId xmlns:a16="http://schemas.microsoft.com/office/drawing/2014/main" id="{AC60A87E-6FE3-CFF9-8FD9-B543D0439F39}"/>
              </a:ext>
            </a:extLst>
          </p:cNvPr>
          <p:cNvSpPr txBox="1">
            <a:spLocks/>
          </p:cNvSpPr>
          <p:nvPr/>
        </p:nvSpPr>
        <p:spPr>
          <a:xfrm>
            <a:off x="6750118" y="262944"/>
            <a:ext cx="3971833" cy="195230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cs typeface="Courier New" panose="02070309020205020404" pitchFamily="49" charset="0"/>
              </a:rPr>
              <a:t>Take Item 4</a:t>
            </a:r>
            <a:br>
              <a:rPr lang="en-US" b="1" dirty="0">
                <a:solidFill>
                  <a:schemeClr val="bg1"/>
                </a:solidFill>
                <a:cs typeface="Courier New" panose="02070309020205020404" pitchFamily="49" charset="0"/>
              </a:rPr>
            </a:br>
            <a:r>
              <a:rPr lang="en-US" b="1" dirty="0">
                <a:solidFill>
                  <a:schemeClr val="bg1"/>
                </a:solidFill>
                <a:cs typeface="Courier New" panose="02070309020205020404" pitchFamily="49" charset="0"/>
              </a:rPr>
              <a:t>…</a:t>
            </a:r>
          </a:p>
        </p:txBody>
      </p:sp>
      <p:sp>
        <p:nvSpPr>
          <p:cNvPr id="5" name="Right Arrow 4">
            <a:extLst>
              <a:ext uri="{FF2B5EF4-FFF2-40B4-BE49-F238E27FC236}">
                <a16:creationId xmlns:a16="http://schemas.microsoft.com/office/drawing/2014/main" id="{E1603ACC-ADB9-712B-F0EC-DAE69D0ADED7}"/>
              </a:ext>
            </a:extLst>
          </p:cNvPr>
          <p:cNvSpPr/>
          <p:nvPr/>
        </p:nvSpPr>
        <p:spPr>
          <a:xfrm rot="11268782" flipV="1">
            <a:off x="5807368" y="6001836"/>
            <a:ext cx="4481401" cy="136949"/>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572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770E2-9E97-85AB-1600-3AC1A4E1DE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4028DD-B4C2-680F-627E-CCB411D0AD63}"/>
              </a:ext>
            </a:extLst>
          </p:cNvPr>
          <p:cNvSpPr>
            <a:spLocks noGrp="1"/>
          </p:cNvSpPr>
          <p:nvPr>
            <p:ph sz="quarter" idx="1"/>
          </p:nvPr>
        </p:nvSpPr>
        <p:spPr>
          <a:xfrm>
            <a:off x="1866099"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 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08195401-9C4F-2057-1E42-D0F0FB90F332}"/>
              </a:ext>
            </a:extLst>
          </p:cNvPr>
          <p:cNvGraphicFramePr>
            <a:graphicFrameLocks noGrp="1"/>
          </p:cNvGraphicFramePr>
          <p:nvPr>
            <p:extLst>
              <p:ext uri="{D42A27DB-BD31-4B8C-83A1-F6EECF244321}">
                <p14:modId xmlns:p14="http://schemas.microsoft.com/office/powerpoint/2010/main" val="2067999438"/>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1"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tc>
                  <a:txBody>
                    <a:bodyPr/>
                    <a:lstStyle/>
                    <a:p>
                      <a:pPr algn="ctr"/>
                      <a:r>
                        <a:rPr lang="en-US" sz="2000" b="1" i="0" dirty="0">
                          <a:solidFill>
                            <a:schemeClr val="bg1"/>
                          </a:solidFill>
                        </a:rPr>
                        <a:t>22</a:t>
                      </a:r>
                    </a:p>
                  </a:txBody>
                  <a:tcPr anchor="ctr"/>
                </a:tc>
                <a:extLst>
                  <a:ext uri="{0D108BD9-81ED-4DB2-BD59-A6C34878D82A}">
                    <a16:rowId xmlns:a16="http://schemas.microsoft.com/office/drawing/2014/main" val="2033411920"/>
                  </a:ext>
                </a:extLst>
              </a:tr>
            </a:tbl>
          </a:graphicData>
        </a:graphic>
      </p:graphicFrame>
      <p:sp>
        <p:nvSpPr>
          <p:cNvPr id="2" name="Content Placeholder 2">
            <a:extLst>
              <a:ext uri="{FF2B5EF4-FFF2-40B4-BE49-F238E27FC236}">
                <a16:creationId xmlns:a16="http://schemas.microsoft.com/office/drawing/2014/main" id="{4DC61660-1AA9-48CA-5268-669FFC3C3BFA}"/>
              </a:ext>
            </a:extLst>
          </p:cNvPr>
          <p:cNvSpPr txBox="1">
            <a:spLocks/>
          </p:cNvSpPr>
          <p:nvPr/>
        </p:nvSpPr>
        <p:spPr>
          <a:xfrm>
            <a:off x="6750118" y="262944"/>
            <a:ext cx="3971833" cy="195230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cs typeface="Courier New" panose="02070309020205020404" pitchFamily="49" charset="0"/>
              </a:rPr>
              <a:t>Take Item 4</a:t>
            </a:r>
            <a:br>
              <a:rPr lang="en-US" b="1" dirty="0">
                <a:solidFill>
                  <a:schemeClr val="bg1"/>
                </a:solidFill>
                <a:cs typeface="Courier New" panose="02070309020205020404" pitchFamily="49" charset="0"/>
              </a:rPr>
            </a:br>
            <a:r>
              <a:rPr lang="en-US" b="1" dirty="0">
                <a:solidFill>
                  <a:schemeClr val="bg1"/>
                </a:solidFill>
                <a:cs typeface="Courier New" panose="02070309020205020404" pitchFamily="49" charset="0"/>
              </a:rPr>
              <a:t>…</a:t>
            </a:r>
          </a:p>
        </p:txBody>
      </p:sp>
      <p:sp>
        <p:nvSpPr>
          <p:cNvPr id="5" name="Right Arrow 4">
            <a:extLst>
              <a:ext uri="{FF2B5EF4-FFF2-40B4-BE49-F238E27FC236}">
                <a16:creationId xmlns:a16="http://schemas.microsoft.com/office/drawing/2014/main" id="{EC123666-FF3E-5525-1EA4-96541FF46C0B}"/>
              </a:ext>
            </a:extLst>
          </p:cNvPr>
          <p:cNvSpPr/>
          <p:nvPr/>
        </p:nvSpPr>
        <p:spPr>
          <a:xfrm rot="11268782" flipV="1">
            <a:off x="5807368" y="6001836"/>
            <a:ext cx="4481401" cy="136949"/>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325B1062-9336-B12B-95E2-D10F7216B526}"/>
              </a:ext>
            </a:extLst>
          </p:cNvPr>
          <p:cNvSpPr/>
          <p:nvPr/>
        </p:nvSpPr>
        <p:spPr>
          <a:xfrm rot="16200000">
            <a:off x="5439862" y="5273772"/>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2017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B0064-FD3C-1503-5400-0683CDF38E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EB1FA9-A461-C60B-B8D0-3A04693F2323}"/>
              </a:ext>
            </a:extLst>
          </p:cNvPr>
          <p:cNvSpPr>
            <a:spLocks noGrp="1"/>
          </p:cNvSpPr>
          <p:nvPr>
            <p:ph sz="quarter" idx="1"/>
          </p:nvPr>
        </p:nvSpPr>
        <p:spPr>
          <a:xfrm>
            <a:off x="1866099"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 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891CFD60-B074-94E1-BF17-26DAE5776735}"/>
              </a:ext>
            </a:extLst>
          </p:cNvPr>
          <p:cNvGraphicFramePr>
            <a:graphicFrameLocks noGrp="1"/>
          </p:cNvGraphicFramePr>
          <p:nvPr>
            <p:extLst>
              <p:ext uri="{D42A27DB-BD31-4B8C-83A1-F6EECF244321}">
                <p14:modId xmlns:p14="http://schemas.microsoft.com/office/powerpoint/2010/main" val="655333278"/>
              </p:ext>
            </p:extLst>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1"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tc>
                  <a:txBody>
                    <a:bodyPr/>
                    <a:lstStyle/>
                    <a:p>
                      <a:pPr algn="ctr"/>
                      <a:r>
                        <a:rPr lang="en-US" sz="2000" b="1" i="0" dirty="0">
                          <a:solidFill>
                            <a:schemeClr val="bg1"/>
                          </a:solidFill>
                        </a:rPr>
                        <a:t>22</a:t>
                      </a:r>
                    </a:p>
                  </a:txBody>
                  <a:tcPr anchor="ctr"/>
                </a:tc>
                <a:extLst>
                  <a:ext uri="{0D108BD9-81ED-4DB2-BD59-A6C34878D82A}">
                    <a16:rowId xmlns:a16="http://schemas.microsoft.com/office/drawing/2014/main" val="2033411920"/>
                  </a:ext>
                </a:extLst>
              </a:tr>
            </a:tbl>
          </a:graphicData>
        </a:graphic>
      </p:graphicFrame>
      <p:sp>
        <p:nvSpPr>
          <p:cNvPr id="2" name="Content Placeholder 2">
            <a:extLst>
              <a:ext uri="{FF2B5EF4-FFF2-40B4-BE49-F238E27FC236}">
                <a16:creationId xmlns:a16="http://schemas.microsoft.com/office/drawing/2014/main" id="{A62AD8AE-573D-785C-CA73-1C425A260878}"/>
              </a:ext>
            </a:extLst>
          </p:cNvPr>
          <p:cNvSpPr txBox="1">
            <a:spLocks/>
          </p:cNvSpPr>
          <p:nvPr/>
        </p:nvSpPr>
        <p:spPr>
          <a:xfrm>
            <a:off x="6750118" y="262944"/>
            <a:ext cx="3971833" cy="195230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cs typeface="Courier New" panose="02070309020205020404" pitchFamily="49" charset="0"/>
              </a:rPr>
              <a:t>Take Item 4</a:t>
            </a:r>
            <a:br>
              <a:rPr lang="en-US" b="1" dirty="0">
                <a:solidFill>
                  <a:schemeClr val="bg1"/>
                </a:solidFill>
                <a:cs typeface="Courier New" panose="02070309020205020404" pitchFamily="49" charset="0"/>
              </a:rPr>
            </a:br>
            <a:r>
              <a:rPr lang="en-US" b="1" dirty="0">
                <a:solidFill>
                  <a:schemeClr val="bg1"/>
                </a:solidFill>
                <a:cs typeface="Courier New" panose="02070309020205020404" pitchFamily="49" charset="0"/>
              </a:rPr>
              <a:t>…</a:t>
            </a:r>
          </a:p>
        </p:txBody>
      </p:sp>
      <p:sp>
        <p:nvSpPr>
          <p:cNvPr id="5" name="Right Arrow 4">
            <a:extLst>
              <a:ext uri="{FF2B5EF4-FFF2-40B4-BE49-F238E27FC236}">
                <a16:creationId xmlns:a16="http://schemas.microsoft.com/office/drawing/2014/main" id="{34AC04FE-2168-472E-C167-E144CD597670}"/>
              </a:ext>
            </a:extLst>
          </p:cNvPr>
          <p:cNvSpPr/>
          <p:nvPr/>
        </p:nvSpPr>
        <p:spPr>
          <a:xfrm rot="11268782" flipV="1">
            <a:off x="5807368" y="6001836"/>
            <a:ext cx="4481401" cy="136949"/>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033F8EF4-AC31-E667-95EE-BD8696B072E6}"/>
              </a:ext>
            </a:extLst>
          </p:cNvPr>
          <p:cNvSpPr/>
          <p:nvPr/>
        </p:nvSpPr>
        <p:spPr>
          <a:xfrm rot="16200000">
            <a:off x="5439862" y="5273772"/>
            <a:ext cx="372236" cy="117334"/>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a:extLst>
              <a:ext uri="{FF2B5EF4-FFF2-40B4-BE49-F238E27FC236}">
                <a16:creationId xmlns:a16="http://schemas.microsoft.com/office/drawing/2014/main" id="{124548DE-1E4C-0943-541E-A80A81EC027F}"/>
              </a:ext>
            </a:extLst>
          </p:cNvPr>
          <p:cNvSpPr/>
          <p:nvPr/>
        </p:nvSpPr>
        <p:spPr>
          <a:xfrm rot="16200000">
            <a:off x="5456056" y="4553581"/>
            <a:ext cx="372236" cy="117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434CFC03-39A0-31A9-2814-A9417E69C70C}"/>
              </a:ext>
            </a:extLst>
          </p:cNvPr>
          <p:cNvSpPr/>
          <p:nvPr/>
        </p:nvSpPr>
        <p:spPr>
          <a:xfrm rot="11714987" flipV="1">
            <a:off x="3290042" y="4569075"/>
            <a:ext cx="2097069" cy="91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FB2C65-4546-A552-3073-4D933A4BF545}"/>
              </a:ext>
            </a:extLst>
          </p:cNvPr>
          <p:cNvSpPr txBox="1"/>
          <p:nvPr/>
        </p:nvSpPr>
        <p:spPr>
          <a:xfrm>
            <a:off x="3487671" y="4056797"/>
            <a:ext cx="465192" cy="369332"/>
          </a:xfrm>
          <a:prstGeom prst="rect">
            <a:avLst/>
          </a:prstGeom>
          <a:noFill/>
        </p:spPr>
        <p:txBody>
          <a:bodyPr wrap="none" rtlCol="0">
            <a:spAutoFit/>
          </a:bodyPr>
          <a:lstStyle/>
          <a:p>
            <a:r>
              <a:rPr lang="en-US" b="1" dirty="0">
                <a:solidFill>
                  <a:schemeClr val="bg1"/>
                </a:solidFill>
              </a:rPr>
              <a:t>+6</a:t>
            </a:r>
          </a:p>
        </p:txBody>
      </p:sp>
    </p:spTree>
    <p:extLst>
      <p:ext uri="{BB962C8B-B14F-4D97-AF65-F5344CB8AC3E}">
        <p14:creationId xmlns:p14="http://schemas.microsoft.com/office/powerpoint/2010/main" val="375310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7002A-85DA-A320-F829-5868552D78DC}"/>
            </a:ext>
          </a:extLst>
        </p:cNvPr>
        <p:cNvGrpSpPr/>
        <p:nvPr/>
      </p:nvGrpSpPr>
      <p:grpSpPr>
        <a:xfrm>
          <a:off x="0" y="0"/>
          <a:ext cx="0" cy="0"/>
          <a:chOff x="0" y="0"/>
          <a:chExt cx="0" cy="0"/>
        </a:xfrm>
      </p:grpSpPr>
      <p:sp>
        <p:nvSpPr>
          <p:cNvPr id="22531" name="Rectangle 2">
            <a:extLst>
              <a:ext uri="{FF2B5EF4-FFF2-40B4-BE49-F238E27FC236}">
                <a16:creationId xmlns:a16="http://schemas.microsoft.com/office/drawing/2014/main" id="{AE04D68D-EFAD-D7E0-D3E7-8A6016ACF166}"/>
              </a:ext>
            </a:extLst>
          </p:cNvPr>
          <p:cNvSpPr>
            <a:spLocks noGrp="1" noChangeArrowheads="1"/>
          </p:cNvSpPr>
          <p:nvPr>
            <p:ph type="title"/>
            <p:custDataLst>
              <p:tags r:id="rId1"/>
            </p:custDataLst>
          </p:nvPr>
        </p:nvSpPr>
        <p:spPr>
          <a:xfrm>
            <a:off x="1143001" y="292100"/>
            <a:ext cx="9905998" cy="677622"/>
          </a:xfrm>
        </p:spPr>
        <p:txBody>
          <a:bodyPr/>
          <a:lstStyle/>
          <a:p>
            <a:pPr algn="ctr"/>
            <a:r>
              <a:rPr lang="en-US" dirty="0">
                <a:latin typeface="Arial" charset="0"/>
                <a:ea typeface="ＭＳ Ｐゴシック" charset="0"/>
                <a:cs typeface="ＭＳ Ｐゴシック" charset="0"/>
              </a:rPr>
              <a:t>Reminder: Optimal Substructure</a:t>
            </a:r>
          </a:p>
        </p:txBody>
      </p:sp>
      <mc:AlternateContent xmlns:mc="http://schemas.openxmlformats.org/markup-compatibility/2006" xmlns:a14="http://schemas.microsoft.com/office/drawing/2010/main">
        <mc:Choice Requires="a14">
          <p:sp>
            <p:nvSpPr>
              <p:cNvPr id="2" name="Rectangle 3">
                <a:extLst>
                  <a:ext uri="{FF2B5EF4-FFF2-40B4-BE49-F238E27FC236}">
                    <a16:creationId xmlns:a16="http://schemas.microsoft.com/office/drawing/2014/main" id="{F73D9A90-FBC4-AC49-0EAC-0E0C079763B3}"/>
                  </a:ext>
                </a:extLst>
              </p:cNvPr>
              <p:cNvSpPr txBox="1">
                <a:spLocks noChangeArrowheads="1"/>
              </p:cNvSpPr>
              <p:nvPr>
                <p:custDataLst>
                  <p:tags r:id="rId2"/>
                </p:custDataLst>
              </p:nvPr>
            </p:nvSpPr>
            <p:spPr>
              <a:xfrm>
                <a:off x="1360371" y="1262970"/>
                <a:ext cx="9471258" cy="1614983"/>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bg1"/>
                    </a:solidFill>
                    <a:ea typeface="ＭＳ Ｐゴシック" charset="0"/>
                  </a:rPr>
                  <a:t>Claim: If </a:t>
                </a:r>
                <a14:m>
                  <m:oMath xmlns:m="http://schemas.openxmlformats.org/officeDocument/2006/math">
                    <m:r>
                      <a:rPr lang="en-US" b="0" i="1" smtClean="0">
                        <a:solidFill>
                          <a:schemeClr val="accent1"/>
                        </a:solidFill>
                        <a:latin typeface="Cambria Math" panose="02040503050406030204" pitchFamily="18" charset="0"/>
                        <a:ea typeface="ＭＳ Ｐゴシック" charset="0"/>
                      </a:rPr>
                      <m:t>𝑋</m:t>
                    </m:r>
                    <m:r>
                      <a:rPr lang="en-US" b="0" i="1" smtClean="0">
                        <a:solidFill>
                          <a:schemeClr val="accent1"/>
                        </a:solidFill>
                        <a:latin typeface="Cambria Math" panose="02040503050406030204" pitchFamily="18" charset="0"/>
                        <a:ea typeface="ＭＳ Ｐゴシック" charset="0"/>
                      </a:rPr>
                      <m:t>={</m:t>
                    </m:r>
                    <m:sSub>
                      <m:sSubPr>
                        <m:ctrlPr>
                          <a:rPr lang="en-US" b="0" i="1" smtClean="0">
                            <a:solidFill>
                              <a:schemeClr val="accent1"/>
                            </a:solidFill>
                            <a:latin typeface="Cambria Math" panose="02040503050406030204" pitchFamily="18" charset="0"/>
                            <a:ea typeface="ＭＳ Ｐゴシック" charset="0"/>
                          </a:rPr>
                        </m:ctrlPr>
                      </m:sSubPr>
                      <m:e>
                        <m:r>
                          <a:rPr lang="en-US" b="0" i="1" smtClean="0">
                            <a:solidFill>
                              <a:schemeClr val="accent1"/>
                            </a:solidFill>
                            <a:latin typeface="Cambria Math" panose="02040503050406030204" pitchFamily="18" charset="0"/>
                            <a:ea typeface="ＭＳ Ｐゴシック" charset="0"/>
                          </a:rPr>
                          <m:t>𝑥</m:t>
                        </m:r>
                      </m:e>
                      <m:sub>
                        <m:r>
                          <a:rPr lang="en-US" b="0" i="1" smtClean="0">
                            <a:solidFill>
                              <a:schemeClr val="accent1"/>
                            </a:solidFill>
                            <a:latin typeface="Cambria Math" panose="02040503050406030204" pitchFamily="18" charset="0"/>
                            <a:ea typeface="ＭＳ Ｐゴシック" charset="0"/>
                          </a:rPr>
                          <m:t>1</m:t>
                        </m:r>
                      </m:sub>
                    </m:sSub>
                    <m:r>
                      <a:rPr lang="en-US" b="0" i="1" smtClean="0">
                        <a:solidFill>
                          <a:schemeClr val="accent1"/>
                        </a:solidFill>
                        <a:latin typeface="Cambria Math" panose="02040503050406030204" pitchFamily="18" charset="0"/>
                        <a:ea typeface="ＭＳ Ｐゴシック" charset="0"/>
                      </a:rPr>
                      <m:t>,</m:t>
                    </m:r>
                    <m:sSub>
                      <m:sSubPr>
                        <m:ctrlPr>
                          <a:rPr lang="en-US" b="0" i="1" smtClean="0">
                            <a:solidFill>
                              <a:schemeClr val="accent1"/>
                            </a:solidFill>
                            <a:latin typeface="Cambria Math" panose="02040503050406030204" pitchFamily="18" charset="0"/>
                            <a:ea typeface="ＭＳ Ｐゴシック" charset="0"/>
                          </a:rPr>
                        </m:ctrlPr>
                      </m:sSubPr>
                      <m:e>
                        <m:r>
                          <a:rPr lang="en-US" b="0" i="1" smtClean="0">
                            <a:solidFill>
                              <a:schemeClr val="accent1"/>
                            </a:solidFill>
                            <a:latin typeface="Cambria Math" panose="02040503050406030204" pitchFamily="18" charset="0"/>
                            <a:ea typeface="ＭＳ Ｐゴシック" charset="0"/>
                          </a:rPr>
                          <m:t>𝑥</m:t>
                        </m:r>
                      </m:e>
                      <m:sub>
                        <m:r>
                          <a:rPr lang="en-US" b="0" i="1" smtClean="0">
                            <a:solidFill>
                              <a:schemeClr val="accent1"/>
                            </a:solidFill>
                            <a:latin typeface="Cambria Math" panose="02040503050406030204" pitchFamily="18" charset="0"/>
                            <a:ea typeface="ＭＳ Ｐゴシック" charset="0"/>
                          </a:rPr>
                          <m:t>2</m:t>
                        </m:r>
                      </m:sub>
                    </m:sSub>
                    <m:r>
                      <a:rPr lang="en-US" b="0" i="1" smtClean="0">
                        <a:solidFill>
                          <a:schemeClr val="accent1"/>
                        </a:solidFill>
                        <a:latin typeface="Cambria Math" panose="02040503050406030204" pitchFamily="18" charset="0"/>
                        <a:ea typeface="ＭＳ Ｐゴシック" charset="0"/>
                      </a:rPr>
                      <m:t>,…,</m:t>
                    </m:r>
                    <m:sSub>
                      <m:sSubPr>
                        <m:ctrlPr>
                          <a:rPr lang="en-US" b="0" i="1" smtClean="0">
                            <a:solidFill>
                              <a:schemeClr val="accent1"/>
                            </a:solidFill>
                            <a:latin typeface="Cambria Math" panose="02040503050406030204" pitchFamily="18" charset="0"/>
                            <a:ea typeface="ＭＳ Ｐゴシック" charset="0"/>
                          </a:rPr>
                        </m:ctrlPr>
                      </m:sSubPr>
                      <m:e>
                        <m:r>
                          <a:rPr lang="en-US" b="0" i="1" smtClean="0">
                            <a:solidFill>
                              <a:schemeClr val="accent1"/>
                            </a:solidFill>
                            <a:latin typeface="Cambria Math" panose="02040503050406030204" pitchFamily="18" charset="0"/>
                            <a:ea typeface="ＭＳ Ｐゴシック" charset="0"/>
                          </a:rPr>
                          <m:t>𝑥</m:t>
                        </m:r>
                      </m:e>
                      <m:sub>
                        <m:r>
                          <a:rPr lang="en-US" b="0" i="1" smtClean="0">
                            <a:solidFill>
                              <a:schemeClr val="accent1"/>
                            </a:solidFill>
                            <a:latin typeface="Cambria Math" panose="02040503050406030204" pitchFamily="18" charset="0"/>
                            <a:ea typeface="ＭＳ Ｐゴシック" charset="0"/>
                          </a:rPr>
                          <m:t>𝑛</m:t>
                        </m:r>
                      </m:sub>
                    </m:sSub>
                    <m:r>
                      <a:rPr lang="en-US" b="0" i="1" smtClean="0">
                        <a:solidFill>
                          <a:schemeClr val="accent1"/>
                        </a:solidFill>
                        <a:latin typeface="Cambria Math" panose="02040503050406030204" pitchFamily="18" charset="0"/>
                        <a:ea typeface="ＭＳ Ｐゴシック" charset="0"/>
                      </a:rPr>
                      <m:t>}</m:t>
                    </m:r>
                  </m:oMath>
                </a14:m>
                <a:r>
                  <a:rPr lang="en-US" dirty="0">
                    <a:solidFill>
                      <a:schemeClr val="accent1"/>
                    </a:solidFill>
                  </a:rPr>
                  <a:t> </a:t>
                </a:r>
                <a:r>
                  <a:rPr lang="en-US" dirty="0">
                    <a:solidFill>
                      <a:schemeClr val="bg1"/>
                    </a:solidFill>
                  </a:rPr>
                  <a:t>is the optimal weight of each item respectively to choose for some knapsack instance with knapsack capacity </a:t>
                </a:r>
                <a14:m>
                  <m:oMath xmlns:m="http://schemas.openxmlformats.org/officeDocument/2006/math">
                    <m:r>
                      <a:rPr lang="en-US" b="0" i="1" smtClean="0">
                        <a:solidFill>
                          <a:schemeClr val="accent2"/>
                        </a:solidFill>
                        <a:latin typeface="Cambria Math" panose="02040503050406030204" pitchFamily="18" charset="0"/>
                      </a:rPr>
                      <m:t>𝐶</m:t>
                    </m:r>
                  </m:oMath>
                </a14:m>
                <a:endParaRPr lang="en-US" dirty="0">
                  <a:solidFill>
                    <a:schemeClr val="bg1"/>
                  </a:solidFill>
                </a:endParaRPr>
              </a:p>
              <a:p>
                <a:pPr marL="0" indent="0">
                  <a:buNone/>
                </a:pPr>
                <a:r>
                  <a:rPr lang="en-US" dirty="0">
                    <a:solidFill>
                      <a:schemeClr val="bg1"/>
                    </a:solidFill>
                  </a:rPr>
                  <a:t>Then, </a:t>
                </a:r>
                <a14:m>
                  <m:oMath xmlns:m="http://schemas.openxmlformats.org/officeDocument/2006/math">
                    <m:r>
                      <a:rPr lang="en-US" b="0" i="1" smtClean="0">
                        <a:solidFill>
                          <a:schemeClr val="accent1"/>
                        </a:solidFill>
                        <a:latin typeface="Cambria Math" panose="02040503050406030204" pitchFamily="18" charset="0"/>
                      </a:rPr>
                      <m:t>𝑋</m:t>
                    </m:r>
                    <m:r>
                      <a:rPr lang="en-US" b="0" i="1" smtClean="0">
                        <a:solidFill>
                          <a:schemeClr val="accent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r>
                      <a:rPr lang="en-US" b="0" i="1" smtClean="0">
                        <a:solidFill>
                          <a:schemeClr val="accent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r>
                      <a:rPr lang="en-US" b="0" i="1" smtClean="0">
                        <a:solidFill>
                          <a:schemeClr val="accent1"/>
                        </a:solidFill>
                        <a:latin typeface="Cambria Math" panose="02040503050406030204" pitchFamily="18" charset="0"/>
                      </a:rPr>
                      <m:t>}</m:t>
                    </m:r>
                  </m:oMath>
                </a14:m>
                <a:r>
                  <a:rPr lang="en-US" dirty="0">
                    <a:solidFill>
                      <a:schemeClr val="accent1"/>
                    </a:solidFill>
                  </a:rPr>
                  <a:t> </a:t>
                </a:r>
                <a:r>
                  <a:rPr lang="en-US" dirty="0">
                    <a:solidFill>
                      <a:schemeClr val="bg1"/>
                    </a:solidFill>
                  </a:rPr>
                  <a:t>is the optimal way to fill a knapsack of size </a:t>
                </a:r>
                <a14:m>
                  <m:oMath xmlns:m="http://schemas.openxmlformats.org/officeDocument/2006/math">
                    <m:r>
                      <a:rPr lang="en-US" b="0" i="1" smtClean="0">
                        <a:solidFill>
                          <a:schemeClr val="accent2"/>
                        </a:solidFill>
                        <a:latin typeface="Cambria Math" panose="02040503050406030204" pitchFamily="18" charset="0"/>
                      </a:rPr>
                      <m:t>𝐶</m:t>
                    </m:r>
                    <m:r>
                      <a:rPr lang="en-US" b="0" i="1" smtClean="0">
                        <a:solidFill>
                          <a:schemeClr val="bg1"/>
                        </a:solidFill>
                        <a:latin typeface="Cambria Math" panose="02040503050406030204" pitchFamily="18" charset="0"/>
                      </a:rPr>
                      <m:t>−</m:t>
                    </m:r>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1</m:t>
                        </m:r>
                      </m:sub>
                    </m:sSub>
                  </m:oMath>
                </a14:m>
                <a:endParaRPr lang="en-US" dirty="0">
                  <a:solidFill>
                    <a:schemeClr val="bg1"/>
                  </a:solidFill>
                </a:endParaRPr>
              </a:p>
            </p:txBody>
          </p:sp>
        </mc:Choice>
        <mc:Fallback xmlns="">
          <p:sp>
            <p:nvSpPr>
              <p:cNvPr id="2" name="Rectangle 3">
                <a:extLst>
                  <a:ext uri="{FF2B5EF4-FFF2-40B4-BE49-F238E27FC236}">
                    <a16:creationId xmlns:a16="http://schemas.microsoft.com/office/drawing/2014/main" id="{F73D9A90-FBC4-AC49-0EAC-0E0C079763B3}"/>
                  </a:ext>
                </a:extLst>
              </p:cNvPr>
              <p:cNvSpPr txBox="1">
                <a:spLocks noRot="1" noChangeAspect="1" noMove="1" noResize="1" noEditPoints="1" noAdjustHandles="1" noChangeArrowheads="1" noChangeShapeType="1" noTextEdit="1"/>
              </p:cNvSpPr>
              <p:nvPr>
                <p:custDataLst>
                  <p:tags r:id="rId5"/>
                </p:custDataLst>
              </p:nvPr>
            </p:nvSpPr>
            <p:spPr>
              <a:xfrm>
                <a:off x="1360371" y="1262970"/>
                <a:ext cx="9471258" cy="1614983"/>
              </a:xfrm>
              <a:prstGeom prst="rect">
                <a:avLst/>
              </a:prstGeom>
              <a:blipFill>
                <a:blip r:embed="rId6"/>
                <a:stretch>
                  <a:fillRect l="-936" r="-668" b="-769"/>
                </a:stretch>
              </a:blipFill>
              <a:ln>
                <a:solidFill>
                  <a:schemeClr val="bg1"/>
                </a:solidFill>
              </a:ln>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16C50794-67BF-34F0-DD68-CB1457E20C6F}"/>
              </a:ext>
            </a:extLst>
          </p:cNvPr>
          <p:cNvGrpSpPr/>
          <p:nvPr/>
        </p:nvGrpSpPr>
        <p:grpSpPr>
          <a:xfrm>
            <a:off x="1312957" y="3190651"/>
            <a:ext cx="2418175" cy="3136900"/>
            <a:chOff x="1778534" y="3429000"/>
            <a:chExt cx="2418175" cy="3136900"/>
          </a:xfrm>
        </p:grpSpPr>
        <p:sp>
          <p:nvSpPr>
            <p:cNvPr id="4" name="Rectangle 3">
              <a:extLst>
                <a:ext uri="{FF2B5EF4-FFF2-40B4-BE49-F238E27FC236}">
                  <a16:creationId xmlns:a16="http://schemas.microsoft.com/office/drawing/2014/main" id="{DBC1D649-4E15-C440-9AF9-429BB7FF5476}"/>
                </a:ext>
              </a:extLst>
            </p:cNvPr>
            <p:cNvSpPr/>
            <p:nvPr/>
          </p:nvSpPr>
          <p:spPr>
            <a:xfrm>
              <a:off x="1778534" y="3429000"/>
              <a:ext cx="2418175" cy="3136900"/>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ectangle 5">
              <a:extLst>
                <a:ext uri="{FF2B5EF4-FFF2-40B4-BE49-F238E27FC236}">
                  <a16:creationId xmlns:a16="http://schemas.microsoft.com/office/drawing/2014/main" id="{281A1844-1967-7D50-EF5F-D2D4A95942C7}"/>
                </a:ext>
              </a:extLst>
            </p:cNvPr>
            <p:cNvSpPr/>
            <p:nvPr/>
          </p:nvSpPr>
          <p:spPr>
            <a:xfrm>
              <a:off x="2515164" y="3834340"/>
              <a:ext cx="1487008" cy="2595335"/>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B716846-F25C-B2AD-FB22-B7B200B247F5}"/>
                    </a:ext>
                  </a:extLst>
                </p:cNvPr>
                <p:cNvSpPr/>
                <p:nvPr/>
              </p:nvSpPr>
              <p:spPr>
                <a:xfrm>
                  <a:off x="2629638" y="3931312"/>
                  <a:ext cx="1251752" cy="351531"/>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1</m:t>
                            </m:r>
                          </m:sub>
                        </m:sSub>
                      </m:oMath>
                    </m:oMathPara>
                  </a14:m>
                  <a:endParaRPr lang="en-US" dirty="0">
                    <a:solidFill>
                      <a:schemeClr val="accent1"/>
                    </a:solidFill>
                  </a:endParaRPr>
                </a:p>
              </p:txBody>
            </p:sp>
          </mc:Choice>
          <mc:Fallback xmlns="">
            <p:sp>
              <p:nvSpPr>
                <p:cNvPr id="8" name="Rectangle 7">
                  <a:extLst>
                    <a:ext uri="{FF2B5EF4-FFF2-40B4-BE49-F238E27FC236}">
                      <a16:creationId xmlns:a16="http://schemas.microsoft.com/office/drawing/2014/main" id="{9B716846-F25C-B2AD-FB22-B7B200B247F5}"/>
                    </a:ext>
                  </a:extLst>
                </p:cNvPr>
                <p:cNvSpPr>
                  <a:spLocks noRot="1" noChangeAspect="1" noMove="1" noResize="1" noEditPoints="1" noAdjustHandles="1" noChangeArrowheads="1" noChangeShapeType="1" noTextEdit="1"/>
                </p:cNvSpPr>
                <p:nvPr/>
              </p:nvSpPr>
              <p:spPr>
                <a:xfrm>
                  <a:off x="2629638" y="3931312"/>
                  <a:ext cx="1251752" cy="351531"/>
                </a:xfrm>
                <a:prstGeom prst="rect">
                  <a:avLst/>
                </a:prstGeom>
                <a:blipFill>
                  <a:blip r:embed="rId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40708B40-8048-73E7-B7ED-4E2BE7324FAA}"/>
                    </a:ext>
                  </a:extLst>
                </p:cNvPr>
                <p:cNvSpPr/>
                <p:nvPr/>
              </p:nvSpPr>
              <p:spPr>
                <a:xfrm>
                  <a:off x="2632792" y="4337534"/>
                  <a:ext cx="1251752" cy="554116"/>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14" name="Rectangle 13">
                  <a:extLst>
                    <a:ext uri="{FF2B5EF4-FFF2-40B4-BE49-F238E27FC236}">
                      <a16:creationId xmlns:a16="http://schemas.microsoft.com/office/drawing/2014/main" id="{40708B40-8048-73E7-B7ED-4E2BE7324FAA}"/>
                    </a:ext>
                  </a:extLst>
                </p:cNvPr>
                <p:cNvSpPr>
                  <a:spLocks noRot="1" noChangeAspect="1" noMove="1" noResize="1" noEditPoints="1" noAdjustHandles="1" noChangeArrowheads="1" noChangeShapeType="1" noTextEdit="1"/>
                </p:cNvSpPr>
                <p:nvPr/>
              </p:nvSpPr>
              <p:spPr>
                <a:xfrm>
                  <a:off x="2632792" y="4337534"/>
                  <a:ext cx="1251752" cy="554116"/>
                </a:xfrm>
                <a:prstGeom prst="rect">
                  <a:avLst/>
                </a:prstGeom>
                <a:blipFill>
                  <a:blip r:embed="rId8"/>
                  <a:stretch>
                    <a:fillRect/>
                  </a:stretch>
                </a:blipFill>
                <a:ln>
                  <a:solidFill>
                    <a:schemeClr val="bg1"/>
                  </a:solidFill>
                </a:ln>
              </p:spPr>
              <p:txBody>
                <a:bodyPr/>
                <a:lstStyle/>
                <a:p>
                  <a:r>
                    <a:rPr lang="en-US">
                      <a:noFill/>
                    </a:rPr>
                    <a:t> </a:t>
                  </a:r>
                </a:p>
              </p:txBody>
            </p:sp>
          </mc:Fallback>
        </mc:AlternateContent>
        <p:sp>
          <p:nvSpPr>
            <p:cNvPr id="10" name="TextBox 9">
              <a:extLst>
                <a:ext uri="{FF2B5EF4-FFF2-40B4-BE49-F238E27FC236}">
                  <a16:creationId xmlns:a16="http://schemas.microsoft.com/office/drawing/2014/main" id="{38C570E2-293B-3162-BF44-4658B2572B60}"/>
                </a:ext>
              </a:extLst>
            </p:cNvPr>
            <p:cNvSpPr txBox="1"/>
            <p:nvPr/>
          </p:nvSpPr>
          <p:spPr>
            <a:xfrm>
              <a:off x="2465131" y="3441233"/>
              <a:ext cx="1712328" cy="369332"/>
            </a:xfrm>
            <a:prstGeom prst="rect">
              <a:avLst/>
            </a:prstGeom>
            <a:noFill/>
          </p:spPr>
          <p:txBody>
            <a:bodyPr wrap="none" rtlCol="0">
              <a:spAutoFit/>
            </a:bodyPr>
            <a:lstStyle/>
            <a:p>
              <a:r>
                <a:rPr lang="en-US" dirty="0">
                  <a:solidFill>
                    <a:schemeClr val="bg1"/>
                  </a:solidFill>
                </a:rPr>
                <a:t>Optimal Solution</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6F40D4F4-3FD4-E2CD-25D6-C3A389EAD247}"/>
                    </a:ext>
                  </a:extLst>
                </p:cNvPr>
                <p:cNvSpPr/>
                <p:nvPr/>
              </p:nvSpPr>
              <p:spPr>
                <a:xfrm>
                  <a:off x="2632792" y="4961232"/>
                  <a:ext cx="1251752" cy="262819"/>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15" name="Rectangle 14">
                  <a:extLst>
                    <a:ext uri="{FF2B5EF4-FFF2-40B4-BE49-F238E27FC236}">
                      <a16:creationId xmlns:a16="http://schemas.microsoft.com/office/drawing/2014/main" id="{6F40D4F4-3FD4-E2CD-25D6-C3A389EAD247}"/>
                    </a:ext>
                  </a:extLst>
                </p:cNvPr>
                <p:cNvSpPr>
                  <a:spLocks noRot="1" noChangeAspect="1" noMove="1" noResize="1" noEditPoints="1" noAdjustHandles="1" noChangeArrowheads="1" noChangeShapeType="1" noTextEdit="1"/>
                </p:cNvSpPr>
                <p:nvPr/>
              </p:nvSpPr>
              <p:spPr>
                <a:xfrm>
                  <a:off x="2632792" y="4961232"/>
                  <a:ext cx="1251752" cy="262819"/>
                </a:xfrm>
                <a:prstGeom prst="rect">
                  <a:avLst/>
                </a:prstGeom>
                <a:blipFill>
                  <a:blip r:embed="rId9"/>
                  <a:stretch>
                    <a:fillRect b="-1304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6FAD55A-A17B-E961-1364-15E95FE45B05}"/>
                    </a:ext>
                  </a:extLst>
                </p:cNvPr>
                <p:cNvSpPr/>
                <p:nvPr/>
              </p:nvSpPr>
              <p:spPr>
                <a:xfrm>
                  <a:off x="2639263" y="5293633"/>
                  <a:ext cx="1251752" cy="48146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4</m:t>
                            </m:r>
                          </m:sub>
                        </m:sSub>
                      </m:oMath>
                    </m:oMathPara>
                  </a14:m>
                  <a:endParaRPr lang="en-US" dirty="0">
                    <a:solidFill>
                      <a:schemeClr val="bg1"/>
                    </a:solidFill>
                  </a:endParaRPr>
                </a:p>
              </p:txBody>
            </p:sp>
          </mc:Choice>
          <mc:Fallback xmlns="">
            <p:sp>
              <p:nvSpPr>
                <p:cNvPr id="16" name="Rectangle 15">
                  <a:extLst>
                    <a:ext uri="{FF2B5EF4-FFF2-40B4-BE49-F238E27FC236}">
                      <a16:creationId xmlns:a16="http://schemas.microsoft.com/office/drawing/2014/main" id="{F6FAD55A-A17B-E961-1364-15E95FE45B05}"/>
                    </a:ext>
                  </a:extLst>
                </p:cNvPr>
                <p:cNvSpPr>
                  <a:spLocks noRot="1" noChangeAspect="1" noMove="1" noResize="1" noEditPoints="1" noAdjustHandles="1" noChangeArrowheads="1" noChangeShapeType="1" noTextEdit="1"/>
                </p:cNvSpPr>
                <p:nvPr/>
              </p:nvSpPr>
              <p:spPr>
                <a:xfrm>
                  <a:off x="2639263" y="5293633"/>
                  <a:ext cx="1251752" cy="481465"/>
                </a:xfrm>
                <a:prstGeom prst="rect">
                  <a:avLst/>
                </a:prstGeom>
                <a:blipFill>
                  <a:blip r:embed="rId10"/>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B193F01-4E72-0623-25BE-A656B9B7F7FC}"/>
                    </a:ext>
                  </a:extLst>
                </p:cNvPr>
                <p:cNvSpPr/>
                <p:nvPr/>
              </p:nvSpPr>
              <p:spPr>
                <a:xfrm>
                  <a:off x="2639263" y="6073368"/>
                  <a:ext cx="1251752" cy="29549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17" name="Rectangle 16">
                  <a:extLst>
                    <a:ext uri="{FF2B5EF4-FFF2-40B4-BE49-F238E27FC236}">
                      <a16:creationId xmlns:a16="http://schemas.microsoft.com/office/drawing/2014/main" id="{BB193F01-4E72-0623-25BE-A656B9B7F7FC}"/>
                    </a:ext>
                  </a:extLst>
                </p:cNvPr>
                <p:cNvSpPr>
                  <a:spLocks noRot="1" noChangeAspect="1" noMove="1" noResize="1" noEditPoints="1" noAdjustHandles="1" noChangeArrowheads="1" noChangeShapeType="1" noTextEdit="1"/>
                </p:cNvSpPr>
                <p:nvPr/>
              </p:nvSpPr>
              <p:spPr>
                <a:xfrm>
                  <a:off x="2639263" y="6073368"/>
                  <a:ext cx="1251752" cy="295495"/>
                </a:xfrm>
                <a:prstGeom prst="rect">
                  <a:avLst/>
                </a:prstGeom>
                <a:blipFill>
                  <a:blip r:embed="rId11"/>
                  <a:stretch>
                    <a:fillRect b="-3846"/>
                  </a:stretch>
                </a:blipFill>
                <a:ln>
                  <a:solidFill>
                    <a:schemeClr val="bg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87CE1C29-C8C0-8540-CE47-CA7A55858A71}"/>
                </a:ext>
              </a:extLst>
            </p:cNvPr>
            <p:cNvSpPr txBox="1"/>
            <p:nvPr/>
          </p:nvSpPr>
          <p:spPr>
            <a:xfrm>
              <a:off x="3028515" y="5694411"/>
              <a:ext cx="415498" cy="369332"/>
            </a:xfrm>
            <a:prstGeom prst="rect">
              <a:avLst/>
            </a:prstGeom>
            <a:noFill/>
          </p:spPr>
          <p:txBody>
            <a:bodyPr wrap="none" rtlCol="0">
              <a:spAutoFit/>
            </a:bodyPr>
            <a:lstStyle/>
            <a:p>
              <a:r>
                <a:rPr lang="en-US" dirty="0"/>
                <a:t>…</a:t>
              </a:r>
            </a:p>
          </p:txBody>
        </p:sp>
        <p:sp>
          <p:nvSpPr>
            <p:cNvPr id="19" name="Left Brace 18">
              <a:extLst>
                <a:ext uri="{FF2B5EF4-FFF2-40B4-BE49-F238E27FC236}">
                  <a16:creationId xmlns:a16="http://schemas.microsoft.com/office/drawing/2014/main" id="{9FF9E336-DADC-C3F4-8C4A-A13C961AB47A}"/>
                </a:ext>
              </a:extLst>
            </p:cNvPr>
            <p:cNvSpPr/>
            <p:nvPr/>
          </p:nvSpPr>
          <p:spPr>
            <a:xfrm>
              <a:off x="2088680" y="3834340"/>
              <a:ext cx="356135" cy="2595335"/>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128C1F3-A609-4601-B272-EC3EF6394421}"/>
                    </a:ext>
                  </a:extLst>
                </p:cNvPr>
                <p:cNvSpPr txBox="1"/>
                <p:nvPr/>
              </p:nvSpPr>
              <p:spPr>
                <a:xfrm>
                  <a:off x="1778534" y="4958274"/>
                  <a:ext cx="3967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𝐶</m:t>
                        </m:r>
                      </m:oMath>
                    </m:oMathPara>
                  </a14:m>
                  <a:endParaRPr lang="en-US" dirty="0">
                    <a:solidFill>
                      <a:schemeClr val="accent2"/>
                    </a:solidFill>
                  </a:endParaRPr>
                </a:p>
              </p:txBody>
            </p:sp>
          </mc:Choice>
          <mc:Fallback xmlns="">
            <p:sp>
              <p:nvSpPr>
                <p:cNvPr id="20" name="TextBox 19">
                  <a:extLst>
                    <a:ext uri="{FF2B5EF4-FFF2-40B4-BE49-F238E27FC236}">
                      <a16:creationId xmlns:a16="http://schemas.microsoft.com/office/drawing/2014/main" id="{6128C1F3-A609-4601-B272-EC3EF6394421}"/>
                    </a:ext>
                  </a:extLst>
                </p:cNvPr>
                <p:cNvSpPr txBox="1">
                  <a:spLocks noRot="1" noChangeAspect="1" noMove="1" noResize="1" noEditPoints="1" noAdjustHandles="1" noChangeArrowheads="1" noChangeShapeType="1" noTextEdit="1"/>
                </p:cNvSpPr>
                <p:nvPr/>
              </p:nvSpPr>
              <p:spPr>
                <a:xfrm>
                  <a:off x="1778534" y="4958274"/>
                  <a:ext cx="396775" cy="369332"/>
                </a:xfrm>
                <a:prstGeom prst="rect">
                  <a:avLst/>
                </a:prstGeom>
                <a:blipFill>
                  <a:blip r:embed="rId12"/>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504C8816-B003-7B57-4B75-13CAC188AA7F}"/>
              </a:ext>
            </a:extLst>
          </p:cNvPr>
          <p:cNvGrpSpPr/>
          <p:nvPr/>
        </p:nvGrpSpPr>
        <p:grpSpPr>
          <a:xfrm>
            <a:off x="7961731" y="3226869"/>
            <a:ext cx="2869898" cy="3136900"/>
            <a:chOff x="7371412" y="3429000"/>
            <a:chExt cx="2869898" cy="3136900"/>
          </a:xfrm>
        </p:grpSpPr>
        <p:sp>
          <p:nvSpPr>
            <p:cNvPr id="21" name="Rectangle 20">
              <a:extLst>
                <a:ext uri="{FF2B5EF4-FFF2-40B4-BE49-F238E27FC236}">
                  <a16:creationId xmlns:a16="http://schemas.microsoft.com/office/drawing/2014/main" id="{5F4F6E77-E7F1-910E-6E05-6C62958C8482}"/>
                </a:ext>
              </a:extLst>
            </p:cNvPr>
            <p:cNvSpPr/>
            <p:nvPr/>
          </p:nvSpPr>
          <p:spPr>
            <a:xfrm>
              <a:off x="7382577" y="3429000"/>
              <a:ext cx="2857193" cy="3136900"/>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98A0EDCB-7866-49D2-C374-F483264E8B22}"/>
                </a:ext>
              </a:extLst>
            </p:cNvPr>
            <p:cNvSpPr/>
            <p:nvPr/>
          </p:nvSpPr>
          <p:spPr>
            <a:xfrm>
              <a:off x="8558225" y="4282843"/>
              <a:ext cx="1487008" cy="214683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4CF76185-B130-3BB7-4E1B-FEBA1059C0C8}"/>
                    </a:ext>
                  </a:extLst>
                </p:cNvPr>
                <p:cNvSpPr/>
                <p:nvPr/>
              </p:nvSpPr>
              <p:spPr>
                <a:xfrm>
                  <a:off x="8675853" y="4337534"/>
                  <a:ext cx="1251752" cy="554116"/>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2</m:t>
                            </m:r>
                          </m:sub>
                        </m:sSub>
                      </m:oMath>
                    </m:oMathPara>
                  </a14:m>
                  <a:endParaRPr lang="en-US" dirty="0">
                    <a:solidFill>
                      <a:schemeClr val="bg1"/>
                    </a:solidFill>
                  </a:endParaRPr>
                </a:p>
              </p:txBody>
            </p:sp>
          </mc:Choice>
          <mc:Fallback xmlns="">
            <p:sp>
              <p:nvSpPr>
                <p:cNvPr id="24" name="Rectangle 23">
                  <a:extLst>
                    <a:ext uri="{FF2B5EF4-FFF2-40B4-BE49-F238E27FC236}">
                      <a16:creationId xmlns:a16="http://schemas.microsoft.com/office/drawing/2014/main" id="{4CF76185-B130-3BB7-4E1B-FEBA1059C0C8}"/>
                    </a:ext>
                  </a:extLst>
                </p:cNvPr>
                <p:cNvSpPr>
                  <a:spLocks noRot="1" noChangeAspect="1" noMove="1" noResize="1" noEditPoints="1" noAdjustHandles="1" noChangeArrowheads="1" noChangeShapeType="1" noTextEdit="1"/>
                </p:cNvSpPr>
                <p:nvPr/>
              </p:nvSpPr>
              <p:spPr>
                <a:xfrm>
                  <a:off x="8675853" y="4337534"/>
                  <a:ext cx="1251752" cy="554116"/>
                </a:xfrm>
                <a:prstGeom prst="rect">
                  <a:avLst/>
                </a:prstGeom>
                <a:blipFill>
                  <a:blip r:embed="rId13"/>
                  <a:stretch>
                    <a:fillRect/>
                  </a:stretch>
                </a:blipFill>
                <a:ln>
                  <a:solidFill>
                    <a:schemeClr val="bg1"/>
                  </a:solidFill>
                </a:ln>
              </p:spPr>
              <p:txBody>
                <a:bodyPr/>
                <a:lstStyle/>
                <a:p>
                  <a:r>
                    <a:rPr lang="en-US">
                      <a:noFill/>
                    </a:rPr>
                    <a:t> </a:t>
                  </a:r>
                </a:p>
              </p:txBody>
            </p:sp>
          </mc:Fallback>
        </mc:AlternateContent>
        <p:sp>
          <p:nvSpPr>
            <p:cNvPr id="25" name="TextBox 24">
              <a:extLst>
                <a:ext uri="{FF2B5EF4-FFF2-40B4-BE49-F238E27FC236}">
                  <a16:creationId xmlns:a16="http://schemas.microsoft.com/office/drawing/2014/main" id="{0F284BD9-655B-BE88-3FEA-E0E398E288B7}"/>
                </a:ext>
              </a:extLst>
            </p:cNvPr>
            <p:cNvSpPr txBox="1"/>
            <p:nvPr/>
          </p:nvSpPr>
          <p:spPr>
            <a:xfrm>
              <a:off x="8440817" y="3441233"/>
              <a:ext cx="1800493" cy="369332"/>
            </a:xfrm>
            <a:prstGeom prst="rect">
              <a:avLst/>
            </a:prstGeom>
            <a:noFill/>
          </p:spPr>
          <p:txBody>
            <a:bodyPr wrap="none" rtlCol="0">
              <a:spAutoFit/>
            </a:bodyPr>
            <a:lstStyle/>
            <a:p>
              <a:r>
                <a:rPr lang="en-US" dirty="0">
                  <a:solidFill>
                    <a:schemeClr val="bg1"/>
                  </a:solidFill>
                </a:rPr>
                <a:t>Optimal Solution?</a:t>
              </a:r>
            </a:p>
          </p:txBody>
        </p: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A7C16979-E6C3-F1DD-0778-62A006408CD6}"/>
                    </a:ext>
                  </a:extLst>
                </p:cNvPr>
                <p:cNvSpPr/>
                <p:nvPr/>
              </p:nvSpPr>
              <p:spPr>
                <a:xfrm>
                  <a:off x="8675853" y="4961232"/>
                  <a:ext cx="1251752" cy="262819"/>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3</m:t>
                            </m:r>
                          </m:sub>
                        </m:sSub>
                      </m:oMath>
                    </m:oMathPara>
                  </a14:m>
                  <a:endParaRPr lang="en-US" dirty="0">
                    <a:solidFill>
                      <a:schemeClr val="bg1"/>
                    </a:solidFill>
                  </a:endParaRPr>
                </a:p>
              </p:txBody>
            </p:sp>
          </mc:Choice>
          <mc:Fallback xmlns="">
            <p:sp>
              <p:nvSpPr>
                <p:cNvPr id="26" name="Rectangle 25">
                  <a:extLst>
                    <a:ext uri="{FF2B5EF4-FFF2-40B4-BE49-F238E27FC236}">
                      <a16:creationId xmlns:a16="http://schemas.microsoft.com/office/drawing/2014/main" id="{A7C16979-E6C3-F1DD-0778-62A006408CD6}"/>
                    </a:ext>
                  </a:extLst>
                </p:cNvPr>
                <p:cNvSpPr>
                  <a:spLocks noRot="1" noChangeAspect="1" noMove="1" noResize="1" noEditPoints="1" noAdjustHandles="1" noChangeArrowheads="1" noChangeShapeType="1" noTextEdit="1"/>
                </p:cNvSpPr>
                <p:nvPr/>
              </p:nvSpPr>
              <p:spPr>
                <a:xfrm>
                  <a:off x="8675853" y="4961232"/>
                  <a:ext cx="1251752" cy="262819"/>
                </a:xfrm>
                <a:prstGeom prst="rect">
                  <a:avLst/>
                </a:prstGeom>
                <a:blipFill>
                  <a:blip r:embed="rId14"/>
                  <a:stretch>
                    <a:fillRect b="-1304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F0921BEA-8472-F6CA-7197-6E3B552DA394}"/>
                    </a:ext>
                  </a:extLst>
                </p:cNvPr>
                <p:cNvSpPr/>
                <p:nvPr/>
              </p:nvSpPr>
              <p:spPr>
                <a:xfrm>
                  <a:off x="8682324" y="5293633"/>
                  <a:ext cx="1251752" cy="48146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4</m:t>
                            </m:r>
                          </m:sub>
                        </m:sSub>
                      </m:oMath>
                    </m:oMathPara>
                  </a14:m>
                  <a:endParaRPr lang="en-US" dirty="0">
                    <a:solidFill>
                      <a:schemeClr val="bg1"/>
                    </a:solidFill>
                  </a:endParaRPr>
                </a:p>
              </p:txBody>
            </p:sp>
          </mc:Choice>
          <mc:Fallback xmlns="">
            <p:sp>
              <p:nvSpPr>
                <p:cNvPr id="27" name="Rectangle 26">
                  <a:extLst>
                    <a:ext uri="{FF2B5EF4-FFF2-40B4-BE49-F238E27FC236}">
                      <a16:creationId xmlns:a16="http://schemas.microsoft.com/office/drawing/2014/main" id="{F0921BEA-8472-F6CA-7197-6E3B552DA394}"/>
                    </a:ext>
                  </a:extLst>
                </p:cNvPr>
                <p:cNvSpPr>
                  <a:spLocks noRot="1" noChangeAspect="1" noMove="1" noResize="1" noEditPoints="1" noAdjustHandles="1" noChangeArrowheads="1" noChangeShapeType="1" noTextEdit="1"/>
                </p:cNvSpPr>
                <p:nvPr/>
              </p:nvSpPr>
              <p:spPr>
                <a:xfrm>
                  <a:off x="8682324" y="5293633"/>
                  <a:ext cx="1251752" cy="481465"/>
                </a:xfrm>
                <a:prstGeom prst="rect">
                  <a:avLst/>
                </a:prstGeom>
                <a:blipFill>
                  <a:blip r:embed="rId15"/>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A464A7B7-8AD2-712B-D9A5-D022025CAFB5}"/>
                    </a:ext>
                  </a:extLst>
                </p:cNvPr>
                <p:cNvSpPr/>
                <p:nvPr/>
              </p:nvSpPr>
              <p:spPr>
                <a:xfrm>
                  <a:off x="8682324" y="6073368"/>
                  <a:ext cx="1251752" cy="295495"/>
                </a:xfrm>
                <a:prstGeom prst="rect">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smtClean="0">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𝑥</m:t>
                            </m:r>
                          </m:e>
                          <m:sub>
                            <m:r>
                              <a:rPr lang="en-US" b="0" i="1" smtClean="0">
                                <a:solidFill>
                                  <a:schemeClr val="accent1"/>
                                </a:solidFill>
                                <a:latin typeface="Cambria Math" panose="02040503050406030204" pitchFamily="18" charset="0"/>
                              </a:rPr>
                              <m:t>𝑛</m:t>
                            </m:r>
                          </m:sub>
                        </m:sSub>
                      </m:oMath>
                    </m:oMathPara>
                  </a14:m>
                  <a:endParaRPr lang="en-US" dirty="0">
                    <a:solidFill>
                      <a:schemeClr val="bg1"/>
                    </a:solidFill>
                  </a:endParaRPr>
                </a:p>
              </p:txBody>
            </p:sp>
          </mc:Choice>
          <mc:Fallback xmlns="">
            <p:sp>
              <p:nvSpPr>
                <p:cNvPr id="28" name="Rectangle 27">
                  <a:extLst>
                    <a:ext uri="{FF2B5EF4-FFF2-40B4-BE49-F238E27FC236}">
                      <a16:creationId xmlns:a16="http://schemas.microsoft.com/office/drawing/2014/main" id="{A464A7B7-8AD2-712B-D9A5-D022025CAFB5}"/>
                    </a:ext>
                  </a:extLst>
                </p:cNvPr>
                <p:cNvSpPr>
                  <a:spLocks noRot="1" noChangeAspect="1" noMove="1" noResize="1" noEditPoints="1" noAdjustHandles="1" noChangeArrowheads="1" noChangeShapeType="1" noTextEdit="1"/>
                </p:cNvSpPr>
                <p:nvPr/>
              </p:nvSpPr>
              <p:spPr>
                <a:xfrm>
                  <a:off x="8682324" y="6073368"/>
                  <a:ext cx="1251752" cy="295495"/>
                </a:xfrm>
                <a:prstGeom prst="rect">
                  <a:avLst/>
                </a:prstGeom>
                <a:blipFill>
                  <a:blip r:embed="rId16"/>
                  <a:stretch>
                    <a:fillRect b="-3846"/>
                  </a:stretch>
                </a:blipFill>
                <a:ln>
                  <a:solidFill>
                    <a:schemeClr val="bg1"/>
                  </a:solidFill>
                </a:ln>
              </p:spPr>
              <p:txBody>
                <a:bodyPr/>
                <a:lstStyle/>
                <a:p>
                  <a:r>
                    <a:rPr lang="en-US">
                      <a:noFill/>
                    </a:rPr>
                    <a:t> </a:t>
                  </a:r>
                </a:p>
              </p:txBody>
            </p:sp>
          </mc:Fallback>
        </mc:AlternateContent>
        <p:sp>
          <p:nvSpPr>
            <p:cNvPr id="29" name="TextBox 28">
              <a:extLst>
                <a:ext uri="{FF2B5EF4-FFF2-40B4-BE49-F238E27FC236}">
                  <a16:creationId xmlns:a16="http://schemas.microsoft.com/office/drawing/2014/main" id="{5A03681F-BDF1-473E-3882-1C4C27F4EBD3}"/>
                </a:ext>
              </a:extLst>
            </p:cNvPr>
            <p:cNvSpPr txBox="1"/>
            <p:nvPr/>
          </p:nvSpPr>
          <p:spPr>
            <a:xfrm>
              <a:off x="9071576" y="5694411"/>
              <a:ext cx="415498" cy="369332"/>
            </a:xfrm>
            <a:prstGeom prst="rect">
              <a:avLst/>
            </a:prstGeom>
            <a:noFill/>
          </p:spPr>
          <p:txBody>
            <a:bodyPr wrap="none" rtlCol="0">
              <a:spAutoFit/>
            </a:bodyPr>
            <a:lstStyle/>
            <a:p>
              <a:r>
                <a:rPr lang="en-US" dirty="0"/>
                <a:t>…</a:t>
              </a:r>
            </a:p>
          </p:txBody>
        </p:sp>
        <p:sp>
          <p:nvSpPr>
            <p:cNvPr id="30" name="Left Brace 29">
              <a:extLst>
                <a:ext uri="{FF2B5EF4-FFF2-40B4-BE49-F238E27FC236}">
                  <a16:creationId xmlns:a16="http://schemas.microsoft.com/office/drawing/2014/main" id="{1AA99D9F-157D-4D51-F3F1-340C8F6ED1AD}"/>
                </a:ext>
              </a:extLst>
            </p:cNvPr>
            <p:cNvSpPr/>
            <p:nvPr/>
          </p:nvSpPr>
          <p:spPr>
            <a:xfrm>
              <a:off x="8131741" y="4282843"/>
              <a:ext cx="315327" cy="2146832"/>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5A86376-F436-E4F7-6946-4421604FB132}"/>
                    </a:ext>
                  </a:extLst>
                </p:cNvPr>
                <p:cNvSpPr txBox="1"/>
                <p:nvPr/>
              </p:nvSpPr>
              <p:spPr>
                <a:xfrm>
                  <a:off x="7371412" y="5154888"/>
                  <a:ext cx="83579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2"/>
                            </a:solidFill>
                            <a:latin typeface="Cambria Math" panose="02040503050406030204" pitchFamily="18" charset="0"/>
                          </a:rPr>
                          <m:t>𝐶</m:t>
                        </m:r>
                        <m:r>
                          <a:rPr lang="en-US" b="0" i="1" smtClean="0">
                            <a:solidFill>
                              <a:schemeClr val="accent2"/>
                            </a:solidFill>
                            <a:latin typeface="Cambria Math" panose="02040503050406030204" pitchFamily="18" charset="0"/>
                          </a:rPr>
                          <m:t>−</m:t>
                        </m:r>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𝑥</m:t>
                            </m:r>
                          </m:e>
                          <m:sub>
                            <m:r>
                              <a:rPr lang="en-US" b="0" i="1" smtClean="0">
                                <a:solidFill>
                                  <a:schemeClr val="accent2"/>
                                </a:solidFill>
                                <a:latin typeface="Cambria Math" panose="02040503050406030204" pitchFamily="18" charset="0"/>
                              </a:rPr>
                              <m:t>1</m:t>
                            </m:r>
                          </m:sub>
                        </m:sSub>
                      </m:oMath>
                    </m:oMathPara>
                  </a14:m>
                  <a:endParaRPr lang="en-US" dirty="0">
                    <a:solidFill>
                      <a:schemeClr val="accent2"/>
                    </a:solidFill>
                  </a:endParaRPr>
                </a:p>
              </p:txBody>
            </p:sp>
          </mc:Choice>
          <mc:Fallback xmlns="">
            <p:sp>
              <p:nvSpPr>
                <p:cNvPr id="31" name="TextBox 30">
                  <a:extLst>
                    <a:ext uri="{FF2B5EF4-FFF2-40B4-BE49-F238E27FC236}">
                      <a16:creationId xmlns:a16="http://schemas.microsoft.com/office/drawing/2014/main" id="{A5A86376-F436-E4F7-6946-4421604FB132}"/>
                    </a:ext>
                  </a:extLst>
                </p:cNvPr>
                <p:cNvSpPr txBox="1">
                  <a:spLocks noRot="1" noChangeAspect="1" noMove="1" noResize="1" noEditPoints="1" noAdjustHandles="1" noChangeArrowheads="1" noChangeShapeType="1" noTextEdit="1"/>
                </p:cNvSpPr>
                <p:nvPr/>
              </p:nvSpPr>
              <p:spPr>
                <a:xfrm>
                  <a:off x="7371412" y="5154888"/>
                  <a:ext cx="835794" cy="369332"/>
                </a:xfrm>
                <a:prstGeom prst="rect">
                  <a:avLst/>
                </a:prstGeom>
                <a:blipFill>
                  <a:blip r:embed="rId17"/>
                  <a:stretch>
                    <a:fillRect/>
                  </a:stretch>
                </a:blipFill>
              </p:spPr>
              <p:txBody>
                <a:bodyPr/>
                <a:lstStyle/>
                <a:p>
                  <a:r>
                    <a:rPr lang="en-US">
                      <a:noFill/>
                    </a:rPr>
                    <a:t> </a:t>
                  </a:r>
                </a:p>
              </p:txBody>
            </p:sp>
          </mc:Fallback>
        </mc:AlternateContent>
      </p:grpSp>
      <p:sp>
        <p:nvSpPr>
          <p:cNvPr id="34" name="Right Brace 33">
            <a:extLst>
              <a:ext uri="{FF2B5EF4-FFF2-40B4-BE49-F238E27FC236}">
                <a16:creationId xmlns:a16="http://schemas.microsoft.com/office/drawing/2014/main" id="{9B4AA29F-503D-CEE1-5161-63DB7242115A}"/>
              </a:ext>
            </a:extLst>
          </p:cNvPr>
          <p:cNvSpPr/>
          <p:nvPr/>
        </p:nvSpPr>
        <p:spPr>
          <a:xfrm>
            <a:off x="3898231" y="3190651"/>
            <a:ext cx="327002" cy="3136900"/>
          </a:xfrm>
          <a:prstGeom prst="righ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19306864-EFE1-62EA-1281-755423DF702B}"/>
              </a:ext>
            </a:extLst>
          </p:cNvPr>
          <p:cNvSpPr txBox="1"/>
          <p:nvPr/>
        </p:nvSpPr>
        <p:spPr>
          <a:xfrm>
            <a:off x="4225233" y="4408953"/>
            <a:ext cx="943532" cy="646331"/>
          </a:xfrm>
          <a:prstGeom prst="rect">
            <a:avLst/>
          </a:prstGeom>
          <a:noFill/>
        </p:spPr>
        <p:txBody>
          <a:bodyPr wrap="square" rtlCol="0">
            <a:spAutoFit/>
          </a:bodyPr>
          <a:lstStyle/>
          <a:p>
            <a:r>
              <a:rPr lang="en-US" dirty="0"/>
              <a:t>If this is optimal</a:t>
            </a:r>
          </a:p>
        </p:txBody>
      </p:sp>
      <p:sp>
        <p:nvSpPr>
          <p:cNvPr id="36" name="Right Arrow 35">
            <a:extLst>
              <a:ext uri="{FF2B5EF4-FFF2-40B4-BE49-F238E27FC236}">
                <a16:creationId xmlns:a16="http://schemas.microsoft.com/office/drawing/2014/main" id="{8240D57E-B082-7D97-2B70-85333BA05BD2}"/>
              </a:ext>
            </a:extLst>
          </p:cNvPr>
          <p:cNvSpPr/>
          <p:nvPr/>
        </p:nvSpPr>
        <p:spPr>
          <a:xfrm>
            <a:off x="5217376" y="4412858"/>
            <a:ext cx="847023" cy="642426"/>
          </a:xfrm>
          <a:prstGeom prst="rightArrow">
            <a:avLst/>
          </a:prstGeom>
          <a:solidFill>
            <a:schemeClr val="tx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E7275AC-56FD-3585-2304-82E6FB72C59B}"/>
              </a:ext>
            </a:extLst>
          </p:cNvPr>
          <p:cNvSpPr txBox="1"/>
          <p:nvPr/>
        </p:nvSpPr>
        <p:spPr>
          <a:xfrm>
            <a:off x="5307267" y="4054119"/>
            <a:ext cx="579156" cy="369332"/>
          </a:xfrm>
          <a:prstGeom prst="rect">
            <a:avLst/>
          </a:prstGeom>
          <a:noFill/>
        </p:spPr>
        <p:txBody>
          <a:bodyPr wrap="square" rtlCol="0">
            <a:spAutoFit/>
          </a:bodyPr>
          <a:lstStyle/>
          <a:p>
            <a:r>
              <a:rPr lang="en-US" dirty="0"/>
              <a:t>then</a:t>
            </a:r>
          </a:p>
        </p:txBody>
      </p:sp>
      <p:sp>
        <p:nvSpPr>
          <p:cNvPr id="38" name="TextBox 37">
            <a:extLst>
              <a:ext uri="{FF2B5EF4-FFF2-40B4-BE49-F238E27FC236}">
                <a16:creationId xmlns:a16="http://schemas.microsoft.com/office/drawing/2014/main" id="{71D9DB13-F092-5640-D241-0B675F328937}"/>
              </a:ext>
            </a:extLst>
          </p:cNvPr>
          <p:cNvSpPr txBox="1"/>
          <p:nvPr/>
        </p:nvSpPr>
        <p:spPr>
          <a:xfrm>
            <a:off x="6200550" y="4399793"/>
            <a:ext cx="1423083" cy="646331"/>
          </a:xfrm>
          <a:prstGeom prst="rect">
            <a:avLst/>
          </a:prstGeom>
          <a:noFill/>
        </p:spPr>
        <p:txBody>
          <a:bodyPr wrap="square" rtlCol="0">
            <a:spAutoFit/>
          </a:bodyPr>
          <a:lstStyle/>
          <a:p>
            <a:r>
              <a:rPr lang="en-US" dirty="0"/>
              <a:t>Is this optimal too?</a:t>
            </a:r>
          </a:p>
        </p:txBody>
      </p:sp>
      <p:sp>
        <p:nvSpPr>
          <p:cNvPr id="39" name="Left Brace 38">
            <a:extLst>
              <a:ext uri="{FF2B5EF4-FFF2-40B4-BE49-F238E27FC236}">
                <a16:creationId xmlns:a16="http://schemas.microsoft.com/office/drawing/2014/main" id="{75F6E628-3637-6CC2-A26D-CAC70E009296}"/>
              </a:ext>
            </a:extLst>
          </p:cNvPr>
          <p:cNvSpPr/>
          <p:nvPr/>
        </p:nvSpPr>
        <p:spPr>
          <a:xfrm>
            <a:off x="7467630" y="3226869"/>
            <a:ext cx="357709" cy="3100682"/>
          </a:xfrm>
          <a:prstGeom prst="leftBrac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41B6B70F-F796-5470-F57A-292BC39C94EE}"/>
                  </a:ext>
                </a:extLst>
              </p:cNvPr>
              <p:cNvSpPr txBox="1"/>
              <p:nvPr/>
            </p:nvSpPr>
            <p:spPr>
              <a:xfrm>
                <a:off x="265751" y="3222397"/>
                <a:ext cx="943200" cy="646331"/>
              </a:xfrm>
              <a:prstGeom prst="rect">
                <a:avLst/>
              </a:prstGeom>
              <a:noFill/>
              <a:ln>
                <a:solidFill>
                  <a:schemeClr val="tx1">
                    <a:lumMod val="95000"/>
                  </a:schemeClr>
                </a:solidFill>
              </a:ln>
            </p:spPr>
            <p:txBody>
              <a:bodyPr wrap="square" rtlCol="0">
                <a:spAutoFit/>
              </a:bodyPr>
              <a:lstStyle/>
              <a:p>
                <a:r>
                  <a:rPr lang="en-US" b="0" dirty="0"/>
                  <a:t>Value is: </a:t>
                </a: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oMath>
                </a14:m>
                <a:endParaRPr lang="en-US" dirty="0"/>
              </a:p>
            </p:txBody>
          </p:sp>
        </mc:Choice>
        <mc:Fallback xmlns="">
          <p:sp>
            <p:nvSpPr>
              <p:cNvPr id="41" name="TextBox 40">
                <a:extLst>
                  <a:ext uri="{FF2B5EF4-FFF2-40B4-BE49-F238E27FC236}">
                    <a16:creationId xmlns:a16="http://schemas.microsoft.com/office/drawing/2014/main" id="{41B6B70F-F796-5470-F57A-292BC39C94EE}"/>
                  </a:ext>
                </a:extLst>
              </p:cNvPr>
              <p:cNvSpPr txBox="1">
                <a:spLocks noRot="1" noChangeAspect="1" noMove="1" noResize="1" noEditPoints="1" noAdjustHandles="1" noChangeArrowheads="1" noChangeShapeType="1" noTextEdit="1"/>
              </p:cNvSpPr>
              <p:nvPr/>
            </p:nvSpPr>
            <p:spPr>
              <a:xfrm>
                <a:off x="265751" y="3222397"/>
                <a:ext cx="943200" cy="646331"/>
              </a:xfrm>
              <a:prstGeom prst="rect">
                <a:avLst/>
              </a:prstGeom>
              <a:blipFill>
                <a:blip r:embed="rId18"/>
                <a:stretch>
                  <a:fillRect l="-5263" t="-3774" r="-10526"/>
                </a:stretch>
              </a:blipFill>
              <a:ln>
                <a:solidFill>
                  <a:schemeClr val="tx1">
                    <a:lumMod val="9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5B60D711-1FF8-6EE7-D383-8FDA3EAD263F}"/>
                  </a:ext>
                </a:extLst>
              </p:cNvPr>
              <p:cNvSpPr txBox="1"/>
              <p:nvPr/>
            </p:nvSpPr>
            <p:spPr>
              <a:xfrm>
                <a:off x="4865775" y="5690696"/>
                <a:ext cx="2902240" cy="954107"/>
              </a:xfrm>
              <a:prstGeom prst="rect">
                <a:avLst/>
              </a:prstGeom>
              <a:noFill/>
              <a:ln>
                <a:solidFill>
                  <a:schemeClr val="tx1">
                    <a:lumMod val="95000"/>
                  </a:schemeClr>
                </a:solidFill>
              </a:ln>
            </p:spPr>
            <p:txBody>
              <a:bodyPr wrap="square" rtlCol="0">
                <a:spAutoFit/>
              </a:bodyPr>
              <a:lstStyle/>
              <a:p>
                <a:r>
                  <a:rPr lang="en-US" sz="1400" b="0" dirty="0"/>
                  <a:t>Value is: </a:t>
                </a:r>
                <a14:m>
                  <m:oMath xmlns:m="http://schemas.openxmlformats.org/officeDocument/2006/math">
                    <m:r>
                      <a:rPr lang="en-US" sz="1400" b="0" i="1" smtClean="0">
                        <a:latin typeface="Cambria Math" panose="02040503050406030204" pitchFamily="18" charset="0"/>
                      </a:rPr>
                      <m:t>𝑉</m:t>
                    </m:r>
                    <m:d>
                      <m:dPr>
                        <m:ctrlPr>
                          <a:rPr lang="en-US" sz="1400" b="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𝑋</m:t>
                            </m:r>
                          </m:e>
                          <m:sup>
                            <m:r>
                              <a:rPr lang="en-US" sz="1400" b="0" i="1" smtClean="0">
                                <a:latin typeface="Cambria Math" panose="02040503050406030204" pitchFamily="18" charset="0"/>
                              </a:rPr>
                              <m:t>′</m:t>
                            </m:r>
                          </m:sup>
                        </m:sSup>
                      </m:e>
                    </m:d>
                  </m:oMath>
                </a14:m>
                <a:r>
                  <a:rPr lang="en-US" sz="1400" dirty="0"/>
                  <a:t> where </a:t>
                </a:r>
                <a14:m>
                  <m:oMath xmlns:m="http://schemas.openxmlformats.org/officeDocument/2006/math">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𝑋</m:t>
                        </m:r>
                      </m:e>
                      <m:sup>
                        <m:r>
                          <a:rPr lang="en-US" sz="1400" b="0" i="1" smtClean="0">
                            <a:latin typeface="Cambria Math" panose="02040503050406030204" pitchFamily="18" charset="0"/>
                          </a:rPr>
                          <m:t>′</m:t>
                        </m:r>
                      </m:sup>
                    </m:sSup>
                    <m:r>
                      <a:rPr lang="en-US" sz="1400" b="0" i="1" smtClean="0">
                        <a:latin typeface="Cambria Math" panose="02040503050406030204" pitchFamily="18" charset="0"/>
                      </a:rPr>
                      <m:t>=</m:t>
                    </m:r>
                    <m:r>
                      <a:rPr lang="en-US" sz="1400" b="0" i="1" smtClean="0">
                        <a:latin typeface="Cambria Math" panose="02040503050406030204" pitchFamily="18" charset="0"/>
                      </a:rPr>
                      <m:t>𝑋</m:t>
                    </m:r>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m:t>
                    </m:r>
                  </m:oMath>
                </a14:m>
                <a:endParaRPr lang="en-US" sz="1400" dirty="0"/>
              </a:p>
              <a:p>
                <a:br>
                  <a:rPr lang="en-US" sz="1400" dirty="0"/>
                </a:br>
                <a:r>
                  <a:rPr lang="en-US" sz="1400" dirty="0"/>
                  <a:t>Note that:</a:t>
                </a:r>
                <a:br>
                  <a:rPr lang="en-US" sz="1400" dirty="0"/>
                </a:br>
                <a14:m>
                  <m:oMath xmlns:m="http://schemas.openxmlformats.org/officeDocument/2006/math">
                    <m:r>
                      <a:rPr lang="en-US" sz="1400" b="0" i="1" smtClean="0">
                        <a:latin typeface="Cambria Math" panose="02040503050406030204" pitchFamily="18" charset="0"/>
                      </a:rPr>
                      <m:t>𝑉</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𝑋</m:t>
                        </m:r>
                      </m:e>
                    </m:d>
                    <m:r>
                      <a:rPr lang="en-US" sz="1400" b="0" i="1" smtClean="0">
                        <a:latin typeface="Cambria Math" panose="02040503050406030204" pitchFamily="18" charset="0"/>
                      </a:rPr>
                      <m:t>=</m:t>
                    </m:r>
                    <m:r>
                      <a:rPr lang="en-US" sz="1400" b="0" i="1" smtClean="0">
                        <a:latin typeface="Cambria Math" panose="02040503050406030204" pitchFamily="18" charset="0"/>
                      </a:rPr>
                      <m:t>𝑉</m:t>
                    </m:r>
                    <m:d>
                      <m:dPr>
                        <m:ctrlPr>
                          <a:rPr lang="en-US" sz="1400" b="0" i="1" smtClean="0">
                            <a:latin typeface="Cambria Math" panose="02040503050406030204" pitchFamily="18" charset="0"/>
                          </a:rPr>
                        </m:ctrlPr>
                      </m:dPr>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e>
                    </m:d>
                    <m:r>
                      <a:rPr lang="en-US" sz="1400" b="0" i="1" smtClean="0">
                        <a:latin typeface="Cambria Math" panose="02040503050406030204" pitchFamily="18" charset="0"/>
                      </a:rPr>
                      <m:t>+</m:t>
                    </m:r>
                    <m:r>
                      <a:rPr lang="en-US" sz="1400" b="0" i="1" smtClean="0">
                        <a:latin typeface="Cambria Math" panose="02040503050406030204" pitchFamily="18" charset="0"/>
                      </a:rPr>
                      <m:t>𝑉</m:t>
                    </m:r>
                    <m:r>
                      <a:rPr lang="en-US" sz="1400" b="0" i="1" smtClean="0">
                        <a:latin typeface="Cambria Math" panose="02040503050406030204" pitchFamily="18" charset="0"/>
                      </a:rPr>
                      <m:t>(</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𝑋</m:t>
                        </m:r>
                      </m:e>
                      <m:sup>
                        <m:r>
                          <a:rPr lang="en-US" sz="1400" b="0" i="1" smtClean="0">
                            <a:latin typeface="Cambria Math" panose="02040503050406030204" pitchFamily="18" charset="0"/>
                          </a:rPr>
                          <m:t>′</m:t>
                        </m:r>
                      </m:sup>
                    </m:sSup>
                    <m:r>
                      <a:rPr lang="en-US" sz="1400" b="0" i="1" smtClean="0">
                        <a:latin typeface="Cambria Math" panose="02040503050406030204" pitchFamily="18" charset="0"/>
                      </a:rPr>
                      <m:t>)</m:t>
                    </m:r>
                  </m:oMath>
                </a14:m>
                <a:r>
                  <a:rPr lang="en-US" sz="1400" dirty="0"/>
                  <a:t> </a:t>
                </a:r>
              </a:p>
            </p:txBody>
          </p:sp>
        </mc:Choice>
        <mc:Fallback xmlns="">
          <p:sp>
            <p:nvSpPr>
              <p:cNvPr id="42" name="TextBox 41">
                <a:extLst>
                  <a:ext uri="{FF2B5EF4-FFF2-40B4-BE49-F238E27FC236}">
                    <a16:creationId xmlns:a16="http://schemas.microsoft.com/office/drawing/2014/main" id="{5B60D711-1FF8-6EE7-D383-8FDA3EAD263F}"/>
                  </a:ext>
                </a:extLst>
              </p:cNvPr>
              <p:cNvSpPr txBox="1">
                <a:spLocks noRot="1" noChangeAspect="1" noMove="1" noResize="1" noEditPoints="1" noAdjustHandles="1" noChangeArrowheads="1" noChangeShapeType="1" noTextEdit="1"/>
              </p:cNvSpPr>
              <p:nvPr/>
            </p:nvSpPr>
            <p:spPr>
              <a:xfrm>
                <a:off x="4865775" y="5690696"/>
                <a:ext cx="2902240" cy="954107"/>
              </a:xfrm>
              <a:prstGeom prst="rect">
                <a:avLst/>
              </a:prstGeom>
              <a:blipFill>
                <a:blip r:embed="rId19"/>
                <a:stretch>
                  <a:fillRect l="-435" b="-2597"/>
                </a:stretch>
              </a:blipFill>
              <a:ln>
                <a:solidFill>
                  <a:schemeClr val="tx1">
                    <a:lumMod val="9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603834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FB01F-2E2E-F863-DAEC-71BCDE9B40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B5E295-893A-82A7-0109-F491CB5FEBCE}"/>
              </a:ext>
            </a:extLst>
          </p:cNvPr>
          <p:cNvSpPr>
            <a:spLocks noGrp="1"/>
          </p:cNvSpPr>
          <p:nvPr>
            <p:ph sz="quarter" idx="1"/>
          </p:nvPr>
        </p:nvSpPr>
        <p:spPr>
          <a:xfrm>
            <a:off x="1866099" y="451083"/>
            <a:ext cx="4652485" cy="1764163"/>
          </a:xfrm>
        </p:spPr>
        <p:txBody>
          <a:bodyPr>
            <a:normAutofit/>
          </a:bodyPr>
          <a:lstStyle/>
          <a:p>
            <a:pPr marL="0" indent="0">
              <a:buNone/>
            </a:pPr>
            <a:r>
              <a:rPr lang="en-US" dirty="0">
                <a:latin typeface="Courier New" panose="02070309020205020404" pitchFamily="49" charset="0"/>
                <a:cs typeface="Courier New" panose="02070309020205020404" pitchFamily="49" charset="0"/>
              </a:rPr>
              <a:t>Values = 	[</a:t>
            </a:r>
            <a:r>
              <a:rPr lang="en-US" dirty="0">
                <a:solidFill>
                  <a:schemeClr val="tx1">
                    <a:lumMod val="95000"/>
                  </a:schemeClr>
                </a:solidFill>
                <a:latin typeface="Courier New" panose="02070309020205020404" pitchFamily="49" charset="0"/>
                <a:cs typeface="Courier New" panose="02070309020205020404" pitchFamily="49" charset="0"/>
              </a:rPr>
              <a:t>1, 6, 10, 16]</a:t>
            </a:r>
          </a:p>
          <a:p>
            <a:pPr marL="0" indent="0">
              <a:buNone/>
            </a:pPr>
            <a:r>
              <a:rPr lang="en-US" dirty="0">
                <a:solidFill>
                  <a:schemeClr val="tx1">
                    <a:lumMod val="95000"/>
                  </a:schemeClr>
                </a:solidFill>
                <a:latin typeface="Courier New" panose="02070309020205020404" pitchFamily="49" charset="0"/>
                <a:cs typeface="Courier New" panose="02070309020205020404" pitchFamily="49" charset="0"/>
              </a:rPr>
              <a:t>Weights = [1, 2, 3, 4</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Capacity = 6</a:t>
            </a:r>
          </a:p>
        </p:txBody>
      </p:sp>
      <p:graphicFrame>
        <p:nvGraphicFramePr>
          <p:cNvPr id="6" name="Table 5">
            <a:extLst>
              <a:ext uri="{FF2B5EF4-FFF2-40B4-BE49-F238E27FC236}">
                <a16:creationId xmlns:a16="http://schemas.microsoft.com/office/drawing/2014/main" id="{AB016EB5-6792-61EB-44BB-E6BB6FD52908}"/>
              </a:ext>
            </a:extLst>
          </p:cNvPr>
          <p:cNvGraphicFramePr>
            <a:graphicFrameLocks noGrp="1"/>
          </p:cNvGraphicFramePr>
          <p:nvPr/>
        </p:nvGraphicFramePr>
        <p:xfrm>
          <a:off x="1303717" y="2475636"/>
          <a:ext cx="9895664" cy="4273224"/>
        </p:xfrm>
        <a:graphic>
          <a:graphicData uri="http://schemas.openxmlformats.org/drawingml/2006/table">
            <a:tbl>
              <a:tblPr firstRow="1" bandRow="1">
                <a:tableStyleId>{5C22544A-7EE6-4342-B048-85BDC9FD1C3A}</a:tableStyleId>
              </a:tblPr>
              <a:tblGrid>
                <a:gridCol w="1236958">
                  <a:extLst>
                    <a:ext uri="{9D8B030D-6E8A-4147-A177-3AD203B41FA5}">
                      <a16:colId xmlns:a16="http://schemas.microsoft.com/office/drawing/2014/main" val="4292068048"/>
                    </a:ext>
                  </a:extLst>
                </a:gridCol>
                <a:gridCol w="1236958">
                  <a:extLst>
                    <a:ext uri="{9D8B030D-6E8A-4147-A177-3AD203B41FA5}">
                      <a16:colId xmlns:a16="http://schemas.microsoft.com/office/drawing/2014/main" val="710495083"/>
                    </a:ext>
                  </a:extLst>
                </a:gridCol>
                <a:gridCol w="1236958">
                  <a:extLst>
                    <a:ext uri="{9D8B030D-6E8A-4147-A177-3AD203B41FA5}">
                      <a16:colId xmlns:a16="http://schemas.microsoft.com/office/drawing/2014/main" val="3690664441"/>
                    </a:ext>
                  </a:extLst>
                </a:gridCol>
                <a:gridCol w="1236958">
                  <a:extLst>
                    <a:ext uri="{9D8B030D-6E8A-4147-A177-3AD203B41FA5}">
                      <a16:colId xmlns:a16="http://schemas.microsoft.com/office/drawing/2014/main" val="2558743254"/>
                    </a:ext>
                  </a:extLst>
                </a:gridCol>
                <a:gridCol w="1236958">
                  <a:extLst>
                    <a:ext uri="{9D8B030D-6E8A-4147-A177-3AD203B41FA5}">
                      <a16:colId xmlns:a16="http://schemas.microsoft.com/office/drawing/2014/main" val="1350845869"/>
                    </a:ext>
                  </a:extLst>
                </a:gridCol>
                <a:gridCol w="1236958">
                  <a:extLst>
                    <a:ext uri="{9D8B030D-6E8A-4147-A177-3AD203B41FA5}">
                      <a16:colId xmlns:a16="http://schemas.microsoft.com/office/drawing/2014/main" val="440662854"/>
                    </a:ext>
                  </a:extLst>
                </a:gridCol>
                <a:gridCol w="1236958">
                  <a:extLst>
                    <a:ext uri="{9D8B030D-6E8A-4147-A177-3AD203B41FA5}">
                      <a16:colId xmlns:a16="http://schemas.microsoft.com/office/drawing/2014/main" val="2280018006"/>
                    </a:ext>
                  </a:extLst>
                </a:gridCol>
                <a:gridCol w="1236958">
                  <a:extLst>
                    <a:ext uri="{9D8B030D-6E8A-4147-A177-3AD203B41FA5}">
                      <a16:colId xmlns:a16="http://schemas.microsoft.com/office/drawing/2014/main" val="1962661912"/>
                    </a:ext>
                  </a:extLst>
                </a:gridCol>
              </a:tblGrid>
              <a:tr h="712204">
                <a:tc>
                  <a:txBody>
                    <a:bodyPr/>
                    <a:lstStyle/>
                    <a:p>
                      <a:pPr algn="ctr"/>
                      <a:endParaRPr lang="en-US" dirty="0">
                        <a:solidFill>
                          <a:schemeClr val="bg1"/>
                        </a:solidFill>
                      </a:endParaRPr>
                    </a:p>
                  </a:txBody>
                  <a:tcPr anchor="ctr"/>
                </a:tc>
                <a:tc>
                  <a:txBody>
                    <a:bodyPr/>
                    <a:lstStyle/>
                    <a:p>
                      <a:pPr algn="ctr"/>
                      <a:r>
                        <a:rPr lang="en-US" dirty="0">
                          <a:solidFill>
                            <a:schemeClr val="bg1"/>
                          </a:solidFill>
                        </a:rPr>
                        <a:t>k = 0</a:t>
                      </a:r>
                    </a:p>
                  </a:txBody>
                  <a:tcPr anchor="ctr"/>
                </a:tc>
                <a:tc>
                  <a:txBody>
                    <a:bodyPr/>
                    <a:lstStyle/>
                    <a:p>
                      <a:pPr algn="ctr"/>
                      <a:r>
                        <a:rPr lang="en-US" dirty="0">
                          <a:solidFill>
                            <a:schemeClr val="bg1"/>
                          </a:solidFill>
                        </a:rPr>
                        <a:t>k = 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k = 6</a:t>
                      </a:r>
                    </a:p>
                  </a:txBody>
                  <a:tcPr anchor="ctr"/>
                </a:tc>
                <a:extLst>
                  <a:ext uri="{0D108BD9-81ED-4DB2-BD59-A6C34878D82A}">
                    <a16:rowId xmlns:a16="http://schemas.microsoft.com/office/drawing/2014/main" val="3304632682"/>
                  </a:ext>
                </a:extLst>
              </a:tr>
              <a:tr h="712204">
                <a:tc>
                  <a:txBody>
                    <a:bodyPr/>
                    <a:lstStyle/>
                    <a:p>
                      <a:pPr algn="ctr"/>
                      <a:r>
                        <a:rPr lang="en-US" b="1">
                          <a:solidFill>
                            <a:schemeClr val="bg1"/>
                          </a:solidFill>
                        </a:rPr>
                        <a:t>i = 0</a:t>
                      </a:r>
                      <a:endParaRPr lang="en-US" b="1" dirty="0">
                        <a:solidFill>
                          <a:schemeClr val="bg1"/>
                        </a:solidFill>
                      </a:endParaRP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tc>
                  <a:txBody>
                    <a:bodyPr/>
                    <a:lstStyle/>
                    <a:p>
                      <a:pPr algn="ctr"/>
                      <a:r>
                        <a:rPr lang="en-US" sz="2000" i="0" dirty="0">
                          <a:solidFill>
                            <a:schemeClr val="bg1"/>
                          </a:solidFill>
                        </a:rPr>
                        <a:t>0</a:t>
                      </a:r>
                    </a:p>
                  </a:txBody>
                  <a:tcPr anchor="ctr"/>
                </a:tc>
                <a:extLst>
                  <a:ext uri="{0D108BD9-81ED-4DB2-BD59-A6C34878D82A}">
                    <a16:rowId xmlns:a16="http://schemas.microsoft.com/office/drawing/2014/main" val="1544530961"/>
                  </a:ext>
                </a:extLst>
              </a:tr>
              <a:tr h="712204">
                <a:tc>
                  <a:txBody>
                    <a:bodyPr/>
                    <a:lstStyle/>
                    <a:p>
                      <a:pPr algn="ctr"/>
                      <a:r>
                        <a:rPr lang="en-US" b="1" dirty="0" err="1">
                          <a:solidFill>
                            <a:schemeClr val="bg1"/>
                          </a:solidFill>
                        </a:rPr>
                        <a:t>i</a:t>
                      </a:r>
                      <a:r>
                        <a:rPr lang="en-US" b="1" dirty="0">
                          <a:solidFill>
                            <a:schemeClr val="bg1"/>
                          </a:solidFill>
                        </a:rPr>
                        <a:t> = 1</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tc>
                  <a:txBody>
                    <a:bodyPr/>
                    <a:lstStyle/>
                    <a:p>
                      <a:pPr algn="ctr"/>
                      <a:r>
                        <a:rPr lang="en-US" sz="2000" i="0" dirty="0">
                          <a:solidFill>
                            <a:schemeClr val="bg1"/>
                          </a:solidFill>
                        </a:rPr>
                        <a:t>1</a:t>
                      </a:r>
                    </a:p>
                  </a:txBody>
                  <a:tcPr anchor="ctr"/>
                </a:tc>
                <a:extLst>
                  <a:ext uri="{0D108BD9-81ED-4DB2-BD59-A6C34878D82A}">
                    <a16:rowId xmlns:a16="http://schemas.microsoft.com/office/drawing/2014/main" val="427170532"/>
                  </a:ext>
                </a:extLst>
              </a:tr>
              <a:tr h="712204">
                <a:tc>
                  <a:txBody>
                    <a:bodyPr/>
                    <a:lstStyle/>
                    <a:p>
                      <a:pPr algn="ctr"/>
                      <a:r>
                        <a:rPr lang="en-US" b="1" dirty="0" err="1">
                          <a:solidFill>
                            <a:schemeClr val="bg1"/>
                          </a:solidFill>
                        </a:rPr>
                        <a:t>i</a:t>
                      </a:r>
                      <a:r>
                        <a:rPr lang="en-US" b="1" dirty="0">
                          <a:solidFill>
                            <a:schemeClr val="bg1"/>
                          </a:solidFill>
                        </a:rPr>
                        <a:t> = 2</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tc>
                  <a:txBody>
                    <a:bodyPr/>
                    <a:lstStyle/>
                    <a:p>
                      <a:pPr algn="ctr"/>
                      <a:r>
                        <a:rPr lang="en-US" sz="2000" i="0" dirty="0">
                          <a:solidFill>
                            <a:schemeClr val="bg1"/>
                          </a:solidFill>
                        </a:rPr>
                        <a:t>7</a:t>
                      </a:r>
                    </a:p>
                  </a:txBody>
                  <a:tcPr anchor="ctr"/>
                </a:tc>
                <a:extLst>
                  <a:ext uri="{0D108BD9-81ED-4DB2-BD59-A6C34878D82A}">
                    <a16:rowId xmlns:a16="http://schemas.microsoft.com/office/drawing/2014/main" val="1595613317"/>
                  </a:ext>
                </a:extLst>
              </a:tr>
              <a:tr h="712204">
                <a:tc>
                  <a:txBody>
                    <a:bodyPr/>
                    <a:lstStyle/>
                    <a:p>
                      <a:pPr algn="ctr"/>
                      <a:r>
                        <a:rPr lang="en-US" b="1" dirty="0" err="1">
                          <a:solidFill>
                            <a:schemeClr val="bg1"/>
                          </a:solidFill>
                        </a:rPr>
                        <a:t>i</a:t>
                      </a:r>
                      <a:r>
                        <a:rPr lang="en-US" b="1" dirty="0">
                          <a:solidFill>
                            <a:schemeClr val="bg1"/>
                          </a:solidFill>
                        </a:rPr>
                        <a:t> = 3</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1"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11</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extLst>
                  <a:ext uri="{0D108BD9-81ED-4DB2-BD59-A6C34878D82A}">
                    <a16:rowId xmlns:a16="http://schemas.microsoft.com/office/drawing/2014/main" val="2143759842"/>
                  </a:ext>
                </a:extLst>
              </a:tr>
              <a:tr h="712204">
                <a:tc>
                  <a:txBody>
                    <a:bodyPr/>
                    <a:lstStyle/>
                    <a:p>
                      <a:pPr algn="ctr"/>
                      <a:r>
                        <a:rPr lang="en-US" b="1" dirty="0" err="1">
                          <a:solidFill>
                            <a:schemeClr val="bg1"/>
                          </a:solidFill>
                        </a:rPr>
                        <a:t>i</a:t>
                      </a:r>
                      <a:r>
                        <a:rPr lang="en-US" b="1" dirty="0">
                          <a:solidFill>
                            <a:schemeClr val="bg1"/>
                          </a:solidFill>
                        </a:rPr>
                        <a:t> = 4</a:t>
                      </a:r>
                    </a:p>
                  </a:txBody>
                  <a:tcPr anchor="ctr"/>
                </a:tc>
                <a:tc>
                  <a:txBody>
                    <a:bodyPr/>
                    <a:lstStyle/>
                    <a:p>
                      <a:pPr algn="ctr"/>
                      <a:r>
                        <a:rPr lang="en-US" sz="2000" i="0" dirty="0">
                          <a:solidFill>
                            <a:schemeClr val="bg1"/>
                          </a:solidFill>
                        </a:rPr>
                        <a:t>0</a:t>
                      </a:r>
                    </a:p>
                  </a:txBody>
                  <a:tcPr anchor="ctr"/>
                </a:tc>
                <a:tc>
                  <a:txBody>
                    <a:bodyPr/>
                    <a:lstStyle/>
                    <a:p>
                      <a:pPr algn="ctr"/>
                      <a:r>
                        <a:rPr lang="en-US" sz="2000" b="0" i="0" dirty="0">
                          <a:solidFill>
                            <a:schemeClr val="bg1"/>
                          </a:solidFill>
                        </a:rPr>
                        <a:t>1</a:t>
                      </a:r>
                    </a:p>
                  </a:txBody>
                  <a:tcPr anchor="ctr"/>
                </a:tc>
                <a:tc>
                  <a:txBody>
                    <a:bodyPr/>
                    <a:lstStyle/>
                    <a:p>
                      <a:pPr algn="ctr"/>
                      <a:r>
                        <a:rPr lang="en-US" sz="2000" b="0" i="0" dirty="0">
                          <a:solidFill>
                            <a:schemeClr val="bg1"/>
                          </a:solidFill>
                        </a:rPr>
                        <a:t>6</a:t>
                      </a:r>
                    </a:p>
                  </a:txBody>
                  <a:tcPr anchor="ctr"/>
                </a:tc>
                <a:tc>
                  <a:txBody>
                    <a:bodyPr/>
                    <a:lstStyle/>
                    <a:p>
                      <a:pPr algn="ctr"/>
                      <a:r>
                        <a:rPr lang="en-US" sz="2000" b="0" i="0" dirty="0">
                          <a:solidFill>
                            <a:schemeClr val="bg1"/>
                          </a:solidFill>
                        </a:rPr>
                        <a:t>10</a:t>
                      </a:r>
                    </a:p>
                  </a:txBody>
                  <a:tcPr anchor="ctr"/>
                </a:tc>
                <a:tc>
                  <a:txBody>
                    <a:bodyPr/>
                    <a:lstStyle/>
                    <a:p>
                      <a:pPr algn="ctr"/>
                      <a:r>
                        <a:rPr lang="en-US" sz="2000" b="0" i="0" dirty="0">
                          <a:solidFill>
                            <a:schemeClr val="bg1"/>
                          </a:solidFill>
                        </a:rPr>
                        <a:t>16</a:t>
                      </a:r>
                    </a:p>
                  </a:txBody>
                  <a:tcPr anchor="ctr"/>
                </a:tc>
                <a:tc>
                  <a:txBody>
                    <a:bodyPr/>
                    <a:lstStyle/>
                    <a:p>
                      <a:pPr algn="ctr"/>
                      <a:r>
                        <a:rPr lang="en-US" sz="2000" b="0" i="0" dirty="0">
                          <a:solidFill>
                            <a:schemeClr val="bg1"/>
                          </a:solidFill>
                        </a:rPr>
                        <a:t>17</a:t>
                      </a:r>
                    </a:p>
                  </a:txBody>
                  <a:tcPr anchor="ctr"/>
                </a:tc>
                <a:tc>
                  <a:txBody>
                    <a:bodyPr/>
                    <a:lstStyle/>
                    <a:p>
                      <a:pPr algn="ctr"/>
                      <a:r>
                        <a:rPr lang="en-US" sz="2000" b="1" i="0" dirty="0">
                          <a:solidFill>
                            <a:schemeClr val="bg1"/>
                          </a:solidFill>
                        </a:rPr>
                        <a:t>22</a:t>
                      </a:r>
                    </a:p>
                  </a:txBody>
                  <a:tcPr anchor="ctr"/>
                </a:tc>
                <a:extLst>
                  <a:ext uri="{0D108BD9-81ED-4DB2-BD59-A6C34878D82A}">
                    <a16:rowId xmlns:a16="http://schemas.microsoft.com/office/drawing/2014/main" val="2033411920"/>
                  </a:ext>
                </a:extLst>
              </a:tr>
            </a:tbl>
          </a:graphicData>
        </a:graphic>
      </p:graphicFrame>
      <p:sp>
        <p:nvSpPr>
          <p:cNvPr id="2" name="Content Placeholder 2">
            <a:extLst>
              <a:ext uri="{FF2B5EF4-FFF2-40B4-BE49-F238E27FC236}">
                <a16:creationId xmlns:a16="http://schemas.microsoft.com/office/drawing/2014/main" id="{D922C863-85A2-07AC-0528-29B4BC05D5A3}"/>
              </a:ext>
            </a:extLst>
          </p:cNvPr>
          <p:cNvSpPr txBox="1">
            <a:spLocks/>
          </p:cNvSpPr>
          <p:nvPr/>
        </p:nvSpPr>
        <p:spPr>
          <a:xfrm>
            <a:off x="6750118" y="262944"/>
            <a:ext cx="3971833" cy="1952302"/>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cs typeface="Courier New" panose="02070309020205020404" pitchFamily="49" charset="0"/>
              </a:rPr>
              <a:t>Take Item 4</a:t>
            </a:r>
            <a:br>
              <a:rPr lang="en-US" b="1" dirty="0">
                <a:solidFill>
                  <a:schemeClr val="bg1"/>
                </a:solidFill>
                <a:cs typeface="Courier New" panose="02070309020205020404" pitchFamily="49" charset="0"/>
              </a:rPr>
            </a:br>
            <a:r>
              <a:rPr lang="en-US" b="1" dirty="0">
                <a:solidFill>
                  <a:schemeClr val="bg1"/>
                </a:solidFill>
                <a:cs typeface="Courier New" panose="02070309020205020404" pitchFamily="49" charset="0"/>
              </a:rPr>
              <a:t>Take Item 2</a:t>
            </a:r>
            <a:br>
              <a:rPr lang="en-US" b="1" dirty="0">
                <a:solidFill>
                  <a:schemeClr val="bg1"/>
                </a:solidFill>
                <a:cs typeface="Courier New" panose="02070309020205020404" pitchFamily="49" charset="0"/>
              </a:rPr>
            </a:br>
            <a:r>
              <a:rPr lang="en-US" b="1" dirty="0">
                <a:solidFill>
                  <a:schemeClr val="bg1"/>
                </a:solidFill>
                <a:cs typeface="Courier New" panose="02070309020205020404" pitchFamily="49" charset="0"/>
              </a:rPr>
              <a:t>…</a:t>
            </a:r>
          </a:p>
        </p:txBody>
      </p:sp>
      <p:sp>
        <p:nvSpPr>
          <p:cNvPr id="5" name="Right Arrow 4">
            <a:extLst>
              <a:ext uri="{FF2B5EF4-FFF2-40B4-BE49-F238E27FC236}">
                <a16:creationId xmlns:a16="http://schemas.microsoft.com/office/drawing/2014/main" id="{0E6D8AB7-ECA1-E5F9-F3C8-969B38C33A91}"/>
              </a:ext>
            </a:extLst>
          </p:cNvPr>
          <p:cNvSpPr/>
          <p:nvPr/>
        </p:nvSpPr>
        <p:spPr>
          <a:xfrm rot="11268782" flipV="1">
            <a:off x="5807368" y="6001836"/>
            <a:ext cx="4481401" cy="136949"/>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0EFA907D-675D-FB84-9236-BF00D55523CB}"/>
              </a:ext>
            </a:extLst>
          </p:cNvPr>
          <p:cNvSpPr/>
          <p:nvPr/>
        </p:nvSpPr>
        <p:spPr>
          <a:xfrm rot="16200000">
            <a:off x="5439862" y="5273772"/>
            <a:ext cx="372236" cy="117334"/>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AC289E3A-2DA9-237B-D78A-F59FA99DFCFE}"/>
              </a:ext>
            </a:extLst>
          </p:cNvPr>
          <p:cNvSpPr/>
          <p:nvPr/>
        </p:nvSpPr>
        <p:spPr>
          <a:xfrm rot="11714987" flipV="1">
            <a:off x="3290042" y="4569075"/>
            <a:ext cx="2097069" cy="91632"/>
          </a:xfrm>
          <a:prstGeom prst="rightArrow">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437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7BCD4-8C00-DD02-1314-71BE8478EFC6}"/>
            </a:ext>
          </a:extLst>
        </p:cNvPr>
        <p:cNvGrpSpPr/>
        <p:nvPr/>
      </p:nvGrpSpPr>
      <p:grpSpPr>
        <a:xfrm>
          <a:off x="0" y="0"/>
          <a:ext cx="0" cy="0"/>
          <a:chOff x="0" y="0"/>
          <a:chExt cx="0" cy="0"/>
        </a:xfrm>
      </p:grpSpPr>
      <p:sp>
        <p:nvSpPr>
          <p:cNvPr id="25603" name="Rectangle 2">
            <a:extLst>
              <a:ext uri="{FF2B5EF4-FFF2-40B4-BE49-F238E27FC236}">
                <a16:creationId xmlns:a16="http://schemas.microsoft.com/office/drawing/2014/main" id="{AD312760-537D-B14D-7AC0-1909D8345EBB}"/>
              </a:ext>
            </a:extLst>
          </p:cNvPr>
          <p:cNvSpPr>
            <a:spLocks noGrp="1" noChangeArrowheads="1"/>
          </p:cNvSpPr>
          <p:nvPr>
            <p:ph type="title"/>
            <p:custDataLst>
              <p:tags r:id="rId1"/>
            </p:custDataLst>
          </p:nvPr>
        </p:nvSpPr>
        <p:spPr>
          <a:xfrm>
            <a:off x="1141411" y="230768"/>
            <a:ext cx="9905998" cy="666820"/>
          </a:xfrm>
        </p:spPr>
        <p:txBody>
          <a:bodyPr/>
          <a:lstStyle/>
          <a:p>
            <a:pPr algn="ctr"/>
            <a:r>
              <a:rPr lang="en-US" sz="3600" dirty="0">
                <a:latin typeface="Arial" charset="0"/>
                <a:ea typeface="ＭＳ Ｐゴシック" charset="0"/>
                <a:cs typeface="ＭＳ Ｐゴシック" charset="0"/>
              </a:rPr>
              <a:t>Greedy Choice DOES NOT WORK</a:t>
            </a:r>
          </a:p>
        </p:txBody>
      </p:sp>
      <p:sp>
        <p:nvSpPr>
          <p:cNvPr id="22" name="Rectangle 3">
            <a:extLst>
              <a:ext uri="{FF2B5EF4-FFF2-40B4-BE49-F238E27FC236}">
                <a16:creationId xmlns:a16="http://schemas.microsoft.com/office/drawing/2014/main" id="{60ACC65A-20D4-3F04-78D7-05665CADF518}"/>
              </a:ext>
            </a:extLst>
          </p:cNvPr>
          <p:cNvSpPr txBox="1">
            <a:spLocks noChangeArrowheads="1"/>
          </p:cNvSpPr>
          <p:nvPr>
            <p:custDataLst>
              <p:tags r:id="rId2"/>
            </p:custDataLst>
          </p:nvPr>
        </p:nvSpPr>
        <p:spPr>
          <a:xfrm>
            <a:off x="5913616" y="6031532"/>
            <a:ext cx="5320441" cy="712430"/>
          </a:xfrm>
          <a:prstGeom prst="rect">
            <a:avLst/>
          </a:prstGeom>
          <a:ln>
            <a:solidFill>
              <a:schemeClr val="tx1">
                <a:lumMod val="95000"/>
              </a:schemeClr>
            </a:solidFill>
          </a:ln>
        </p:spPr>
        <p:txBody>
          <a:bodyPr vert="horz" lIns="91440" tIns="45720" rIns="91440" bIns="45720" rtlCol="0" anchor="ctr" anchorCtr="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2800" dirty="0">
                <a:ea typeface="ＭＳ Ｐゴシック" charset="0"/>
                <a:cs typeface="ＭＳ Ｐゴシック" charset="0"/>
              </a:rPr>
              <a:t>But </a:t>
            </a:r>
            <a:r>
              <a:rPr lang="en-US" sz="2800" dirty="0">
                <a:solidFill>
                  <a:schemeClr val="accent1"/>
                </a:solidFill>
                <a:ea typeface="ＭＳ Ｐゴシック" charset="0"/>
                <a:cs typeface="ＭＳ Ｐゴシック" charset="0"/>
              </a:rPr>
              <a:t>items 1 and 3</a:t>
            </a:r>
            <a:r>
              <a:rPr lang="en-US" sz="2800" dirty="0">
                <a:ea typeface="ＭＳ Ｐゴシック" charset="0"/>
                <a:cs typeface="ＭＳ Ｐゴシック" charset="0"/>
              </a:rPr>
              <a:t> give value </a:t>
            </a:r>
            <a:r>
              <a:rPr lang="en-US" sz="2800" dirty="0">
                <a:solidFill>
                  <a:schemeClr val="accent4"/>
                </a:solidFill>
                <a:ea typeface="ＭＳ Ｐゴシック" charset="0"/>
                <a:cs typeface="ＭＳ Ｐゴシック" charset="0"/>
              </a:rPr>
              <a:t>6+3=9</a:t>
            </a:r>
            <a:r>
              <a:rPr lang="en-US" sz="2800" dirty="0">
                <a:ea typeface="ＭＳ Ｐゴシック" charset="0"/>
                <a:cs typeface="ＭＳ Ｐゴシック" charset="0"/>
              </a:rPr>
              <a:t> which is more optimal!</a:t>
            </a:r>
          </a:p>
        </p:txBody>
      </p:sp>
      <p:sp>
        <p:nvSpPr>
          <p:cNvPr id="7" name="Rectangle 3">
            <a:extLst>
              <a:ext uri="{FF2B5EF4-FFF2-40B4-BE49-F238E27FC236}">
                <a16:creationId xmlns:a16="http://schemas.microsoft.com/office/drawing/2014/main" id="{D1D428FC-9A85-FF0F-0E56-6C2899F854A4}"/>
              </a:ext>
            </a:extLst>
          </p:cNvPr>
          <p:cNvSpPr txBox="1">
            <a:spLocks noChangeArrowheads="1"/>
          </p:cNvSpPr>
          <p:nvPr>
            <p:custDataLst>
              <p:tags r:id="rId3"/>
            </p:custDataLst>
          </p:nvPr>
        </p:nvSpPr>
        <p:spPr>
          <a:xfrm>
            <a:off x="2255520" y="1099677"/>
            <a:ext cx="7680960" cy="549171"/>
          </a:xfrm>
          <a:prstGeom prst="rect">
            <a:avLst/>
          </a:prstGeom>
          <a:solidFill>
            <a:schemeClr val="tx1">
              <a:lumMod val="95000"/>
            </a:schemeClr>
          </a:solidFill>
          <a:ln>
            <a:solidFill>
              <a:schemeClr val="bg1"/>
            </a:solidFill>
          </a:ln>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US" dirty="0">
                <a:solidFill>
                  <a:schemeClr val="bg1"/>
                </a:solidFill>
                <a:ea typeface="ＭＳ Ｐゴシック" charset="0"/>
              </a:rPr>
              <a:t>Does this greedy choice work for the 0/1 Knapsack Problem?</a:t>
            </a:r>
            <a:endParaRPr lang="en-US" dirty="0">
              <a:solidFill>
                <a:schemeClr val="bg1"/>
              </a:solidFill>
            </a:endParaRPr>
          </a:p>
        </p:txBody>
      </p:sp>
      <p:sp>
        <p:nvSpPr>
          <p:cNvPr id="9" name="Rectangle 3">
            <a:extLst>
              <a:ext uri="{FF2B5EF4-FFF2-40B4-BE49-F238E27FC236}">
                <a16:creationId xmlns:a16="http://schemas.microsoft.com/office/drawing/2014/main" id="{CEF3D78F-A262-146D-7883-43E31983371B}"/>
              </a:ext>
            </a:extLst>
          </p:cNvPr>
          <p:cNvSpPr txBox="1">
            <a:spLocks noChangeArrowheads="1"/>
          </p:cNvSpPr>
          <p:nvPr>
            <p:custDataLst>
              <p:tags r:id="rId4"/>
            </p:custDataLst>
          </p:nvPr>
        </p:nvSpPr>
        <p:spPr>
          <a:xfrm>
            <a:off x="4338777" y="2232039"/>
            <a:ext cx="4117247" cy="335461"/>
          </a:xfrm>
          <a:prstGeom prst="rect">
            <a:avLst/>
          </a:prstGeom>
        </p:spPr>
        <p:txBody>
          <a:bodyPr vert="horz" lIns="91440" tIns="45720" rIns="91440" bIns="45720" rtlCol="0" anchor="t"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000" i="1" dirty="0">
                <a:ea typeface="ＭＳ Ｐゴシック" charset="0"/>
                <a:cs typeface="ＭＳ Ｐゴシック" charset="0"/>
              </a:rPr>
              <a:t>Step 1</a:t>
            </a:r>
            <a:r>
              <a:rPr lang="en-US" sz="2000" dirty="0">
                <a:ea typeface="ＭＳ Ｐゴシック" charset="0"/>
                <a:cs typeface="ＭＳ Ｐゴシック" charset="0"/>
              </a:rPr>
              <a:t>:</a:t>
            </a:r>
          </a:p>
        </p:txBody>
      </p:sp>
      <p:sp>
        <p:nvSpPr>
          <p:cNvPr id="10" name="Rectangle 3">
            <a:extLst>
              <a:ext uri="{FF2B5EF4-FFF2-40B4-BE49-F238E27FC236}">
                <a16:creationId xmlns:a16="http://schemas.microsoft.com/office/drawing/2014/main" id="{FAE638F8-1CDE-B348-F035-5CE593599C88}"/>
              </a:ext>
            </a:extLst>
          </p:cNvPr>
          <p:cNvSpPr txBox="1">
            <a:spLocks noChangeArrowheads="1"/>
          </p:cNvSpPr>
          <p:nvPr>
            <p:custDataLst>
              <p:tags r:id="rId5"/>
            </p:custDataLst>
          </p:nvPr>
        </p:nvSpPr>
        <p:spPr>
          <a:xfrm>
            <a:off x="4338778" y="2542729"/>
            <a:ext cx="4117246"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dirty="0">
                <a:solidFill>
                  <a:schemeClr val="bg1"/>
                </a:solidFill>
                <a:ea typeface="ＭＳ Ｐゴシック" charset="0"/>
                <a:cs typeface="ＭＳ Ｐゴシック" charset="0"/>
              </a:rPr>
              <a:t>Take all of item 1</a:t>
            </a:r>
          </a:p>
        </p:txBody>
      </p:sp>
      <mc:AlternateContent xmlns:mc="http://schemas.openxmlformats.org/markup-compatibility/2006" xmlns:a14="http://schemas.microsoft.com/office/drawing/2010/main">
        <mc:Choice Requires="a14">
          <p:sp>
            <p:nvSpPr>
              <p:cNvPr id="11" name="Rectangle 3">
                <a:extLst>
                  <a:ext uri="{FF2B5EF4-FFF2-40B4-BE49-F238E27FC236}">
                    <a16:creationId xmlns:a16="http://schemas.microsoft.com/office/drawing/2014/main" id="{01DC3EAD-7EDC-9090-84E7-D5125790A8FC}"/>
                  </a:ext>
                </a:extLst>
              </p:cNvPr>
              <p:cNvSpPr txBox="1">
                <a:spLocks noChangeArrowheads="1"/>
              </p:cNvSpPr>
              <p:nvPr>
                <p:custDataLst>
                  <p:tags r:id="rId6"/>
                </p:custDataLst>
              </p:nvPr>
            </p:nvSpPr>
            <p:spPr>
              <a:xfrm>
                <a:off x="8683839" y="2532665"/>
                <a:ext cx="3000762"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ea typeface="ＭＳ Ｐゴシック" charset="0"/>
                          <a:cs typeface="ＭＳ Ｐゴシック" charset="0"/>
                        </a:rPr>
                        <m:t>𝑝</m:t>
                      </m:r>
                      <m:r>
                        <a:rPr lang="en-US" sz="2800" b="0" i="1" smtClean="0">
                          <a:solidFill>
                            <a:schemeClr val="bg1"/>
                          </a:solidFill>
                          <a:latin typeface="Cambria Math" panose="02040503050406030204" pitchFamily="18" charset="0"/>
                          <a:ea typeface="ＭＳ Ｐゴシック" charset="0"/>
                          <a:cs typeface="ＭＳ Ｐゴシック" charset="0"/>
                        </a:rPr>
                        <m:t>=3, </m:t>
                      </m:r>
                      <m:r>
                        <a:rPr lang="en-US" sz="2800" b="0" i="1" smtClean="0">
                          <a:solidFill>
                            <a:schemeClr val="bg1"/>
                          </a:solidFill>
                          <a:latin typeface="Cambria Math" panose="02040503050406030204" pitchFamily="18" charset="0"/>
                          <a:ea typeface="ＭＳ Ｐゴシック" charset="0"/>
                          <a:cs typeface="ＭＳ Ｐゴシック" charset="0"/>
                        </a:rPr>
                        <m:t>𝑐</m:t>
                      </m:r>
                      <m:r>
                        <a:rPr lang="en-US" sz="2800" b="0" i="1" smtClean="0">
                          <a:solidFill>
                            <a:schemeClr val="bg1"/>
                          </a:solidFill>
                          <a:latin typeface="Cambria Math" panose="02040503050406030204" pitchFamily="18" charset="0"/>
                          <a:ea typeface="ＭＳ Ｐゴシック" charset="0"/>
                          <a:cs typeface="ＭＳ Ｐゴシック" charset="0"/>
                        </a:rPr>
                        <m:t>=3</m:t>
                      </m:r>
                    </m:oMath>
                  </m:oMathPara>
                </a14:m>
                <a:endParaRPr lang="en-US" sz="2800" dirty="0">
                  <a:solidFill>
                    <a:schemeClr val="bg1"/>
                  </a:solidFill>
                  <a:ea typeface="ＭＳ Ｐゴシック" charset="0"/>
                  <a:cs typeface="ＭＳ Ｐゴシック" charset="0"/>
                </a:endParaRPr>
              </a:p>
            </p:txBody>
          </p:sp>
        </mc:Choice>
        <mc:Fallback xmlns="">
          <p:sp>
            <p:nvSpPr>
              <p:cNvPr id="11" name="Rectangle 3">
                <a:extLst>
                  <a:ext uri="{FF2B5EF4-FFF2-40B4-BE49-F238E27FC236}">
                    <a16:creationId xmlns:a16="http://schemas.microsoft.com/office/drawing/2014/main" id="{01DC3EAD-7EDC-9090-84E7-D5125790A8FC}"/>
                  </a:ext>
                </a:extLst>
              </p:cNvPr>
              <p:cNvSpPr txBox="1">
                <a:spLocks noRot="1" noChangeAspect="1" noMove="1" noResize="1" noEditPoints="1" noAdjustHandles="1" noChangeArrowheads="1" noChangeShapeType="1" noTextEdit="1"/>
              </p:cNvSpPr>
              <p:nvPr>
                <p:custDataLst>
                  <p:tags r:id="rId14"/>
                </p:custDataLst>
              </p:nvPr>
            </p:nvSpPr>
            <p:spPr>
              <a:xfrm>
                <a:off x="8683839" y="2532665"/>
                <a:ext cx="3000762" cy="549170"/>
              </a:xfrm>
              <a:prstGeom prst="rect">
                <a:avLst/>
              </a:prstGeom>
              <a:blipFill>
                <a:blip r:embed="rId15"/>
                <a:stretch>
                  <a:fillRect/>
                </a:stretch>
              </a:blipFill>
              <a:ln>
                <a:solidFill>
                  <a:schemeClr val="bg1"/>
                </a:solidFill>
              </a:ln>
            </p:spPr>
            <p:txBody>
              <a:bodyPr/>
              <a:lstStyle/>
              <a:p>
                <a:r>
                  <a:rPr lang="en-US">
                    <a:noFill/>
                  </a:rPr>
                  <a:t> </a:t>
                </a:r>
              </a:p>
            </p:txBody>
          </p:sp>
        </mc:Fallback>
      </mc:AlternateContent>
      <p:sp>
        <p:nvSpPr>
          <p:cNvPr id="13" name="Rectangle 3">
            <a:extLst>
              <a:ext uri="{FF2B5EF4-FFF2-40B4-BE49-F238E27FC236}">
                <a16:creationId xmlns:a16="http://schemas.microsoft.com/office/drawing/2014/main" id="{D906D1D0-A494-CA28-D239-D2B792A35B74}"/>
              </a:ext>
            </a:extLst>
          </p:cNvPr>
          <p:cNvSpPr txBox="1">
            <a:spLocks noChangeArrowheads="1"/>
          </p:cNvSpPr>
          <p:nvPr>
            <p:custDataLst>
              <p:tags r:id="rId7"/>
            </p:custDataLst>
          </p:nvPr>
        </p:nvSpPr>
        <p:spPr>
          <a:xfrm>
            <a:off x="4338777" y="3696475"/>
            <a:ext cx="4117246"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dirty="0">
                <a:solidFill>
                  <a:schemeClr val="bg1"/>
                </a:solidFill>
                <a:ea typeface="ＭＳ Ｐゴシック" charset="0"/>
                <a:cs typeface="ＭＳ Ｐゴシック" charset="0"/>
              </a:rPr>
              <a:t>Take all of item 2 </a:t>
            </a:r>
          </a:p>
        </p:txBody>
      </p:sp>
      <mc:AlternateContent xmlns:mc="http://schemas.openxmlformats.org/markup-compatibility/2006" xmlns:a14="http://schemas.microsoft.com/office/drawing/2010/main">
        <mc:Choice Requires="a14">
          <p:sp>
            <p:nvSpPr>
              <p:cNvPr id="14" name="Rectangle 3">
                <a:extLst>
                  <a:ext uri="{FF2B5EF4-FFF2-40B4-BE49-F238E27FC236}">
                    <a16:creationId xmlns:a16="http://schemas.microsoft.com/office/drawing/2014/main" id="{2ACDD957-794B-D453-5C30-ABF1B107BA0B}"/>
                  </a:ext>
                </a:extLst>
              </p:cNvPr>
              <p:cNvSpPr txBox="1">
                <a:spLocks noChangeArrowheads="1"/>
              </p:cNvSpPr>
              <p:nvPr>
                <p:custDataLst>
                  <p:tags r:id="rId8"/>
                </p:custDataLst>
              </p:nvPr>
            </p:nvSpPr>
            <p:spPr>
              <a:xfrm>
                <a:off x="8683839" y="3696476"/>
                <a:ext cx="3000763" cy="549170"/>
              </a:xfrm>
              <a:prstGeom prst="rect">
                <a:avLst/>
              </a:prstGeom>
              <a:solidFill>
                <a:schemeClr val="tx1">
                  <a:lumMod val="95000"/>
                </a:schemeClr>
              </a:solidFill>
              <a:ln>
                <a:solidFill>
                  <a:schemeClr val="bg1"/>
                </a:solidFill>
              </a:ln>
            </p:spPr>
            <p:txBody>
              <a:bodyPr vert="horz" lIns="91440" tIns="45720" rIns="91440" bIns="45720" rtlCol="0" anchor="t" anchorCtr="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ea typeface="ＭＳ Ｐゴシック" charset="0"/>
                          <a:cs typeface="ＭＳ Ｐゴシック" charset="0"/>
                        </a:rPr>
                        <m:t>𝑝</m:t>
                      </m:r>
                      <m:r>
                        <a:rPr lang="en-US" sz="2800" b="0" i="1" smtClean="0">
                          <a:solidFill>
                            <a:schemeClr val="bg1"/>
                          </a:solidFill>
                          <a:latin typeface="Cambria Math" panose="02040503050406030204" pitchFamily="18" charset="0"/>
                          <a:ea typeface="ＭＳ Ｐゴシック" charset="0"/>
                          <a:cs typeface="ＭＳ Ｐゴシック" charset="0"/>
                        </a:rPr>
                        <m:t>=3 +5=8, </m:t>
                      </m:r>
                      <m:r>
                        <a:rPr lang="en-US" sz="2800" b="0" i="1" smtClean="0">
                          <a:solidFill>
                            <a:schemeClr val="bg1"/>
                          </a:solidFill>
                          <a:latin typeface="Cambria Math" panose="02040503050406030204" pitchFamily="18" charset="0"/>
                          <a:ea typeface="ＭＳ Ｐゴシック" charset="0"/>
                          <a:cs typeface="ＭＳ Ｐゴシック" charset="0"/>
                        </a:rPr>
                        <m:t>𝑐</m:t>
                      </m:r>
                      <m:r>
                        <a:rPr lang="en-US" sz="2800" b="0" i="1" smtClean="0">
                          <a:solidFill>
                            <a:schemeClr val="bg1"/>
                          </a:solidFill>
                          <a:latin typeface="Cambria Math" panose="02040503050406030204" pitchFamily="18" charset="0"/>
                          <a:ea typeface="ＭＳ Ｐゴシック" charset="0"/>
                          <a:cs typeface="ＭＳ Ｐゴシック" charset="0"/>
                        </a:rPr>
                        <m:t>=1</m:t>
                      </m:r>
                    </m:oMath>
                  </m:oMathPara>
                </a14:m>
                <a:endParaRPr lang="en-US" sz="2800" dirty="0">
                  <a:solidFill>
                    <a:schemeClr val="bg1"/>
                  </a:solidFill>
                  <a:ea typeface="ＭＳ Ｐゴシック" charset="0"/>
                  <a:cs typeface="ＭＳ Ｐゴシック" charset="0"/>
                </a:endParaRPr>
              </a:p>
            </p:txBody>
          </p:sp>
        </mc:Choice>
        <mc:Fallback xmlns="">
          <p:sp>
            <p:nvSpPr>
              <p:cNvPr id="14" name="Rectangle 3">
                <a:extLst>
                  <a:ext uri="{FF2B5EF4-FFF2-40B4-BE49-F238E27FC236}">
                    <a16:creationId xmlns:a16="http://schemas.microsoft.com/office/drawing/2014/main" id="{2ACDD957-794B-D453-5C30-ABF1B107BA0B}"/>
                  </a:ext>
                </a:extLst>
              </p:cNvPr>
              <p:cNvSpPr txBox="1">
                <a:spLocks noRot="1" noChangeAspect="1" noMove="1" noResize="1" noEditPoints="1" noAdjustHandles="1" noChangeArrowheads="1" noChangeShapeType="1" noTextEdit="1"/>
              </p:cNvSpPr>
              <p:nvPr>
                <p:custDataLst>
                  <p:tags r:id="rId16"/>
                </p:custDataLst>
              </p:nvPr>
            </p:nvSpPr>
            <p:spPr>
              <a:xfrm>
                <a:off x="8683839" y="3696476"/>
                <a:ext cx="3000763" cy="549170"/>
              </a:xfrm>
              <a:prstGeom prst="rect">
                <a:avLst/>
              </a:prstGeom>
              <a:blipFill>
                <a:blip r:embed="rId17"/>
                <a:stretch>
                  <a:fillRect t="-2222"/>
                </a:stretch>
              </a:blipFill>
              <a:ln>
                <a:solidFill>
                  <a:schemeClr val="bg1"/>
                </a:solidFill>
              </a:ln>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99F4F794-93E7-2991-B923-3529F251E984}"/>
              </a:ext>
            </a:extLst>
          </p:cNvPr>
          <p:cNvCxnSpPr/>
          <p:nvPr/>
        </p:nvCxnSpPr>
        <p:spPr>
          <a:xfrm flipV="1">
            <a:off x="9980032" y="5378702"/>
            <a:ext cx="408374" cy="577049"/>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D2378D5E-C339-68A8-849B-597558C6250D}"/>
              </a:ext>
            </a:extLst>
          </p:cNvPr>
          <p:cNvGraphicFramePr>
            <a:graphicFrameLocks noGrp="1"/>
          </p:cNvGraphicFramePr>
          <p:nvPr/>
        </p:nvGraphicFramePr>
        <p:xfrm>
          <a:off x="449912" y="2678864"/>
          <a:ext cx="3564507" cy="1483360"/>
        </p:xfrm>
        <a:graphic>
          <a:graphicData uri="http://schemas.openxmlformats.org/drawingml/2006/table">
            <a:tbl>
              <a:tblPr firstRow="1" bandRow="1">
                <a:tableStyleId>{5C22544A-7EE6-4342-B048-85BDC9FD1C3A}</a:tableStyleId>
              </a:tblPr>
              <a:tblGrid>
                <a:gridCol w="771537">
                  <a:extLst>
                    <a:ext uri="{9D8B030D-6E8A-4147-A177-3AD203B41FA5}">
                      <a16:colId xmlns:a16="http://schemas.microsoft.com/office/drawing/2014/main" val="20000"/>
                    </a:ext>
                  </a:extLst>
                </a:gridCol>
                <a:gridCol w="833599">
                  <a:extLst>
                    <a:ext uri="{9D8B030D-6E8A-4147-A177-3AD203B41FA5}">
                      <a16:colId xmlns:a16="http://schemas.microsoft.com/office/drawing/2014/main" val="20001"/>
                    </a:ext>
                  </a:extLst>
                </a:gridCol>
                <a:gridCol w="976590">
                  <a:extLst>
                    <a:ext uri="{9D8B030D-6E8A-4147-A177-3AD203B41FA5}">
                      <a16:colId xmlns:a16="http://schemas.microsoft.com/office/drawing/2014/main" val="20002"/>
                    </a:ext>
                  </a:extLst>
                </a:gridCol>
                <a:gridCol w="982781">
                  <a:extLst>
                    <a:ext uri="{9D8B030D-6E8A-4147-A177-3AD203B41FA5}">
                      <a16:colId xmlns:a16="http://schemas.microsoft.com/office/drawing/2014/main" val="20003"/>
                    </a:ext>
                  </a:extLst>
                </a:gridCol>
              </a:tblGrid>
              <a:tr h="370840">
                <a:tc>
                  <a:txBody>
                    <a:bodyPr/>
                    <a:lstStyle/>
                    <a:p>
                      <a:pPr algn="ctr"/>
                      <a:r>
                        <a:rPr lang="en-US" dirty="0"/>
                        <a:t>Item</a:t>
                      </a:r>
                    </a:p>
                  </a:txBody>
                  <a:tcPr/>
                </a:tc>
                <a:tc>
                  <a:txBody>
                    <a:bodyPr/>
                    <a:lstStyle/>
                    <a:p>
                      <a:pPr algn="ctr"/>
                      <a:r>
                        <a:rPr lang="en-US" dirty="0"/>
                        <a:t>Value</a:t>
                      </a:r>
                    </a:p>
                  </a:txBody>
                  <a:tcPr/>
                </a:tc>
                <a:tc>
                  <a:txBody>
                    <a:bodyPr/>
                    <a:lstStyle/>
                    <a:p>
                      <a:pPr algn="ctr"/>
                      <a:r>
                        <a:rPr lang="en-US" dirty="0"/>
                        <a:t>Weight</a:t>
                      </a:r>
                    </a:p>
                  </a:txBody>
                  <a:tcPr/>
                </a:tc>
                <a:tc>
                  <a:txBody>
                    <a:bodyPr/>
                    <a:lstStyle/>
                    <a:p>
                      <a:pPr algn="ctr"/>
                      <a:r>
                        <a:rPr lang="en-US" dirty="0"/>
                        <a:t>Ratio</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3</a:t>
                      </a:r>
                    </a:p>
                  </a:txBody>
                  <a:tcPr/>
                </a:tc>
                <a:tc>
                  <a:txBody>
                    <a:bodyPr/>
                    <a:lstStyle/>
                    <a:p>
                      <a:pPr algn="ctr"/>
                      <a:r>
                        <a:rPr lang="en-US" dirty="0"/>
                        <a:t>1</a:t>
                      </a:r>
                    </a:p>
                  </a:txBody>
                  <a:tcPr/>
                </a:tc>
                <a:tc>
                  <a:txBody>
                    <a:bodyPr/>
                    <a:lstStyle/>
                    <a:p>
                      <a:pPr algn="ctr"/>
                      <a:r>
                        <a:rPr lang="en-US" dirty="0"/>
                        <a:t>3</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5</a:t>
                      </a:r>
                    </a:p>
                  </a:txBody>
                  <a:tcPr/>
                </a:tc>
                <a:tc>
                  <a:txBody>
                    <a:bodyPr/>
                    <a:lstStyle/>
                    <a:p>
                      <a:pPr algn="ctr"/>
                      <a:r>
                        <a:rPr lang="en-US" dirty="0"/>
                        <a:t>2</a:t>
                      </a:r>
                    </a:p>
                  </a:txBody>
                  <a:tcPr/>
                </a:tc>
                <a:tc>
                  <a:txBody>
                    <a:bodyPr/>
                    <a:lstStyle/>
                    <a:p>
                      <a:pPr algn="ctr"/>
                      <a:r>
                        <a:rPr lang="en-US" dirty="0"/>
                        <a:t>2.5</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6</a:t>
                      </a:r>
                    </a:p>
                  </a:txBody>
                  <a:tcPr/>
                </a:tc>
                <a:tc>
                  <a:txBody>
                    <a:bodyPr/>
                    <a:lstStyle/>
                    <a:p>
                      <a:pPr algn="ctr"/>
                      <a:r>
                        <a:rPr lang="en-US" dirty="0"/>
                        <a:t>3</a:t>
                      </a:r>
                    </a:p>
                  </a:txBody>
                  <a:tcPr/>
                </a:tc>
                <a:tc>
                  <a:txBody>
                    <a:bodyPr/>
                    <a:lstStyle/>
                    <a:p>
                      <a:pPr algn="ctr"/>
                      <a:r>
                        <a:rPr lang="en-US" dirty="0"/>
                        <a:t>2</a:t>
                      </a:r>
                    </a:p>
                  </a:txBody>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FE98D24F-C87A-0009-630E-4990E5F26C10}"/>
              </a:ext>
            </a:extLst>
          </p:cNvPr>
          <p:cNvSpPr txBox="1"/>
          <p:nvPr/>
        </p:nvSpPr>
        <p:spPr>
          <a:xfrm>
            <a:off x="418014" y="2251162"/>
            <a:ext cx="1324402" cy="400110"/>
          </a:xfrm>
          <a:prstGeom prst="rect">
            <a:avLst/>
          </a:prstGeom>
          <a:noFill/>
        </p:spPr>
        <p:txBody>
          <a:bodyPr wrap="none" rtlCol="0">
            <a:spAutoFit/>
          </a:bodyPr>
          <a:lstStyle/>
          <a:p>
            <a:r>
              <a:rPr lang="en-US" sz="2000" dirty="0">
                <a:ea typeface="ＭＳ Ｐゴシック" charset="0"/>
              </a:rPr>
              <a:t>n = 3, C = 4</a:t>
            </a:r>
            <a:endParaRPr lang="en-US" sz="2000" dirty="0"/>
          </a:p>
        </p:txBody>
      </p:sp>
      <p:sp>
        <p:nvSpPr>
          <p:cNvPr id="6" name="Rectangle 3">
            <a:extLst>
              <a:ext uri="{FF2B5EF4-FFF2-40B4-BE49-F238E27FC236}">
                <a16:creationId xmlns:a16="http://schemas.microsoft.com/office/drawing/2014/main" id="{6EBA6E41-542B-1AC2-6733-87F164463CFD}"/>
              </a:ext>
            </a:extLst>
          </p:cNvPr>
          <p:cNvSpPr txBox="1">
            <a:spLocks noChangeArrowheads="1"/>
          </p:cNvSpPr>
          <p:nvPr>
            <p:custDataLst>
              <p:tags r:id="rId9"/>
            </p:custDataLst>
          </p:nvPr>
        </p:nvSpPr>
        <p:spPr>
          <a:xfrm>
            <a:off x="4338777" y="3385787"/>
            <a:ext cx="4117247" cy="335461"/>
          </a:xfrm>
          <a:prstGeom prst="rect">
            <a:avLst/>
          </a:prstGeom>
        </p:spPr>
        <p:txBody>
          <a:bodyPr vert="horz" lIns="91440" tIns="45720" rIns="91440" bIns="45720" rtlCol="0" anchor="t"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000" i="1" dirty="0">
                <a:ea typeface="ＭＳ Ｐゴシック" charset="0"/>
                <a:cs typeface="ＭＳ Ｐゴシック" charset="0"/>
              </a:rPr>
              <a:t>Step 2</a:t>
            </a:r>
            <a:r>
              <a:rPr lang="en-US" sz="2000" dirty="0">
                <a:ea typeface="ＭＳ Ｐゴシック" charset="0"/>
                <a:cs typeface="ＭＳ Ｐゴシック" charset="0"/>
              </a:rPr>
              <a:t>:</a:t>
            </a:r>
          </a:p>
        </p:txBody>
      </p:sp>
      <p:cxnSp>
        <p:nvCxnSpPr>
          <p:cNvPr id="15" name="Straight Connector 14">
            <a:extLst>
              <a:ext uri="{FF2B5EF4-FFF2-40B4-BE49-F238E27FC236}">
                <a16:creationId xmlns:a16="http://schemas.microsoft.com/office/drawing/2014/main" id="{43CC1931-4AED-4E29-5532-5CEA62F7F6CA}"/>
              </a:ext>
            </a:extLst>
          </p:cNvPr>
          <p:cNvCxnSpPr/>
          <p:nvPr/>
        </p:nvCxnSpPr>
        <p:spPr>
          <a:xfrm>
            <a:off x="432494" y="2046514"/>
            <a:ext cx="11297951" cy="0"/>
          </a:xfrm>
          <a:prstGeom prst="line">
            <a:avLst/>
          </a:prstGeom>
          <a:ln>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Rectangle 3">
            <a:extLst>
              <a:ext uri="{FF2B5EF4-FFF2-40B4-BE49-F238E27FC236}">
                <a16:creationId xmlns:a16="http://schemas.microsoft.com/office/drawing/2014/main" id="{A3E33CC4-5372-5025-7E17-B97F6AE5988B}"/>
              </a:ext>
            </a:extLst>
          </p:cNvPr>
          <p:cNvSpPr txBox="1">
            <a:spLocks noChangeArrowheads="1"/>
          </p:cNvSpPr>
          <p:nvPr>
            <p:custDataLst>
              <p:tags r:id="rId10"/>
            </p:custDataLst>
          </p:nvPr>
        </p:nvSpPr>
        <p:spPr>
          <a:xfrm>
            <a:off x="4338776" y="4728448"/>
            <a:ext cx="4117246"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800" dirty="0">
                <a:solidFill>
                  <a:schemeClr val="bg1"/>
                </a:solidFill>
                <a:ea typeface="ＭＳ Ｐゴシック" charset="0"/>
                <a:cs typeface="ＭＳ Ｐゴシック" charset="0"/>
              </a:rPr>
              <a:t>Cannot fit item 3</a:t>
            </a:r>
          </a:p>
        </p:txBody>
      </p:sp>
      <mc:AlternateContent xmlns:mc="http://schemas.openxmlformats.org/markup-compatibility/2006" xmlns:a14="http://schemas.microsoft.com/office/drawing/2010/main">
        <mc:Choice Requires="a14">
          <p:sp>
            <p:nvSpPr>
              <p:cNvPr id="18" name="Rectangle 3">
                <a:extLst>
                  <a:ext uri="{FF2B5EF4-FFF2-40B4-BE49-F238E27FC236}">
                    <a16:creationId xmlns:a16="http://schemas.microsoft.com/office/drawing/2014/main" id="{0DD3FA9B-EFC0-F450-EDA3-5DEDBB98DADF}"/>
                  </a:ext>
                </a:extLst>
              </p:cNvPr>
              <p:cNvSpPr txBox="1">
                <a:spLocks noChangeArrowheads="1"/>
              </p:cNvSpPr>
              <p:nvPr>
                <p:custDataLst>
                  <p:tags r:id="rId11"/>
                </p:custDataLst>
              </p:nvPr>
            </p:nvSpPr>
            <p:spPr>
              <a:xfrm>
                <a:off x="8683838" y="4728449"/>
                <a:ext cx="3000763" cy="549170"/>
              </a:xfrm>
              <a:prstGeom prst="rect">
                <a:avLst/>
              </a:prstGeom>
              <a:solidFill>
                <a:schemeClr val="tx1">
                  <a:lumMod val="95000"/>
                </a:schemeClr>
              </a:solidFill>
              <a:ln>
                <a:solidFill>
                  <a:schemeClr val="bg1"/>
                </a:solidFill>
              </a:ln>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14:m>
                  <m:oMathPara xmlns:m="http://schemas.openxmlformats.org/officeDocument/2006/math">
                    <m:oMathParaPr>
                      <m:jc m:val="centerGroup"/>
                    </m:oMathParaPr>
                    <m:oMath xmlns:m="http://schemas.openxmlformats.org/officeDocument/2006/math">
                      <m:r>
                        <a:rPr lang="en-US" sz="2800" b="0" i="1" smtClean="0">
                          <a:solidFill>
                            <a:schemeClr val="bg1"/>
                          </a:solidFill>
                          <a:latin typeface="Cambria Math" panose="02040503050406030204" pitchFamily="18" charset="0"/>
                          <a:ea typeface="ＭＳ Ｐゴシック" charset="0"/>
                          <a:cs typeface="ＭＳ Ｐゴシック" charset="0"/>
                        </a:rPr>
                        <m:t>𝑝</m:t>
                      </m:r>
                      <m:r>
                        <a:rPr lang="en-US" sz="2800" b="0" i="1" smtClean="0">
                          <a:solidFill>
                            <a:schemeClr val="bg1"/>
                          </a:solidFill>
                          <a:latin typeface="Cambria Math" panose="02040503050406030204" pitchFamily="18" charset="0"/>
                          <a:ea typeface="ＭＳ Ｐゴシック" charset="0"/>
                          <a:cs typeface="ＭＳ Ｐゴシック" charset="0"/>
                        </a:rPr>
                        <m:t>=8</m:t>
                      </m:r>
                    </m:oMath>
                  </m:oMathPara>
                </a14:m>
                <a:endParaRPr lang="en-US" sz="2800" dirty="0">
                  <a:solidFill>
                    <a:schemeClr val="bg1"/>
                  </a:solidFill>
                  <a:ea typeface="ＭＳ Ｐゴシック" charset="0"/>
                  <a:cs typeface="ＭＳ Ｐゴシック" charset="0"/>
                </a:endParaRPr>
              </a:p>
            </p:txBody>
          </p:sp>
        </mc:Choice>
        <mc:Fallback xmlns="">
          <p:sp>
            <p:nvSpPr>
              <p:cNvPr id="18" name="Rectangle 3">
                <a:extLst>
                  <a:ext uri="{FF2B5EF4-FFF2-40B4-BE49-F238E27FC236}">
                    <a16:creationId xmlns:a16="http://schemas.microsoft.com/office/drawing/2014/main" id="{0DD3FA9B-EFC0-F450-EDA3-5DEDBB98DADF}"/>
                  </a:ext>
                </a:extLst>
              </p:cNvPr>
              <p:cNvSpPr txBox="1">
                <a:spLocks noRot="1" noChangeAspect="1" noMove="1" noResize="1" noEditPoints="1" noAdjustHandles="1" noChangeArrowheads="1" noChangeShapeType="1" noTextEdit="1"/>
              </p:cNvSpPr>
              <p:nvPr>
                <p:custDataLst>
                  <p:tags r:id="rId18"/>
                </p:custDataLst>
              </p:nvPr>
            </p:nvSpPr>
            <p:spPr>
              <a:xfrm>
                <a:off x="8683838" y="4728449"/>
                <a:ext cx="3000763" cy="549170"/>
              </a:xfrm>
              <a:prstGeom prst="rect">
                <a:avLst/>
              </a:prstGeom>
              <a:blipFill>
                <a:blip r:embed="rId19"/>
                <a:stretch>
                  <a:fillRect/>
                </a:stretch>
              </a:blipFill>
              <a:ln>
                <a:solidFill>
                  <a:schemeClr val="bg1"/>
                </a:solidFill>
              </a:ln>
            </p:spPr>
            <p:txBody>
              <a:bodyPr/>
              <a:lstStyle/>
              <a:p>
                <a:r>
                  <a:rPr lang="en-US">
                    <a:noFill/>
                  </a:rPr>
                  <a:t> </a:t>
                </a:r>
              </a:p>
            </p:txBody>
          </p:sp>
        </mc:Fallback>
      </mc:AlternateContent>
      <p:sp>
        <p:nvSpPr>
          <p:cNvPr id="19" name="Rectangle 3">
            <a:extLst>
              <a:ext uri="{FF2B5EF4-FFF2-40B4-BE49-F238E27FC236}">
                <a16:creationId xmlns:a16="http://schemas.microsoft.com/office/drawing/2014/main" id="{F9268C37-9ADA-F0D3-B894-41F260F43A36}"/>
              </a:ext>
            </a:extLst>
          </p:cNvPr>
          <p:cNvSpPr txBox="1">
            <a:spLocks noChangeArrowheads="1"/>
          </p:cNvSpPr>
          <p:nvPr>
            <p:custDataLst>
              <p:tags r:id="rId12"/>
            </p:custDataLst>
          </p:nvPr>
        </p:nvSpPr>
        <p:spPr>
          <a:xfrm>
            <a:off x="4338776" y="4417760"/>
            <a:ext cx="4117247" cy="335461"/>
          </a:xfrm>
          <a:prstGeom prst="rect">
            <a:avLst/>
          </a:prstGeom>
        </p:spPr>
        <p:txBody>
          <a:bodyPr vert="horz" lIns="91440" tIns="45720" rIns="91440" bIns="45720" rtlCol="0" anchor="t" anchorCtr="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000" i="1" dirty="0">
                <a:ea typeface="ＭＳ Ｐゴシック" charset="0"/>
                <a:cs typeface="ＭＳ Ｐゴシック" charset="0"/>
              </a:rPr>
              <a:t>Step 3</a:t>
            </a:r>
            <a:r>
              <a:rPr lang="en-US" sz="2000" dirty="0">
                <a:ea typeface="ＭＳ Ｐゴシック" charset="0"/>
                <a:cs typeface="ＭＳ Ｐゴシック" charset="0"/>
              </a:rPr>
              <a:t>:</a:t>
            </a:r>
          </a:p>
        </p:txBody>
      </p:sp>
    </p:spTree>
    <p:extLst>
      <p:ext uri="{BB962C8B-B14F-4D97-AF65-F5344CB8AC3E}">
        <p14:creationId xmlns:p14="http://schemas.microsoft.com/office/powerpoint/2010/main" val="504569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1313A-F9D5-133A-C880-C2BCE55068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8192EF-3827-5B9A-AB95-CB94B8A8D257}"/>
              </a:ext>
            </a:extLst>
          </p:cNvPr>
          <p:cNvSpPr>
            <a:spLocks noGrp="1"/>
          </p:cNvSpPr>
          <p:nvPr>
            <p:ph type="ctrTitle"/>
          </p:nvPr>
        </p:nvSpPr>
        <p:spPr/>
        <p:txBody>
          <a:bodyPr/>
          <a:lstStyle/>
          <a:p>
            <a:pPr algn="ctr"/>
            <a:r>
              <a:rPr lang="en-US" dirty="0"/>
              <a:t>Dynamic Programming Solution to 0/1 Knapsack Problem</a:t>
            </a:r>
          </a:p>
        </p:txBody>
      </p:sp>
    </p:spTree>
    <p:extLst>
      <p:ext uri="{BB962C8B-B14F-4D97-AF65-F5344CB8AC3E}">
        <p14:creationId xmlns:p14="http://schemas.microsoft.com/office/powerpoint/2010/main" val="4174105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{78731ABC-CB82-E74D-A429-13D3326A7E5D}tf10001122</Template>
  <TotalTime>42324</TotalTime>
  <Words>6344</Words>
  <Application>Microsoft Macintosh PowerPoint</Application>
  <PresentationFormat>Widescreen</PresentationFormat>
  <Paragraphs>2017</Paragraphs>
  <Slides>70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ＭＳ Ｐゴシック</vt:lpstr>
      <vt:lpstr>Arial</vt:lpstr>
      <vt:lpstr>Calibri</vt:lpstr>
      <vt:lpstr>Cambria Math</vt:lpstr>
      <vt:lpstr>Courier New</vt:lpstr>
      <vt:lpstr>Tw Cen MT</vt:lpstr>
      <vt:lpstr>Circuit</vt:lpstr>
      <vt:lpstr>Dynamic Programming 0/1 Knapsack</vt:lpstr>
      <vt:lpstr>Dynamic Programming</vt:lpstr>
      <vt:lpstr>0/1 Knapsack Problem</vt:lpstr>
      <vt:lpstr>Recall: Knapsack Problems</vt:lpstr>
      <vt:lpstr>Knapsack Problems</vt:lpstr>
      <vt:lpstr>0/1 Knapsack Problem</vt:lpstr>
      <vt:lpstr>Reminder: Optimal Substructure</vt:lpstr>
      <vt:lpstr>Greedy Choice DOES NOT WORK</vt:lpstr>
      <vt:lpstr>Dynamic Programming Solution to 0/1 Knapsack Problem</vt:lpstr>
      <vt:lpstr>Process for Dynamic Programming</vt:lpstr>
      <vt:lpstr>Think about the optimal substructure</vt:lpstr>
      <vt:lpstr>Possible Recursive Structure</vt:lpstr>
      <vt:lpstr>Recursive Structure</vt:lpstr>
      <vt:lpstr>Recursive Structure</vt:lpstr>
      <vt:lpstr>A Different Way to Think about it</vt:lpstr>
      <vt:lpstr>Process for Dynamic Programming</vt:lpstr>
      <vt:lpstr>Recursive Structure</vt:lpstr>
      <vt:lpstr>Final Recurrence</vt:lpstr>
      <vt:lpstr>Final Recurrence</vt:lpstr>
      <vt:lpstr>Process for Dynamic Programming</vt:lpstr>
      <vt:lpstr>Put Values in Table</vt:lpstr>
      <vt:lpstr>Process for Dynamic Programming</vt:lpstr>
      <vt:lpstr>Pseudo-code</vt:lpstr>
      <vt:lpstr>Pseudo-code</vt:lpstr>
      <vt:lpstr>Pseudo-code</vt:lpstr>
      <vt:lpstr>Pseudo-code</vt:lpstr>
      <vt:lpstr>Pseudo-code</vt:lpstr>
      <vt:lpstr>Let’s Try This Test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BackTRack</vt:lpstr>
      <vt:lpstr>How to BackTRack</vt:lpstr>
      <vt:lpstr>How to BackTRack</vt:lpstr>
      <vt:lpstr>How to BackTRack</vt:lpstr>
      <vt:lpstr>How to BackTRack</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Mark Floryan</dc:creator>
  <cp:lastModifiedBy>Floryan, Mark Richard (mrf8t)</cp:lastModifiedBy>
  <cp:revision>250</cp:revision>
  <dcterms:created xsi:type="dcterms:W3CDTF">2023-02-24T14:15:53Z</dcterms:created>
  <dcterms:modified xsi:type="dcterms:W3CDTF">2025-11-06T23:25:37Z</dcterms:modified>
</cp:coreProperties>
</file>