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06" r:id="rId1"/>
  </p:sldMasterIdLst>
  <p:notesMasterIdLst>
    <p:notesMasterId r:id="rId41"/>
  </p:notesMasterIdLst>
  <p:sldIdLst>
    <p:sldId id="256" r:id="rId2"/>
    <p:sldId id="685" r:id="rId3"/>
    <p:sldId id="680" r:id="rId4"/>
    <p:sldId id="675" r:id="rId5"/>
    <p:sldId id="686" r:id="rId6"/>
    <p:sldId id="386" r:id="rId7"/>
    <p:sldId id="687" r:id="rId8"/>
    <p:sldId id="644" r:id="rId9"/>
    <p:sldId id="688" r:id="rId10"/>
    <p:sldId id="689" r:id="rId11"/>
    <p:sldId id="690" r:id="rId12"/>
    <p:sldId id="691" r:id="rId13"/>
    <p:sldId id="692" r:id="rId14"/>
    <p:sldId id="693" r:id="rId15"/>
    <p:sldId id="694" r:id="rId16"/>
    <p:sldId id="695" r:id="rId17"/>
    <p:sldId id="696" r:id="rId18"/>
    <p:sldId id="697" r:id="rId19"/>
    <p:sldId id="699" r:id="rId20"/>
    <p:sldId id="700" r:id="rId21"/>
    <p:sldId id="701" r:id="rId22"/>
    <p:sldId id="702" r:id="rId23"/>
    <p:sldId id="703" r:id="rId24"/>
    <p:sldId id="706" r:id="rId25"/>
    <p:sldId id="707" r:id="rId26"/>
    <p:sldId id="708" r:id="rId27"/>
    <p:sldId id="709" r:id="rId28"/>
    <p:sldId id="710" r:id="rId29"/>
    <p:sldId id="711" r:id="rId30"/>
    <p:sldId id="712" r:id="rId31"/>
    <p:sldId id="713" r:id="rId32"/>
    <p:sldId id="714" r:id="rId33"/>
    <p:sldId id="715" r:id="rId34"/>
    <p:sldId id="716" r:id="rId35"/>
    <p:sldId id="717" r:id="rId36"/>
    <p:sldId id="718" r:id="rId37"/>
    <p:sldId id="719" r:id="rId38"/>
    <p:sldId id="720" r:id="rId39"/>
    <p:sldId id="721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89"/>
    <p:restoredTop sz="94673"/>
  </p:normalViewPr>
  <p:slideViewPr>
    <p:cSldViewPr snapToGrid="0" snapToObjects="1">
      <p:cViewPr varScale="1">
        <p:scale>
          <a:sx n="108" d="100"/>
          <a:sy n="108" d="100"/>
        </p:scale>
        <p:origin x="232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45307-6ED4-B142-BD64-10F739779302}" type="datetimeFigureOut">
              <a:rPr lang="en-US" smtClean="0"/>
              <a:t>11/6/25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DE956-AECE-4A49-8BC2-51A8C013B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8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DE956-AECE-4A49-8BC2-51A8C013B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57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FC19F98-D3F8-C349-918F-1EDE116948C4}" type="datetime1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3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8230-9216-CD48-ACC1-599FEC5001FB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37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47CEF-D856-6140-B0C4-DF592B4CA222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80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F6AE0-3527-444B-AF2D-47FA89181505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387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19E0C-D974-7A40-A01C-A18B03E211BA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5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7FDDA-9619-C747-962B-3642CAD22E45}" type="datetime1">
              <a:rPr lang="en-US" smtClean="0"/>
              <a:t>11/6/25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66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74C5-5EC5-6A4E-9404-36FEF11B13BB}" type="datetime1">
              <a:rPr lang="en-US" smtClean="0"/>
              <a:t>11/6/25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744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7A6AA-EF56-D448-934D-8699BEE3E71F}" type="datetime1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7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B1DFD-339F-314D-B6E1-FC9270130DB1}" type="datetime1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4B5B8-47DE-9545-851B-D35907C8A3F7}" type="datetime1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D1A1C-F83A-8D44-AE8F-0BA740C55B16}" type="datetime1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C6EF6-E113-9641-9189-ABF6B55C6D2C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07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25D51-8565-E842-8EA3-5E4FA12322B8}" type="datetime1">
              <a:rPr lang="en-US" smtClean="0"/>
              <a:t>11/6/25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720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ABF8-6EDD-0347-AC56-0C7A6E442683}" type="datetime1">
              <a:rPr lang="en-US" smtClean="0"/>
              <a:t>11/6/25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1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C8E1C-1555-F64F-B2E1-6780CFCFD281}" type="datetime1">
              <a:rPr lang="en-US" smtClean="0"/>
              <a:t>11/6/25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4A54-F25C-BB4A-94FE-73812F6421F7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03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4A87C-95FD-F248-B73C-1A36D0853430}" type="datetime1">
              <a:rPr lang="en-US" smtClean="0"/>
              <a:t>11/6/25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5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6E40-797E-D947-8D32-A80217FC452B}" type="datetime1">
              <a:rPr lang="en-US" smtClean="0"/>
              <a:t>11/6/25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91E88-2515-D24B-B4EA-67D975D085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601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  <p:sldLayoutId id="2147484018" r:id="rId12"/>
    <p:sldLayoutId id="2147484019" r:id="rId13"/>
    <p:sldLayoutId id="2147484020" r:id="rId14"/>
    <p:sldLayoutId id="2147484021" r:id="rId15"/>
    <p:sldLayoutId id="2147484022" r:id="rId16"/>
    <p:sldLayoutId id="214748402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F7A2C-CECB-EA45-9A8F-28914F6ACB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Dynamic Programming</a:t>
            </a:r>
            <a:br>
              <a:rPr lang="en-US" dirty="0"/>
            </a:br>
            <a:r>
              <a:rPr lang="en-US" dirty="0"/>
              <a:t>Coin 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3BA16-EE93-B74E-A27C-2B68B596B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Data Structures and Algorithms 2</a:t>
            </a:r>
            <a:br>
              <a:rPr lang="en-US" dirty="0"/>
            </a:br>
            <a:r>
              <a:rPr lang="en-US" dirty="0"/>
              <a:t>Mark Floryan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730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F8A12-FB83-0B49-7C05-5F2A5C3B9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1807-CA9E-2785-2A95-C3AF71A15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4DC076-CFCA-EB6A-EB6C-0A560A3411FE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E8EAA4-303E-35F4-0D16-4FCACA05B8B4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0C2C22A9-6103-EF19-AAE6-4829EBC10A5D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EB2FF2D-F1DA-E0BB-FC2A-9CE31B6DA206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</p:spTree>
    <p:extLst>
      <p:ext uri="{BB962C8B-B14F-4D97-AF65-F5344CB8AC3E}">
        <p14:creationId xmlns:p14="http://schemas.microsoft.com/office/powerpoint/2010/main" val="281140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1C7A0-B30D-F3B4-4ABC-48C54CB6A3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60000DA6-879B-96A9-C9AD-9A1DDE259B9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5D2DCA3-2DD6-D1BF-9B19-6107176180C0}"/>
              </a:ext>
            </a:extLst>
          </p:cNvPr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143001" y="722019"/>
            <a:ext cx="10005391" cy="998009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Recursive Structure</a:t>
            </a:r>
            <a:r>
              <a:rPr lang="en-US" dirty="0">
                <a:solidFill>
                  <a:schemeClr val="bg1"/>
                </a:solidFill>
              </a:rPr>
              <a:t>: With greedy, we always choose highest coin. With non-traditional coins, we don’t know which coin to choose…so we will need to try them all!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41680E-52E1-DF03-8F24-F0D5E0EE9759}"/>
              </a:ext>
            </a:extLst>
          </p:cNvPr>
          <p:cNvSpPr txBox="1"/>
          <p:nvPr/>
        </p:nvSpPr>
        <p:spPr>
          <a:xfrm>
            <a:off x="1673241" y="4661914"/>
            <a:ext cx="3079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(A) =   MIN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9D3A037-6C6E-AEF1-745A-52AD7B1972A5}"/>
              </a:ext>
            </a:extLst>
          </p:cNvPr>
          <p:cNvGrpSpPr/>
          <p:nvPr/>
        </p:nvGrpSpPr>
        <p:grpSpPr>
          <a:xfrm>
            <a:off x="3316762" y="1887632"/>
            <a:ext cx="5558475" cy="755058"/>
            <a:chOff x="4984296" y="2102154"/>
            <a:chExt cx="5558475" cy="75505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C336F92-1FFF-1066-2BAF-5FE3146F2454}"/>
                </a:ext>
              </a:extLst>
            </p:cNvPr>
            <p:cNvSpPr txBox="1"/>
            <p:nvPr/>
          </p:nvSpPr>
          <p:spPr>
            <a:xfrm>
              <a:off x="9197683" y="2302432"/>
              <a:ext cx="4281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D3960F1-6361-51E6-BE57-FB37CC0A5A44}"/>
                </a:ext>
              </a:extLst>
            </p:cNvPr>
            <p:cNvSpPr txBox="1"/>
            <p:nvPr/>
          </p:nvSpPr>
          <p:spPr>
            <a:xfrm>
              <a:off x="4984296" y="2302432"/>
              <a:ext cx="1068300" cy="369332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/>
                <a:t>Denom</a:t>
              </a:r>
              <a:r>
                <a:rPr lang="en-US" i="1" dirty="0"/>
                <a:t>[]: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AC0E31-E184-5D93-7523-1D4CEF5F6929}"/>
                </a:ext>
              </a:extLst>
            </p:cNvPr>
            <p:cNvSpPr/>
            <p:nvPr/>
          </p:nvSpPr>
          <p:spPr>
            <a:xfrm>
              <a:off x="9802542" y="2102154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430E543-62B7-4A53-F1D2-112447826611}"/>
                </a:ext>
              </a:extLst>
            </p:cNvPr>
            <p:cNvSpPr/>
            <p:nvPr/>
          </p:nvSpPr>
          <p:spPr>
            <a:xfrm>
              <a:off x="7271798" y="2102155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c2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4AA47818-7396-758D-631F-D8D9024FA5FB}"/>
                </a:ext>
              </a:extLst>
            </p:cNvPr>
            <p:cNvSpPr/>
            <p:nvPr/>
          </p:nvSpPr>
          <p:spPr>
            <a:xfrm>
              <a:off x="6294335" y="2106077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c1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3651635-625E-48BF-7241-DE487AAA52EF}"/>
                </a:ext>
              </a:extLst>
            </p:cNvPr>
            <p:cNvSpPr/>
            <p:nvPr/>
          </p:nvSpPr>
          <p:spPr>
            <a:xfrm>
              <a:off x="8249261" y="2116983"/>
              <a:ext cx="740229" cy="740229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c3</a:t>
              </a:r>
            </a:p>
          </p:txBody>
        </p:sp>
      </p:grpSp>
      <p:sp>
        <p:nvSpPr>
          <p:cNvPr id="30" name="Oval 29">
            <a:extLst>
              <a:ext uri="{FF2B5EF4-FFF2-40B4-BE49-F238E27FC236}">
                <a16:creationId xmlns:a16="http://schemas.microsoft.com/office/drawing/2014/main" id="{57CC2BC9-6DC5-E5EC-8820-4208D23E81E0}"/>
              </a:ext>
            </a:extLst>
          </p:cNvPr>
          <p:cNvSpPr/>
          <p:nvPr/>
        </p:nvSpPr>
        <p:spPr>
          <a:xfrm>
            <a:off x="5665072" y="3040119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D60BEE-AAC1-446F-868C-085C8E44ABD5}"/>
              </a:ext>
            </a:extLst>
          </p:cNvPr>
          <p:cNvSpPr txBox="1"/>
          <p:nvPr/>
        </p:nvSpPr>
        <p:spPr>
          <a:xfrm>
            <a:off x="6699610" y="3225567"/>
            <a:ext cx="335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6C04A44-7D41-BC27-5055-A0D249B10099}"/>
              </a:ext>
            </a:extLst>
          </p:cNvPr>
          <p:cNvSpPr/>
          <p:nvPr/>
        </p:nvSpPr>
        <p:spPr>
          <a:xfrm>
            <a:off x="5665072" y="3844108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B86F8D8-E082-3B9F-4E2B-BAE88196E4FB}"/>
              </a:ext>
            </a:extLst>
          </p:cNvPr>
          <p:cNvSpPr txBox="1"/>
          <p:nvPr/>
        </p:nvSpPr>
        <p:spPr>
          <a:xfrm>
            <a:off x="6699610" y="4029556"/>
            <a:ext cx="335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c2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AB2F493-FACD-DBFF-6ADA-A8BCE4F7F36F}"/>
              </a:ext>
            </a:extLst>
          </p:cNvPr>
          <p:cNvSpPr/>
          <p:nvPr/>
        </p:nvSpPr>
        <p:spPr>
          <a:xfrm>
            <a:off x="5665072" y="4648097"/>
            <a:ext cx="740229" cy="740229"/>
          </a:xfrm>
          <a:prstGeom prst="ellipse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25B1B9-36A3-8619-7719-4B82389264FA}"/>
              </a:ext>
            </a:extLst>
          </p:cNvPr>
          <p:cNvSpPr txBox="1"/>
          <p:nvPr/>
        </p:nvSpPr>
        <p:spPr>
          <a:xfrm>
            <a:off x="6699610" y="4833545"/>
            <a:ext cx="3355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C4C6CD5-C279-6A51-71DF-32366965F852}"/>
              </a:ext>
            </a:extLst>
          </p:cNvPr>
          <p:cNvSpPr/>
          <p:nvPr/>
        </p:nvSpPr>
        <p:spPr>
          <a:xfrm>
            <a:off x="5665072" y="5840241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3E3B8A-FF19-1951-CB64-8D49D9DCDF1B}"/>
              </a:ext>
            </a:extLst>
          </p:cNvPr>
          <p:cNvSpPr txBox="1"/>
          <p:nvPr/>
        </p:nvSpPr>
        <p:spPr>
          <a:xfrm>
            <a:off x="6699610" y="6025689"/>
            <a:ext cx="3493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+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(A - </a:t>
            </a:r>
            <a:r>
              <a:rPr lang="en-US" dirty="0">
                <a:solidFill>
                  <a:schemeClr val="accent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.01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225CD33-5541-A390-DEA1-57BE27DBC6B1}"/>
              </a:ext>
            </a:extLst>
          </p:cNvPr>
          <p:cNvSpPr txBox="1"/>
          <p:nvPr/>
        </p:nvSpPr>
        <p:spPr>
          <a:xfrm>
            <a:off x="5882034" y="537325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50A7D44-A8AB-F4B1-66EA-298A91C87B63}"/>
              </a:ext>
            </a:extLst>
          </p:cNvPr>
          <p:cNvCxnSpPr/>
          <p:nvPr/>
        </p:nvCxnSpPr>
        <p:spPr>
          <a:xfrm>
            <a:off x="409905" y="2758303"/>
            <a:ext cx="11319641" cy="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Left Brace 40">
            <a:extLst>
              <a:ext uri="{FF2B5EF4-FFF2-40B4-BE49-F238E27FC236}">
                <a16:creationId xmlns:a16="http://schemas.microsoft.com/office/drawing/2014/main" id="{CFF4085B-5A21-9CCA-257A-9D61C342B7A4}"/>
              </a:ext>
            </a:extLst>
          </p:cNvPr>
          <p:cNvSpPr/>
          <p:nvPr/>
        </p:nvSpPr>
        <p:spPr>
          <a:xfrm>
            <a:off x="4813738" y="3019099"/>
            <a:ext cx="790526" cy="3633950"/>
          </a:xfrm>
          <a:prstGeom prst="leftBrac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6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0E54A-76D6-E601-81F2-D039CAE1F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559194B-9AF9-5744-B2CC-1FFFEE6EEEB5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4306E6C-CD58-216C-2A3F-1D697014557D}"/>
              </a:ext>
            </a:extLst>
          </p:cNvPr>
          <p:cNvGrpSpPr/>
          <p:nvPr/>
        </p:nvGrpSpPr>
        <p:grpSpPr>
          <a:xfrm>
            <a:off x="475063" y="1757858"/>
            <a:ext cx="8519633" cy="3633950"/>
            <a:chOff x="1673241" y="3019099"/>
            <a:chExt cx="8519633" cy="363395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CF7C417-D166-3CDC-875A-9FE252D905E1}"/>
                </a:ext>
              </a:extLst>
            </p:cNvPr>
            <p:cNvSpPr txBox="1"/>
            <p:nvPr/>
          </p:nvSpPr>
          <p:spPr>
            <a:xfrm>
              <a:off x="1673241" y="4661914"/>
              <a:ext cx="3079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(A) =   MIN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E0623CD-C2A0-E9CB-A293-B3BF775E50FA}"/>
                </a:ext>
              </a:extLst>
            </p:cNvPr>
            <p:cNvSpPr/>
            <p:nvPr/>
          </p:nvSpPr>
          <p:spPr>
            <a:xfrm>
              <a:off x="5665072" y="3040119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FAA8C7E-96A7-35C6-7AD8-ABC0C87D1F09}"/>
                </a:ext>
              </a:extLst>
            </p:cNvPr>
            <p:cNvSpPr txBox="1"/>
            <p:nvPr/>
          </p:nvSpPr>
          <p:spPr>
            <a:xfrm>
              <a:off x="6699610" y="3225567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67F9A78-1DD5-2E5B-7909-1AD7CC34FC5D}"/>
                </a:ext>
              </a:extLst>
            </p:cNvPr>
            <p:cNvSpPr/>
            <p:nvPr/>
          </p:nvSpPr>
          <p:spPr>
            <a:xfrm>
              <a:off x="5665072" y="3844108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c2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48C5962-9D8C-04F0-EB83-F8956F6B6F91}"/>
                </a:ext>
              </a:extLst>
            </p:cNvPr>
            <p:cNvSpPr txBox="1"/>
            <p:nvPr/>
          </p:nvSpPr>
          <p:spPr>
            <a:xfrm>
              <a:off x="6699610" y="4029556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c2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A978A3D-7A07-A0E6-633E-BEBD62DBF6CB}"/>
                </a:ext>
              </a:extLst>
            </p:cNvPr>
            <p:cNvSpPr/>
            <p:nvPr/>
          </p:nvSpPr>
          <p:spPr>
            <a:xfrm>
              <a:off x="5665072" y="4648097"/>
              <a:ext cx="740229" cy="740229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632F909-61F1-EFDE-1CED-F47A46FC122F}"/>
                </a:ext>
              </a:extLst>
            </p:cNvPr>
            <p:cNvSpPr txBox="1"/>
            <p:nvPr/>
          </p:nvSpPr>
          <p:spPr>
            <a:xfrm>
              <a:off x="6699610" y="4833545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c3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FCE13D9-97F3-D532-26C9-E9CEA3ED4321}"/>
                </a:ext>
              </a:extLst>
            </p:cNvPr>
            <p:cNvSpPr/>
            <p:nvPr/>
          </p:nvSpPr>
          <p:spPr>
            <a:xfrm>
              <a:off x="5665072" y="584024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54FA474-5DD7-451E-9934-0CFBDFCBC271}"/>
                </a:ext>
              </a:extLst>
            </p:cNvPr>
            <p:cNvSpPr txBox="1"/>
            <p:nvPr/>
          </p:nvSpPr>
          <p:spPr>
            <a:xfrm>
              <a:off x="6699610" y="6025689"/>
              <a:ext cx="34932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5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.01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0E6FB5A-90C9-3E25-7E85-8DEB98C9CC91}"/>
                </a:ext>
              </a:extLst>
            </p:cNvPr>
            <p:cNvSpPr txBox="1"/>
            <p:nvPr/>
          </p:nvSpPr>
          <p:spPr>
            <a:xfrm>
              <a:off x="5882034" y="537325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</p:txBody>
        </p:sp>
        <p:sp>
          <p:nvSpPr>
            <p:cNvPr id="41" name="Left Brace 40">
              <a:extLst>
                <a:ext uri="{FF2B5EF4-FFF2-40B4-BE49-F238E27FC236}">
                  <a16:creationId xmlns:a16="http://schemas.microsoft.com/office/drawing/2014/main" id="{B82F63B3-A6D5-42B3-2ABC-C107DF75FEA0}"/>
                </a:ext>
              </a:extLst>
            </p:cNvPr>
            <p:cNvSpPr/>
            <p:nvPr/>
          </p:nvSpPr>
          <p:spPr>
            <a:xfrm>
              <a:off x="4813738" y="3019099"/>
              <a:ext cx="790526" cy="3633950"/>
            </a:xfrm>
            <a:prstGeom prst="leftBrac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26AF41A-16C3-9F68-CDCD-3589145ED1D5}"/>
              </a:ext>
            </a:extLst>
          </p:cNvPr>
          <p:cNvSpPr txBox="1"/>
          <p:nvPr/>
        </p:nvSpPr>
        <p:spPr>
          <a:xfrm>
            <a:off x="9373067" y="523881"/>
            <a:ext cx="2009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Recall that greedy version always just the top option here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07CC2EF-6B4E-6637-1377-88E545EA8D6B}"/>
              </a:ext>
            </a:extLst>
          </p:cNvPr>
          <p:cNvCxnSpPr/>
          <p:nvPr/>
        </p:nvCxnSpPr>
        <p:spPr>
          <a:xfrm flipH="1">
            <a:off x="8576441" y="1303283"/>
            <a:ext cx="658768" cy="47559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59C8220-B1A8-231C-9D60-5422BEE9DE17}"/>
              </a:ext>
            </a:extLst>
          </p:cNvPr>
          <p:cNvSpPr txBox="1"/>
          <p:nvPr/>
        </p:nvSpPr>
        <p:spPr>
          <a:xfrm>
            <a:off x="7248064" y="6010953"/>
            <a:ext cx="4078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However, now we do not know which option will be most optimal. Try all of them!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BE9038-DAB9-3C58-2E01-218576C60B95}"/>
              </a:ext>
            </a:extLst>
          </p:cNvPr>
          <p:cNvCxnSpPr>
            <a:cxnSpLocks/>
          </p:cNvCxnSpPr>
          <p:nvPr/>
        </p:nvCxnSpPr>
        <p:spPr>
          <a:xfrm flipH="1" flipV="1">
            <a:off x="7773246" y="5416828"/>
            <a:ext cx="298699" cy="594125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085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E983C-8585-D32E-843B-EAE26EBDA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C7FA2-4555-5D71-6A75-040567364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D852037-5C6D-81BE-1C37-F538A1130749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62C06F4-2C7A-6DAE-8BA5-D67645E49F46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47C4101E-4B8F-0367-C898-E5C879208C0E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F704E98-C941-F48C-027C-95E687AB560F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F6B612F-F76B-374F-F3CA-A650C3C37902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7E32BAF-3418-3323-DEA3-6B942F76AF7C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</p:spTree>
    <p:extLst>
      <p:ext uri="{BB962C8B-B14F-4D97-AF65-F5344CB8AC3E}">
        <p14:creationId xmlns:p14="http://schemas.microsoft.com/office/powerpoint/2010/main" val="1833505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A1DAE-4E28-6165-043C-52D2E62FD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8B71244-914E-EB26-9FA8-4B4B9619400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E99CA7-2D95-E2EB-71E0-1FFF16DB90D0}"/>
              </a:ext>
            </a:extLst>
          </p:cNvPr>
          <p:cNvGrpSpPr/>
          <p:nvPr/>
        </p:nvGrpSpPr>
        <p:grpSpPr>
          <a:xfrm>
            <a:off x="1836183" y="683916"/>
            <a:ext cx="8519633" cy="3633950"/>
            <a:chOff x="1673241" y="3019099"/>
            <a:chExt cx="8519633" cy="363395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B3D3C47-D9BB-C39C-9728-BF933CE91CD0}"/>
                </a:ext>
              </a:extLst>
            </p:cNvPr>
            <p:cNvSpPr txBox="1"/>
            <p:nvPr/>
          </p:nvSpPr>
          <p:spPr>
            <a:xfrm>
              <a:off x="1673241" y="4661914"/>
              <a:ext cx="3079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(A) =   MIN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3808770-D6BF-19AD-3E24-1450504ACA3D}"/>
                </a:ext>
              </a:extLst>
            </p:cNvPr>
            <p:cNvSpPr/>
            <p:nvPr/>
          </p:nvSpPr>
          <p:spPr>
            <a:xfrm>
              <a:off x="5665072" y="3040119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c1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C3882C9-C6D9-BE36-3C3F-147B98892A1B}"/>
                </a:ext>
              </a:extLst>
            </p:cNvPr>
            <p:cNvSpPr txBox="1"/>
            <p:nvPr/>
          </p:nvSpPr>
          <p:spPr>
            <a:xfrm>
              <a:off x="6699610" y="3225567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98706A2-E2A8-3726-378A-AEB1CE69F9FA}"/>
                </a:ext>
              </a:extLst>
            </p:cNvPr>
            <p:cNvSpPr/>
            <p:nvPr/>
          </p:nvSpPr>
          <p:spPr>
            <a:xfrm>
              <a:off x="5665072" y="3844108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c2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FB8E47E-0B8B-F876-467D-D33688310D59}"/>
                </a:ext>
              </a:extLst>
            </p:cNvPr>
            <p:cNvSpPr txBox="1"/>
            <p:nvPr/>
          </p:nvSpPr>
          <p:spPr>
            <a:xfrm>
              <a:off x="6699610" y="4029556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3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c2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564EBC3-C6F9-90FD-B734-E7F0C9F3A919}"/>
                </a:ext>
              </a:extLst>
            </p:cNvPr>
            <p:cNvSpPr/>
            <p:nvPr/>
          </p:nvSpPr>
          <p:spPr>
            <a:xfrm>
              <a:off x="5665072" y="4648097"/>
              <a:ext cx="740229" cy="740229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c3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9EF3A0D-6569-A81F-17B4-04B4748B6318}"/>
                </a:ext>
              </a:extLst>
            </p:cNvPr>
            <p:cNvSpPr txBox="1"/>
            <p:nvPr/>
          </p:nvSpPr>
          <p:spPr>
            <a:xfrm>
              <a:off x="6699610" y="4833545"/>
              <a:ext cx="33554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c3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B5995F6-347D-4FC3-71A4-37958A548F3B}"/>
                </a:ext>
              </a:extLst>
            </p:cNvPr>
            <p:cNvSpPr/>
            <p:nvPr/>
          </p:nvSpPr>
          <p:spPr>
            <a:xfrm>
              <a:off x="5665072" y="584024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6245C57-B203-7329-1C3F-902FBFB52F05}"/>
                </a:ext>
              </a:extLst>
            </p:cNvPr>
            <p:cNvSpPr txBox="1"/>
            <p:nvPr/>
          </p:nvSpPr>
          <p:spPr>
            <a:xfrm>
              <a:off x="6699610" y="6025689"/>
              <a:ext cx="34932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+   </a:t>
              </a:r>
              <a:r>
                <a:rPr lang="en-US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(A - </a:t>
              </a:r>
              <a:r>
                <a:rPr lang="en-US" dirty="0">
                  <a:solidFill>
                    <a:schemeClr val="accent5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.01</a:t>
              </a: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E9AA7F3-1DBE-9600-70CF-18B295AD1336}"/>
                </a:ext>
              </a:extLst>
            </p:cNvPr>
            <p:cNvSpPr txBox="1"/>
            <p:nvPr/>
          </p:nvSpPr>
          <p:spPr>
            <a:xfrm>
              <a:off x="5882034" y="5373250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…</a:t>
              </a:r>
            </a:p>
          </p:txBody>
        </p:sp>
        <p:sp>
          <p:nvSpPr>
            <p:cNvPr id="41" name="Left Brace 40">
              <a:extLst>
                <a:ext uri="{FF2B5EF4-FFF2-40B4-BE49-F238E27FC236}">
                  <a16:creationId xmlns:a16="http://schemas.microsoft.com/office/drawing/2014/main" id="{F32B188F-B797-1045-C275-42581B2FA817}"/>
                </a:ext>
              </a:extLst>
            </p:cNvPr>
            <p:cNvSpPr/>
            <p:nvPr/>
          </p:nvSpPr>
          <p:spPr>
            <a:xfrm>
              <a:off x="4813738" y="3019099"/>
              <a:ext cx="790526" cy="3633950"/>
            </a:xfrm>
            <a:prstGeom prst="leftBrace">
              <a:avLst/>
            </a:prstGeom>
            <a:ln>
              <a:solidFill>
                <a:schemeClr val="tx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891EA611-EA1B-B88A-1520-CC8874D45388}"/>
              </a:ext>
            </a:extLst>
          </p:cNvPr>
          <p:cNvGrpSpPr/>
          <p:nvPr/>
        </p:nvGrpSpPr>
        <p:grpSpPr>
          <a:xfrm>
            <a:off x="1423529" y="5315261"/>
            <a:ext cx="9344941" cy="1348407"/>
            <a:chOff x="1390416" y="5012435"/>
            <a:chExt cx="9344941" cy="13484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820CA31-0E22-7745-D098-DC10B59C7F64}"/>
                </a:ext>
              </a:extLst>
            </p:cNvPr>
            <p:cNvSpPr/>
            <p:nvPr/>
          </p:nvSpPr>
          <p:spPr>
            <a:xfrm>
              <a:off x="23487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28482D-47EB-EE2E-558F-3BB9DB47D3EA}"/>
                </a:ext>
              </a:extLst>
            </p:cNvPr>
            <p:cNvSpPr/>
            <p:nvPr/>
          </p:nvSpPr>
          <p:spPr>
            <a:xfrm>
              <a:off x="29932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F8BD200-1C03-314F-9D54-03726BB542BA}"/>
                </a:ext>
              </a:extLst>
            </p:cNvPr>
            <p:cNvSpPr/>
            <p:nvPr/>
          </p:nvSpPr>
          <p:spPr>
            <a:xfrm>
              <a:off x="36375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3D5BB2-CD48-B86A-355F-E1170E981987}"/>
                </a:ext>
              </a:extLst>
            </p:cNvPr>
            <p:cNvSpPr/>
            <p:nvPr/>
          </p:nvSpPr>
          <p:spPr>
            <a:xfrm>
              <a:off x="42819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DEFD6ED-6CD6-5651-692B-251043C1E1E9}"/>
                </a:ext>
              </a:extLst>
            </p:cNvPr>
            <p:cNvSpPr/>
            <p:nvPr/>
          </p:nvSpPr>
          <p:spPr>
            <a:xfrm>
              <a:off x="49293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329B3FD-66C6-D229-5DD3-BB8052650152}"/>
                </a:ext>
              </a:extLst>
            </p:cNvPr>
            <p:cNvSpPr/>
            <p:nvPr/>
          </p:nvSpPr>
          <p:spPr>
            <a:xfrm>
              <a:off x="55738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371FE7-5EF5-A4AF-37C9-9FC505BCA74E}"/>
                </a:ext>
              </a:extLst>
            </p:cNvPr>
            <p:cNvSpPr/>
            <p:nvPr/>
          </p:nvSpPr>
          <p:spPr>
            <a:xfrm>
              <a:off x="621810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0A965BF-F939-2FA8-BEDF-F67D6B66F915}"/>
                </a:ext>
              </a:extLst>
            </p:cNvPr>
            <p:cNvSpPr/>
            <p:nvPr/>
          </p:nvSpPr>
          <p:spPr>
            <a:xfrm>
              <a:off x="234878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E290FC7-F7A3-2FBD-4C12-A723482BA507}"/>
                </a:ext>
              </a:extLst>
            </p:cNvPr>
            <p:cNvSpPr/>
            <p:nvPr/>
          </p:nvSpPr>
          <p:spPr>
            <a:xfrm>
              <a:off x="299322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D05A826-AE1C-2297-6611-F33C2EA45FA5}"/>
                </a:ext>
              </a:extLst>
            </p:cNvPr>
            <p:cNvSpPr/>
            <p:nvPr/>
          </p:nvSpPr>
          <p:spPr>
            <a:xfrm>
              <a:off x="363752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671D193-891C-8405-7C9D-066E884DE302}"/>
                </a:ext>
              </a:extLst>
            </p:cNvPr>
            <p:cNvSpPr/>
            <p:nvPr/>
          </p:nvSpPr>
          <p:spPr>
            <a:xfrm>
              <a:off x="42819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2ED2C95-33ED-EACC-8902-F4F29423A994}"/>
                </a:ext>
              </a:extLst>
            </p:cNvPr>
            <p:cNvSpPr/>
            <p:nvPr/>
          </p:nvSpPr>
          <p:spPr>
            <a:xfrm>
              <a:off x="49293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AD2F136-4B86-11DF-C835-9CC7B0BC680E}"/>
                </a:ext>
              </a:extLst>
            </p:cNvPr>
            <p:cNvSpPr/>
            <p:nvPr/>
          </p:nvSpPr>
          <p:spPr>
            <a:xfrm>
              <a:off x="557381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B6787F6-4FD7-9736-7B6D-E61B41841118}"/>
                </a:ext>
              </a:extLst>
            </p:cNvPr>
            <p:cNvSpPr/>
            <p:nvPr/>
          </p:nvSpPr>
          <p:spPr>
            <a:xfrm>
              <a:off x="621810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FA43028-B1C3-3196-A435-6C455F2522CB}"/>
                </a:ext>
              </a:extLst>
            </p:cNvPr>
            <p:cNvSpPr txBox="1"/>
            <p:nvPr/>
          </p:nvSpPr>
          <p:spPr>
            <a:xfrm>
              <a:off x="1430321" y="5103824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2BF3DE4-6D52-56E3-EEEE-7C9265F89668}"/>
                </a:ext>
              </a:extLst>
            </p:cNvPr>
            <p:cNvSpPr txBox="1"/>
            <p:nvPr/>
          </p:nvSpPr>
          <p:spPr>
            <a:xfrm>
              <a:off x="1390416" y="5807786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D4EEC4C-5CC8-CAC6-A309-3E33798466EB}"/>
                </a:ext>
              </a:extLst>
            </p:cNvPr>
            <p:cNvSpPr/>
            <p:nvPr/>
          </p:nvSpPr>
          <p:spPr>
            <a:xfrm>
              <a:off x="68658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E082643-712F-C1B6-81CD-540CBE4F6143}"/>
                </a:ext>
              </a:extLst>
            </p:cNvPr>
            <p:cNvSpPr/>
            <p:nvPr/>
          </p:nvSpPr>
          <p:spPr>
            <a:xfrm>
              <a:off x="75103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A4FAC97-60C2-AA6B-DA4C-FCA6900F1AF6}"/>
                </a:ext>
              </a:extLst>
            </p:cNvPr>
            <p:cNvSpPr/>
            <p:nvPr/>
          </p:nvSpPr>
          <p:spPr>
            <a:xfrm>
              <a:off x="81546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512FAA9-E5AB-F435-7C2C-731E07733D15}"/>
                </a:ext>
              </a:extLst>
            </p:cNvPr>
            <p:cNvSpPr/>
            <p:nvPr/>
          </p:nvSpPr>
          <p:spPr>
            <a:xfrm>
              <a:off x="87990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D14BF51-35C7-195D-4D2A-7C47988F4304}"/>
                </a:ext>
              </a:extLst>
            </p:cNvPr>
            <p:cNvSpPr/>
            <p:nvPr/>
          </p:nvSpPr>
          <p:spPr>
            <a:xfrm>
              <a:off x="94464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5D2553C-1069-28B2-0CE4-FB348027DD31}"/>
                </a:ext>
              </a:extLst>
            </p:cNvPr>
            <p:cNvSpPr/>
            <p:nvPr/>
          </p:nvSpPr>
          <p:spPr>
            <a:xfrm>
              <a:off x="100909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F6727D2-6F05-40EA-9319-13E655EDDBA1}"/>
                </a:ext>
              </a:extLst>
            </p:cNvPr>
            <p:cNvSpPr/>
            <p:nvPr/>
          </p:nvSpPr>
          <p:spPr>
            <a:xfrm>
              <a:off x="685745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BA1C7AD-993A-CAF5-7D5D-C0E7E0E858F9}"/>
                </a:ext>
              </a:extLst>
            </p:cNvPr>
            <p:cNvSpPr/>
            <p:nvPr/>
          </p:nvSpPr>
          <p:spPr>
            <a:xfrm>
              <a:off x="750189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4C411C7-A7F5-34EF-7DFD-32C9805A9B24}"/>
                </a:ext>
              </a:extLst>
            </p:cNvPr>
            <p:cNvSpPr/>
            <p:nvPr/>
          </p:nvSpPr>
          <p:spPr>
            <a:xfrm>
              <a:off x="814619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1957329-2B47-B9A7-32F9-174D7CE59921}"/>
                </a:ext>
              </a:extLst>
            </p:cNvPr>
            <p:cNvSpPr/>
            <p:nvPr/>
          </p:nvSpPr>
          <p:spPr>
            <a:xfrm>
              <a:off x="87906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83CFD0F-063E-36AD-C976-2321E4371A2B}"/>
                </a:ext>
              </a:extLst>
            </p:cNvPr>
            <p:cNvSpPr/>
            <p:nvPr/>
          </p:nvSpPr>
          <p:spPr>
            <a:xfrm>
              <a:off x="94380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F52A360-8488-17F6-86FF-679ACEC2C20F}"/>
                </a:ext>
              </a:extLst>
            </p:cNvPr>
            <p:cNvSpPr/>
            <p:nvPr/>
          </p:nvSpPr>
          <p:spPr>
            <a:xfrm>
              <a:off x="1008248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942397AD-7617-B18F-0150-CABE8AE52CE8}"/>
              </a:ext>
            </a:extLst>
          </p:cNvPr>
          <p:cNvSpPr txBox="1"/>
          <p:nvPr/>
        </p:nvSpPr>
        <p:spPr>
          <a:xfrm>
            <a:off x="563229" y="3598956"/>
            <a:ext cx="3430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Cell </a:t>
            </a:r>
            <a:r>
              <a:rPr lang="en-US" i="1" dirty="0" err="1"/>
              <a:t>i</a:t>
            </a:r>
            <a:r>
              <a:rPr lang="en-US" i="1" dirty="0"/>
              <a:t> stores the minimum number of coins needed to make </a:t>
            </a:r>
            <a:r>
              <a:rPr lang="en-US" i="1" dirty="0" err="1"/>
              <a:t>i</a:t>
            </a:r>
            <a:r>
              <a:rPr lang="en-US" i="1" dirty="0"/>
              <a:t> change.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8CD23EF-7DA6-D92D-82B2-0A2ADE2F5AFB}"/>
              </a:ext>
            </a:extLst>
          </p:cNvPr>
          <p:cNvCxnSpPr>
            <a:cxnSpLocks/>
          </p:cNvCxnSpPr>
          <p:nvPr/>
        </p:nvCxnSpPr>
        <p:spPr>
          <a:xfrm flipH="1" flipV="1">
            <a:off x="3226677" y="4286762"/>
            <a:ext cx="651640" cy="861418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496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34356-2AD8-DB89-445D-3158C4C06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B48D5D3-AEF3-90D7-9655-E829FC5A222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526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Recursive Structure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83BB146-7311-42FC-BC01-9F1C0F0D5794}"/>
              </a:ext>
            </a:extLst>
          </p:cNvPr>
          <p:cNvGrpSpPr/>
          <p:nvPr/>
        </p:nvGrpSpPr>
        <p:grpSpPr>
          <a:xfrm>
            <a:off x="1423529" y="2124176"/>
            <a:ext cx="9344941" cy="1348407"/>
            <a:chOff x="1390416" y="5012435"/>
            <a:chExt cx="9344941" cy="13484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120D8CE-A239-2141-E1BB-A47883768357}"/>
                </a:ext>
              </a:extLst>
            </p:cNvPr>
            <p:cNvSpPr/>
            <p:nvPr/>
          </p:nvSpPr>
          <p:spPr>
            <a:xfrm>
              <a:off x="23487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03D7C36-BFF5-6864-1F88-211B1F604EB1}"/>
                </a:ext>
              </a:extLst>
            </p:cNvPr>
            <p:cNvSpPr/>
            <p:nvPr/>
          </p:nvSpPr>
          <p:spPr>
            <a:xfrm>
              <a:off x="29932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B6052D6-1DC4-F5A7-773B-0F1E04427DFC}"/>
                </a:ext>
              </a:extLst>
            </p:cNvPr>
            <p:cNvSpPr/>
            <p:nvPr/>
          </p:nvSpPr>
          <p:spPr>
            <a:xfrm>
              <a:off x="36375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0A9B35-DF43-71AD-FEDE-F0D110071890}"/>
                </a:ext>
              </a:extLst>
            </p:cNvPr>
            <p:cNvSpPr/>
            <p:nvPr/>
          </p:nvSpPr>
          <p:spPr>
            <a:xfrm>
              <a:off x="42819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C3AD46C-FC4B-1D8D-4C43-505658E8584D}"/>
                </a:ext>
              </a:extLst>
            </p:cNvPr>
            <p:cNvSpPr/>
            <p:nvPr/>
          </p:nvSpPr>
          <p:spPr>
            <a:xfrm>
              <a:off x="49293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19FCD28-F051-69A2-09EC-9BB5C3918A8E}"/>
                </a:ext>
              </a:extLst>
            </p:cNvPr>
            <p:cNvSpPr/>
            <p:nvPr/>
          </p:nvSpPr>
          <p:spPr>
            <a:xfrm>
              <a:off x="55738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0892FA7-0A21-5A4A-4B16-D50E7DED1DD1}"/>
                </a:ext>
              </a:extLst>
            </p:cNvPr>
            <p:cNvSpPr/>
            <p:nvPr/>
          </p:nvSpPr>
          <p:spPr>
            <a:xfrm>
              <a:off x="621810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279F4DC-D832-6804-AD55-9F062F3E3D30}"/>
                </a:ext>
              </a:extLst>
            </p:cNvPr>
            <p:cNvSpPr/>
            <p:nvPr/>
          </p:nvSpPr>
          <p:spPr>
            <a:xfrm>
              <a:off x="234878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FF52897-859C-1663-D2AB-0DA2207B3143}"/>
                </a:ext>
              </a:extLst>
            </p:cNvPr>
            <p:cNvSpPr/>
            <p:nvPr/>
          </p:nvSpPr>
          <p:spPr>
            <a:xfrm>
              <a:off x="299322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50EE0A7-FA3E-A157-C919-DEDA2FA053D5}"/>
                </a:ext>
              </a:extLst>
            </p:cNvPr>
            <p:cNvSpPr/>
            <p:nvPr/>
          </p:nvSpPr>
          <p:spPr>
            <a:xfrm>
              <a:off x="363752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FDFFC2-1486-D9CB-A7BF-5BD79BFCF7F9}"/>
                </a:ext>
              </a:extLst>
            </p:cNvPr>
            <p:cNvSpPr/>
            <p:nvPr/>
          </p:nvSpPr>
          <p:spPr>
            <a:xfrm>
              <a:off x="42819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D5D8BAD-0230-18FA-22E6-1EA3D7001819}"/>
                </a:ext>
              </a:extLst>
            </p:cNvPr>
            <p:cNvSpPr/>
            <p:nvPr/>
          </p:nvSpPr>
          <p:spPr>
            <a:xfrm>
              <a:off x="49293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80685CE-B19F-FA59-C137-06277F7195B6}"/>
                </a:ext>
              </a:extLst>
            </p:cNvPr>
            <p:cNvSpPr/>
            <p:nvPr/>
          </p:nvSpPr>
          <p:spPr>
            <a:xfrm>
              <a:off x="557381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D29F4B4-0C6A-6A4B-C557-95CDD530253A}"/>
                </a:ext>
              </a:extLst>
            </p:cNvPr>
            <p:cNvSpPr/>
            <p:nvPr/>
          </p:nvSpPr>
          <p:spPr>
            <a:xfrm>
              <a:off x="621810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9776CFA-4065-A73B-6A2F-BB0860D73C50}"/>
                </a:ext>
              </a:extLst>
            </p:cNvPr>
            <p:cNvSpPr txBox="1"/>
            <p:nvPr/>
          </p:nvSpPr>
          <p:spPr>
            <a:xfrm>
              <a:off x="1430321" y="5103824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F0A41E6-6352-ECCE-FFD7-7F4C670D1848}"/>
                </a:ext>
              </a:extLst>
            </p:cNvPr>
            <p:cNvSpPr txBox="1"/>
            <p:nvPr/>
          </p:nvSpPr>
          <p:spPr>
            <a:xfrm>
              <a:off x="1390416" y="5807786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A01A989-2A92-1015-3485-4E035D67188E}"/>
                </a:ext>
              </a:extLst>
            </p:cNvPr>
            <p:cNvSpPr/>
            <p:nvPr/>
          </p:nvSpPr>
          <p:spPr>
            <a:xfrm>
              <a:off x="686588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B8ABCCE-AD37-AB3F-39FF-51152D379BF2}"/>
                </a:ext>
              </a:extLst>
            </p:cNvPr>
            <p:cNvSpPr/>
            <p:nvPr/>
          </p:nvSpPr>
          <p:spPr>
            <a:xfrm>
              <a:off x="751032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61B343E-3947-9E29-874E-2A32B1BD1384}"/>
                </a:ext>
              </a:extLst>
            </p:cNvPr>
            <p:cNvSpPr/>
            <p:nvPr/>
          </p:nvSpPr>
          <p:spPr>
            <a:xfrm>
              <a:off x="815462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4BE6F49-CF72-5CF0-E350-464C59C8CEDA}"/>
                </a:ext>
              </a:extLst>
            </p:cNvPr>
            <p:cNvSpPr/>
            <p:nvPr/>
          </p:nvSpPr>
          <p:spPr>
            <a:xfrm>
              <a:off x="87990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111809C-9686-A620-C4A8-34E90EB0DF6B}"/>
                </a:ext>
              </a:extLst>
            </p:cNvPr>
            <p:cNvSpPr/>
            <p:nvPr/>
          </p:nvSpPr>
          <p:spPr>
            <a:xfrm>
              <a:off x="9446467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E49EFE3-B4A7-6B9F-FF1D-713035516DA5}"/>
                </a:ext>
              </a:extLst>
            </p:cNvPr>
            <p:cNvSpPr/>
            <p:nvPr/>
          </p:nvSpPr>
          <p:spPr>
            <a:xfrm>
              <a:off x="10090912" y="5012435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19C1406-F143-14A6-A374-CF23B587A1B1}"/>
                </a:ext>
              </a:extLst>
            </p:cNvPr>
            <p:cNvSpPr/>
            <p:nvPr/>
          </p:nvSpPr>
          <p:spPr>
            <a:xfrm>
              <a:off x="685745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953F001-CAA3-13CB-BE75-74225A1ECB34}"/>
                </a:ext>
              </a:extLst>
            </p:cNvPr>
            <p:cNvSpPr/>
            <p:nvPr/>
          </p:nvSpPr>
          <p:spPr>
            <a:xfrm>
              <a:off x="750189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882B5C1-1520-656E-F8CC-37E437615FC4}"/>
                </a:ext>
              </a:extLst>
            </p:cNvPr>
            <p:cNvSpPr/>
            <p:nvPr/>
          </p:nvSpPr>
          <p:spPr>
            <a:xfrm>
              <a:off x="814619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6E4FE9F-3656-6DFD-9254-BDD45CB1309A}"/>
                </a:ext>
              </a:extLst>
            </p:cNvPr>
            <p:cNvSpPr/>
            <p:nvPr/>
          </p:nvSpPr>
          <p:spPr>
            <a:xfrm>
              <a:off x="87906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84244B6-F289-D410-957B-13D8482ABFB0}"/>
                </a:ext>
              </a:extLst>
            </p:cNvPr>
            <p:cNvSpPr/>
            <p:nvPr/>
          </p:nvSpPr>
          <p:spPr>
            <a:xfrm>
              <a:off x="94380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4D44607-1707-9FC9-CC42-7FD1604233B2}"/>
                </a:ext>
              </a:extLst>
            </p:cNvPr>
            <p:cNvSpPr/>
            <p:nvPr/>
          </p:nvSpPr>
          <p:spPr>
            <a:xfrm>
              <a:off x="1008248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783404C1-B925-AC68-3DC3-C5F98B7D0DC9}"/>
              </a:ext>
            </a:extLst>
          </p:cNvPr>
          <p:cNvSpPr txBox="1"/>
          <p:nvPr/>
        </p:nvSpPr>
        <p:spPr>
          <a:xfrm>
            <a:off x="1246259" y="919965"/>
            <a:ext cx="3430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Cell </a:t>
            </a:r>
            <a:r>
              <a:rPr lang="en-US" i="1" dirty="0" err="1"/>
              <a:t>i</a:t>
            </a:r>
            <a:r>
              <a:rPr lang="en-US" i="1" dirty="0"/>
              <a:t> stores the minimum number of coins needed to make </a:t>
            </a:r>
            <a:r>
              <a:rPr lang="en-US" i="1" dirty="0" err="1"/>
              <a:t>i</a:t>
            </a:r>
            <a:r>
              <a:rPr lang="en-US" i="1" dirty="0"/>
              <a:t> change.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34C3165-13DB-72D3-0720-337E819D3AC3}"/>
              </a:ext>
            </a:extLst>
          </p:cNvPr>
          <p:cNvCxnSpPr>
            <a:cxnSpLocks/>
          </p:cNvCxnSpPr>
          <p:nvPr/>
        </p:nvCxnSpPr>
        <p:spPr>
          <a:xfrm flipH="1" flipV="1">
            <a:off x="3836276" y="1605611"/>
            <a:ext cx="156581" cy="35967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C1254E53-9B2F-EFB3-9072-31F1A04EDAD5}"/>
              </a:ext>
            </a:extLst>
          </p:cNvPr>
          <p:cNvGrpSpPr/>
          <p:nvPr/>
        </p:nvGrpSpPr>
        <p:grpSpPr>
          <a:xfrm>
            <a:off x="1463428" y="4067159"/>
            <a:ext cx="9344941" cy="1348407"/>
            <a:chOff x="1390416" y="5012435"/>
            <a:chExt cx="9344941" cy="134840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479BCAD-0936-725E-8642-485A462385F4}"/>
                </a:ext>
              </a:extLst>
            </p:cNvPr>
            <p:cNvSpPr/>
            <p:nvPr/>
          </p:nvSpPr>
          <p:spPr>
            <a:xfrm>
              <a:off x="234878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F41BCE0-5286-3ED8-2646-9FFB226E4FC9}"/>
                </a:ext>
              </a:extLst>
            </p:cNvPr>
            <p:cNvSpPr/>
            <p:nvPr/>
          </p:nvSpPr>
          <p:spPr>
            <a:xfrm>
              <a:off x="299322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0203726-6087-7F6A-189C-03EBC601B2D1}"/>
                </a:ext>
              </a:extLst>
            </p:cNvPr>
            <p:cNvSpPr/>
            <p:nvPr/>
          </p:nvSpPr>
          <p:spPr>
            <a:xfrm>
              <a:off x="363752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3126A64-4B00-6551-2373-347048D9BF0D}"/>
                </a:ext>
              </a:extLst>
            </p:cNvPr>
            <p:cNvSpPr/>
            <p:nvPr/>
          </p:nvSpPr>
          <p:spPr>
            <a:xfrm>
              <a:off x="42819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514CB3A3-7ADC-EEB1-019F-B76D1E0B13B3}"/>
                </a:ext>
              </a:extLst>
            </p:cNvPr>
            <p:cNvSpPr/>
            <p:nvPr/>
          </p:nvSpPr>
          <p:spPr>
            <a:xfrm>
              <a:off x="49293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1F838D8B-672C-E29B-B5D8-0EDAE2CC168E}"/>
                </a:ext>
              </a:extLst>
            </p:cNvPr>
            <p:cNvSpPr/>
            <p:nvPr/>
          </p:nvSpPr>
          <p:spPr>
            <a:xfrm>
              <a:off x="557381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C1D4860-9C4F-BF1B-4E35-254C18469B9B}"/>
                </a:ext>
              </a:extLst>
            </p:cNvPr>
            <p:cNvSpPr/>
            <p:nvPr/>
          </p:nvSpPr>
          <p:spPr>
            <a:xfrm>
              <a:off x="621810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DBB8F73-0D71-B462-1DCE-402DA35E1172}"/>
                </a:ext>
              </a:extLst>
            </p:cNvPr>
            <p:cNvSpPr/>
            <p:nvPr/>
          </p:nvSpPr>
          <p:spPr>
            <a:xfrm>
              <a:off x="234878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3391E2E-FEF5-EFF8-4A9B-0657DA223971}"/>
                </a:ext>
              </a:extLst>
            </p:cNvPr>
            <p:cNvSpPr/>
            <p:nvPr/>
          </p:nvSpPr>
          <p:spPr>
            <a:xfrm>
              <a:off x="299322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0D27E30-4DD0-365E-2D46-36A1325A13EB}"/>
                </a:ext>
              </a:extLst>
            </p:cNvPr>
            <p:cNvSpPr/>
            <p:nvPr/>
          </p:nvSpPr>
          <p:spPr>
            <a:xfrm>
              <a:off x="363752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1B043CE-06CF-D0E4-1700-370139546F6A}"/>
                </a:ext>
              </a:extLst>
            </p:cNvPr>
            <p:cNvSpPr/>
            <p:nvPr/>
          </p:nvSpPr>
          <p:spPr>
            <a:xfrm>
              <a:off x="42819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071BA788-EA3F-A1D1-0730-971DA29A70D1}"/>
                </a:ext>
              </a:extLst>
            </p:cNvPr>
            <p:cNvSpPr/>
            <p:nvPr/>
          </p:nvSpPr>
          <p:spPr>
            <a:xfrm>
              <a:off x="492936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6993558-B4CE-FB37-EF58-7BB6EC07A313}"/>
                </a:ext>
              </a:extLst>
            </p:cNvPr>
            <p:cNvSpPr/>
            <p:nvPr/>
          </p:nvSpPr>
          <p:spPr>
            <a:xfrm>
              <a:off x="5573812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7D4902A-C8B6-A559-43CC-D3E00F64BF08}"/>
                </a:ext>
              </a:extLst>
            </p:cNvPr>
            <p:cNvSpPr/>
            <p:nvPr/>
          </p:nvSpPr>
          <p:spPr>
            <a:xfrm>
              <a:off x="6218107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225E9999-D95D-110A-F3DC-7FACF79E54D2}"/>
                </a:ext>
              </a:extLst>
            </p:cNvPr>
            <p:cNvSpPr txBox="1"/>
            <p:nvPr/>
          </p:nvSpPr>
          <p:spPr>
            <a:xfrm>
              <a:off x="1556445" y="5103824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805B2E9-F3DD-3FA1-654C-84DD1F04E06A}"/>
                </a:ext>
              </a:extLst>
            </p:cNvPr>
            <p:cNvSpPr txBox="1"/>
            <p:nvPr/>
          </p:nvSpPr>
          <p:spPr>
            <a:xfrm>
              <a:off x="1390416" y="5807786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6C856306-5346-09B9-67C4-F8F64F910AEF}"/>
                </a:ext>
              </a:extLst>
            </p:cNvPr>
            <p:cNvSpPr/>
            <p:nvPr/>
          </p:nvSpPr>
          <p:spPr>
            <a:xfrm>
              <a:off x="686588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44CF638B-89BB-00C2-49E7-164B4CCB687E}"/>
                </a:ext>
              </a:extLst>
            </p:cNvPr>
            <p:cNvSpPr/>
            <p:nvPr/>
          </p:nvSpPr>
          <p:spPr>
            <a:xfrm>
              <a:off x="751032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F1BB883B-CA67-9F6E-8443-86E00F740054}"/>
                </a:ext>
              </a:extLst>
            </p:cNvPr>
            <p:cNvSpPr/>
            <p:nvPr/>
          </p:nvSpPr>
          <p:spPr>
            <a:xfrm>
              <a:off x="815462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8C7B83B-57A7-F150-83CC-5033D717898E}"/>
                </a:ext>
              </a:extLst>
            </p:cNvPr>
            <p:cNvSpPr/>
            <p:nvPr/>
          </p:nvSpPr>
          <p:spPr>
            <a:xfrm>
              <a:off x="87990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836BD85E-3DCA-DEF0-9D59-C51D2087F2CE}"/>
                </a:ext>
              </a:extLst>
            </p:cNvPr>
            <p:cNvSpPr/>
            <p:nvPr/>
          </p:nvSpPr>
          <p:spPr>
            <a:xfrm>
              <a:off x="9446467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5972E4F5-525C-FA42-365F-75E979C11061}"/>
                </a:ext>
              </a:extLst>
            </p:cNvPr>
            <p:cNvSpPr/>
            <p:nvPr/>
          </p:nvSpPr>
          <p:spPr>
            <a:xfrm>
              <a:off x="10090912" y="5012435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063E26C4-AC7D-4578-4E2F-F51B55B06B88}"/>
                </a:ext>
              </a:extLst>
            </p:cNvPr>
            <p:cNvSpPr/>
            <p:nvPr/>
          </p:nvSpPr>
          <p:spPr>
            <a:xfrm>
              <a:off x="685745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63F14BD6-CBC3-5A54-8ECF-4CC055D00586}"/>
                </a:ext>
              </a:extLst>
            </p:cNvPr>
            <p:cNvSpPr/>
            <p:nvPr/>
          </p:nvSpPr>
          <p:spPr>
            <a:xfrm>
              <a:off x="750189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B99BE6FF-E26F-B6EB-1183-3B1F4B5C3A98}"/>
                </a:ext>
              </a:extLst>
            </p:cNvPr>
            <p:cNvSpPr/>
            <p:nvPr/>
          </p:nvSpPr>
          <p:spPr>
            <a:xfrm>
              <a:off x="814619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7" name="Rectangle 32776">
              <a:extLst>
                <a:ext uri="{FF2B5EF4-FFF2-40B4-BE49-F238E27FC236}">
                  <a16:creationId xmlns:a16="http://schemas.microsoft.com/office/drawing/2014/main" id="{D69EEC6D-ADEE-7129-74EC-FA58737083BE}"/>
                </a:ext>
              </a:extLst>
            </p:cNvPr>
            <p:cNvSpPr/>
            <p:nvPr/>
          </p:nvSpPr>
          <p:spPr>
            <a:xfrm>
              <a:off x="87906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8" name="Rectangle 32777">
              <a:extLst>
                <a:ext uri="{FF2B5EF4-FFF2-40B4-BE49-F238E27FC236}">
                  <a16:creationId xmlns:a16="http://schemas.microsoft.com/office/drawing/2014/main" id="{4C923C53-657C-1019-2FFA-9ABF2229CE18}"/>
                </a:ext>
              </a:extLst>
            </p:cNvPr>
            <p:cNvSpPr/>
            <p:nvPr/>
          </p:nvSpPr>
          <p:spPr>
            <a:xfrm>
              <a:off x="9438036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9" name="Rectangle 32778">
              <a:extLst>
                <a:ext uri="{FF2B5EF4-FFF2-40B4-BE49-F238E27FC236}">
                  <a16:creationId xmlns:a16="http://schemas.microsoft.com/office/drawing/2014/main" id="{0355A9DA-7851-C781-D20D-90A352FCDE5C}"/>
                </a:ext>
              </a:extLst>
            </p:cNvPr>
            <p:cNvSpPr/>
            <p:nvPr/>
          </p:nvSpPr>
          <p:spPr>
            <a:xfrm>
              <a:off x="10082481" y="5716397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32781" name="TextBox 32780">
            <a:extLst>
              <a:ext uri="{FF2B5EF4-FFF2-40B4-BE49-F238E27FC236}">
                <a16:creationId xmlns:a16="http://schemas.microsoft.com/office/drawing/2014/main" id="{0FDF7911-616E-5B12-F6B9-CC17DD0C143B}"/>
              </a:ext>
            </a:extLst>
          </p:cNvPr>
          <p:cNvSpPr txBox="1"/>
          <p:nvPr/>
        </p:nvSpPr>
        <p:spPr>
          <a:xfrm>
            <a:off x="3710534" y="6010142"/>
            <a:ext cx="4570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Choices array stores the biggest coin in the solution. Will need this for backtracking later</a:t>
            </a:r>
          </a:p>
        </p:txBody>
      </p:sp>
      <p:cxnSp>
        <p:nvCxnSpPr>
          <p:cNvPr id="32782" name="Straight Connector 32781">
            <a:extLst>
              <a:ext uri="{FF2B5EF4-FFF2-40B4-BE49-F238E27FC236}">
                <a16:creationId xmlns:a16="http://schemas.microsoft.com/office/drawing/2014/main" id="{938588EF-8D53-A6FE-72FF-C7EB9B3F82F8}"/>
              </a:ext>
            </a:extLst>
          </p:cNvPr>
          <p:cNvCxnSpPr>
            <a:cxnSpLocks/>
          </p:cNvCxnSpPr>
          <p:nvPr/>
        </p:nvCxnSpPr>
        <p:spPr>
          <a:xfrm flipH="1" flipV="1">
            <a:off x="4113241" y="5366063"/>
            <a:ext cx="161970" cy="644079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544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4B885-BD07-E90B-F5EB-155208B2E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3E5B-3955-FCDD-FEEB-88964594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A897C4-7AC9-2203-48BE-9F05F60822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19298" y="5401282"/>
            <a:ext cx="8153402" cy="1085850"/>
          </a:xfrm>
          <a:solidFill>
            <a:schemeClr val="accent2"/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Develop an algorithm that </a:t>
            </a:r>
            <a:r>
              <a:rPr lang="en-US" b="1" i="1" dirty="0">
                <a:solidFill>
                  <a:schemeClr val="bg1"/>
                </a:solidFill>
              </a:rPr>
              <a:t>loops through data structure </a:t>
            </a:r>
            <a:r>
              <a:rPr lang="en-US" dirty="0">
                <a:solidFill>
                  <a:schemeClr val="bg1"/>
                </a:solidFill>
              </a:rPr>
              <a:t>solving each sub-problem one at a time (either bottom-up or top-down)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C49C55F-3FC7-9504-FCD5-FDE9B0A233E5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75B1E393-D5F2-D887-D397-595D80504A65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953A9FA-5B7B-AE1B-41DF-FA998BB90241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1E0DDB81-F8F2-F981-6A82-BB772DA4DF40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20095C0-DE79-5DA0-07CA-583A39E142A0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C32845A-7131-7A7D-5127-8630A1415C68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FFCB81A-25CC-AD49-D9E6-AF917BC4F0C1}"/>
              </a:ext>
            </a:extLst>
          </p:cNvPr>
          <p:cNvSpPr txBox="1">
            <a:spLocks/>
          </p:cNvSpPr>
          <p:nvPr/>
        </p:nvSpPr>
        <p:spPr>
          <a:xfrm>
            <a:off x="2019297" y="504885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4:</a:t>
            </a:r>
          </a:p>
        </p:txBody>
      </p:sp>
    </p:spTree>
    <p:extLst>
      <p:ext uri="{BB962C8B-B14F-4D97-AF65-F5344CB8AC3E}">
        <p14:creationId xmlns:p14="http://schemas.microsoft.com/office/powerpoint/2010/main" val="1928679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2F791-D9A4-9D8B-C05F-B76EBF1F5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655ECFD-6C13-92AA-04E0-BEAA9B530A1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95727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DP Implementation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8E1F267-8E15-6BC4-55CB-6D41735E0CBA}"/>
              </a:ext>
            </a:extLst>
          </p:cNvPr>
          <p:cNvSpPr txBox="1"/>
          <p:nvPr/>
        </p:nvSpPr>
        <p:spPr>
          <a:xfrm>
            <a:off x="3271037" y="2109581"/>
            <a:ext cx="3430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We will work the following example: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5DD80B9-4BDD-DD3C-3357-E675B932B704}"/>
              </a:ext>
            </a:extLst>
          </p:cNvPr>
          <p:cNvGrpSpPr/>
          <p:nvPr/>
        </p:nvGrpSpPr>
        <p:grpSpPr>
          <a:xfrm>
            <a:off x="3271037" y="256223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DA3DD99-9D3F-8EB5-0D15-01F640A23BF8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8C99D13-DF4A-64E7-445E-97E5E79BDA72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53E463-CDDF-7D2C-D88D-1A4F9A6034EF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2AFDAF31-8F4B-CA81-55C3-91399110FD2B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92993E3-6DAB-CBFA-6445-EB09B279C506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AA0D9541-EE73-2CC0-3A21-9E8344C9C558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3E017135-3EA4-851E-5512-87734713507A}"/>
              </a:ext>
            </a:extLst>
          </p:cNvPr>
          <p:cNvSpPr txBox="1"/>
          <p:nvPr/>
        </p:nvSpPr>
        <p:spPr>
          <a:xfrm>
            <a:off x="3281547" y="365643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</p:spTree>
    <p:extLst>
      <p:ext uri="{BB962C8B-B14F-4D97-AF65-F5344CB8AC3E}">
        <p14:creationId xmlns:p14="http://schemas.microsoft.com/office/powerpoint/2010/main" val="13427615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65A69-1564-064C-7463-F167796FE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D95A14FC-2781-9971-EF0D-06EF74F000FA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2451BFF-95B1-938C-7C01-8D42415E27B2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4D50C05-1DE0-445F-AF3B-D197A36C600B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6491AC-5C0F-854D-50DB-A678DE3322CF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D45EACA-AB85-D216-6779-51F22ECB9E73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C98DE42-CB28-A223-01DB-80DFBA10B36E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2C34CCD-E07C-8259-322E-D43A4C9CF2CD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1FB5DC9-FC29-8244-F771-F5C2EB0AA96C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F7265E-F705-7306-DC4C-E43C942F31DF}"/>
              </a:ext>
            </a:extLst>
          </p:cNvPr>
          <p:cNvSpPr txBox="1"/>
          <p:nvPr/>
        </p:nvSpPr>
        <p:spPr>
          <a:xfrm>
            <a:off x="6198870" y="80577"/>
            <a:ext cx="5125049" cy="1477328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E95E2A7B-63CB-BA7A-7FFF-CF7AFF8D0D2D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328A068-4648-EE3D-3DB1-DCF2DE1C763D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1185328-27FE-C7CD-6D77-ABA56B579A51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5D4DEB-792D-4F7A-DB7F-042405403920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56C3C9C-5EAD-5736-F07C-FE09E32F1474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2D256A2-21D3-CB4E-8062-9EAF3A94EC3C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F926E-0EEE-3364-D19F-147E8FA9C78E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54CBC0B-31A5-692D-9E88-A19C19F146CA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0E01F6E-CD53-CF55-A3C2-8B34ED899A58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E3977A-A38A-3A10-02F4-9229AF0FFD93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2187F2-F703-ECAE-7386-16D20DEEA838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A2991FD-E3F1-A7CA-FF55-AEE909BC7109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8964AC9-4AF1-F2EA-6D4B-2FF71021B4D0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A39A77C-223B-AD99-BB44-994AE8F93B03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89EA2FA-2E7F-AF05-D202-65AC402D3173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BA99D7A-FB00-95CA-75E4-81ECCD4BE49A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9BC9295-54F8-4BCA-2033-977AA22A447B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856731B-8B1C-6E1E-364A-6936A83F0282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CE383AA2-2F23-0F7C-9249-219BDD0DA57F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745706D-EA86-B079-BAC5-9CBA51AB8B4E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E331D6F-06A6-14C6-0A54-AF1F098051B6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4BE8105-A5D5-6140-CB98-08C2374E2326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12E9BC5-0312-2811-39D7-D03372E19DF9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59DF78A-9B6B-130A-1CA5-6ADD30827C1B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AB60A23-909D-F357-D355-DB27406B7A33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ED0855E-D19E-1963-D6B3-7C767844C02A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D20B20A-BFCF-B973-2246-C63C9D4BEA36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4229EF0-130F-AB8A-6FBD-375237957BD0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0B33FCA-4AEF-1FC7-1E4D-B810D0C3B8AA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38251C4-2AEC-B588-A0C0-F4C61EFB71B0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A44CBFA-DCD9-6DCD-7146-2BED80C84F36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481357B-7546-3A56-B504-40158B611716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77A940D-68AF-F1DA-9C27-DF7A5B2F3E3E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70E5E4E-F7F9-BD4F-9056-A22FBAC184B0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1768B76-1563-ABB5-E640-2C521653A4D1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C62D472D-8CC8-F8BF-35E6-686BF80C81B9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91883C20-CCEF-30A1-F728-FBB4BDA857CA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0E180F2-0555-858E-9F28-02C9911E3331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9E872084-DD5F-EE69-CC7E-34D3E7D7ED56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DC15985C-329D-8637-98A5-66D56FFA07CE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1354613C-C41D-33F5-DA71-3F12A7B4778F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C765698D-34CC-C4DC-5947-15F686B7BA9C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410850E8-D354-AAB4-360B-AAE472D58976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32778" name="TextBox 32777">
            <a:extLst>
              <a:ext uri="{FF2B5EF4-FFF2-40B4-BE49-F238E27FC236}">
                <a16:creationId xmlns:a16="http://schemas.microsoft.com/office/drawing/2014/main" id="{E734EEC9-FB64-6BF3-3951-E3639B08052F}"/>
              </a:ext>
            </a:extLst>
          </p:cNvPr>
          <p:cNvSpPr txBox="1"/>
          <p:nvPr/>
        </p:nvSpPr>
        <p:spPr>
          <a:xfrm>
            <a:off x="3627832" y="3105834"/>
            <a:ext cx="2347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Base case, no coins when making 0 change!</a:t>
            </a:r>
          </a:p>
        </p:txBody>
      </p:sp>
      <p:cxnSp>
        <p:nvCxnSpPr>
          <p:cNvPr id="32780" name="Straight Connector 32779">
            <a:extLst>
              <a:ext uri="{FF2B5EF4-FFF2-40B4-BE49-F238E27FC236}">
                <a16:creationId xmlns:a16="http://schemas.microsoft.com/office/drawing/2014/main" id="{0CD2478A-9276-EAC3-97D3-7137C6CE040F}"/>
              </a:ext>
            </a:extLst>
          </p:cNvPr>
          <p:cNvCxnSpPr/>
          <p:nvPr/>
        </p:nvCxnSpPr>
        <p:spPr>
          <a:xfrm flipV="1">
            <a:off x="5444818" y="1857475"/>
            <a:ext cx="966517" cy="122971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81" name="Straight Connector 32780">
            <a:extLst>
              <a:ext uri="{FF2B5EF4-FFF2-40B4-BE49-F238E27FC236}">
                <a16:creationId xmlns:a16="http://schemas.microsoft.com/office/drawing/2014/main" id="{C51291FC-98A4-9E02-ECB0-362BE43D0667}"/>
              </a:ext>
            </a:extLst>
          </p:cNvPr>
          <p:cNvCxnSpPr>
            <a:cxnSpLocks/>
          </p:cNvCxnSpPr>
          <p:nvPr/>
        </p:nvCxnSpPr>
        <p:spPr>
          <a:xfrm flipV="1">
            <a:off x="2714304" y="3815825"/>
            <a:ext cx="1450531" cy="1027154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1394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C98DF-523F-6AA5-4F28-A6E2DD01E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785805A2-14D1-F531-9F4E-69110925AB6D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B3F90A8-ACB4-8831-E483-7017ED7EE348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EA59753-4246-3697-CA8A-F64D6E6CCDA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06E79ED-10BD-EC38-583B-34954BF4047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3AD7A2E-6004-12EF-FD24-D57506C899CB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0B278F2-EC52-A596-E42E-9799BC3A3A21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E5737B53-0570-9BC4-2976-CD21E56F80FC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711214B-373B-329A-A08D-F117CEDA40E3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67F05125-1896-D151-6DD0-D5508B744126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C909D81-A65B-B3B5-0577-1950F26977BD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31FB3B8-CE9B-89A5-94C5-B9318B7DCD66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C959AF2-EDF4-D06A-28B1-60EB07938716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0D0DE0B-8A2A-AD39-24BA-5A12E86F19C4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258DEB-2630-E442-FDE6-4D0EB6C76903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75EF957-705D-3B3D-23FD-2D96F22EB7E7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E60B5E8-370E-6897-357C-C08D613484EC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D9D2E3E-1378-1E09-5E6B-EAC5C3A19D77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CEB501D-F5B7-9421-B9FF-BCB95ABE9A90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E244773-3D1E-677A-D647-13C1CC420B2C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3971D04-03F6-6896-A01B-04EDC05524DC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C9642E4-5758-7155-90D0-4584A19408E8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289A75A-331C-3330-06F7-A84369B079F5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F8E7E5A-5421-21C3-1A31-F9F40DC10755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08AEB8E-C29C-AC04-3FE4-C3180734264C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562B54F-9CEB-3123-EFDF-1B32C096D131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EAD98AA-196B-A512-32BF-45480D722117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AC3198C-389D-E04C-6D76-2C5F626CED85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B569F0-CF0E-7FD6-A32B-C81A75C548CD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38D553B-AB64-7697-54FF-981A47975E5B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DB204D7-B10E-3125-5621-D7FC4200E1C7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B74FE2E-9668-BDB3-9CDF-03E41AC44492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975B494-9FDC-CE97-7369-70D4474D1D91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5DDD643-C1C5-4176-2B8E-33AA2888E59D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E6A15DD-B40F-8C42-A49F-0D3DF9C7A09C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B79B960-9C87-8C7A-6239-8345F20F34A6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75CF4D8-0053-3EF7-E00C-F2BDD0CE51C3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0144F26-E61C-CB01-8606-1FDA4C1D1614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61C34E6-DF83-D338-0D4F-8A78D0FF925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155B210-14D5-9AB8-F5F9-1634B6C6D6BE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2EC227B-21E3-C7DE-1700-6DC597BC7317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B8D1414-8A18-58C5-E6F8-F84DF321C4BC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7C12E68-E7FE-7084-85CB-F58519356E3E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5037FBBF-7A84-0FC8-CE53-17C9C2A31341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15B32D43-66C2-6A7D-07AC-986C5FEA633C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08F00B2C-E941-02EF-29F4-EE33CDA1B760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23A57139-7810-AFEA-9880-6EDCAC33A47C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E5316B0C-2C34-64B5-1FBB-C27CC019858A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D9077A72-D8B2-599A-9485-08ADA0391E9E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BC3307F0-12BC-177B-BF5E-7308E012FBEC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898AAEF3-0B53-A718-73C7-10F82E4EAB98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10A63F59-733F-4CE4-6F5F-DFDE2C11C91A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725A107-CDCD-1090-4231-248B6071BD6D}"/>
              </a:ext>
            </a:extLst>
          </p:cNvPr>
          <p:cNvSpPr txBox="1"/>
          <p:nvPr/>
        </p:nvSpPr>
        <p:spPr>
          <a:xfrm>
            <a:off x="1049153" y="3747050"/>
            <a:ext cx="3952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Inner for loop ”tries” every coin, but only the penny fits. 0 + 1 (penny) = 1</a:t>
            </a:r>
          </a:p>
        </p:txBody>
      </p:sp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781750EC-14E3-B899-E35C-0855E3C0B8B4}"/>
              </a:ext>
            </a:extLst>
          </p:cNvPr>
          <p:cNvCxnSpPr>
            <a:stCxn id="9" idx="0"/>
            <a:endCxn id="8" idx="0"/>
          </p:cNvCxnSpPr>
          <p:nvPr/>
        </p:nvCxnSpPr>
        <p:spPr>
          <a:xfrm rot="16200000" flipV="1">
            <a:off x="3027412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F4DD2D8-C161-3CC1-9C6F-19AA012ACC50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60584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4958A-1B23-A64F-9249-F7943CB9F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61658"/>
            <a:ext cx="9905998" cy="1210282"/>
          </a:xfrm>
        </p:spPr>
        <p:txBody>
          <a:bodyPr/>
          <a:lstStyle/>
          <a:p>
            <a:pPr algn="ctr"/>
            <a:r>
              <a:rPr lang="en-US" dirty="0"/>
              <a:t>Dynamic Programming and Greedy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3B5F3-60DB-794C-8A50-2C59D77FE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690" y="2079366"/>
            <a:ext cx="3967441" cy="3541714"/>
          </a:xfrm>
        </p:spPr>
        <p:txBody>
          <a:bodyPr/>
          <a:lstStyle/>
          <a:p>
            <a:r>
              <a:rPr lang="en-US" dirty="0"/>
              <a:t>TOPICS:</a:t>
            </a:r>
          </a:p>
          <a:p>
            <a:pPr lvl="2"/>
            <a:r>
              <a:rPr lang="en-US" dirty="0"/>
              <a:t>Coin Change</a:t>
            </a:r>
          </a:p>
          <a:p>
            <a:pPr lvl="2"/>
            <a:r>
              <a:rPr lang="en-US" dirty="0"/>
              <a:t>Using dynamic programming with non-traditional coin sets</a:t>
            </a:r>
          </a:p>
        </p:txBody>
      </p:sp>
    </p:spTree>
    <p:extLst>
      <p:ext uri="{BB962C8B-B14F-4D97-AF65-F5344CB8AC3E}">
        <p14:creationId xmlns:p14="http://schemas.microsoft.com/office/powerpoint/2010/main" val="28961426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9948B-3812-E6C6-0DDD-3E59E34B0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8648678E-92AB-6C0A-C774-630D06005859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D633EA5-2B5B-1BF6-79EF-361662822884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9D934EB-C4A2-B0C0-0829-6E04756F3A3F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F4D870B-DC21-998C-70D8-26404DFC33A3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BC737D1A-2236-0E50-29F7-A155C9199E53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6CDF706A-01B1-7412-8C02-CE87FB9E7166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242609FD-34B1-0AA3-95B6-C429244AEBC1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08DF600C-1CA2-8D63-C721-4BC729B88C17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72D82D08-EA88-F575-B249-BBD394FB8A4C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2CBAFB-DE1B-496C-27B4-03C64220F3D5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D4D4E0A-7196-9CE2-EE38-6DC949DE2C1A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88D73E-FC30-D99D-5A8F-36DA5D1DDAAA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94099B3-D7C5-3C0E-AE99-A587E19A702F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AC939F1-66D9-D9EC-6E8F-662B95766B7A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BEC0C2-A985-3675-A660-47E746C5FE88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7CA7551-D82E-378E-332F-88594345736D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CDCDB8D-E00F-FAE0-659B-D64B10160330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2AFC616-068B-5DF7-A6F3-3EE6AA06A2DB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E428931-FA9C-119A-85A5-AB96125D0D98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DFEB81C-5F9E-8B75-7013-DBFDA8F84983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33892BF-7B1A-F1EB-3359-8C170B2D2604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8902EE3-2561-A203-540A-7CFBE6FA9A48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6849B18-4D62-43DE-1644-A856294CDFCD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FEB58C5-5CFB-D994-29D2-B8BD9B1B4182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6158F68-5371-13EC-112C-0BC7B1074DF8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40D13A8-A3E8-F414-86AA-E15C5FA1B022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FB43561-386E-7CEB-2F71-419660EB48F1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2DF654E-FE8E-9D90-1836-C82DB6EECEB8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0DB2AAE-617E-E8F4-EBA4-F034620C40E7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8BDEEE9-6293-810C-2805-6979E2BB3982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D8B68E0-3A5A-20D0-7A47-8E8114F74C1C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6DD495A-513D-B399-9CE4-F6E30DDD30DE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FA26C2E-C02D-CFD3-E364-09C19D3E4D3D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09D0AA8-7B87-9B72-118E-93B4CD0D112E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A780D33-8432-4200-07E9-627F47ABDCFB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ED7D010-264C-E571-345E-0943CA45B4A9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28CA4E7-552C-A3C6-8969-63215621809F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59D4DB2-FEDD-D581-050B-95B543F55CA6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7AEC66B-6DC1-8F0D-B7F9-25310CC6370C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8ABE504-FD60-D166-EF76-F3CC2F4D89A9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018619F-691E-E9CD-75C7-FC244AE1E1F5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564FFA2-2F90-E9F9-E5FF-95C81DF7AAD5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30753DA-BEF7-00B3-E613-0B139DD95396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3DFCA53F-EFB9-C50E-0E21-6225A5C98016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014AB8F7-005E-B5C1-4997-56D86AD453BE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7F9130CF-05FF-A94E-1079-CA807417253D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906F3958-7497-8979-7A9A-8EC9A09076A2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B65F3E8F-FA5A-0F9B-485B-D1D5A8BF0D97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A3936B18-2657-8528-0217-441E9D62B5D6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8F65EA2A-DF9B-E559-46D3-8C8B4348B19A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3BCEF99D-A7B3-F86B-FBEC-1E59F1491A8E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FAF1DED-A6BB-69B5-06EC-15BE181C1B99}"/>
              </a:ext>
            </a:extLst>
          </p:cNvPr>
          <p:cNvSpPr txBox="1"/>
          <p:nvPr/>
        </p:nvSpPr>
        <p:spPr>
          <a:xfrm>
            <a:off x="725214" y="3861085"/>
            <a:ext cx="4506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Same for all of these cells, only the penny fits!</a:t>
            </a:r>
          </a:p>
        </p:txBody>
      </p:sp>
      <p:cxnSp>
        <p:nvCxnSpPr>
          <p:cNvPr id="7" name="Elbow Connector 6">
            <a:extLst>
              <a:ext uri="{FF2B5EF4-FFF2-40B4-BE49-F238E27FC236}">
                <a16:creationId xmlns:a16="http://schemas.microsoft.com/office/drawing/2014/main" id="{4665B91E-8D4A-C8C0-81DE-F187634CD333}"/>
              </a:ext>
            </a:extLst>
          </p:cNvPr>
          <p:cNvCxnSpPr>
            <a:stCxn id="14" idx="0"/>
            <a:endCxn id="13" idx="0"/>
          </p:cNvCxnSpPr>
          <p:nvPr/>
        </p:nvCxnSpPr>
        <p:spPr>
          <a:xfrm rot="16200000" flipV="1">
            <a:off x="5607997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ED3CDE-A842-9D4A-995D-AB683FED2635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040485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CEAFD-9584-44BF-072E-6CCA46A0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9704C09F-FA4E-63B1-BDEE-E5358FED9D5E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0285F0B-69F0-13F2-475C-8D2E284541EE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37CED88-463A-65FD-FB41-C7D1898264A0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0B8449-7421-BA5D-C2AB-30CB417853E3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5017368B-D5C8-AA68-859F-6177E8EA89C9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74350FC-CAAA-95FD-9C88-A64E5421E650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D91318CB-9530-1E83-820F-ED78B8A353C7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9EA2386-4FCA-DFA2-6F4F-09A1F29E91D5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4BDEBA3C-370B-A4A7-FFF7-C41E4A053DEF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79C24C-3F64-57CA-3537-11E0EF5AE217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6BD4BAB-D781-5C75-55BA-05852F353D19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EF09DC-40C1-C48F-85E0-2F7BFFA1FB00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B09A9D5-6583-36D7-B80E-1463225F202C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C85462F-59AC-8985-2D6A-173FD5D9A718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E4C8C6D-6610-82A7-75E2-FF32264A2768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45EEE6C-860F-B32B-AD2F-ACB20C4388B6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BA66D89-00F5-6DAD-26C1-B263C27792F9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D3AE503-B5CD-CB67-A226-0CC4AC3A1DA8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72E782B-25B4-A030-6625-1C73D49EFD90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4E8E9AE-505E-959C-1694-6C16A775B5D1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A1815ED-4F3C-5B3A-AA25-659B492AF3AC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D756CEB-92E7-8FE7-AF94-5F3906096CE6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F851CB2-0103-1B6B-20CF-71456A1B1604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3FD5486-C22E-703C-E7D8-6C0B900CC05C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64F5DF7-FE87-8BC4-08B2-63B72830240D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B829593-F37E-561A-5C13-F8648F1F9B58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F4A4322-5A37-74DF-D3B1-EDE9500C7A2B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2C43B8C-B502-1917-73EB-83D438737249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BE3CFD0-EA12-36AE-6560-1D99101FBA6F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C3B3728-867F-24BF-1CBF-6EE2D4C0F288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2357F8E-5895-45E2-F8F1-E4953A29FE43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C09D443-B4EC-0E83-8386-F93D5CF963CF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0804B06-CBB1-4A34-8A7D-9ED46ABE39B2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C306589-FCF1-6726-6DC5-10E255B85F25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18A926E-5D04-88C4-CD39-F01C8C6F3305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2B6327C-1799-C3CB-1352-190ABB692A2D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FA8F178-E336-345C-9712-215F4FFA62A8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10AAC18-10FC-0A62-952B-472A0F4613A0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57CE888-88C0-91D2-7198-486783516DA4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58C7B2D-51FF-8E95-E62C-6F07D0EC9AC9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A50F3AD-D496-79CC-1558-1D37E444B3A7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8152E3C-4BCA-8217-1A9C-791E64092EDA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F6A255A-0772-A216-2FF3-AA643E076E78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AAB10415-2ECA-D87A-CA70-540793AF745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CB160ADD-3020-D4EB-CF2B-AFC7B6BC9118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7C8EEED-FA5E-912D-126B-E3C8AAB36DCB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6C00B362-84B8-25B2-9243-C2E4F7B99562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63EA9709-770C-DD52-0C59-36A6F3D93AC3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9A58D90D-0FA0-E4E8-0D5E-7202DC3727FD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F337E383-45BF-E78A-CB84-07D783FEE605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647A8529-38BD-4A8C-7922-A78C266AFDE0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89B522BE-1BB1-4051-7A29-2C72ACB759C4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(5)	=	6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F01DA43-F9E0-1BA5-0288-2336E09D2B2C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96C4A53-B68A-F8E9-4AD3-31F3969067ED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CE2170-278E-1725-A977-6257E626E7C0}"/>
              </a:ext>
            </a:extLst>
          </p:cNvPr>
          <p:cNvSpPr txBox="1"/>
          <p:nvPr/>
        </p:nvSpPr>
        <p:spPr>
          <a:xfrm>
            <a:off x="2050825" y="2523846"/>
            <a:ext cx="3073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(0)	=	1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8DB592F2-F9B5-B17C-F278-2267C2248ABB}"/>
              </a:ext>
            </a:extLst>
          </p:cNvPr>
          <p:cNvCxnSpPr>
            <a:stCxn id="15" idx="0"/>
            <a:endCxn id="14" idx="0"/>
          </p:cNvCxnSpPr>
          <p:nvPr/>
        </p:nvCxnSpPr>
        <p:spPr>
          <a:xfrm rot="16200000" flipV="1">
            <a:off x="6252367" y="4633818"/>
            <a:ext cx="12700" cy="64429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03B349F4-C94F-085E-7F2B-E0476BA5FE45}"/>
              </a:ext>
            </a:extLst>
          </p:cNvPr>
          <p:cNvCxnSpPr>
            <a:cxnSpLocks/>
            <a:stCxn id="15" idx="0"/>
            <a:endCxn id="8" idx="0"/>
          </p:cNvCxnSpPr>
          <p:nvPr/>
        </p:nvCxnSpPr>
        <p:spPr>
          <a:xfrm rot="16200000" flipV="1">
            <a:off x="4639852" y="3021303"/>
            <a:ext cx="12700" cy="3869325"/>
          </a:xfrm>
          <a:prstGeom prst="bentConnector3">
            <a:avLst>
              <a:gd name="adj1" fmla="val 2958598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7AB96178-AC71-D5AF-C3FA-B07BD424B417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80015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6D404-812F-47F0-A7CF-0FD94A2C0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ECA68476-2CC5-1CE2-1F19-49F08A2BCC6F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11C4C2D-AAB7-7827-2CF8-D92E25987980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990E50DE-1266-F1EE-92C2-2B9080FB5EF8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4F237C0-4E58-C799-785E-A65EC2E30C5E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DED9AAA-27FA-9C63-16FC-4D5DF0913896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CF9C80FA-34E5-6EC1-74CC-317416F58B6F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1459E785-E52B-0242-061B-F860D73125C6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F5BC336E-504B-E52A-AEC2-382FBC812368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0EB158DC-3689-5F05-BAAD-C0CA8705DCDC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8EF7BD4-51AB-C02C-6E9D-43604D7DF6E1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E5EE489-1990-86A4-77F4-67CB5D562F71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13055E-87B4-56D1-1261-46A8B2B4D5E8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56E87ED-AC22-1F9A-E04E-1E5581720129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0D4D4D1-ABDE-8DB1-E93C-E5A425D26C51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F81E738-6ADC-9922-465B-493F96751A0A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025E3B6-0249-FE03-47E1-DC75978344D8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71552D0-748C-419D-2192-C65588DDA27B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025E1B5-A6AE-437C-B0A9-F1044F686110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1E51461-43D3-30E2-9354-8C7C373A4030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CAFC4F5-6730-D148-9195-4161ECE96610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70D974-B905-4FB9-A768-DCED52BE12AD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048F799-4638-7BEA-107D-50BCB5000D00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6140620-1607-1234-1E02-DB23C611A3C5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3DA5D16-126D-27B3-0204-207392D8F213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38C812A-024F-4AD7-C4FC-B20CCB721499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F7E3FD8-B630-3D6C-061B-5237BD8D8CF3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BB7F0DAE-AB6A-5103-25C2-1C7E93A8E3F4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5AA2107-C246-B44D-5A91-9D1436D4AB33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BD34FC6-9C69-22C7-EE3B-2E27D957DB47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26180CF-16EF-DB40-AB33-CD47AD755855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18494F-77BD-DD53-FCF0-F628AFF7960E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4E8F26E-B925-7C9A-ECF5-8AA1035C35D4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A2DD2494-6795-B6CE-2B89-E3E23CD40414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565051F-66B2-D1C8-3CB6-0DC1DC409EBE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82800CB-341C-C14C-3CB0-B0DCA242BC95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0818734-F58A-0FDD-7107-07211CABD067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F611315-D9C0-D8E1-79EC-EA6ECF78FB09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1F8A776-49B9-A11F-CC04-058E3967D78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1ECFBC46-98E7-A87A-07A7-9E8530E597CC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376F101-2C8B-95C3-5CD1-FCEA16422277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3B1588E-7B8A-0240-BDFD-4B0026D02EB8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2B68C5A-0165-E119-04A8-25D79293F91B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FD7F67D5-FE17-E81C-6F9A-E9028BEBBCC6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F5EE1285-705E-7DE7-FCDE-6DD3E8AA2E8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5EF7F87E-8848-80E6-D0C4-6BC9CADC252E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46DC5DE5-5C23-4D9F-2444-4A94F55BBDC2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9EFA323E-C8A0-BA61-78E8-25213E9C0F47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2C103A5-5EE4-479B-F868-237615518AD2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A46A877C-0697-B5A2-BD2E-8629B2FEC133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A79E2BE1-6E55-61E4-264B-736503A977D9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3B485553-48C7-274E-DC6D-9AAF9DD8AFBF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CFE06175-6C8C-3DFE-8A26-8C9EFA2DA3FF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(6)	=	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8BFD83-34BF-191A-DC46-BA170B4C1FB1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AB11F5-724D-D9D7-3BD8-26F945E62869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460413-79B9-8A5E-AB9D-BF298C3CB7BE}"/>
              </a:ext>
            </a:extLst>
          </p:cNvPr>
          <p:cNvSpPr txBox="1"/>
          <p:nvPr/>
        </p:nvSpPr>
        <p:spPr>
          <a:xfrm>
            <a:off x="2050825" y="2523846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(1)	=	2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AF1CDF65-7264-9FBC-9DAB-3648F54AEB35}"/>
              </a:ext>
            </a:extLst>
          </p:cNvPr>
          <p:cNvCxnSpPr>
            <a:cxnSpLocks/>
            <a:stCxn id="25" idx="0"/>
            <a:endCxn id="15" idx="0"/>
          </p:cNvCxnSpPr>
          <p:nvPr/>
        </p:nvCxnSpPr>
        <p:spPr>
          <a:xfrm rot="16200000" flipV="1">
            <a:off x="6898402" y="4632078"/>
            <a:ext cx="12700" cy="64777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B84D6DEB-919D-6AC2-22E6-80764BB2FED5}"/>
              </a:ext>
            </a:extLst>
          </p:cNvPr>
          <p:cNvCxnSpPr>
            <a:cxnSpLocks/>
            <a:stCxn id="25" idx="0"/>
            <a:endCxn id="9" idx="0"/>
          </p:cNvCxnSpPr>
          <p:nvPr/>
        </p:nvCxnSpPr>
        <p:spPr>
          <a:xfrm rot="16200000" flipV="1">
            <a:off x="5285962" y="3019638"/>
            <a:ext cx="12700" cy="3872655"/>
          </a:xfrm>
          <a:prstGeom prst="bentConnector3">
            <a:avLst>
              <a:gd name="adj1" fmla="val 3289638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9AD1FF93-76A9-2126-F12A-053ED98EE1A2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2103015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FD012-C5CF-E92D-96C2-F36ED6247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862ECB48-ED33-B6F4-1782-46C45AB7683A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5DFD1863-2671-7590-5671-1D067D6D998F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AF8D3F57-F417-D45D-42C1-EB6B25A48E85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25D781C-1C2C-443A-42C4-3C7579E34CA0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AF88C04D-63FA-CAE4-3E94-7D30FCC52E55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51B729F-DFAE-5F0E-FC1F-BB422990161E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4A4302DA-8F01-7ED9-6270-01527D81FE88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33CB8B8-62B6-5BA4-EC83-AD22E73EDD85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7D9EB1C8-9375-5007-8608-DAD213AFDFC0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B321265-DC55-66E8-62B8-60115DD32B44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2BC43C5-CFFF-7DB5-81EA-60A3DD5F42AD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ECE1FDC-7B80-60D0-8C9F-B4E91C4D02B9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6304B48-7E35-602D-104F-F03FFF215381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F6AA149-524F-0407-B27E-231933BE37D2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7640C54-34F6-6F18-D290-0DF628EAC37B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CD6D606-8C2C-B060-37AC-FFDFF64F7373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61D8600-0D9C-66BA-06DE-6C9A24156915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884E9BA-E86A-AC4D-E1BF-4A264F8FDFE4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E6B6CC9-AA14-B731-EA8D-2270DCD83210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270B50A-2B21-2DCD-1DDE-A2F5D518FF7A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7819C92-AD7F-500C-B552-5AC361824D93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7508E50-2E6C-BFE7-6D58-2C95273AB687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B4C3C52-F765-A467-1291-170AF82AD026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0853049-38FD-20E9-115F-419DD95C726A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45DC40E-30F9-9E7F-2433-85AEFEC508AB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6021F75-4AB5-354C-0569-E54AD232F88D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5112BAF-B8AC-3803-F076-99C2BEBBA400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0FBA49D-A62A-440F-5158-697DD512E3FC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39FF38C-D75E-A4E1-2EC0-70CF6BF7AF2F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6F9B1B7-E46C-1297-F6CD-78AEE9CCAE72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2A87B23-AB66-58C3-50D2-0E0097AEAF5B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2E6E127-CB3F-551D-6478-65B0E9FD026D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C1B1FBB-58D9-43DA-E149-052C22A02906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9243D03-CDDE-0A8C-9FDD-25869736F346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CFA49C7-B383-38D3-72BF-2490F1939B6F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28EA156-E293-6B82-AFAC-9A8E20BB3321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AFE6C90-3739-180A-4C45-4FC1A6B7F34B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129DA35-91F5-E75E-3FA6-3ACDD5550FCB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702FC83-F0C9-35A7-4D1B-9CC9D3D11B9E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9477583-64AD-5B97-6969-F84BEFD4751A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6B5B28C-8C8E-F23F-6CBD-6319C8E053CC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4EDE1B5-F097-20E0-41D6-FB75DA194635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DF159AC-2FE6-41C2-6A9D-D96A74554D29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5B814637-90F1-1068-C19C-AEEEA37E210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D3085E3B-8DD3-3DC4-489F-6A079615E276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B71C91FA-DAA2-EF5C-5DF9-A1201A36B13E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F29463A3-EE31-A8BE-493E-8340A084D864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3EFEBE19-802A-7220-8E8E-B27D97B4495E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EC86F454-0D71-3164-1B12-817029CACEE2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1C25257B-1485-EAFD-845C-07F083752310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B7438133-CA24-7039-7154-5AD7F2D570A9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1CEF07AA-A020-45FE-441E-7A64FCCE25D2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(7)	=	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1068AB-E006-D480-9413-BED0623240FC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D350D70-B761-643D-D39E-D2B9DAE9266E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FC4EF3-692A-EB2D-2971-58E26EB59092}"/>
              </a:ext>
            </a:extLst>
          </p:cNvPr>
          <p:cNvSpPr txBox="1"/>
          <p:nvPr/>
        </p:nvSpPr>
        <p:spPr>
          <a:xfrm>
            <a:off x="2050825" y="2523846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(2)	=	3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53B4F40C-1051-B518-63C3-34DA1F33AF8F}"/>
              </a:ext>
            </a:extLst>
          </p:cNvPr>
          <p:cNvCxnSpPr>
            <a:cxnSpLocks/>
            <a:stCxn id="26" idx="0"/>
            <a:endCxn id="25" idx="0"/>
          </p:cNvCxnSpPr>
          <p:nvPr/>
        </p:nvCxnSpPr>
        <p:spPr>
          <a:xfrm rot="16200000" flipV="1">
            <a:off x="7544512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C71F0FD3-E52D-525D-26BC-71267C68A18B}"/>
              </a:ext>
            </a:extLst>
          </p:cNvPr>
          <p:cNvCxnSpPr>
            <a:cxnSpLocks/>
            <a:stCxn id="26" idx="0"/>
            <a:endCxn id="10" idx="0"/>
          </p:cNvCxnSpPr>
          <p:nvPr/>
        </p:nvCxnSpPr>
        <p:spPr>
          <a:xfrm rot="16200000" flipV="1">
            <a:off x="5930332" y="3019563"/>
            <a:ext cx="12700" cy="3872805"/>
          </a:xfrm>
          <a:prstGeom prst="bentConnector3">
            <a:avLst>
              <a:gd name="adj1" fmla="val 3124134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754B5D17-0130-F97D-D575-E4C7524E3084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10493785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7989A-AC78-608C-5C00-63EC527A8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4B64680C-67EB-EB8E-DB65-520DB17E7636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3423FCAC-BEAF-A8F7-AE0A-723432A2F28A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11ECBCF-5E7F-B190-3A07-FBC16A5FF9D7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CA6C90B-C839-1654-BDD0-4678B5B5BA0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C5A2FD1C-2540-D8A0-C364-1249982C300A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B63A1B03-FC99-10F7-279E-888A99F004DA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3F584F79-E363-4FD1-73A1-15E346CC621F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032E0DD-7CFC-2359-B3C9-D7BB6EF5F9E6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877403A8-486A-D4D3-BE1F-CF674F03990F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5076FE3-FABA-7084-47AD-3F77584C5F8B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DDC6DC7-08F6-80FA-DB27-677D0BC83D6D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FD0A799-DEEE-7AC9-9959-F806CC5D3744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40E16FA-B66A-DF74-9640-2816751E8227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1D0F0FF-1A12-9996-C54D-9C99BAF7042E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39B6E66-2956-3F95-7949-E840674FC40A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5C29E31-2C8B-4C59-5A4E-64978759FF72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BCB4F51-7E35-E625-2350-3FE451027590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63C3DDF-0F11-648B-3E6C-549833A1AB8D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DD4CFEA9-9C8C-D6A4-07C4-97BC5E6BD9FB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B1FB241-42A2-721B-1FEB-3D3B7BD16623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438D337-0BBB-747C-08A9-5B21FAA6FA47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1092A1C-B2E3-4BA1-0A94-292610518915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FFABCFF-F51D-44BE-A767-105C39522D7D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97B4177-0ABE-1F08-BFB0-E0650F24E317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F487BFD-90EA-EFB5-59DC-4A1C4F0330F1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31BEF3A-59F8-4BD2-96E3-5AF2F9BA323B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EAB882B-9098-C6FF-A2A2-6B7B29CE6B09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56FE0F2D-AC12-D9B5-67B8-60D6C6AB1D44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9CC7F9E-CE5C-84D4-9C0A-94231E7E3971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3FE9AD2-B4E8-3304-3013-4C1498950F31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B298178-F00A-D4CA-7825-15232F7BA0DD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9566D05-7A35-A9AB-E8BB-03CC80A92EED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F0D1A3A-F3E2-39D5-452A-5128D50A0725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4DC9A288-D957-0DA4-A416-8FDC0D785A17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D34618FD-B25A-1B76-27C4-C06CE5904DBA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5832682-7DE7-3E03-20BE-BBB67F4FB00E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0ABB5E9-359A-F523-109A-698E8D158089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D1816FC-1142-495F-0D06-35759254F506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0E1C409-72D0-7CDC-DA99-2426E2B4DC7D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538BEA2-7A52-16A4-A0BD-B4978634AC4C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38C7FDA-8A26-0545-779C-B5773BCD838E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A60D8A84-CEDE-587D-8102-FD4FF9C44D0F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C3F5F60-B023-29F1-888C-24210D32550F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22F7F849-95CF-BA4F-5A95-84042DC29968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D1C2E1DE-4BA0-92A8-B2FA-34CE03F6599C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6CC9EF9D-AE76-5354-0D4B-FDB9DD37BB3F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6E8A1AC3-A23A-97A9-6C97-97101A12C101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056A2BD1-CB1E-B8B9-F0A4-FAE1BCB09A9D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992AEFAA-EFB4-9222-B676-222F826F27F7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A03F6221-51A0-595B-CD1D-F5C0D907854D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2E0C419C-331F-A0B2-9985-C7863DFCED2F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6FACB254-3B86-FCA1-4B7F-98A09922E929}"/>
              </a:ext>
            </a:extLst>
          </p:cNvPr>
          <p:cNvSpPr txBox="1"/>
          <p:nvPr/>
        </p:nvSpPr>
        <p:spPr>
          <a:xfrm>
            <a:off x="2050825" y="347687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(8)	=	4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2726A95-92CA-861C-E5A0-78CA5E5F3B7F}"/>
              </a:ext>
            </a:extLst>
          </p:cNvPr>
          <p:cNvSpPr/>
          <p:nvPr/>
        </p:nvSpPr>
        <p:spPr>
          <a:xfrm>
            <a:off x="1216599" y="2375491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784ACF0-52A2-90B2-5C04-DE4A732CF031}"/>
              </a:ext>
            </a:extLst>
          </p:cNvPr>
          <p:cNvSpPr/>
          <p:nvPr/>
        </p:nvSpPr>
        <p:spPr>
          <a:xfrm>
            <a:off x="1235487" y="3292203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37BC883-3446-F6E8-A908-B57CF4A64148}"/>
              </a:ext>
            </a:extLst>
          </p:cNvPr>
          <p:cNvSpPr txBox="1"/>
          <p:nvPr/>
        </p:nvSpPr>
        <p:spPr>
          <a:xfrm>
            <a:off x="2050825" y="2523846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(3)	=	4</a:t>
            </a:r>
          </a:p>
        </p:txBody>
      </p: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6AEB87AB-76DB-AC37-1C84-52307E6E7624}"/>
              </a:ext>
            </a:extLst>
          </p:cNvPr>
          <p:cNvCxnSpPr>
            <a:cxnSpLocks/>
            <a:stCxn id="27" idx="0"/>
            <a:endCxn id="26" idx="0"/>
          </p:cNvCxnSpPr>
          <p:nvPr/>
        </p:nvCxnSpPr>
        <p:spPr>
          <a:xfrm rot="16200000" flipV="1">
            <a:off x="8188882" y="4633818"/>
            <a:ext cx="12700" cy="64429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D03A8776-8F9F-4D07-725C-BBE2F40BE1DD}"/>
              </a:ext>
            </a:extLst>
          </p:cNvPr>
          <p:cNvCxnSpPr>
            <a:cxnSpLocks/>
            <a:stCxn id="27" idx="0"/>
            <a:endCxn id="12" idx="0"/>
          </p:cNvCxnSpPr>
          <p:nvPr/>
        </p:nvCxnSpPr>
        <p:spPr>
          <a:xfrm rot="16200000" flipV="1">
            <a:off x="6574702" y="3019638"/>
            <a:ext cx="12700" cy="3872655"/>
          </a:xfrm>
          <a:prstGeom prst="bentConnector3">
            <a:avLst>
              <a:gd name="adj1" fmla="val 3041378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FF9ACCEF-D60A-471C-7BFF-F7CCCA2F5A8E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8449989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9349A-61CD-FF0C-57EC-27EC54582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2056A6C4-EBCD-942D-936B-8B247A6D2969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9E4224F0-5B23-9A59-F354-1F26EE19CEEA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3852104-CA05-5A33-A53B-D0B2C46B9A53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74395C7-224E-6FB1-25D4-A4A0897C6855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8E320677-E245-8A4A-2B1A-D056587AB492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7D44EE5-E1A0-52AB-0C6C-232DD253DD13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7D4282F9-A4AF-4D10-C152-D5D4ACE33640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7DD852D-2FF7-375A-3040-F9263CF17DD4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77E7FC13-7314-394C-2198-F155C89F25A8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7B1D0D-8D12-6E9D-269B-9D9311EA6F51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0B683F2-5BF5-C560-C937-E74905DF0D08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7B35215-8866-8DAE-1DBC-746D0D6E03D6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D64FE1-83DA-13B1-5E14-EABCED5C0418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B612B8C-19B6-DDF9-9151-250941E8304C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AC733B1-EC11-C89B-2F68-4B4878A016A9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B86277D-9187-5A57-4BE2-FCC0FFAD7C25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5DC71C9-6FF3-0BC1-996C-637995D87498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D6D5DA1-6C8F-40F9-987F-E4F1C38D7F42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0F6D81-05CC-E5EA-BCF9-562AE2CF1F66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4410D86-3107-A27A-3568-B2C9A4F1FCCE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82F90F2-A345-4AE8-9674-0C4B0ECF0CB1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39C8685-ED0C-73D9-3D08-B1C2C9388B6A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356760D-A72D-A5EC-5292-866DA512EFEA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FD0A3D-EB00-E81E-47B3-58ABD2394BC2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9A0B9AB-C720-336E-5ABB-360242C32354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06609A6-D885-FC70-8944-2C102B36DBB5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68B39BE-1712-E69E-5AEA-FFC0A7C67E3A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E66880B-75ED-E6F3-0BFF-5EDF57045707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E687005-107A-55E5-B18B-B863047234B5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F3532E9-1BB3-11B9-08C5-81DDDA207132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AA9FAFD-1BE3-F799-5D2A-1671015D0989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A67E7706-120E-A785-5255-B85799D830A6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D1A4DC4-C9FC-0755-E7F0-6C9131CF2C99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218B360-4BBC-C02E-9FF2-BF2C688E5BD2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A89A617-D24B-AD85-A7D1-6A2FC5105D79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C1DEE9E-E2AE-9A58-A7A0-DA94F8384791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DE049C42-2708-E8E3-E205-59109A3041AB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927FD0F-0FFE-F947-7CB6-D3686F6562F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FC2F64E-91A4-216F-0CAB-260CE48615E0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7033F5A-9A7E-F5F9-7226-117E208DA7E1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C7ABBAB-D9D7-8043-A302-032BA7EA7E77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B6D6D8C-5833-8F7E-33F1-C0CF717A7FA2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E303BB4-EBE6-B58D-BD70-EB7702E905C5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A1E53995-1B9D-AF41-E0E7-5199D6BCB71B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57F82682-94A5-6F1A-225D-DC8156A14455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7A59528A-B3D6-2CEA-ACD1-4D1270D703C9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A0F084DF-B810-9235-1D71-2B1C44EC4A6E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CFE87C9F-8816-3581-DC52-E958621CBE86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A0B16C5E-53AB-4777-F035-485958807513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E7FC6561-E3CA-4276-4BEA-CFB68D96CE68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FBD1AFC1-542D-BEAC-3EFA-37258C327B8F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2CC3DAD6-6DA7-60A8-12A3-821C8F5A48B9}"/>
              </a:ext>
            </a:extLst>
          </p:cNvPr>
          <p:cNvCxnSpPr>
            <a:cxnSpLocks/>
            <a:stCxn id="28" idx="0"/>
            <a:endCxn id="27" idx="0"/>
          </p:cNvCxnSpPr>
          <p:nvPr/>
        </p:nvCxnSpPr>
        <p:spPr>
          <a:xfrm rot="16200000" flipV="1">
            <a:off x="8833252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F33D45B4-D57C-4C16-B5DF-E1AA8D27AD64}"/>
              </a:ext>
            </a:extLst>
          </p:cNvPr>
          <p:cNvCxnSpPr>
            <a:cxnSpLocks/>
            <a:stCxn id="28" idx="0"/>
            <a:endCxn id="13" idx="0"/>
          </p:cNvCxnSpPr>
          <p:nvPr/>
        </p:nvCxnSpPr>
        <p:spPr>
          <a:xfrm rot="16200000" flipV="1">
            <a:off x="7220624" y="3021116"/>
            <a:ext cx="12700" cy="3869700"/>
          </a:xfrm>
          <a:prstGeom prst="bentConnector3">
            <a:avLst>
              <a:gd name="adj1" fmla="val 2627591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F4DF472-3FCD-5E49-104C-75869E40ECAA}"/>
              </a:ext>
            </a:extLst>
          </p:cNvPr>
          <p:cNvSpPr txBox="1"/>
          <p:nvPr/>
        </p:nvSpPr>
        <p:spPr>
          <a:xfrm>
            <a:off x="2070101" y="3894619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(9)	=	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06C7DD6-767A-4EEC-D8C9-040D403868AC}"/>
              </a:ext>
            </a:extLst>
          </p:cNvPr>
          <p:cNvSpPr/>
          <p:nvPr/>
        </p:nvSpPr>
        <p:spPr>
          <a:xfrm>
            <a:off x="1235875" y="2793240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327D536-FEE6-3DF7-1944-6DDE257C4B05}"/>
              </a:ext>
            </a:extLst>
          </p:cNvPr>
          <p:cNvSpPr/>
          <p:nvPr/>
        </p:nvSpPr>
        <p:spPr>
          <a:xfrm>
            <a:off x="1254763" y="3709952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9F8CE-B8BD-584D-9103-D36138DC8401}"/>
              </a:ext>
            </a:extLst>
          </p:cNvPr>
          <p:cNvSpPr txBox="1"/>
          <p:nvPr/>
        </p:nvSpPr>
        <p:spPr>
          <a:xfrm>
            <a:off x="2070101" y="2941595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(4)	=	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824257C5-DC9C-C0BF-8AE2-C9DE74F94CD7}"/>
              </a:ext>
            </a:extLst>
          </p:cNvPr>
          <p:cNvSpPr/>
          <p:nvPr/>
        </p:nvSpPr>
        <p:spPr>
          <a:xfrm>
            <a:off x="1254763" y="1876528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F13684B-AA85-D2C7-918D-018BB1BDFD7A}"/>
              </a:ext>
            </a:extLst>
          </p:cNvPr>
          <p:cNvSpPr txBox="1"/>
          <p:nvPr/>
        </p:nvSpPr>
        <p:spPr>
          <a:xfrm>
            <a:off x="2091121" y="206649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(0)	=	1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C16BA13C-DD60-192C-9345-27AC79FEAC30}"/>
              </a:ext>
            </a:extLst>
          </p:cNvPr>
          <p:cNvCxnSpPr>
            <a:cxnSpLocks/>
            <a:stCxn id="28" idx="0"/>
            <a:endCxn id="8" idx="0"/>
          </p:cNvCxnSpPr>
          <p:nvPr/>
        </p:nvCxnSpPr>
        <p:spPr>
          <a:xfrm rot="16200000" flipV="1">
            <a:off x="5930332" y="1730823"/>
            <a:ext cx="12700" cy="6450285"/>
          </a:xfrm>
          <a:prstGeom prst="bentConnector3">
            <a:avLst>
              <a:gd name="adj1" fmla="val 3620669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9" name="TextBox 32778">
            <a:extLst>
              <a:ext uri="{FF2B5EF4-FFF2-40B4-BE49-F238E27FC236}">
                <a16:creationId xmlns:a16="http://schemas.microsoft.com/office/drawing/2014/main" id="{344B2EB5-1F62-59B0-D716-227AD15C3A59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788280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F2788-5FD8-DD47-571B-30F39A03C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1DEC5D09-357A-F215-C68D-F768363703A3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3367DCB-9002-7A43-2195-C6D0AD2ED38C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E3BC47F-9069-C944-69AC-F30FE863DAB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522C61F-B01A-1470-E483-AC9D76E22E5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AF55246-DE76-804F-1002-29CFA12958E5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EFEED65-F05F-AAD6-8829-C29EFB47E405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BABCC59-CE4B-9F1D-CEE8-73382BA1DB2D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6B7ADBCB-4528-B922-FD57-D64DB1346816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9E172DB3-046B-EF6F-7F9E-238683860CD1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C3BA65-AE8D-5DD9-FAEF-37895E1B1659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E33D50E-626E-CE1B-9461-FC5C3E2E5FCD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654D72E-45FA-0673-5CDD-B127A3B6D10F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82414B7-4204-D818-3C84-A89638ACB45F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2D39C3-9D94-E565-954C-55B25472351E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F851A5A-67BB-6780-B422-2F79B1A061C7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11DB368-08CF-B498-6610-4359744122BC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B77607D-DA67-0323-168D-05F29E71E451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8A646FC-AB7C-B283-8746-CE56FE61BDF6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2193119-2353-069A-E303-DC0212948B42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B4F9C11-8556-D718-BA23-FCF778274E40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780B2BD-4503-5DE2-67F4-1985A5417B36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FA7AC4E-AF4F-EB69-88EA-1D59B5FB4874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3EDD5AB-9D75-F0CF-CC88-9A352FCC8359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64A3876-2FA2-D899-8189-24C8C58847BD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202DAA5-9150-4162-A877-C245239D494C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63393FC-4A75-7518-6DEC-8A4E1B88A009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ECAE5AE-F259-18FE-7184-78D8DA3396CF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BA1150A-B2BD-1775-C3DD-76309CC9CA5E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7B60D44-9BEB-1108-0A35-B969F1532D82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2B89FCF-EC01-951A-4E0E-5EAE5D4FA9FF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562E06E-B544-1BDC-D117-7919F434B031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1524DE8-12B4-6BAE-1E04-3E3788BD240D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E4AC217-35A4-2434-CCC0-ABB42473ADDB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6EB59C0-7865-C317-6920-A00972B61E06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81C0083-1C91-96BB-E4C0-7A57DAF125E4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B655615-A62C-2DF4-FFEA-7FE607396805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6B5285B-0F44-A62C-BEDF-52BF8F34ABBF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58097887-9E83-C79A-A7A4-856E259B0BA1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F0E2D75-2461-99E3-DAF3-CC75D1E248B6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2EFCA3B-7DC3-F8C8-F08E-A4B5327D2BD0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44C2681-A482-57C3-A502-AC746B9869A4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A6D8C84-CAFF-76C2-A8DF-30F4AA427B16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1477970-3C00-BCA9-F419-9ED67C03A8A9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36648A15-5AC8-D1F1-5E62-9C94AB2430DA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EC4BFF4D-15C1-69FC-ECCE-C108A2E571EA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…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2603E571-2957-4788-9D24-D1F76D065681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2D85E77A-EC05-01CF-A8FC-E7B4C15D18F3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EBE84F21-D585-C8C3-C369-A61D0AA07E32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83D195D5-AA30-E1EB-D716-0B8D29DCFB17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0EBD82F3-19A4-F692-ADBC-79F434141EB3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BB292324-D96F-3833-0F18-CE69ACC0BD83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BD532677-5F64-F180-C1FC-6A34FD7C0BB4}"/>
              </a:ext>
            </a:extLst>
          </p:cNvPr>
          <p:cNvCxnSpPr>
            <a:cxnSpLocks/>
            <a:stCxn id="29" idx="0"/>
            <a:endCxn id="28" idx="0"/>
          </p:cNvCxnSpPr>
          <p:nvPr/>
        </p:nvCxnSpPr>
        <p:spPr>
          <a:xfrm rot="16200000" flipV="1">
            <a:off x="9479174" y="4632266"/>
            <a:ext cx="12700" cy="647400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3C50FDE7-31A2-E7E4-53CF-144A5931012F}"/>
              </a:ext>
            </a:extLst>
          </p:cNvPr>
          <p:cNvCxnSpPr>
            <a:cxnSpLocks/>
            <a:stCxn id="29" idx="0"/>
            <a:endCxn id="14" idx="0"/>
          </p:cNvCxnSpPr>
          <p:nvPr/>
        </p:nvCxnSpPr>
        <p:spPr>
          <a:xfrm rot="16200000" flipV="1">
            <a:off x="7866547" y="3019638"/>
            <a:ext cx="12700" cy="3872655"/>
          </a:xfrm>
          <a:prstGeom prst="bentConnector3">
            <a:avLst>
              <a:gd name="adj1" fmla="val 2710346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84661FC-5323-E794-B9BB-494351EA7426}"/>
              </a:ext>
            </a:extLst>
          </p:cNvPr>
          <p:cNvSpPr txBox="1"/>
          <p:nvPr/>
        </p:nvSpPr>
        <p:spPr>
          <a:xfrm>
            <a:off x="2070101" y="3894619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(10)	=	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413EB6C-0492-B56A-94F0-A79974AB46FA}"/>
              </a:ext>
            </a:extLst>
          </p:cNvPr>
          <p:cNvSpPr/>
          <p:nvPr/>
        </p:nvSpPr>
        <p:spPr>
          <a:xfrm>
            <a:off x="1235875" y="2793240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90077CB-2202-AC98-E002-A1B0514EE2B0}"/>
              </a:ext>
            </a:extLst>
          </p:cNvPr>
          <p:cNvSpPr/>
          <p:nvPr/>
        </p:nvSpPr>
        <p:spPr>
          <a:xfrm>
            <a:off x="1254763" y="3709952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C927460-077E-392C-1EE7-B21EDA13C6C2}"/>
              </a:ext>
            </a:extLst>
          </p:cNvPr>
          <p:cNvSpPr txBox="1"/>
          <p:nvPr/>
        </p:nvSpPr>
        <p:spPr>
          <a:xfrm>
            <a:off x="2070101" y="2941595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(5)	=	6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CAE89C6-11B3-A0EE-11F4-723522F710A5}"/>
              </a:ext>
            </a:extLst>
          </p:cNvPr>
          <p:cNvSpPr/>
          <p:nvPr/>
        </p:nvSpPr>
        <p:spPr>
          <a:xfrm>
            <a:off x="1254763" y="1876528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004647F-6550-2DE6-58AA-0CDBE5D8F522}"/>
              </a:ext>
            </a:extLst>
          </p:cNvPr>
          <p:cNvSpPr txBox="1"/>
          <p:nvPr/>
        </p:nvSpPr>
        <p:spPr>
          <a:xfrm>
            <a:off x="2091121" y="206649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(1)	=	2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C4120DE9-DEB9-AD7D-2C62-27338B213008}"/>
              </a:ext>
            </a:extLst>
          </p:cNvPr>
          <p:cNvCxnSpPr>
            <a:cxnSpLocks/>
            <a:stCxn id="29" idx="0"/>
            <a:endCxn id="9" idx="0"/>
          </p:cNvCxnSpPr>
          <p:nvPr/>
        </p:nvCxnSpPr>
        <p:spPr>
          <a:xfrm rot="16200000" flipV="1">
            <a:off x="6576254" y="1729346"/>
            <a:ext cx="12700" cy="6453240"/>
          </a:xfrm>
          <a:prstGeom prst="bentConnector3">
            <a:avLst>
              <a:gd name="adj1" fmla="val 3620693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59907EA-8EDA-F889-9B1B-7D7958D15B2E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4052410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71DB1-6DD6-3EAD-BF10-CD3CE59ED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EF8E9C03-D49B-1292-AFF0-BDD30CE75029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F6EAD28-C406-6EFC-CD03-54CAFFC1DE0C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2D8DE42-EE77-C560-12B6-7C28214C9F64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901E36F-C798-E725-4DFE-F9C0A5B5C1AB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E7C47659-C823-C435-2159-090CFBD2E514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3C533A7-8CA0-43E7-0B0B-F634AC90D6C8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B51FCC1B-459A-111E-63AC-E27B56C18138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F828C5E-B46F-7732-E3FB-73E5A2905B0E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B796AB27-9080-AB8C-B488-F1243C88BE41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11F72FA-79D9-4C4F-355B-AE5C344DB7C1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4C2CD36-299A-D475-EA4C-12FA23F99586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752CFBF-C3C1-B5A4-FF6D-DFD7067874A4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C91E512-12B7-B693-5E10-CAC2DDD74B74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5A6F62C-639B-0AF3-DF5A-EC0F39554349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372BFD0-6CB1-6616-55AE-ADEC18C70F1A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5D83027-5330-DCE0-72E3-969299B81C37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C2B5189-C495-0598-6313-1E88B7A38409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906D6E4-128B-19CC-7764-4C68B134F496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C0CDCF1-E97B-4662-850A-5A9D0EE9F58B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373D568-F230-18C0-09E5-21419C1C2CAB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C1B5868-FA21-5BD0-E8BB-0815DC9395BC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2455B0B-0EDA-4B82-82F2-F1301F6698A1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E2AB843-E7B1-3C8B-CC4E-2544A48F460D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34ABB6C-7933-823A-008A-1306E61C0223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3B8E42D-2316-0067-EBC4-B64975980D98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B9A2343-EAEF-CDA4-2002-610A00C96397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E957668-3CC7-3ECB-E999-04B3D312CD63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040D949-29E2-794B-45CD-19F6C5781137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D90CA033-A6BE-7521-B39C-1436D3715324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DF549A2-60C6-8E8D-85DD-B8282D9732EC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EC24263-FA08-BB4A-7B2D-481DD079E049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18A11DFE-3CD3-D26D-B587-607CAAC96629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6F117F4-E3B7-383E-731F-24BBF3F3F1D9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61203A5-D554-6BEA-EB5D-F9254809720D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0FD8098-5A20-D19F-A97D-490C3C0E87A7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2D79EBA-90D9-50EB-97CC-C44B9F05CCB7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BFEF5B1-519D-BA14-AF0F-AC7FBC98516F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FA4C64A8-9C4B-192B-9090-D4D696339038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B73EF8C7-BFE3-A789-3978-8DD0AAF03F17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6E2F2CF-6344-A814-97EA-1693B4E0F8B6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F796558-BC9D-5061-55A4-42B1B2BD7E57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23BBDC36-9F7D-B2A4-3414-1656BBE1F2E7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633960F-1CE9-3770-C5DE-66684484C9AA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A34D9D9F-3CE4-C507-3BCD-0732F674062E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1437F065-174F-2964-ACB0-BB3F39930314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A2B154A5-86E4-5F25-38E6-DBFF82225EDE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3589E8BD-234A-549C-D45D-666B1D4A2C1D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4B36FEC-0EFD-CB97-D8C4-37258E3667D1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206BBA33-C090-5FF7-064C-5E63EFEA480D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04B4BA55-B567-0838-DC1B-D2F651826EA1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750CA3EC-7B5A-D8A2-1BAF-4272968EB3D4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CFE5B264-164B-E418-0393-7547DB05954E}"/>
              </a:ext>
            </a:extLst>
          </p:cNvPr>
          <p:cNvCxnSpPr>
            <a:cxnSpLocks/>
            <a:stCxn id="35" idx="0"/>
            <a:endCxn id="29" idx="0"/>
          </p:cNvCxnSpPr>
          <p:nvPr/>
        </p:nvCxnSpPr>
        <p:spPr>
          <a:xfrm rot="16200000" flipV="1">
            <a:off x="10125097" y="4633743"/>
            <a:ext cx="12700" cy="644445"/>
          </a:xfrm>
          <a:prstGeom prst="bentConnector3">
            <a:avLst>
              <a:gd name="adj1" fmla="val 1800000"/>
            </a:avLst>
          </a:prstGeom>
          <a:ln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>
            <a:extLst>
              <a:ext uri="{FF2B5EF4-FFF2-40B4-BE49-F238E27FC236}">
                <a16:creationId xmlns:a16="http://schemas.microsoft.com/office/drawing/2014/main" id="{41627010-38CE-2D11-DA87-DE642D1872D4}"/>
              </a:ext>
            </a:extLst>
          </p:cNvPr>
          <p:cNvCxnSpPr>
            <a:cxnSpLocks/>
            <a:stCxn id="35" idx="0"/>
            <a:endCxn id="15" idx="0"/>
          </p:cNvCxnSpPr>
          <p:nvPr/>
        </p:nvCxnSpPr>
        <p:spPr>
          <a:xfrm rot="16200000" flipV="1">
            <a:off x="8510917" y="3019563"/>
            <a:ext cx="12700" cy="3872805"/>
          </a:xfrm>
          <a:prstGeom prst="bentConnector3">
            <a:avLst>
              <a:gd name="adj1" fmla="val 2764945"/>
            </a:avLst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3CCAA35-68FC-8915-2A74-74667C5BEBAA}"/>
              </a:ext>
            </a:extLst>
          </p:cNvPr>
          <p:cNvSpPr txBox="1"/>
          <p:nvPr/>
        </p:nvSpPr>
        <p:spPr>
          <a:xfrm>
            <a:off x="2070101" y="3894619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(11)	=	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2FD3DA0-F78A-CED9-E233-50CB5B365144}"/>
              </a:ext>
            </a:extLst>
          </p:cNvPr>
          <p:cNvSpPr/>
          <p:nvPr/>
        </p:nvSpPr>
        <p:spPr>
          <a:xfrm>
            <a:off x="1235875" y="2793240"/>
            <a:ext cx="740229" cy="740229"/>
          </a:xfrm>
          <a:prstGeom prst="ellipse">
            <a:avLst/>
          </a:prstGeom>
          <a:solidFill>
            <a:schemeClr val="accent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24B589C-692C-ECBA-B33B-DD066087F6ED}"/>
              </a:ext>
            </a:extLst>
          </p:cNvPr>
          <p:cNvSpPr/>
          <p:nvPr/>
        </p:nvSpPr>
        <p:spPr>
          <a:xfrm>
            <a:off x="1254763" y="3709952"/>
            <a:ext cx="740229" cy="740229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88CBEC-6378-138B-F18C-6BC0910FF3D3}"/>
              </a:ext>
            </a:extLst>
          </p:cNvPr>
          <p:cNvSpPr txBox="1"/>
          <p:nvPr/>
        </p:nvSpPr>
        <p:spPr>
          <a:xfrm>
            <a:off x="2070101" y="2941595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(6)	=	2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7E594D-0156-1F30-6445-FA742DF07EC7}"/>
              </a:ext>
            </a:extLst>
          </p:cNvPr>
          <p:cNvSpPr/>
          <p:nvPr/>
        </p:nvSpPr>
        <p:spPr>
          <a:xfrm>
            <a:off x="1254763" y="1876528"/>
            <a:ext cx="740229" cy="740229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.10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F77316F-2AC6-D2EB-81F2-4BB8A605E5F7}"/>
              </a:ext>
            </a:extLst>
          </p:cNvPr>
          <p:cNvSpPr txBox="1"/>
          <p:nvPr/>
        </p:nvSpPr>
        <p:spPr>
          <a:xfrm>
            <a:off x="2091121" y="2066490"/>
            <a:ext cx="3535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 </a:t>
            </a:r>
            <a:r>
              <a:rPr lang="en-US" dirty="0" err="1"/>
              <a:t>MakeChange</a:t>
            </a:r>
            <a:r>
              <a:rPr lang="en-US" dirty="0"/>
              <a:t>(2)	=	3</a:t>
            </a:r>
          </a:p>
        </p:txBody>
      </p: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E1E7249A-AC74-3811-1DD8-8E402803E343}"/>
              </a:ext>
            </a:extLst>
          </p:cNvPr>
          <p:cNvCxnSpPr>
            <a:cxnSpLocks/>
            <a:stCxn id="35" idx="0"/>
            <a:endCxn id="10" idx="0"/>
          </p:cNvCxnSpPr>
          <p:nvPr/>
        </p:nvCxnSpPr>
        <p:spPr>
          <a:xfrm rot="16200000" flipV="1">
            <a:off x="7220624" y="1729271"/>
            <a:ext cx="12700" cy="6453390"/>
          </a:xfrm>
          <a:prstGeom prst="bentConnector3">
            <a:avLst>
              <a:gd name="adj1" fmla="val 3878346"/>
            </a:avLst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54278CDD-C7CD-3E86-FF02-A732118C3312}"/>
              </a:ext>
            </a:extLst>
          </p:cNvPr>
          <p:cNvSpPr txBox="1"/>
          <p:nvPr/>
        </p:nvSpPr>
        <p:spPr>
          <a:xfrm>
            <a:off x="6306293" y="92305"/>
            <a:ext cx="5125049" cy="3693319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     </a:t>
            </a:r>
          </a:p>
        </p:txBody>
      </p:sp>
    </p:spTree>
    <p:extLst>
      <p:ext uri="{BB962C8B-B14F-4D97-AF65-F5344CB8AC3E}">
        <p14:creationId xmlns:p14="http://schemas.microsoft.com/office/powerpoint/2010/main" val="32785982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BAFB8-CBA5-4A3B-26BE-195346C0F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9B9D9424-ECE6-5A25-9058-5F060AFECF52}"/>
              </a:ext>
            </a:extLst>
          </p:cNvPr>
          <p:cNvGrpSpPr/>
          <p:nvPr/>
        </p:nvGrpSpPr>
        <p:grpSpPr>
          <a:xfrm>
            <a:off x="433242" y="92305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0C9FB8C-C8F7-1FFC-3526-42B2659F3760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C1A153A-DB15-AB64-B7B6-289571F6BBE9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44E2C37-154D-67AA-3E7D-72D601C3EFEE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09DCAFCC-33E2-FA8B-01A8-48E287F66BC6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CCFEF08-E6C1-680C-4460-04E2E01253E0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4AA5711-84B7-819A-F61D-2FA8FD5C674C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710CF4B5-EE73-F3D2-4010-1388E8C8F63E}"/>
              </a:ext>
            </a:extLst>
          </p:cNvPr>
          <p:cNvSpPr txBox="1"/>
          <p:nvPr/>
        </p:nvSpPr>
        <p:spPr>
          <a:xfrm>
            <a:off x="443752" y="1186500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2777" name="Group 32776">
            <a:extLst>
              <a:ext uri="{FF2B5EF4-FFF2-40B4-BE49-F238E27FC236}">
                <a16:creationId xmlns:a16="http://schemas.microsoft.com/office/drawing/2014/main" id="{384072FC-DF05-4546-43CF-2498E21A1DE5}"/>
              </a:ext>
            </a:extLst>
          </p:cNvPr>
          <p:cNvGrpSpPr/>
          <p:nvPr/>
        </p:nvGrpSpPr>
        <p:grpSpPr>
          <a:xfrm>
            <a:off x="1422459" y="4955966"/>
            <a:ext cx="9347082" cy="1851475"/>
            <a:chOff x="1452302" y="4875518"/>
            <a:chExt cx="9347082" cy="185147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1936E1D-15F2-28B2-6000-EF08C9E6AF00}"/>
                </a:ext>
              </a:extLst>
            </p:cNvPr>
            <p:cNvSpPr/>
            <p:nvPr/>
          </p:nvSpPr>
          <p:spPr>
            <a:xfrm>
              <a:off x="24128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B78878B-F079-0C35-BD13-F3C070E40745}"/>
                </a:ext>
              </a:extLst>
            </p:cNvPr>
            <p:cNvSpPr/>
            <p:nvPr/>
          </p:nvSpPr>
          <p:spPr>
            <a:xfrm>
              <a:off x="30572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989FABB-01EA-135A-04DE-C69FF77D384E}"/>
                </a:ext>
              </a:extLst>
            </p:cNvPr>
            <p:cNvSpPr/>
            <p:nvPr/>
          </p:nvSpPr>
          <p:spPr>
            <a:xfrm>
              <a:off x="37015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8D7C0F-536A-20C2-230E-169BF23C4191}"/>
                </a:ext>
              </a:extLst>
            </p:cNvPr>
            <p:cNvSpPr/>
            <p:nvPr/>
          </p:nvSpPr>
          <p:spPr>
            <a:xfrm>
              <a:off x="43459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ABB5998-6380-0D12-A0C3-EF18881A7B7F}"/>
                </a:ext>
              </a:extLst>
            </p:cNvPr>
            <p:cNvSpPr/>
            <p:nvPr/>
          </p:nvSpPr>
          <p:spPr>
            <a:xfrm>
              <a:off x="49933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45A21BC-931C-E6D7-BA8E-B56C0BDF1E19}"/>
                </a:ext>
              </a:extLst>
            </p:cNvPr>
            <p:cNvSpPr/>
            <p:nvPr/>
          </p:nvSpPr>
          <p:spPr>
            <a:xfrm>
              <a:off x="563783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6F82D49-2497-18E3-5660-93020A420F3B}"/>
                </a:ext>
              </a:extLst>
            </p:cNvPr>
            <p:cNvSpPr/>
            <p:nvPr/>
          </p:nvSpPr>
          <p:spPr>
            <a:xfrm>
              <a:off x="628213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C2CCBDD-4D96-2009-5D2C-848C5D8E5222}"/>
                </a:ext>
              </a:extLst>
            </p:cNvPr>
            <p:cNvSpPr txBox="1"/>
            <p:nvPr/>
          </p:nvSpPr>
          <p:spPr>
            <a:xfrm>
              <a:off x="1494348" y="4966907"/>
              <a:ext cx="841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/>
                <a:t>Opt</a:t>
              </a:r>
              <a:r>
                <a:rPr lang="en-US" sz="2400" dirty="0"/>
                <a:t>[]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ACE4338-3E3A-D937-23CA-662B42DB7328}"/>
                </a:ext>
              </a:extLst>
            </p:cNvPr>
            <p:cNvSpPr/>
            <p:nvPr/>
          </p:nvSpPr>
          <p:spPr>
            <a:xfrm>
              <a:off x="692990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C0D2EC3-D3F6-6EBF-AE84-91EF86854E1A}"/>
                </a:ext>
              </a:extLst>
            </p:cNvPr>
            <p:cNvSpPr/>
            <p:nvPr/>
          </p:nvSpPr>
          <p:spPr>
            <a:xfrm>
              <a:off x="757435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CEEC819-43F2-45E7-E8B0-6580A3F88933}"/>
                </a:ext>
              </a:extLst>
            </p:cNvPr>
            <p:cNvSpPr/>
            <p:nvPr/>
          </p:nvSpPr>
          <p:spPr>
            <a:xfrm>
              <a:off x="8218649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30FB009-58D9-7797-CCD1-C2E89A1797D3}"/>
                </a:ext>
              </a:extLst>
            </p:cNvPr>
            <p:cNvSpPr/>
            <p:nvPr/>
          </p:nvSpPr>
          <p:spPr>
            <a:xfrm>
              <a:off x="88630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A12E023-7854-865E-EE7E-470088082A9B}"/>
                </a:ext>
              </a:extLst>
            </p:cNvPr>
            <p:cNvSpPr/>
            <p:nvPr/>
          </p:nvSpPr>
          <p:spPr>
            <a:xfrm>
              <a:off x="9510494" y="4875518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605D11DA-1B28-67F8-609F-DBA513D527A4}"/>
                </a:ext>
              </a:extLst>
            </p:cNvPr>
            <p:cNvSpPr/>
            <p:nvPr/>
          </p:nvSpPr>
          <p:spPr>
            <a:xfrm>
              <a:off x="10154939" y="4875518"/>
              <a:ext cx="644445" cy="644445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83CFFF9-F8CE-3210-DA92-D223ED1C6F80}"/>
                </a:ext>
              </a:extLst>
            </p:cNvPr>
            <p:cNvSpPr/>
            <p:nvPr/>
          </p:nvSpPr>
          <p:spPr>
            <a:xfrm>
              <a:off x="24106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42448BD6-1BF9-5B3C-8401-AC2D46205931}"/>
                </a:ext>
              </a:extLst>
            </p:cNvPr>
            <p:cNvSpPr/>
            <p:nvPr/>
          </p:nvSpPr>
          <p:spPr>
            <a:xfrm>
              <a:off x="30551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4B9F6E7-867D-75AE-3E13-441DFA6B5CD3}"/>
                </a:ext>
              </a:extLst>
            </p:cNvPr>
            <p:cNvSpPr/>
            <p:nvPr/>
          </p:nvSpPr>
          <p:spPr>
            <a:xfrm>
              <a:off x="36994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54E26AC-62D3-6C57-BBC8-B92E3D1572C0}"/>
                </a:ext>
              </a:extLst>
            </p:cNvPr>
            <p:cNvSpPr/>
            <p:nvPr/>
          </p:nvSpPr>
          <p:spPr>
            <a:xfrm>
              <a:off x="43438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24FB98D-1602-C9AC-0364-21398D9143C0}"/>
                </a:ext>
              </a:extLst>
            </p:cNvPr>
            <p:cNvSpPr/>
            <p:nvPr/>
          </p:nvSpPr>
          <p:spPr>
            <a:xfrm>
              <a:off x="49912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B31B33B4-8784-F2A2-34E8-2184B989940B}"/>
                </a:ext>
              </a:extLst>
            </p:cNvPr>
            <p:cNvSpPr/>
            <p:nvPr/>
          </p:nvSpPr>
          <p:spPr>
            <a:xfrm>
              <a:off x="56356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068806F-AD53-55EA-5AD9-0E8F673F08D8}"/>
                </a:ext>
              </a:extLst>
            </p:cNvPr>
            <p:cNvSpPr/>
            <p:nvPr/>
          </p:nvSpPr>
          <p:spPr>
            <a:xfrm>
              <a:off x="627999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5F7FC54-2DC1-949F-7C85-6F17F285F9AA}"/>
                </a:ext>
              </a:extLst>
            </p:cNvPr>
            <p:cNvSpPr/>
            <p:nvPr/>
          </p:nvSpPr>
          <p:spPr>
            <a:xfrm>
              <a:off x="241066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0D6F9E1-6C6A-1068-2D59-85352D84EF5A}"/>
                </a:ext>
              </a:extLst>
            </p:cNvPr>
            <p:cNvSpPr/>
            <p:nvPr/>
          </p:nvSpPr>
          <p:spPr>
            <a:xfrm>
              <a:off x="305511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ACA464F-4DBB-6F65-4CB5-69B37F9AC9F9}"/>
                </a:ext>
              </a:extLst>
            </p:cNvPr>
            <p:cNvSpPr/>
            <p:nvPr/>
          </p:nvSpPr>
          <p:spPr>
            <a:xfrm>
              <a:off x="369940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604AB7F-4FBA-CD38-F4FE-159A61D20AFD}"/>
                </a:ext>
              </a:extLst>
            </p:cNvPr>
            <p:cNvSpPr/>
            <p:nvPr/>
          </p:nvSpPr>
          <p:spPr>
            <a:xfrm>
              <a:off x="43438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CDFA39B2-8341-D008-D8B4-838C1D8BE348}"/>
                </a:ext>
              </a:extLst>
            </p:cNvPr>
            <p:cNvSpPr/>
            <p:nvPr/>
          </p:nvSpPr>
          <p:spPr>
            <a:xfrm>
              <a:off x="499125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541A336-D170-C3A1-79C4-517412205E5B}"/>
                </a:ext>
              </a:extLst>
            </p:cNvPr>
            <p:cNvSpPr/>
            <p:nvPr/>
          </p:nvSpPr>
          <p:spPr>
            <a:xfrm>
              <a:off x="5635698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DE11B9A-C70D-67FC-57A6-A644CFA34280}"/>
                </a:ext>
              </a:extLst>
            </p:cNvPr>
            <p:cNvSpPr/>
            <p:nvPr/>
          </p:nvSpPr>
          <p:spPr>
            <a:xfrm>
              <a:off x="6279993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B3782A2-7F98-47FF-76D8-570E04FDB84A}"/>
                </a:ext>
              </a:extLst>
            </p:cNvPr>
            <p:cNvSpPr txBox="1"/>
            <p:nvPr/>
          </p:nvSpPr>
          <p:spPr>
            <a:xfrm>
              <a:off x="1618331" y="5648651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7D922C1F-4918-E9DD-AF0B-3180C225DDD2}"/>
                </a:ext>
              </a:extLst>
            </p:cNvPr>
            <p:cNvSpPr txBox="1"/>
            <p:nvPr/>
          </p:nvSpPr>
          <p:spPr>
            <a:xfrm>
              <a:off x="1452302" y="6173937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0A0A6C6-BF2F-3014-99DF-48DEF51FB9CA}"/>
                </a:ext>
              </a:extLst>
            </p:cNvPr>
            <p:cNvSpPr/>
            <p:nvPr/>
          </p:nvSpPr>
          <p:spPr>
            <a:xfrm>
              <a:off x="692776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65029ACE-0105-5455-B3A9-9F441C8A404E}"/>
                </a:ext>
              </a:extLst>
            </p:cNvPr>
            <p:cNvSpPr/>
            <p:nvPr/>
          </p:nvSpPr>
          <p:spPr>
            <a:xfrm>
              <a:off x="757221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7CE18A2-B801-3F7C-75C6-F3652A7FE0CD}"/>
                </a:ext>
              </a:extLst>
            </p:cNvPr>
            <p:cNvSpPr/>
            <p:nvPr/>
          </p:nvSpPr>
          <p:spPr>
            <a:xfrm>
              <a:off x="821650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E75DE1F-6FFE-0E54-68CC-E3B47B52C61A}"/>
                </a:ext>
              </a:extLst>
            </p:cNvPr>
            <p:cNvSpPr/>
            <p:nvPr/>
          </p:nvSpPr>
          <p:spPr>
            <a:xfrm>
              <a:off x="88609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01D6AC76-D4B4-DA03-E033-C4C9563D7283}"/>
                </a:ext>
              </a:extLst>
            </p:cNvPr>
            <p:cNvSpPr/>
            <p:nvPr/>
          </p:nvSpPr>
          <p:spPr>
            <a:xfrm>
              <a:off x="9508353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C47CBF2C-EF7C-1D2F-189A-4C5D52BB5A82}"/>
                </a:ext>
              </a:extLst>
            </p:cNvPr>
            <p:cNvSpPr/>
            <p:nvPr/>
          </p:nvSpPr>
          <p:spPr>
            <a:xfrm>
              <a:off x="10152798" y="5557262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D641D130-3E41-8A74-1FAB-8BE8DCC91039}"/>
                </a:ext>
              </a:extLst>
            </p:cNvPr>
            <p:cNvSpPr/>
            <p:nvPr/>
          </p:nvSpPr>
          <p:spPr>
            <a:xfrm>
              <a:off x="691933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5C0C7330-CE05-87BF-5702-1536415F457C}"/>
                </a:ext>
              </a:extLst>
            </p:cNvPr>
            <p:cNvSpPr/>
            <p:nvPr/>
          </p:nvSpPr>
          <p:spPr>
            <a:xfrm>
              <a:off x="756378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CD2E8468-11B6-83D6-BC84-AA222D8CBC02}"/>
                </a:ext>
              </a:extLst>
            </p:cNvPr>
            <p:cNvSpPr/>
            <p:nvPr/>
          </p:nvSpPr>
          <p:spPr>
            <a:xfrm>
              <a:off x="820807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0D2761E5-C815-82FB-E2F5-613E16AAA97E}"/>
                </a:ext>
              </a:extLst>
            </p:cNvPr>
            <p:cNvSpPr/>
            <p:nvPr/>
          </p:nvSpPr>
          <p:spPr>
            <a:xfrm>
              <a:off x="88525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0492F02A-4323-595D-7BDD-EB480003B7E5}"/>
                </a:ext>
              </a:extLst>
            </p:cNvPr>
            <p:cNvSpPr/>
            <p:nvPr/>
          </p:nvSpPr>
          <p:spPr>
            <a:xfrm>
              <a:off x="9499922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983F3436-EA20-3D0E-47CA-53AC8B099C3A}"/>
                </a:ext>
              </a:extLst>
            </p:cNvPr>
            <p:cNvSpPr/>
            <p:nvPr/>
          </p:nvSpPr>
          <p:spPr>
            <a:xfrm>
              <a:off x="10144367" y="6082548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472AA4F-DD41-C50A-2B5B-A2A2C914034D}"/>
              </a:ext>
            </a:extLst>
          </p:cNvPr>
          <p:cNvSpPr txBox="1"/>
          <p:nvPr/>
        </p:nvSpPr>
        <p:spPr>
          <a:xfrm>
            <a:off x="1588488" y="3362473"/>
            <a:ext cx="3473706" cy="64633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solution is simply the number of coins in the last cell of the table!!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83213C-8A94-D782-DEDB-9D8452B4A2F6}"/>
              </a:ext>
            </a:extLst>
          </p:cNvPr>
          <p:cNvSpPr txBox="1"/>
          <p:nvPr/>
        </p:nvSpPr>
        <p:spPr>
          <a:xfrm>
            <a:off x="6306293" y="92305"/>
            <a:ext cx="5125049" cy="424731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0870832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4FD5E-C1A1-BF2C-E9D1-0405B79A1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CA0CEF5-8860-1903-0E53-249E2E1C6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final Code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C746F4-6066-9E13-69D1-FF9733FF8237}"/>
                  </a:ext>
                </a:extLst>
              </p:cNvPr>
              <p:cNvSpPr txBox="1"/>
              <p:nvPr/>
            </p:nvSpPr>
            <p:spPr>
              <a:xfrm>
                <a:off x="8851770" y="2326559"/>
                <a:ext cx="1221360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:r>
                  <a:rPr lang="en-US" dirty="0"/>
                  <a:t>Runtime:</a:t>
                </a:r>
                <a:br>
                  <a:rPr lang="en-US" dirty="0"/>
                </a:br>
                <a:br>
                  <a:rPr lang="en-US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C746F4-6066-9E13-69D1-FF9733FF8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1770" y="2326559"/>
                <a:ext cx="1221360" cy="923330"/>
              </a:xfrm>
              <a:prstGeom prst="rect">
                <a:avLst/>
              </a:prstGeom>
              <a:blipFill>
                <a:blip r:embed="rId2"/>
                <a:stretch>
                  <a:fillRect l="-3093" t="-4110" b="-5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3FA443D7-5C04-FD17-BA20-E69824A3B70A}"/>
              </a:ext>
            </a:extLst>
          </p:cNvPr>
          <p:cNvSpPr txBox="1"/>
          <p:nvPr/>
        </p:nvSpPr>
        <p:spPr>
          <a:xfrm>
            <a:off x="3340231" y="1494597"/>
            <a:ext cx="5318293" cy="4247317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c[] 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new [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+1]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c[0]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1 to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for d from 0 to </a:t>
            </a:r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if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 &gt;= 0: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if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 +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i-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c[</a:t>
            </a:r>
            <a:r>
              <a:rPr lang="en-US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[d]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opt[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solidFill>
                  <a:schemeClr val="accent4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91861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3FC5A-303A-1742-9278-2EA63236C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621893" cy="2387600"/>
          </a:xfrm>
        </p:spPr>
        <p:txBody>
          <a:bodyPr/>
          <a:lstStyle/>
          <a:p>
            <a:pPr algn="ctr"/>
            <a:r>
              <a:rPr lang="en-US" dirty="0"/>
              <a:t>Coin Change</a:t>
            </a:r>
            <a:br>
              <a:rPr lang="en-US" dirty="0"/>
            </a:br>
            <a:r>
              <a:rPr lang="en-US" dirty="0"/>
              <a:t>with non-traditional coin sets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0132E6-E5CB-6145-BC4D-23909485AC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385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0BE4C-A9FA-619E-CE98-17D28399A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E5410-BCBA-3D6D-5371-BE0B732A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AB5A33-B2B2-4609-E490-AB2A456D5BE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19298" y="5401282"/>
            <a:ext cx="8153402" cy="1085850"/>
          </a:xfrm>
          <a:solidFill>
            <a:schemeClr val="accent1"/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Develop an algorithm that </a:t>
            </a:r>
            <a:r>
              <a:rPr lang="en-US" b="1" i="1" dirty="0">
                <a:solidFill>
                  <a:schemeClr val="bg1"/>
                </a:solidFill>
              </a:rPr>
              <a:t>loops through data structure </a:t>
            </a:r>
            <a:r>
              <a:rPr lang="en-US" dirty="0">
                <a:solidFill>
                  <a:schemeClr val="bg1"/>
                </a:solidFill>
              </a:rPr>
              <a:t>solving each sub-problem one at a time (either bottom-up or top-down)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B2C47481-EAEE-7B86-09F5-A21451EDB37B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B712ECA3-871E-A46F-AC82-C543B28B66EE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0F89061-5C24-ADB9-6AE1-D07606E6EF71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FEA2FD97-C50B-2C05-9BB2-EABFFCA7BA41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D3163EF-3848-F95F-1026-A805ACBB6ACF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B8D090CB-B245-B95D-4E48-DD468058F842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01413F0-2DA3-CE72-84BB-02AE2211725F}"/>
              </a:ext>
            </a:extLst>
          </p:cNvPr>
          <p:cNvSpPr txBox="1">
            <a:spLocks/>
          </p:cNvSpPr>
          <p:nvPr/>
        </p:nvSpPr>
        <p:spPr>
          <a:xfrm>
            <a:off x="2019297" y="504885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4:</a:t>
            </a:r>
          </a:p>
        </p:txBody>
      </p:sp>
    </p:spTree>
    <p:extLst>
      <p:ext uri="{BB962C8B-B14F-4D97-AF65-F5344CB8AC3E}">
        <p14:creationId xmlns:p14="http://schemas.microsoft.com/office/powerpoint/2010/main" val="6888299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1CDA6-7329-FF3D-517B-9936B7D8E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E63F5-11BE-0BD7-0CA9-90B2CABD8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621893" cy="2387600"/>
          </a:xfrm>
        </p:spPr>
        <p:txBody>
          <a:bodyPr/>
          <a:lstStyle/>
          <a:p>
            <a:pPr algn="ctr"/>
            <a:r>
              <a:rPr lang="en-US" dirty="0"/>
              <a:t>Backtracking!</a:t>
            </a:r>
          </a:p>
        </p:txBody>
      </p:sp>
    </p:spTree>
    <p:extLst>
      <p:ext uri="{BB962C8B-B14F-4D97-AF65-F5344CB8AC3E}">
        <p14:creationId xmlns:p14="http://schemas.microsoft.com/office/powerpoint/2010/main" val="2536365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BC64B-97D8-0DF5-C2CD-2218A461C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CA4FD670-19DD-4312-3E7E-D00B5D50D416}"/>
              </a:ext>
            </a:extLst>
          </p:cNvPr>
          <p:cNvGrpSpPr/>
          <p:nvPr/>
        </p:nvGrpSpPr>
        <p:grpSpPr>
          <a:xfrm>
            <a:off x="3583848" y="2362490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83C9481-2A46-9DCF-04E1-14A2A36D68DB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DD51576C-988B-47C4-E495-033915B5735B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37402B1-8164-7AB2-3A9B-477E87EDBBC2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DDD2E332-8C88-B975-4024-39ACFE70FD5B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DB35F453-0F47-C907-0320-F18BC5D7F966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3B8B257-31F2-583A-43CE-7A11C445BC53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EBF2EA44-AE8A-F2A5-AF54-7D33003C383B}"/>
              </a:ext>
            </a:extLst>
          </p:cNvPr>
          <p:cNvSpPr txBox="1"/>
          <p:nvPr/>
        </p:nvSpPr>
        <p:spPr>
          <a:xfrm>
            <a:off x="3594358" y="3456685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42AE789-3265-ABD3-44E6-E3BDA16256F9}"/>
              </a:ext>
            </a:extLst>
          </p:cNvPr>
          <p:cNvGrpSpPr/>
          <p:nvPr/>
        </p:nvGrpSpPr>
        <p:grpSpPr>
          <a:xfrm>
            <a:off x="1404826" y="4162001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BFBB30E-7231-5AE1-61EF-7896DFDC0888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619210D-9DEF-EC75-F6E2-1DB6618AEDE1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E935B38-E70A-E3C6-A4FD-2385B6CD496D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D80D59B-C19A-3A7F-2917-14528233B624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C7C0676-60E7-6FBD-83D2-195A0A5BFE49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715E26-9E85-98E4-50AA-BA2D76AC74E4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F3AA334-05D2-CF21-E343-8ED5BF847B40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7664773-5B49-1C88-0949-9833DFFD4353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E4A0E94E-BEAC-776F-7E14-E132D9B8EA73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CA296008-870D-A1AE-2BE1-F0AB69EC6B86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9F3BB02-EC4C-7970-14DD-BFCEBBC4B4D5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5BEF6C1-21B8-492E-A9CA-20E551585897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E46A8EB-D577-7909-BDF9-676D1F86EE4F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715C6E2-7A98-A870-8F31-BB41BCBB86D5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2B9C09A-6AE4-3422-945F-2D4B6474E311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5500639-9AEA-30E2-4054-DB6B90CF68B7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2482A07-C283-4D89-7EC1-4175B2585EFE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AE1A0CB-36F4-D332-8C41-C0BB3558B75E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9FB92161-F4B0-079B-32DC-905BCE3BEFD1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776C56D4-80F5-B32D-425E-DED00C9BF263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6F4F11E4-ED80-A343-C62A-2A98A6A00006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AA75705D-4230-9DEE-386F-204259BB189B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502CD780-6085-4D68-CFA3-5CB8D5C0428F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E06832FE-AB0A-75DA-D67E-ED0CCD6E3F3D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4043DE34-F0FB-BC33-53CF-B6F820F83E3C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CC59B51A-8EE3-6640-CECF-4D9E55D13FE8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83316CF2-455A-E7B6-6F8B-1F2CBA477836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E33F5626-E228-0DDD-3371-7A45C1923FAF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43CC684-37E7-02C7-1B9F-4B9E57C46E96}"/>
              </a:ext>
            </a:extLst>
          </p:cNvPr>
          <p:cNvSpPr txBox="1"/>
          <p:nvPr/>
        </p:nvSpPr>
        <p:spPr>
          <a:xfrm>
            <a:off x="2559698" y="499602"/>
            <a:ext cx="7345635" cy="954107"/>
          </a:xfrm>
          <a:prstGeom prst="rect">
            <a:avLst/>
          </a:prstGeom>
          <a:noFill/>
          <a:ln>
            <a:solidFill>
              <a:schemeClr val="tx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tx1">
                    <a:lumMod val="95000"/>
                  </a:schemeClr>
                </a:solidFill>
              </a:rPr>
              <a:t>How do we take this choices array and turn it back into the actual set of coins!?</a:t>
            </a:r>
          </a:p>
        </p:txBody>
      </p:sp>
    </p:spTree>
    <p:extLst>
      <p:ext uri="{BB962C8B-B14F-4D97-AF65-F5344CB8AC3E}">
        <p14:creationId xmlns:p14="http://schemas.microsoft.com/office/powerpoint/2010/main" val="29804644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7DBB1-32D9-7A52-43A8-86595469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8C36015-5990-C0B7-4BBC-FAF11BB9EFCF}"/>
              </a:ext>
            </a:extLst>
          </p:cNvPr>
          <p:cNvSpPr txBox="1"/>
          <p:nvPr/>
        </p:nvSpPr>
        <p:spPr>
          <a:xfrm>
            <a:off x="3533475" y="1893948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</a:p>
        </p:txBody>
      </p:sp>
    </p:spTree>
    <p:extLst>
      <p:ext uri="{BB962C8B-B14F-4D97-AF65-F5344CB8AC3E}">
        <p14:creationId xmlns:p14="http://schemas.microsoft.com/office/powerpoint/2010/main" val="12950781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8F75E-FA73-58FF-4F69-CD8CDB66E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0E226B18-175F-B1C5-48B2-AD76AF876DD1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B7DE27B-5C0A-FE95-6A03-272B7A8DC7DD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8BD8B86-D7CF-86AC-0BA9-CCB0CC2245D2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F043EF2-FD57-E82E-5D58-961C71FA6052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E0C553E-3713-2F73-0F70-FA8A90E4CA30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53375BC7-CDE7-C016-662A-6D02A4F89079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64749F6-E647-99D1-9741-1948B4AE283C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5704452E-4F30-268F-CB15-AED96FDED83A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CD634EB-1D35-2638-A311-978ED80FBD6C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8DF99787-5BAE-E2AA-67D5-8C899FFD2CDB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FBF3B2F-1163-6B74-C740-65F42B444816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9E6A0C4-2692-8299-25E0-6119A4908FD8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02D1DFA-8F50-CCC7-B5A9-FE997DA82717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CE77A2CC-D549-F1D5-1179-8C56420E5D95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CA2F7173-4046-633F-E2F4-58C8DBFD8B0C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8721905-CD30-EE4B-1373-1730751AF419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4982000-84C6-FF51-297E-71967A8E642C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AF95B29C-4387-8482-0D0E-CC5468993C89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01024E0-0537-AA98-E985-3F21ADACBAAC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28B1DE5-C42E-4AF5-2039-AFE6220ABD60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F137C35-A08E-D6C7-717C-9B13AF77CD59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AF7B639-9F60-07C2-D93C-F3A978618CE8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9B1F6948-0957-7E4A-48A7-EF613E951012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BC6896D-FF2F-34EB-E987-D94A98A243A5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F90EE53-65D5-F3D3-7FD0-4D0A901E5ADF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8468301-07F7-8DB1-5BBF-7008269ADBF5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2616ED81-1273-0572-2667-4CF3ABEA1F6F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F82ACFCA-03BA-6021-01FC-95EDA9870D1D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7F4F2BF-AB2C-7187-22A3-590913271A88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C1E42ABC-49B6-44DF-A291-1CD3F2FEA65D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4157D4CA-8E8E-272C-C008-C016A5A87485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DFB211B6-C635-D557-226F-28E0FC9DC738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F726F323-7666-7E19-0AA4-66594FA9F949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29BB74EA-83C6-CC6E-2199-DCDF5EA20FB2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6BE94403-842A-D6C9-5219-474A14A86A68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CE64A466-BBD7-4DD7-E8DF-732406D6A04F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A26E194D-983D-66C1-1823-6974B652B5CE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E5E574F-E393-8CF5-0EDD-9EDF489DE607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F0DD54-32A7-08CC-0840-0DA101BA01D3}"/>
              </a:ext>
            </a:extLst>
          </p:cNvPr>
          <p:cNvSpPr txBox="1"/>
          <p:nvPr/>
        </p:nvSpPr>
        <p:spPr>
          <a:xfrm>
            <a:off x="3669992" y="4550262"/>
            <a:ext cx="5125049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497541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EDBE4-C52A-6E46-1117-6A6847C3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D93128F2-1FF9-48CB-B81C-0F27A1A76F55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67DF58D-769F-DC87-C130-D4ABD3E00C2B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24BCD704-C3C2-B43B-91D3-E83A61B63369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27204C5-E82E-DA29-300F-7E3476A77242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0944585-FF20-2DCC-5748-8A154D6ABECE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F40F3DF-541F-A735-4623-64585FFB659B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727E17B-FC53-6065-5DED-325CBB7B063B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C194B01E-AAD3-C677-5F5E-FE71012944CD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4DA97CA-6E33-3557-A776-28F3F5933E14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19ACCCA-D736-7223-34FC-3F4EFDC5655A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60F5228-06B7-6E52-683B-E62F298F21B1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5924A0F-8CB9-5F17-E0FF-E259612852B6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71ECD17-C10D-FC68-2931-3A18C0C578FF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8092F40-5580-257A-A584-F05F1F5941DF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A5CC493-B2E8-D9A1-EA91-76108F7BA452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2F8A61F-851B-CA98-13AF-0A1A159D43E2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5EA349B-4EC9-3BEC-5283-61B262BE3D5E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B6F06EF-BE3C-B0E3-F9AF-8106A1C121D5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542B814D-C2B2-F497-2465-66C0CEAF93A7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E91DA903-CF9D-BC30-9DB8-CF3D9DD00604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D577E33-00A9-FBD5-638B-6B63045853B9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CBD9468-49C3-E730-4A77-8F3BA07B3F07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03D98E8-B872-6B75-3CAA-B5FA56E60373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8B6C08A-83FF-CF7A-1223-CD67EF080807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ED49019-2BB3-82F2-3184-FBC425EB619F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0C23DFD-F7D5-4761-B142-CB9B75A5B588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E1944DA-3A0E-3785-C3F2-FA58507F04A2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0BDCCCF4-8D1B-4686-6283-C04FD66F24D9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AF7B498-AC83-B1CC-F651-90303EBAC4C4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9B2007C3-7B2B-02C1-21F7-3B93294AC1D6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89A75C14-F2A7-2CD2-CDC4-93ECD4777834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51031322-32D0-B172-9F93-1F03C18B9B32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1422B5C9-3642-638F-6B8C-43B642232551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5A08FA11-0A55-5F83-C42D-A45BF1B35ED2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10C51A99-E968-AF69-5BB7-0A22B7015A26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47C432EB-AFF4-CE40-9EFC-652BB8BCD588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26E6FAEB-9064-81F8-2D8A-E659CDC87EF3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9F7E4EB5-2322-E096-F2B5-F5C2485D3A74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E7FD4E-6E2C-C15A-F297-D6C97A5F69E2}"/>
              </a:ext>
            </a:extLst>
          </p:cNvPr>
          <p:cNvSpPr txBox="1"/>
          <p:nvPr/>
        </p:nvSpPr>
        <p:spPr>
          <a:xfrm>
            <a:off x="3669992" y="4550262"/>
            <a:ext cx="5125049" cy="64633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4026264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DD2B3-0BDB-E1B8-231B-A9140A947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F6C5D4AD-BCBA-DBBA-4848-5065E37AA28A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B34EB0F-79A2-5A07-84A1-FC575CEC07C1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1C32344-A0C3-C15C-901A-CFDECBA2251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8E18F87-BF59-497A-7EE1-0CF5A084BA88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77A86CB4-12EA-E17D-0AD8-12D76A80799C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4A6C832B-E0F8-934E-5008-FD664A703AD9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67D5EE0F-B3D3-4C38-2E3E-4CF1C490ECDF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0948B457-EA23-E4C0-E5BE-55D64A0B3F8A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DE52F77-8ADC-4C68-9579-798A31618113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5F2C96A-84CC-0DE8-B398-3A7DCF8E0507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05F5B328-4A1A-9ADB-FCAB-74A49FF7A82A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25C3942-D2A3-03DC-E669-24BD3D36BCE9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B6FF42A-9A51-844F-8DAF-B5B699B33F94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F7D7008-4663-0ACC-90DD-1BBA4B09E559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0FD7D04-C929-1628-0F9A-D65F5D53EAF8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248DA57-8BCB-0420-3473-9B37297ADC94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860233-1969-5F38-6565-9019B8F588F5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A340CB9-6D51-4715-B1C1-1091A11F5889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9BEF495-A878-6AE9-D0CB-44E975F0DB6D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6D3F4509-77B5-D632-6F49-A6ACC72D4AB7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625028A-8457-28DD-FCE6-EF3D42E651FB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E141798-6421-FAE6-327C-7A529F115966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8A911CD9-5B2F-16B2-0398-2CF0E305753A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ED4FC19-7372-3F8B-4387-D1FD308A84F2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14121D7-6ABE-DDF2-1D66-79F2C0BEB78E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75B48137-6735-AB7D-64FC-861C2FC0F86F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CB56865-E5C6-728A-E052-5BB2B4E26B5D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B1F7511-3093-5FB8-26B7-9BDA65C8E0DF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1EC2945-5E42-E1F3-74C7-A81DBE902D8C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F96B504F-D599-E59F-66AC-560FF0A5258B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1609D193-76D8-61E4-BB4D-54835866EAAF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4A9DD4B6-86EF-A2A4-008A-9D47FAB35AF6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F163D431-D920-3F29-8A15-B0A95CE3951E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5ADB8658-DA2C-74D6-A466-6A8887D8176B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8E9441B8-46F6-CA1E-0E98-EA2F12286853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671A2EC6-7E5D-1C67-AAAA-7FC6E0A39E8E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53213015-4978-A254-5B59-F3C7F2B7FC63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66F41440-7737-B1DD-8A1A-1CB2728E3301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5D8148-883A-69E3-936C-C0530FD6F2AD}"/>
              </a:ext>
            </a:extLst>
          </p:cNvPr>
          <p:cNvSpPr txBox="1"/>
          <p:nvPr/>
        </p:nvSpPr>
        <p:spPr>
          <a:xfrm>
            <a:off x="3669992" y="4550262"/>
            <a:ext cx="5125049" cy="92333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7CAA2B1E-A981-AFB8-C6AC-99C0050DCF37}"/>
              </a:ext>
            </a:extLst>
          </p:cNvPr>
          <p:cNvCxnSpPr>
            <a:stCxn id="32769" idx="0"/>
            <a:endCxn id="49" idx="0"/>
          </p:cNvCxnSpPr>
          <p:nvPr/>
        </p:nvCxnSpPr>
        <p:spPr>
          <a:xfrm rot="16200000" flipV="1">
            <a:off x="8491143" y="813260"/>
            <a:ext cx="12700" cy="3872805"/>
          </a:xfrm>
          <a:prstGeom prst="bentConnector3">
            <a:avLst>
              <a:gd name="adj1" fmla="val 1800000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4473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46CCE-4589-AE2A-29FB-A20CB34ED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E46159EC-B8B5-BDE8-CAED-ED7300388F01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879E1EDB-EA4A-ECE7-4431-F818DFE640CD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8BF8EDED-3005-27FE-5599-084B41AB5A71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37C025A-82CC-8245-2F73-BD52D09DE770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34803241-3AFC-A70D-FBA3-D31DA7480B22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873A87A2-686F-6FD4-ABED-560DCAA4556F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C33542F-1ED1-98C7-E0CC-06399E8088DD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79559546-14F1-A1AF-AB67-2950278F2207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B0F8061-9606-0129-20FA-297C226F7528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57C3404-5754-9907-B0C6-B2044EE5D34B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C05BD4F-25EE-6492-AF3F-F73E499A450A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FD2546D-2CE2-AF59-C272-5B26C48FBFBC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EF2AC0FF-3AD2-FC57-4AF9-1DDA4E9A4E95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F75C44CB-ABEB-3358-DE88-B5499B2866E7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8356064-8BC9-398F-0935-B72EF8544F5F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B28B985-0838-14A6-B034-55175D2455C0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05C357EA-C6E7-700B-DB76-E611E5501208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949C9D1-CF08-02EB-ADED-03E0AFEFD174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AB98069-C1C4-5778-1C08-81E7FC1F02B0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8C783F9-EEC1-FE4D-2153-6F446DDC4D89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BB428DB-1CDC-57CD-78D5-6217268D3EBD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16193E9-39E4-83B6-689F-FED64115E4E8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1321821-3433-7E86-0601-C55A25F638A2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8FD0B6FB-4BFF-D9FF-89CC-01C63F4A2A25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87CA413-0036-C548-BD49-C10B2043B3B4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46807A55-7756-78EA-9C36-6B86F13187FC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A6C5B17F-7FE9-820C-B4C6-01B342528F85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2C29369-D079-1126-4731-893DEAA9CBBF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A2DB9CC-E7C7-A8FE-2DB5-41B846B50391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26D064FD-7B30-24DA-B35C-7CEB91D61AA4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CA9F87F2-A451-1652-63CB-D47331BF301A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91F4E01F-A013-3954-F86B-7496A1B0EA89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3A8E90E5-417C-5D69-E5E6-68FC2CA5D0C4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6D6EE6D-ED3C-109E-278D-A6147E580004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245BE69D-270C-4314-2F9A-B23B71E44E4A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45B15F93-F476-81B0-5AA2-DD4A148A1CE2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91D6193C-7F7F-0EA1-FE0E-26C70D2D67DD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C733C98A-514F-61FD-079C-BF6A927ECE62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8E6DF4-773C-F84F-A3F5-18F1F6CBEB3C}"/>
              </a:ext>
            </a:extLst>
          </p:cNvPr>
          <p:cNvSpPr txBox="1"/>
          <p:nvPr/>
        </p:nvSpPr>
        <p:spPr>
          <a:xfrm>
            <a:off x="3669992" y="4550262"/>
            <a:ext cx="5125049" cy="92333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  <a:b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</a:p>
        </p:txBody>
      </p: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17F4EF08-73D3-9777-AEE1-949595C7A42F}"/>
              </a:ext>
            </a:extLst>
          </p:cNvPr>
          <p:cNvCxnSpPr>
            <a:cxnSpLocks/>
            <a:stCxn id="49" idx="0"/>
            <a:endCxn id="43" idx="0"/>
          </p:cNvCxnSpPr>
          <p:nvPr/>
        </p:nvCxnSpPr>
        <p:spPr>
          <a:xfrm rot="16200000" flipV="1">
            <a:off x="4620078" y="815000"/>
            <a:ext cx="12700" cy="3869325"/>
          </a:xfrm>
          <a:prstGeom prst="bentConnector3">
            <a:avLst>
              <a:gd name="adj1" fmla="val 1800000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4643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6CF7D-EFF5-C71C-0460-F3958F70E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B364548-8633-0358-7100-C0C58550FEE3}"/>
              </a:ext>
            </a:extLst>
          </p:cNvPr>
          <p:cNvGrpSpPr/>
          <p:nvPr/>
        </p:nvGrpSpPr>
        <p:grpSpPr>
          <a:xfrm>
            <a:off x="433242" y="427286"/>
            <a:ext cx="5644055" cy="979341"/>
            <a:chOff x="3132083" y="2562645"/>
            <a:chExt cx="5644055" cy="97934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56C6601-3076-F92C-EBC7-E58A9FBBE72C}"/>
                </a:ext>
              </a:extLst>
            </p:cNvPr>
            <p:cNvSpPr/>
            <p:nvPr/>
          </p:nvSpPr>
          <p:spPr>
            <a:xfrm>
              <a:off x="3132083" y="2562645"/>
              <a:ext cx="5644055" cy="979341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8BC5F13-6671-694D-F542-169575467DBE}"/>
                </a:ext>
              </a:extLst>
            </p:cNvPr>
            <p:cNvGrpSpPr/>
            <p:nvPr/>
          </p:nvGrpSpPr>
          <p:grpSpPr>
            <a:xfrm>
              <a:off x="3142593" y="2688769"/>
              <a:ext cx="5502345" cy="740231"/>
              <a:chOff x="3602727" y="1376497"/>
              <a:chExt cx="5502345" cy="74023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7BE2A60-260E-F502-5C7E-C9C2B846A730}"/>
                  </a:ext>
                </a:extLst>
              </p:cNvPr>
              <p:cNvSpPr txBox="1"/>
              <p:nvPr/>
            </p:nvSpPr>
            <p:spPr>
              <a:xfrm>
                <a:off x="3602727" y="1572853"/>
                <a:ext cx="254293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 err="1">
                    <a:solidFill>
                      <a:schemeClr val="bg1"/>
                    </a:solidFill>
                  </a:rPr>
                  <a:t>Denom</a:t>
                </a:r>
                <a:r>
                  <a:rPr lang="en-US" i="1" dirty="0">
                    <a:solidFill>
                      <a:schemeClr val="bg1"/>
                    </a:solidFill>
                  </a:rPr>
                  <a:t>[] = {.10, .06, .01}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42FFA5AF-0B86-19BA-9DE6-431AE29298CC}"/>
                  </a:ext>
                </a:extLst>
              </p:cNvPr>
              <p:cNvSpPr/>
              <p:nvPr/>
            </p:nvSpPr>
            <p:spPr>
              <a:xfrm>
                <a:off x="8364843" y="1376497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90CF8BE3-4802-CD74-7F0B-CB65E6BBA228}"/>
                  </a:ext>
                </a:extLst>
              </p:cNvPr>
              <p:cNvSpPr/>
              <p:nvPr/>
            </p:nvSpPr>
            <p:spPr>
              <a:xfrm>
                <a:off x="7313058" y="1376499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.06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5D21D5FF-5AA0-4884-29BE-79F63A76FD2B}"/>
                  </a:ext>
                </a:extLst>
              </p:cNvPr>
              <p:cNvSpPr/>
              <p:nvPr/>
            </p:nvSpPr>
            <p:spPr>
              <a:xfrm>
                <a:off x="6261273" y="1376498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381941D1-DA14-1C06-07AB-25E2B0F72578}"/>
              </a:ext>
            </a:extLst>
          </p:cNvPr>
          <p:cNvSpPr txBox="1"/>
          <p:nvPr/>
        </p:nvSpPr>
        <p:spPr>
          <a:xfrm>
            <a:off x="443752" y="1521481"/>
            <a:ext cx="2415061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(0.12)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B5BBE1D-A586-9CDA-295F-C6DB5729CE35}"/>
              </a:ext>
            </a:extLst>
          </p:cNvPr>
          <p:cNvGrpSpPr/>
          <p:nvPr/>
        </p:nvGrpSpPr>
        <p:grpSpPr>
          <a:xfrm>
            <a:off x="1404826" y="2749663"/>
            <a:ext cx="9344941" cy="1169731"/>
            <a:chOff x="1422459" y="5637710"/>
            <a:chExt cx="9344941" cy="116973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0E45A1C-64AC-6467-0F8F-82749B84A6D4}"/>
                </a:ext>
              </a:extLst>
            </p:cNvPr>
            <p:cNvSpPr/>
            <p:nvPr/>
          </p:nvSpPr>
          <p:spPr>
            <a:xfrm>
              <a:off x="238082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E625C5FA-1414-8F0E-D81C-5C712F2AA722}"/>
                </a:ext>
              </a:extLst>
            </p:cNvPr>
            <p:cNvSpPr/>
            <p:nvPr/>
          </p:nvSpPr>
          <p:spPr>
            <a:xfrm>
              <a:off x="30252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378DE7F6-115D-6850-28F3-572229E46831}"/>
                </a:ext>
              </a:extLst>
            </p:cNvPr>
            <p:cNvSpPr/>
            <p:nvPr/>
          </p:nvSpPr>
          <p:spPr>
            <a:xfrm>
              <a:off x="36695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5B7A193-F16D-DC09-9004-DB021902E467}"/>
                </a:ext>
              </a:extLst>
            </p:cNvPr>
            <p:cNvSpPr/>
            <p:nvPr/>
          </p:nvSpPr>
          <p:spPr>
            <a:xfrm>
              <a:off x="43140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18F64C2-0BA9-B918-AAA3-79118B0693C6}"/>
                </a:ext>
              </a:extLst>
            </p:cNvPr>
            <p:cNvSpPr/>
            <p:nvPr/>
          </p:nvSpPr>
          <p:spPr>
            <a:xfrm>
              <a:off x="49614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82F1F8F-0D53-8F2D-FD42-6316C2262EB0}"/>
                </a:ext>
              </a:extLst>
            </p:cNvPr>
            <p:cNvSpPr/>
            <p:nvPr/>
          </p:nvSpPr>
          <p:spPr>
            <a:xfrm>
              <a:off x="560585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FE241CF-1410-90EB-633B-7D55C5D00A74}"/>
                </a:ext>
              </a:extLst>
            </p:cNvPr>
            <p:cNvSpPr/>
            <p:nvPr/>
          </p:nvSpPr>
          <p:spPr>
            <a:xfrm>
              <a:off x="6250150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81E671A-07E1-4368-0B44-98ACD23D4D0A}"/>
                </a:ext>
              </a:extLst>
            </p:cNvPr>
            <p:cNvSpPr/>
            <p:nvPr/>
          </p:nvSpPr>
          <p:spPr>
            <a:xfrm>
              <a:off x="238082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F0B2DB2C-6A55-F1E0-70A9-5DB035CA6254}"/>
                </a:ext>
              </a:extLst>
            </p:cNvPr>
            <p:cNvSpPr/>
            <p:nvPr/>
          </p:nvSpPr>
          <p:spPr>
            <a:xfrm>
              <a:off x="302527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DA62A18-90B8-C291-3579-ABD5D1B202BE}"/>
                </a:ext>
              </a:extLst>
            </p:cNvPr>
            <p:cNvSpPr/>
            <p:nvPr/>
          </p:nvSpPr>
          <p:spPr>
            <a:xfrm>
              <a:off x="366956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2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3073170-E666-328C-9524-335E6C80D53E}"/>
                </a:ext>
              </a:extLst>
            </p:cNvPr>
            <p:cNvSpPr/>
            <p:nvPr/>
          </p:nvSpPr>
          <p:spPr>
            <a:xfrm>
              <a:off x="43140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24B496B0-E0CF-420F-3D52-C6C4F2EAE7CB}"/>
                </a:ext>
              </a:extLst>
            </p:cNvPr>
            <p:cNvSpPr/>
            <p:nvPr/>
          </p:nvSpPr>
          <p:spPr>
            <a:xfrm>
              <a:off x="496141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60B3783-D2C5-0C19-F03C-6E5363542BE2}"/>
                </a:ext>
              </a:extLst>
            </p:cNvPr>
            <p:cNvSpPr/>
            <p:nvPr/>
          </p:nvSpPr>
          <p:spPr>
            <a:xfrm>
              <a:off x="5605855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6BFEF49E-AFD2-44FA-9728-153055F31F0D}"/>
                </a:ext>
              </a:extLst>
            </p:cNvPr>
            <p:cNvSpPr/>
            <p:nvPr/>
          </p:nvSpPr>
          <p:spPr>
            <a:xfrm>
              <a:off x="6250150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37895DB-C14A-6463-F752-0EEBF3E6A262}"/>
                </a:ext>
              </a:extLst>
            </p:cNvPr>
            <p:cNvSpPr txBox="1"/>
            <p:nvPr/>
          </p:nvSpPr>
          <p:spPr>
            <a:xfrm>
              <a:off x="1588488" y="5729099"/>
              <a:ext cx="5373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C[]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65006E6-663E-C6F5-C407-310DB133DED4}"/>
                </a:ext>
              </a:extLst>
            </p:cNvPr>
            <p:cNvSpPr txBox="1"/>
            <p:nvPr/>
          </p:nvSpPr>
          <p:spPr>
            <a:xfrm>
              <a:off x="1422459" y="6254385"/>
              <a:ext cx="8551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Index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83E0E6F-FF98-C641-6723-A8CD961EB408}"/>
                </a:ext>
              </a:extLst>
            </p:cNvPr>
            <p:cNvSpPr/>
            <p:nvPr/>
          </p:nvSpPr>
          <p:spPr>
            <a:xfrm>
              <a:off x="689792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52D2A05-5360-5101-2881-078C4C37B6E2}"/>
                </a:ext>
              </a:extLst>
            </p:cNvPr>
            <p:cNvSpPr/>
            <p:nvPr/>
          </p:nvSpPr>
          <p:spPr>
            <a:xfrm>
              <a:off x="754237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4168B01-5971-1081-204A-48227883DED9}"/>
                </a:ext>
              </a:extLst>
            </p:cNvPr>
            <p:cNvSpPr/>
            <p:nvPr/>
          </p:nvSpPr>
          <p:spPr>
            <a:xfrm>
              <a:off x="8186665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0F9112C-3831-A529-3D4F-9AE39CBFE6BF}"/>
                </a:ext>
              </a:extLst>
            </p:cNvPr>
            <p:cNvSpPr/>
            <p:nvPr/>
          </p:nvSpPr>
          <p:spPr>
            <a:xfrm>
              <a:off x="88311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8" name="Rectangle 32767">
              <a:extLst>
                <a:ext uri="{FF2B5EF4-FFF2-40B4-BE49-F238E27FC236}">
                  <a16:creationId xmlns:a16="http://schemas.microsoft.com/office/drawing/2014/main" id="{E58926FF-3654-D11E-FD6B-B9BCE11529BA}"/>
                </a:ext>
              </a:extLst>
            </p:cNvPr>
            <p:cNvSpPr/>
            <p:nvPr/>
          </p:nvSpPr>
          <p:spPr>
            <a:xfrm>
              <a:off x="9478510" y="5637710"/>
              <a:ext cx="644445" cy="644445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32769" name="Rectangle 32768">
              <a:extLst>
                <a:ext uri="{FF2B5EF4-FFF2-40B4-BE49-F238E27FC236}">
                  <a16:creationId xmlns:a16="http://schemas.microsoft.com/office/drawing/2014/main" id="{A85718C9-8F19-AF8A-EA1C-819B77D95C2F}"/>
                </a:ext>
              </a:extLst>
            </p:cNvPr>
            <p:cNvSpPr/>
            <p:nvPr/>
          </p:nvSpPr>
          <p:spPr>
            <a:xfrm>
              <a:off x="10122955" y="5637710"/>
              <a:ext cx="644445" cy="64444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.06</a:t>
              </a:r>
            </a:p>
          </p:txBody>
        </p:sp>
        <p:sp>
          <p:nvSpPr>
            <p:cNvPr id="32771" name="Rectangle 32770">
              <a:extLst>
                <a:ext uri="{FF2B5EF4-FFF2-40B4-BE49-F238E27FC236}">
                  <a16:creationId xmlns:a16="http://schemas.microsoft.com/office/drawing/2014/main" id="{30E167E8-D7ED-D4C3-3C88-DFD73F1AD7D7}"/>
                </a:ext>
              </a:extLst>
            </p:cNvPr>
            <p:cNvSpPr/>
            <p:nvPr/>
          </p:nvSpPr>
          <p:spPr>
            <a:xfrm>
              <a:off x="688949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  <p:sp>
          <p:nvSpPr>
            <p:cNvPr id="32772" name="Rectangle 32771">
              <a:extLst>
                <a:ext uri="{FF2B5EF4-FFF2-40B4-BE49-F238E27FC236}">
                  <a16:creationId xmlns:a16="http://schemas.microsoft.com/office/drawing/2014/main" id="{0ECDD57C-7C8E-1EDF-90B1-432349D986D9}"/>
                </a:ext>
              </a:extLst>
            </p:cNvPr>
            <p:cNvSpPr/>
            <p:nvPr/>
          </p:nvSpPr>
          <p:spPr>
            <a:xfrm>
              <a:off x="753393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8</a:t>
              </a:r>
            </a:p>
          </p:txBody>
        </p:sp>
        <p:sp>
          <p:nvSpPr>
            <p:cNvPr id="32773" name="Rectangle 32772">
              <a:extLst>
                <a:ext uri="{FF2B5EF4-FFF2-40B4-BE49-F238E27FC236}">
                  <a16:creationId xmlns:a16="http://schemas.microsoft.com/office/drawing/2014/main" id="{ACD3E1D2-F3B3-59DA-B237-8CC9D4BFB9D0}"/>
                </a:ext>
              </a:extLst>
            </p:cNvPr>
            <p:cNvSpPr/>
            <p:nvPr/>
          </p:nvSpPr>
          <p:spPr>
            <a:xfrm>
              <a:off x="817823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  <p:sp>
          <p:nvSpPr>
            <p:cNvPr id="32774" name="Rectangle 32773">
              <a:extLst>
                <a:ext uri="{FF2B5EF4-FFF2-40B4-BE49-F238E27FC236}">
                  <a16:creationId xmlns:a16="http://schemas.microsoft.com/office/drawing/2014/main" id="{8EDB6ACF-B935-18C8-69EA-C555AE0A7FCB}"/>
                </a:ext>
              </a:extLst>
            </p:cNvPr>
            <p:cNvSpPr/>
            <p:nvPr/>
          </p:nvSpPr>
          <p:spPr>
            <a:xfrm>
              <a:off x="88226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10</a:t>
              </a:r>
            </a:p>
          </p:txBody>
        </p:sp>
        <p:sp>
          <p:nvSpPr>
            <p:cNvPr id="32775" name="Rectangle 32774">
              <a:extLst>
                <a:ext uri="{FF2B5EF4-FFF2-40B4-BE49-F238E27FC236}">
                  <a16:creationId xmlns:a16="http://schemas.microsoft.com/office/drawing/2014/main" id="{A0C4D97F-333E-958F-0211-B699E96CB9BB}"/>
                </a:ext>
              </a:extLst>
            </p:cNvPr>
            <p:cNvSpPr/>
            <p:nvPr/>
          </p:nvSpPr>
          <p:spPr>
            <a:xfrm>
              <a:off x="9470079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11</a:t>
              </a:r>
            </a:p>
          </p:txBody>
        </p:sp>
        <p:sp>
          <p:nvSpPr>
            <p:cNvPr id="32776" name="Rectangle 32775">
              <a:extLst>
                <a:ext uri="{FF2B5EF4-FFF2-40B4-BE49-F238E27FC236}">
                  <a16:creationId xmlns:a16="http://schemas.microsoft.com/office/drawing/2014/main" id="{0A614739-0617-9025-CB0C-CDFB2C84D32A}"/>
                </a:ext>
              </a:extLst>
            </p:cNvPr>
            <p:cNvSpPr/>
            <p:nvPr/>
          </p:nvSpPr>
          <p:spPr>
            <a:xfrm>
              <a:off x="10114524" y="6162996"/>
              <a:ext cx="644445" cy="6444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12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3D398AD-6238-5B00-1BFE-9C3A4522DD2D}"/>
              </a:ext>
            </a:extLst>
          </p:cNvPr>
          <p:cNvSpPr txBox="1"/>
          <p:nvPr/>
        </p:nvSpPr>
        <p:spPr>
          <a:xfrm>
            <a:off x="6306293" y="427286"/>
            <a:ext cx="5125049" cy="1754326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ChangeBack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C.size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()-1</a:t>
            </a:r>
          </a:p>
          <a:p>
            <a:endParaRPr lang="en-US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while(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 0):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print(“use coin “ + 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(C[</a:t>
            </a:r>
            <a:r>
              <a:rPr lang="en-US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]*100)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CA5E5C-9272-F474-5511-7CFEB1DAFCDE}"/>
              </a:ext>
            </a:extLst>
          </p:cNvPr>
          <p:cNvSpPr txBox="1"/>
          <p:nvPr/>
        </p:nvSpPr>
        <p:spPr>
          <a:xfrm>
            <a:off x="3669992" y="4550262"/>
            <a:ext cx="5125049" cy="646331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</a:t>
            </a:r>
          </a:p>
          <a:p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 coin .06 </a:t>
            </a:r>
          </a:p>
        </p:txBody>
      </p:sp>
    </p:spTree>
    <p:extLst>
      <p:ext uri="{BB962C8B-B14F-4D97-AF65-F5344CB8AC3E}">
        <p14:creationId xmlns:p14="http://schemas.microsoft.com/office/powerpoint/2010/main" val="6390564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A4375-A3D9-02B0-6547-8702A08EC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D3BE9-490F-6619-AA84-64257A7A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61658"/>
            <a:ext cx="9905998" cy="1210282"/>
          </a:xfrm>
        </p:spPr>
        <p:txBody>
          <a:bodyPr/>
          <a:lstStyle/>
          <a:p>
            <a:pPr algn="ctr"/>
            <a:r>
              <a:rPr lang="en-US" dirty="0"/>
              <a:t>What did we learn?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B6296-B23A-6CEF-E0F4-C3FB592F6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690" y="2079366"/>
            <a:ext cx="3967441" cy="3541714"/>
          </a:xfrm>
        </p:spPr>
        <p:txBody>
          <a:bodyPr/>
          <a:lstStyle/>
          <a:p>
            <a:r>
              <a:rPr lang="en-US" dirty="0"/>
              <a:t>TOPICS:</a:t>
            </a:r>
          </a:p>
          <a:p>
            <a:pPr lvl="2"/>
            <a:r>
              <a:rPr lang="en-US" dirty="0"/>
              <a:t>Coin Change</a:t>
            </a:r>
          </a:p>
          <a:p>
            <a:pPr lvl="2"/>
            <a:r>
              <a:rPr lang="en-US" dirty="0"/>
              <a:t>Using dynamic programming with non-traditional coin sets</a:t>
            </a:r>
          </a:p>
          <a:p>
            <a:pPr lvl="2"/>
            <a:r>
              <a:rPr lang="en-US" dirty="0"/>
              <a:t>Backtracking again!</a:t>
            </a:r>
          </a:p>
        </p:txBody>
      </p:sp>
    </p:spTree>
    <p:extLst>
      <p:ext uri="{BB962C8B-B14F-4D97-AF65-F5344CB8AC3E}">
        <p14:creationId xmlns:p14="http://schemas.microsoft.com/office/powerpoint/2010/main" val="415740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6B1E5DAE-5654-3CDB-897C-82CA8C271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0DD9B96-AAFF-668E-7D5F-DE20AC45F4F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296300"/>
            <a:ext cx="9905998" cy="7051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Recall: Coin Change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F640ED-21B8-9785-65EC-729714D34392}"/>
                  </a:ext>
                </a:extLst>
              </p:cNvPr>
              <p:cNvSpPr txBox="1"/>
              <p:nvPr/>
            </p:nvSpPr>
            <p:spPr>
              <a:xfrm>
                <a:off x="5692214" y="6038480"/>
                <a:ext cx="326346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i="1" dirty="0"/>
                  <a:t>This was the solution if the coins are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{0.25, 0.10, 0.05, 0.01}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AF640ED-21B8-9785-65EC-729714D343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2214" y="6038480"/>
                <a:ext cx="3263461" cy="646331"/>
              </a:xfrm>
              <a:prstGeom prst="rect">
                <a:avLst/>
              </a:prstGeom>
              <a:blipFill>
                <a:blip r:embed="rId3"/>
                <a:stretch>
                  <a:fillRect t="-3846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F3398991-D428-2687-EDD2-CCC25B68148B}"/>
              </a:ext>
            </a:extLst>
          </p:cNvPr>
          <p:cNvGrpSpPr/>
          <p:nvPr/>
        </p:nvGrpSpPr>
        <p:grpSpPr>
          <a:xfrm>
            <a:off x="2577737" y="2184090"/>
            <a:ext cx="7959633" cy="2522475"/>
            <a:chOff x="2577737" y="2184090"/>
            <a:chExt cx="7959633" cy="252247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BA97592-E0D4-78D2-B1BB-8762700AC551}"/>
                </a:ext>
              </a:extLst>
            </p:cNvPr>
            <p:cNvSpPr/>
            <p:nvPr/>
          </p:nvSpPr>
          <p:spPr>
            <a:xfrm>
              <a:off x="5007429" y="2657203"/>
              <a:ext cx="1950720" cy="1543594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Make Change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F044AD93-7ED0-225B-E170-663A37EB0455}"/>
                </a:ext>
              </a:extLst>
            </p:cNvPr>
            <p:cNvSpPr/>
            <p:nvPr/>
          </p:nvSpPr>
          <p:spPr>
            <a:xfrm>
              <a:off x="2743200" y="2822666"/>
              <a:ext cx="1362892" cy="48659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$5.00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DBDB3736-E51A-46D1-6C0A-DA315FEBF0D6}"/>
                </a:ext>
              </a:extLst>
            </p:cNvPr>
            <p:cNvSpPr/>
            <p:nvPr/>
          </p:nvSpPr>
          <p:spPr>
            <a:xfrm>
              <a:off x="2577737" y="3548744"/>
              <a:ext cx="1528355" cy="48659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Cost = $4.37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DB4A01AC-E392-8CBA-560E-377415D4A240}"/>
                </a:ext>
              </a:extLst>
            </p:cNvPr>
            <p:cNvCxnSpPr>
              <a:cxnSpLocks/>
              <a:stCxn id="3" idx="3"/>
              <a:endCxn id="2" idx="1"/>
            </p:cNvCxnSpPr>
            <p:nvPr/>
          </p:nvCxnSpPr>
          <p:spPr>
            <a:xfrm>
              <a:off x="4106092" y="3065962"/>
              <a:ext cx="901337" cy="3630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FD906DB-FB3B-E5F2-A946-310DA8F5FC96}"/>
                </a:ext>
              </a:extLst>
            </p:cNvPr>
            <p:cNvCxnSpPr>
              <a:cxnSpLocks/>
              <a:stCxn id="5" idx="3"/>
              <a:endCxn id="2" idx="1"/>
            </p:cNvCxnSpPr>
            <p:nvPr/>
          </p:nvCxnSpPr>
          <p:spPr>
            <a:xfrm flipV="1">
              <a:off x="4106092" y="3429000"/>
              <a:ext cx="901337" cy="3630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A9D5EB87-80D1-6FD5-0DD0-1D1380D98F42}"/>
                </a:ext>
              </a:extLst>
            </p:cNvPr>
            <p:cNvCxnSpPr>
              <a:cxnSpLocks/>
              <a:stCxn id="2" idx="3"/>
            </p:cNvCxnSpPr>
            <p:nvPr/>
          </p:nvCxnSpPr>
          <p:spPr>
            <a:xfrm>
              <a:off x="6958149" y="3429000"/>
              <a:ext cx="90133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D4A546B-58F5-1F92-03E2-F304C22C9C39}"/>
                </a:ext>
              </a:extLst>
            </p:cNvPr>
            <p:cNvSpPr/>
            <p:nvPr/>
          </p:nvSpPr>
          <p:spPr>
            <a:xfrm>
              <a:off x="8106590" y="218409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5B5AA77-C36C-1258-897D-B2E4E56921F9}"/>
                </a:ext>
              </a:extLst>
            </p:cNvPr>
            <p:cNvSpPr/>
            <p:nvPr/>
          </p:nvSpPr>
          <p:spPr>
            <a:xfrm>
              <a:off x="8955675" y="218409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715E57B-CC3D-F581-A804-1EFC8A6741DD}"/>
                </a:ext>
              </a:extLst>
            </p:cNvPr>
            <p:cNvSpPr/>
            <p:nvPr/>
          </p:nvSpPr>
          <p:spPr>
            <a:xfrm>
              <a:off x="8106590" y="307521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9BFA82A-3122-E1CD-3144-171FC8483F00}"/>
                </a:ext>
              </a:extLst>
            </p:cNvPr>
            <p:cNvSpPr/>
            <p:nvPr/>
          </p:nvSpPr>
          <p:spPr>
            <a:xfrm>
              <a:off x="8114209" y="3966336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B12C669-168C-7DB1-04C4-13785FBBC76C}"/>
                </a:ext>
              </a:extLst>
            </p:cNvPr>
            <p:cNvSpPr/>
            <p:nvPr/>
          </p:nvSpPr>
          <p:spPr>
            <a:xfrm>
              <a:off x="8955675" y="396633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9D6EF3D-67B8-276B-EC8E-C12DC89E1318}"/>
                </a:ext>
              </a:extLst>
            </p:cNvPr>
            <p:cNvSpPr/>
            <p:nvPr/>
          </p:nvSpPr>
          <p:spPr>
            <a:xfrm>
              <a:off x="9797141" y="396633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CE87311-7905-B7B7-1BBA-547F82A58309}"/>
              </a:ext>
            </a:extLst>
          </p:cNvPr>
          <p:cNvCxnSpPr/>
          <p:nvPr/>
        </p:nvCxnSpPr>
        <p:spPr>
          <a:xfrm flipV="1">
            <a:off x="7859486" y="4887310"/>
            <a:ext cx="624837" cy="987973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92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D679E217-2627-9B5A-C19B-2E8C570D9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DAB353B-AA52-A9D5-886B-E55CFE7CE0B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1413" y="201707"/>
            <a:ext cx="9905998" cy="70518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Recall: Coin Change Problem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98E91D-CE98-CC47-7ABC-810B750941C2}"/>
              </a:ext>
            </a:extLst>
          </p:cNvPr>
          <p:cNvCxnSpPr>
            <a:cxnSpLocks/>
          </p:cNvCxnSpPr>
          <p:nvPr/>
        </p:nvCxnSpPr>
        <p:spPr>
          <a:xfrm flipH="1" flipV="1">
            <a:off x="8496032" y="4960882"/>
            <a:ext cx="320210" cy="681219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B1FCBB5-075B-4780-B9AD-EFE92654CA22}"/>
              </a:ext>
            </a:extLst>
          </p:cNvPr>
          <p:cNvGrpSpPr/>
          <p:nvPr/>
        </p:nvGrpSpPr>
        <p:grpSpPr>
          <a:xfrm>
            <a:off x="2810613" y="1390009"/>
            <a:ext cx="6267281" cy="740231"/>
            <a:chOff x="2837791" y="1376497"/>
            <a:chExt cx="6267281" cy="74023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5E24B65-2516-62ED-E62E-77741BB12E43}"/>
                </a:ext>
              </a:extLst>
            </p:cNvPr>
            <p:cNvSpPr txBox="1"/>
            <p:nvPr/>
          </p:nvSpPr>
          <p:spPr>
            <a:xfrm>
              <a:off x="2837791" y="1572853"/>
              <a:ext cx="3181743" cy="369332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/>
                <a:t>What if the coin options are now: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7647032-573A-EF46-BC49-F20BB57B1DF0}"/>
                </a:ext>
              </a:extLst>
            </p:cNvPr>
            <p:cNvSpPr/>
            <p:nvPr/>
          </p:nvSpPr>
          <p:spPr>
            <a:xfrm>
              <a:off x="8364843" y="1376497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298F924-E206-45A4-0848-9BE2463BE5B3}"/>
                </a:ext>
              </a:extLst>
            </p:cNvPr>
            <p:cNvSpPr/>
            <p:nvPr/>
          </p:nvSpPr>
          <p:spPr>
            <a:xfrm>
              <a:off x="7313058" y="1376499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15C1B41-CF76-D010-02F9-EBF1B67C8B8C}"/>
                </a:ext>
              </a:extLst>
            </p:cNvPr>
            <p:cNvSpPr/>
            <p:nvPr/>
          </p:nvSpPr>
          <p:spPr>
            <a:xfrm>
              <a:off x="6261273" y="1376498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.33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827D0C8-6306-6CFC-4703-1C398E1EDF8C}"/>
              </a:ext>
            </a:extLst>
          </p:cNvPr>
          <p:cNvGrpSpPr/>
          <p:nvPr/>
        </p:nvGrpSpPr>
        <p:grpSpPr>
          <a:xfrm>
            <a:off x="2519381" y="2921807"/>
            <a:ext cx="7198198" cy="1823658"/>
            <a:chOff x="2963915" y="3631963"/>
            <a:chExt cx="7198198" cy="182365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F7A0196-6A97-0400-14AE-204BBF25721A}"/>
                </a:ext>
              </a:extLst>
            </p:cNvPr>
            <p:cNvGrpSpPr/>
            <p:nvPr/>
          </p:nvGrpSpPr>
          <p:grpSpPr>
            <a:xfrm>
              <a:off x="2963915" y="3631963"/>
              <a:ext cx="5281749" cy="1735482"/>
              <a:chOff x="2577737" y="2465315"/>
              <a:chExt cx="5281749" cy="1735482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235463C3-25AD-4CF0-26F2-0E71DAD2378E}"/>
                  </a:ext>
                </a:extLst>
              </p:cNvPr>
              <p:cNvSpPr/>
              <p:nvPr/>
            </p:nvSpPr>
            <p:spPr>
              <a:xfrm>
                <a:off x="5007429" y="2657203"/>
                <a:ext cx="1950720" cy="1543594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Make Change</a:t>
                </a:r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0DF5FF2-3823-D286-FC01-CC67DA377A43}"/>
                  </a:ext>
                </a:extLst>
              </p:cNvPr>
              <p:cNvSpPr/>
              <p:nvPr/>
            </p:nvSpPr>
            <p:spPr>
              <a:xfrm>
                <a:off x="2743200" y="2465315"/>
                <a:ext cx="1362892" cy="48659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$5.00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9B1E49B-3BE6-70EB-8048-FCFF36468159}"/>
                  </a:ext>
                </a:extLst>
              </p:cNvPr>
              <p:cNvSpPr/>
              <p:nvPr/>
            </p:nvSpPr>
            <p:spPr>
              <a:xfrm>
                <a:off x="2577737" y="3191393"/>
                <a:ext cx="1528355" cy="486591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Cost = $4.37</a:t>
                </a:r>
              </a:p>
            </p:txBody>
          </p: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B6F8F270-58E8-B642-AA73-86E07C4D2D1A}"/>
                  </a:ext>
                </a:extLst>
              </p:cNvPr>
              <p:cNvCxnSpPr>
                <a:cxnSpLocks/>
                <a:stCxn id="3" idx="3"/>
                <a:endCxn id="2" idx="1"/>
              </p:cNvCxnSpPr>
              <p:nvPr/>
            </p:nvCxnSpPr>
            <p:spPr>
              <a:xfrm>
                <a:off x="4106092" y="2708611"/>
                <a:ext cx="901337" cy="72038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39A3B1B8-5236-6026-EAA6-7173A4E22CB7}"/>
                  </a:ext>
                </a:extLst>
              </p:cNvPr>
              <p:cNvCxnSpPr>
                <a:cxnSpLocks/>
                <a:stCxn id="5" idx="3"/>
                <a:endCxn id="2" idx="1"/>
              </p:cNvCxnSpPr>
              <p:nvPr/>
            </p:nvCxnSpPr>
            <p:spPr>
              <a:xfrm flipV="1">
                <a:off x="4106092" y="3429000"/>
                <a:ext cx="901337" cy="568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9CC24AC4-AFFD-F45F-FB85-EBA70C0F32DD}"/>
                  </a:ext>
                </a:extLst>
              </p:cNvPr>
              <p:cNvCxnSpPr>
                <a:cxnSpLocks/>
                <a:stCxn id="2" idx="3"/>
              </p:cNvCxnSpPr>
              <p:nvPr/>
            </p:nvCxnSpPr>
            <p:spPr>
              <a:xfrm>
                <a:off x="6958149" y="3429000"/>
                <a:ext cx="90133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1B2FA00-60DA-4429-FDB5-FE6D42AEEF94}"/>
                </a:ext>
              </a:extLst>
            </p:cNvPr>
            <p:cNvSpPr/>
            <p:nvPr/>
          </p:nvSpPr>
          <p:spPr>
            <a:xfrm>
              <a:off x="8520547" y="373231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.31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1C99201-4200-B696-2AA3-C6040F28420C}"/>
                </a:ext>
              </a:extLst>
            </p:cNvPr>
            <p:cNvSpPr/>
            <p:nvPr/>
          </p:nvSpPr>
          <p:spPr>
            <a:xfrm>
              <a:off x="9421884" y="371874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.31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D5CDE37-E2DA-06E5-AD3B-DA6575BC2624}"/>
                </a:ext>
              </a:extLst>
            </p:cNvPr>
            <p:cNvSpPr/>
            <p:nvPr/>
          </p:nvSpPr>
          <p:spPr>
            <a:xfrm>
              <a:off x="8520547" y="4715392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BF52081-8969-3B78-C69F-4C02D6315FE7}"/>
              </a:ext>
            </a:extLst>
          </p:cNvPr>
          <p:cNvSpPr txBox="1"/>
          <p:nvPr/>
        </p:nvSpPr>
        <p:spPr>
          <a:xfrm>
            <a:off x="7658997" y="5680798"/>
            <a:ext cx="2837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Notice that the biggest coin is NOT in the optimal solution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D735B0-AEA6-74D8-9A2D-C2DB7417EB1A}"/>
              </a:ext>
            </a:extLst>
          </p:cNvPr>
          <p:cNvSpPr/>
          <p:nvPr/>
        </p:nvSpPr>
        <p:spPr>
          <a:xfrm>
            <a:off x="2519381" y="4372083"/>
            <a:ext cx="1528355" cy="486591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Denom</a:t>
            </a:r>
            <a:r>
              <a:rPr lang="en-US" dirty="0">
                <a:solidFill>
                  <a:schemeClr val="bg1"/>
                </a:solidFill>
              </a:rPr>
              <a:t>[]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C2E3F60-78C4-7B1D-1CE9-E3B72BAF9531}"/>
              </a:ext>
            </a:extLst>
          </p:cNvPr>
          <p:cNvCxnSpPr>
            <a:cxnSpLocks/>
            <a:stCxn id="27" idx="3"/>
            <a:endCxn id="2" idx="1"/>
          </p:cNvCxnSpPr>
          <p:nvPr/>
        </p:nvCxnSpPr>
        <p:spPr>
          <a:xfrm flipV="1">
            <a:off x="4047736" y="3885492"/>
            <a:ext cx="901337" cy="729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93BCF49-58B9-C936-3DCF-799B0D1C1530}"/>
              </a:ext>
            </a:extLst>
          </p:cNvPr>
          <p:cNvSpPr txBox="1"/>
          <p:nvPr/>
        </p:nvSpPr>
        <p:spPr>
          <a:xfrm>
            <a:off x="1278048" y="5596250"/>
            <a:ext cx="44290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List of available coins now a third parameter! We will assume this is sorted largest first and that there always exists a penny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4F13A27-D001-8C90-71D1-301C00CA492F}"/>
              </a:ext>
            </a:extLst>
          </p:cNvPr>
          <p:cNvCxnSpPr>
            <a:cxnSpLocks/>
          </p:cNvCxnSpPr>
          <p:nvPr/>
        </p:nvCxnSpPr>
        <p:spPr>
          <a:xfrm flipV="1">
            <a:off x="2474834" y="5096281"/>
            <a:ext cx="289387" cy="545820"/>
          </a:xfrm>
          <a:prstGeom prst="line">
            <a:avLst/>
          </a:prstGeom>
          <a:ln>
            <a:solidFill>
              <a:schemeClr val="tx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980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19298" y="5401282"/>
            <a:ext cx="8153402" cy="1085850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Develop an algorithm that </a:t>
            </a:r>
            <a:r>
              <a:rPr lang="en-US" b="1" i="1" dirty="0">
                <a:solidFill>
                  <a:schemeClr val="bg1"/>
                </a:solidFill>
              </a:rPr>
              <a:t>loops through data structure </a:t>
            </a:r>
            <a:r>
              <a:rPr lang="en-US" dirty="0">
                <a:solidFill>
                  <a:schemeClr val="bg1"/>
                </a:solidFill>
              </a:rPr>
              <a:t>solving each sub-problem one at a time (either bottom-up or top-down)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B22F5B71-CB11-DB1F-F1CA-8DF29837BFA7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F0960C45-0725-690A-16F8-AC4B2218FB11}"/>
              </a:ext>
            </a:extLst>
          </p:cNvPr>
          <p:cNvSpPr txBox="1">
            <a:spLocks/>
          </p:cNvSpPr>
          <p:nvPr/>
        </p:nvSpPr>
        <p:spPr>
          <a:xfrm>
            <a:off x="2019298" y="2448532"/>
            <a:ext cx="8153402" cy="85725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Identify the recursive structure </a:t>
            </a:r>
            <a:r>
              <a:rPr lang="en-US" dirty="0">
                <a:solidFill>
                  <a:schemeClr val="bg1"/>
                </a:solidFill>
              </a:rPr>
              <a:t>of the problem in terms of its sub-problems (At the top level, what is the “last thing” done?)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E479B0C-E38E-9089-1F82-38EA91B21525}"/>
              </a:ext>
            </a:extLst>
          </p:cNvPr>
          <p:cNvSpPr txBox="1">
            <a:spLocks/>
          </p:cNvSpPr>
          <p:nvPr/>
        </p:nvSpPr>
        <p:spPr>
          <a:xfrm>
            <a:off x="2019298" y="3847493"/>
            <a:ext cx="8153402" cy="108585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/>
                </a:solidFill>
              </a:rPr>
              <a:t>Formulate a </a:t>
            </a:r>
            <a:r>
              <a:rPr lang="en-US" b="1" i="1" dirty="0">
                <a:solidFill>
                  <a:schemeClr val="bg1"/>
                </a:solidFill>
              </a:rPr>
              <a:t>data structure (array, table)</a:t>
            </a:r>
            <a:r>
              <a:rPr lang="en-US" dirty="0">
                <a:solidFill>
                  <a:schemeClr val="bg1"/>
                </a:solidFill>
              </a:rPr>
              <a:t> that can look-up solution to any sub-problem in </a:t>
            </a:r>
            <a:r>
              <a:rPr lang="en-US" b="1" i="1" dirty="0">
                <a:solidFill>
                  <a:schemeClr val="bg1"/>
                </a:solidFill>
              </a:rPr>
              <a:t>constant time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FC22BB7-5829-8779-4233-9B22F85A1CD1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DA72CA4-D422-5935-2564-7D3A9B55EAAB}"/>
              </a:ext>
            </a:extLst>
          </p:cNvPr>
          <p:cNvSpPr txBox="1">
            <a:spLocks/>
          </p:cNvSpPr>
          <p:nvPr/>
        </p:nvSpPr>
        <p:spPr>
          <a:xfrm>
            <a:off x="2019298" y="209610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2: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4CC12AFA-DF0C-7460-F0A3-19F7CAFC626C}"/>
              </a:ext>
            </a:extLst>
          </p:cNvPr>
          <p:cNvSpPr txBox="1">
            <a:spLocks/>
          </p:cNvSpPr>
          <p:nvPr/>
        </p:nvSpPr>
        <p:spPr>
          <a:xfrm>
            <a:off x="2019298" y="3495068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3: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46864DA0-4306-24DA-50E6-77F42D58878C}"/>
              </a:ext>
            </a:extLst>
          </p:cNvPr>
          <p:cNvSpPr txBox="1">
            <a:spLocks/>
          </p:cNvSpPr>
          <p:nvPr/>
        </p:nvSpPr>
        <p:spPr>
          <a:xfrm>
            <a:off x="2019297" y="5048857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4:</a:t>
            </a:r>
          </a:p>
        </p:txBody>
      </p:sp>
    </p:spTree>
    <p:extLst>
      <p:ext uri="{BB962C8B-B14F-4D97-AF65-F5344CB8AC3E}">
        <p14:creationId xmlns:p14="http://schemas.microsoft.com/office/powerpoint/2010/main" val="352704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B758E-D40F-2F84-21F4-B525CC78A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2A28D-D004-30AA-6FA2-E9EFF2FEA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80368"/>
            <a:ext cx="9905998" cy="67688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Process for Dynamic Programming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0946157-3926-FD42-1082-4C5AD9F31837}"/>
              </a:ext>
            </a:extLst>
          </p:cNvPr>
          <p:cNvSpPr txBox="1">
            <a:spLocks/>
          </p:cNvSpPr>
          <p:nvPr/>
        </p:nvSpPr>
        <p:spPr>
          <a:xfrm>
            <a:off x="2019299" y="1371600"/>
            <a:ext cx="8153401" cy="561975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i="1" dirty="0">
                <a:solidFill>
                  <a:schemeClr val="bg1"/>
                </a:solidFill>
              </a:rPr>
              <a:t>Recognize</a:t>
            </a:r>
            <a:r>
              <a:rPr lang="en-US" dirty="0">
                <a:solidFill>
                  <a:schemeClr val="bg1"/>
                </a:solidFill>
              </a:rPr>
              <a:t> what the </a:t>
            </a:r>
            <a:r>
              <a:rPr lang="en-US" b="1" i="1" dirty="0">
                <a:solidFill>
                  <a:schemeClr val="bg1"/>
                </a:solidFill>
              </a:rPr>
              <a:t>sub-problems</a:t>
            </a:r>
            <a:r>
              <a:rPr lang="en-US" dirty="0">
                <a:solidFill>
                  <a:schemeClr val="bg1"/>
                </a:solidFill>
              </a:rPr>
              <a:t> are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7C45797-45CC-52CD-9F1F-CEBF04A82560}"/>
              </a:ext>
            </a:extLst>
          </p:cNvPr>
          <p:cNvSpPr txBox="1">
            <a:spLocks/>
          </p:cNvSpPr>
          <p:nvPr/>
        </p:nvSpPr>
        <p:spPr>
          <a:xfrm>
            <a:off x="2019298" y="1009650"/>
            <a:ext cx="8153401" cy="3810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Step 1:</a:t>
            </a:r>
          </a:p>
        </p:txBody>
      </p:sp>
    </p:spTree>
    <p:extLst>
      <p:ext uri="{BB962C8B-B14F-4D97-AF65-F5344CB8AC3E}">
        <p14:creationId xmlns:p14="http://schemas.microsoft.com/office/powerpoint/2010/main" val="1862711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189712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Reminder: Optimal Substructure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  <p:custDataLst>
              <p:tags r:id="rId2"/>
            </p:custDataLst>
          </p:nvPr>
        </p:nvSpPr>
        <p:spPr>
          <a:xfrm>
            <a:off x="1143001" y="1152942"/>
            <a:ext cx="10005391" cy="1212574"/>
          </a:xfr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i="1" u="sng" dirty="0">
                <a:solidFill>
                  <a:schemeClr val="bg1"/>
                </a:solidFill>
              </a:rPr>
              <a:t>Optimal Substructure</a:t>
            </a:r>
            <a:r>
              <a:rPr lang="en-US" dirty="0">
                <a:solidFill>
                  <a:schemeClr val="bg1"/>
                </a:solidFill>
              </a:rPr>
              <a:t>: If given an optimal solution to the larger problem, it can be seen to be made up of optimal solutions to smaller versions of the same problem.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84A6576-272B-4903-5365-F93331FACF9C}"/>
              </a:ext>
            </a:extLst>
          </p:cNvPr>
          <p:cNvGrpSpPr/>
          <p:nvPr/>
        </p:nvGrpSpPr>
        <p:grpSpPr>
          <a:xfrm>
            <a:off x="1590266" y="2951920"/>
            <a:ext cx="2922105" cy="2961861"/>
            <a:chOff x="1769165" y="2852530"/>
            <a:chExt cx="2922105" cy="2961861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1C2599F-E40C-C2DE-C92B-A1992701F80E}"/>
                </a:ext>
              </a:extLst>
            </p:cNvPr>
            <p:cNvSpPr/>
            <p:nvPr/>
          </p:nvSpPr>
          <p:spPr>
            <a:xfrm>
              <a:off x="2073538" y="302118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AA300A39-BCFF-FFF7-36D5-8084FC306057}"/>
                </a:ext>
              </a:extLst>
            </p:cNvPr>
            <p:cNvSpPr/>
            <p:nvPr/>
          </p:nvSpPr>
          <p:spPr>
            <a:xfrm>
              <a:off x="2922623" y="302118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BA382030-F236-6E96-0E68-E705B6385E26}"/>
                </a:ext>
              </a:extLst>
            </p:cNvPr>
            <p:cNvSpPr/>
            <p:nvPr/>
          </p:nvSpPr>
          <p:spPr>
            <a:xfrm>
              <a:off x="2073538" y="391230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90E047E-63AB-0881-F47B-96FED6C7AD91}"/>
                </a:ext>
              </a:extLst>
            </p:cNvPr>
            <p:cNvSpPr/>
            <p:nvPr/>
          </p:nvSpPr>
          <p:spPr>
            <a:xfrm>
              <a:off x="2081157" y="4803426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4C7811A-05E2-7462-DF81-DF78A249967C}"/>
                </a:ext>
              </a:extLst>
            </p:cNvPr>
            <p:cNvSpPr/>
            <p:nvPr/>
          </p:nvSpPr>
          <p:spPr>
            <a:xfrm>
              <a:off x="2922623" y="480342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F113072-8EED-8BC7-4CEB-90365C17898D}"/>
                </a:ext>
              </a:extLst>
            </p:cNvPr>
            <p:cNvSpPr/>
            <p:nvPr/>
          </p:nvSpPr>
          <p:spPr>
            <a:xfrm>
              <a:off x="3764089" y="4803425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D212F5D-CB01-B6ED-5BE7-6F5663E03709}"/>
                </a:ext>
              </a:extLst>
            </p:cNvPr>
            <p:cNvSpPr/>
            <p:nvPr/>
          </p:nvSpPr>
          <p:spPr>
            <a:xfrm>
              <a:off x="1769165" y="2852530"/>
              <a:ext cx="2922105" cy="2961861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8D581222-A1E2-0B5D-6922-4B634840D661}"/>
              </a:ext>
            </a:extLst>
          </p:cNvPr>
          <p:cNvSpPr txBox="1"/>
          <p:nvPr/>
        </p:nvSpPr>
        <p:spPr>
          <a:xfrm>
            <a:off x="1590266" y="6082431"/>
            <a:ext cx="2497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Optimal solution for $.63</a:t>
            </a: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F354162F-1426-D258-1901-36AD6D94DEB7}"/>
              </a:ext>
            </a:extLst>
          </p:cNvPr>
          <p:cNvSpPr/>
          <p:nvPr/>
        </p:nvSpPr>
        <p:spPr>
          <a:xfrm>
            <a:off x="4929811" y="4011693"/>
            <a:ext cx="1341783" cy="3701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834F05B-BF8C-FB7E-F1DA-130AB8CB4D44}"/>
              </a:ext>
            </a:extLst>
          </p:cNvPr>
          <p:cNvGrpSpPr/>
          <p:nvPr/>
        </p:nvGrpSpPr>
        <p:grpSpPr>
          <a:xfrm>
            <a:off x="6599583" y="2951920"/>
            <a:ext cx="2795642" cy="2892285"/>
            <a:chOff x="7156174" y="2713385"/>
            <a:chExt cx="2795642" cy="2892285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0598A81-57EE-53F5-819F-E7F5BD9A1293}"/>
                </a:ext>
              </a:extLst>
            </p:cNvPr>
            <p:cNvSpPr/>
            <p:nvPr/>
          </p:nvSpPr>
          <p:spPr>
            <a:xfrm>
              <a:off x="7334084" y="2882034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5C28216-E81A-CFE6-E2F2-28BAB86F0906}"/>
                </a:ext>
              </a:extLst>
            </p:cNvPr>
            <p:cNvSpPr/>
            <p:nvPr/>
          </p:nvSpPr>
          <p:spPr>
            <a:xfrm>
              <a:off x="8183169" y="2882034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2D5726E-4650-0F05-26E2-00E7B4505787}"/>
                </a:ext>
              </a:extLst>
            </p:cNvPr>
            <p:cNvSpPr/>
            <p:nvPr/>
          </p:nvSpPr>
          <p:spPr>
            <a:xfrm>
              <a:off x="7334084" y="3773157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D6788F1-2E49-633B-7A9E-F77980B22093}"/>
                </a:ext>
              </a:extLst>
            </p:cNvPr>
            <p:cNvSpPr/>
            <p:nvPr/>
          </p:nvSpPr>
          <p:spPr>
            <a:xfrm>
              <a:off x="7341703" y="4783548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012B00E-495A-0818-3487-ACD925652BA2}"/>
                </a:ext>
              </a:extLst>
            </p:cNvPr>
            <p:cNvSpPr/>
            <p:nvPr/>
          </p:nvSpPr>
          <p:spPr>
            <a:xfrm>
              <a:off x="8183169" y="4783547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931C03A-A52A-9098-E6E1-322152385305}"/>
                </a:ext>
              </a:extLst>
            </p:cNvPr>
            <p:cNvSpPr/>
            <p:nvPr/>
          </p:nvSpPr>
          <p:spPr>
            <a:xfrm>
              <a:off x="9024635" y="4783547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9D386DA-315E-32FD-369F-83AC3164CC84}"/>
                </a:ext>
              </a:extLst>
            </p:cNvPr>
            <p:cNvSpPr/>
            <p:nvPr/>
          </p:nvSpPr>
          <p:spPr>
            <a:xfrm>
              <a:off x="7156174" y="2713385"/>
              <a:ext cx="2795642" cy="1878496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5EE8945-409D-EE99-4012-5AAC114260F2}"/>
                </a:ext>
              </a:extLst>
            </p:cNvPr>
            <p:cNvSpPr/>
            <p:nvPr/>
          </p:nvSpPr>
          <p:spPr>
            <a:xfrm>
              <a:off x="7156174" y="4706862"/>
              <a:ext cx="2795641" cy="89880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7FA83CDB-2721-B605-DA58-E8D2B1C42B14}"/>
              </a:ext>
            </a:extLst>
          </p:cNvPr>
          <p:cNvSpPr txBox="1"/>
          <p:nvPr/>
        </p:nvSpPr>
        <p:spPr>
          <a:xfrm>
            <a:off x="9504081" y="3225102"/>
            <a:ext cx="1995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Optimal solution for $.60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5BC83D-A8D7-F83F-4A31-3B3DFB1AB457}"/>
              </a:ext>
            </a:extLst>
          </p:cNvPr>
          <p:cNvSpPr txBox="1"/>
          <p:nvPr/>
        </p:nvSpPr>
        <p:spPr>
          <a:xfrm>
            <a:off x="9504081" y="5069030"/>
            <a:ext cx="1995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Optimal solution for $.03</a:t>
            </a:r>
          </a:p>
        </p:txBody>
      </p:sp>
    </p:spTree>
    <p:extLst>
      <p:ext uri="{BB962C8B-B14F-4D97-AF65-F5344CB8AC3E}">
        <p14:creationId xmlns:p14="http://schemas.microsoft.com/office/powerpoint/2010/main" val="130514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A12DC-E662-D95B-1A07-B29483FEB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C072410-EFCA-53B5-1F9D-136A83AF8AA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143001" y="189712"/>
            <a:ext cx="9905998" cy="623873"/>
          </a:xfrm>
        </p:spPr>
        <p:txBody>
          <a:bodyPr/>
          <a:lstStyle/>
          <a:p>
            <a:pPr algn="ctr"/>
            <a:r>
              <a:rPr lang="en-US" dirty="0"/>
              <a:t>Reminder: Optimal Substructure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5949A66-E9B5-7F2E-CD3C-9D309532E5D0}"/>
              </a:ext>
            </a:extLst>
          </p:cNvPr>
          <p:cNvGrpSpPr/>
          <p:nvPr/>
        </p:nvGrpSpPr>
        <p:grpSpPr>
          <a:xfrm>
            <a:off x="2193520" y="1161818"/>
            <a:ext cx="7804959" cy="3936152"/>
            <a:chOff x="1590266" y="1277432"/>
            <a:chExt cx="7804959" cy="3936152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AF6B43C-F7E6-6287-2943-9145F1B4B5BA}"/>
                </a:ext>
              </a:extLst>
            </p:cNvPr>
            <p:cNvGrpSpPr/>
            <p:nvPr/>
          </p:nvGrpSpPr>
          <p:grpSpPr>
            <a:xfrm>
              <a:off x="1590266" y="1711701"/>
              <a:ext cx="2922105" cy="2961861"/>
              <a:chOff x="1769165" y="2852530"/>
              <a:chExt cx="2922105" cy="2961861"/>
            </a:xfrm>
          </p:grpSpPr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60EC4AF6-C2B7-04CF-78E8-4183D9378E37}"/>
                  </a:ext>
                </a:extLst>
              </p:cNvPr>
              <p:cNvSpPr/>
              <p:nvPr/>
            </p:nvSpPr>
            <p:spPr>
              <a:xfrm>
                <a:off x="2073538" y="3021180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.25</a:t>
                </a:r>
              </a:p>
            </p:txBody>
          </p:sp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ED9DDEA3-9EEE-058C-EC30-3AC887A85849}"/>
                  </a:ext>
                </a:extLst>
              </p:cNvPr>
              <p:cNvSpPr/>
              <p:nvPr/>
            </p:nvSpPr>
            <p:spPr>
              <a:xfrm>
                <a:off x="2922623" y="3021180"/>
                <a:ext cx="740229" cy="740229"/>
              </a:xfrm>
              <a:prstGeom prst="ellipse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.25</a:t>
                </a: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2EA1ADD5-E85D-10ED-B84F-BD4CA2E7E848}"/>
                  </a:ext>
                </a:extLst>
              </p:cNvPr>
              <p:cNvSpPr/>
              <p:nvPr/>
            </p:nvSpPr>
            <p:spPr>
              <a:xfrm>
                <a:off x="2073538" y="3912303"/>
                <a:ext cx="740229" cy="740229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.10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817D4830-EC21-3FA8-7097-361D841C0C86}"/>
                  </a:ext>
                </a:extLst>
              </p:cNvPr>
              <p:cNvSpPr/>
              <p:nvPr/>
            </p:nvSpPr>
            <p:spPr>
              <a:xfrm>
                <a:off x="2081157" y="4803426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1BEFF2E6-74E2-AE76-2CE8-E89AB2713BB5}"/>
                  </a:ext>
                </a:extLst>
              </p:cNvPr>
              <p:cNvSpPr/>
              <p:nvPr/>
            </p:nvSpPr>
            <p:spPr>
              <a:xfrm>
                <a:off x="2922623" y="4803425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EFDECA21-6D02-F8B8-4464-B961BE58C303}"/>
                  </a:ext>
                </a:extLst>
              </p:cNvPr>
              <p:cNvSpPr/>
              <p:nvPr/>
            </p:nvSpPr>
            <p:spPr>
              <a:xfrm>
                <a:off x="3764089" y="4803425"/>
                <a:ext cx="740229" cy="740229"/>
              </a:xfrm>
              <a:prstGeom prst="ellipse">
                <a:avLst/>
              </a:prstGeom>
              <a:solidFill>
                <a:schemeClr val="accent5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bg1"/>
                    </a:solidFill>
                  </a:rPr>
                  <a:t>.01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CC40314-6307-46D6-BD0C-ACF6EC4B38E2}"/>
                  </a:ext>
                </a:extLst>
              </p:cNvPr>
              <p:cNvSpPr/>
              <p:nvPr/>
            </p:nvSpPr>
            <p:spPr>
              <a:xfrm>
                <a:off x="1769165" y="2852530"/>
                <a:ext cx="2922105" cy="2961861"/>
              </a:xfrm>
              <a:prstGeom prst="rect">
                <a:avLst/>
              </a:prstGeom>
              <a:noFill/>
              <a:ln>
                <a:solidFill>
                  <a:schemeClr val="tx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Right Arrow 11">
              <a:extLst>
                <a:ext uri="{FF2B5EF4-FFF2-40B4-BE49-F238E27FC236}">
                  <a16:creationId xmlns:a16="http://schemas.microsoft.com/office/drawing/2014/main" id="{3BE9859B-5D68-0361-7C72-BB4A50FC8EE9}"/>
                </a:ext>
              </a:extLst>
            </p:cNvPr>
            <p:cNvSpPr/>
            <p:nvPr/>
          </p:nvSpPr>
          <p:spPr>
            <a:xfrm>
              <a:off x="4899990" y="3058886"/>
              <a:ext cx="1341783" cy="370114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CA72FFD-3DB3-B0B4-785F-0283DB07CDB8}"/>
                </a:ext>
              </a:extLst>
            </p:cNvPr>
            <p:cNvSpPr/>
            <p:nvPr/>
          </p:nvSpPr>
          <p:spPr>
            <a:xfrm>
              <a:off x="6777493" y="188035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3803CF8-227B-3575-7D56-3617175F353B}"/>
                </a:ext>
              </a:extLst>
            </p:cNvPr>
            <p:cNvSpPr/>
            <p:nvPr/>
          </p:nvSpPr>
          <p:spPr>
            <a:xfrm>
              <a:off x="7626578" y="1880350"/>
              <a:ext cx="740229" cy="740229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.25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6191598-7D25-989F-4713-D3F7D0F4CFBB}"/>
                </a:ext>
              </a:extLst>
            </p:cNvPr>
            <p:cNvSpPr/>
            <p:nvPr/>
          </p:nvSpPr>
          <p:spPr>
            <a:xfrm>
              <a:off x="6777493" y="2771473"/>
              <a:ext cx="740229" cy="740229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.10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6F12567-C945-F1CC-4F38-518769DD8111}"/>
                </a:ext>
              </a:extLst>
            </p:cNvPr>
            <p:cNvSpPr/>
            <p:nvPr/>
          </p:nvSpPr>
          <p:spPr>
            <a:xfrm>
              <a:off x="6785112" y="4391462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FBE8931-5EE0-4B8E-6E6C-36E2EDEC99B8}"/>
                </a:ext>
              </a:extLst>
            </p:cNvPr>
            <p:cNvSpPr/>
            <p:nvPr/>
          </p:nvSpPr>
          <p:spPr>
            <a:xfrm>
              <a:off x="7626578" y="439146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E14BE12-F785-4B02-5871-B49896688632}"/>
                </a:ext>
              </a:extLst>
            </p:cNvPr>
            <p:cNvSpPr/>
            <p:nvPr/>
          </p:nvSpPr>
          <p:spPr>
            <a:xfrm>
              <a:off x="8468044" y="4391461"/>
              <a:ext cx="740229" cy="740229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.01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318329E-3711-BAF4-4126-E9B259F649E6}"/>
                </a:ext>
              </a:extLst>
            </p:cNvPr>
            <p:cNvSpPr/>
            <p:nvPr/>
          </p:nvSpPr>
          <p:spPr>
            <a:xfrm>
              <a:off x="6599583" y="1711701"/>
              <a:ext cx="2795642" cy="1878496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6DDA81C-D020-DF4C-9917-F622A08D8B53}"/>
                </a:ext>
              </a:extLst>
            </p:cNvPr>
            <p:cNvSpPr/>
            <p:nvPr/>
          </p:nvSpPr>
          <p:spPr>
            <a:xfrm>
              <a:off x="6599583" y="4314776"/>
              <a:ext cx="2795641" cy="89880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A05B3E9-E13A-243E-E486-248928844E7C}"/>
                </a:ext>
              </a:extLst>
            </p:cNvPr>
            <p:cNvSpPr txBox="1"/>
            <p:nvPr/>
          </p:nvSpPr>
          <p:spPr>
            <a:xfrm>
              <a:off x="1788083" y="1277432"/>
              <a:ext cx="2526469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(0.63)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9ADEAE2-66EC-BE51-4A71-92435CCF5563}"/>
                </a:ext>
              </a:extLst>
            </p:cNvPr>
            <p:cNvSpPr txBox="1"/>
            <p:nvPr/>
          </p:nvSpPr>
          <p:spPr>
            <a:xfrm>
              <a:off x="6727260" y="1277822"/>
              <a:ext cx="2526469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(0.60)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F815E98-86AB-8F9C-FE96-630E59FF5538}"/>
                </a:ext>
              </a:extLst>
            </p:cNvPr>
            <p:cNvSpPr txBox="1"/>
            <p:nvPr/>
          </p:nvSpPr>
          <p:spPr>
            <a:xfrm>
              <a:off x="6734168" y="3874060"/>
              <a:ext cx="2526469" cy="369332"/>
            </a:xfrm>
            <a:prstGeom prst="rect">
              <a:avLst/>
            </a:prstGeom>
            <a:solidFill>
              <a:schemeClr val="tx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MakeChange</a:t>
              </a:r>
              <a:r>
                <a:rPr lang="en-US" dirty="0">
                  <a:solidFill>
                    <a:schemeClr val="bg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(0.03)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DD100DF6-1CA4-CF70-0659-203EB7FA4659}"/>
              </a:ext>
            </a:extLst>
          </p:cNvPr>
          <p:cNvSpPr txBox="1"/>
          <p:nvPr/>
        </p:nvSpPr>
        <p:spPr>
          <a:xfrm>
            <a:off x="2256520" y="5822549"/>
            <a:ext cx="7835230" cy="369332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general the subproblems are: </a:t>
            </a:r>
            <a:r>
              <a:rPr lang="en-US" b="1" i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MakeChange</a:t>
            </a:r>
            <a:r>
              <a:rPr lang="en-US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(A)</a:t>
            </a:r>
          </a:p>
        </p:txBody>
      </p:sp>
    </p:spTree>
    <p:extLst>
      <p:ext uri="{BB962C8B-B14F-4D97-AF65-F5344CB8AC3E}">
        <p14:creationId xmlns:p14="http://schemas.microsoft.com/office/powerpoint/2010/main" val="41545277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{78731ABC-CB82-E74D-A429-13D3326A7E5D}tf10001122</Template>
  <TotalTime>40836</TotalTime>
  <Words>4092</Words>
  <Application>Microsoft Macintosh PowerPoint</Application>
  <PresentationFormat>Widescreen</PresentationFormat>
  <Paragraphs>1205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Cambria Math</vt:lpstr>
      <vt:lpstr>Courier New</vt:lpstr>
      <vt:lpstr>Tw Cen MT</vt:lpstr>
      <vt:lpstr>Circuit</vt:lpstr>
      <vt:lpstr>Dynamic Programming Coin Change</vt:lpstr>
      <vt:lpstr>Dynamic Programming and Greedy Approach</vt:lpstr>
      <vt:lpstr>Coin Change with non-traditional coin sets</vt:lpstr>
      <vt:lpstr>Recall: Coin Change Problem</vt:lpstr>
      <vt:lpstr>Recall: Coin Change Problem</vt:lpstr>
      <vt:lpstr>Process for Dynamic Programming</vt:lpstr>
      <vt:lpstr>Process for Dynamic Programming</vt:lpstr>
      <vt:lpstr>Reminder: Optimal Substructure</vt:lpstr>
      <vt:lpstr>Reminder: Optimal Substructure</vt:lpstr>
      <vt:lpstr>Process for Dynamic Programming</vt:lpstr>
      <vt:lpstr>Recursive Structure</vt:lpstr>
      <vt:lpstr>Recursive Structure</vt:lpstr>
      <vt:lpstr>Process for Dynamic Programming</vt:lpstr>
      <vt:lpstr>Recursive Structure</vt:lpstr>
      <vt:lpstr>Recursive Structure</vt:lpstr>
      <vt:lpstr>Process for Dynamic Programming</vt:lpstr>
      <vt:lpstr>DP Implementation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final Code</vt:lpstr>
      <vt:lpstr>Process for Dynamic Programming</vt:lpstr>
      <vt:lpstr>Backtracking!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did we learn?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Mark Floryan</dc:creator>
  <cp:lastModifiedBy>Floryan, Mark Richard (mrf8t)</cp:lastModifiedBy>
  <cp:revision>241</cp:revision>
  <dcterms:created xsi:type="dcterms:W3CDTF">2023-02-24T14:15:53Z</dcterms:created>
  <dcterms:modified xsi:type="dcterms:W3CDTF">2025-11-06T14:16:57Z</dcterms:modified>
</cp:coreProperties>
</file>