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0"/>
  </p:notesMasterIdLst>
  <p:sldIdLst>
    <p:sldId id="256" r:id="rId2"/>
    <p:sldId id="685" r:id="rId3"/>
    <p:sldId id="684" r:id="rId4"/>
    <p:sldId id="568" r:id="rId5"/>
    <p:sldId id="686" r:id="rId6"/>
    <p:sldId id="687" r:id="rId7"/>
    <p:sldId id="688" r:id="rId8"/>
    <p:sldId id="708" r:id="rId9"/>
    <p:sldId id="709" r:id="rId10"/>
    <p:sldId id="710" r:id="rId11"/>
    <p:sldId id="711" r:id="rId12"/>
    <p:sldId id="712" r:id="rId13"/>
    <p:sldId id="713" r:id="rId14"/>
    <p:sldId id="358" r:id="rId15"/>
    <p:sldId id="714" r:id="rId16"/>
    <p:sldId id="715" r:id="rId17"/>
    <p:sldId id="386" r:id="rId18"/>
    <p:sldId id="356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30" r:id="rId34"/>
    <p:sldId id="731" r:id="rId35"/>
    <p:sldId id="732" r:id="rId36"/>
    <p:sldId id="733" r:id="rId37"/>
    <p:sldId id="734" r:id="rId38"/>
    <p:sldId id="73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9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8CB8CC-0928-0042-8677-71D60D5BEA3C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6180-563E-2B47-AFAB-AA7563EE980B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4C15-3C40-304D-8061-26004CEDB8BF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0937-2D0F-1244-83DF-BFDB723E4F2C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A01B-AF71-D743-85B7-FF7F8806BB38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E7C1-A8E4-8B4E-B697-F46388A11D39}" type="datetime1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5207-F237-C141-97C3-FE5E88FA4848}" type="datetime1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BC1E-E19B-F349-853E-D2CB16FF3E73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A999-8C58-334C-99E4-6910A775D076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554-4C38-1541-9A76-C43E8E786D62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2214-508F-AB4F-9389-B1670DBD2053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1C0F-CC56-4D4E-8E5F-7E28C179E214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BE0-CF76-8744-BF18-7BB6482BE830}" type="datetime1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13BB-CA85-9641-82FD-FBB505D49194}" type="datetime1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7988-18A7-DF44-B8F4-97B5BC623D32}" type="datetime1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A81-6C84-7849-BA74-C91815C20080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F681-9C01-B649-A733-DC9079CFB879}" type="datetime1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A750-6BE4-004C-BBC7-6725EA010567}" type="datetime1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55" y="1214438"/>
            <a:ext cx="9307391" cy="2387600"/>
          </a:xfrm>
        </p:spPr>
        <p:txBody>
          <a:bodyPr/>
          <a:lstStyle/>
          <a:p>
            <a:pPr algn="ctr"/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Weighted Interval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8BC6-51F4-8ED5-30B0-76697E40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C85A-4B54-8185-205D-D9FE3E7F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2BF639-904F-7BC7-16A7-3A93D7708F3B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89C93A-78E7-2884-AC32-5F79C0D73312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B548531-6F8B-2A79-118E-28325E4B1494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4632DF-9C3E-F344-E2FF-01A4A24D311E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37349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C697-EC6D-A5CE-C90E-AD41F931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6A7AB2AB-940E-E7C6-852A-F14CE24A5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DC55F6-8D36-249F-EE16-2756ADBEC84A}"/>
              </a:ext>
            </a:extLst>
          </p:cNvPr>
          <p:cNvGrpSpPr/>
          <p:nvPr/>
        </p:nvGrpSpPr>
        <p:grpSpPr>
          <a:xfrm>
            <a:off x="3323405" y="2838093"/>
            <a:ext cx="5545190" cy="1509205"/>
            <a:chOff x="2931562" y="2873235"/>
            <a:chExt cx="5545190" cy="1509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A10E96-C8EC-E3E0-576F-8AB29A959D42}"/>
                </a:ext>
              </a:extLst>
            </p:cNvPr>
            <p:cNvSpPr/>
            <p:nvPr/>
          </p:nvSpPr>
          <p:spPr>
            <a:xfrm>
              <a:off x="2931562" y="2873235"/>
              <a:ext cx="5545190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BB68B4-5463-2920-CAB3-C1B088C611BE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B0BC64-1D10-7A48-59C4-8B38E2299823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240FBF-7C86-AB1F-0AEE-20B1564A25E1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1016012" cy="0"/>
            </a:xfrm>
            <a:prstGeom prst="line">
              <a:avLst/>
            </a:prstGeom>
            <a:ln cap="rnd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ED226-A048-BE4D-F953-527D5A98844A}"/>
                </a:ext>
              </a:extLst>
            </p:cNvPr>
            <p:cNvSpPr/>
            <p:nvPr/>
          </p:nvSpPr>
          <p:spPr>
            <a:xfrm>
              <a:off x="3024687" y="3072719"/>
              <a:ext cx="5284812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A40F47-2926-EDC3-A495-CA364B3EE04D}"/>
                    </a:ext>
                  </a:extLst>
                </p:cNvPr>
                <p:cNvSpPr txBox="1"/>
                <p:nvPr/>
              </p:nvSpPr>
              <p:spPr>
                <a:xfrm>
                  <a:off x="7483876" y="3088233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A40F47-2926-EDC3-A495-CA364B3EE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876" y="308823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7836AA-392A-DA18-17A8-E3AA495F0896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95D275F-59D2-1301-46F1-84416F52243C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5C4521-4D62-5045-0960-ED154B7C4B00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6EED8C-CB45-4575-5CA9-17E29F92B6BE}"/>
              </a:ext>
            </a:extLst>
          </p:cNvPr>
          <p:cNvSpPr txBox="1"/>
          <p:nvPr/>
        </p:nvSpPr>
        <p:spPr>
          <a:xfrm>
            <a:off x="6477762" y="1371331"/>
            <a:ext cx="3846968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 Idea: Consider the last interval in the range of this subproblem. Is it in the optimal solution or not?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86DFC6-9B05-83A0-9448-EC69AC382A86}"/>
              </a:ext>
            </a:extLst>
          </p:cNvPr>
          <p:cNvCxnSpPr/>
          <p:nvPr/>
        </p:nvCxnSpPr>
        <p:spPr>
          <a:xfrm flipV="1">
            <a:off x="8114190" y="2361460"/>
            <a:ext cx="116625" cy="39949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36D7-C5FB-F1DC-0D9E-6E1850E2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5F31770-93A2-E96B-060B-355EDEDA7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5999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16A2A9-3073-E094-1E89-D5BE3691C658}"/>
              </a:ext>
            </a:extLst>
          </p:cNvPr>
          <p:cNvGrpSpPr/>
          <p:nvPr/>
        </p:nvGrpSpPr>
        <p:grpSpPr>
          <a:xfrm>
            <a:off x="3389276" y="996340"/>
            <a:ext cx="5413448" cy="1509205"/>
            <a:chOff x="2931562" y="2873235"/>
            <a:chExt cx="5413448" cy="1509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E9F5DE-F8F2-A8B8-1C9F-3264EB23A34E}"/>
                </a:ext>
              </a:extLst>
            </p:cNvPr>
            <p:cNvSpPr/>
            <p:nvPr/>
          </p:nvSpPr>
          <p:spPr>
            <a:xfrm>
              <a:off x="2931562" y="2873235"/>
              <a:ext cx="5413448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69FC6D-A225-910D-CFC4-C1A1654D4B25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F18589-CD3E-3805-BC17-1DD06C1AF96E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039121-6DD3-DD06-88B1-F9058217E840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960186" cy="0"/>
            </a:xfrm>
            <a:prstGeom prst="line">
              <a:avLst/>
            </a:prstGeom>
            <a:ln cap="rnd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439192-A94E-8ED9-D11E-7747ABEBB222}"/>
                </a:ext>
              </a:extLst>
            </p:cNvPr>
            <p:cNvSpPr/>
            <p:nvPr/>
          </p:nvSpPr>
          <p:spPr>
            <a:xfrm>
              <a:off x="3024687" y="3072719"/>
              <a:ext cx="520491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9B80AF-17AC-389B-93C5-2F89944A7D60}"/>
                    </a:ext>
                  </a:extLst>
                </p:cNvPr>
                <p:cNvSpPr txBox="1"/>
                <p:nvPr/>
              </p:nvSpPr>
              <p:spPr>
                <a:xfrm>
                  <a:off x="7393982" y="3083155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9B80AF-17AC-389B-93C5-2F89944A7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82" y="3083155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A48313-E942-AA98-8626-4B3602E16686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1D2B094-C19F-5D77-815C-C9DF49DECE4F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9B09C3F-3426-16CC-D0F0-17D3D883D587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5BECAD-6039-8184-5701-118BC6631196}"/>
                  </a:ext>
                </a:extLst>
              </p:cNvPr>
              <p:cNvSpPr txBox="1"/>
              <p:nvPr/>
            </p:nvSpPr>
            <p:spPr>
              <a:xfrm>
                <a:off x="1067318" y="4961592"/>
                <a:ext cx="3846968" cy="9233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 the optimal solution, then we need to recurse down only on intervals that DO NOT conflict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5BECAD-6039-8184-5701-118BC6631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18" y="4961592"/>
                <a:ext cx="3846968" cy="923330"/>
              </a:xfrm>
              <a:prstGeom prst="rect">
                <a:avLst/>
              </a:prstGeom>
              <a:blipFill>
                <a:blip r:embed="rId3"/>
                <a:stretch>
                  <a:fillRect l="-984" t="-2703" b="-945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28238-7083-8C83-72A7-83701790D64B}"/>
              </a:ext>
            </a:extLst>
          </p:cNvPr>
          <p:cNvCxnSpPr>
            <a:cxnSpLocks/>
          </p:cNvCxnSpPr>
          <p:nvPr/>
        </p:nvCxnSpPr>
        <p:spPr>
          <a:xfrm flipV="1">
            <a:off x="3383413" y="2695081"/>
            <a:ext cx="1948166" cy="52393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44B1D8-049A-8600-FD3A-6A959C15E7C6}"/>
              </a:ext>
            </a:extLst>
          </p:cNvPr>
          <p:cNvGrpSpPr/>
          <p:nvPr/>
        </p:nvGrpSpPr>
        <p:grpSpPr>
          <a:xfrm>
            <a:off x="481839" y="3369464"/>
            <a:ext cx="5108152" cy="1509205"/>
            <a:chOff x="42355" y="3368842"/>
            <a:chExt cx="5108152" cy="15092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2EA62-5A13-86E1-735C-1792D7DA63F8}"/>
                </a:ext>
              </a:extLst>
            </p:cNvPr>
            <p:cNvSpPr/>
            <p:nvPr/>
          </p:nvSpPr>
          <p:spPr>
            <a:xfrm>
              <a:off x="42355" y="3368842"/>
              <a:ext cx="5108152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E50883-7475-4B1C-CA72-165891D5D472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3" y="3953172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2BA24A-C0DD-E021-2761-ED2E8023B681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99" y="3953172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E4543F-0B8B-39A7-747F-3C76A784AB5A}"/>
                </a:ext>
              </a:extLst>
            </p:cNvPr>
            <p:cNvCxnSpPr>
              <a:cxnSpLocks/>
            </p:cNvCxnSpPr>
            <p:nvPr/>
          </p:nvCxnSpPr>
          <p:spPr>
            <a:xfrm>
              <a:off x="4208971" y="3953172"/>
              <a:ext cx="705316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8D0F98-03A3-B72D-7983-919E8757082C}"/>
                </a:ext>
              </a:extLst>
            </p:cNvPr>
            <p:cNvSpPr/>
            <p:nvPr/>
          </p:nvSpPr>
          <p:spPr>
            <a:xfrm>
              <a:off x="135480" y="3568326"/>
              <a:ext cx="372484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BE491A3-D2DD-1163-3D02-56F25433E024}"/>
                    </a:ext>
                  </a:extLst>
                </p:cNvPr>
                <p:cNvSpPr txBox="1"/>
                <p:nvPr/>
              </p:nvSpPr>
              <p:spPr>
                <a:xfrm>
                  <a:off x="4368838" y="3568326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BE491A3-D2DD-1163-3D02-56F25433E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38" y="3568326"/>
                  <a:ext cx="4516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0C4F15-ED27-AC6D-3BAF-8AD5DEA1FD41}"/>
                </a:ext>
              </a:extLst>
            </p:cNvPr>
            <p:cNvCxnSpPr>
              <a:cxnSpLocks/>
            </p:cNvCxnSpPr>
            <p:nvPr/>
          </p:nvCxnSpPr>
          <p:spPr>
            <a:xfrm>
              <a:off x="1298131" y="4391789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DC46FE-02C2-31AD-85FE-B50FD94B0FB2}"/>
                </a:ext>
              </a:extLst>
            </p:cNvPr>
            <p:cNvCxnSpPr>
              <a:cxnSpLocks/>
            </p:cNvCxnSpPr>
            <p:nvPr/>
          </p:nvCxnSpPr>
          <p:spPr>
            <a:xfrm>
              <a:off x="1897825" y="4180204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EBE01-CAD4-6286-EA87-DBB815675B51}"/>
                </a:ext>
              </a:extLst>
            </p:cNvPr>
            <p:cNvCxnSpPr>
              <a:cxnSpLocks/>
            </p:cNvCxnSpPr>
            <p:nvPr/>
          </p:nvCxnSpPr>
          <p:spPr>
            <a:xfrm>
              <a:off x="3482023" y="4392154"/>
              <a:ext cx="1112646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67B5A6-3AE1-507E-DCB6-FCD0AB6D2183}"/>
              </a:ext>
            </a:extLst>
          </p:cNvPr>
          <p:cNvGrpSpPr/>
          <p:nvPr/>
        </p:nvGrpSpPr>
        <p:grpSpPr>
          <a:xfrm>
            <a:off x="6575053" y="3369465"/>
            <a:ext cx="5180313" cy="1509205"/>
            <a:chOff x="2931562" y="2873235"/>
            <a:chExt cx="5180313" cy="15092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90121C-C7A2-B053-288D-A139A8DFAD65}"/>
                </a:ext>
              </a:extLst>
            </p:cNvPr>
            <p:cNvSpPr/>
            <p:nvPr/>
          </p:nvSpPr>
          <p:spPr>
            <a:xfrm>
              <a:off x="2931562" y="2873235"/>
              <a:ext cx="5180313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5A9B27-C65A-5737-D17D-9F57AEB4EEED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1221C5-57CF-BC59-7C1C-974AEB1E16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0469B4-FF49-13A8-02DE-98C85AF72E3D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853899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4A4646-A90D-CF1B-BA2D-DC7CD92D78F8}"/>
                </a:ext>
              </a:extLst>
            </p:cNvPr>
            <p:cNvSpPr/>
            <p:nvPr/>
          </p:nvSpPr>
          <p:spPr>
            <a:xfrm>
              <a:off x="3024687" y="3072719"/>
              <a:ext cx="4590637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46551F-DEC1-DBCF-AB3E-5784CFEEA4E6}"/>
                    </a:ext>
                  </a:extLst>
                </p:cNvPr>
                <p:cNvSpPr txBox="1"/>
                <p:nvPr/>
              </p:nvSpPr>
              <p:spPr>
                <a:xfrm>
                  <a:off x="7256787" y="3115301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46551F-DEC1-DBCF-AB3E-5784CFEEA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787" y="3115301"/>
                  <a:ext cx="4516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247043-CF31-56B0-51A5-753B9EEDCEF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E8A54D-2912-1D97-B37C-68FD2A2E771A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5B4A31A-348C-E4BD-29E5-E53EA52FB50B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D66177-5196-BCBB-088C-93C63C60E768}"/>
              </a:ext>
            </a:extLst>
          </p:cNvPr>
          <p:cNvCxnSpPr>
            <a:cxnSpLocks/>
          </p:cNvCxnSpPr>
          <p:nvPr/>
        </p:nvCxnSpPr>
        <p:spPr>
          <a:xfrm flipH="1" flipV="1">
            <a:off x="7261934" y="2631531"/>
            <a:ext cx="1660283" cy="63819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91146F-7E65-EA1C-F81A-7639AC7259EE}"/>
                  </a:ext>
                </a:extLst>
              </p:cNvPr>
              <p:cNvSpPr txBox="1"/>
              <p:nvPr/>
            </p:nvSpPr>
            <p:spPr>
              <a:xfrm>
                <a:off x="7507634" y="4968736"/>
                <a:ext cx="3242913" cy="9233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in the optimal solution, then we need to recurse down to all intervals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91146F-7E65-EA1C-F81A-7639AC72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634" y="4968736"/>
                <a:ext cx="3242913" cy="923330"/>
              </a:xfrm>
              <a:prstGeom prst="rect">
                <a:avLst/>
              </a:prstGeom>
              <a:blipFill>
                <a:blip r:embed="rId6"/>
                <a:stretch>
                  <a:fillRect l="-1163" t="-1333" b="-80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9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32C3-A24B-B652-E5F5-4DF18953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6EFE97DE-B1D1-124E-61EF-0F30AD7B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5999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310C77-4A40-D267-E477-BB7B026CF8E1}"/>
                  </a:ext>
                </a:extLst>
              </p:cNvPr>
              <p:cNvSpPr txBox="1"/>
              <p:nvPr/>
            </p:nvSpPr>
            <p:spPr>
              <a:xfrm>
                <a:off x="2244989" y="2168655"/>
                <a:ext cx="2093502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310C77-4A40-D267-E477-BB7B026CF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89" y="2168655"/>
                <a:ext cx="2093502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0EAD916-AC7E-1A5D-F35C-A3C42F3342B7}"/>
              </a:ext>
            </a:extLst>
          </p:cNvPr>
          <p:cNvGrpSpPr/>
          <p:nvPr/>
        </p:nvGrpSpPr>
        <p:grpSpPr>
          <a:xfrm>
            <a:off x="520523" y="2671187"/>
            <a:ext cx="5133328" cy="1509205"/>
            <a:chOff x="42355" y="3368842"/>
            <a:chExt cx="5133328" cy="15092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DA0225-F3A3-94D5-1B7A-F0ADAEA19BF5}"/>
                </a:ext>
              </a:extLst>
            </p:cNvPr>
            <p:cNvSpPr/>
            <p:nvPr/>
          </p:nvSpPr>
          <p:spPr>
            <a:xfrm>
              <a:off x="42355" y="3368842"/>
              <a:ext cx="5133328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7FA501-1FA3-A8E4-624F-8B44B3E37BC4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3" y="3953172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82E1C8-D8E6-DB7C-DFA2-7567006F8A7D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99" y="3953172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B34C0C-BC43-4A3C-1D7C-F08D8EC6C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08971" y="3953172"/>
              <a:ext cx="771403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AFD841-75BF-0126-87AA-222A220C6094}"/>
                </a:ext>
              </a:extLst>
            </p:cNvPr>
            <p:cNvSpPr/>
            <p:nvPr/>
          </p:nvSpPr>
          <p:spPr>
            <a:xfrm>
              <a:off x="135480" y="3568326"/>
              <a:ext cx="372484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480E92-2594-D215-382C-361A307888E7}"/>
                    </a:ext>
                  </a:extLst>
                </p:cNvPr>
                <p:cNvSpPr txBox="1"/>
                <p:nvPr/>
              </p:nvSpPr>
              <p:spPr>
                <a:xfrm>
                  <a:off x="4368838" y="3583840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480E92-2594-D215-382C-361A30788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38" y="3583840"/>
                  <a:ext cx="45166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74A3C3-E3B8-A423-0951-9014012E122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131" y="4391789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F01D74-E8A0-43B9-A4A9-A5E7601C5501}"/>
                </a:ext>
              </a:extLst>
            </p:cNvPr>
            <p:cNvCxnSpPr>
              <a:cxnSpLocks/>
            </p:cNvCxnSpPr>
            <p:nvPr/>
          </p:nvCxnSpPr>
          <p:spPr>
            <a:xfrm>
              <a:off x="1897825" y="4180204"/>
              <a:ext cx="1783472" cy="0"/>
            </a:xfrm>
            <a:prstGeom prst="line">
              <a:avLst/>
            </a:prstGeom>
            <a:ln cap="rnd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B97860-BB4E-8D62-A0C9-0AFCB90F8238}"/>
                </a:ext>
              </a:extLst>
            </p:cNvPr>
            <p:cNvCxnSpPr>
              <a:cxnSpLocks/>
            </p:cNvCxnSpPr>
            <p:nvPr/>
          </p:nvCxnSpPr>
          <p:spPr>
            <a:xfrm>
              <a:off x="3482023" y="4392154"/>
              <a:ext cx="1112646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911A9B-EB48-EBF2-1784-66E610ECD5A8}"/>
              </a:ext>
            </a:extLst>
          </p:cNvPr>
          <p:cNvGrpSpPr/>
          <p:nvPr/>
        </p:nvGrpSpPr>
        <p:grpSpPr>
          <a:xfrm>
            <a:off x="6493823" y="2671187"/>
            <a:ext cx="5118169" cy="1509205"/>
            <a:chOff x="2931562" y="2873235"/>
            <a:chExt cx="5118169" cy="15092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9A97A5-67A7-0F62-2CCE-ABCF56AB5EE3}"/>
                </a:ext>
              </a:extLst>
            </p:cNvPr>
            <p:cNvSpPr/>
            <p:nvPr/>
          </p:nvSpPr>
          <p:spPr>
            <a:xfrm>
              <a:off x="2931562" y="2873235"/>
              <a:ext cx="5118169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9EC6F1-14C0-FA92-C218-E77489BEC745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64A2CC-B549-4E68-D713-E4DD24250741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EABBFD-69D6-DAFC-1328-C295E216039D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782877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899ACD-B18A-BA65-5E95-129C376B8FE4}"/>
                </a:ext>
              </a:extLst>
            </p:cNvPr>
            <p:cNvSpPr/>
            <p:nvPr/>
          </p:nvSpPr>
          <p:spPr>
            <a:xfrm>
              <a:off x="3024687" y="3072719"/>
              <a:ext cx="4590637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C60E5FA-AE6C-17B6-274D-C56FA9BC5066}"/>
                    </a:ext>
                  </a:extLst>
                </p:cNvPr>
                <p:cNvSpPr txBox="1"/>
                <p:nvPr/>
              </p:nvSpPr>
              <p:spPr>
                <a:xfrm>
                  <a:off x="7239031" y="3106423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C60E5FA-AE6C-17B6-274D-C56FA9BC5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31" y="3106423"/>
                  <a:ext cx="4516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D01501D-E6C5-C3B0-C292-8DC476AC8BFC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79A0A-D9C8-6EB0-B6E6-ECF1EAE85D09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FD958B-C67D-6726-818C-031A039D8D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780AA4-ED48-8A23-585C-B37D1F4939F3}"/>
                  </a:ext>
                </a:extLst>
              </p:cNvPr>
              <p:cNvSpPr txBox="1"/>
              <p:nvPr/>
            </p:nvSpPr>
            <p:spPr>
              <a:xfrm>
                <a:off x="8147600" y="2141107"/>
                <a:ext cx="2093502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780AA4-ED48-8A23-585C-B37D1F49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0" y="2141107"/>
                <a:ext cx="2093502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EC66D1A-0AED-30FA-9067-25E95F5D6C1F}"/>
              </a:ext>
            </a:extLst>
          </p:cNvPr>
          <p:cNvSpPr txBox="1"/>
          <p:nvPr/>
        </p:nvSpPr>
        <p:spPr>
          <a:xfrm>
            <a:off x="2407327" y="5145833"/>
            <a:ext cx="737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the best option, so final formula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BA8A60-14C5-E3A1-4235-DF1428A958D6}"/>
                  </a:ext>
                </a:extLst>
              </p:cNvPr>
              <p:cNvSpPr txBox="1"/>
              <p:nvPr/>
            </p:nvSpPr>
            <p:spPr>
              <a:xfrm>
                <a:off x="2407328" y="5569946"/>
                <a:ext cx="7377343" cy="6481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>
                    <a:solidFill>
                      <a:schemeClr val="bg1"/>
                    </a:solidFill>
                  </a:rPr>
                  <a:t>Opt(</a:t>
                </a:r>
                <a:r>
                  <a:rPr lang="en-US" sz="3200" b="0" dirty="0" err="1">
                    <a:solidFill>
                      <a:schemeClr val="accent3"/>
                    </a:solidFill>
                  </a:rPr>
                  <a:t>i</a:t>
                </a:r>
                <a:r>
                  <a:rPr lang="en-US" sz="3200" b="0" dirty="0">
                    <a:solidFill>
                      <a:schemeClr val="bg1"/>
                    </a:solidFill>
                  </a:rPr>
                  <a:t>) = 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BA8A60-14C5-E3A1-4235-DF1428A9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28" y="5569946"/>
                <a:ext cx="7377343" cy="648191"/>
              </a:xfrm>
              <a:prstGeom prst="rect">
                <a:avLst/>
              </a:prstGeom>
              <a:blipFill>
                <a:blip r:embed="rId6"/>
                <a:stretch>
                  <a:fillRect t="-5660" b="-2264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CFBE4D-0442-F7B7-0980-2A846713799F}"/>
              </a:ext>
            </a:extLst>
          </p:cNvPr>
          <p:cNvCxnSpPr/>
          <p:nvPr/>
        </p:nvCxnSpPr>
        <p:spPr>
          <a:xfrm>
            <a:off x="346228" y="4554245"/>
            <a:ext cx="11585359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B543F0-C054-3DBD-153E-A7C3D731FEE2}"/>
                  </a:ext>
                </a:extLst>
              </p:cNvPr>
              <p:cNvSpPr txBox="1"/>
              <p:nvPr/>
            </p:nvSpPr>
            <p:spPr>
              <a:xfrm>
                <a:off x="1244091" y="1083343"/>
                <a:ext cx="3953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Largest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not conflict with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B543F0-C054-3DBD-153E-A7C3D731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91" y="1083343"/>
                <a:ext cx="3953919" cy="646331"/>
              </a:xfrm>
              <a:prstGeom prst="rect">
                <a:avLst/>
              </a:prstGeom>
              <a:blipFill>
                <a:blip r:embed="rId7"/>
                <a:stretch>
                  <a:fillRect l="-95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17638E-9313-ED59-5B81-18CB9798F0F0}"/>
              </a:ext>
            </a:extLst>
          </p:cNvPr>
          <p:cNvCxnSpPr>
            <a:cxnSpLocks/>
          </p:cNvCxnSpPr>
          <p:nvPr/>
        </p:nvCxnSpPr>
        <p:spPr>
          <a:xfrm>
            <a:off x="3595456" y="1703040"/>
            <a:ext cx="107179" cy="4114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0102"/>
            <a:ext cx="9905998" cy="598099"/>
          </a:xfrm>
        </p:spPr>
        <p:txBody>
          <a:bodyPr/>
          <a:lstStyle/>
          <a:p>
            <a:pPr algn="ctr"/>
            <a:r>
              <a:rPr lang="en-US" dirty="0"/>
              <a:t>Exponential Time!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672823" y="2272735"/>
            <a:ext cx="2663422" cy="2554988"/>
          </a:xfrm>
        </p:spPr>
        <p:txBody>
          <a:bodyPr/>
          <a:lstStyle/>
          <a:p>
            <a:pPr algn="l"/>
            <a:r>
              <a:rPr lang="en-US" dirty="0"/>
              <a:t>Notice that the </a:t>
            </a:r>
            <a:br>
              <a:rPr lang="en-US" dirty="0"/>
            </a:br>
            <a:r>
              <a:rPr lang="en-US" dirty="0"/>
              <a:t>sub-problems are </a:t>
            </a:r>
            <a:br>
              <a:rPr lang="en-US" dirty="0"/>
            </a:br>
            <a:r>
              <a:rPr lang="en-US" dirty="0"/>
              <a:t>being </a:t>
            </a:r>
            <a:br>
              <a:rPr lang="en-US" dirty="0"/>
            </a:br>
            <a:r>
              <a:rPr lang="en-US" dirty="0"/>
              <a:t>re-computed </a:t>
            </a:r>
            <a:br>
              <a:rPr lang="en-US" dirty="0"/>
            </a:br>
            <a:r>
              <a:rPr lang="en-US" dirty="0"/>
              <a:t>each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771E6-4FBD-2E22-21C1-A229EAB43458}"/>
              </a:ext>
            </a:extLst>
          </p:cNvPr>
          <p:cNvGrpSpPr/>
          <p:nvPr/>
        </p:nvGrpSpPr>
        <p:grpSpPr>
          <a:xfrm>
            <a:off x="4087811" y="1260528"/>
            <a:ext cx="6959600" cy="4953000"/>
            <a:chOff x="3479800" y="1524000"/>
            <a:chExt cx="6959600" cy="4953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B85F27-AAD6-4266-CED1-E6B1DD5AD9A0}"/>
                </a:ext>
              </a:extLst>
            </p:cNvPr>
            <p:cNvSpPr/>
            <p:nvPr/>
          </p:nvSpPr>
          <p:spPr>
            <a:xfrm>
              <a:off x="4068305" y="1524000"/>
              <a:ext cx="5842861" cy="4953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WINDOWS\Desktop\Oh_type\kleinberg_GIF_01to10\kleinberg_06F03.gif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957"/>
            <a:stretch>
              <a:fillRect/>
            </a:stretch>
          </p:blipFill>
          <p:spPr bwMode="auto">
            <a:xfrm>
              <a:off x="3479800" y="1524000"/>
              <a:ext cx="69596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702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F9C43-D2F0-245B-3168-0186AA93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3EEF-A5D5-6D1C-0CC2-50E74C09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7BC017-B0CF-BEFD-B497-DD1722446A7B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40BE35-EE1D-4A95-72BE-5E28C0095516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B4604F7-091F-6D88-9B30-253B9D441CE9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791342-1C8B-8FC5-F0B5-C0C9C48DDA73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41E93A0-3077-6B3C-A139-6714E86289F7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389739-8357-4E45-68C6-99750A617FE1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400936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56C0-9059-845E-29D0-1C7D002F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83ABA8B-FB8C-9243-D800-629791B44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Sub-Problem Definition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0B50C-7A7B-8A88-B0DE-1FC8F2B1069B}"/>
              </a:ext>
            </a:extLst>
          </p:cNvPr>
          <p:cNvGrpSpPr/>
          <p:nvPr/>
        </p:nvGrpSpPr>
        <p:grpSpPr>
          <a:xfrm>
            <a:off x="2113788" y="1040498"/>
            <a:ext cx="7964424" cy="1713390"/>
            <a:chOff x="2113788" y="1864311"/>
            <a:chExt cx="7964424" cy="17133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CFC2CC-CB95-5862-BA2E-936A4005292A}"/>
                </a:ext>
              </a:extLst>
            </p:cNvPr>
            <p:cNvSpPr/>
            <p:nvPr/>
          </p:nvSpPr>
          <p:spPr>
            <a:xfrm>
              <a:off x="2113788" y="1864311"/>
              <a:ext cx="7964424" cy="171339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399570-E3F2-0D49-D141-40ED85DB30D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2546293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D8CBF3-3632-C64B-BC14-4C33AFCC9A40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2546293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B5A117-B6A5-4177-68C3-9833E18D2AE2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2546293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D13226-3D9E-5E98-3EF5-75776C807D79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2552389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33A326-0EDD-874A-1EFB-B359DC6CC00E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2546293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4DECFA-117E-E85C-73D6-389B1894FD66}"/>
                </a:ext>
              </a:extLst>
            </p:cNvPr>
            <p:cNvSpPr/>
            <p:nvPr/>
          </p:nvSpPr>
          <p:spPr>
            <a:xfrm>
              <a:off x="2206913" y="2161447"/>
              <a:ext cx="6031700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3A8676-C0C7-84EE-B5AE-A093EBEA7532}"/>
                    </a:ext>
                  </a:extLst>
                </p:cNvPr>
                <p:cNvSpPr txBox="1"/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3A8676-C0C7-84EE-B5AE-A093EBEA7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EABCC-CE4F-4C0A-3D15-AAA95D739CCC}"/>
                    </a:ext>
                  </a:extLst>
                </p:cNvPr>
                <p:cNvSpPr txBox="1"/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EABCC-CE4F-4C0A-3D15-AAA95D739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7BF58-2923-3857-1E96-668119CA051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2984910"/>
              <a:ext cx="137046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818C02-5034-D155-8A03-0AF645407BB0}"/>
              </a:ext>
            </a:extLst>
          </p:cNvPr>
          <p:cNvGrpSpPr/>
          <p:nvPr/>
        </p:nvGrpSpPr>
        <p:grpSpPr>
          <a:xfrm>
            <a:off x="3359932" y="4256845"/>
            <a:ext cx="5472136" cy="1348407"/>
            <a:chOff x="2263127" y="4216078"/>
            <a:chExt cx="5472136" cy="134840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A1E390-D6BB-1DDE-D708-48D202E43B29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4123D5-3BFB-36BF-2B85-129E5CE0CC4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9FFCDA-2E2C-23E0-43A4-5D9C99D084F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0129BF-2A87-A89C-B29C-F3AE067B3BFA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945FC9-DA45-CB5C-9B0C-DBA9C06B7BD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7177FE-8DA5-DE62-DB26-59C42DA0074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94E8DF-C980-0528-D578-C939207B940D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B60460-3880-ABDC-3AA0-8BCF21DCA3C9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A03F29-276D-88B3-3E26-BE5C4FAE755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39E464-6ADB-7CCC-459F-0E7EC964483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691A02-4846-ACB5-FDD5-E039665DF49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218069-0557-6D68-C986-66E041202C4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02A650-2F27-45ED-2ABC-E797FC207C1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286424-6451-A89A-36A5-FCE08CFA9470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E1EC83-9EF8-93D3-7FFD-01D287A63524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4D940-6750-AC49-FAF9-D724ED5042E4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7F3601-3439-E57B-7F53-7ACF99E673FA}"/>
              </a:ext>
            </a:extLst>
          </p:cNvPr>
          <p:cNvSpPr txBox="1"/>
          <p:nvPr/>
        </p:nvSpPr>
        <p:spPr>
          <a:xfrm>
            <a:off x="3171895" y="5756158"/>
            <a:ext cx="6217017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Create an array, </a:t>
            </a:r>
            <a:r>
              <a:rPr lang="en-US" sz="2400" dirty="0" err="1"/>
              <a:t>Opt</a:t>
            </a:r>
            <a:r>
              <a:rPr lang="en-US" sz="2400" dirty="0"/>
              <a:t>[] such that each cell stores the maximum value for the first </a:t>
            </a:r>
            <a:r>
              <a:rPr lang="en-US" sz="2400" dirty="0" err="1"/>
              <a:t>i</a:t>
            </a:r>
            <a:r>
              <a:rPr lang="en-US" sz="2400" dirty="0"/>
              <a:t> intervals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715D9-9103-F616-D25F-412AA6425D88}"/>
              </a:ext>
            </a:extLst>
          </p:cNvPr>
          <p:cNvCxnSpPr>
            <a:cxnSpLocks/>
          </p:cNvCxnSpPr>
          <p:nvPr/>
        </p:nvCxnSpPr>
        <p:spPr>
          <a:xfrm flipH="1">
            <a:off x="6693763" y="2871255"/>
            <a:ext cx="124287" cy="1902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9E4C73D-C74C-270C-5108-6E6549919507}"/>
              </a:ext>
            </a:extLst>
          </p:cNvPr>
          <p:cNvSpPr txBox="1"/>
          <p:nvPr/>
        </p:nvSpPr>
        <p:spPr>
          <a:xfrm>
            <a:off x="5002146" y="3025940"/>
            <a:ext cx="218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this subproblems optimal solution will go in this cell here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A5C9B-DDBD-89A1-801B-4A32A5AFBCB3}"/>
              </a:ext>
            </a:extLst>
          </p:cNvPr>
          <p:cNvCxnSpPr>
            <a:cxnSpLocks/>
          </p:cNvCxnSpPr>
          <p:nvPr/>
        </p:nvCxnSpPr>
        <p:spPr>
          <a:xfrm flipH="1" flipV="1">
            <a:off x="6895928" y="3700147"/>
            <a:ext cx="304972" cy="4492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468547-8BB3-59EB-8E16-6F010529C027}"/>
              </a:ext>
            </a:extLst>
          </p:cNvPr>
          <p:cNvCxnSpPr>
            <a:cxnSpLocks/>
          </p:cNvCxnSpPr>
          <p:nvPr/>
        </p:nvCxnSpPr>
        <p:spPr>
          <a:xfrm flipV="1">
            <a:off x="8980932" y="3956750"/>
            <a:ext cx="838200" cy="48208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8CBE22-8D7B-762E-F5AC-180AE815DED6}"/>
              </a:ext>
            </a:extLst>
          </p:cNvPr>
          <p:cNvSpPr txBox="1"/>
          <p:nvPr/>
        </p:nvSpPr>
        <p:spPr>
          <a:xfrm>
            <a:off x="9716676" y="3180783"/>
            <a:ext cx="218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solution will eventually end up here in the last cell</a:t>
            </a:r>
          </a:p>
        </p:txBody>
      </p:sp>
    </p:spTree>
    <p:extLst>
      <p:ext uri="{BB962C8B-B14F-4D97-AF65-F5344CB8AC3E}">
        <p14:creationId xmlns:p14="http://schemas.microsoft.com/office/powerpoint/2010/main" val="12895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960C45-0725-690A-16F8-AC4B2218FB1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479B0C-E38E-9089-1F82-38EA91B2152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2CA4-D422-5935-2564-7D3A9B55EAAB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C12AFA-DF0C-7460-F0A3-19F7CAFC626C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864DA0-4306-24DA-50E6-77F42D58878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DF9F86-6CB6-D031-B78F-6ABFFC655883}"/>
              </a:ext>
            </a:extLst>
          </p:cNvPr>
          <p:cNvSpPr txBox="1"/>
          <p:nvPr/>
        </p:nvSpPr>
        <p:spPr>
          <a:xfrm>
            <a:off x="6711967" y="768805"/>
            <a:ext cx="4739196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643989-55DA-839D-2B8D-02F0E7F0905E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8D980C-8455-7D11-E3F1-65026B29C8E1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C4CF04-ADD3-B1A8-DA30-E12865C6FAB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1ECD54-C664-36A4-2FA4-55467CB4505B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857C26-40D6-B5B9-6DA0-E11AAC72C7FA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A3D248-5CDC-35DE-814F-16D57CD0BB22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7ED8BA-8636-E5CC-77C0-AF781DDCC486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BFC06E-029F-35C2-B71B-3A9BB4924AC9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108DFC-DBD4-7C7D-320D-68D5926B6D9A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108DFC-DBD4-7C7D-320D-68D5926B6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BED735-528E-097E-4F8C-B38E349FC17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BED735-528E-097E-4F8C-B38E349FC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4C945B-1B0A-6271-1EA0-0390A7B92A3C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4C945B-1B0A-6271-1EA0-0390A7B92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07422D-10CA-447B-CF9F-F5AA135CA54A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07422D-10CA-447B-CF9F-F5AA135CA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9FBC4B-1E7E-3E7A-B4FB-9956287773B8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9FBC4B-1E7E-3E7A-B4FB-995628777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C9243C3-1397-06EF-34F5-3996E8FBD491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C9243C3-1397-06EF-34F5-3996E8FB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3E317-5899-1262-0DB6-9419F8C9550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F3F780-9074-5B7C-1A40-66A503548164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304B0B-AFB4-5092-AA05-3A3EFC77BB3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E089D8-F15B-EB3C-4F47-F86DD55982A9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9CC007-9CC8-A45E-8789-B04E15F972D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72570A-C307-F6B5-03CC-7E6CB4B0E51A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8C67F-905E-53B4-6A1F-CB5151B105F9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CAD3B1-8E9F-8166-91E3-DA5EB03F259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CAD3B1-8E9F-8166-91E3-DA5EB03F2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0ED3E1-18DB-FBE7-A1DC-8D95FDAC8F2A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0ED3E1-18DB-FBE7-A1DC-8D95FDAC8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20D419-C5A9-1080-EF24-BEFA390339C5}"/>
                    </a:ext>
                  </a:extLst>
                </p:cNvPr>
                <p:cNvSpPr txBox="1"/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20D419-C5A9-1080-EF24-BEFA3903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4223C1-68F0-CF91-4C09-78ACB299278C}"/>
                    </a:ext>
                  </a:extLst>
                </p:cNvPr>
                <p:cNvSpPr txBox="1"/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4223C1-68F0-CF91-4C09-78ACB2992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810231-B6C1-B2C4-0685-92378C60DBAC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810231-B6C1-B2C4-0685-92378C60D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56B045-C5E9-CDE8-F64B-885756FF5223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56B045-C5E9-CDE8-F64B-885756FF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EADCEB-953D-4992-B6F8-90963D602A09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9FC05-8E14-2B90-FDDE-50A96479C59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C7C3D6-7CFE-950C-5B95-2237F6B98662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76E82A-3633-8175-9F9F-192C4DAD425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7E6ECDE-60E6-94A2-2046-E49CBB7F183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785586-7D17-CC39-57BD-1006AD09CCE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78A798-E0EC-2D13-EFFF-E6A84DDD716B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CA1BC78-163E-451A-3A4F-1D30BDCEE30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6738C3-2CA8-44B5-1665-DD3141D8FE3E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6656406-165D-2290-89CB-8931F0D54AD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DB9F0F-2C1E-B07E-39FF-93C5A0EEDDA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747188-5F19-A2D1-7E16-172499A1B33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41C008-8F46-913C-9524-316A7AD1CA49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58FE4D-14F5-B7D5-4AAF-C47DECE411DE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7C3195A-AF3B-9881-69BD-20A7B713661D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8E560C-238B-4772-F224-9CD0CAA38840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1D3BD7-5508-D32B-EE81-B9A897B47C56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B5CD397-E331-D188-BA07-80030AB0090B}"/>
              </a:ext>
            </a:extLst>
          </p:cNvPr>
          <p:cNvSpPr txBox="1"/>
          <p:nvPr/>
        </p:nvSpPr>
        <p:spPr>
          <a:xfrm>
            <a:off x="7537142" y="3669822"/>
            <a:ext cx="3369833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u="sng" dirty="0"/>
              <a:t>Base Case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When no intervals, solution is just 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Make sure to sort by finish time!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86811-12E7-E9E5-DF53-49D14212F8F9}"/>
              </a:ext>
            </a:extLst>
          </p:cNvPr>
          <p:cNvCxnSpPr>
            <a:cxnSpLocks/>
          </p:cNvCxnSpPr>
          <p:nvPr/>
        </p:nvCxnSpPr>
        <p:spPr>
          <a:xfrm flipH="1" flipV="1">
            <a:off x="7781384" y="2631490"/>
            <a:ext cx="123612" cy="8809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808C95-71C6-62C3-B391-B43C2EF8B3F3}"/>
              </a:ext>
            </a:extLst>
          </p:cNvPr>
          <p:cNvCxnSpPr>
            <a:cxnSpLocks/>
          </p:cNvCxnSpPr>
          <p:nvPr/>
        </p:nvCxnSpPr>
        <p:spPr>
          <a:xfrm flipH="1">
            <a:off x="2138272" y="4019156"/>
            <a:ext cx="5247949" cy="5803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19A58-54DB-49B1-BAD9-E8768CEC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51D0C8-817C-0A21-403C-5ADF092A16AC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3B14C2B-DDB0-C4DA-B52A-B58E0A7D999F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693F82-3A5F-9E50-9CD0-5AE49E58FD93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800509-100C-9133-7B43-68433738A6F3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9A7D21-9887-9917-4F49-B97F8B7DC311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602F3B-4D16-E13D-1252-75353EE59DB4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80F3DE-62FE-2EB8-B77A-55C53C94D759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68B298-CFFD-250F-992D-67A4C462E347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076FB9-F51D-D656-09B4-1CA225221DD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41749F-4073-13A8-F9B0-691D25208890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41749F-4073-13A8-F9B0-691D25208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9DFA465-53D5-430C-B7CD-CB3CA8BA65D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9DFA465-53D5-430C-B7CD-CB3CA8BA6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FA3B0D-FAEE-2404-51F6-7EA55A5EED65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FA3B0D-FAEE-2404-51F6-7EA55A5E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F3E731-4B8D-ABAC-0636-8357359DD6EC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F3E731-4B8D-ABAC-0636-8357359DD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0C09B8-D94E-E313-DCDD-808859BB13EE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0C09B8-D94E-E313-DCDD-808859BB1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02A539-68E0-66E9-4E49-8BE6ED5219A6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02A539-68E0-66E9-4E49-8BE6ED521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CEC2BE-AC09-3D52-83C9-0EA9C91A6E9A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A2441E-1B04-5827-CDB9-CBFF725E4E0D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993AF5-BC3F-D5FE-B341-ACE3C2CE4BA3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9F3998-850B-E110-E332-F54DDDF08F96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60A09F-B9A0-DD32-585D-57FE89791CB1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06E848-8ECD-B797-71E4-837D921D80EE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AB73DC-65BC-FE3C-AF6A-D55079E2B658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BE1A9B-0966-CCE6-AA28-44612E324C2C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BE1A9B-0966-CCE6-AA28-44612E324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51F944-14C6-0485-A4F4-C60A42291947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51F944-14C6-0485-A4F4-C60A42291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A163CD-58F3-DC8B-F487-0FCE3907F4BD}"/>
                    </a:ext>
                  </a:extLst>
                </p:cNvPr>
                <p:cNvSpPr txBox="1"/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A163CD-58F3-DC8B-F487-0FCE3907F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E1B54B-33BF-F64A-A560-ACF77E2907D5}"/>
                    </a:ext>
                  </a:extLst>
                </p:cNvPr>
                <p:cNvSpPr txBox="1"/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E1B54B-33BF-F64A-A560-ACF77E290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642AD77-D59E-D6D0-06DF-09670110CE5B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642AD77-D59E-D6D0-06DF-09670110C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DCEACE1-202D-B937-63E2-B288B7FF373A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DCEACE1-202D-B937-63E2-B288B7FF3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A0F94F-3F71-516D-39E1-4E4A7D651262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8B2A16-13F0-3D86-48C5-392D5AC9E98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1F9AD1-0493-A0F4-9907-2F47351F8B0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CDEA6E4-6DC7-E4BF-410A-A966B625452F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0C1B94-4CD0-9393-CF9E-CE6D22344DA5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6559B7-1D34-DCDA-BB14-33F2A3050406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D1964D-6C5B-00D6-A679-CA15C8AE1AA2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D6B1B1-FF45-96CB-D5AC-4BC3C458904F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FF287EF-0BC8-3DCA-A0B2-148CDA45CAC0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38554AE-2A1E-9A12-FB89-BD27748A7D4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46F41C-64CD-3C7C-6226-3C033FEBB52B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8B97DD8-1320-B755-BDA2-A54C151EB72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0E247D-6215-D70C-AECA-796B1DF1F1A8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66BAB9-DA1C-AC40-AC66-A52CBC616379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4935673-FF49-6DD0-E85E-75F52B1A674C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FA058C-9CB2-94AC-A907-CBDD654DBE70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81819F-8B3F-ABDD-182D-06C1C6B2F45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0E50BCCE-63F7-1DE5-CB5D-122A7F12D88E}"/>
              </a:ext>
            </a:extLst>
          </p:cNvPr>
          <p:cNvCxnSpPr>
            <a:cxnSpLocks/>
            <a:stCxn id="49" idx="0"/>
            <a:endCxn id="5" idx="0"/>
          </p:cNvCxnSpPr>
          <p:nvPr/>
        </p:nvCxnSpPr>
        <p:spPr>
          <a:xfrm rot="16200000" flipH="1">
            <a:off x="5807011" y="1626376"/>
            <a:ext cx="177074" cy="6270131"/>
          </a:xfrm>
          <a:prstGeom prst="bentConnector3">
            <a:avLst>
              <a:gd name="adj1" fmla="val -203460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BD5EFD-9B67-13E0-7179-B2EEB1FCEE19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0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2 + 0 =	2</a:t>
            </a:r>
          </a:p>
        </p:txBody>
      </p:sp>
    </p:spTree>
    <p:extLst>
      <p:ext uri="{BB962C8B-B14F-4D97-AF65-F5344CB8AC3E}">
        <p14:creationId xmlns:p14="http://schemas.microsoft.com/office/powerpoint/2010/main" val="23455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8276"/>
            <a:ext cx="9905998" cy="9444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76" y="2249487"/>
            <a:ext cx="3972848" cy="1179513"/>
          </a:xfrm>
        </p:spPr>
        <p:txBody>
          <a:bodyPr/>
          <a:lstStyle/>
          <a:p>
            <a:r>
              <a:rPr lang="en-US" dirty="0"/>
              <a:t>TOPICS:</a:t>
            </a:r>
          </a:p>
          <a:p>
            <a:pPr lvl="2"/>
            <a:r>
              <a:rPr lang="en-US" dirty="0"/>
              <a:t>Weighted Activity Selection</a:t>
            </a:r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7AE8-D4E3-5F39-4372-37D461FD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4BA94D-ADBD-B641-A515-42D0D496D62F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37875E-2881-D58D-A96F-B6ED6BFEE159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2848A4-F0CC-77C5-F00A-EA7E5536F03A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C59090-44C1-D39C-6262-E55BC2B34111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05C503-D418-829B-47AB-20F54C66A08F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4C4C9B-9B41-37E1-910E-E8ABF205D97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CEAF0F-94EC-0FA8-A2A5-5E8C98DC5380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B03C1-CE3E-F748-44DC-CC7AC45717BE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8A57FC-E438-6361-B10D-FFFC4EEB3766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7B6225-6E63-8239-9983-9E2199CBF346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7B6225-6E63-8239-9983-9E2199CBF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B31A1C-9B3D-E04C-5F64-480C1E6F9285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B31A1C-9B3D-E04C-5F64-480C1E6F9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FEC6366-7FE4-7891-7B3F-7A287C406154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FEC6366-7FE4-7891-7B3F-7A287C406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FE0B4B5-440A-EF3D-6984-439D7AEB3209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FE0B4B5-440A-EF3D-6984-439D7AEB3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DF9973-B73B-4342-E8D7-8D63B0B6AE5F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DF9973-B73B-4342-E8D7-8D63B0B6A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A5A9003-2277-6BD9-25C5-DBCCB06F6BCD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A5A9003-2277-6BD9-25C5-DBCCB06F6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5E180B-8506-74B3-350B-E98983FBB863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1CEDB-8458-59FD-618C-C49744E5DB0C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9CB3E5-8FC6-EA43-70C5-7357959C798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1F4A91-BB7D-E67E-3B59-CCA621EC389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21341A-C246-A7FD-E13D-80D969B4BE4D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0CFE12-1E6A-ACD6-61FE-74A659098B95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48B9B-C774-CB3A-33CB-D15268D577E3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1D17BF-C232-671C-8AD6-7D53D391EEB9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1D17BF-C232-671C-8AD6-7D53D391E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B7A1B9C-466A-0662-F0B7-70EE976E09E1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B7A1B9C-466A-0662-F0B7-70EE976E0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054EC6D-B266-085B-4DA8-ED42B53BB18F}"/>
                    </a:ext>
                  </a:extLst>
                </p:cNvPr>
                <p:cNvSpPr txBox="1"/>
                <p:nvPr/>
              </p:nvSpPr>
              <p:spPr>
                <a:xfrm>
                  <a:off x="5743284" y="3654180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054EC6D-B266-085B-4DA8-ED42B53BB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54180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18DB51-98B2-641D-789C-60D5CB803B06}"/>
                    </a:ext>
                  </a:extLst>
                </p:cNvPr>
                <p:cNvSpPr txBox="1"/>
                <p:nvPr/>
              </p:nvSpPr>
              <p:spPr>
                <a:xfrm>
                  <a:off x="5730145" y="4072910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18DB51-98B2-641D-789C-60D5CB803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72910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CE633DC-61DF-BEBD-7C81-0CD02431AF34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CE633DC-61DF-BEBD-7C81-0CD02431A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6F6F7F-26C8-5C05-58CA-E56F414A16BD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6F6F7F-26C8-5C05-58CA-E56F414A1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0940C2-7B02-81F7-2EAC-016E390245BE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590005-4C43-211B-7E38-B7E995AE8CF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0B0ECF-95C6-B5E1-17D5-67FAC4C4046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06F8FD-974A-78E7-82C5-1C08F371CDFB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655676-D7AB-7ECC-49F1-3AF02526FD00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E5BAC2-C027-3F3C-2F26-48A1F2D9E8E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988679-F83C-3B4A-3925-02EB9FF6A0C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2AC8D5-5E65-ED14-D0BE-6869164277D6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447667-B95A-DAB4-6F96-06B6CB768584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678805-C9AB-A38F-2C3B-E6F1B5BDD5F9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AA9D31-2A7C-55F2-B34D-136FBCA7D59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F8A951-4422-8E69-CE07-AA411202123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15089C-2749-BCAA-3913-FA44E193C891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12DC2C-9BA9-CC58-0D74-782ECC86CF08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2F4241-E98E-FE55-CBB0-11B6852ACED2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223DA9-EB0E-2058-499E-A1F9DA1D9FC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88FF02-56D2-567C-BA03-079911D72179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B5850BC-F0EB-50D2-06E6-DF62E9BB072B}"/>
              </a:ext>
            </a:extLst>
          </p:cNvPr>
          <p:cNvCxnSpPr>
            <a:cxnSpLocks/>
            <a:stCxn id="50" idx="0"/>
            <a:endCxn id="5" idx="0"/>
          </p:cNvCxnSpPr>
          <p:nvPr/>
        </p:nvCxnSpPr>
        <p:spPr>
          <a:xfrm rot="16200000" flipH="1">
            <a:off x="6129159" y="1948523"/>
            <a:ext cx="177074" cy="5625836"/>
          </a:xfrm>
          <a:prstGeom prst="bentConnector3">
            <a:avLst>
              <a:gd name="adj1" fmla="val -203460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52E6BF-70D0-6677-31E2-90F284653E28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2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4 + 0 =	4</a:t>
            </a:r>
          </a:p>
        </p:txBody>
      </p:sp>
    </p:spTree>
    <p:extLst>
      <p:ext uri="{BB962C8B-B14F-4D97-AF65-F5344CB8AC3E}">
        <p14:creationId xmlns:p14="http://schemas.microsoft.com/office/powerpoint/2010/main" val="138045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CE13-8A32-007E-E438-9C93DE0FA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BDC3D8-8A83-30EB-0ADF-8F6F543D1C10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A40A5E-F54A-9CB9-761E-F61A86BD1CB4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0E33F7-D9F3-D043-8148-D71EAAF9FB04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48AE9B-B3CB-6BC7-DD0C-DB376556B157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EA8785-15D6-8BFC-C4DB-19477835C17C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F837DC-197A-E6CA-FA93-85A8AB2A4AA2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1C9C1D-C9EA-2480-3B81-89B3D0675C8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A15E90-75E0-1C9B-0431-5748EE5FF8B0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9966D9-22F2-11E4-ACB0-966E1A800FFA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E563AE-9F4F-BFF9-A080-A1D35D25E1C9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E563AE-9F4F-BFF9-A080-A1D35D25E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D41B75-FC98-F70F-4154-F9B09D783321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D41B75-FC98-F70F-4154-F9B09D783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B42590-AB8F-2257-9B16-479EBB7BF5A1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B42590-AB8F-2257-9B16-479EBB7BF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A2A0B2-EFB6-5794-E24F-DD03537EDCC3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A2A0B2-EFB6-5794-E24F-DD03537ED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BED6C4F-5F63-49B6-D327-717C71860F3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BED6C4F-5F63-49B6-D327-717C71860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9FA6C-A07F-6B06-5891-ED1DC806C19D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9FA6C-A07F-6B06-5891-ED1DC806C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FB6398-729E-2646-CEB6-73BD166FC29C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75EA29-AC33-F41A-4D9C-190E760545D3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BF59CC-D768-D749-BF8D-3DF2D430A19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C3FFA5-8702-9762-49BC-7F7EEFF16FC9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29066C-1991-F718-F7A3-3A320F5C9FE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8E99B4-0CD7-F49B-630D-E95CA5C17D5E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C41626-10C4-04AF-E59F-F95B09BE9A15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C68093-644D-75CB-FBF2-29F7D32880C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C68093-644D-75CB-FBF2-29F7D3288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C69727-C5B0-7359-0E5E-DF1E48DC8FC9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C69727-C5B0-7359-0E5E-DF1E48DC8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FAC5EBA-C69A-896D-C979-070F1EE6B7D1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FAC5EBA-C69A-896D-C979-070F1EE6B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BC642D-19AD-A6AE-2156-4EA627FF12D8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BC642D-19AD-A6AE-2156-4EA627FF1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8ACA42E-F390-C897-EDF6-B5910F1361CC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8ACA42E-F390-C897-EDF6-B5910F136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5D83C-9A51-FC21-1D80-AD8D2DE2194A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5D83C-9A51-FC21-1D80-AD8D2DE21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6FCD82-57FB-87DE-DE82-BAADC69731E6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B720D1-3711-5152-ADC3-E611EA219328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36CA61-D6A7-D627-8169-10A40FED84D1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3BFA06-5C03-23C3-1D4F-4BB59AC99425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5BEE68-CCFF-2562-E5D6-05C25C74FE7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F1ED260-FB20-0720-8B46-57200CC6B88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BDDEBC-CD01-91C2-AD75-BD4B55743093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9A9C85-204A-EFF7-174C-506BD5EC50B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503C504-5C32-7918-93DE-00042D15F4ED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0B60DE-64A0-E370-E55E-BA103F8EEE24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F1D513-783C-61BA-AC67-AED7F0E3C83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4C24011-EA85-8FD5-B663-8533102F783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9683600-DCF4-0C33-8B20-1AE36F6608F5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F5C0AF4-0E4D-510B-7915-1555D23F65E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69AC713-B1EA-A3CF-1E39-32F446ADA484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A5BA62-F7B3-6197-8AB8-C964791019B2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020AB0-C7B3-E1EA-7976-71B7E3A3329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BC872AF9-C9E5-4C2A-A74F-FCA5FAC21E9E}"/>
              </a:ext>
            </a:extLst>
          </p:cNvPr>
          <p:cNvCxnSpPr>
            <a:cxnSpLocks/>
            <a:stCxn id="51" idx="0"/>
            <a:endCxn id="5" idx="0"/>
          </p:cNvCxnSpPr>
          <p:nvPr/>
        </p:nvCxnSpPr>
        <p:spPr>
          <a:xfrm rot="16200000" flipH="1">
            <a:off x="6451381" y="2270746"/>
            <a:ext cx="177074" cy="4981391"/>
          </a:xfrm>
          <a:prstGeom prst="bentConnector3">
            <a:avLst>
              <a:gd name="adj1" fmla="val -224117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EDF7D9-C13F-1916-345E-0F3590A43E29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4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4 + 2 =	6</a:t>
            </a:r>
          </a:p>
        </p:txBody>
      </p:sp>
    </p:spTree>
    <p:extLst>
      <p:ext uri="{BB962C8B-B14F-4D97-AF65-F5344CB8AC3E}">
        <p14:creationId xmlns:p14="http://schemas.microsoft.com/office/powerpoint/2010/main" val="49678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82E9-DBFC-F82A-1070-BEFFD3EF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7032DA-1B44-B50A-39CB-5500E75FF1D8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9B6A3C-CDB5-859D-3C4A-026E62D414C6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64B8D67-F8F2-CA37-7721-C791481F6DCB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664D68-3703-D217-49FD-FB1433D7F2CB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94CDF4-DBDA-0A95-2240-AFFFA95A6CF5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E31C7D-05E6-D76A-CA45-22F57EE1A078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D6043-CF77-7854-7972-F3ED06495A79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215159-06B6-5B4C-7F10-965DBCE0ABDC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D7713-14A4-1684-DAD7-1F3745C9D1EE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5D87AE-8211-773C-8125-E6812344D123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5D87AE-8211-773C-8125-E6812344D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917256-6E5D-4496-7442-909DDC69170D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917256-6E5D-4496-7442-909DDC691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935BFB-B1A1-0509-50D0-39709F7AA76F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935BFB-B1A1-0509-50D0-39709F7A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725C55-4C32-8C3B-3D4D-9A9A805ECF46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725C55-4C32-8C3B-3D4D-9A9A805EC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95BB49-FAEE-B5EA-FB9A-DB54D6D467EA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95BB49-FAEE-B5EA-FB9A-DB54D6D46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43B5C3-2F28-E190-67E9-A78A5F95D563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43B5C3-2F28-E190-67E9-A78A5F95D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5BE1BC-36F7-0502-DEF6-0A8B8328A17A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796433-1EDA-AA97-A9F3-0FC632F2B731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78D89-5F2C-48CC-C659-DF729CF47F6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27EBD1-14D9-E668-69EE-21B2C98EDD6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B58252-8BE6-9657-BBCF-30CB688BF83C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030AF1-BBA8-83C1-4A29-CF41F3835F2F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2460D9-F7FD-193E-6B50-B68B653782D6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31F0C0-3545-A075-4639-9C0131D9C643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31F0C0-3545-A075-4639-9C0131D9C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4BACB10-0827-1A86-FDD2-BB351DB06E74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4BACB10-0827-1A86-FDD2-BB351DB06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BDF015-7CB0-5B01-ADE6-908046A2B652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BDF015-7CB0-5B01-ADE6-908046A2B6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2DF791-CC65-AD17-6A4F-50362DEE31EB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2DF791-CC65-AD17-6A4F-50362DEE3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A4E5FA-6C85-5567-ED3F-B6DC697EF8F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A4E5FA-6C85-5567-ED3F-B6DC697EF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70CBF3-7963-26BB-498F-1EEA0584ECF9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70CBF3-7963-26BB-498F-1EEA0584E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39881A-0A9A-C98F-31AE-6E774584ED98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3023A7-1C62-AE02-5431-0FFA6A3A994A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7CC089-7649-9946-7428-149ED5E9015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9B3B99-408F-D44D-57EE-C2823EB491EA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F4F4873-BDDA-6893-9F35-0DEE16BB654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1F3229-067D-F020-476F-77F9066A5893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A4C48F-5123-ABAD-7284-652997CD03F5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4C4E3B-324E-3021-313F-EE909B720220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E55368-07A5-99D9-98A5-B14C34EEB08B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006F923-AFBC-D494-4A42-F6540C78720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13DA3D-EA5B-CBB8-6D31-AFEF2EFCC61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7C2C17-CA99-08D1-5263-E5F1B9B1F2A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E2CCB5-CC2E-0E3B-A8DE-C8B8C69E518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668102-C688-CF02-42D5-6A3B9A6AAE6A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78677D-EA38-17B4-3F49-220270C42F8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B9FA52-A63F-3BBC-72C1-9EA06C43014A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D94541-9A29-D7B6-464B-C53420B1EE65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3F0D2A24-E6B2-0D1D-C09C-47252E9C6DDB}"/>
              </a:ext>
            </a:extLst>
          </p:cNvPr>
          <p:cNvCxnSpPr>
            <a:cxnSpLocks/>
            <a:stCxn id="52" idx="0"/>
            <a:endCxn id="5" idx="0"/>
          </p:cNvCxnSpPr>
          <p:nvPr/>
        </p:nvCxnSpPr>
        <p:spPr>
          <a:xfrm rot="16200000" flipH="1">
            <a:off x="6775081" y="2594446"/>
            <a:ext cx="177074" cy="4333991"/>
          </a:xfrm>
          <a:prstGeom prst="bentConnector3">
            <a:avLst>
              <a:gd name="adj1" fmla="val -195197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9EF76A-D6D8-0DE4-E5E6-30AC0987E4DE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6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7 + 0 =	7</a:t>
            </a:r>
          </a:p>
        </p:txBody>
      </p:sp>
    </p:spTree>
    <p:extLst>
      <p:ext uri="{BB962C8B-B14F-4D97-AF65-F5344CB8AC3E}">
        <p14:creationId xmlns:p14="http://schemas.microsoft.com/office/powerpoint/2010/main" val="621584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8DEF-0DE8-DCB6-3572-22227EE9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DA47EC-7926-C040-6419-E0DF7B914FAF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DAA709-B166-AC05-4BA2-F8C6FE7C8ED9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315D6C-E810-7214-7F5A-3F08A6D8DA30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6B459DF-39C9-6F5A-11CD-170057396EE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8A4D28-1372-245B-C676-A40094D8B7E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FFBDC6-FF8C-77A3-6A83-F8FBEF8EC35D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784371-FA41-556C-0483-88BD4A81DE7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BD4B7-A752-9724-6C46-30072EFA6701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00537E-BA53-FF16-BB33-2252B6FAA377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AC8D81-F2AB-AB1C-CCE3-FCF8DB29BA94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AC8D81-F2AB-AB1C-CCE3-FCF8DB29B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C61DA-2EDF-35AE-6D6F-1453B817211D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C61DA-2EDF-35AE-6D6F-1453B8172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8D50F3-EFB2-5D52-1F2E-D50316BD7467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8D50F3-EFB2-5D52-1F2E-D50316BD7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EC8DBC-5A40-7ABB-8CE2-2BC500B7BE88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EC8DBC-5A40-7ABB-8CE2-2BC500B7B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99833F-1C3D-9C33-B055-160BF4AF9CF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99833F-1C3D-9C33-B055-160BF4AF9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41D81C-FCFB-9100-2D03-3932070F4E2C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41D81C-FCFB-9100-2D03-3932070F4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0FC26C-2910-090F-6FB7-2ECB03E48C8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5620FC-056D-6C40-91C6-9CAFBF2B4F07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BEC5C-FD0D-AF94-F6C6-7CB1C781F22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00FE12-53DD-527F-7878-F9CD77493F9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6FF707-B8A2-51DB-B0E5-4EB714BD4DB4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4A11F-AB20-28E9-EC3E-F0C4441FC3B3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1E6EB3-4CF8-E223-C817-45592DD643AC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62E2504-B955-CE4B-FAC3-05DC7524F29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62E2504-B955-CE4B-FAC3-05DC7524F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1F69CBF-3805-8ED6-E3F2-B7223CBB39CE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1F69CBF-3805-8ED6-E3F2-B7223CBB39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E61505-5928-35DA-D5AD-4C85F1AA23B9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E61505-5928-35DA-D5AD-4C85F1AA2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E676AF-1BA1-6EB5-B841-167FCFD1978A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E676AF-1BA1-6EB5-B841-167FCFD19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999DC4-6A40-D1D8-1684-755E4BF51897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999DC4-6A40-D1D8-1684-755E4BF51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582F6C0-974E-0614-29D2-1D0AB6351841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582F6C0-974E-0614-29D2-1D0AB6351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DC16D-244D-A6FE-8DA4-A401E46DCBA4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9232BD-F301-F939-3EDA-B329B0FF1FF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AB96E8-9CFB-9E69-0327-F1CF88389A98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680AC6-F0B0-9DEB-43E0-624259B3EA9E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A3479E-CCE5-23C1-730C-069F318E6B3E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8B443C-3862-5996-CD08-13B16F4FAC1F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8E39EC-DAD8-8662-AFFB-12A35B2F8989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C3B097-0DDD-4704-D8B7-7DA83C70B7C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F0FFBD-C101-8B9A-1010-73FCEFB4707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410CF3-5C0E-3C6F-6AFF-CA197A621CD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5A7D31E-F24E-29FE-5D03-27F3D5FEA15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7C5BCC7-BB59-016A-82CC-3D33BB8F87F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9FBD30-3F33-0E20-4091-0BA70C5E8938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4D5509-B753-97A3-B1F1-AA81DFABE25D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14E9113-A137-51DB-C809-09B18E1582DC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8C3F9D-E67F-969F-A7C9-FE3A1946414B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05D1B78-D9A9-2AB7-01E8-CFC8207F3BEA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97DEF1D6-8B50-AA2C-7EF8-091CBD773EDE}"/>
              </a:ext>
            </a:extLst>
          </p:cNvPr>
          <p:cNvCxnSpPr>
            <a:cxnSpLocks/>
            <a:stCxn id="53" idx="0"/>
            <a:endCxn id="5" idx="0"/>
          </p:cNvCxnSpPr>
          <p:nvPr/>
        </p:nvCxnSpPr>
        <p:spPr>
          <a:xfrm rot="16200000" flipH="1">
            <a:off x="7097304" y="2916668"/>
            <a:ext cx="177074" cy="3689546"/>
          </a:xfrm>
          <a:prstGeom prst="bentConnector3">
            <a:avLst>
              <a:gd name="adj1" fmla="val -199329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E13AB2-9796-221B-BDE2-3DF266FEC833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7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2 + 6 =	8</a:t>
            </a:r>
          </a:p>
        </p:txBody>
      </p:sp>
    </p:spTree>
    <p:extLst>
      <p:ext uri="{BB962C8B-B14F-4D97-AF65-F5344CB8AC3E}">
        <p14:creationId xmlns:p14="http://schemas.microsoft.com/office/powerpoint/2010/main" val="41119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B8376-47A3-B71A-80ED-C4342289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ED5F80-BF98-460E-DD90-4A41DA5411B7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DF57D3-2989-06EC-D4CF-E4E1A8C881A8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88C330-5B00-13F0-FFA1-EF5892B697B4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53DE66-489B-7D15-8C6B-F0AC8FB17575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0C3E21-8A63-2256-13C6-3916114505E2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FD562A-CF9B-8E53-B620-D458D72A587A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3A6594-DDC2-68CD-2B4D-D17FC82E2F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EAF91C-C69E-BC86-0CD1-2DCCC0A7A797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29E0A2-A9F7-F334-5347-F9F1D3FDA390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36A087-7A2E-E1AC-A686-4DC1CFF9F093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36A087-7A2E-E1AC-A686-4DC1CFF9F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C8241A-A5D1-6933-E408-1A37F0D912F6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C8241A-A5D1-6933-E408-1A37F0D91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69AFF0-C03A-525E-96DA-3A4734A14352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69AFF0-C03A-525E-96DA-3A4734A14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1D9F6C-EE7E-AB96-EF2A-606621060D44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1D9F6C-EE7E-AB96-EF2A-60662106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3288C5-9EFD-3286-9FBE-3A10BCB1244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3288C5-9EFD-3286-9FBE-3A10BCB12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3F472D-362C-4221-F0DD-87871D9E2595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3F472D-362C-4221-F0DD-87871D9E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6CF033-C743-EA84-71AD-3DDFA72F9305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D59ED6-0071-3BDF-95F5-DCE920DC8D7E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B7FDDD-9273-A4B9-A0E5-08D4E46FE22A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F16F82-5BF1-081D-DF60-97287BCEDA44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BEDC1E-81F1-5413-8575-4A62EF79CF12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1EA9B2-E6E3-7267-9CD1-D51B7323107D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098199-54B1-CFB4-6CAB-56AE73D49E54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8DC83F-EB5C-08E0-164C-FD506392602E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8DC83F-EB5C-08E0-164C-FD5063926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B9E42F5-4BD2-4DB0-961C-8FE1F1327767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B9E42F5-4BD2-4DB0-961C-8FE1F1327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0184E3-9312-D0DB-1694-049139123A7F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0184E3-9312-D0DB-1694-049139123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4DEA01-B4E2-19BE-3FD2-DB63EA110D36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4DEA01-B4E2-19BE-3FD2-DB63EA110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15E22E-CB8C-632D-2BB0-634DAA9FC8A5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15E22E-CB8C-632D-2BB0-634DAA9FC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F7419B-7AA2-572C-DD38-E410D2E1C196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F7419B-7AA2-572C-DD38-E410D2E1C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6C47F3-7964-A826-23BE-B6A812667CA0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C87C910-3020-693D-8876-9A04E717E17C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EA7F31-5AEF-4985-8929-61FEAD234DB5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AC1409-7933-4DC2-BA2D-5728A0F80F50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D182BE-BEB6-3A0C-3461-250CA3379ED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E28761-7817-62CF-128B-5CDB64EC117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EB3220B-6385-EE04-6369-56CCE4738B0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807804-688F-7C43-0D4A-A626A696C86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213A55-313A-21D7-8063-92CFF5832C93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9D5C465-8C10-22D1-3EF7-168CE5B1FF0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66E73A-CC92-65EA-C095-6B3413456399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6409D6A-2391-97E8-E672-6FBC99C141A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CFAD44-EFBB-9BF6-9669-B40E00C220F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7993BED-52D4-0A1B-7311-EC028D80D95D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A0C2EB-BC97-9611-91ED-3C4CC104BD6A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E769EB-4AE2-53E8-E258-8088E2805BA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A65C947-30B7-B7FA-D48F-A282496C6513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554BAC2B-C179-7142-070A-8051F8F7DEF3}"/>
              </a:ext>
            </a:extLst>
          </p:cNvPr>
          <p:cNvCxnSpPr>
            <a:cxnSpLocks/>
            <a:stCxn id="54" idx="0"/>
            <a:endCxn id="5" idx="0"/>
          </p:cNvCxnSpPr>
          <p:nvPr/>
        </p:nvCxnSpPr>
        <p:spPr>
          <a:xfrm rot="16200000" flipH="1">
            <a:off x="7419451" y="3238816"/>
            <a:ext cx="177074" cy="3045251"/>
          </a:xfrm>
          <a:prstGeom prst="bentConnector3">
            <a:avLst>
              <a:gd name="adj1" fmla="val -18693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A3EDAF-3FBB-4FFF-922D-EC9F5AC2619C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8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1 + 6 =	7</a:t>
            </a:r>
          </a:p>
        </p:txBody>
      </p:sp>
    </p:spTree>
    <p:extLst>
      <p:ext uri="{BB962C8B-B14F-4D97-AF65-F5344CB8AC3E}">
        <p14:creationId xmlns:p14="http://schemas.microsoft.com/office/powerpoint/2010/main" val="284669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5ECD-1ECE-06FF-DDD8-E730F7E3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C3852A-633E-4990-8CC4-C672CA3227ED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6A2DC-2AAD-9725-4D49-83FE9D231EED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36289C-D331-2227-6765-FBC2549CCE8E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43A133-E37C-9BBA-2E0D-07F8565FC6A1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FF2D84-88E6-9227-CA0E-9E017DBDC29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01CC9FF-C34D-A204-705B-D9A9B3718CD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2FB4F1-A870-7BB7-91C2-ADFF3004B90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2C0C27-5B19-626C-C89D-92E6C734A185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C18B9C-BE47-A8FA-DC70-27D5DD97CFC0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FE6B95-8BF1-4F43-F07F-834A1D38DFB6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FE6B95-8BF1-4F43-F07F-834A1D38D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C356871-9575-9E41-39EA-48E497602C61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C356871-9575-9E41-39EA-48E497602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865667-0577-173B-AF02-D06C5BE85D2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865667-0577-173B-AF02-D06C5BE85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EF7B25-FA16-4C30-B920-3125D80B4357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EF7B25-FA16-4C30-B920-3125D80B4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F3FB94-41D0-AB3D-799C-A55B1F346B2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F3FB94-41D0-AB3D-799C-A55B1F346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8EA3AD-E189-5DA7-C2DB-30F66047C201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8EA3AD-E189-5DA7-C2DB-30F66047C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5D62C6-053A-1D4D-7332-7E784FF1D4C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1CFECA-46A9-B07C-EE85-8DF375177C04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83099-C342-1719-F8D1-77356C1F7CE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D5D1BA-79E8-5B8C-7F3A-DCAD31C55AC7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FDE09E-624A-1896-A5F1-D0D80E891F9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4D6570-4F6D-6BB1-F0C0-C68BDF4F589D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379BCC-EC12-EE4B-EE20-B8368DCB904C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26087A-FDE5-1085-93F8-FDF5D5564D1D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26087A-FDE5-1085-93F8-FDF5D5564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EF44FF-8EB0-D8E1-9EC7-95047CDE2B0C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EF44FF-8EB0-D8E1-9EC7-95047CDE2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E07FC38-2087-8F25-7494-8AFEAF297A21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E07FC38-2087-8F25-7494-8AFEAF297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35EB02-F0F3-895E-4EF0-59E4236A91AD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35EB02-F0F3-895E-4EF0-59E4236A9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DB7A305-BE6E-A0FF-9B20-379B51C6FCDA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DB7A305-BE6E-A0FF-9B20-379B51C6F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33FB5E-A4C8-4B32-760D-69E2AFD8B9D4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33FB5E-A4C8-4B32-760D-69E2AFD8B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850400-48AC-F724-997B-C3A27120C8BA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2B2425-EF1B-F259-42B9-EF57D6E1FC2B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93EE6-B0D8-DF1A-EF32-FE3AE2BCF09F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D41D4FB-3F59-35BA-80FA-D8A43F858F98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3658063-F845-0BD8-F1CC-C9EDE8C4CE04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8072FFC-626D-C8DC-86D9-3164A52821E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FED64C-31E3-1658-DD35-9D7133BFB844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15711E-BAF0-0FA4-2F18-CCA58268987B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721AA1-13A6-FD49-A3E7-512C74E6C31A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ABC5C4-A9B8-8076-B434-03E1AEFC27C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4FB05-EBBC-4EAF-920A-4E6601D825F0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195F2A0-4060-9733-611D-790CF8384B9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89AA2E1-8329-032B-7E5F-0C64101E2349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C7CD73-78DA-F656-2C43-0430C3568218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B97B52-491B-900E-7165-7E4F1BA516A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72162F7-7D13-6866-8B9C-F17A439138A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C3F194-FD0E-6CB0-966A-A6D82FDD04D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C88D7-C855-0249-CDD0-8B6F668933C8}"/>
                  </a:ext>
                </a:extLst>
              </p:cNvPr>
              <p:cNvSpPr txBox="1"/>
              <p:nvPr/>
            </p:nvSpPr>
            <p:spPr>
              <a:xfrm>
                <a:off x="7820556" y="4994183"/>
                <a:ext cx="2950765" cy="12003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Value in this last cell is the solution!!</a:t>
                </a:r>
              </a:p>
              <a:p>
                <a:endParaRPr lang="en-US" i="1" dirty="0"/>
              </a:p>
              <a:p>
                <a:r>
                  <a:rPr lang="en-US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C88D7-C855-0249-CDD0-8B6F66893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56" y="4994183"/>
                <a:ext cx="2950765" cy="1200329"/>
              </a:xfrm>
              <a:prstGeom prst="rect">
                <a:avLst/>
              </a:prstGeom>
              <a:blipFill>
                <a:blip r:embed="rId14"/>
                <a:stretch>
                  <a:fillRect l="-1709" t="-1031" b="-61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41CA0-B916-563F-7C7A-4E9ACEAEB422}"/>
              </a:ext>
            </a:extLst>
          </p:cNvPr>
          <p:cNvCxnSpPr/>
          <p:nvPr/>
        </p:nvCxnSpPr>
        <p:spPr>
          <a:xfrm>
            <a:off x="6415430" y="4994183"/>
            <a:ext cx="1258215" cy="2317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2E9A9-CEB4-4FE2-5F6C-E273A8985250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64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FE27-A821-54FC-21C5-53A8BDB8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727D-8AD1-3DCB-C0C1-0601337F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Computing P(j)</a:t>
            </a:r>
          </a:p>
        </p:txBody>
      </p:sp>
    </p:spTree>
    <p:extLst>
      <p:ext uri="{BB962C8B-B14F-4D97-AF65-F5344CB8AC3E}">
        <p14:creationId xmlns:p14="http://schemas.microsoft.com/office/powerpoint/2010/main" val="321518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1C8D-7F9B-E811-6BC1-7DF4770B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08062-8E0B-10AB-F810-C0C5EB8B7B00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0C0794-2FFD-00A6-4C0C-C8B29EE97547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8F5D6B-7CA6-D0C4-8D0C-7E17308A1AED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1BD486-4695-8392-FB1D-9244B2D4242F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FE4739-4F6D-E726-F542-2BD447E40B4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EAB855-43FD-9EEB-A752-7FB3C190E796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FF3645-F70A-EABC-D9C7-893C0CC1E77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CD1751-9ED0-8F94-EC27-0BF33E88BCE8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476A6-66D0-B505-E34C-94A8BC1D9D7C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D57EAA-EA3D-A335-9823-A6F5F60EC3FF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D57EAA-EA3D-A335-9823-A6F5F60EC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4CFA29-664A-A617-17C1-1C3EB5C5FEF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4CFA29-664A-A617-17C1-1C3EB5C5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E80C04-1548-D80D-436C-3D3FFCC9A2FC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E80C04-1548-D80D-436C-3D3FFCC9A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C8CB289-ACB6-0DAA-6D6F-D526F5A99F6F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C8CB289-ACB6-0DAA-6D6F-D526F5A99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98D5CF8-75DD-D7E4-772E-E4A70744AEC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98D5CF8-75DD-D7E4-772E-E4A70744A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6984FC-CF1E-D710-34C0-6C3D95BF8DC0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6984FC-CF1E-D710-34C0-6C3D95BF8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748A23-89C9-0B12-C849-F4A63FC1DA1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30D5FB-67B7-BF1A-D10F-7E7EB5A38B9F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409949-46C6-03B0-3688-7F68D9E12C26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6F9EE6-857A-FC04-FFFD-3385E2D31BDD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667EB5-5B24-5848-4513-126334CE5A8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D6CCA-1948-E88D-CDA6-9B8EB90CB14C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61CF71-E19B-F469-BA8C-9FF61AFFBB28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B557A6-2848-466E-F31C-D769546A90C1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B557A6-2848-466E-F31C-D769546A9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16579B0-EC1A-B283-A96D-0CEF992416A0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16579B0-EC1A-B283-A96D-0CEF9924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58737F7-005B-7AE8-8702-DC07E1B70053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58737F7-005B-7AE8-8702-DC07E1B70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175855-6214-F093-10D6-FC62978632EB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175855-6214-F093-10D6-FC6297863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4BA3373-1A2E-1E19-B10D-AB540EA3A96C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4BA3373-1A2E-1E19-B10D-AB540EA3A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24BC958-8DD6-4097-A26A-7DF384F78F23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24BC958-8DD6-4097-A26A-7DF384F78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483936-444E-01AD-89F6-707F4B048F56}"/>
              </a:ext>
            </a:extLst>
          </p:cNvPr>
          <p:cNvSpPr txBox="1"/>
          <p:nvPr/>
        </p:nvSpPr>
        <p:spPr>
          <a:xfrm>
            <a:off x="2620450" y="4755978"/>
            <a:ext cx="3078900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How to compute these p-values? Can we do better than linear time per value?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1FFC5C-FD44-88DA-7D8C-2F4FC5110414}"/>
              </a:ext>
            </a:extLst>
          </p:cNvPr>
          <p:cNvCxnSpPr>
            <a:cxnSpLocks/>
          </p:cNvCxnSpPr>
          <p:nvPr/>
        </p:nvCxnSpPr>
        <p:spPr>
          <a:xfrm flipH="1">
            <a:off x="4587498" y="3867177"/>
            <a:ext cx="997523" cy="75024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1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01CE-0FD0-2AA2-C181-38FC9E0A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01E01F-6A40-D9C7-7676-33AC50F6341D}"/>
              </a:ext>
            </a:extLst>
          </p:cNvPr>
          <p:cNvSpPr txBox="1"/>
          <p:nvPr/>
        </p:nvSpPr>
        <p:spPr>
          <a:xfrm>
            <a:off x="6690851" y="668022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6FAE07-428A-785A-087C-DF2C1EDEA35F}"/>
              </a:ext>
            </a:extLst>
          </p:cNvPr>
          <p:cNvGrpSpPr/>
          <p:nvPr/>
        </p:nvGrpSpPr>
        <p:grpSpPr>
          <a:xfrm>
            <a:off x="279032" y="867400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9B9640-93E7-1FD3-9A99-FB0C7F4082B2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383FFD-AF7A-DEE6-6D6A-03C04FF66335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4A5674-8775-4F26-7680-C569AA983FFE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ED6227-BAE6-5948-7435-D2C80004F2E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6882C9-7F63-A2AE-F6A8-096DB12C45B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9D7814-DC9A-339C-DC68-2619A0E8B39D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B2AEBD-26BB-CFC5-D349-677E4D16B04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60E80A-456F-0FF9-DB17-398086F9F61A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60E80A-456F-0FF9-DB17-398086F9F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922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556234-FEEA-E433-B35C-EB794417524C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556234-FEEA-E433-B35C-EB7944175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922" r="-588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D144D8-0349-2AD8-90D6-D828DB00663B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D144D8-0349-2AD8-90D6-D828DB006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A24C739-D119-FE3C-75BD-733048F3B972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A24C739-D119-FE3C-75BD-733048F3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61088-065E-83FF-CC9B-B0B48E7DEA05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61088-065E-83FF-CC9B-B0B48E7DE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1DE0E9-3765-FE4F-2F9E-955C70FFF194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1DE0E9-3765-FE4F-2F9E-955C70FF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5769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F44DB7-EE8E-8C36-FFE0-602BB1552F2E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097B5C-2436-054C-1690-781EF9287179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75B6EA-964C-58EB-670E-13F5011BB78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891814-84F6-A897-3A0B-4F040D4DDC6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449AAC-8C67-F2BF-D122-472B70F0DFF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4E43E1-D0C8-F961-291A-E83AB591188A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C8AB34-1567-C95A-37EB-84615B723A63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1A3787-98C4-EF54-666B-DDF67B236C29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1A3787-98C4-EF54-666B-DDF67B236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12" r="-294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E54D9C-A21E-368F-6617-CF22E742FB59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E54D9C-A21E-368F-6617-CF22E742F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12" r="-29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3D8804-2D52-2899-C5DB-DE7F32F4C065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3D8804-2D52-2899-C5DB-DE7F32F4C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12" r="-2941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E70B23-0CEA-31B5-C412-90EBFD218AB6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E70B23-0CEA-31B5-C412-90EBFD218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597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9FB391-A80F-8CA4-A48A-88C36F36A42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9FB391-A80F-8CA4-A48A-88C36F36A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597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15B80C-F275-5BF3-AD70-848167DFF227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15B80C-F275-5BF3-AD70-848167DFF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59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D6F721-43D8-E90E-3D3A-8762B42EAD23}"/>
              </a:ext>
            </a:extLst>
          </p:cNvPr>
          <p:cNvSpPr txBox="1"/>
          <p:nvPr/>
        </p:nvSpPr>
        <p:spPr>
          <a:xfrm>
            <a:off x="1576652" y="4156630"/>
            <a:ext cx="473919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==0 return true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A[I2]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 &gt;=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B3E2C-D2E5-DFA5-A512-A3C21B899927}"/>
              </a:ext>
            </a:extLst>
          </p:cNvPr>
          <p:cNvSpPr txBox="1"/>
          <p:nvPr/>
        </p:nvSpPr>
        <p:spPr>
          <a:xfrm>
            <a:off x="6697199" y="3818188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i-1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mid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)2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5D68F-E6D2-07EB-2E3B-1E101479CD0B}"/>
                  </a:ext>
                </a:extLst>
              </p:cNvPr>
              <p:cNvSpPr txBox="1"/>
              <p:nvPr/>
            </p:nvSpPr>
            <p:spPr>
              <a:xfrm>
                <a:off x="1920226" y="5326920"/>
                <a:ext cx="4175774" cy="12003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Binary search brings the cost of p()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so total runtime is: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5D68F-E6D2-07EB-2E3B-1E101479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26" y="5326920"/>
                <a:ext cx="4175774" cy="1200329"/>
              </a:xfrm>
              <a:prstGeom prst="rect">
                <a:avLst/>
              </a:prstGeom>
              <a:blipFill>
                <a:blip r:embed="rId14"/>
                <a:stretch>
                  <a:fillRect l="-906" t="-2083" b="-312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B6620-5F20-2290-90D4-3BB222241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05E7-D7E4-EB2C-DF0F-2A7E3E290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Backtracking to find actual Intervals</a:t>
            </a:r>
          </a:p>
        </p:txBody>
      </p:sp>
    </p:spTree>
    <p:extLst>
      <p:ext uri="{BB962C8B-B14F-4D97-AF65-F5344CB8AC3E}">
        <p14:creationId xmlns:p14="http://schemas.microsoft.com/office/powerpoint/2010/main" val="249518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3889-4F96-7D4D-AE21-8E44D2252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Weighted Activity Selection</a:t>
            </a:r>
          </a:p>
        </p:txBody>
      </p:sp>
    </p:spTree>
    <p:extLst>
      <p:ext uri="{BB962C8B-B14F-4D97-AF65-F5344CB8AC3E}">
        <p14:creationId xmlns:p14="http://schemas.microsoft.com/office/powerpoint/2010/main" val="1884503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DF3D-D2BE-EAF8-7387-CF2EADFA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48B46-0522-8B60-1711-52A35F4A5856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E8E0CC-0A72-BCB9-CB98-8ADFC90DF50A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3027D7-A3C3-6BF8-1ACC-5003241282B5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CA89F4-392E-E0B0-8B6B-399791AB1B83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6CEBED-F244-3C11-A63B-7EAD294DD78B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07DDBF-7D3C-ED52-68D8-4AF64A19F56C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4241B9-2C5A-967B-C935-3C9D2B19098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A81E23-75A8-C6CA-50EB-CA5E03451ADE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9E9532-ADBF-7FE9-F157-BD55F3871582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92F51F-FDE0-AAFF-6BDE-16ECEAE8B9BC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92F51F-FDE0-AAFF-6BDE-16ECEAE8B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CB9060-F32D-1B57-48F7-371D65220A3A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CB9060-F32D-1B57-48F7-371D65220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EE3C4E-6BFC-5DE4-E2E1-7A9399F0E1D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EE3C4E-6BFC-5DE4-E2E1-7A9399F0E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3945A3-70B2-B360-2C02-14921D59E7DA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3945A3-70B2-B360-2C02-14921D59E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644E0C8-DA21-6D20-F82B-AD09E5C54EA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644E0C8-DA21-6D20-F82B-AD09E5C54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A89B68-0929-EEA5-FF4B-D6F6E6E33C97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A89B68-0929-EEA5-FF4B-D6F6E6E33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606A2A-627B-09B8-81AF-04F038A8C9CC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EC4AF8-A06A-BB10-D461-D553CBFDD320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FDF201-82D7-6291-2503-A7EC74FEF626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4DA300-1AF7-C52F-93A2-6B51580B3E02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621959-7CFE-3AAA-E311-825EF5473F2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16E120-A27F-D669-3F25-362C56793855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80C3AA-BB5B-0592-4CA8-61175E241B31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B9C35B9-3F34-3BC0-D169-B14301A9156D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B9C35B9-3F34-3BC0-D169-B14301A9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5AEE40F-F9D1-6C7A-46B5-4CD6B102AB2C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5AEE40F-F9D1-6C7A-46B5-4CD6B102A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4FD21C0-8E5F-B201-9986-2B31D29F4219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4FD21C0-8E5F-B201-9986-2B31D29F4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5CB9389-AB74-BCF4-41CC-A978180C9D5C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5CB9389-AB74-BCF4-41CC-A978180C9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1941B80-0C68-C8BC-23A7-51C31D24752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1941B80-0C68-C8BC-23A7-51C31D247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65E23E-6E76-34A9-EFD3-B0EBA55C7430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65E23E-6E76-34A9-EFD3-B0EBA55C7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43BC32-F3A9-5188-6EDF-35E1F56E4607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542665-7389-879C-962E-5FDB3B843D90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436B776-CE01-60DD-983E-0B77CD79FAD5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90CE01D-4A50-8050-221D-FA85E8F70E7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2EE483-95AE-864F-508C-4CCDB854DBB3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CA2668-188D-CD37-DA2E-0E70FAEBA9FB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63EBD4-AAD9-0829-CD44-DC00D0E7970F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6C83DD-57AB-D1A6-9F95-5003E3CFD011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EFC7FA-C7DD-F27E-8FEE-9CE31C614EA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91F10D4-0C9C-C019-49F0-083CFFB45CE2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40C467-77D6-0E19-CF62-F5D28DBBCD5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3CDAE04-951E-0BEB-7F42-BD2B2AC1CE0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616C6C-BA6D-FEA0-E99E-C1BF3055F77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2C51D8-F733-7BFB-1C4D-988EDBF3A764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E0F7E0-B188-E688-40FC-BF58F2B7321B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FCF5F9-9229-82E5-066F-0A1832A322F5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B9EB0C-E6EF-CB4A-CB93-A874CED3DADC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5C6652-7CF3-CC6E-0027-53FBF33F2CEA}"/>
              </a:ext>
            </a:extLst>
          </p:cNvPr>
          <p:cNvSpPr txBox="1"/>
          <p:nvPr/>
        </p:nvSpPr>
        <p:spPr>
          <a:xfrm>
            <a:off x="7820556" y="4994183"/>
            <a:ext cx="2950765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How do we find the actual intervals?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D08014-BB7C-AE31-E74C-A9EBEF2848EE}"/>
              </a:ext>
            </a:extLst>
          </p:cNvPr>
          <p:cNvCxnSpPr/>
          <p:nvPr/>
        </p:nvCxnSpPr>
        <p:spPr>
          <a:xfrm>
            <a:off x="6415430" y="4994183"/>
            <a:ext cx="1258215" cy="2317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BE851C-2DD3-78E7-F1A3-39C27CC076C7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87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2D44-F861-DF5F-EC96-81EA153B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A50D4B-A77A-7E19-51A0-6B5A3AC227D7}"/>
              </a:ext>
            </a:extLst>
          </p:cNvPr>
          <p:cNvSpPr txBox="1"/>
          <p:nvPr/>
        </p:nvSpPr>
        <p:spPr>
          <a:xfrm>
            <a:off x="6716783" y="483708"/>
            <a:ext cx="4739196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opt[i-1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1A34EF-02D4-0592-3CB2-97CC3685D967}"/>
              </a:ext>
            </a:extLst>
          </p:cNvPr>
          <p:cNvGrpSpPr/>
          <p:nvPr/>
        </p:nvGrpSpPr>
        <p:grpSpPr>
          <a:xfrm>
            <a:off x="344224" y="469183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AC9C717-2E93-ECD2-937F-A0D53F404057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F339C4-7861-8719-6824-233EED842A1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1C86C-D8CB-79BA-7FF0-1DA328F8A87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1D4A2F-8441-1FA6-A965-C36304D721AE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EAF650-5A15-23D7-ABCF-887804ED3B0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14D18A-9E9B-7FB0-3DF3-A4F18C0B0813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ECD84B-2133-C3C8-83C6-CE14A8D8FC2A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79F186-5193-1494-3E4F-EFF0F5A120EF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79F186-5193-1494-3E4F-EFF0F5A12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1961" r="-784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72FB0B-ED49-947B-C515-24E0CBAEE56C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72FB0B-ED49-947B-C515-24E0CBAE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922" r="-7843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D26CD3-72A8-27B5-C30D-9F8B9AD8EED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D26CD3-72A8-27B5-C30D-9F8B9AD8E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976E34-CD81-B8CB-FA29-12744B39F4D2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976E34-CD81-B8CB-FA29-12744B39F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B6507D-80B2-2C45-AC47-2D45411B8075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B6507D-80B2-2C45-AC47-2D45411B8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9B281B-938C-FC57-60E5-577F1CF584DB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9B281B-938C-FC57-60E5-577F1CF58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7843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32907F-1128-4787-C8B0-5DF87D93FC1E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250DF8-3383-6BBB-3759-A5CB8CDF8D9A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10FDF1-11A8-01F2-9B9E-185C1B5DD3C1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263048-76F8-1DB0-1152-4B43881CFBB4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7A4B2A-CCBA-87EC-0A3D-9C99D160DB4F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98F2A0-0169-99ED-D6A6-6ED748004DD4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1441F3-B4F5-38B5-98D3-FC35917D1A31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8BBF22-67A4-931B-A157-4941FFF773FA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8BBF22-67A4-931B-A157-4941FFF7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6061" r="-606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F545379-B696-4D49-9B4E-E707A789E72B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F545379-B696-4D49-9B4E-E707A789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277EA8-9927-7604-8349-DE7B245D3B4D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277EA8-9927-7604-8349-DE7B245D3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C88501-39D4-3734-7A1B-DDA660EE5DB2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C88501-39D4-3734-7A1B-DDA660EE5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32524D9-34CF-69F4-F800-2BCF03C67662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32524D9-34CF-69F4-F800-2BCF03C67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6061" r="-6061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DD4F437-E02F-1A44-E675-59043E43F6C7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DD4F437-E02F-1A44-E675-59043E43F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1BEDB0-3162-8706-9DEE-09ED85C05E8C}"/>
              </a:ext>
            </a:extLst>
          </p:cNvPr>
          <p:cNvGrpSpPr/>
          <p:nvPr/>
        </p:nvGrpSpPr>
        <p:grpSpPr>
          <a:xfrm>
            <a:off x="943294" y="374031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51DDC5-15FE-0940-C640-3C8FA66714A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903BBB-AE8F-710C-DE74-1E9FF397FE0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F1A3A7-4ACE-5A32-2E89-0198D4FDD711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34A898C-DC79-B742-A87C-B124890D65F2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01D4148-9C8B-BE58-F9F0-416FE8272B08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E97486-9ED9-7903-0434-8FECDA42833E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A9C348-2F31-2E7A-BF95-A771B84A607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6B345-8D24-CF73-7F6C-A861C60EE22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891F74-A1B2-7A11-4297-68EA67DF2E35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1B263D-5643-1F0F-A207-ABBB1E80DD74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318F8BB-0962-F7EA-D28B-5A335C5C1225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CD2809-4265-0395-3212-ED665E7CDDC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BF7476-0B0D-54AF-2E55-B22990267149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B87C56-AAF0-2702-901A-0134F6C4FE8E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77692F-945D-D78D-1510-04219A1E905C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C63C99-5ED0-6924-1E0A-472A6125BBA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05FDD1-5EF7-781E-2C82-B559BAF318C0}"/>
              </a:ext>
            </a:extLst>
          </p:cNvPr>
          <p:cNvSpPr txBox="1"/>
          <p:nvPr/>
        </p:nvSpPr>
        <p:spPr>
          <a:xfrm>
            <a:off x="7820556" y="4994183"/>
            <a:ext cx="2950765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Simply keep track of whether or not you chose the last interval or not!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9F1FB9-F44A-F6E9-1C43-B4F26B1922CF}"/>
              </a:ext>
            </a:extLst>
          </p:cNvPr>
          <p:cNvCxnSpPr>
            <a:cxnSpLocks/>
          </p:cNvCxnSpPr>
          <p:nvPr/>
        </p:nvCxnSpPr>
        <p:spPr>
          <a:xfrm flipV="1">
            <a:off x="6562341" y="5359175"/>
            <a:ext cx="1117069" cy="2794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E749A6-39FA-9DCA-30B9-34EDCFB39059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5595419-3354-C460-749A-4090B00C944A}"/>
              </a:ext>
            </a:extLst>
          </p:cNvPr>
          <p:cNvGrpSpPr/>
          <p:nvPr/>
        </p:nvGrpSpPr>
        <p:grpSpPr>
          <a:xfrm>
            <a:off x="943294" y="5267786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E5AD87-48A6-CAFA-286A-05FBE2745205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796B70-09F3-6888-9CAB-CFE6062D065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2F2B30-2E35-1ADA-912C-6BF8A6573701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16D5C1-3185-2A2C-9EE8-09F35ADF8BB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099821-2332-2AD1-F466-6F403315A055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A5FDE2-9EAB-1833-19BA-A6142A616CE9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F7869D-7277-B86D-5C02-E08B0092FC2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B8365C-005B-1CCE-687C-302F162860E2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E48C2-41A3-8A49-1633-65086570A17D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5FDB0D-2BE2-595E-7036-D30ADC1F3B89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1C04A3-AAD9-C0B9-E1AE-9427350EC404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18FD3E-2189-9C5B-596D-F38FD5CABAA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F9A416-DA4B-EBC2-BC28-3FF7D13B5F3F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8C6070-9127-C6C2-9251-B479BF342500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E61D5-7050-FDB1-E3F8-6C73115A09E5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211936-80EF-4E41-7ECB-FB1569F2AA0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65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2473E-191B-0FB6-1D6F-0B4BED00F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D97E60B-931D-5ADF-D68A-0B295DE0F63A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027A4D-4659-24E2-D6ED-D19BF078B534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74580B-FCEE-2A06-9971-60CA977B5A7E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E7D0DAC-57E4-FFAC-B30A-69841359DA3F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EC5D3B-D974-2480-4C2B-78F3A87D4DFE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B8CA5A-8326-7BD2-14A3-A79CC0F05C99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791852F-74E3-2309-6CFE-90CAE2B57221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B799012-A3D1-36ED-FF53-661004AA6E0E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3CDCD3-1CF9-A489-A01E-35E52530320A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D5C284E-3617-5EC5-9E11-9B7BC65F9E5D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0B640D-F639-D83E-DAF0-FD57ABE41FA7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7606C09-4F87-3684-30A4-87AF79B469D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42329D0-EB7C-F00F-DF28-0BC49F96743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0F2BD01-4CAB-48B2-3943-EA21F2355842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12DD3E-455E-4438-2C31-CF52B64CDA6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E9B196B-A221-126B-186D-A4AF19A31630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FCE1451-2984-94FA-88F8-FB1FAAF6F52A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3C9BCB-4C8B-5B01-6482-C092EC3E1D2E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7E4793-65AE-0CC7-F1FC-72C69F5687A9}"/>
              </a:ext>
            </a:extLst>
          </p:cNvPr>
          <p:cNvSpPr txBox="1"/>
          <p:nvPr/>
        </p:nvSpPr>
        <p:spPr>
          <a:xfrm>
            <a:off x="6639292" y="4711712"/>
            <a:ext cx="4739196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52BA82-5A3E-FD7B-AF5B-CDC7E5AEC99C}"/>
              </a:ext>
            </a:extLst>
          </p:cNvPr>
          <p:cNvCxnSpPr>
            <a:cxnSpLocks/>
          </p:cNvCxnSpPr>
          <p:nvPr/>
        </p:nvCxnSpPr>
        <p:spPr>
          <a:xfrm>
            <a:off x="5843518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8B77A98-6B81-491B-3416-16295BFC0646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AE1B3D-58EC-99ED-BEEE-FF9DA0655B2B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1DA264-B955-C513-EF30-64BAD2384CF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B11E247-7598-B980-C956-CDE0B80AFB3A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B0CC265-62A7-BB31-1E2A-3D32C47837D0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1908EFC-CC69-F268-C715-583A4B3720B8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C27A3AF-B455-A1E8-C82F-FDAB830E475E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1E0F201-963A-E285-A163-2D1312E06CC8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54BEB4-D843-0AF5-03C8-1D32DAAEE24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1CF4A5F-3C33-937B-6E09-E0855E850475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147FDD9-E1DB-212B-1B71-4A05E96A04D9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51EC668-8753-64D7-86DC-6F8F4BE54C9D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4B23495-3DD3-EA30-6FD2-D5CAEE089BB6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26E744-B7E6-F70B-5FA5-8B3890E6476B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24A717D-B44A-1273-3ABE-7BC134C283B6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530C0E-4165-90B6-0894-01A3DB733C6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ACBDECD-92E2-6801-D28A-612B50F13B0C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E42DC5-0D66-0A34-E25E-CA71A821E6C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6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5858-E8F9-3BA7-D60B-E6A99CBC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9A9F9C-772F-AEAA-87B6-4F6161F2A11A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B3EBF-02FD-AC20-EA8B-6A83BFE9E760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4917B1-CDD4-3EBB-45BE-965DF7533178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F5B12E-EB4C-10CF-CD64-19363707AFA4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ADEEF-A52F-4189-95B3-1C089C9A0122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096323-88F2-17DF-7A37-CE9433A6E2F2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4A5065-D915-AD71-70CE-ED8812859A17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01D911-2B78-E126-96C7-0F147432530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9EB3C9-AB90-3929-BD3D-21961FB9F77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26CC81-A4A3-A0F6-C58E-9D68EEEDDAD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5C6D2A-0743-8106-39FA-77F3E672E45C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68F13D-BBFD-DCDF-3177-A26A6143F69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CF7BC0-A99F-9586-AD39-5107757F8C6A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A7746A-9888-52D0-B832-8DE242EAF58A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AB7D47-E1E4-E513-30BE-26327E46EF51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72A615-3D8E-51C3-D5A3-ADF2141B3FF0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9F583F-4737-4616-7DA1-8F6EDC519FF7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EC489EA-6C3D-9277-136E-0A74106EC9D9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2FA5281-BF68-EBD2-91E2-EC28BD9C9904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D058A10-469F-5485-589D-F100377A13E9}"/>
              </a:ext>
            </a:extLst>
          </p:cNvPr>
          <p:cNvSpPr txBox="1"/>
          <p:nvPr/>
        </p:nvSpPr>
        <p:spPr>
          <a:xfrm>
            <a:off x="6639292" y="4711712"/>
            <a:ext cx="4739196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  <a:br>
              <a:rPr lang="en-US" i="1" dirty="0"/>
            </a:br>
            <a:r>
              <a:rPr lang="en-US" i="1" dirty="0"/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14D267-74FA-DDC4-3EB3-84D6EA7B795C}"/>
              </a:ext>
            </a:extLst>
          </p:cNvPr>
          <p:cNvCxnSpPr>
            <a:cxnSpLocks/>
          </p:cNvCxnSpPr>
          <p:nvPr/>
        </p:nvCxnSpPr>
        <p:spPr>
          <a:xfrm>
            <a:off x="5208089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84D646F-D0A6-4ED5-948D-8D9C3A470A07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96413-07B3-38A0-C4D8-66602DF6741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7AAC8-B085-2D37-643F-ACE3DFF18420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6E1793-2F92-DF7F-C0E2-0D322D224665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CF8A0C-1F24-9D7C-46AB-264239174F03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E5170-23C9-3C49-39DE-B2A3B7BECBA5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F1EB73-B00B-8BD0-60EB-03C7A6B6E408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62AAD6-5214-3AFE-8F8C-D244581E8450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AF8205-0FFD-B8A3-E982-A146A36EE5D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B07F93-C765-D5C9-5F24-E0A414449DB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1F9954-CAB1-7374-57EE-390FA597088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8283A5-AF75-BFF3-0A7A-D4A37B334458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EE1336-25F9-801D-F67E-BA8481AE2B90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7FFE9D-88B2-0EC2-07CA-2CF3DC965F03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5CE17D-2915-4133-4F20-527D971BBABE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016959-BE84-6071-818C-9E36CA06642C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2F8D18-8DD4-C1EF-B0D4-25AC1C6B27E5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78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236D-A95D-FB52-D2B5-8D1C3FDE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93803F-C3CF-404C-3DBD-AA2EA29A762E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DFBE1-4A62-CCD1-A33D-C5DBD6B24B25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B519F8-75F5-FB7C-DB00-5F0CABE04707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2A4D47-346B-B319-6F91-1254ECEDEF5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9D4F79-907A-F8EB-DA3B-2C4235BB1CA6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8FCACF-CAB8-4ACD-E1E7-36241F67AA5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991A85-4985-2676-B3B9-7F9912B6824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DCAB7C-07F8-397E-A7CE-FA1FDB903FC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674A3C-39D4-E171-4285-ED7F890DF13C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C71B3C-8619-FAA6-0DD8-17425CB14B61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9AB447-B3A4-521A-0406-63C7C7FAA2E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744725-EA01-D3E0-EC6F-D770D0484EC6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0AA012-01A8-E337-4C81-FB9E26AB8130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E4B458-936D-934F-9A75-EE5E2CCDD4D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7EE2E1-40D5-E1FF-0A72-8B7C8C6589F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ADE9A2-22F2-D312-209B-E1904097519E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B3E808-0119-16A8-03CE-C77531596E13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23DA45-7EBE-8333-39BF-C267C6ACDBCC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BFA56C-0062-78A8-84FD-8E7642D981F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CEA4C06-46EB-5D9F-A3E4-9A2D0746DFA0}"/>
              </a:ext>
            </a:extLst>
          </p:cNvPr>
          <p:cNvSpPr txBox="1"/>
          <p:nvPr/>
        </p:nvSpPr>
        <p:spPr>
          <a:xfrm>
            <a:off x="6639292" y="4711712"/>
            <a:ext cx="4739196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D2E4475-B929-FB72-9089-B9E2CB517E21}"/>
              </a:ext>
            </a:extLst>
          </p:cNvPr>
          <p:cNvCxnSpPr>
            <a:cxnSpLocks/>
          </p:cNvCxnSpPr>
          <p:nvPr/>
        </p:nvCxnSpPr>
        <p:spPr>
          <a:xfrm>
            <a:off x="3921729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F15C202-6E10-9951-4112-E497173FB9C1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A274AB-368C-5F5A-3D5A-164366921A89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703FC7-5869-3DD2-054C-19A221F36EA3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F8D3AD-42B1-B7EB-AA58-556D0F9295D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2ABAB-5812-B048-40D2-A9795E6A699A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C6E944-8C7A-1738-8032-C4C6E830059E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803E39-CF17-0919-42FC-7F3464ECF180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D0C4AE-0AAF-BE08-C6D5-52D52F85BAD5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B509AC-B7C3-49EA-B4F0-2B555FF1714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429BAA-9A19-4B89-A1C4-E439AB87C035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5640FD-6814-97BA-95DA-AB45D65E1E7C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ECE82A-AFA6-5F95-A435-ACC884F4A0A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41A76A-B386-DBE4-0635-387B75245135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F08894-50B8-AE51-83F5-F29A8203B1C4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560DBE-6B51-4122-0AE4-8C697D425612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772151-DE68-77AD-149F-796045283DE5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1DAF1A-992C-CC5A-7C6E-F583209DA47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826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B599-1546-FF6D-BA48-E9D6921A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2DAA7E-9929-FDE3-843C-194C8805D952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8047C-42B5-3C49-DE76-18D043B27EAE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2A3DE7-A2FB-68D4-F412-FBDD372C9932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A97103-8133-7713-172A-121C8E0D5B43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B041F5-FCA7-2C76-E639-7DB4952DE1B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9416EE-6251-B7D8-CBFB-C4A8490829AD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F7D958-D906-F6CA-E347-F2A7627AD95B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7530BB-168F-3A15-5A0B-A68D37375DC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47F5F5-982A-C8A6-3E99-AD124F08D50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5E8251-D121-E8DB-8516-5F9ECC2B062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CCC30C-55A0-E9F7-BE73-C05F77159DC9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4AC621-BBCE-C54F-C7F1-6F659B7B4BD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A92BFF-3215-43A5-E22B-A038327B469C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935FC-8C23-23B5-D12D-3456289909C8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FB7E42-2FF2-CFAF-F2BB-51ECDFA8557A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7DB71F-DB0D-1D1C-BB43-6F0F65EBF46B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733A78-0247-B1CD-8AEB-C4C5545681BB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F7FCF6-DB62-36C7-FC6C-D57F4C89EF64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B4FBF63-930B-CC0D-4A79-837E20B0CC6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C625825-F457-61D1-B730-7E540598B14A}"/>
              </a:ext>
            </a:extLst>
          </p:cNvPr>
          <p:cNvSpPr txBox="1"/>
          <p:nvPr/>
        </p:nvSpPr>
        <p:spPr>
          <a:xfrm>
            <a:off x="6639292" y="4711712"/>
            <a:ext cx="473919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  <a:p>
            <a:r>
              <a:rPr lang="en-US" i="1" dirty="0"/>
              <a:t>Using interval 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D37C16-19D2-1004-A522-3205D025B18F}"/>
              </a:ext>
            </a:extLst>
          </p:cNvPr>
          <p:cNvCxnSpPr>
            <a:cxnSpLocks/>
          </p:cNvCxnSpPr>
          <p:nvPr/>
        </p:nvCxnSpPr>
        <p:spPr>
          <a:xfrm>
            <a:off x="2619872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0EDE6-3698-4403-ECD4-2DFDD89DCA18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3E2983-7CEC-C483-D7EC-1B9922524C1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915275-B698-70F8-A645-B8A074E95D2A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0A9C5-0FD3-6DC9-41E2-DDB08BC4058D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BDA1B2-6A02-769B-528F-B041ADBF22B9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107DF-9BED-8D8E-44E8-BD80AA4714CA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717B2B-8DFF-2224-3D67-2C3F52EDB2EA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9D76E9-FE02-248B-FEAE-DFC17286ECDE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04C2CB-D8EA-02DD-39ED-8E213B039D6E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96DD1C-D52B-89BE-C019-3DB5F4FBAB2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FA741F-9565-E7A0-E357-47DB0A9893CD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C8D79C-A200-D658-FF6D-BE075755CA9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5503E74-A26D-D7E9-56D6-C3C15EEC87C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49C232-7FF4-0B5E-056A-23570953086F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E119E9-DA85-AAB3-20DB-4829215CBE3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372819-BB99-318E-774B-E029C54BFEC3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3E0E64-FC23-8EF7-5592-F4009A2E865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87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F792A-0837-7098-844D-63FE3DF4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6E87C3-FA89-E4C4-451E-E9D5E2A8EB5C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9D4CA-5A6C-7B47-890B-DCC06A74FD31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428458-5CA2-9AB0-FCAB-EE52812DF3EF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FF273A-3A7C-2CB6-BAD5-0D1BB9DFE0A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75E6A9-C1AF-0726-DC24-E5EE96F5EAA6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EAFC5-D796-9F21-5971-B18A17F0AD1E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909897-72DF-CC01-CC91-2614A94C0A00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CEA6FC-191C-8BC2-006A-0E0078F0E01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59148-7B5A-3544-00EF-9CC89648C125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5A0E2-2E0C-6CE9-C178-B9026447766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61125E-2B44-9F49-8A26-5E961CEA4943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68AE8B-26BD-675C-F3A3-162AAAD9D22B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CF2D4-C393-92D2-3091-F2028D5C85E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AAA32C-00E5-FE17-D9C9-BAC4348B18D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F82385-B7CE-803E-E535-487C96A642DF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ED7543-E34A-6743-CC38-EF581CA1493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3A9EE8A-5AC5-9808-5C27-EC88B5622D4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44CABF-525B-6320-815F-9ED97BE31162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0A23FE-E255-44C8-2F78-F2337FE4C770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08E5CDC-C073-2927-C6FB-397D6E2F51F2}"/>
              </a:ext>
            </a:extLst>
          </p:cNvPr>
          <p:cNvSpPr txBox="1"/>
          <p:nvPr/>
        </p:nvSpPr>
        <p:spPr>
          <a:xfrm>
            <a:off x="6639292" y="4711712"/>
            <a:ext cx="473919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  <a:p>
            <a:r>
              <a:rPr lang="en-US" i="1" dirty="0"/>
              <a:t>Using interval 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28041C-7D09-3DF6-4EC3-130A97DEAB61}"/>
              </a:ext>
            </a:extLst>
          </p:cNvPr>
          <p:cNvCxnSpPr>
            <a:cxnSpLocks/>
          </p:cNvCxnSpPr>
          <p:nvPr/>
        </p:nvCxnSpPr>
        <p:spPr>
          <a:xfrm>
            <a:off x="1984442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341E171-F5B1-9B90-7EA5-7B1EFE3AE006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24A6B5-1033-BC8F-F3C3-8C492FEDF7FC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CEB1D-2039-12DD-9540-35C9D372AC03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CE72B1-AC82-486E-21E1-CFFCC080566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B2A481-F7B0-08FB-FC9F-BECD1AFFF1E2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7E5746-D17C-B79B-2DEE-5C8DCBB2DA17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AE57B0-5679-D445-B265-1CD9970737A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55875E-BC08-9805-328B-A6110828A8BD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01D61C-E66D-E1F4-7C74-079B330B048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9007F8-5975-9CED-4036-96BF561AF25B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D1CC4F-2704-6DD6-E31F-A794F196C2E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2C278-2E36-7436-1BF7-4242712A045F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A8B263-2FBF-CF37-FC7A-E6F7D56AB20B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37A96D-8E66-760D-31FE-54F1471EE1B0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880B52-F258-A546-EDE1-98109C290EE7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320AAF-271B-FF76-7421-9B2476CB7192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874F0E-E943-A611-B69D-108759899EF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93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BF61-4312-E627-4ACB-7556D0F2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1D9353-84AD-0063-D3E0-4D320CF81659}"/>
              </a:ext>
            </a:extLst>
          </p:cNvPr>
          <p:cNvSpPr txBox="1"/>
          <p:nvPr/>
        </p:nvSpPr>
        <p:spPr>
          <a:xfrm>
            <a:off x="6480221" y="3912731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579E44-2D99-D6A3-3835-11D3903FC134}"/>
              </a:ext>
            </a:extLst>
          </p:cNvPr>
          <p:cNvSpPr txBox="1"/>
          <p:nvPr/>
        </p:nvSpPr>
        <p:spPr>
          <a:xfrm>
            <a:off x="1092481" y="739429"/>
            <a:ext cx="4739196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opt[i-1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06F91-03FD-D65A-017F-5626FC9D4A2C}"/>
              </a:ext>
            </a:extLst>
          </p:cNvPr>
          <p:cNvSpPr txBox="1"/>
          <p:nvPr/>
        </p:nvSpPr>
        <p:spPr>
          <a:xfrm>
            <a:off x="1092481" y="5078778"/>
            <a:ext cx="473919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==0 return true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A[I2]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 &gt;=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567F32-063E-76FB-0414-E7268EB4C8D3}"/>
              </a:ext>
            </a:extLst>
          </p:cNvPr>
          <p:cNvSpPr txBox="1"/>
          <p:nvPr/>
        </p:nvSpPr>
        <p:spPr>
          <a:xfrm>
            <a:off x="6480221" y="739429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i-1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mid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)2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059741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ED123-5176-3D3A-17A9-3D12B643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E6C0-2234-CDDA-CB62-71FDDC57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8276"/>
            <a:ext cx="9905998" cy="9444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did we learn!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7578E-B539-85C9-F118-0CE01522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76" y="2249487"/>
            <a:ext cx="3972848" cy="2400005"/>
          </a:xfrm>
        </p:spPr>
        <p:txBody>
          <a:bodyPr>
            <a:normAutofit/>
          </a:bodyPr>
          <a:lstStyle/>
          <a:p>
            <a:r>
              <a:rPr lang="en-US" dirty="0"/>
              <a:t>TOPICS:</a:t>
            </a:r>
          </a:p>
          <a:p>
            <a:pPr lvl="2"/>
            <a:r>
              <a:rPr lang="en-US" dirty="0"/>
              <a:t>Weighted Activity Selection</a:t>
            </a:r>
          </a:p>
          <a:p>
            <a:pPr lvl="2"/>
            <a:r>
              <a:rPr lang="en-US" dirty="0"/>
              <a:t>Another Example of DP</a:t>
            </a:r>
          </a:p>
          <a:p>
            <a:pPr lvl="2"/>
            <a:r>
              <a:rPr lang="en-US" dirty="0"/>
              <a:t>Another Example of backtracking!</a:t>
            </a:r>
          </a:p>
        </p:txBody>
      </p:sp>
    </p:spTree>
    <p:extLst>
      <p:ext uri="{BB962C8B-B14F-4D97-AF65-F5344CB8AC3E}">
        <p14:creationId xmlns:p14="http://schemas.microsoft.com/office/powerpoint/2010/main" val="21446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240565"/>
            <a:ext cx="9905998" cy="826234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Activity-Selection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2CD16DF-55B4-BF41-44BD-C6A09C0C74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0897" y="1066799"/>
                <a:ext cx="8250206" cy="14752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Activity Selection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Given a list of activities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</m:t>
                    </m:r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where each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is defined by a 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start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and 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finish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Select the maximum number of activities that can be fit into one schedule</a:t>
                </a: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2CD16DF-55B4-BF41-44BD-C6A09C0C7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97" y="1066799"/>
                <a:ext cx="8250206" cy="1475232"/>
              </a:xfrm>
              <a:prstGeom prst="rect">
                <a:avLst/>
              </a:prstGeom>
              <a:blipFill>
                <a:blip r:embed="rId2"/>
                <a:stretch>
                  <a:fillRect l="-767" t="-2542" b="-50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B84B4C98-D62F-D2CA-F583-B873E7944F4A}"/>
              </a:ext>
            </a:extLst>
          </p:cNvPr>
          <p:cNvSpPr txBox="1">
            <a:spLocks noChangeArrowheads="1"/>
          </p:cNvSpPr>
          <p:nvPr/>
        </p:nvSpPr>
        <p:spPr>
          <a:xfrm>
            <a:off x="400369" y="3525545"/>
            <a:ext cx="4598475" cy="158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We just want the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most activities possible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 they are all equally “good”. This was solved with a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FFEF4-5D1D-633B-BDAC-3EC401EDE7AB}"/>
              </a:ext>
            </a:extLst>
          </p:cNvPr>
          <p:cNvCxnSpPr/>
          <p:nvPr/>
        </p:nvCxnSpPr>
        <p:spPr>
          <a:xfrm flipV="1">
            <a:off x="2699607" y="2749296"/>
            <a:ext cx="329184" cy="67665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D8177-757C-1B0D-11FD-C1FB10BA94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7826" y="2827339"/>
            <a:ext cx="3560464" cy="3848986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greedy-interval (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 = </a:t>
            </a:r>
            <a:r>
              <a:rPr lang="en-US" sz="18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endParaRPr lang="en-US" sz="18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{a</a:t>
            </a:r>
            <a:r>
              <a:rPr lang="en-US" sz="1800" baseline="-250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k = 1   # last added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m = 2 to n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s[m]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≥ </a:t>
            </a:r>
            <a:r>
              <a:rPr lang="en-US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f[k]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U {a</a:t>
            </a:r>
            <a:r>
              <a:rPr lang="en-US" sz="1800" baseline="-250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k = 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B7FBC-280E-9360-0569-F30124031544}"/>
              </a:ext>
            </a:extLst>
          </p:cNvPr>
          <p:cNvCxnSpPr>
            <a:cxnSpLocks/>
          </p:cNvCxnSpPr>
          <p:nvPr/>
        </p:nvCxnSpPr>
        <p:spPr>
          <a:xfrm flipV="1">
            <a:off x="3989691" y="4315969"/>
            <a:ext cx="2106309" cy="33832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B1EA-B451-B1D5-5778-97B52885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192F1094-5B89-643F-5326-6587FD68A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240565"/>
            <a:ext cx="9905998" cy="826234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Weighted Activity-Selection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3B90E32-B48E-5D9F-8BF0-431B1EEE4B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0897" y="1630328"/>
                <a:ext cx="8250206" cy="14752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Weighted Activity Selection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Given a list of activities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</m:t>
                    </m:r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where each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is defined by a 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start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and 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finish time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and a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value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Select the activities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3B90E32-B48E-5D9F-8BF0-431B1EEE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97" y="1630328"/>
                <a:ext cx="8250206" cy="1475232"/>
              </a:xfrm>
              <a:prstGeom prst="rect">
                <a:avLst/>
              </a:prstGeom>
              <a:blipFill>
                <a:blip r:embed="rId2"/>
                <a:stretch>
                  <a:fillRect l="-767" r="-613" b="-415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57C5E432-9C90-7EE4-476F-F6D7487BCEBF}"/>
              </a:ext>
            </a:extLst>
          </p:cNvPr>
          <p:cNvSpPr txBox="1">
            <a:spLocks noChangeArrowheads="1"/>
          </p:cNvSpPr>
          <p:nvPr/>
        </p:nvSpPr>
        <p:spPr>
          <a:xfrm>
            <a:off x="4706555" y="4221126"/>
            <a:ext cx="5011603" cy="158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Now each activity has a </a:t>
            </a:r>
            <a:r>
              <a:rPr lang="en-US" i="1" dirty="0">
                <a:solidFill>
                  <a:schemeClr val="accent5"/>
                </a:solidFill>
                <a:latin typeface="+mj-lt"/>
                <a:ea typeface="ＭＳ Ｐゴシック" charset="0"/>
                <a:cs typeface="ＭＳ Ｐゴシック" charset="0"/>
              </a:rPr>
              <a:t>value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 we want the activities that maximize the </a:t>
            </a:r>
            <a:r>
              <a:rPr lang="en-US" i="1" dirty="0">
                <a:solidFill>
                  <a:schemeClr val="accent5"/>
                </a:solidFill>
                <a:latin typeface="+mj-lt"/>
                <a:ea typeface="ＭＳ Ｐゴシック" charset="0"/>
                <a:cs typeface="ＭＳ Ｐゴシック" charset="0"/>
              </a:rPr>
              <a:t>total value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! Will the greedy algorithm solve this version?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0355EC-5BDF-8653-D2AB-C1B6F9A838F6}"/>
              </a:ext>
            </a:extLst>
          </p:cNvPr>
          <p:cNvCxnSpPr>
            <a:cxnSpLocks/>
          </p:cNvCxnSpPr>
          <p:nvPr/>
        </p:nvCxnSpPr>
        <p:spPr>
          <a:xfrm flipH="1" flipV="1">
            <a:off x="5156791" y="3370524"/>
            <a:ext cx="329609" cy="8506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94DC1-0C3C-C3D1-F95F-26E5C808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85B8-03F8-87C1-AA8A-7D0CB336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8154"/>
            <a:ext cx="9905998" cy="572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Greedy solution to the weighted version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44CF1B-5639-4599-51CD-F4426885F9AB}"/>
              </a:ext>
            </a:extLst>
          </p:cNvPr>
          <p:cNvGrpSpPr/>
          <p:nvPr/>
        </p:nvGrpSpPr>
        <p:grpSpPr>
          <a:xfrm>
            <a:off x="1727792" y="1414127"/>
            <a:ext cx="8885274" cy="2477386"/>
            <a:chOff x="1653363" y="2190307"/>
            <a:chExt cx="8885274" cy="24773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B35E54-FD4C-B266-B795-168A68A00942}"/>
                </a:ext>
              </a:extLst>
            </p:cNvPr>
            <p:cNvSpPr/>
            <p:nvPr/>
          </p:nvSpPr>
          <p:spPr>
            <a:xfrm>
              <a:off x="1653363" y="2190307"/>
              <a:ext cx="8885274" cy="247738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CD630B-9088-5F46-A84D-F1C38BC8042D}"/>
                </a:ext>
              </a:extLst>
            </p:cNvPr>
            <p:cNvCxnSpPr/>
            <p:nvPr/>
          </p:nvCxnSpPr>
          <p:spPr>
            <a:xfrm>
              <a:off x="1919177" y="2892055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66EDE0-9719-9035-2324-EE719F75E7FA}"/>
                </a:ext>
              </a:extLst>
            </p:cNvPr>
            <p:cNvSpPr txBox="1"/>
            <p:nvPr/>
          </p:nvSpPr>
          <p:spPr>
            <a:xfrm>
              <a:off x="3375838" y="236883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393A6F-09F6-DB16-DE80-32CA3D1F7B37}"/>
                </a:ext>
              </a:extLst>
            </p:cNvPr>
            <p:cNvCxnSpPr/>
            <p:nvPr/>
          </p:nvCxnSpPr>
          <p:spPr>
            <a:xfrm>
              <a:off x="4123661" y="3678526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5AF7D5-509E-BD7E-802E-14896F2AB719}"/>
                </a:ext>
              </a:extLst>
            </p:cNvPr>
            <p:cNvSpPr txBox="1"/>
            <p:nvPr/>
          </p:nvSpPr>
          <p:spPr>
            <a:xfrm>
              <a:off x="5580322" y="315530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EDF0D0-221E-9213-75F2-D68033168422}"/>
                </a:ext>
              </a:extLst>
            </p:cNvPr>
            <p:cNvCxnSpPr/>
            <p:nvPr/>
          </p:nvCxnSpPr>
          <p:spPr>
            <a:xfrm>
              <a:off x="6718005" y="4324359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2C0BB-F996-C8C9-66A9-74B87A13BEF4}"/>
                </a:ext>
              </a:extLst>
            </p:cNvPr>
            <p:cNvSpPr txBox="1"/>
            <p:nvPr/>
          </p:nvSpPr>
          <p:spPr>
            <a:xfrm>
              <a:off x="8174666" y="3801139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41A9B2-3CCC-48B8-5E7D-28787758A085}"/>
              </a:ext>
            </a:extLst>
          </p:cNvPr>
          <p:cNvSpPr txBox="1"/>
          <p:nvPr/>
        </p:nvSpPr>
        <p:spPr>
          <a:xfrm>
            <a:off x="1020727" y="784583"/>
            <a:ext cx="10526231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Would the greedy algorithm work on the weighted test case below?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AD3F1F-7874-E19E-553E-EAAF6957DF57}"/>
              </a:ext>
            </a:extLst>
          </p:cNvPr>
          <p:cNvGrpSpPr/>
          <p:nvPr/>
        </p:nvGrpSpPr>
        <p:grpSpPr>
          <a:xfrm>
            <a:off x="1382234" y="4646085"/>
            <a:ext cx="4136065" cy="1934058"/>
            <a:chOff x="946298" y="4328516"/>
            <a:chExt cx="4136065" cy="193405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0C0647-7CFF-8062-338E-C67D108FD5A0}"/>
                </a:ext>
              </a:extLst>
            </p:cNvPr>
            <p:cNvSpPr/>
            <p:nvPr/>
          </p:nvSpPr>
          <p:spPr>
            <a:xfrm>
              <a:off x="946298" y="4328516"/>
              <a:ext cx="4136065" cy="193405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ED672F-C11C-B250-AA40-4236CABB53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2112" y="4835983"/>
              <a:ext cx="1392865" cy="0"/>
            </a:xfrm>
            <a:prstGeom prst="straightConnector1">
              <a:avLst/>
            </a:prstGeom>
            <a:ln w="38100" cap="sq">
              <a:solidFill>
                <a:schemeClr val="accent4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2BC785-12BE-45CE-5B89-2602DCF7BD7C}"/>
                </a:ext>
              </a:extLst>
            </p:cNvPr>
            <p:cNvSpPr txBox="1"/>
            <p:nvPr/>
          </p:nvSpPr>
          <p:spPr>
            <a:xfrm>
              <a:off x="1727458" y="432851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2EA5EA-B270-02B0-7E3E-78D97FC68372}"/>
                </a:ext>
              </a:extLst>
            </p:cNvPr>
            <p:cNvSpPr txBox="1"/>
            <p:nvPr/>
          </p:nvSpPr>
          <p:spPr>
            <a:xfrm>
              <a:off x="2871124" y="496489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9380B2-59DB-B6B6-AFFA-06F049B2F583}"/>
                </a:ext>
              </a:extLst>
            </p:cNvPr>
            <p:cNvSpPr txBox="1"/>
            <p:nvPr/>
          </p:nvSpPr>
          <p:spPr>
            <a:xfrm>
              <a:off x="4072270" y="545327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58E55D2-2736-6042-BACE-AB25906FFA2E}"/>
                </a:ext>
              </a:extLst>
            </p:cNvPr>
            <p:cNvCxnSpPr>
              <a:cxnSpLocks/>
            </p:cNvCxnSpPr>
            <p:nvPr/>
          </p:nvCxnSpPr>
          <p:spPr>
            <a:xfrm>
              <a:off x="2366411" y="5488113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83F3A7-AB4D-51FD-F932-384A30F4FF43}"/>
                </a:ext>
              </a:extLst>
            </p:cNvPr>
            <p:cNvCxnSpPr>
              <a:cxnSpLocks/>
            </p:cNvCxnSpPr>
            <p:nvPr/>
          </p:nvCxnSpPr>
          <p:spPr>
            <a:xfrm>
              <a:off x="3375838" y="5976493"/>
              <a:ext cx="1392865" cy="0"/>
            </a:xfrm>
            <a:prstGeom prst="straightConnector1">
              <a:avLst/>
            </a:prstGeom>
            <a:ln w="38100" cap="sq">
              <a:solidFill>
                <a:schemeClr val="accent4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F328B4-2FC3-537F-4C3E-47ED057FC1C4}"/>
              </a:ext>
            </a:extLst>
          </p:cNvPr>
          <p:cNvGrpSpPr/>
          <p:nvPr/>
        </p:nvGrpSpPr>
        <p:grpSpPr>
          <a:xfrm>
            <a:off x="6729304" y="4646085"/>
            <a:ext cx="4136065" cy="1934058"/>
            <a:chOff x="6490071" y="4636334"/>
            <a:chExt cx="4136065" cy="193405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340603-F7F3-D7FC-6C1B-4ED7ABAC0083}"/>
                </a:ext>
              </a:extLst>
            </p:cNvPr>
            <p:cNvSpPr/>
            <p:nvPr/>
          </p:nvSpPr>
          <p:spPr>
            <a:xfrm>
              <a:off x="6490071" y="4636334"/>
              <a:ext cx="4136065" cy="193405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39F4E70-3B62-D368-2160-F55CC766ED93}"/>
                </a:ext>
              </a:extLst>
            </p:cNvPr>
            <p:cNvCxnSpPr>
              <a:cxnSpLocks/>
            </p:cNvCxnSpPr>
            <p:nvPr/>
          </p:nvCxnSpPr>
          <p:spPr>
            <a:xfrm>
              <a:off x="6755885" y="5143801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36E8A1-53F9-6E35-1E6E-19933F7D7F2D}"/>
                </a:ext>
              </a:extLst>
            </p:cNvPr>
            <p:cNvSpPr txBox="1"/>
            <p:nvPr/>
          </p:nvSpPr>
          <p:spPr>
            <a:xfrm>
              <a:off x="7271231" y="46363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EF2324-B4BA-F82B-AC7A-B478A313C235}"/>
                </a:ext>
              </a:extLst>
            </p:cNvPr>
            <p:cNvSpPr txBox="1"/>
            <p:nvPr/>
          </p:nvSpPr>
          <p:spPr>
            <a:xfrm>
              <a:off x="8414897" y="527271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EF6EF5-33E3-881A-6225-7B0964129B75}"/>
                </a:ext>
              </a:extLst>
            </p:cNvPr>
            <p:cNvSpPr txBox="1"/>
            <p:nvPr/>
          </p:nvSpPr>
          <p:spPr>
            <a:xfrm>
              <a:off x="9616043" y="576109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6075C61-15A7-67B9-EEF4-75196E3F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910184" y="5795931"/>
              <a:ext cx="1392865" cy="0"/>
            </a:xfrm>
            <a:prstGeom prst="straightConnector1">
              <a:avLst/>
            </a:prstGeom>
            <a:ln w="38100" cap="sq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80263E-B9C8-1258-EAC9-A34A4588CFE4}"/>
                </a:ext>
              </a:extLst>
            </p:cNvPr>
            <p:cNvCxnSpPr>
              <a:cxnSpLocks/>
            </p:cNvCxnSpPr>
            <p:nvPr/>
          </p:nvCxnSpPr>
          <p:spPr>
            <a:xfrm>
              <a:off x="8919611" y="6284311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422157-BEF5-3056-AFD5-9A4798F81638}"/>
              </a:ext>
            </a:extLst>
          </p:cNvPr>
          <p:cNvSpPr txBox="1"/>
          <p:nvPr/>
        </p:nvSpPr>
        <p:spPr>
          <a:xfrm>
            <a:off x="1269110" y="4199809"/>
            <a:ext cx="437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 chooses intervals 1 and 3 for value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301084-FD43-C66A-9AE5-9F45A9D3B7E6}"/>
              </a:ext>
            </a:extLst>
          </p:cNvPr>
          <p:cNvSpPr txBox="1"/>
          <p:nvPr/>
        </p:nvSpPr>
        <p:spPr>
          <a:xfrm>
            <a:off x="6551475" y="4196908"/>
            <a:ext cx="450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selecting just interval 2 for value 3 is better</a:t>
            </a:r>
          </a:p>
        </p:txBody>
      </p:sp>
    </p:spTree>
    <p:extLst>
      <p:ext uri="{BB962C8B-B14F-4D97-AF65-F5344CB8AC3E}">
        <p14:creationId xmlns:p14="http://schemas.microsoft.com/office/powerpoint/2010/main" val="30584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234545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9B30-1EDF-ECCE-5AFF-4F5D73AAF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E83992E-2CF4-5A66-AF97-52A43D99B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Optimal Substructure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>
                <a:extLst>
                  <a:ext uri="{FF2B5EF4-FFF2-40B4-BE49-F238E27FC236}">
                    <a16:creationId xmlns:a16="http://schemas.microsoft.com/office/drawing/2014/main" id="{1E37C4FC-36E9-1B81-F31F-632DAE252D4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83258" y="1551487"/>
                <a:ext cx="8825484" cy="1109359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 is the optimal solution to some activity selection problem within the time frame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 is the optimal solution within time frame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  <a:ea typeface="ＭＳ Ｐゴシック" charset="0"/>
                  <a:sym typeface="Math B" charset="0"/>
                </a:endParaRPr>
              </a:p>
            </p:txBody>
          </p:sp>
        </mc:Choice>
        <mc:Fallback xmlns="">
          <p:sp>
            <p:nvSpPr>
              <p:cNvPr id="34820" name="Rectangle 3">
                <a:extLst>
                  <a:ext uri="{FF2B5EF4-FFF2-40B4-BE49-F238E27FC236}">
                    <a16:creationId xmlns:a16="http://schemas.microsoft.com/office/drawing/2014/main" id="{1E37C4FC-36E9-1B81-F31F-632DAE252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3258" y="1551487"/>
                <a:ext cx="8825484" cy="1109359"/>
              </a:xfrm>
              <a:blipFill>
                <a:blip r:embed="rId2"/>
                <a:stretch>
                  <a:fillRect l="-861" t="-2247" b="-101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C9F006B-917E-9FCD-21E0-2539AB2238D5}"/>
              </a:ext>
            </a:extLst>
          </p:cNvPr>
          <p:cNvGrpSpPr/>
          <p:nvPr/>
        </p:nvGrpSpPr>
        <p:grpSpPr>
          <a:xfrm>
            <a:off x="2113788" y="3492193"/>
            <a:ext cx="7964424" cy="2524560"/>
            <a:chOff x="2113788" y="3656785"/>
            <a:chExt cx="7964424" cy="25245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B5CAC3-3787-9C6D-B923-FB5A976BA31F}"/>
                </a:ext>
              </a:extLst>
            </p:cNvPr>
            <p:cNvSpPr/>
            <p:nvPr/>
          </p:nvSpPr>
          <p:spPr>
            <a:xfrm>
              <a:off x="2113788" y="3656785"/>
              <a:ext cx="7964424" cy="252456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5543D2-7C9C-68C0-59FF-4B5791E82AF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4681728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FC1F29-19F4-6FB9-C251-6105818BB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4681728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D0A2DE-312D-92F7-37CA-17501D99CF29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4681728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4638BF-F6E0-33D3-F663-57B921C00AFA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4687824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D77B99-AA5C-A400-7849-B5420444F07C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4681728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A9FE7E-9835-0970-8594-B939081C628B}"/>
                </a:ext>
              </a:extLst>
            </p:cNvPr>
            <p:cNvSpPr/>
            <p:nvPr/>
          </p:nvSpPr>
          <p:spPr>
            <a:xfrm>
              <a:off x="3787140" y="4270248"/>
              <a:ext cx="6205728" cy="73445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06E218-0EC2-ABE5-ED7E-E4E13497F329}"/>
                    </a:ext>
                  </a:extLst>
                </p:cNvPr>
                <p:cNvSpPr txBox="1"/>
                <p:nvPr/>
              </p:nvSpPr>
              <p:spPr>
                <a:xfrm>
                  <a:off x="2834387" y="4279392"/>
                  <a:ext cx="479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06E218-0EC2-ABE5-ED7E-E4E13497F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387" y="4279392"/>
                  <a:ext cx="47904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7B4E38-AEE7-2721-30B6-86D4F0918801}"/>
                    </a:ext>
                  </a:extLst>
                </p:cNvPr>
                <p:cNvSpPr txBox="1"/>
                <p:nvPr/>
              </p:nvSpPr>
              <p:spPr>
                <a:xfrm>
                  <a:off x="4574795" y="4268143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7B4E38-AEE7-2721-30B6-86D4F0918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795" y="4268143"/>
                  <a:ext cx="4843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CADFE5-2E0E-D5E4-C651-6565236F9B1C}"/>
                    </a:ext>
                  </a:extLst>
                </p:cNvPr>
                <p:cNvSpPr txBox="1"/>
                <p:nvPr/>
              </p:nvSpPr>
              <p:spPr>
                <a:xfrm>
                  <a:off x="6961379" y="4248388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CADFE5-2E0E-D5E4-C651-6565236F9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4248388"/>
                  <a:ext cx="48436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18F364-0E2C-64B7-3085-C7D24BF03B24}"/>
                    </a:ext>
                  </a:extLst>
                </p:cNvPr>
                <p:cNvSpPr txBox="1"/>
                <p:nvPr/>
              </p:nvSpPr>
              <p:spPr>
                <a:xfrm>
                  <a:off x="9364727" y="4248388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18F364-0E2C-64B7-3085-C7D24BF03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4248388"/>
                  <a:ext cx="4984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C35526-5733-03E2-7C5A-BBC739407DC3}"/>
                    </a:ext>
                  </a:extLst>
                </p:cNvPr>
                <p:cNvSpPr txBox="1"/>
                <p:nvPr/>
              </p:nvSpPr>
              <p:spPr>
                <a:xfrm>
                  <a:off x="4532376" y="3656785"/>
                  <a:ext cx="452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C35526-5733-03E2-7C5A-BBC739407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376" y="3656785"/>
                  <a:ext cx="4525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B74FE5-8D45-92E6-DB50-39B3C53B295C}"/>
                    </a:ext>
                  </a:extLst>
                </p:cNvPr>
                <p:cNvSpPr txBox="1"/>
                <p:nvPr/>
              </p:nvSpPr>
              <p:spPr>
                <a:xfrm>
                  <a:off x="7253341" y="3656785"/>
                  <a:ext cx="451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B74FE5-8D45-92E6-DB50-39B3C53B2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341" y="3656785"/>
                  <a:ext cx="45179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C5F7351-D99C-882C-B9C4-6CCBBDD18CD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rot="10800000" flipV="1">
              <a:off x="2398882" y="3841450"/>
              <a:ext cx="2133494" cy="712261"/>
            </a:xfrm>
            <a:prstGeom prst="bentConnector3">
              <a:avLst>
                <a:gd name="adj1" fmla="val 10014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19CA1F12-B6FD-EC23-C039-F139C9617361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7705131" y="3841451"/>
              <a:ext cx="2114001" cy="712261"/>
            </a:xfrm>
            <a:prstGeom prst="bentConnector3">
              <a:avLst>
                <a:gd name="adj1" fmla="val 100175"/>
              </a:avLst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3281AF-517C-BC7E-1153-1538AAE3F2D3}"/>
                    </a:ext>
                  </a:extLst>
                </p:cNvPr>
                <p:cNvSpPr txBox="1"/>
                <p:nvPr/>
              </p:nvSpPr>
              <p:spPr>
                <a:xfrm>
                  <a:off x="5139340" y="5201635"/>
                  <a:ext cx="441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3281AF-517C-BC7E-1153-1538AAE3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340" y="5201635"/>
                  <a:ext cx="44140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79BC633-DFF3-D948-8171-5A8522A83B83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rot="10800000">
              <a:off x="3787140" y="5093209"/>
              <a:ext cx="1352200" cy="293092"/>
            </a:xfrm>
            <a:prstGeom prst="bentConnector3">
              <a:avLst>
                <a:gd name="adj1" fmla="val 100041"/>
              </a:avLst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8130C6-F4BB-DF22-2996-4BD4BF332224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4907280"/>
              <a:ext cx="726948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A56CFC-8D21-417C-B5B7-946302B54329}"/>
                </a:ext>
              </a:extLst>
            </p:cNvPr>
            <p:cNvSpPr txBox="1"/>
            <p:nvPr/>
          </p:nvSpPr>
          <p:spPr>
            <a:xfrm>
              <a:off x="2196083" y="5779008"/>
              <a:ext cx="5804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Notice that intervals that cross this gap are NOT considered by the subproblem.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C9918A4-56B5-E885-1A13-12B6227A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387" y="5004703"/>
              <a:ext cx="479042" cy="774305"/>
            </a:xfrm>
            <a:prstGeom prst="straightConnector1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28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B58C8-A679-1393-8561-759036B6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93AB5F1-E9BF-EECC-C0EC-E7228782C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Sub-Problem Definition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4E6685-C0CC-E26C-06DE-033A440945DC}"/>
              </a:ext>
            </a:extLst>
          </p:cNvPr>
          <p:cNvGrpSpPr/>
          <p:nvPr/>
        </p:nvGrpSpPr>
        <p:grpSpPr>
          <a:xfrm>
            <a:off x="2113788" y="1615737"/>
            <a:ext cx="7964424" cy="1713390"/>
            <a:chOff x="2113788" y="1864311"/>
            <a:chExt cx="7964424" cy="17133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8B0C2-F31A-4EDD-D665-18E2FEE959DB}"/>
                </a:ext>
              </a:extLst>
            </p:cNvPr>
            <p:cNvSpPr/>
            <p:nvPr/>
          </p:nvSpPr>
          <p:spPr>
            <a:xfrm>
              <a:off x="2113788" y="1864311"/>
              <a:ext cx="7964424" cy="171339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135803-6EBD-DDE1-E380-BBEA2E2CF7EA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2546293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26F65C-C33F-544D-96B9-B925A1D8FC86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2546293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38EA91-BC28-726A-696D-98561957412D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2546293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E72948-74D4-628F-A5F1-80F405D09F36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2552389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FE28A2-8093-EB1F-7AC3-69D62ED08717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2546293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9F5081-1AFC-7BDD-36BB-50D2A91CC123}"/>
                </a:ext>
              </a:extLst>
            </p:cNvPr>
            <p:cNvSpPr/>
            <p:nvPr/>
          </p:nvSpPr>
          <p:spPr>
            <a:xfrm>
              <a:off x="2206913" y="2161447"/>
              <a:ext cx="6031700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7996C1-724E-54C9-7A60-3C3DEBFD3796}"/>
                    </a:ext>
                  </a:extLst>
                </p:cNvPr>
                <p:cNvSpPr txBox="1"/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7996C1-724E-54C9-7A60-3C3DEBFD37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5D3136-48FC-A4BE-DEE1-BB647BF0F9D3}"/>
                    </a:ext>
                  </a:extLst>
                </p:cNvPr>
                <p:cNvSpPr txBox="1"/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5D3136-48FC-A4BE-DEE1-BB647BF0F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1A93DB-5730-AFCD-7954-2B61BF4807E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2984910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35975E-9047-B0BD-C11E-688939B7A675}"/>
                </a:ext>
              </a:extLst>
            </p:cNvPr>
            <p:cNvCxnSpPr>
              <a:cxnSpLocks/>
            </p:cNvCxnSpPr>
            <p:nvPr/>
          </p:nvCxnSpPr>
          <p:spPr>
            <a:xfrm>
              <a:off x="3969258" y="2773325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CF0F71-A867-2AB5-36E2-5C1371972692}"/>
              </a:ext>
            </a:extLst>
          </p:cNvPr>
          <p:cNvSpPr txBox="1"/>
          <p:nvPr/>
        </p:nvSpPr>
        <p:spPr>
          <a:xfrm>
            <a:off x="3416645" y="4017205"/>
            <a:ext cx="233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Sub-problem definition: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7164B-C01A-66F6-F737-ACFF75257BB0}"/>
              </a:ext>
            </a:extLst>
          </p:cNvPr>
          <p:cNvSpPr txBox="1"/>
          <p:nvPr/>
        </p:nvSpPr>
        <p:spPr>
          <a:xfrm>
            <a:off x="3465035" y="4437488"/>
            <a:ext cx="5200875" cy="13849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Let </a:t>
            </a:r>
            <a:r>
              <a:rPr lang="en-US" sz="2800" dirty="0" err="1">
                <a:solidFill>
                  <a:schemeClr val="accent2"/>
                </a:solidFill>
              </a:rPr>
              <a:t>Opt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dirty="0" err="1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be the optimal solution (maximum value) when only considering the </a:t>
            </a:r>
            <a:r>
              <a:rPr lang="en-US" sz="2800" dirty="0">
                <a:solidFill>
                  <a:schemeClr val="accent2"/>
                </a:solidFill>
              </a:rPr>
              <a:t>first </a:t>
            </a:r>
            <a:r>
              <a:rPr lang="en-US" sz="2800" dirty="0" err="1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 intervals</a:t>
            </a:r>
          </a:p>
        </p:txBody>
      </p:sp>
    </p:spTree>
    <p:extLst>
      <p:ext uri="{BB962C8B-B14F-4D97-AF65-F5344CB8AC3E}">
        <p14:creationId xmlns:p14="http://schemas.microsoft.com/office/powerpoint/2010/main" val="1794968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41107</TotalTime>
  <Words>3477</Words>
  <Application>Microsoft Macintosh PowerPoint</Application>
  <PresentationFormat>Widescreen</PresentationFormat>
  <Paragraphs>950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Courier New</vt:lpstr>
      <vt:lpstr>Tw Cen MT</vt:lpstr>
      <vt:lpstr>Circuit</vt:lpstr>
      <vt:lpstr>Dynamic Programming Weighted Interval Scheduling</vt:lpstr>
      <vt:lpstr>Dynamic Programming and Greedy Approach</vt:lpstr>
      <vt:lpstr>Weighted Activity Selection</vt:lpstr>
      <vt:lpstr>Activity-Selection Problem</vt:lpstr>
      <vt:lpstr>Weighted Activity-Selection Problem</vt:lpstr>
      <vt:lpstr>Greedy solution to the weighted version</vt:lpstr>
      <vt:lpstr>Process for Dynamic Programming</vt:lpstr>
      <vt:lpstr>Recall: Optimal Substructure </vt:lpstr>
      <vt:lpstr>Sub-Problem Definition</vt:lpstr>
      <vt:lpstr>Process for Dynamic Programming</vt:lpstr>
      <vt:lpstr>Recursive Structure</vt:lpstr>
      <vt:lpstr>Recursive Structure</vt:lpstr>
      <vt:lpstr>Recursive Structure</vt:lpstr>
      <vt:lpstr>Exponential Time!</vt:lpstr>
      <vt:lpstr>Process for Dynamic Programming</vt:lpstr>
      <vt:lpstr>Sub-Problem Definition</vt:lpstr>
      <vt:lpstr>Process for Dynamic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P(j)</vt:lpstr>
      <vt:lpstr>PowerPoint Presentation</vt:lpstr>
      <vt:lpstr>PowerPoint Presentation</vt:lpstr>
      <vt:lpstr>Backtracking to find actual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learn!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243</cp:revision>
  <dcterms:created xsi:type="dcterms:W3CDTF">2023-02-24T14:15:53Z</dcterms:created>
  <dcterms:modified xsi:type="dcterms:W3CDTF">2025-10-30T13:02:09Z</dcterms:modified>
</cp:coreProperties>
</file>