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3.xml" ContentType="application/vnd.openxmlformats-officedocument.presentationml.tags+xml"/>
  <Override PartName="/ppt/tags/tag65.xml" ContentType="application/vnd.openxmlformats-officedocument.presentationml.tags+xml"/>
  <Override PartName="/ppt/tags/tag67.xml" ContentType="application/vnd.openxmlformats-officedocument.presentationml.tags+xml"/>
  <Override PartName="/ppt/tags/tag69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62.xml" ContentType="application/vnd.openxmlformats-officedocument.presentationml.tags+xml"/>
  <Override PartName="/ppt/tags/tag64.xml" ContentType="application/vnd.openxmlformats-officedocument.presentationml.tags+xml"/>
  <Override PartName="/ppt/tags/tag66.xml" ContentType="application/vnd.openxmlformats-officedocument.presentationml.tags+xml"/>
  <Override PartName="/ppt/tags/tag68.xml" ContentType="application/vnd.openxmlformats-officedocument.presentationml.tags+xml"/>
  <Override PartName="/ppt/tags/tag70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05" r:id="rId1"/>
  </p:sldMasterIdLst>
  <p:notesMasterIdLst>
    <p:notesMasterId r:id="rId44"/>
  </p:notesMasterIdLst>
  <p:handoutMasterIdLst>
    <p:handoutMasterId r:id="rId45"/>
  </p:handoutMasterIdLst>
  <p:sldIdLst>
    <p:sldId id="512" r:id="rId2"/>
    <p:sldId id="541" r:id="rId3"/>
    <p:sldId id="419" r:id="rId4"/>
    <p:sldId id="598" r:id="rId5"/>
    <p:sldId id="421" r:id="rId6"/>
    <p:sldId id="610" r:id="rId7"/>
    <p:sldId id="611" r:id="rId8"/>
    <p:sldId id="612" r:id="rId9"/>
    <p:sldId id="601" r:id="rId10"/>
    <p:sldId id="602" r:id="rId11"/>
    <p:sldId id="603" r:id="rId12"/>
    <p:sldId id="604" r:id="rId13"/>
    <p:sldId id="605" r:id="rId14"/>
    <p:sldId id="606" r:id="rId15"/>
    <p:sldId id="577" r:id="rId16"/>
    <p:sldId id="562" r:id="rId17"/>
    <p:sldId id="613" r:id="rId18"/>
    <p:sldId id="614" r:id="rId19"/>
    <p:sldId id="615" r:id="rId20"/>
    <p:sldId id="423" r:id="rId21"/>
    <p:sldId id="592" r:id="rId22"/>
    <p:sldId id="578" r:id="rId23"/>
    <p:sldId id="561" r:id="rId24"/>
    <p:sldId id="579" r:id="rId25"/>
    <p:sldId id="599" r:id="rId26"/>
    <p:sldId id="429" r:id="rId27"/>
    <p:sldId id="430" r:id="rId28"/>
    <p:sldId id="600" r:id="rId29"/>
    <p:sldId id="575" r:id="rId30"/>
    <p:sldId id="576" r:id="rId31"/>
    <p:sldId id="573" r:id="rId32"/>
    <p:sldId id="476" r:id="rId33"/>
    <p:sldId id="607" r:id="rId34"/>
    <p:sldId id="595" r:id="rId35"/>
    <p:sldId id="581" r:id="rId36"/>
    <p:sldId id="596" r:id="rId37"/>
    <p:sldId id="582" r:id="rId38"/>
    <p:sldId id="597" r:id="rId39"/>
    <p:sldId id="608" r:id="rId40"/>
    <p:sldId id="616" r:id="rId41"/>
    <p:sldId id="617" r:id="rId42"/>
    <p:sldId id="618" r:id="rId43"/>
  </p:sldIdLst>
  <p:sldSz cx="12192000" cy="6858000"/>
  <p:notesSz cx="7315200" cy="9601200"/>
  <p:custDataLst>
    <p:tags r:id="rId46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scaleToFitPaper="1" frameSlides="1"/>
  <p:clrMru>
    <a:srgbClr val="0000FF"/>
    <a:srgbClr val="66CCFF"/>
    <a:srgbClr val="CC0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568"/>
    <p:restoredTop sz="94982"/>
  </p:normalViewPr>
  <p:slideViewPr>
    <p:cSldViewPr snapToGrid="0" snapToObjects="1">
      <p:cViewPr varScale="1">
        <p:scale>
          <a:sx n="125" d="100"/>
          <a:sy n="125" d="100"/>
        </p:scale>
        <p:origin x="184" y="4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1740"/>
    </p:cViewPr>
  </p:sorterViewPr>
  <p:notesViewPr>
    <p:cSldViewPr snapToGrid="0" snapToObjects="1">
      <p:cViewPr varScale="1">
        <p:scale>
          <a:sx n="53" d="100"/>
          <a:sy n="53" d="100"/>
        </p:scale>
        <p:origin x="-1512" y="-78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gs" Target="tags/tag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5121" tIns="49464" rIns="95121" bIns="49464" numCol="1" anchor="ctr" anchorCtr="0" compatLnSpc="1">
            <a:prstTxWarp prst="textNoShape">
              <a:avLst/>
            </a:prstTxWarp>
          </a:bodyPr>
          <a:lstStyle>
            <a:lvl1pPr defTabSz="966788">
              <a:defRPr sz="12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5121" tIns="49464" rIns="95121" bIns="49464" numCol="1" anchor="ctr" anchorCtr="0" compatLnSpc="1">
            <a:prstTxWarp prst="textNoShape">
              <a:avLst/>
            </a:prstTxWarp>
          </a:bodyPr>
          <a:lstStyle>
            <a:lvl1pPr algn="r" defTabSz="966788">
              <a:defRPr sz="12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57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9830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5121" tIns="49464" rIns="95121" bIns="49464" numCol="1" anchor="b" anchorCtr="0" compatLnSpc="1">
            <a:prstTxWarp prst="textNoShape">
              <a:avLst/>
            </a:prstTxWarp>
          </a:bodyPr>
          <a:lstStyle>
            <a:lvl1pPr defTabSz="966788">
              <a:defRPr sz="12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57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5121" tIns="49464" rIns="95121" bIns="49464" numCol="1" anchor="b" anchorCtr="0" compatLnSpc="1">
            <a:prstTxWarp prst="textNoShape">
              <a:avLst/>
            </a:prstTxWarp>
          </a:bodyPr>
          <a:lstStyle>
            <a:lvl1pPr algn="r" defTabSz="966788">
              <a:defRPr sz="1200"/>
            </a:lvl1pPr>
          </a:lstStyle>
          <a:p>
            <a:fld id="{ABB8134E-F83C-4B88-BFC6-FE4AB83B570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7350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4" tIns="48322" rIns="96644" bIns="48322" numCol="1" anchor="t" anchorCtr="0" compatLnSpc="1">
            <a:prstTxWarp prst="textNoShape">
              <a:avLst/>
            </a:prstTxWarp>
          </a:bodyPr>
          <a:lstStyle>
            <a:lvl1pPr defTabSz="966788">
              <a:defRPr sz="12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4" tIns="48322" rIns="96644" bIns="48322" numCol="1" anchor="t" anchorCtr="0" compatLnSpc="1">
            <a:prstTxWarp prst="textNoShape">
              <a:avLst/>
            </a:prstTxWarp>
          </a:bodyPr>
          <a:lstStyle>
            <a:lvl1pPr algn="r" defTabSz="966788">
              <a:defRPr sz="12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7200" y="720725"/>
            <a:ext cx="64008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69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6313" y="4560888"/>
            <a:ext cx="536257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4" tIns="48322" rIns="96644" bIns="483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69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4" tIns="48322" rIns="96644" bIns="48322" numCol="1" anchor="b" anchorCtr="0" compatLnSpc="1">
            <a:prstTxWarp prst="textNoShape">
              <a:avLst/>
            </a:prstTxWarp>
          </a:bodyPr>
          <a:lstStyle>
            <a:lvl1pPr defTabSz="966788">
              <a:defRPr sz="12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69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4" tIns="48322" rIns="96644" bIns="48322" numCol="1" anchor="b" anchorCtr="0" compatLnSpc="1">
            <a:prstTxWarp prst="textNoShape">
              <a:avLst/>
            </a:prstTxWarp>
          </a:bodyPr>
          <a:lstStyle>
            <a:lvl1pPr algn="r" defTabSz="966788">
              <a:defRPr sz="1200"/>
            </a:lvl1pPr>
          </a:lstStyle>
          <a:p>
            <a:fld id="{D67D5B00-C9AF-4492-8DB3-32A477CBAB1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38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625600" y="2752725"/>
            <a:ext cx="9144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625600" y="4191000"/>
            <a:ext cx="9144000" cy="146685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  <a:endParaRPr kumimoji="0"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8534400" y="6355080"/>
            <a:ext cx="3048000" cy="365760"/>
          </a:xfrm>
        </p:spPr>
        <p:txBody>
          <a:bodyPr/>
          <a:lstStyle>
            <a:lvl1pPr>
              <a:defRPr sz="1400"/>
            </a:lvl1pPr>
          </a:lstStyle>
          <a:p>
            <a:fld id="{7AA5AD8F-F3B0-42A1-BADE-3E121779D997}" type="datetime1">
              <a:rPr lang="en-US" smtClean="0"/>
              <a:pPr/>
              <a:t>9/23/22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3864864" y="6355080"/>
            <a:ext cx="463296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621536" y="6355080"/>
            <a:ext cx="1625600" cy="365760"/>
          </a:xfrm>
        </p:spPr>
        <p:txBody>
          <a:bodyPr/>
          <a:lstStyle/>
          <a:p>
            <a:fld id="{0E0CE5E1-73E6-4EC0-A549-568A23C842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206500" y="2514600"/>
            <a:ext cx="97536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2400"/>
          </a:p>
        </p:txBody>
      </p:sp>
      <p:sp>
        <p:nvSpPr>
          <p:cNvPr id="33" name="Rectangle 32"/>
          <p:cNvSpPr/>
          <p:nvPr/>
        </p:nvSpPr>
        <p:spPr>
          <a:xfrm>
            <a:off x="1219200" y="4114800"/>
            <a:ext cx="9753600" cy="161925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2400"/>
          </a:p>
        </p:txBody>
      </p:sp>
      <p:sp>
        <p:nvSpPr>
          <p:cNvPr id="22" name="Rectangle 21"/>
          <p:cNvSpPr/>
          <p:nvPr/>
        </p:nvSpPr>
        <p:spPr>
          <a:xfrm>
            <a:off x="1206500" y="2514600"/>
            <a:ext cx="3048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2400"/>
          </a:p>
        </p:txBody>
      </p:sp>
      <p:sp>
        <p:nvSpPr>
          <p:cNvPr id="32" name="Rectangle 31"/>
          <p:cNvSpPr/>
          <p:nvPr/>
        </p:nvSpPr>
        <p:spPr>
          <a:xfrm>
            <a:off x="1219200" y="4114800"/>
            <a:ext cx="304800" cy="161925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240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371D5-F170-4574-829E-67713AA2AF8B}" type="datetime1">
              <a:rPr lang="en-US" smtClean="0"/>
              <a:pPr/>
              <a:t>9/23/22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E5E1-73E6-4EC0-A549-568A23C842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EAF00-D1FE-4F71-8891-85EEE31B7478}" type="datetime1">
              <a:rPr lang="en-US" smtClean="0"/>
              <a:pPr/>
              <a:t>9/23/22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E5E1-73E6-4EC0-A549-568A23C842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2400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240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5814836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240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r>
              <a:rPr lang="en-US" noProof="0"/>
              <a:t>Click icon to add table</a:t>
            </a:r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9C8BD-ED75-4439-AD6B-9DD62AAFC8D9}" type="datetime1">
              <a:rPr lang="en-US" smtClean="0"/>
              <a:pPr/>
              <a:t>9/23/22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E5E1-73E6-4EC0-A549-568A23C842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10972800" cy="4937760"/>
          </a:xfrm>
        </p:spPr>
        <p:txBody>
          <a:bodyPr/>
          <a:lstStyle>
            <a:lvl1pPr algn="just">
              <a:defRPr/>
            </a:lvl1pPr>
            <a:lvl2pPr algn="just">
              <a:defRPr/>
            </a:lvl2pPr>
            <a:lvl3pPr algn="just">
              <a:defRPr/>
            </a:lvl3pPr>
            <a:lvl4pPr algn="just">
              <a:defRPr/>
            </a:lvl4pPr>
            <a:lvl5pPr algn="just">
              <a:defRPr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600" y="2971800"/>
            <a:ext cx="9144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27200" y="4267200"/>
            <a:ext cx="90424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34400" y="6355080"/>
            <a:ext cx="3048000" cy="365760"/>
          </a:xfrm>
        </p:spPr>
        <p:txBody>
          <a:bodyPr/>
          <a:lstStyle/>
          <a:p>
            <a:fld id="{ECD93607-5884-4A96-A08B-80229D166DF1}" type="datetime1">
              <a:rPr lang="en-US" smtClean="0"/>
              <a:pPr/>
              <a:t>9/23/22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64864" y="6355080"/>
            <a:ext cx="463296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26464" y="6355080"/>
            <a:ext cx="2027936" cy="365760"/>
          </a:xfrm>
        </p:spPr>
        <p:txBody>
          <a:bodyPr/>
          <a:lstStyle/>
          <a:p>
            <a:fld id="{0E0CE5E1-73E6-4EC0-A549-568A23C842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19200" y="2819400"/>
            <a:ext cx="97536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2400"/>
          </a:p>
        </p:txBody>
      </p:sp>
      <p:sp>
        <p:nvSpPr>
          <p:cNvPr id="8" name="Rectangle 7"/>
          <p:cNvSpPr/>
          <p:nvPr/>
        </p:nvSpPr>
        <p:spPr>
          <a:xfrm>
            <a:off x="1219200" y="2819400"/>
            <a:ext cx="3048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240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02B80-C461-45FB-9371-DFC9B0CCC0E5}" type="datetime1">
              <a:rPr lang="en-US" smtClean="0"/>
              <a:pPr/>
              <a:t>9/23/22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E5E1-73E6-4EC0-A549-568A23C842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5388864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176264" y="1216152"/>
            <a:ext cx="5388864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85875"/>
            <a:ext cx="5386917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7601" y="1295400"/>
            <a:ext cx="5389033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CD99D-5207-446B-9DC5-D0DDD2D44051}" type="datetime1">
              <a:rPr lang="en-US" smtClean="0"/>
              <a:pPr/>
              <a:t>9/23/22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E5E1-73E6-4EC0-A549-568A23C842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133600"/>
            <a:ext cx="5384800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197600" y="2133600"/>
            <a:ext cx="5384800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73F1E-8F53-44C8-9921-41D9D265AD14}" type="datetime1">
              <a:rPr lang="en-US" smtClean="0"/>
              <a:pPr/>
              <a:t>9/23/22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E5E1-73E6-4EC0-A549-568A23C842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240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8527C-C606-48C4-B4D5-2567D6898083}" type="datetime1">
              <a:rPr lang="en-US" smtClean="0"/>
              <a:pPr/>
              <a:t>9/23/22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E5E1-73E6-4EC0-A549-568A23C842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2400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240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2800" y="304800"/>
            <a:ext cx="33528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432800" y="1219201"/>
            <a:ext cx="33528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9330C-42EA-483B-AECF-1BED7029D168}" type="datetime1">
              <a:rPr lang="en-US" smtClean="0"/>
              <a:pPr/>
              <a:t>9/23/22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E5E1-73E6-4EC0-A549-568A23C842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240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5220033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2400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240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406400" y="304800"/>
            <a:ext cx="7620000" cy="5715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00856"/>
            <a:ext cx="109728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600" y="1905000"/>
            <a:ext cx="109728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219200"/>
            <a:ext cx="109728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4C552-CBA0-44FF-B21C-CCB2A0CE4F32}" type="datetime1">
              <a:rPr lang="en-US" smtClean="0"/>
              <a:pPr/>
              <a:t>9/23/22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E5E1-73E6-4EC0-A549-568A23C842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240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2400"/>
          </a:p>
        </p:txBody>
      </p:sp>
      <p:sp>
        <p:nvSpPr>
          <p:cNvPr id="10" name="Rectangle 9"/>
          <p:cNvSpPr/>
          <p:nvPr/>
        </p:nvSpPr>
        <p:spPr>
          <a:xfrm>
            <a:off x="609600" y="500856"/>
            <a:ext cx="24384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240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219200"/>
            <a:ext cx="109728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534400" y="6356350"/>
            <a:ext cx="3052064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16F3C91-9847-4E06-A788-F916DE9E864B}" type="datetime1">
              <a:rPr lang="en-US" smtClean="0"/>
              <a:pPr/>
              <a:t>9/23/22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864864" y="6356350"/>
            <a:ext cx="46736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6864" y="6356350"/>
            <a:ext cx="26416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E0CE5E1-73E6-4EC0-A549-568A23C842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609600" y="1143000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24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just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just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just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just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just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.xml"/><Relationship Id="rId1" Type="http://schemas.openxmlformats.org/officeDocument/2006/relationships/tags" Target="../tags/tag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7.xml"/><Relationship Id="rId1" Type="http://schemas.openxmlformats.org/officeDocument/2006/relationships/tags" Target="../tags/tag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9.xml"/><Relationship Id="rId1" Type="http://schemas.openxmlformats.org/officeDocument/2006/relationships/tags" Target="../tags/tag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1.xml"/><Relationship Id="rId1" Type="http://schemas.openxmlformats.org/officeDocument/2006/relationships/tags" Target="../tags/tag2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3.xml"/><Relationship Id="rId1" Type="http://schemas.openxmlformats.org/officeDocument/2006/relationships/tags" Target="../tags/tag2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5.xml"/><Relationship Id="rId1" Type="http://schemas.openxmlformats.org/officeDocument/2006/relationships/tags" Target="../tags/tag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5" Type="http://schemas.openxmlformats.org/officeDocument/2006/relationships/image" Target="../media/image50.png"/><Relationship Id="rId4" Type="http://schemas.openxmlformats.org/officeDocument/2006/relationships/tags" Target="../tags/tag6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5" Type="http://schemas.openxmlformats.org/officeDocument/2006/relationships/image" Target="../media/image60.png"/><Relationship Id="rId4" Type="http://schemas.openxmlformats.org/officeDocument/2006/relationships/tags" Target="../tags/tag6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5" Type="http://schemas.openxmlformats.org/officeDocument/2006/relationships/image" Target="../media/image70.png"/><Relationship Id="rId4" Type="http://schemas.openxmlformats.org/officeDocument/2006/relationships/tags" Target="../tags/tag7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3.xml"/><Relationship Id="rId1" Type="http://schemas.openxmlformats.org/officeDocument/2006/relationships/tags" Target="../tags/tag3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5.xml"/><Relationship Id="rId1" Type="http://schemas.openxmlformats.org/officeDocument/2006/relationships/tags" Target="../tags/tag3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7.xml"/><Relationship Id="rId1" Type="http://schemas.openxmlformats.org/officeDocument/2006/relationships/tags" Target="../tags/tag3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9.xml"/><Relationship Id="rId1" Type="http://schemas.openxmlformats.org/officeDocument/2006/relationships/tags" Target="../tags/tag3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1.xml"/><Relationship Id="rId1" Type="http://schemas.openxmlformats.org/officeDocument/2006/relationships/tags" Target="../tags/tag4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7" Type="http://schemas.openxmlformats.org/officeDocument/2006/relationships/image" Target="../media/image2.png"/><Relationship Id="rId2" Type="http://schemas.openxmlformats.org/officeDocument/2006/relationships/tags" Target="../tags/tag4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6.xml"/><Relationship Id="rId1" Type="http://schemas.openxmlformats.org/officeDocument/2006/relationships/tags" Target="../tags/tag4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8.xml"/><Relationship Id="rId1" Type="http://schemas.openxmlformats.org/officeDocument/2006/relationships/tags" Target="../tags/tag4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tags" Target="../tags/tag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0.xml"/><Relationship Id="rId1" Type="http://schemas.openxmlformats.org/officeDocument/2006/relationships/tags" Target="../tags/tag4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2.xml"/><Relationship Id="rId1" Type="http://schemas.openxmlformats.org/officeDocument/2006/relationships/tags" Target="../tags/tag5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4.xml"/><Relationship Id="rId1" Type="http://schemas.openxmlformats.org/officeDocument/2006/relationships/tags" Target="../tags/tag5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6.xml"/><Relationship Id="rId1" Type="http://schemas.openxmlformats.org/officeDocument/2006/relationships/tags" Target="../tags/tag5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5" Type="http://schemas.openxmlformats.org/officeDocument/2006/relationships/image" Target="../media/image3.png"/><Relationship Id="rId4" Type="http://schemas.openxmlformats.org/officeDocument/2006/relationships/tags" Target="../tags/tag5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5" Type="http://schemas.openxmlformats.org/officeDocument/2006/relationships/image" Target="../media/image4.png"/><Relationship Id="rId4" Type="http://schemas.openxmlformats.org/officeDocument/2006/relationships/tags" Target="../tags/tag6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3.xml"/><Relationship Id="rId1" Type="http://schemas.openxmlformats.org/officeDocument/2006/relationships/tags" Target="../tags/tag61.xml"/><Relationship Id="rId5" Type="http://schemas.openxmlformats.org/officeDocument/2006/relationships/image" Target="../media/image5.png"/><Relationship Id="rId4" Type="http://schemas.openxmlformats.org/officeDocument/2006/relationships/tags" Target="../tags/tag6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7.xml"/><Relationship Id="rId1" Type="http://schemas.openxmlformats.org/officeDocument/2006/relationships/tags" Target="../tags/tag65.xml"/><Relationship Id="rId5" Type="http://schemas.openxmlformats.org/officeDocument/2006/relationships/image" Target="../media/image6.png"/><Relationship Id="rId4" Type="http://schemas.openxmlformats.org/officeDocument/2006/relationships/tags" Target="../tags/tag6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1.xml"/><Relationship Id="rId1" Type="http://schemas.openxmlformats.org/officeDocument/2006/relationships/tags" Target="../tags/tag6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5" Type="http://schemas.openxmlformats.org/officeDocument/2006/relationships/image" Target="../media/image80.png"/><Relationship Id="rId4" Type="http://schemas.openxmlformats.org/officeDocument/2006/relationships/tags" Target="../tags/tag7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5" Type="http://schemas.openxmlformats.org/officeDocument/2006/relationships/image" Target="../media/image9.png"/><Relationship Id="rId4" Type="http://schemas.openxmlformats.org/officeDocument/2006/relationships/tags" Target="../tags/tag7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5" Type="http://schemas.openxmlformats.org/officeDocument/2006/relationships/image" Target="../media/image7.png"/><Relationship Id="rId4" Type="http://schemas.openxmlformats.org/officeDocument/2006/relationships/tags" Target="../tags/tag6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5" Type="http://schemas.openxmlformats.org/officeDocument/2006/relationships/image" Target="../media/image8.png"/><Relationship Id="rId4" Type="http://schemas.openxmlformats.org/officeDocument/2006/relationships/tags" Target="../tags/tag6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.xml"/><Relationship Id="rId1" Type="http://schemas.openxmlformats.org/officeDocument/2006/relationships/tags" Target="../tags/tag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Recurrence Relations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 3100: DSA2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DACC1BBE-66B1-403A-8C7E-C57A0F3A107F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/>
              <a:t>Unroll the recurrence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E5E1-73E6-4EC0-A549-568A23C8423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sz="quarter" idx="1"/>
            <p:custDataLst>
              <p:tags r:id="rId2"/>
            </p:custDataLst>
          </p:nvPr>
        </p:nvSpPr>
        <p:spPr>
          <a:xfrm>
            <a:off x="1981200" y="1219200"/>
            <a:ext cx="8467969" cy="4937760"/>
          </a:xfrm>
        </p:spPr>
        <p:txBody>
          <a:bodyPr>
            <a:normAutofit/>
          </a:bodyPr>
          <a:lstStyle/>
          <a:p>
            <a:r>
              <a:rPr lang="en-US" dirty="0"/>
              <a:t>T(n) = 3*T(n/4) + n</a:t>
            </a:r>
          </a:p>
          <a:p>
            <a:r>
              <a:rPr lang="en-US" dirty="0"/>
              <a:t>T(n) = 3*[3*T(n/16)+n/4] + n</a:t>
            </a:r>
          </a:p>
          <a:p>
            <a:r>
              <a:rPr lang="en-US" dirty="0"/>
              <a:t>        = 9T(n/16) + (7/4)n</a:t>
            </a:r>
          </a:p>
          <a:p>
            <a:endParaRPr lang="en-US" dirty="0"/>
          </a:p>
          <a:p>
            <a:r>
              <a:rPr lang="en-US" dirty="0"/>
              <a:t>T(n) = 9T(n/16) + (7/4)n</a:t>
            </a:r>
          </a:p>
          <a:p>
            <a:r>
              <a:rPr lang="en-US" dirty="0"/>
              <a:t>T(n) = 9[3T(n/64) + n/16] + (7/4)n</a:t>
            </a:r>
          </a:p>
          <a:p>
            <a:r>
              <a:rPr lang="en-US" dirty="0"/>
              <a:t>T(n) = 27*T(n/64) + 9n/16 + 7n/4</a:t>
            </a:r>
          </a:p>
          <a:p>
            <a:r>
              <a:rPr lang="en-US" dirty="0"/>
              <a:t>T(n) = 27*T(n/64) + 37n/16		//Pattern??</a:t>
            </a:r>
          </a:p>
          <a:p>
            <a:endParaRPr lang="en-US" dirty="0"/>
          </a:p>
          <a:p>
            <a:r>
              <a:rPr lang="en-US" dirty="0"/>
              <a:t>T(n) = 3</a:t>
            </a:r>
            <a:r>
              <a:rPr lang="en-US" baseline="30000" dirty="0"/>
              <a:t>d</a:t>
            </a:r>
            <a:r>
              <a:rPr lang="en-US" dirty="0"/>
              <a:t> * T(n/4</a:t>
            </a:r>
            <a:r>
              <a:rPr lang="en-US" baseline="30000" dirty="0"/>
              <a:t>d</a:t>
            </a:r>
            <a:r>
              <a:rPr lang="en-US" dirty="0"/>
              <a:t>) + n * ∑(3/4)</a:t>
            </a:r>
            <a:r>
              <a:rPr lang="en-US" baseline="30000" dirty="0"/>
              <a:t>d-1</a:t>
            </a:r>
            <a:r>
              <a:rPr lang="en-US" dirty="0"/>
              <a:t>   </a:t>
            </a:r>
            <a:r>
              <a:rPr lang="en-US" i="1" u="sng" dirty="0">
                <a:sym typeface="Wingdings" pitchFamily="2" charset="2"/>
              </a:rPr>
              <a:t>sum from 1 to d</a:t>
            </a:r>
            <a:endParaRPr lang="en-US" i="1" u="sng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424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/>
              <a:t>Unroll the recurrence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E5E1-73E6-4EC0-A549-568A23C84235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sz="quarter" idx="1"/>
            <p:custDataLst>
              <p:tags r:id="rId2"/>
            </p:custDataLst>
          </p:nvPr>
        </p:nvSpPr>
        <p:spPr>
          <a:xfrm>
            <a:off x="1981200" y="1219200"/>
            <a:ext cx="8467969" cy="4937760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T(n) = 3</a:t>
            </a:r>
            <a:r>
              <a:rPr lang="en-US" baseline="30000" dirty="0"/>
              <a:t>d</a:t>
            </a:r>
            <a:r>
              <a:rPr lang="en-US" dirty="0"/>
              <a:t> * T(n/4</a:t>
            </a:r>
            <a:r>
              <a:rPr lang="en-US" baseline="30000" dirty="0"/>
              <a:t>d</a:t>
            </a:r>
            <a:r>
              <a:rPr lang="en-US" dirty="0"/>
              <a:t>) + n * ∑(3/4)</a:t>
            </a:r>
            <a:r>
              <a:rPr lang="en-US" baseline="30000" dirty="0"/>
              <a:t>d-1</a:t>
            </a:r>
            <a:endParaRPr lang="en-US" dirty="0"/>
          </a:p>
          <a:p>
            <a:endParaRPr lang="en-US" dirty="0"/>
          </a:p>
          <a:p>
            <a:r>
              <a:rPr lang="en-US" dirty="0"/>
              <a:t>We hit base case when:</a:t>
            </a:r>
          </a:p>
          <a:p>
            <a:pPr lvl="1"/>
            <a:r>
              <a:rPr lang="en-US" dirty="0"/>
              <a:t>n/(4</a:t>
            </a:r>
            <a:r>
              <a:rPr lang="en-US" baseline="30000" dirty="0"/>
              <a:t>d</a:t>
            </a:r>
            <a:r>
              <a:rPr lang="en-US" dirty="0"/>
              <a:t>) = 1</a:t>
            </a:r>
          </a:p>
          <a:p>
            <a:pPr lvl="1"/>
            <a:r>
              <a:rPr lang="en-US" dirty="0"/>
              <a:t>n = 4</a:t>
            </a:r>
            <a:r>
              <a:rPr lang="en-US" baseline="30000" dirty="0"/>
              <a:t>d</a:t>
            </a:r>
          </a:p>
          <a:p>
            <a:pPr lvl="1"/>
            <a:r>
              <a:rPr lang="en-US" dirty="0"/>
              <a:t>d = log</a:t>
            </a:r>
            <a:r>
              <a:rPr lang="en-US" baseline="-25000" dirty="0"/>
              <a:t>4</a:t>
            </a:r>
            <a:r>
              <a:rPr lang="en-US" dirty="0"/>
              <a:t>(n)	                //seem familiar??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0407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/>
              <a:t>Unroll the recurrence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E5E1-73E6-4EC0-A549-568A23C8423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sz="quarter" idx="1"/>
            <p:custDataLst>
              <p:tags r:id="rId2"/>
            </p:custDataLst>
          </p:nvPr>
        </p:nvSpPr>
        <p:spPr>
          <a:xfrm>
            <a:off x="1981200" y="1219200"/>
            <a:ext cx="8467969" cy="4937760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T(n) = </a:t>
            </a:r>
            <a:r>
              <a:rPr lang="en-US" b="1" dirty="0"/>
              <a:t>3</a:t>
            </a:r>
            <a:r>
              <a:rPr lang="en-US" b="1" baseline="30000" dirty="0"/>
              <a:t>d</a:t>
            </a:r>
            <a:r>
              <a:rPr lang="en-US" b="1" dirty="0"/>
              <a:t> * T(n/4</a:t>
            </a:r>
            <a:r>
              <a:rPr lang="en-US" b="1" baseline="30000" dirty="0"/>
              <a:t>d</a:t>
            </a:r>
            <a:r>
              <a:rPr lang="en-US" b="1" dirty="0"/>
              <a:t>) </a:t>
            </a:r>
            <a:r>
              <a:rPr lang="en-US" dirty="0"/>
              <a:t>+ n * ∑(3/4)</a:t>
            </a:r>
            <a:r>
              <a:rPr lang="en-US" baseline="30000" dirty="0"/>
              <a:t>d</a:t>
            </a:r>
            <a:endParaRPr lang="en-US" dirty="0"/>
          </a:p>
          <a:p>
            <a:endParaRPr lang="en-US" dirty="0"/>
          </a:p>
          <a:p>
            <a:r>
              <a:rPr lang="en-US" dirty="0"/>
              <a:t>Let’s do one term at a time.</a:t>
            </a:r>
          </a:p>
          <a:p>
            <a:r>
              <a:rPr lang="en-US" dirty="0"/>
              <a:t>3</a:t>
            </a:r>
            <a:r>
              <a:rPr lang="en-US" baseline="30000" dirty="0"/>
              <a:t>d</a:t>
            </a:r>
            <a:r>
              <a:rPr lang="en-US" dirty="0"/>
              <a:t> * T(n/4</a:t>
            </a:r>
            <a:r>
              <a:rPr lang="en-US" baseline="30000" dirty="0"/>
              <a:t>d</a:t>
            </a:r>
            <a:r>
              <a:rPr lang="en-US" dirty="0"/>
              <a:t>)</a:t>
            </a:r>
          </a:p>
          <a:p>
            <a:r>
              <a:rPr lang="en-US" dirty="0"/>
              <a:t>3</a:t>
            </a:r>
            <a:r>
              <a:rPr lang="en-US" baseline="30000" dirty="0"/>
              <a:t>log4(n)</a:t>
            </a:r>
            <a:r>
              <a:rPr lang="en-US" dirty="0"/>
              <a:t> * T(1)</a:t>
            </a:r>
          </a:p>
          <a:p>
            <a:r>
              <a:rPr lang="en-US" dirty="0"/>
              <a:t>3</a:t>
            </a:r>
            <a:r>
              <a:rPr lang="en-US" baseline="30000" dirty="0"/>
              <a:t>log4(n)</a:t>
            </a:r>
            <a:r>
              <a:rPr lang="en-US" dirty="0"/>
              <a:t> = n</a:t>
            </a:r>
            <a:r>
              <a:rPr lang="en-US" baseline="30000" dirty="0"/>
              <a:t>log4(3)</a:t>
            </a:r>
            <a:r>
              <a:rPr lang="en-US" dirty="0"/>
              <a:t>		//huh? this is a log rule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892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/>
              <a:t>Unroll the recurrence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E5E1-73E6-4EC0-A549-568A23C84235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sz="quarter" idx="1"/>
            <p:custDataLst>
              <p:tags r:id="rId2"/>
            </p:custDataLst>
          </p:nvPr>
        </p:nvSpPr>
        <p:spPr>
          <a:xfrm>
            <a:off x="1981200" y="1219200"/>
            <a:ext cx="8467969" cy="4937760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T(n) = 3</a:t>
            </a:r>
            <a:r>
              <a:rPr lang="en-US" baseline="30000" dirty="0"/>
              <a:t>d</a:t>
            </a:r>
            <a:r>
              <a:rPr lang="en-US" dirty="0"/>
              <a:t> * T(n/(4</a:t>
            </a:r>
            <a:r>
              <a:rPr lang="en-US" baseline="30000" dirty="0"/>
              <a:t>d</a:t>
            </a:r>
            <a:r>
              <a:rPr lang="en-US" dirty="0"/>
              <a:t>)) + </a:t>
            </a:r>
            <a:r>
              <a:rPr lang="en-US" b="1" dirty="0"/>
              <a:t>n * ∑(3/4)</a:t>
            </a:r>
            <a:r>
              <a:rPr lang="en-US" b="1" baseline="30000" dirty="0"/>
              <a:t>d-1</a:t>
            </a:r>
            <a:endParaRPr lang="en-US" b="1" dirty="0"/>
          </a:p>
          <a:p>
            <a:endParaRPr lang="en-US" dirty="0"/>
          </a:p>
          <a:p>
            <a:r>
              <a:rPr lang="en-US" dirty="0"/>
              <a:t>Let’s do one term at a time.</a:t>
            </a:r>
          </a:p>
          <a:p>
            <a:pPr lvl="1"/>
            <a:r>
              <a:rPr lang="en-US" dirty="0"/>
              <a:t>n * ∑(3/4)</a:t>
            </a:r>
            <a:r>
              <a:rPr lang="en-US" baseline="30000" dirty="0"/>
              <a:t>d-1</a:t>
            </a:r>
            <a:r>
              <a:rPr lang="en-US" dirty="0"/>
              <a:t>       //note summation part approaches 4 as d grows</a:t>
            </a:r>
          </a:p>
          <a:p>
            <a:pPr lvl="1"/>
            <a:r>
              <a:rPr lang="en-US" dirty="0"/>
              <a:t>n * ∑(3/4)</a:t>
            </a:r>
            <a:r>
              <a:rPr lang="en-US" baseline="30000" dirty="0"/>
              <a:t>d-1</a:t>
            </a:r>
            <a:r>
              <a:rPr lang="en-US" dirty="0"/>
              <a:t> &lt;= 4*n = </a:t>
            </a:r>
            <a:r>
              <a:rPr lang="en-US" altLang="en-US" b="1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  <a:sym typeface="Symbol" pitchFamily="2" charset="2"/>
              </a:rPr>
              <a:t></a:t>
            </a:r>
            <a:r>
              <a:rPr lang="en-US" b="1" dirty="0"/>
              <a:t>(n)</a:t>
            </a:r>
          </a:p>
        </p:txBody>
      </p:sp>
    </p:spTree>
    <p:extLst>
      <p:ext uri="{BB962C8B-B14F-4D97-AF65-F5344CB8AC3E}">
        <p14:creationId xmlns:p14="http://schemas.microsoft.com/office/powerpoint/2010/main" val="6885222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/>
              <a:t>Unroll the recurrence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E5E1-73E6-4EC0-A549-568A23C84235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sz="quarter" idx="1"/>
            <p:custDataLst>
              <p:tags r:id="rId2"/>
            </p:custDataLst>
          </p:nvPr>
        </p:nvSpPr>
        <p:spPr>
          <a:xfrm>
            <a:off x="1981200" y="1219200"/>
            <a:ext cx="8467969" cy="4937760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T(n) = 3</a:t>
            </a:r>
            <a:r>
              <a:rPr lang="en-US" baseline="30000" dirty="0"/>
              <a:t>d</a:t>
            </a:r>
            <a:r>
              <a:rPr lang="en-US" dirty="0"/>
              <a:t> * T(n/4</a:t>
            </a:r>
            <a:r>
              <a:rPr lang="en-US" baseline="30000" dirty="0"/>
              <a:t>d</a:t>
            </a:r>
            <a:r>
              <a:rPr lang="en-US" dirty="0"/>
              <a:t>) + n * ∑(3/4)</a:t>
            </a:r>
            <a:r>
              <a:rPr lang="en-US" baseline="30000" dirty="0"/>
              <a:t>d</a:t>
            </a:r>
          </a:p>
          <a:p>
            <a:endParaRPr lang="en-US" dirty="0"/>
          </a:p>
          <a:p>
            <a:r>
              <a:rPr lang="en-US" dirty="0"/>
              <a:t>T(n) = 3</a:t>
            </a:r>
            <a:r>
              <a:rPr lang="en-US" baseline="30000" dirty="0"/>
              <a:t>log4(n)</a:t>
            </a:r>
            <a:r>
              <a:rPr lang="en-US" dirty="0"/>
              <a:t> + </a:t>
            </a:r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  <a:sym typeface="Symbol" pitchFamily="2" charset="2"/>
              </a:rPr>
              <a:t></a:t>
            </a:r>
            <a:r>
              <a:rPr lang="en-US" dirty="0"/>
              <a:t>(n)</a:t>
            </a:r>
          </a:p>
          <a:p>
            <a:r>
              <a:rPr lang="en-US" dirty="0"/>
              <a:t>T(n) = n</a:t>
            </a:r>
            <a:r>
              <a:rPr lang="en-US" baseline="30000" dirty="0"/>
              <a:t>log4(3)</a:t>
            </a:r>
            <a:r>
              <a:rPr lang="en-US" dirty="0"/>
              <a:t> + </a:t>
            </a:r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  <a:sym typeface="Symbol" pitchFamily="2" charset="2"/>
              </a:rPr>
              <a:t></a:t>
            </a:r>
            <a:r>
              <a:rPr lang="en-US" dirty="0"/>
              <a:t>(n)      //log rules</a:t>
            </a:r>
          </a:p>
          <a:p>
            <a:endParaRPr lang="en-US" dirty="0"/>
          </a:p>
          <a:p>
            <a:r>
              <a:rPr lang="en-US" dirty="0"/>
              <a:t>T(n) = o(n) + </a:t>
            </a:r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  <a:sym typeface="Symbol" pitchFamily="2" charset="2"/>
              </a:rPr>
              <a:t></a:t>
            </a:r>
            <a:r>
              <a:rPr lang="en-US" dirty="0"/>
              <a:t>(n)</a:t>
            </a:r>
          </a:p>
          <a:p>
            <a:endParaRPr lang="en-US" b="1" i="1" u="sng" dirty="0"/>
          </a:p>
          <a:p>
            <a:r>
              <a:rPr lang="en-US" b="1" i="1" u="sng" dirty="0"/>
              <a:t>T(n) = </a:t>
            </a:r>
            <a:r>
              <a:rPr lang="en-US" altLang="en-US" b="1" u="sng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  <a:sym typeface="Symbol" pitchFamily="2" charset="2"/>
              </a:rPr>
              <a:t></a:t>
            </a:r>
            <a:r>
              <a:rPr lang="en-US" b="1" i="1" u="sng" dirty="0"/>
              <a:t>(n)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836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Substitution Method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E5E1-73E6-4EC0-A549-568A23C8423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5799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Iteration or Substitution Method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E5E1-73E6-4EC0-A549-568A23C84235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34819" name="Rectangle 3"/>
          <p:cNvSpPr>
            <a:spLocks noGrp="1" noChangeArrowheads="1"/>
          </p:cNvSpPr>
          <p:nvPr>
            <p:ph sz="quarter"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/>
              <a:t>Strategy</a:t>
            </a:r>
          </a:p>
          <a:p>
            <a:pPr lvl="1"/>
            <a:r>
              <a:rPr lang="en-US" dirty="0"/>
              <a:t>1. Consider </a:t>
            </a:r>
            <a:r>
              <a:rPr lang="en-US" dirty="0" err="1"/>
              <a:t>Mergesort</a:t>
            </a:r>
            <a:r>
              <a:rPr lang="en-US" dirty="0"/>
              <a:t> Recurrence</a:t>
            </a:r>
          </a:p>
          <a:p>
            <a:pPr lvl="2"/>
            <a:r>
              <a:rPr lang="en-US" dirty="0"/>
              <a:t>T(n) = 2*T(n/2) + n</a:t>
            </a:r>
          </a:p>
          <a:p>
            <a:pPr lvl="1"/>
            <a:r>
              <a:rPr lang="en-US" dirty="0"/>
              <a:t>2. Guess the solution</a:t>
            </a:r>
          </a:p>
          <a:p>
            <a:pPr lvl="2"/>
            <a:r>
              <a:rPr lang="en-US" dirty="0"/>
              <a:t>Let’s go with n*log(n)  **Remember logs are all base 2 (usually)</a:t>
            </a:r>
          </a:p>
          <a:p>
            <a:pPr lvl="1"/>
            <a:r>
              <a:rPr lang="en-US" dirty="0"/>
              <a:t>3. Inductively Prove that recurrence is in proper order class</a:t>
            </a:r>
          </a:p>
          <a:p>
            <a:pPr lvl="2"/>
            <a:r>
              <a:rPr lang="en-US" dirty="0"/>
              <a:t>For n*log(n), we need to prove that T(n) &lt;= c*n*log(n)</a:t>
            </a:r>
          </a:p>
          <a:p>
            <a:pPr lvl="2"/>
            <a:r>
              <a:rPr lang="en-US" dirty="0"/>
              <a:t>For some ‘c’ constant and for all n &gt;= n0</a:t>
            </a:r>
          </a:p>
          <a:p>
            <a:pPr lvl="2"/>
            <a:r>
              <a:rPr lang="en-US" dirty="0"/>
              <a:t>Remember, we get to choose the ‘c’ and ‘n0’ values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Do it on next slides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Iteration or Substitution Method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E5E1-73E6-4EC0-A549-568A23C84235}" type="slidenum">
              <a:rPr lang="en-US" smtClean="0"/>
              <a:pPr/>
              <a:t>17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819" name="Rectangle 3"/>
              <p:cNvSpPr>
                <a:spLocks noGrp="1" noChangeArrowheads="1"/>
              </p:cNvSpPr>
              <p:nvPr>
                <p:ph sz="quarter" idx="1"/>
                <p:custDataLst>
                  <p:tags r:id="rId2"/>
                </p:custDataLst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T(n) = 2*T(n/2) + n</a:t>
                </a:r>
              </a:p>
              <a:p>
                <a:pPr lvl="1"/>
                <a:r>
                  <a:rPr lang="en-US" dirty="0"/>
                  <a:t>Guess n*log(n)</a:t>
                </a:r>
              </a:p>
              <a:p>
                <a:pPr lvl="1"/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∗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i="0" dirty="0" smtClean="0">
                            <a:latin typeface="Cambria Math" panose="02040503050406030204" pitchFamily="18" charset="0"/>
                          </a:rPr>
                          <m:t>log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Base case (n=2):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∗2∗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e>
                    </m:func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2*T(1)+2</a:t>
                </a:r>
                <a:r>
                  <a:rPr lang="en-US" b="0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∗2∗1</m:t>
                    </m:r>
                  </m:oMath>
                </a14:m>
                <a:r>
                  <a:rPr lang="en-US" dirty="0"/>
                  <a:t>	</a:t>
                </a:r>
              </a:p>
              <a:p>
                <a:pPr lvl="1"/>
                <a:r>
                  <a:rPr lang="en-US" dirty="0"/>
                  <a:t>4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			//true if c &gt;= 2</a:t>
                </a:r>
              </a:p>
            </p:txBody>
          </p:sp>
        </mc:Choice>
        <mc:Fallback xmlns="">
          <p:sp>
            <p:nvSpPr>
              <p:cNvPr id="3481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  <p:custDataLst>
                  <p:tags r:id="rId4"/>
                </p:custDataLst>
              </p:nvPr>
            </p:nvSpPr>
            <p:spPr>
              <a:blipFill>
                <a:blip r:embed="rId5"/>
                <a:stretch>
                  <a:fillRect l="-772" t="-12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7756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Iteration or Substitution Method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E5E1-73E6-4EC0-A549-568A23C84235}" type="slidenum">
              <a:rPr lang="en-US" smtClean="0"/>
              <a:pPr/>
              <a:t>18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819" name="Rectangle 3"/>
              <p:cNvSpPr>
                <a:spLocks noGrp="1" noChangeArrowheads="1"/>
              </p:cNvSpPr>
              <p:nvPr>
                <p:ph sz="quarter" idx="1"/>
                <p:custDataLst>
                  <p:tags r:id="rId2"/>
                </p:custDataLst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T(n) = 2*T(n/2) + n</a:t>
                </a:r>
              </a:p>
              <a:p>
                <a:pPr lvl="1"/>
                <a:r>
                  <a:rPr lang="en-US" dirty="0"/>
                  <a:t>Guess n*log(n)</a:t>
                </a: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∗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i="0" dirty="0" smtClean="0">
                            <a:latin typeface="Cambria Math" panose="02040503050406030204" pitchFamily="18" charset="0"/>
                          </a:rPr>
                          <m:t>log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Inductive Hypothesis:</a:t>
                </a:r>
              </a:p>
              <a:p>
                <a:pPr lvl="1"/>
                <a:r>
                  <a:rPr lang="en-US" dirty="0"/>
                  <a:t>Assume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481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  <p:custDataLst>
                  <p:tags r:id="rId4"/>
                </p:custDataLst>
              </p:nvPr>
            </p:nvSpPr>
            <p:spPr>
              <a:blipFill>
                <a:blip r:embed="rId5"/>
                <a:stretch>
                  <a:fillRect l="-772" t="-12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148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Iteration or Substitution Method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E5E1-73E6-4EC0-A549-568A23C84235}" type="slidenum">
              <a:rPr lang="en-US" smtClean="0"/>
              <a:pPr/>
              <a:t>19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819" name="Rectangle 3"/>
              <p:cNvSpPr>
                <a:spLocks noGrp="1" noChangeArrowheads="1"/>
              </p:cNvSpPr>
              <p:nvPr>
                <p:ph sz="quarter" idx="1"/>
                <p:custDataLst>
                  <p:tags r:id="rId2"/>
                </p:custDataLst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T(n) = 2*T(n/2) + n</a:t>
                </a:r>
              </a:p>
              <a:p>
                <a:pPr lvl="1"/>
                <a:r>
                  <a:rPr lang="en-US" dirty="0"/>
                  <a:t>Guess n*log(n)</a:t>
                </a:r>
              </a:p>
              <a:p>
                <a:endParaRPr lang="en-US" dirty="0"/>
              </a:p>
              <a:p>
                <a:r>
                  <a:rPr lang="en-US" dirty="0"/>
                  <a:t>Inductive Step: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2∗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))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fName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d>
                              </m:e>
                            </m:func>
                          </m:e>
                        </m:fun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∗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func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𝑙𝑜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𝐜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𝐧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∗</m:t>
                    </m:r>
                    <m:func>
                      <m:func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fName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𝐧</m:t>
                        </m:r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b="1" dirty="0"/>
              </a:p>
              <a:p>
                <a:pPr marL="274320" lvl="1" indent="0">
                  <a:buNone/>
                </a:pPr>
                <a:r>
                  <a:rPr lang="en-US" b="1" dirty="0"/>
                  <a:t>						//if c  &gt;= 1</a:t>
                </a:r>
              </a:p>
            </p:txBody>
          </p:sp>
        </mc:Choice>
        <mc:Fallback xmlns="">
          <p:sp>
            <p:nvSpPr>
              <p:cNvPr id="3481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  <p:custDataLst>
                  <p:tags r:id="rId4"/>
                </p:custDataLst>
              </p:nvPr>
            </p:nvSpPr>
            <p:spPr>
              <a:blipFill>
                <a:blip r:embed="rId5"/>
                <a:stretch>
                  <a:fillRect l="-772" t="-12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5795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Recurrence Relations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E5E1-73E6-4EC0-A549-568A23C84235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/>
              <a:t>Substitution Method: Subtleties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E5E1-73E6-4EC0-A549-568A23C84235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sz="quarter"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/>
              <a:t>Consider:</a:t>
            </a:r>
          </a:p>
          <a:p>
            <a:pPr lvl="1"/>
            <a:r>
              <a:rPr lang="en-US" dirty="0"/>
              <a:t>T(n) = 2*T(n/2) + 1				T(1)=1</a:t>
            </a:r>
          </a:p>
          <a:p>
            <a:r>
              <a:rPr lang="en-US" dirty="0"/>
              <a:t>Let’s make our guess:</a:t>
            </a:r>
          </a:p>
          <a:p>
            <a:pPr lvl="1"/>
            <a:r>
              <a:rPr lang="en-US" dirty="0"/>
              <a:t>We are thinking O(n)</a:t>
            </a:r>
          </a:p>
          <a:p>
            <a:r>
              <a:rPr lang="en-US" dirty="0"/>
              <a:t>Try to prove:</a:t>
            </a:r>
          </a:p>
          <a:p>
            <a:pPr lvl="1"/>
            <a:r>
              <a:rPr lang="en-US" dirty="0"/>
              <a:t>T(n) &lt;= c*n</a:t>
            </a:r>
          </a:p>
          <a:p>
            <a:pPr lvl="1"/>
            <a:endParaRPr lang="en-US" dirty="0"/>
          </a:p>
          <a:p>
            <a:r>
              <a:rPr lang="en-US" dirty="0"/>
              <a:t>What happens? How do we fix this issue?</a:t>
            </a:r>
          </a:p>
          <a:p>
            <a:r>
              <a:rPr lang="en-US" dirty="0"/>
              <a:t>On next slide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2623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/>
              <a:t>Substitution Method: Subtleties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E5E1-73E6-4EC0-A549-568A23C84235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sz="quarter"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/>
              <a:t>Summary of the problem / issue:</a:t>
            </a:r>
          </a:p>
          <a:p>
            <a:pPr lvl="1"/>
            <a:r>
              <a:rPr lang="en-US" dirty="0"/>
              <a:t>T(n) = 2*T(n/2) + 1</a:t>
            </a:r>
          </a:p>
          <a:p>
            <a:pPr lvl="1"/>
            <a:r>
              <a:rPr lang="en-US" dirty="0"/>
              <a:t>T(n) &lt;= 2(c*(n/2)) + 1</a:t>
            </a:r>
          </a:p>
          <a:p>
            <a:pPr lvl="1"/>
            <a:r>
              <a:rPr lang="en-US" dirty="0"/>
              <a:t>T(n) &lt;= c*n + 1</a:t>
            </a:r>
          </a:p>
          <a:p>
            <a:pPr lvl="1"/>
            <a:endParaRPr lang="en-US" dirty="0"/>
          </a:p>
          <a:p>
            <a:r>
              <a:rPr lang="en-US" dirty="0"/>
              <a:t>What is the issue here?</a:t>
            </a:r>
          </a:p>
          <a:p>
            <a:r>
              <a:rPr lang="en-US" dirty="0"/>
              <a:t>c*n + 1 is TOO LARGE. </a:t>
            </a:r>
          </a:p>
          <a:p>
            <a:r>
              <a:rPr lang="en-US" dirty="0"/>
              <a:t>Need to prove exact form of inductive hypothesis</a:t>
            </a:r>
          </a:p>
        </p:txBody>
      </p:sp>
    </p:spTree>
    <p:extLst>
      <p:ext uri="{BB962C8B-B14F-4D97-AF65-F5344CB8AC3E}">
        <p14:creationId xmlns:p14="http://schemas.microsoft.com/office/powerpoint/2010/main" val="3484433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/>
              <a:t>Substitution Method: Subtleties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E5E1-73E6-4EC0-A549-568A23C84235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sz="quarter"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/>
              <a:t>Here is how we fix the issue. Subtract lower order term.</a:t>
            </a:r>
          </a:p>
          <a:p>
            <a:r>
              <a:rPr lang="en-US" dirty="0"/>
              <a:t>Inductive Hypothesis:</a:t>
            </a:r>
          </a:p>
          <a:p>
            <a:pPr lvl="1"/>
            <a:r>
              <a:rPr lang="en-US" dirty="0"/>
              <a:t>T(n) &lt;= c*n – d	    //d is a constant term. Note c*n-d &lt;= c*n</a:t>
            </a:r>
          </a:p>
          <a:p>
            <a:pPr lvl="1"/>
            <a:endParaRPr lang="en-US" dirty="0"/>
          </a:p>
          <a:p>
            <a:r>
              <a:rPr lang="en-US" dirty="0"/>
              <a:t>Fix:</a:t>
            </a:r>
          </a:p>
          <a:p>
            <a:pPr lvl="1"/>
            <a:r>
              <a:rPr lang="en-US" dirty="0"/>
              <a:t>T(n) = 2*T(n/2) + 1</a:t>
            </a:r>
          </a:p>
          <a:p>
            <a:pPr lvl="1"/>
            <a:r>
              <a:rPr lang="en-US" dirty="0"/>
              <a:t>T(n) &lt;= 2(c*(n/2) - d) + 1</a:t>
            </a:r>
          </a:p>
          <a:p>
            <a:pPr lvl="1"/>
            <a:r>
              <a:rPr lang="en-US" dirty="0"/>
              <a:t>T(n) &lt;= c*n -2d + 1 &lt;= c*n - d		//as long as </a:t>
            </a:r>
            <a:r>
              <a:rPr lang="en-US"/>
              <a:t>d &gt;= 1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999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/>
              <a:t>Substitution Method: Another Pitfall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E5E1-73E6-4EC0-A549-568A23C84235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sz="quarter"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/>
              <a:t>Consider </a:t>
            </a:r>
            <a:r>
              <a:rPr lang="en-US" dirty="0" err="1"/>
              <a:t>Mergesort</a:t>
            </a:r>
            <a:r>
              <a:rPr lang="en-US" dirty="0"/>
              <a:t> recurrence again:</a:t>
            </a:r>
          </a:p>
          <a:p>
            <a:pPr lvl="1"/>
            <a:r>
              <a:rPr lang="en-US" dirty="0"/>
              <a:t>T(n) = 2*T(n/2) + n</a:t>
            </a:r>
          </a:p>
          <a:p>
            <a:r>
              <a:rPr lang="en-US" dirty="0"/>
              <a:t>Let’s make our guess:</a:t>
            </a:r>
          </a:p>
          <a:p>
            <a:pPr lvl="1"/>
            <a:r>
              <a:rPr lang="en-US" dirty="0"/>
              <a:t>We are thinking O(n) </a:t>
            </a:r>
            <a:r>
              <a:rPr lang="en-US" dirty="0">
                <a:sym typeface="Wingdings" panose="05000000000000000000" pitchFamily="2" charset="2"/>
              </a:rPr>
              <a:t> Note that this is INCORRECT!</a:t>
            </a:r>
            <a:endParaRPr lang="en-US" dirty="0"/>
          </a:p>
          <a:p>
            <a:r>
              <a:rPr lang="en-US" dirty="0"/>
              <a:t>Try to prove:</a:t>
            </a:r>
          </a:p>
          <a:p>
            <a:pPr lvl="1"/>
            <a:r>
              <a:rPr lang="en-US" dirty="0"/>
              <a:t>T(n) &lt;= c*n</a:t>
            </a:r>
          </a:p>
          <a:p>
            <a:pPr lvl="1"/>
            <a:endParaRPr lang="en-US" dirty="0"/>
          </a:p>
          <a:p>
            <a:r>
              <a:rPr lang="en-US" dirty="0"/>
              <a:t>What happens?</a:t>
            </a:r>
          </a:p>
          <a:p>
            <a:r>
              <a:rPr lang="en-US" dirty="0"/>
              <a:t>On next slides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8030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/>
              <a:t>Substitution Method: Pitfall Example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E5E1-73E6-4EC0-A549-568A23C84235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sz="quarter"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/>
              <a:t>Attempt to prove:</a:t>
            </a:r>
          </a:p>
          <a:p>
            <a:pPr lvl="1"/>
            <a:r>
              <a:rPr lang="en-US" dirty="0"/>
              <a:t>T(n) = 2*T(n/2) + n</a:t>
            </a:r>
          </a:p>
          <a:p>
            <a:pPr lvl="1"/>
            <a:r>
              <a:rPr lang="en-US" dirty="0"/>
              <a:t>T(n) &lt;= 2*(c*n/2) + n</a:t>
            </a:r>
          </a:p>
          <a:p>
            <a:pPr lvl="1"/>
            <a:r>
              <a:rPr lang="en-US" dirty="0"/>
              <a:t>T(n) &lt;= </a:t>
            </a:r>
            <a:r>
              <a:rPr lang="en-US" b="1" i="1" dirty="0"/>
              <a:t>c*n + n</a:t>
            </a:r>
          </a:p>
          <a:p>
            <a:pPr lvl="1"/>
            <a:endParaRPr lang="en-US" dirty="0"/>
          </a:p>
          <a:p>
            <a:pPr algn="l"/>
            <a:r>
              <a:rPr lang="en-US" dirty="0"/>
              <a:t>Again, need to prove EXACT form of inductive hypothesis.</a:t>
            </a:r>
          </a:p>
          <a:p>
            <a:pPr algn="l"/>
            <a:r>
              <a:rPr lang="en-US" dirty="0"/>
              <a:t>Subtracting off a lower order term won’t help.</a:t>
            </a:r>
          </a:p>
          <a:p>
            <a:pPr lvl="1" algn="l"/>
            <a:r>
              <a:rPr lang="en-US" dirty="0"/>
              <a:t>Why?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65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Recursion Tree Method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E5E1-73E6-4EC0-A549-568A23C84235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7276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914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209800" y="2981326"/>
          <a:ext cx="8458200" cy="3876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36" name="Photo Editor Photo" r:id="rId6" imgW="7658764" imgH="4031329" progId="">
                  <p:embed/>
                </p:oleObj>
              </mc:Choice>
              <mc:Fallback>
                <p:oleObj name="Photo Editor Photo" r:id="rId6" imgW="7658764" imgH="4031329" progId="">
                  <p:embed/>
                  <p:pic>
                    <p:nvPicPr>
                      <p:cNvPr id="0" name="Picture 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-9901"/>
                      <a:stretch>
                        <a:fillRect/>
                      </a:stretch>
                    </p:blipFill>
                    <p:spPr bwMode="auto">
                      <a:xfrm>
                        <a:off x="2209800" y="2981326"/>
                        <a:ext cx="8458200" cy="3876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15" name="Rectangle 3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>
          <a:xfrm>
            <a:off x="1905000" y="381000"/>
            <a:ext cx="8229600" cy="685800"/>
          </a:xfrm>
        </p:spPr>
        <p:txBody>
          <a:bodyPr>
            <a:normAutofit/>
          </a:bodyPr>
          <a:lstStyle/>
          <a:p>
            <a:r>
              <a:rPr lang="en-US" dirty="0"/>
              <a:t>Recursion Tree Method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E5E1-73E6-4EC0-A549-568A23C84235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38916" name="Rectangle 4"/>
          <p:cNvSpPr>
            <a:spLocks noGrp="1" noChangeArrowheads="1"/>
          </p:cNvSpPr>
          <p:nvPr>
            <p:ph sz="quarter" idx="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z="2400" dirty="0"/>
              <a:t>Evaluate:  T(n) = 2*T(n/2) + n</a:t>
            </a:r>
          </a:p>
          <a:p>
            <a:pPr lvl="1"/>
            <a:r>
              <a:rPr lang="en-US" sz="2000" dirty="0"/>
              <a:t>Work copy: T(k) = T(k/2) + T(k/2) + k</a:t>
            </a:r>
          </a:p>
          <a:p>
            <a:pPr lvl="1"/>
            <a:r>
              <a:rPr lang="en-US" sz="2000" dirty="0"/>
              <a:t>For k=n/2,  T(n/2) = T(n/4) + T(n/4) + (n/2)</a:t>
            </a:r>
          </a:p>
          <a:p>
            <a:r>
              <a:rPr lang="en-US" sz="2400" dirty="0"/>
              <a:t>[size| non-recursive cost]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Recursion Tree: Total Cost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E5E1-73E6-4EC0-A549-568A23C84235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sz="quarter"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/>
              <a:t>To evaluate the total cost of the recursion tree</a:t>
            </a:r>
          </a:p>
          <a:p>
            <a:pPr lvl="1"/>
            <a:r>
              <a:rPr lang="en-US" dirty="0"/>
              <a:t>sum all the non-recursive costs of all nodes </a:t>
            </a:r>
          </a:p>
          <a:p>
            <a:pPr lvl="1"/>
            <a:r>
              <a:rPr lang="en-US" dirty="0"/>
              <a:t>= Sum (</a:t>
            </a:r>
            <a:r>
              <a:rPr lang="en-US" dirty="0" err="1"/>
              <a:t>rowSum</a:t>
            </a:r>
            <a:r>
              <a:rPr lang="en-US" dirty="0"/>
              <a:t>(cost of all nodes at the same depth))</a:t>
            </a:r>
          </a:p>
          <a:p>
            <a:r>
              <a:rPr lang="en-US" dirty="0"/>
              <a:t>Determine the maximum depth of the recursion tree:</a:t>
            </a:r>
          </a:p>
          <a:p>
            <a:pPr lvl="1"/>
            <a:r>
              <a:rPr lang="en-US" dirty="0"/>
              <a:t>For our example, at tree depth d the size parameter is n/(2</a:t>
            </a:r>
            <a:r>
              <a:rPr lang="en-US" baseline="30000" dirty="0"/>
              <a:t>d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the size parameter converging to base case, i.e. case 1</a:t>
            </a:r>
          </a:p>
          <a:p>
            <a:pPr lvl="1"/>
            <a:r>
              <a:rPr lang="en-US" dirty="0"/>
              <a:t>such that, n/(2</a:t>
            </a:r>
            <a:r>
              <a:rPr lang="en-US" baseline="30000" dirty="0"/>
              <a:t>d</a:t>
            </a:r>
            <a:r>
              <a:rPr lang="en-US" dirty="0"/>
              <a:t>) = 1, </a:t>
            </a:r>
          </a:p>
          <a:p>
            <a:pPr lvl="1"/>
            <a:r>
              <a:rPr lang="en-US" dirty="0"/>
              <a:t>d = </a:t>
            </a:r>
            <a:r>
              <a:rPr lang="en-US" dirty="0" err="1"/>
              <a:t>lg</a:t>
            </a:r>
            <a:r>
              <a:rPr lang="en-US" dirty="0"/>
              <a:t>(n)</a:t>
            </a:r>
          </a:p>
          <a:p>
            <a:pPr lvl="1"/>
            <a:r>
              <a:rPr lang="en-US" dirty="0"/>
              <a:t>The </a:t>
            </a:r>
            <a:r>
              <a:rPr lang="en-US" dirty="0" err="1"/>
              <a:t>rowSum</a:t>
            </a:r>
            <a:r>
              <a:rPr lang="en-US" dirty="0"/>
              <a:t> for each row is n</a:t>
            </a:r>
          </a:p>
          <a:p>
            <a:r>
              <a:rPr lang="en-US" dirty="0"/>
              <a:t>Therefore, the total cost, T(n) = n </a:t>
            </a:r>
            <a:r>
              <a:rPr lang="en-US" dirty="0" err="1"/>
              <a:t>lg</a:t>
            </a:r>
            <a:r>
              <a:rPr lang="en-US" dirty="0"/>
              <a:t>(n)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Master Theorem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E5E1-73E6-4EC0-A549-568A23C84235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1994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The Master Theorem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E5E1-73E6-4EC0-A549-568A23C84235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40963" name="Rectangle 3"/>
          <p:cNvSpPr>
            <a:spLocks noGrp="1" noChangeArrowheads="1"/>
          </p:cNvSpPr>
          <p:nvPr>
            <p:ph sz="quarter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Given: a </a:t>
            </a:r>
            <a:r>
              <a:rPr lang="en-US" i="1" dirty="0">
                <a:solidFill>
                  <a:schemeClr val="tx2"/>
                </a:solidFill>
              </a:rPr>
              <a:t>divide and conquer</a:t>
            </a:r>
            <a:r>
              <a:rPr lang="en-US" dirty="0"/>
              <a:t> algorithm</a:t>
            </a:r>
          </a:p>
          <a:p>
            <a:pPr lvl="1"/>
            <a:r>
              <a:rPr lang="en-US" dirty="0"/>
              <a:t>An algorithm that divides the problem of size </a:t>
            </a:r>
            <a:r>
              <a:rPr lang="en-US" i="1" dirty="0"/>
              <a:t>n</a:t>
            </a:r>
            <a:r>
              <a:rPr lang="en-US" dirty="0"/>
              <a:t> into </a:t>
            </a:r>
            <a:r>
              <a:rPr lang="en-US" i="1" dirty="0"/>
              <a:t>a</a:t>
            </a:r>
            <a:r>
              <a:rPr lang="en-US" dirty="0"/>
              <a:t> </a:t>
            </a:r>
            <a:r>
              <a:rPr lang="en-US" dirty="0" err="1"/>
              <a:t>subproblems</a:t>
            </a:r>
            <a:r>
              <a:rPr lang="en-US" dirty="0"/>
              <a:t>, each of size </a:t>
            </a:r>
            <a:r>
              <a:rPr lang="en-US" i="1" dirty="0"/>
              <a:t>n</a:t>
            </a:r>
            <a:r>
              <a:rPr lang="en-US" dirty="0"/>
              <a:t>/b</a:t>
            </a:r>
          </a:p>
          <a:p>
            <a:pPr lvl="1"/>
            <a:r>
              <a:rPr lang="en-US" dirty="0"/>
              <a:t>Let the cost of each stage (i.e., the work to divide the problem + combine solved </a:t>
            </a:r>
            <a:r>
              <a:rPr lang="en-US" dirty="0" err="1"/>
              <a:t>subproblems</a:t>
            </a:r>
            <a:r>
              <a:rPr lang="en-US" dirty="0"/>
              <a:t>) be described by the function </a:t>
            </a:r>
            <a:r>
              <a:rPr lang="en-US" i="1" dirty="0"/>
              <a:t>f(n)</a:t>
            </a:r>
          </a:p>
          <a:p>
            <a:r>
              <a:rPr lang="en-US" dirty="0"/>
              <a:t>Then, the Master Theorem gives us a cookbook for the algorithm’s running time</a:t>
            </a:r>
          </a:p>
          <a:p>
            <a:pPr lvl="1"/>
            <a:r>
              <a:rPr lang="en-US" dirty="0"/>
              <a:t>Some textbooks has a simpler version they call the “Main Recurrence Theorem”</a:t>
            </a:r>
          </a:p>
          <a:p>
            <a:pPr lvl="1"/>
            <a:r>
              <a:rPr lang="en-US" dirty="0"/>
              <a:t>We’ll splits it into individual parts</a:t>
            </a:r>
          </a:p>
        </p:txBody>
      </p:sp>
    </p:spTree>
    <p:extLst>
      <p:ext uri="{BB962C8B-B14F-4D97-AF65-F5344CB8AC3E}">
        <p14:creationId xmlns:p14="http://schemas.microsoft.com/office/powerpoint/2010/main" val="1372862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Solving Recurrence Relations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E5E1-73E6-4EC0-A549-568A23C84235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sz="quarter"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/>
              <a:t>Several (four) methods for solving:</a:t>
            </a:r>
          </a:p>
          <a:p>
            <a:pPr lvl="1"/>
            <a:r>
              <a:rPr lang="en-US" dirty="0"/>
              <a:t>Directly Solve</a:t>
            </a:r>
          </a:p>
          <a:p>
            <a:pPr lvl="1"/>
            <a:r>
              <a:rPr lang="en-US" dirty="0"/>
              <a:t>Substitution method</a:t>
            </a:r>
          </a:p>
          <a:p>
            <a:pPr lvl="2"/>
            <a:r>
              <a:rPr lang="en-US" dirty="0"/>
              <a:t>In short, guess the runtime and solve by induction</a:t>
            </a:r>
          </a:p>
          <a:p>
            <a:pPr lvl="1"/>
            <a:r>
              <a:rPr lang="en-US" dirty="0"/>
              <a:t>Recurrence trees</a:t>
            </a:r>
          </a:p>
          <a:p>
            <a:pPr lvl="2"/>
            <a:r>
              <a:rPr lang="en-US" dirty="0"/>
              <a:t>We won’t see this in great detail, but a graphical view of the recurrence</a:t>
            </a:r>
          </a:p>
          <a:p>
            <a:pPr lvl="2"/>
            <a:r>
              <a:rPr lang="en-US" dirty="0"/>
              <a:t>Sometimes a picture is worth 2</a:t>
            </a:r>
            <a:r>
              <a:rPr lang="en-US" baseline="30000" dirty="0"/>
              <a:t>10</a:t>
            </a:r>
            <a:r>
              <a:rPr lang="en-US" dirty="0"/>
              <a:t> words!</a:t>
            </a:r>
          </a:p>
          <a:p>
            <a:pPr lvl="1"/>
            <a:r>
              <a:rPr lang="en-US" dirty="0"/>
              <a:t>“Master” theorem</a:t>
            </a:r>
          </a:p>
          <a:p>
            <a:pPr lvl="2"/>
            <a:r>
              <a:rPr lang="en-US" dirty="0"/>
              <a:t>Easy to find Order-Class for a number of common cases</a:t>
            </a:r>
          </a:p>
          <a:p>
            <a:pPr lvl="2"/>
            <a:r>
              <a:rPr lang="en-US" dirty="0"/>
              <a:t>Different variations are called different things, depending on the source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The Master Theorem (from </a:t>
            </a:r>
            <a:r>
              <a:rPr lang="en-US" dirty="0" err="1"/>
              <a:t>Cormen</a:t>
            </a:r>
            <a:r>
              <a:rPr lang="en-US" dirty="0"/>
              <a:t>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E5E1-73E6-4EC0-A549-568A23C84235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41987" name="Rectangle 3"/>
          <p:cNvSpPr>
            <a:spLocks noGrp="1" noChangeArrowheads="1"/>
          </p:cNvSpPr>
          <p:nvPr>
            <p:ph sz="quarter" idx="1"/>
            <p:custDataLst>
              <p:tags r:id="rId2"/>
            </p:custDataLst>
          </p:nvPr>
        </p:nvSpPr>
        <p:spPr>
          <a:xfrm>
            <a:off x="1117600" y="1270000"/>
            <a:ext cx="10688320" cy="545211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If  T(n) = </a:t>
            </a:r>
            <a:r>
              <a:rPr lang="en-US" dirty="0">
                <a:latin typeface="Times"/>
                <a:cs typeface="Times"/>
              </a:rPr>
              <a:t>a T(n/b) + f(n) </a:t>
            </a:r>
          </a:p>
          <a:p>
            <a:pPr lvl="1"/>
            <a:r>
              <a:rPr lang="en-US" dirty="0"/>
              <a:t>then let k = </a:t>
            </a:r>
            <a:r>
              <a:rPr lang="en-US" dirty="0" err="1"/>
              <a:t>lg</a:t>
            </a:r>
            <a:r>
              <a:rPr lang="en-US" dirty="0"/>
              <a:t> a / </a:t>
            </a:r>
            <a:r>
              <a:rPr lang="en-US" dirty="0" err="1"/>
              <a:t>lg</a:t>
            </a:r>
            <a:r>
              <a:rPr lang="en-US" dirty="0"/>
              <a:t> b = </a:t>
            </a:r>
            <a:r>
              <a:rPr lang="en-US" dirty="0" err="1"/>
              <a:t>log</a:t>
            </a:r>
            <a:r>
              <a:rPr lang="en-US" baseline="-25000" dirty="0" err="1"/>
              <a:t>b</a:t>
            </a:r>
            <a:r>
              <a:rPr lang="en-US" dirty="0"/>
              <a:t>(a) (critical exponent)</a:t>
            </a:r>
          </a:p>
          <a:p>
            <a:pPr lvl="1"/>
            <a:r>
              <a:rPr lang="en-US" dirty="0"/>
              <a:t>We want to compare f(n) to </a:t>
            </a:r>
            <a:r>
              <a:rPr lang="en-US" dirty="0" err="1"/>
              <a:t>n</a:t>
            </a:r>
            <a:r>
              <a:rPr lang="en-US" baseline="30000" dirty="0" err="1"/>
              <a:t>k</a:t>
            </a:r>
            <a:endParaRPr lang="en-US" baseline="30000" dirty="0"/>
          </a:p>
          <a:p>
            <a:pPr lvl="1"/>
            <a:endParaRPr lang="en-US" dirty="0"/>
          </a:p>
          <a:p>
            <a:r>
              <a:rPr lang="en-US" dirty="0"/>
              <a:t>Then three common cases:</a:t>
            </a:r>
          </a:p>
          <a:p>
            <a:pPr lvl="1"/>
            <a:r>
              <a:rPr lang="en-US" dirty="0"/>
              <a:t>If f(n) </a:t>
            </a:r>
            <a:r>
              <a:rPr lang="en-US" dirty="0">
                <a:sym typeface="Symbol" charset="2"/>
              </a:rPr>
              <a:t></a:t>
            </a:r>
            <a:r>
              <a:rPr lang="en-US" dirty="0"/>
              <a:t> O(</a:t>
            </a:r>
            <a:r>
              <a:rPr lang="en-US" dirty="0" err="1"/>
              <a:t>n</a:t>
            </a:r>
            <a:r>
              <a:rPr lang="en-US" baseline="30000" dirty="0" err="1"/>
              <a:t>k</a:t>
            </a:r>
            <a:r>
              <a:rPr lang="en-US" baseline="30000" dirty="0"/>
              <a:t>-</a:t>
            </a:r>
            <a:r>
              <a:rPr lang="en-US" baseline="30000" dirty="0">
                <a:sym typeface="Symbol" charset="2"/>
              </a:rPr>
              <a:t></a:t>
            </a:r>
            <a:r>
              <a:rPr lang="en-US" dirty="0"/>
              <a:t>) for some positive </a:t>
            </a:r>
            <a:r>
              <a:rPr lang="en-US" dirty="0">
                <a:sym typeface="Symbol" charset="2"/>
              </a:rPr>
              <a:t></a:t>
            </a:r>
            <a:r>
              <a:rPr lang="en-US" dirty="0"/>
              <a:t>, then T(n) </a:t>
            </a:r>
            <a:r>
              <a:rPr lang="en-US" dirty="0">
                <a:sym typeface="Symbol" charset="2"/>
              </a:rPr>
              <a:t></a:t>
            </a:r>
            <a:r>
              <a:rPr lang="en-US" dirty="0"/>
              <a:t> </a:t>
            </a:r>
            <a:r>
              <a:rPr lang="en-US" dirty="0">
                <a:sym typeface="Symbol" charset="2"/>
              </a:rPr>
              <a:t></a:t>
            </a:r>
            <a:r>
              <a:rPr lang="en-US" dirty="0"/>
              <a:t>(</a:t>
            </a:r>
            <a:r>
              <a:rPr lang="en-US" dirty="0" err="1"/>
              <a:t>n</a:t>
            </a:r>
            <a:r>
              <a:rPr lang="en-US" baseline="30000" dirty="0" err="1"/>
              <a:t>k</a:t>
            </a:r>
            <a:r>
              <a:rPr lang="en-US" dirty="0"/>
              <a:t>)</a:t>
            </a:r>
          </a:p>
          <a:p>
            <a:pPr lvl="1"/>
            <a:endParaRPr lang="en-US" dirty="0">
              <a:sym typeface="Symbol" charset="2"/>
            </a:endParaRPr>
          </a:p>
          <a:p>
            <a:pPr lvl="1"/>
            <a:r>
              <a:rPr lang="en-US" dirty="0">
                <a:sym typeface="Symbol" charset="2"/>
              </a:rPr>
              <a:t>If f(n) </a:t>
            </a:r>
            <a:r>
              <a:rPr lang="en-US" dirty="0"/>
              <a:t> </a:t>
            </a:r>
            <a:r>
              <a:rPr lang="en-US" dirty="0">
                <a:sym typeface="Symbol" charset="2"/>
              </a:rPr>
              <a:t></a:t>
            </a:r>
            <a:r>
              <a:rPr lang="en-US" dirty="0"/>
              <a:t>(</a:t>
            </a:r>
            <a:r>
              <a:rPr lang="en-US" dirty="0" err="1"/>
              <a:t>n</a:t>
            </a:r>
            <a:r>
              <a:rPr lang="en-US" baseline="30000" dirty="0" err="1"/>
              <a:t>k</a:t>
            </a:r>
            <a:r>
              <a:rPr lang="en-US" dirty="0"/>
              <a:t>) then T(n) </a:t>
            </a:r>
            <a:r>
              <a:rPr lang="en-US" dirty="0">
                <a:sym typeface="Symbol" charset="2"/>
              </a:rPr>
              <a:t></a:t>
            </a:r>
            <a:r>
              <a:rPr lang="en-US" dirty="0"/>
              <a:t> </a:t>
            </a:r>
            <a:r>
              <a:rPr lang="en-US" dirty="0">
                <a:sym typeface="Symbol" charset="2"/>
              </a:rPr>
              <a:t></a:t>
            </a:r>
            <a:r>
              <a:rPr lang="en-US" dirty="0"/>
              <a:t>( f(n) log(n) ) = </a:t>
            </a:r>
            <a:r>
              <a:rPr lang="en-US" dirty="0">
                <a:sym typeface="Symbol" charset="2"/>
              </a:rPr>
              <a:t></a:t>
            </a:r>
            <a:r>
              <a:rPr lang="en-US" dirty="0"/>
              <a:t>(</a:t>
            </a:r>
            <a:r>
              <a:rPr lang="en-US" dirty="0" err="1"/>
              <a:t>n</a:t>
            </a:r>
            <a:r>
              <a:rPr lang="en-US" baseline="30000" dirty="0" err="1"/>
              <a:t>k</a:t>
            </a:r>
            <a:r>
              <a:rPr lang="en-US" dirty="0"/>
              <a:t> log(n))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If f(n) </a:t>
            </a:r>
            <a:r>
              <a:rPr lang="en-US" dirty="0">
                <a:sym typeface="Symbol" charset="2"/>
              </a:rPr>
              <a:t></a:t>
            </a:r>
            <a:r>
              <a:rPr lang="en-US" dirty="0"/>
              <a:t> </a:t>
            </a:r>
            <a:r>
              <a:rPr lang="en-US" dirty="0">
                <a:sym typeface="Symbol" charset="2"/>
              </a:rPr>
              <a:t>(</a:t>
            </a:r>
            <a:r>
              <a:rPr lang="en-US" dirty="0" err="1"/>
              <a:t>n</a:t>
            </a:r>
            <a:r>
              <a:rPr lang="en-US" baseline="30000" dirty="0" err="1"/>
              <a:t>k</a:t>
            </a:r>
            <a:r>
              <a:rPr lang="en-US" baseline="30000" dirty="0"/>
              <a:t>+</a:t>
            </a:r>
            <a:r>
              <a:rPr lang="en-US" baseline="30000" dirty="0">
                <a:sym typeface="Symbol" charset="2"/>
              </a:rPr>
              <a:t></a:t>
            </a:r>
            <a:r>
              <a:rPr lang="en-US" dirty="0"/>
              <a:t>) for some positive </a:t>
            </a:r>
            <a:r>
              <a:rPr lang="en-US" dirty="0">
                <a:sym typeface="Symbol" charset="2"/>
              </a:rPr>
              <a:t></a:t>
            </a:r>
            <a:r>
              <a:rPr lang="en-US" dirty="0"/>
              <a:t>, and </a:t>
            </a:r>
          </a:p>
          <a:p>
            <a:pPr marL="274320" lvl="1" indent="0" algn="l">
              <a:buNone/>
            </a:pPr>
            <a:r>
              <a:rPr lang="en-US" dirty="0"/>
              <a:t>      </a:t>
            </a:r>
            <a:r>
              <a:rPr lang="en-US" i="1" dirty="0">
                <a:latin typeface="Times"/>
                <a:cs typeface="Times"/>
              </a:rPr>
              <a:t>a f(n/b) ≤ c f(n) </a:t>
            </a:r>
            <a:r>
              <a:rPr lang="en-US" dirty="0"/>
              <a:t>for some </a:t>
            </a:r>
            <a:r>
              <a:rPr lang="en-US" i="1" dirty="0">
                <a:latin typeface="Times"/>
                <a:cs typeface="Times"/>
              </a:rPr>
              <a:t>c &lt; 1 </a:t>
            </a:r>
            <a:r>
              <a:rPr lang="en-US" dirty="0"/>
              <a:t>and sufficiently large </a:t>
            </a:r>
            <a:r>
              <a:rPr lang="en-US" i="1" dirty="0"/>
              <a:t>n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/>
              <a:t>      then T(n) </a:t>
            </a:r>
            <a:r>
              <a:rPr lang="en-US" dirty="0">
                <a:sym typeface="Symbol" charset="2"/>
              </a:rPr>
              <a:t></a:t>
            </a:r>
            <a:r>
              <a:rPr lang="en-US" dirty="0"/>
              <a:t> </a:t>
            </a:r>
            <a:r>
              <a:rPr lang="en-US" dirty="0">
                <a:sym typeface="Symbol" charset="2"/>
              </a:rPr>
              <a:t></a:t>
            </a:r>
            <a:r>
              <a:rPr lang="en-US" dirty="0"/>
              <a:t>(f(n))</a:t>
            </a:r>
          </a:p>
          <a:p>
            <a:pPr lvl="1"/>
            <a:endParaRPr lang="en-US" dirty="0"/>
          </a:p>
          <a:p>
            <a:r>
              <a:rPr lang="en-US" dirty="0"/>
              <a:t>Note: none of these cases may apply</a:t>
            </a:r>
          </a:p>
        </p:txBody>
      </p:sp>
    </p:spTree>
    <p:extLst>
      <p:ext uri="{BB962C8B-B14F-4D97-AF65-F5344CB8AC3E}">
        <p14:creationId xmlns:p14="http://schemas.microsoft.com/office/powerpoint/2010/main" val="2734617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Using the Master Theorem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E5E1-73E6-4EC0-A549-568A23C84235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44035" name="Rectangle 3"/>
          <p:cNvSpPr>
            <a:spLocks noGrp="1" noChangeArrowheads="1"/>
          </p:cNvSpPr>
          <p:nvPr>
            <p:ph sz="quarter"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/>
              <a:t>T(n) = 9T(n/3) + n</a:t>
            </a:r>
          </a:p>
          <a:p>
            <a:pPr lvl="1"/>
            <a:r>
              <a:rPr lang="en-US" dirty="0"/>
              <a:t>A = 9, b = 3, f(n) = n</a:t>
            </a:r>
          </a:p>
          <a:p>
            <a:pPr lvl="1"/>
            <a:endParaRPr lang="en-US" dirty="0"/>
          </a:p>
          <a:p>
            <a:r>
              <a:rPr lang="en-US" dirty="0"/>
              <a:t>Master Theorem</a:t>
            </a:r>
          </a:p>
          <a:p>
            <a:pPr lvl="1"/>
            <a:r>
              <a:rPr lang="en-US" dirty="0"/>
              <a:t>k = </a:t>
            </a:r>
            <a:r>
              <a:rPr lang="en-US" dirty="0" err="1"/>
              <a:t>lg</a:t>
            </a:r>
            <a:r>
              <a:rPr lang="en-US" dirty="0"/>
              <a:t> 9 / </a:t>
            </a:r>
            <a:r>
              <a:rPr lang="en-US" dirty="0" err="1"/>
              <a:t>lg</a:t>
            </a:r>
            <a:r>
              <a:rPr lang="en-US" dirty="0"/>
              <a:t> 3 = log</a:t>
            </a:r>
            <a:r>
              <a:rPr lang="en-US" sz="1400" dirty="0"/>
              <a:t>3</a:t>
            </a:r>
            <a:r>
              <a:rPr lang="en-US" dirty="0"/>
              <a:t> 9 = 2</a:t>
            </a:r>
          </a:p>
          <a:p>
            <a:pPr lvl="1"/>
            <a:r>
              <a:rPr lang="en-US" dirty="0"/>
              <a:t>Compare f(n)=n to n</a:t>
            </a:r>
            <a:r>
              <a:rPr lang="en-US" baseline="30000" dirty="0"/>
              <a:t>2</a:t>
            </a:r>
          </a:p>
          <a:p>
            <a:pPr lvl="1" algn="l"/>
            <a:r>
              <a:rPr lang="en-US" dirty="0">
                <a:sym typeface="Symbol" charset="2"/>
              </a:rPr>
              <a:t>Since f(n) = O(</a:t>
            </a:r>
            <a:r>
              <a:rPr lang="en-US" dirty="0"/>
              <a:t>n</a:t>
            </a:r>
            <a:r>
              <a:rPr lang="en-US" baseline="30000" dirty="0"/>
              <a:t>log</a:t>
            </a:r>
            <a:r>
              <a:rPr lang="en-US" sz="1400" baseline="30000" dirty="0"/>
              <a:t>3</a:t>
            </a:r>
            <a:r>
              <a:rPr lang="en-US" baseline="30000" dirty="0"/>
              <a:t> 9 - </a:t>
            </a:r>
            <a:r>
              <a:rPr lang="en-US" baseline="30000" dirty="0">
                <a:sym typeface="Symbol" charset="2"/>
              </a:rPr>
              <a:t></a:t>
            </a:r>
            <a:r>
              <a:rPr lang="en-US" dirty="0">
                <a:sym typeface="Symbol" charset="2"/>
              </a:rPr>
              <a:t>), where =1, case 1 applies:</a:t>
            </a:r>
            <a:br>
              <a:rPr lang="en-US" dirty="0">
                <a:sym typeface="Symbol" charset="2"/>
              </a:rPr>
            </a:br>
            <a:r>
              <a:rPr lang="en-US" dirty="0">
                <a:sym typeface="Symbol" charset="2"/>
              </a:rPr>
              <a:t>           </a:t>
            </a:r>
            <a:r>
              <a:rPr lang="en-US" sz="2800" dirty="0"/>
              <a:t>T(n) </a:t>
            </a:r>
            <a:r>
              <a:rPr lang="en-US" sz="2800" dirty="0">
                <a:sym typeface="Symbol" charset="2"/>
              </a:rPr>
              <a:t></a:t>
            </a:r>
            <a:r>
              <a:rPr lang="en-US" sz="2800" dirty="0"/>
              <a:t> </a:t>
            </a:r>
            <a:r>
              <a:rPr lang="en-US" sz="2800" dirty="0">
                <a:sym typeface="Symbol" charset="2"/>
              </a:rPr>
              <a:t></a:t>
            </a:r>
            <a:r>
              <a:rPr lang="en-US" sz="2800" dirty="0"/>
              <a:t>(</a:t>
            </a:r>
            <a:r>
              <a:rPr lang="en-US" sz="2800" dirty="0" err="1"/>
              <a:t>n</a:t>
            </a:r>
            <a:r>
              <a:rPr lang="en-US" sz="2800" baseline="30000" dirty="0" err="1"/>
              <a:t>k</a:t>
            </a:r>
            <a:r>
              <a:rPr lang="en-US" sz="2800" dirty="0"/>
              <a:t>)</a:t>
            </a:r>
            <a:endParaRPr lang="en-US" dirty="0">
              <a:sym typeface="Symbol" charset="2"/>
            </a:endParaRPr>
          </a:p>
          <a:p>
            <a:pPr lvl="1"/>
            <a:r>
              <a:rPr lang="en-US" dirty="0">
                <a:sym typeface="Symbol" charset="2"/>
              </a:rPr>
              <a:t>Thus the solution is T(n) = (n</a:t>
            </a:r>
            <a:r>
              <a:rPr lang="en-US" baseline="30000" dirty="0">
                <a:sym typeface="Symbol" charset="2"/>
              </a:rPr>
              <a:t>2</a:t>
            </a:r>
            <a:r>
              <a:rPr lang="en-US" dirty="0">
                <a:sym typeface="Symbol" charset="2"/>
              </a:rPr>
              <a:t>) since k=2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4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>
                <a:sym typeface="Symbol" charset="2"/>
              </a:rPr>
              <a:t>Problems to Try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E5E1-73E6-4EC0-A549-568A23C84235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45059" name="Rectangle 3"/>
          <p:cNvSpPr>
            <a:spLocks noGrp="1" noChangeArrowheads="1"/>
          </p:cNvSpPr>
          <p:nvPr>
            <p:ph sz="quarter"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>
                <a:sym typeface="Symbol" charset="2"/>
              </a:rPr>
              <a:t>Can you use a theorem on these?</a:t>
            </a:r>
          </a:p>
          <a:p>
            <a:r>
              <a:rPr lang="en-US" dirty="0">
                <a:sym typeface="Symbol" charset="2"/>
              </a:rPr>
              <a:t>Assume T(1) = 1</a:t>
            </a:r>
          </a:p>
          <a:p>
            <a:endParaRPr lang="en-US" dirty="0">
              <a:sym typeface="Symbol" charset="2"/>
            </a:endParaRPr>
          </a:p>
          <a:p>
            <a:r>
              <a:rPr lang="en-US" dirty="0">
                <a:sym typeface="Symbol" charset="2"/>
              </a:rPr>
              <a:t>T(n) = T(n/2) + </a:t>
            </a:r>
            <a:r>
              <a:rPr lang="en-US" dirty="0" err="1">
                <a:sym typeface="Symbol" charset="2"/>
              </a:rPr>
              <a:t>lg</a:t>
            </a:r>
            <a:r>
              <a:rPr lang="en-US" dirty="0">
                <a:sym typeface="Symbol" charset="2"/>
              </a:rPr>
              <a:t> n</a:t>
            </a:r>
          </a:p>
          <a:p>
            <a:r>
              <a:rPr lang="en-US" dirty="0">
                <a:sym typeface="Symbol" charset="2"/>
              </a:rPr>
              <a:t>T(n) = T(n/2) + n</a:t>
            </a:r>
          </a:p>
          <a:p>
            <a:r>
              <a:rPr lang="en-US" dirty="0">
                <a:sym typeface="Symbol" charset="2"/>
              </a:rPr>
              <a:t>T(n) = 2T(n/2) + n  (like </a:t>
            </a:r>
            <a:r>
              <a:rPr lang="en-US" dirty="0" err="1">
                <a:sym typeface="Symbol" charset="2"/>
              </a:rPr>
              <a:t>Mergesort</a:t>
            </a:r>
            <a:r>
              <a:rPr lang="en-US" dirty="0">
                <a:sym typeface="Symbol" charset="2"/>
              </a:rPr>
              <a:t>)</a:t>
            </a:r>
          </a:p>
          <a:p>
            <a:r>
              <a:rPr lang="en-US" dirty="0">
                <a:sym typeface="Symbol" charset="2"/>
              </a:rPr>
              <a:t>T(n) = 2T(n/2) + n </a:t>
            </a:r>
            <a:r>
              <a:rPr lang="en-US" dirty="0" err="1">
                <a:sym typeface="Symbol" charset="2"/>
              </a:rPr>
              <a:t>lg</a:t>
            </a:r>
            <a:r>
              <a:rPr lang="en-US" dirty="0">
                <a:sym typeface="Symbol" charset="2"/>
              </a:rPr>
              <a:t> n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Master Theorem Examples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E5E1-73E6-4EC0-A549-568A23C84235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846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>
                <a:sym typeface="Symbol" charset="2"/>
              </a:rPr>
              <a:t>Problems to Try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E5E1-73E6-4EC0-A549-568A23C84235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45059" name="Rectangle 3"/>
          <p:cNvSpPr>
            <a:spLocks noGrp="1" noChangeArrowheads="1"/>
          </p:cNvSpPr>
          <p:nvPr>
            <p:ph sz="quarter"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>
                <a:sym typeface="Symbol" charset="2"/>
              </a:rPr>
              <a:t>Let’s try these?</a:t>
            </a:r>
          </a:p>
          <a:p>
            <a:endParaRPr lang="en-US" dirty="0">
              <a:sym typeface="Symbol" charset="2"/>
            </a:endParaRPr>
          </a:p>
          <a:p>
            <a:r>
              <a:rPr lang="en-US" dirty="0">
                <a:sym typeface="Symbol" charset="2"/>
              </a:rPr>
              <a:t>T(n) = 7T(n/3) + n^2</a:t>
            </a:r>
          </a:p>
          <a:p>
            <a:r>
              <a:rPr lang="en-US" dirty="0">
                <a:sym typeface="Symbol" charset="2"/>
              </a:rPr>
              <a:t>T(n) = 3T(n/3) + n/2</a:t>
            </a:r>
          </a:p>
          <a:p>
            <a:r>
              <a:rPr lang="en-US" dirty="0">
                <a:sym typeface="Symbol" charset="2"/>
              </a:rPr>
              <a:t>T(n) = 4T(n/2) + n / log(n)</a:t>
            </a:r>
          </a:p>
          <a:p>
            <a:r>
              <a:rPr lang="en-US" dirty="0">
                <a:sym typeface="Symbol" charset="2"/>
              </a:rPr>
              <a:t>T(n) = 3T(n/3) + n / log(n)</a:t>
            </a:r>
          </a:p>
          <a:p>
            <a:endParaRPr lang="en-US" dirty="0">
              <a:sym typeface="Symbol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37795956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>
                <a:sym typeface="Symbol" charset="2"/>
              </a:rPr>
              <a:t>Problems to Try: Solutions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E5E1-73E6-4EC0-A549-568A23C84235}" type="slidenum">
              <a:rPr lang="en-US" smtClean="0"/>
              <a:pPr/>
              <a:t>35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sz="quarter" idx="1"/>
                <p:custDataLst>
                  <p:tags r:id="rId2"/>
                </p:custDataLst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endParaRPr lang="en-US" dirty="0">
                  <a:sym typeface="Symbol" charset="2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Symbol" charset="2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sym typeface="Symbol" charset="2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Symbol" charset="2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sym typeface="Symbol" charset="2"/>
                      </a:rPr>
                      <m:t>=7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Symbol" charset="2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sym typeface="Symbol" charset="2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sym typeface="Symbol" charset="2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Symbol" charset="2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Symbol" charset="2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sym typeface="Symbol" charset="2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sym typeface="Symbol" charset="2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Symbol" charset="2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sym typeface="Symbol" charset="2"/>
                          </a:rPr>
                          <m:t>2</m:t>
                        </m:r>
                      </m:sup>
                    </m:sSup>
                  </m:oMath>
                </a14:m>
                <a:endParaRPr lang="en-US" dirty="0">
                  <a:sym typeface="Symbol" charset="2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Symbol" charset="2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Symbol" charset="2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  <a:sym typeface="Symbol" charset="2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sym typeface="Symbol" charset="2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  <a:sym typeface="Symbol" charset="2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Symbol" charset="2"/>
                              </a:rPr>
                              <m:t>3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sym typeface="Symbol" charset="2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Symbol" charset="2"/>
                              </a:rPr>
                              <m:t>7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sym typeface="Symbol" charset="2"/>
                          </a:rPr>
                          <m:t>=1.77</m:t>
                        </m:r>
                      </m:e>
                    </m:func>
                  </m:oMath>
                </a14:m>
                <a:r>
                  <a:rPr lang="en-US" dirty="0">
                    <a:sym typeface="Symbol" charset="2"/>
                  </a:rPr>
                  <a:t>  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sym typeface="Symbol" charset="2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Symbol" charset="2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sym typeface="Symbol" charset="2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sym typeface="Symbol" charset="2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sym typeface="Symbol" charset="2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Symbol" charset="2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sym typeface="Symbol" charset="2"/>
                          </a:rPr>
                          <m:t>1.77</m:t>
                        </m:r>
                      </m:sup>
                    </m:sSup>
                  </m:oMath>
                </a14:m>
                <a:r>
                  <a:rPr lang="en-US" dirty="0">
                    <a:sym typeface="Symbol" charset="2"/>
                  </a:rPr>
                  <a:t>  		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Symbol" charset="2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sym typeface="Symbol" charset="2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Symbol" charset="2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sym typeface="Symbol" charset="2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sym typeface="Symbol" charset="2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Symbol" charset="2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sym typeface="Symbol" charset="2"/>
                          </a:rPr>
                          <m:t>2</m:t>
                        </m:r>
                      </m:sup>
                    </m:sSup>
                  </m:oMath>
                </a14:m>
                <a:endParaRPr lang="en-US" dirty="0">
                  <a:sym typeface="Symbol" charset="2"/>
                </a:endParaRPr>
              </a:p>
              <a:p>
                <a:pPr lvl="1"/>
                <a:r>
                  <a:rPr lang="en-US" dirty="0">
                    <a:sym typeface="Symbol" charset="2"/>
                  </a:rPr>
                  <a:t>Case 3: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sym typeface="Symbol" charset="2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Symbol" charset="2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sym typeface="Symbol" charset="2"/>
                          </a:rPr>
                          <m:t>2</m:t>
                        </m:r>
                      </m:sup>
                    </m:sSup>
                  </m:oMath>
                </a14:m>
                <a:endParaRPr lang="en-US" dirty="0">
                  <a:sym typeface="Symbol" charset="2"/>
                </a:endParaRPr>
              </a:p>
              <a:p>
                <a:pPr marL="274320" lvl="1" indent="0">
                  <a:buNone/>
                </a:pPr>
                <a:r>
                  <a:rPr lang="en-US" dirty="0">
                    <a:sym typeface="Symbol" charset="2"/>
                  </a:rPr>
                  <a:t>				</a:t>
                </a:r>
              </a:p>
              <a:p>
                <a:pPr marL="274320" lvl="1" indent="0">
                  <a:buNone/>
                </a:pPr>
                <a:endParaRPr lang="en-US" dirty="0">
                  <a:sym typeface="Symbol" charset="2"/>
                </a:endParaRPr>
              </a:p>
              <a:p>
                <a:pPr marL="274320" lvl="1" indent="0">
                  <a:buNone/>
                </a:pPr>
                <a:r>
                  <a:rPr lang="en-US" dirty="0">
                    <a:sym typeface="Symbol" charset="2"/>
                  </a:rPr>
                  <a:t>				regularity: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Symbol" charset="2"/>
                      </a:rPr>
                      <m:t>7∗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Symbol" charset="2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sym typeface="Symbol" charset="2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sym typeface="Symbol" charset="2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Symbol" charset="2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Symbol" charset="2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sym typeface="Symbol" charset="2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Symbol" charset="2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Symbol" charset="2"/>
                      </a:rPr>
                      <m:t>∗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sym typeface="Symbol" charset="2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Symbol" charset="2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sym typeface="Symbol" charset="2"/>
                          </a:rPr>
                          <m:t>2</m:t>
                        </m:r>
                      </m:sup>
                    </m:sSup>
                  </m:oMath>
                </a14:m>
                <a:endParaRPr lang="en-US" dirty="0">
                  <a:sym typeface="Symbol" charset="2"/>
                </a:endParaRPr>
              </a:p>
              <a:p>
                <a:pPr marL="274320" lvl="1" indent="0">
                  <a:buNone/>
                </a:pPr>
                <a:r>
                  <a:rPr lang="en-US" dirty="0">
                    <a:sym typeface="Symbol" charset="2"/>
                  </a:rPr>
                  <a:t>				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sym typeface="Symbol" charset="2"/>
                      </a:rPr>
                      <m:t>7∗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sym typeface="Symbol" charset="2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sym typeface="Symbol" charset="2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Symbol" charset="2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Symbol" charset="2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sym typeface="Symbol" charset="2"/>
                          </a:rPr>
                          <m:t>9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sym typeface="Symbol" charset="2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  <a:sym typeface="Symbol" charset="2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  <a:sym typeface="Symbol" charset="2"/>
                      </a:rPr>
                      <m:t>∗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sym typeface="Symbol" charset="2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Symbol" charset="2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sym typeface="Symbol" charset="2"/>
                          </a:rPr>
                          <m:t>2</m:t>
                        </m:r>
                      </m:sup>
                    </m:sSup>
                  </m:oMath>
                </a14:m>
                <a:endParaRPr lang="en-US" dirty="0">
                  <a:sym typeface="Symbol" charset="2"/>
                </a:endParaRPr>
              </a:p>
              <a:p>
                <a:pPr marL="274320" lvl="1" indent="0">
                  <a:buNone/>
                </a:pPr>
                <a:r>
                  <a:rPr lang="en-US" dirty="0">
                    <a:sym typeface="Symbol" charset="2"/>
                  </a:rPr>
                  <a:t>		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sym typeface="Symbol" charset="2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sym typeface="Symbol" charset="2"/>
                          </a:rPr>
                          <m:t>7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sym typeface="Symbol" charset="2"/>
                          </a:rPr>
                          <m:t>9</m:t>
                        </m:r>
                      </m:den>
                    </m:f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sym typeface="Symbol" charset="2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Symbol" charset="2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sym typeface="Symbol" charset="2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sym typeface="Symbol" charset="2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Symbol" charset="2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Symbol" charset="2"/>
                      </a:rPr>
                      <m:t>∗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sym typeface="Symbol" charset="2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Symbol" charset="2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sym typeface="Symbol" charset="2"/>
                          </a:rPr>
                          <m:t>2</m:t>
                        </m:r>
                      </m:sup>
                    </m:sSup>
                  </m:oMath>
                </a14:m>
                <a:endParaRPr lang="en-US" dirty="0">
                  <a:sym typeface="Symbol" charset="2"/>
                </a:endParaRPr>
              </a:p>
              <a:p>
                <a:pPr marL="274320" lvl="1" indent="0">
                  <a:buNone/>
                </a:pPr>
                <a:r>
                  <a:rPr lang="en-US" dirty="0">
                    <a:sym typeface="Symbol" charset="2"/>
                  </a:rPr>
                  <a:t>				       				//YES</a:t>
                </a:r>
              </a:p>
              <a:p>
                <a:endParaRPr lang="en-US" dirty="0">
                  <a:sym typeface="Symbol" charset="2"/>
                </a:endParaRPr>
              </a:p>
              <a:p>
                <a:endParaRPr lang="en-US" dirty="0">
                  <a:sym typeface="Symbol" charset="2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  <p:custDataLst>
                  <p:tags r:id="rId4"/>
                </p:custDataLst>
              </p:nvPr>
            </p:nvSpPr>
            <p:spPr>
              <a:blipFill>
                <a:blip r:embed="rId5"/>
                <a:stretch>
                  <a:fillRect l="-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329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>
                <a:sym typeface="Symbol" charset="2"/>
              </a:rPr>
              <a:t>Problems to Try: Solutions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E5E1-73E6-4EC0-A549-568A23C84235}" type="slidenum">
              <a:rPr lang="en-US" smtClean="0"/>
              <a:pPr/>
              <a:t>36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sz="quarter" idx="1"/>
                <p:custDataLst>
                  <p:tags r:id="rId2"/>
                </p:custDataLst>
              </p:nvPr>
            </p:nvSpPr>
            <p:spPr/>
            <p:txBody>
              <a:bodyPr>
                <a:normAutofit/>
              </a:bodyPr>
              <a:lstStyle/>
              <a:p>
                <a:endParaRPr lang="en-US" dirty="0">
                  <a:sym typeface="Symbol" charset="2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Symbol" charset="2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sym typeface="Symbol" charset="2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Symbol" charset="2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sym typeface="Symbol" charset="2"/>
                      </a:rPr>
                      <m:t>=3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Symbol" charset="2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sym typeface="Symbol" charset="2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sym typeface="Symbol" charset="2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Symbol" charset="2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Symbol" charset="2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sym typeface="Symbol" charset="2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sym typeface="Symbol" charset="2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sym typeface="Symbol" charset="2"/>
                          </a:rPr>
                          <m:t>𝑛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sym typeface="Symbol" charset="2"/>
                          </a:rPr>
                          <m:t>2</m:t>
                        </m:r>
                      </m:den>
                    </m:f>
                  </m:oMath>
                </a14:m>
                <a:endParaRPr lang="en-US" dirty="0">
                  <a:sym typeface="Symbol" charset="2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Symbol" charset="2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Symbol" charset="2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  <a:sym typeface="Symbol" charset="2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sym typeface="Symbol" charset="2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  <a:sym typeface="Symbol" charset="2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Symbol" charset="2"/>
                              </a:rPr>
                              <m:t>3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sym typeface="Symbol" charset="2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Symbol" charset="2"/>
                              </a:rPr>
                              <m:t>3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sym typeface="Symbol" charset="2"/>
                          </a:rPr>
                          <m:t>=1</m:t>
                        </m:r>
                      </m:e>
                    </m:func>
                  </m:oMath>
                </a14:m>
                <a:endParaRPr lang="en-US" dirty="0">
                  <a:sym typeface="Symbol" charset="2"/>
                </a:endParaRPr>
              </a:p>
              <a:p>
                <a:pPr lvl="1"/>
                <a:endParaRPr lang="en-US" dirty="0">
                  <a:sym typeface="Symbol" charset="2"/>
                </a:endParaRP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sym typeface="Symbol" charset="2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Symbol" charset="2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sym typeface="Symbol" charset="2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sym typeface="Symbol" charset="2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Symbol" charset="2"/>
                      </a:rPr>
                      <m:t>𝑛</m:t>
                    </m:r>
                  </m:oMath>
                </a14:m>
                <a:r>
                  <a:rPr lang="en-US" dirty="0">
                    <a:sym typeface="Symbol" charset="2"/>
                  </a:rPr>
                  <a:t>			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Symbol" charset="2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sym typeface="Symbol" charset="2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Symbol" charset="2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sym typeface="Symbol" charset="2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sym typeface="Symbol" charset="2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sym typeface="Symbol" charset="2"/>
                          </a:rPr>
                          <m:t>𝑛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sym typeface="Symbol" charset="2"/>
                          </a:rPr>
                          <m:t>2</m:t>
                        </m:r>
                      </m:den>
                    </m:f>
                  </m:oMath>
                </a14:m>
                <a:endParaRPr lang="en-US" dirty="0">
                  <a:sym typeface="Symbol" charset="2"/>
                </a:endParaRPr>
              </a:p>
              <a:p>
                <a:pPr lvl="1"/>
                <a:endParaRPr lang="en-US" dirty="0">
                  <a:sym typeface="Symbol" charset="2"/>
                </a:endParaRPr>
              </a:p>
              <a:p>
                <a:pPr lvl="1"/>
                <a:r>
                  <a:rPr lang="en-US" dirty="0">
                    <a:sym typeface="Symbol" charset="2"/>
                  </a:rPr>
                  <a:t>Case 2: </a:t>
                </a:r>
                <a:r>
                  <a:rPr lang="en-US" dirty="0" err="1">
                    <a:sym typeface="Symbol" charset="2"/>
                  </a:rPr>
                  <a:t>nlogn</a:t>
                </a:r>
                <a:endParaRPr lang="en-US" dirty="0">
                  <a:sym typeface="Symbol" charset="2"/>
                </a:endParaRPr>
              </a:p>
              <a:p>
                <a:endParaRPr lang="en-US" dirty="0">
                  <a:sym typeface="Symbol" charset="2"/>
                </a:endParaRPr>
              </a:p>
              <a:p>
                <a:endParaRPr lang="en-US" dirty="0">
                  <a:sym typeface="Symbol" charset="2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  <p:custDataLst>
                  <p:tags r:id="rId4"/>
                </p:custDataLst>
              </p:nvPr>
            </p:nvSpPr>
            <p:spPr>
              <a:blipFill>
                <a:blip r:embed="rId5"/>
                <a:stretch>
                  <a:fillRect l="-7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1042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>
                <a:sym typeface="Symbol" charset="2"/>
              </a:rPr>
              <a:t>Problems to Try: Solutions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E5E1-73E6-4EC0-A549-568A23C84235}" type="slidenum">
              <a:rPr lang="en-US" smtClean="0"/>
              <a:pPr/>
              <a:t>37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sz="quarter" idx="1"/>
                <p:custDataLst>
                  <p:tags r:id="rId2"/>
                </p:custDataLst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dirty="0">
                  <a:sym typeface="Symbol" charset="2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Symbol" charset="2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sym typeface="Symbol" charset="2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Symbol" charset="2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sym typeface="Symbol" charset="2"/>
                      </a:rPr>
                      <m:t>=4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Symbol" charset="2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sym typeface="Symbol" charset="2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sym typeface="Symbol" charset="2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Symbol" charset="2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Symbol" charset="2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sym typeface="Symbol" charset="2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sym typeface="Symbol" charset="2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sym typeface="Symbol" charset="2"/>
                          </a:rPr>
                          <m:t>𝑛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sym typeface="Symbol" charset="2"/>
                          </a:rPr>
                          <m:t>log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sym typeface="Symbol" charset="2"/>
                          </a:rPr>
                          <m:t>⁡(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sym typeface="Symbol" charset="2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sym typeface="Symbol" charset="2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dirty="0">
                    <a:sym typeface="Symbol" charset="2"/>
                  </a:rPr>
                  <a:t> 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Symbol" charset="2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Symbol" charset="2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  <a:sym typeface="Symbol" charset="2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sym typeface="Symbol" charset="2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  <a:sym typeface="Symbol" charset="2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Symbol" charset="2"/>
                              </a:rPr>
                              <m:t>2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sym typeface="Symbol" charset="2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Symbol" charset="2"/>
                              </a:rPr>
                              <m:t>4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sym typeface="Symbol" charset="2"/>
                          </a:rPr>
                          <m:t>=2</m:t>
                        </m:r>
                      </m:e>
                    </m:func>
                  </m:oMath>
                </a14:m>
                <a:endParaRPr lang="en-US" dirty="0">
                  <a:sym typeface="Symbol" charset="2"/>
                </a:endParaRPr>
              </a:p>
              <a:p>
                <a:endParaRPr lang="en-US" dirty="0">
                  <a:sym typeface="Symbol" charset="2"/>
                </a:endParaRP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sym typeface="Symbol" charset="2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Symbol" charset="2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sym typeface="Symbol" charset="2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sym typeface="Symbol" charset="2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sym typeface="Symbol" charset="2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Symbol" charset="2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sym typeface="Symbol" charset="2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sym typeface="Symbol" charset="2"/>
                  </a:rPr>
                  <a:t>		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Symbol" charset="2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sym typeface="Symbol" charset="2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Symbol" charset="2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sym typeface="Symbol" charset="2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sym typeface="Symbol" charset="2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sym typeface="Symbol" charset="2"/>
                          </a:rPr>
                          <m:t>𝑛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sym typeface="Symbol" charset="2"/>
                          </a:rPr>
                          <m:t>log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sym typeface="Symbol" charset="2"/>
                          </a:rPr>
                          <m:t>⁡(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sym typeface="Symbol" charset="2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sym typeface="Symbol" charset="2"/>
                          </a:rPr>
                          <m:t>)</m:t>
                        </m:r>
                      </m:den>
                    </m:f>
                  </m:oMath>
                </a14:m>
                <a:endParaRPr lang="en-US" dirty="0">
                  <a:sym typeface="Symbol" charset="2"/>
                </a:endParaRPr>
              </a:p>
              <a:p>
                <a:pPr lvl="1"/>
                <a:endParaRPr lang="en-US" dirty="0">
                  <a:sym typeface="Symbol" charset="2"/>
                </a:endParaRPr>
              </a:p>
              <a:p>
                <a:pPr lvl="1"/>
                <a:r>
                  <a:rPr lang="en-US" dirty="0">
                    <a:sym typeface="Symbol" charset="2"/>
                  </a:rPr>
                  <a:t>Case 1: n^2</a:t>
                </a:r>
              </a:p>
              <a:p>
                <a:pPr marL="0" indent="0">
                  <a:buNone/>
                </a:pPr>
                <a:endParaRPr lang="en-US" dirty="0">
                  <a:sym typeface="Symbol" charset="2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  <p:custDataLst>
                  <p:tags r:id="rId4"/>
                </p:custDataLst>
              </p:nvPr>
            </p:nvSpPr>
            <p:spPr>
              <a:blipFill>
                <a:blip r:embed="rId5"/>
                <a:stretch>
                  <a:fillRect l="-7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8706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>
                <a:sym typeface="Symbol" charset="2"/>
              </a:rPr>
              <a:t>Problems to Try: Solutions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E5E1-73E6-4EC0-A549-568A23C84235}" type="slidenum">
              <a:rPr lang="en-US" smtClean="0"/>
              <a:pPr/>
              <a:t>38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sz="quarter" idx="1"/>
                <p:custDataLst>
                  <p:tags r:id="rId2"/>
                </p:custDataLst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dirty="0">
                  <a:sym typeface="Symbol" charset="2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Symbol" charset="2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sym typeface="Symbol" charset="2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Symbol" charset="2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sym typeface="Symbol" charset="2"/>
                      </a:rPr>
                      <m:t>=3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Symbol" charset="2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sym typeface="Symbol" charset="2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sym typeface="Symbol" charset="2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Symbol" charset="2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Symbol" charset="2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sym typeface="Symbol" charset="2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sym typeface="Symbol" charset="2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sym typeface="Symbol" charset="2"/>
                          </a:rPr>
                          <m:t>𝑛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sym typeface="Symbol" charset="2"/>
                          </a:rPr>
                          <m:t>log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sym typeface="Symbol" charset="2"/>
                          </a:rPr>
                          <m:t>⁡(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sym typeface="Symbol" charset="2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sym typeface="Symbol" charset="2"/>
                          </a:rPr>
                          <m:t>)</m:t>
                        </m:r>
                      </m:den>
                    </m:f>
                  </m:oMath>
                </a14:m>
                <a:endParaRPr lang="en-US" dirty="0">
                  <a:sym typeface="Symbol" charset="2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Symbol" charset="2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Symbol" charset="2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  <a:sym typeface="Symbol" charset="2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sym typeface="Symbol" charset="2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  <a:sym typeface="Symbol" charset="2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Symbol" charset="2"/>
                              </a:rPr>
                              <m:t>3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sym typeface="Symbol" charset="2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Symbol" charset="2"/>
                              </a:rPr>
                              <m:t>3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sym typeface="Symbol" charset="2"/>
                          </a:rPr>
                          <m:t>=1</m:t>
                        </m:r>
                      </m:e>
                    </m:func>
                  </m:oMath>
                </a14:m>
                <a:endParaRPr lang="en-US" dirty="0">
                  <a:sym typeface="Symbol" charset="2"/>
                </a:endParaRPr>
              </a:p>
              <a:p>
                <a:pPr lvl="1"/>
                <a:endParaRPr lang="en-US" dirty="0">
                  <a:sym typeface="Symbol" charset="2"/>
                </a:endParaRP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sym typeface="Symbol" charset="2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Symbol" charset="2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sym typeface="Symbol" charset="2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sym typeface="Symbol" charset="2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Symbol" charset="2"/>
                      </a:rPr>
                      <m:t>𝑛</m:t>
                    </m:r>
                  </m:oMath>
                </a14:m>
                <a:r>
                  <a:rPr lang="en-US" dirty="0">
                    <a:sym typeface="Symbol" charset="2"/>
                  </a:rPr>
                  <a:t>		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Symbol" charset="2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sym typeface="Symbol" charset="2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Symbol" charset="2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sym typeface="Symbol" charset="2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sym typeface="Symbol" charset="2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sym typeface="Symbol" charset="2"/>
                          </a:rPr>
                          <m:t>𝑛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sym typeface="Symbol" charset="2"/>
                          </a:rPr>
                          <m:t>log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sym typeface="Symbol" charset="2"/>
                          </a:rPr>
                          <m:t>⁡(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sym typeface="Symbol" charset="2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sym typeface="Symbol" charset="2"/>
                          </a:rPr>
                          <m:t>)</m:t>
                        </m:r>
                      </m:den>
                    </m:f>
                  </m:oMath>
                </a14:m>
                <a:endParaRPr lang="en-US" dirty="0">
                  <a:sym typeface="Symbol" charset="2"/>
                </a:endParaRPr>
              </a:p>
              <a:p>
                <a:pPr lvl="1"/>
                <a:endParaRPr lang="en-US" dirty="0">
                  <a:sym typeface="Symbol" charset="2"/>
                </a:endParaRPr>
              </a:p>
              <a:p>
                <a:pPr lvl="1"/>
                <a:r>
                  <a:rPr lang="en-US" dirty="0">
                    <a:sym typeface="Symbol" charset="2"/>
                  </a:rPr>
                  <a:t>Case 1 doesn’t apply because f(n) not </a:t>
                </a:r>
                <a:r>
                  <a:rPr lang="en-US" dirty="0" err="1">
                    <a:sym typeface="Symbol" charset="2"/>
                  </a:rPr>
                  <a:t>polynomially</a:t>
                </a:r>
                <a:r>
                  <a:rPr lang="en-US" dirty="0">
                    <a:sym typeface="Symbol" charset="2"/>
                  </a:rPr>
                  <a:t> smaller</a:t>
                </a:r>
              </a:p>
              <a:p>
                <a:pPr lvl="1"/>
                <a:r>
                  <a:rPr lang="en-US" dirty="0">
                    <a:sym typeface="Symbol" charset="2"/>
                  </a:rPr>
                  <a:t>e.g.,  n / log(n) !&lt;= n^0.99 for large n</a:t>
                </a: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  <p:custDataLst>
                  <p:tags r:id="rId4"/>
                </p:custDataLst>
              </p:nvPr>
            </p:nvSpPr>
            <p:spPr>
              <a:blipFill>
                <a:blip r:embed="rId5"/>
                <a:stretch>
                  <a:fillRect l="-7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1936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uiExpand="1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Solutions to problems that aren’t directly in the slides above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E5E1-73E6-4EC0-A549-568A23C84235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6395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Directly Solving (or Iteration Method)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E5E1-73E6-4EC0-A549-568A23C8423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06739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>
                <a:sym typeface="Symbol" charset="2"/>
              </a:rPr>
              <a:t>Problems to Try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E5E1-73E6-4EC0-A549-568A23C84235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45059" name="Rectangle 3"/>
          <p:cNvSpPr>
            <a:spLocks noGrp="1" noChangeArrowheads="1"/>
          </p:cNvSpPr>
          <p:nvPr>
            <p:ph sz="quarter"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>
                <a:sym typeface="Symbol" charset="2"/>
              </a:rPr>
              <a:t>Can you use a theorem on these?</a:t>
            </a:r>
          </a:p>
          <a:p>
            <a:r>
              <a:rPr lang="en-US" dirty="0">
                <a:sym typeface="Symbol" charset="2"/>
              </a:rPr>
              <a:t>Assume T(1) = 1</a:t>
            </a:r>
          </a:p>
          <a:p>
            <a:endParaRPr lang="en-US" dirty="0">
              <a:sym typeface="Symbol" charset="2"/>
            </a:endParaRPr>
          </a:p>
          <a:p>
            <a:r>
              <a:rPr lang="en-US" dirty="0">
                <a:sym typeface="Symbol" charset="2"/>
              </a:rPr>
              <a:t>T(n) = T(n/2) + </a:t>
            </a:r>
            <a:r>
              <a:rPr lang="en-US" dirty="0" err="1">
                <a:sym typeface="Symbol" charset="2"/>
              </a:rPr>
              <a:t>lg</a:t>
            </a:r>
            <a:r>
              <a:rPr lang="en-US" dirty="0">
                <a:sym typeface="Symbol" charset="2"/>
              </a:rPr>
              <a:t> n</a:t>
            </a:r>
          </a:p>
          <a:p>
            <a:r>
              <a:rPr lang="en-US" dirty="0">
                <a:sym typeface="Symbol" charset="2"/>
              </a:rPr>
              <a:t>T(n) = T(n/2) + n</a:t>
            </a:r>
          </a:p>
          <a:p>
            <a:r>
              <a:rPr lang="en-US" dirty="0">
                <a:sym typeface="Symbol" charset="2"/>
              </a:rPr>
              <a:t>T(n) = 2T(n/2) + n  (like </a:t>
            </a:r>
            <a:r>
              <a:rPr lang="en-US" dirty="0" err="1">
                <a:sym typeface="Symbol" charset="2"/>
              </a:rPr>
              <a:t>Mergesort</a:t>
            </a:r>
            <a:r>
              <a:rPr lang="en-US" dirty="0">
                <a:sym typeface="Symbol" charset="2"/>
              </a:rPr>
              <a:t>)</a:t>
            </a:r>
          </a:p>
          <a:p>
            <a:r>
              <a:rPr lang="en-US" dirty="0">
                <a:sym typeface="Symbol" charset="2"/>
              </a:rPr>
              <a:t>T(n) = 2T(n/2) + n </a:t>
            </a:r>
            <a:r>
              <a:rPr lang="en-US" dirty="0" err="1">
                <a:sym typeface="Symbol" charset="2"/>
              </a:rPr>
              <a:t>lg</a:t>
            </a:r>
            <a:r>
              <a:rPr lang="en-US" dirty="0">
                <a:sym typeface="Symbol" charset="2"/>
              </a:rPr>
              <a:t> n</a:t>
            </a:r>
          </a:p>
        </p:txBody>
      </p:sp>
    </p:spTree>
    <p:extLst>
      <p:ext uri="{BB962C8B-B14F-4D97-AF65-F5344CB8AC3E}">
        <p14:creationId xmlns:p14="http://schemas.microsoft.com/office/powerpoint/2010/main" val="101178648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>
                <a:sym typeface="Symbol" charset="2"/>
              </a:rPr>
              <a:t>Problems to Try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E5E1-73E6-4EC0-A549-568A23C84235}" type="slidenum">
              <a:rPr lang="en-US" smtClean="0"/>
              <a:pPr/>
              <a:t>41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sz="quarter" idx="1"/>
                <p:custDataLst>
                  <p:tags r:id="rId2"/>
                </p:custDataLst>
              </p:nvPr>
            </p:nvSpPr>
            <p:spPr/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Symbol" charset="2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sym typeface="Symbol" charset="2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Symbol" charset="2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sym typeface="Symbol" charset="2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Symbol" charset="2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sym typeface="Symbol" charset="2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sym typeface="Symbol" charset="2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Symbol" charset="2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Symbol" charset="2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sym typeface="Symbol" charset="2"/>
                      </a:rPr>
                      <m:t>+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sym typeface="Symbol" charset="2"/>
                      </a:rPr>
                      <m:t>lg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Symbol" charset="2"/>
                      </a:rPr>
                      <m:t>⁡(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Symbol" charset="2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Symbol" charset="2"/>
                      </a:rPr>
                      <m:t>)</m:t>
                    </m:r>
                  </m:oMath>
                </a14:m>
                <a:endParaRPr lang="en-US" dirty="0">
                  <a:sym typeface="Symbol" charset="2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Symbol" charset="2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Symbol" charset="2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  <a:sym typeface="Symbol" charset="2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sym typeface="Symbol" charset="2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  <a:sym typeface="Symbol" charset="2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Symbol" charset="2"/>
                              </a:rPr>
                              <m:t>2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sym typeface="Symbol" charset="2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Symbol" charset="2"/>
                              </a:rPr>
                              <m:t>1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sym typeface="Symbol" charset="2"/>
                          </a:rPr>
                          <m:t>=0</m:t>
                        </m:r>
                      </m:e>
                    </m:func>
                  </m:oMath>
                </a14:m>
                <a:endParaRPr lang="en-US" dirty="0">
                  <a:sym typeface="Symbol" charset="2"/>
                </a:endParaRP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sym typeface="Symbol" charset="2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Symbol" charset="2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sym typeface="Symbol" charset="2"/>
                          </a:rPr>
                          <m:t>0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sym typeface="Symbol" charset="2"/>
                      </a:rPr>
                      <m:t>=1</m:t>
                    </m:r>
                  </m:oMath>
                </a14:m>
                <a:r>
                  <a:rPr lang="en-US" dirty="0">
                    <a:sym typeface="Symbol" charset="2"/>
                  </a:rPr>
                  <a:t>		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Symbol" charset="2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sym typeface="Symbol" charset="2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Symbol" charset="2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sym typeface="Symbol" charset="2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sym typeface="Symbol" charset="2"/>
                      </a:rPr>
                      <m:t>lg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Symbol" charset="2"/>
                      </a:rPr>
                      <m:t>⁡(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Symbol" charset="2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Symbol" charset="2"/>
                      </a:rPr>
                      <m:t>)</m:t>
                    </m:r>
                  </m:oMath>
                </a14:m>
                <a:endParaRPr lang="en-US" dirty="0">
                  <a:sym typeface="Symbol" charset="2"/>
                </a:endParaRPr>
              </a:p>
              <a:p>
                <a:r>
                  <a:rPr lang="en-US" dirty="0">
                    <a:sym typeface="Symbol" charset="2"/>
                  </a:rPr>
                  <a:t>Case 3 does not apply!</a:t>
                </a:r>
              </a:p>
              <a:p>
                <a:endParaRPr lang="en-US" dirty="0">
                  <a:sym typeface="Symbol" charset="2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Symbol" charset="2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sym typeface="Symbol" charset="2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Symbol" charset="2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sym typeface="Symbol" charset="2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Symbol" charset="2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sym typeface="Symbol" charset="2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sym typeface="Symbol" charset="2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Symbol" charset="2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Symbol" charset="2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sym typeface="Symbol" charset="2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Symbol" charset="2"/>
                      </a:rPr>
                      <m:t>𝑛</m:t>
                    </m:r>
                  </m:oMath>
                </a14:m>
                <a:endParaRPr lang="en-US" dirty="0">
                  <a:sym typeface="Symbol" charset="2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Symbol" charset="2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Symbol" charset="2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  <a:sym typeface="Symbol" charset="2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sym typeface="Symbol" charset="2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  <a:sym typeface="Symbol" charset="2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Symbol" charset="2"/>
                              </a:rPr>
                              <m:t>2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sym typeface="Symbol" charset="2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Symbol" charset="2"/>
                              </a:rPr>
                              <m:t>1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sym typeface="Symbol" charset="2"/>
                          </a:rPr>
                          <m:t>=0</m:t>
                        </m:r>
                      </m:e>
                    </m:func>
                  </m:oMath>
                </a14:m>
                <a:endParaRPr lang="en-US" dirty="0">
                  <a:sym typeface="Symbol" charset="2"/>
                </a:endParaRP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sym typeface="Symbol" charset="2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Symbol" charset="2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sym typeface="Symbol" charset="2"/>
                          </a:rPr>
                          <m:t>0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sym typeface="Symbol" charset="2"/>
                      </a:rPr>
                      <m:t>=1</m:t>
                    </m:r>
                  </m:oMath>
                </a14:m>
                <a:r>
                  <a:rPr lang="en-US" dirty="0">
                    <a:sym typeface="Symbol" charset="2"/>
                  </a:rPr>
                  <a:t>		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Symbol" charset="2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sym typeface="Symbol" charset="2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Symbol" charset="2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sym typeface="Symbol" charset="2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Symbol" charset="2"/>
                      </a:rPr>
                      <m:t>𝑛</m:t>
                    </m:r>
                  </m:oMath>
                </a14:m>
                <a:endParaRPr lang="en-US" dirty="0">
                  <a:sym typeface="Symbol" charset="2"/>
                </a:endParaRPr>
              </a:p>
              <a:p>
                <a:pPr lvl="1"/>
                <a:endParaRPr lang="en-US" dirty="0">
                  <a:sym typeface="Symbol" charset="2"/>
                </a:endParaRPr>
              </a:p>
              <a:p>
                <a:pPr lvl="1"/>
                <a:r>
                  <a:rPr lang="en-US" dirty="0">
                    <a:sym typeface="Symbol" charset="2"/>
                  </a:rPr>
                  <a:t>Case 3: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Symbol" charset="2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sym typeface="Symbol" charset="2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Symbol" charset="2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sym typeface="Symbol" charset="2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sym typeface="Symbol" charset="2"/>
                      </a:rPr>
                      <m:t>Θ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Symbol" charset="2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Symbol" charset="2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Symbol" charset="2"/>
                      </a:rPr>
                      <m:t>)</m:t>
                    </m:r>
                  </m:oMath>
                </a14:m>
                <a:r>
                  <a:rPr lang="en-US" dirty="0">
                    <a:sym typeface="Symbol" charset="2"/>
                  </a:rPr>
                  <a:t>	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Symbol" charset="2"/>
                      </a:rPr>
                      <m:t>1∗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sym typeface="Symbol" charset="2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sym typeface="Symbol" charset="2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Symbol" charset="2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Symbol" charset="2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sym typeface="Symbol" charset="2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Symbol" charset="2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Symbol" charset="2"/>
                      </a:rPr>
                      <m:t>∗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Symbol" charset="2"/>
                      </a:rPr>
                      <m:t>𝑛</m:t>
                    </m:r>
                  </m:oMath>
                </a14:m>
                <a:r>
                  <a:rPr lang="en-US" dirty="0">
                    <a:sym typeface="Symbol" charset="2"/>
                  </a:rPr>
                  <a:t>      //YES </a:t>
                </a: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  <p:custDataLst>
                  <p:tags r:id="rId4"/>
                </p:custDataLst>
              </p:nvPr>
            </p:nvSpPr>
            <p:spPr>
              <a:blipFill>
                <a:blip r:embed="rId5"/>
                <a:stretch>
                  <a:fillRect l="-7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1504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>
                <a:sym typeface="Symbol" charset="2"/>
              </a:rPr>
              <a:t>Problems to Try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E5E1-73E6-4EC0-A549-568A23C84235}" type="slidenum">
              <a:rPr lang="en-US" smtClean="0"/>
              <a:pPr/>
              <a:t>42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sz="quarter" idx="1"/>
                <p:custDataLst>
                  <p:tags r:id="rId2"/>
                </p:custDataLst>
              </p:nvPr>
            </p:nvSpPr>
            <p:spPr/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Symbol" charset="2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sym typeface="Symbol" charset="2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Symbol" charset="2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sym typeface="Symbol" charset="2"/>
                      </a:rPr>
                      <m:t>=2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Symbol" charset="2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sym typeface="Symbol" charset="2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sym typeface="Symbol" charset="2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Symbol" charset="2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Symbol" charset="2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sym typeface="Symbol" charset="2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Symbol" charset="2"/>
                      </a:rPr>
                      <m:t>𝑛</m:t>
                    </m:r>
                  </m:oMath>
                </a14:m>
                <a:r>
                  <a:rPr lang="en-US" dirty="0">
                    <a:sym typeface="Symbol" charset="2"/>
                  </a:rPr>
                  <a:t>  (like </a:t>
                </a:r>
                <a:r>
                  <a:rPr lang="en-US" dirty="0" err="1">
                    <a:sym typeface="Symbol" charset="2"/>
                  </a:rPr>
                  <a:t>Mergesort</a:t>
                </a:r>
                <a:r>
                  <a:rPr lang="en-US" dirty="0">
                    <a:sym typeface="Symbol" charset="2"/>
                  </a:rPr>
                  <a:t>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Symbol" charset="2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Symbol" charset="2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  <a:sym typeface="Symbol" charset="2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sym typeface="Symbol" charset="2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  <a:sym typeface="Symbol" charset="2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Symbol" charset="2"/>
                              </a:rPr>
                              <m:t>2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sym typeface="Symbol" charset="2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Symbol" charset="2"/>
                              </a:rPr>
                              <m:t>2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sym typeface="Symbol" charset="2"/>
                          </a:rPr>
                          <m:t>=1</m:t>
                        </m:r>
                      </m:e>
                    </m:func>
                  </m:oMath>
                </a14:m>
                <a:endParaRPr lang="en-US" dirty="0">
                  <a:sym typeface="Symbol" charset="2"/>
                </a:endParaRP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sym typeface="Symbol" charset="2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Symbol" charset="2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sym typeface="Symbol" charset="2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dirty="0">
                    <a:sym typeface="Symbol" charset="2"/>
                  </a:rPr>
                  <a:t>			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Symbol" charset="2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sym typeface="Symbol" charset="2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Symbol" charset="2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sym typeface="Symbol" charset="2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Symbol" charset="2"/>
                      </a:rPr>
                      <m:t>𝑛</m:t>
                    </m:r>
                  </m:oMath>
                </a14:m>
                <a:endParaRPr lang="en-US" dirty="0">
                  <a:sym typeface="Symbol" charset="2"/>
                </a:endParaRPr>
              </a:p>
              <a:p>
                <a:pPr lvl="1"/>
                <a:endParaRPr lang="en-US" dirty="0">
                  <a:sym typeface="Symbol" charset="2"/>
                </a:endParaRPr>
              </a:p>
              <a:p>
                <a:pPr lvl="1"/>
                <a:r>
                  <a:rPr lang="en-US" dirty="0">
                    <a:sym typeface="Symbol" charset="2"/>
                  </a:rPr>
                  <a:t>Case 2: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Symbol" charset="2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sym typeface="Symbol" charset="2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Symbol" charset="2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sym typeface="Symbol" charset="2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sym typeface="Symbol" charset="2"/>
                      </a:rPr>
                      <m:t>Θ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Symbol" charset="2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Symbol" charset="2"/>
                      </a:rPr>
                      <m:t>𝑛𝑙𝑜𝑔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sym typeface="Symbol" charset="2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Symbol" charset="2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sym typeface="Symbol" charset="2"/>
                      </a:rPr>
                      <m:t>)</m:t>
                    </m:r>
                  </m:oMath>
                </a14:m>
                <a:endParaRPr lang="en-US" dirty="0">
                  <a:sym typeface="Symbol" charset="2"/>
                </a:endParaRPr>
              </a:p>
              <a:p>
                <a:endParaRPr lang="en-US" dirty="0">
                  <a:sym typeface="Symbol" charset="2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Symbol" charset="2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sym typeface="Symbol" charset="2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Symbol" charset="2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sym typeface="Symbol" charset="2"/>
                      </a:rPr>
                      <m:t>=2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Symbol" charset="2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sym typeface="Symbol" charset="2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sym typeface="Symbol" charset="2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Symbol" charset="2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Symbol" charset="2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sym typeface="Symbol" charset="2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Symbol" charset="2"/>
                      </a:rPr>
                      <m:t>𝑛𝑙𝑜𝑔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Symbol" charset="2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Symbol" charset="2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Symbol" charset="2"/>
                      </a:rPr>
                      <m:t>)</m:t>
                    </m:r>
                  </m:oMath>
                </a14:m>
                <a:endParaRPr lang="en-US" dirty="0">
                  <a:sym typeface="Symbol" charset="2"/>
                </a:endParaRPr>
              </a:p>
              <a:p>
                <a:pPr lvl="1"/>
                <a:r>
                  <a:rPr lang="en-US" dirty="0">
                    <a:sym typeface="Symbol" charset="2"/>
                  </a:rPr>
                  <a:t>k = 1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sym typeface="Symbol" charset="2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Symbol" charset="2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sym typeface="Symbol" charset="2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dirty="0">
                    <a:sym typeface="Symbol" charset="2"/>
                  </a:rPr>
                  <a:t>			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Symbol" charset="2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sym typeface="Symbol" charset="2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Symbol" charset="2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sym typeface="Symbol" charset="2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Symbol" charset="2"/>
                      </a:rPr>
                      <m:t>𝑛𝑙𝑜𝑔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Symbol" charset="2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Symbol" charset="2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Symbol" charset="2"/>
                      </a:rPr>
                      <m:t>)</m:t>
                    </m:r>
                  </m:oMath>
                </a14:m>
                <a:endParaRPr lang="en-US" dirty="0">
                  <a:sym typeface="Symbol" charset="2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Symbol" charset="2"/>
                      </a:rPr>
                      <m:t>𝑛𝑙𝑜𝑔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sym typeface="Symbol" charset="2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Symbol" charset="2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sym typeface="Symbol" charset="2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Symbol" charset="2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Symbol" charset="2"/>
                      </a:rPr>
                      <m:t>∗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sym typeface="Symbol" charset="2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Symbol" charset="2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sym typeface="Symbol" charset="2"/>
                          </a:rPr>
                          <m:t>1+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sym typeface="Symbol" charset="2"/>
                          </a:rPr>
                          <m:t>𝜖</m:t>
                        </m:r>
                      </m:sup>
                    </m:sSup>
                  </m:oMath>
                </a14:m>
                <a:r>
                  <a:rPr lang="en-US" dirty="0">
                    <a:sym typeface="Symbol" charset="2"/>
                  </a:rPr>
                  <a:t>	//NO! not </a:t>
                </a:r>
                <a:r>
                  <a:rPr lang="en-US" dirty="0" err="1">
                    <a:sym typeface="Symbol" charset="2"/>
                  </a:rPr>
                  <a:t>polynomially</a:t>
                </a:r>
                <a:r>
                  <a:rPr lang="en-US" dirty="0">
                    <a:sym typeface="Symbol" charset="2"/>
                  </a:rPr>
                  <a:t> smaller!</a:t>
                </a:r>
              </a:p>
              <a:p>
                <a:pPr lvl="1"/>
                <a:r>
                  <a:rPr lang="en-US" dirty="0">
                    <a:sym typeface="Symbol" charset="2"/>
                  </a:rPr>
                  <a:t>Master theorem cannot be used</a:t>
                </a: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  <p:custDataLst>
                  <p:tags r:id="rId4"/>
                </p:custDataLst>
              </p:nvPr>
            </p:nvSpPr>
            <p:spPr>
              <a:blipFill>
                <a:blip r:embed="rId5"/>
                <a:stretch>
                  <a:fillRect l="-772" t="-2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8549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Directly Solve (unrolling the recurrence)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E5E1-73E6-4EC0-A549-568A23C84235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4819" name="Rectangle 3"/>
          <p:cNvSpPr>
            <a:spLocks noGrp="1" noChangeArrowheads="1"/>
          </p:cNvSpPr>
          <p:nvPr>
            <p:ph sz="quarter"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For </a:t>
            </a:r>
            <a:r>
              <a:rPr lang="en-US" dirty="0" err="1"/>
              <a:t>Mergesort</a:t>
            </a:r>
            <a:r>
              <a:rPr lang="en-US" dirty="0"/>
              <a:t>: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T(n) = 2*T(n/2) + n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Do it on board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Directly Solve (unrolling the recurrence)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E5E1-73E6-4EC0-A549-568A23C84235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4819" name="Rectangle 3"/>
          <p:cNvSpPr>
            <a:spLocks noGrp="1" noChangeArrowheads="1"/>
          </p:cNvSpPr>
          <p:nvPr>
            <p:ph sz="quarter"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marL="274320" lvl="1" indent="0">
              <a:buNone/>
            </a:pPr>
            <a:r>
              <a:rPr lang="en-US" dirty="0"/>
              <a:t>T(n) = 2*</a:t>
            </a:r>
            <a:r>
              <a:rPr lang="en-US" dirty="0">
                <a:solidFill>
                  <a:srgbClr val="C00000"/>
                </a:solidFill>
              </a:rPr>
              <a:t>T(n/2)</a:t>
            </a:r>
            <a:r>
              <a:rPr lang="en-US" dirty="0"/>
              <a:t> + n</a:t>
            </a:r>
          </a:p>
          <a:p>
            <a:pPr marL="274320" lvl="1" indent="0">
              <a:buNone/>
            </a:pPr>
            <a:endParaRPr lang="en-US" dirty="0"/>
          </a:p>
          <a:p>
            <a:pPr marL="274320" lvl="1" indent="0">
              <a:buNone/>
            </a:pPr>
            <a:r>
              <a:rPr lang="en-US" dirty="0"/>
              <a:t>T(n)	= 2*[</a:t>
            </a:r>
            <a:r>
              <a:rPr lang="en-US" dirty="0">
                <a:solidFill>
                  <a:srgbClr val="C00000"/>
                </a:solidFill>
              </a:rPr>
              <a:t>2 * T(n/4) + n/2</a:t>
            </a:r>
            <a:r>
              <a:rPr lang="en-US" dirty="0"/>
              <a:t>] + n	//unroll one level</a:t>
            </a:r>
          </a:p>
          <a:p>
            <a:pPr marL="274320" lvl="1" indent="0">
              <a:buNone/>
            </a:pPr>
            <a:r>
              <a:rPr lang="en-US" dirty="0"/>
              <a:t>	= 4*</a:t>
            </a:r>
            <a:r>
              <a:rPr lang="en-US" dirty="0">
                <a:solidFill>
                  <a:srgbClr val="00B050"/>
                </a:solidFill>
              </a:rPr>
              <a:t>T(n/4)</a:t>
            </a:r>
            <a:r>
              <a:rPr lang="en-US" dirty="0"/>
              <a:t> + 2n</a:t>
            </a:r>
          </a:p>
          <a:p>
            <a:pPr marL="274320" lvl="1" indent="0">
              <a:buNone/>
            </a:pPr>
            <a:endParaRPr lang="en-US" dirty="0"/>
          </a:p>
          <a:p>
            <a:pPr marL="274320" lvl="1" indent="0">
              <a:buNone/>
            </a:pPr>
            <a:r>
              <a:rPr lang="en-US" dirty="0"/>
              <a:t>	= 4*[</a:t>
            </a:r>
            <a:r>
              <a:rPr lang="en-US" dirty="0">
                <a:solidFill>
                  <a:srgbClr val="00B050"/>
                </a:solidFill>
              </a:rPr>
              <a:t>2*T(n/8) + n/4</a:t>
            </a:r>
            <a:r>
              <a:rPr lang="en-US" dirty="0"/>
              <a:t>] + 2n	//unroll another level</a:t>
            </a:r>
          </a:p>
          <a:p>
            <a:pPr marL="274320" lvl="1" indent="0">
              <a:buNone/>
            </a:pPr>
            <a:r>
              <a:rPr lang="en-US" dirty="0"/>
              <a:t>	= 8*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T(n/8)</a:t>
            </a:r>
            <a:r>
              <a:rPr lang="en-US" dirty="0"/>
              <a:t> + 3n</a:t>
            </a:r>
          </a:p>
          <a:p>
            <a:pPr marL="274320" lvl="1" indent="0">
              <a:buNone/>
            </a:pPr>
            <a:endParaRPr lang="en-US" dirty="0"/>
          </a:p>
          <a:p>
            <a:pPr marL="274320" lvl="1" indent="0">
              <a:buNone/>
            </a:pPr>
            <a:r>
              <a:rPr lang="en-US" dirty="0"/>
              <a:t>	= 8*[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2*T(n/16) + n/8</a:t>
            </a:r>
            <a:r>
              <a:rPr lang="en-US" dirty="0"/>
              <a:t>] + 3n	//one more time</a:t>
            </a:r>
          </a:p>
          <a:p>
            <a:pPr marL="274320" lvl="1" indent="0">
              <a:buNone/>
            </a:pPr>
            <a:r>
              <a:rPr lang="en-US" dirty="0"/>
              <a:t>	= 16*T(n/16) + 4n</a:t>
            </a:r>
          </a:p>
        </p:txBody>
      </p:sp>
    </p:spTree>
    <p:extLst>
      <p:ext uri="{BB962C8B-B14F-4D97-AF65-F5344CB8AC3E}">
        <p14:creationId xmlns:p14="http://schemas.microsoft.com/office/powerpoint/2010/main" val="3722987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Directly Solve (unrolling the recurrence)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E5E1-73E6-4EC0-A549-568A23C84235}" type="slidenum">
              <a:rPr lang="en-US" smtClean="0"/>
              <a:pPr/>
              <a:t>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819" name="Rectangle 3"/>
              <p:cNvSpPr>
                <a:spLocks noGrp="1" noChangeArrowheads="1"/>
              </p:cNvSpPr>
              <p:nvPr>
                <p:ph sz="quarter" idx="1"/>
                <p:custDataLst>
                  <p:tags r:id="rId2"/>
                </p:custDataLst>
              </p:nvPr>
            </p:nvSpPr>
            <p:spPr>
              <a:xfrm>
                <a:off x="1981200" y="1219200"/>
                <a:ext cx="8553450" cy="4937760"/>
              </a:xfrm>
            </p:spPr>
            <p:txBody>
              <a:bodyPr>
                <a:normAutofit/>
              </a:bodyPr>
              <a:lstStyle/>
              <a:p>
                <a:pPr marL="274320" lvl="1" indent="0">
                  <a:buNone/>
                </a:pPr>
                <a:r>
                  <a:rPr lang="en-US" dirty="0"/>
                  <a:t>T(n)	= 4*T(n/4) + 2n</a:t>
                </a:r>
              </a:p>
              <a:p>
                <a:pPr marL="274320" lvl="1" indent="0">
                  <a:buNone/>
                </a:pPr>
                <a:r>
                  <a:rPr lang="en-US" dirty="0"/>
                  <a:t>	= 8*T(n/8) + 3n</a:t>
                </a:r>
              </a:p>
              <a:p>
                <a:pPr marL="274320" lvl="1" indent="0">
                  <a:buNone/>
                </a:pPr>
                <a:r>
                  <a:rPr lang="en-US" dirty="0"/>
                  <a:t>	= 16*T(n/16) + 4n</a:t>
                </a:r>
              </a:p>
              <a:p>
                <a:pPr marL="274320" lvl="1" indent="0">
                  <a:buNone/>
                </a:pPr>
                <a:r>
                  <a:rPr lang="en-US" dirty="0"/>
                  <a:t>	= … 			//what is the general pattern??</a:t>
                </a:r>
              </a:p>
              <a:p>
                <a:pPr marL="274320" lvl="1" indent="0">
                  <a:buNone/>
                </a:pPr>
                <a:endParaRPr lang="en-US" dirty="0"/>
              </a:p>
              <a:p>
                <a:pPr marL="274320" lvl="1" indent="0">
                  <a:buNone/>
                </a:pPr>
                <a:r>
                  <a:rPr lang="en-US" dirty="0"/>
                  <a:t>	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sup>
                            </m:sSup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𝑑𝑛</m:t>
                    </m:r>
                  </m:oMath>
                </a14:m>
                <a:r>
                  <a:rPr lang="en-US" b="0" dirty="0"/>
                  <a:t>	//where d is depth of recursion</a:t>
                </a:r>
              </a:p>
              <a:p>
                <a:pPr marL="274320" lvl="1" indent="0">
                  <a:buNone/>
                </a:pPr>
                <a:endParaRPr lang="en-US" b="0" dirty="0"/>
              </a:p>
              <a:p>
                <a:pPr marL="274320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481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  <p:custDataLst>
                  <p:tags r:id="rId4"/>
                </p:custDataLst>
              </p:nvPr>
            </p:nvSpPr>
            <p:spPr>
              <a:xfrm>
                <a:off x="1981200" y="1219200"/>
                <a:ext cx="8553450" cy="4937760"/>
              </a:xfrm>
              <a:blipFill>
                <a:blip r:embed="rId5"/>
                <a:stretch>
                  <a:fillRect t="-10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1859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Directly Solve (unrolling the recurrence)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E5E1-73E6-4EC0-A549-568A23C84235}" type="slidenum">
              <a:rPr lang="en-US" smtClean="0"/>
              <a:pPr/>
              <a:t>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819" name="Rectangle 3"/>
              <p:cNvSpPr>
                <a:spLocks noGrp="1" noChangeArrowheads="1"/>
              </p:cNvSpPr>
              <p:nvPr>
                <p:ph sz="quarter" idx="1"/>
                <p:custDataLst>
                  <p:tags r:id="rId2"/>
                </p:custDataLst>
              </p:nvPr>
            </p:nvSpPr>
            <p:spPr>
              <a:xfrm>
                <a:off x="1981200" y="1219200"/>
                <a:ext cx="8553450" cy="5502910"/>
              </a:xfrm>
            </p:spPr>
            <p:txBody>
              <a:bodyPr>
                <a:normAutofit/>
              </a:bodyPr>
              <a:lstStyle/>
              <a:p>
                <a:pPr marL="274320" lvl="1" indent="0">
                  <a:buNone/>
                </a:pPr>
                <a:r>
                  <a:rPr lang="en-US" dirty="0"/>
                  <a:t>T(n)	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sup>
                            </m:sSup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𝑑𝑛</m:t>
                    </m:r>
                  </m:oMath>
                </a14:m>
                <a:r>
                  <a:rPr lang="en-US" b="0" dirty="0"/>
                  <a:t>	//where d is depth of recursion</a:t>
                </a:r>
              </a:p>
              <a:p>
                <a:pPr marL="274320" lvl="1" indent="0">
                  <a:buNone/>
                </a:pPr>
                <a:endParaRPr lang="en-US" dirty="0"/>
              </a:p>
              <a:p>
                <a:pPr marL="274320" lvl="1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b="0" dirty="0"/>
                  <a:t>			//when do we hit T(1)</a:t>
                </a:r>
              </a:p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</m:sSup>
                    </m:oMath>
                  </m:oMathPara>
                </a14:m>
                <a:endParaRPr lang="en-US" b="0" dirty="0"/>
              </a:p>
              <a:p>
                <a:pPr marL="274320" lvl="1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b="0" dirty="0"/>
                  <a:t>			//recursion ends when d is log(n)</a:t>
                </a:r>
              </a:p>
              <a:p>
                <a:pPr marL="274320" lvl="1" indent="0">
                  <a:buNone/>
                </a:pPr>
                <a:endParaRPr lang="en-US" dirty="0"/>
              </a:p>
              <a:p>
                <a:pPr marL="274320" lvl="1" indent="0">
                  <a:buNone/>
                </a:pPr>
                <a:r>
                  <a:rPr lang="en-US" dirty="0"/>
                  <a:t>T(n)	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sup>
                            </m:sSup>
                          </m:den>
                        </m:f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𝑑𝑛</m:t>
                    </m:r>
                  </m:oMath>
                </a14:m>
                <a:r>
                  <a:rPr lang="en-US" dirty="0"/>
                  <a:t>	//sub back in for d </a:t>
                </a:r>
              </a:p>
              <a:p>
                <a:pPr marL="274320" lvl="1" indent="0">
                  <a:buNone/>
                </a:pPr>
                <a:r>
                  <a:rPr lang="en-US" dirty="0"/>
                  <a:t>T(n)	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func>
                                  <m:func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</m:d>
                                  </m:e>
                                </m:func>
                              </m:sup>
                            </m:sSup>
                          </m:den>
                        </m:f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  <a:p>
                <a:pPr marL="274320" lvl="1" indent="0">
                  <a:buNone/>
                </a:pPr>
                <a:r>
                  <a:rPr lang="en-US" dirty="0"/>
                  <a:t>T(n)	=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pPr marL="274320" lvl="1" indent="0">
                  <a:buNone/>
                </a:pPr>
                <a:r>
                  <a:rPr lang="en-US" b="1" i="1" dirty="0"/>
                  <a:t>T(n)	=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𝒍𝒐𝒈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</m:d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∗</m:t>
                        </m:r>
                      </m:e>
                    </m:func>
                    <m:r>
                      <a:rPr lang="en-US" b="1" i="1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𝜣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𝒏𝒍𝒐𝒈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i="1" dirty="0"/>
                  <a:t> </a:t>
                </a:r>
                <a:r>
                  <a:rPr lang="en-US" dirty="0"/>
                  <a:t>	</a:t>
                </a:r>
              </a:p>
              <a:p>
                <a:pPr marL="274320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481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  <p:custDataLst>
                  <p:tags r:id="rId4"/>
                </p:custDataLst>
              </p:nvPr>
            </p:nvSpPr>
            <p:spPr>
              <a:xfrm>
                <a:off x="1981200" y="1219200"/>
                <a:ext cx="8553450" cy="5502910"/>
              </a:xfr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3513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/>
              <a:t>Another Example!!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E5E1-73E6-4EC0-A549-568A23C84235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sz="quarter"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Consider:</a:t>
            </a:r>
          </a:p>
          <a:p>
            <a:pPr lvl="1"/>
            <a:r>
              <a:rPr lang="en-US" dirty="0"/>
              <a:t>T(n) = 3*T(n/4) + n</a:t>
            </a:r>
          </a:p>
        </p:txBody>
      </p:sp>
    </p:spTree>
    <p:extLst>
      <p:ext uri="{BB962C8B-B14F-4D97-AF65-F5344CB8AC3E}">
        <p14:creationId xmlns:p14="http://schemas.microsoft.com/office/powerpoint/2010/main" val="322194704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02-greedy</Template>
  <TotalTime>31888</TotalTime>
  <Words>2855</Words>
  <Application>Microsoft Macintosh PowerPoint</Application>
  <PresentationFormat>Widescreen</PresentationFormat>
  <Paragraphs>363</Paragraphs>
  <Slides>42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4" baseType="lpstr">
      <vt:lpstr>ＭＳ Ｐゴシック</vt:lpstr>
      <vt:lpstr>Bookman Old Style</vt:lpstr>
      <vt:lpstr>Calibri</vt:lpstr>
      <vt:lpstr>Cambria Math</vt:lpstr>
      <vt:lpstr>Gill Sans MT</vt:lpstr>
      <vt:lpstr>Symbol</vt:lpstr>
      <vt:lpstr>Times</vt:lpstr>
      <vt:lpstr>Times New Roman</vt:lpstr>
      <vt:lpstr>Wingdings</vt:lpstr>
      <vt:lpstr>Wingdings 3</vt:lpstr>
      <vt:lpstr>Origin</vt:lpstr>
      <vt:lpstr>Photo Editor Photo</vt:lpstr>
      <vt:lpstr>Recurrence Relations</vt:lpstr>
      <vt:lpstr>Recurrence Relations</vt:lpstr>
      <vt:lpstr>Solving Recurrence Relations</vt:lpstr>
      <vt:lpstr>Directly Solving (or Iteration Method)</vt:lpstr>
      <vt:lpstr>Directly Solve (unrolling the recurrence)</vt:lpstr>
      <vt:lpstr>Directly Solve (unrolling the recurrence)</vt:lpstr>
      <vt:lpstr>Directly Solve (unrolling the recurrence)</vt:lpstr>
      <vt:lpstr>Directly Solve (unrolling the recurrence)</vt:lpstr>
      <vt:lpstr>Another Example!!</vt:lpstr>
      <vt:lpstr>Unroll the recurrence</vt:lpstr>
      <vt:lpstr>Unroll the recurrence</vt:lpstr>
      <vt:lpstr>Unroll the recurrence</vt:lpstr>
      <vt:lpstr>Unroll the recurrence</vt:lpstr>
      <vt:lpstr>Unroll the recurrence</vt:lpstr>
      <vt:lpstr>Substitution Method</vt:lpstr>
      <vt:lpstr>Iteration or Substitution Method</vt:lpstr>
      <vt:lpstr>Iteration or Substitution Method</vt:lpstr>
      <vt:lpstr>Iteration or Substitution Method</vt:lpstr>
      <vt:lpstr>Iteration or Substitution Method</vt:lpstr>
      <vt:lpstr>Substitution Method: Subtleties</vt:lpstr>
      <vt:lpstr>Substitution Method: Subtleties</vt:lpstr>
      <vt:lpstr>Substitution Method: Subtleties</vt:lpstr>
      <vt:lpstr>Substitution Method: Another Pitfall</vt:lpstr>
      <vt:lpstr>Substitution Method: Pitfall Example</vt:lpstr>
      <vt:lpstr>Recursion Tree Method</vt:lpstr>
      <vt:lpstr>Recursion Tree Method</vt:lpstr>
      <vt:lpstr>Recursion Tree: Total Cost</vt:lpstr>
      <vt:lpstr>The Master Theorem</vt:lpstr>
      <vt:lpstr>The Master Theorem</vt:lpstr>
      <vt:lpstr>The Master Theorem (from Cormen)</vt:lpstr>
      <vt:lpstr>Using the Master Theorem</vt:lpstr>
      <vt:lpstr>Problems to Try</vt:lpstr>
      <vt:lpstr>More Master Theorem Examples</vt:lpstr>
      <vt:lpstr>Problems to Try</vt:lpstr>
      <vt:lpstr>Problems to Try: Solutions</vt:lpstr>
      <vt:lpstr>Problems to Try: Solutions</vt:lpstr>
      <vt:lpstr>Problems to Try: Solutions</vt:lpstr>
      <vt:lpstr>Problems to Try: Solutions</vt:lpstr>
      <vt:lpstr>Solutions</vt:lpstr>
      <vt:lpstr>Problems to Try</vt:lpstr>
      <vt:lpstr>Problems to Try</vt:lpstr>
      <vt:lpstr>Problems to Try</vt:lpstr>
    </vt:vector>
  </TitlesOfParts>
  <Company>Home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External Memory</dc:title>
  <dc:creator>Adrian &amp; Wendy</dc:creator>
  <cp:lastModifiedBy>Mark Floryan</cp:lastModifiedBy>
  <cp:revision>501</cp:revision>
  <cp:lastPrinted>2010-02-08T18:40:35Z</cp:lastPrinted>
  <dcterms:created xsi:type="dcterms:W3CDTF">2010-02-08T18:32:44Z</dcterms:created>
  <dcterms:modified xsi:type="dcterms:W3CDTF">2022-09-23T14:05:08Z</dcterms:modified>
</cp:coreProperties>
</file>