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5" r:id="rId1"/>
  </p:sldMasterIdLst>
  <p:notesMasterIdLst>
    <p:notesMasterId r:id="rId32"/>
  </p:notesMasterIdLst>
  <p:handoutMasterIdLst>
    <p:handoutMasterId r:id="rId33"/>
  </p:handoutMasterIdLst>
  <p:sldIdLst>
    <p:sldId id="512" r:id="rId2"/>
    <p:sldId id="579" r:id="rId3"/>
    <p:sldId id="402" r:id="rId4"/>
    <p:sldId id="540" r:id="rId5"/>
    <p:sldId id="495" r:id="rId6"/>
    <p:sldId id="405" r:id="rId7"/>
    <p:sldId id="412" r:id="rId8"/>
    <p:sldId id="413" r:id="rId9"/>
    <p:sldId id="406" r:id="rId10"/>
    <p:sldId id="407" r:id="rId11"/>
    <p:sldId id="580" r:id="rId12"/>
    <p:sldId id="496" r:id="rId13"/>
    <p:sldId id="581" r:id="rId14"/>
    <p:sldId id="583" r:id="rId15"/>
    <p:sldId id="584" r:id="rId16"/>
    <p:sldId id="582" r:id="rId17"/>
    <p:sldId id="541" r:id="rId18"/>
    <p:sldId id="419" r:id="rId19"/>
    <p:sldId id="542" r:id="rId20"/>
    <p:sldId id="543" r:id="rId21"/>
    <p:sldId id="544" r:id="rId22"/>
    <p:sldId id="545" r:id="rId23"/>
    <p:sldId id="546" r:id="rId24"/>
    <p:sldId id="548" r:id="rId25"/>
    <p:sldId id="585" r:id="rId26"/>
    <p:sldId id="586" r:id="rId27"/>
    <p:sldId id="587" r:id="rId28"/>
    <p:sldId id="588" r:id="rId29"/>
    <p:sldId id="549" r:id="rId30"/>
    <p:sldId id="538" r:id="rId31"/>
  </p:sldIdLst>
  <p:sldSz cx="12192000" cy="6858000"/>
  <p:notesSz cx="7315200" cy="9601200"/>
  <p:custDataLst>
    <p:tags r:id="rId3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scaleToFitPaper="1" frameSlides="1"/>
  <p:clrMru>
    <a:srgbClr val="0000FF"/>
    <a:srgbClr val="66CCFF"/>
    <a:srgbClr val="CC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97"/>
    <p:restoredTop sz="94614"/>
  </p:normalViewPr>
  <p:slideViewPr>
    <p:cSldViewPr snapToGrid="0" snapToObjects="1">
      <p:cViewPr varScale="1">
        <p:scale>
          <a:sx n="135" d="100"/>
          <a:sy n="135" d="100"/>
        </p:scale>
        <p:origin x="688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1740"/>
    </p:cViewPr>
  </p:sorterViewPr>
  <p:notesViewPr>
    <p:cSldViewPr snapToGrid="0" snapToObjects="1">
      <p:cViewPr varScale="1">
        <p:scale>
          <a:sx n="53" d="100"/>
          <a:sy n="53" d="100"/>
        </p:scale>
        <p:origin x="-1512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121" tIns="49464" rIns="95121" bIns="49464" numCol="1" anchor="ctr" anchorCtr="0" compatLnSpc="1">
            <a:prstTxWarp prst="textNoShape">
              <a:avLst/>
            </a:prstTxWarp>
          </a:bodyPr>
          <a:lstStyle>
            <a:lvl1pPr defTabSz="966788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121" tIns="49464" rIns="95121" bIns="49464" numCol="1" anchor="ctr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9830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121" tIns="49464" rIns="95121" bIns="49464" numCol="1" anchor="b" anchorCtr="0" compatLnSpc="1">
            <a:prstTxWarp prst="textNoShape">
              <a:avLst/>
            </a:prstTxWarp>
          </a:bodyPr>
          <a:lstStyle>
            <a:lvl1pPr defTabSz="966788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121" tIns="49464" rIns="95121" bIns="49464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ABB8134E-F83C-4B88-BFC6-FE4AB83B57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735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4" tIns="48322" rIns="96644" bIns="48322" numCol="1" anchor="t" anchorCtr="0" compatLnSpc="1">
            <a:prstTxWarp prst="textNoShape">
              <a:avLst/>
            </a:prstTxWarp>
          </a:bodyPr>
          <a:lstStyle>
            <a:lvl1pPr defTabSz="966788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4" tIns="48322" rIns="96644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4" tIns="48322" rIns="96644" bIns="483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69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4" tIns="48322" rIns="96644" bIns="48322" numCol="1" anchor="b" anchorCtr="0" compatLnSpc="1">
            <a:prstTxWarp prst="textNoShape">
              <a:avLst/>
            </a:prstTxWarp>
          </a:bodyPr>
          <a:lstStyle>
            <a:lvl1pPr defTabSz="966788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69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4" tIns="48322" rIns="96644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D67D5B00-C9AF-4492-8DB3-32A477CBAB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8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2752725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4191000"/>
            <a:ext cx="9144000" cy="146685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7AA5AD8F-F3B0-42A1-BADE-3E121779D997}" type="datetime1">
              <a:rPr lang="en-US" smtClean="0"/>
              <a:pPr/>
              <a:t>9/20/22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0E0CE5E1-73E6-4EC0-A549-568A23C842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206500" y="25146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33" name="Rectangle 32"/>
          <p:cNvSpPr/>
          <p:nvPr/>
        </p:nvSpPr>
        <p:spPr>
          <a:xfrm>
            <a:off x="1219200" y="4114800"/>
            <a:ext cx="9753600" cy="161925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22" name="Rectangle 21"/>
          <p:cNvSpPr/>
          <p:nvPr/>
        </p:nvSpPr>
        <p:spPr>
          <a:xfrm>
            <a:off x="1206500" y="25146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32" name="Rectangle 31"/>
          <p:cNvSpPr/>
          <p:nvPr/>
        </p:nvSpPr>
        <p:spPr>
          <a:xfrm>
            <a:off x="1219200" y="4114800"/>
            <a:ext cx="304800" cy="161925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71D5-F170-4574-829E-67713AA2AF8B}" type="datetime1">
              <a:rPr lang="en-US" smtClean="0"/>
              <a:pPr/>
              <a:t>9/20/22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EAF00-D1FE-4F71-8891-85EEE31B7478}" type="datetime1">
              <a:rPr lang="en-US" smtClean="0"/>
              <a:pPr/>
              <a:t>9/20/22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240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240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9C8BD-ED75-4439-AD6B-9DD62AAFC8D9}" type="datetime1">
              <a:rPr lang="en-US" smtClean="0"/>
              <a:pPr/>
              <a:t>9/20/22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>
            <a:lvl1pPr algn="just">
              <a:defRPr/>
            </a:lvl1pPr>
            <a:lvl2pPr algn="just"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ECD93607-5884-4A96-A08B-80229D166DF1}" type="datetime1">
              <a:rPr lang="en-US" smtClean="0"/>
              <a:pPr/>
              <a:t>9/20/22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0E0CE5E1-73E6-4EC0-A549-568A23C842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2B80-C461-45FB-9371-DFC9B0CCC0E5}" type="datetime1">
              <a:rPr lang="en-US" smtClean="0"/>
              <a:pPr/>
              <a:t>9/20/22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CD99D-5207-446B-9DC5-D0DDD2D44051}" type="datetime1">
              <a:rPr lang="en-US" smtClean="0"/>
              <a:pPr/>
              <a:t>9/20/22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3F1E-8F53-44C8-9921-41D9D265AD14}" type="datetime1">
              <a:rPr lang="en-US" smtClean="0"/>
              <a:pPr/>
              <a:t>9/20/22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527C-C606-48C4-B4D5-2567D6898083}" type="datetime1">
              <a:rPr lang="en-US" smtClean="0"/>
              <a:pPr/>
              <a:t>9/20/22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240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330C-42EA-483B-AECF-1BED7029D168}" type="datetime1">
              <a:rPr lang="en-US" smtClean="0"/>
              <a:pPr/>
              <a:t>9/20/22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24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24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C552-CBA0-44FF-B21C-CCB2A0CE4F32}" type="datetime1">
              <a:rPr lang="en-US" smtClean="0"/>
              <a:pPr/>
              <a:t>9/20/22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240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16F3C91-9847-4E06-A788-F916DE9E864B}" type="datetime1">
              <a:rPr lang="en-US" smtClean="0"/>
              <a:pPr/>
              <a:t>9/20/22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0CE5E1-73E6-4EC0-A549-568A23C842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just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just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just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just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just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tags" Target="../tags/tag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5" Type="http://schemas.openxmlformats.org/officeDocument/2006/relationships/image" Target="../media/image3.png"/><Relationship Id="rId4" Type="http://schemas.openxmlformats.org/officeDocument/2006/relationships/tags" Target="../tags/tag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6" Type="http://schemas.openxmlformats.org/officeDocument/2006/relationships/image" Target="../media/image4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5" Type="http://schemas.openxmlformats.org/officeDocument/2006/relationships/image" Target="../media/image4.png"/><Relationship Id="rId4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6" Type="http://schemas.openxmlformats.org/officeDocument/2006/relationships/image" Target="../media/image4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image" Target="../media/image4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5.xml"/><Relationship Id="rId1" Type="http://schemas.openxmlformats.org/officeDocument/2006/relationships/tags" Target="../tags/tag5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tags" Target="../tags/tag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Divide and Conquer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CS3100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DACC1BBE-66B1-403A-8C7E-C57A0F3A107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Algorithm: Mergesort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1905000" y="1371600"/>
            <a:ext cx="8255000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Specification: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Input: Array E and indexes first and last, such that the elements E[</a:t>
            </a:r>
            <a:r>
              <a:rPr lang="en-US" dirty="0" err="1"/>
              <a:t>i</a:t>
            </a:r>
            <a:r>
              <a:rPr lang="en-US" dirty="0"/>
              <a:t>] are defined for first &lt;= </a:t>
            </a:r>
            <a:r>
              <a:rPr lang="en-US" dirty="0" err="1"/>
              <a:t>i</a:t>
            </a:r>
            <a:r>
              <a:rPr lang="en-US" dirty="0"/>
              <a:t> &lt;= last.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Output: E[first], …, E[last] is sorted rearrangement of the same elements</a:t>
            </a:r>
          </a:p>
          <a:p>
            <a:pPr>
              <a:lnSpc>
                <a:spcPct val="90000"/>
              </a:lnSpc>
            </a:pPr>
            <a:r>
              <a:rPr lang="en-US" dirty="0"/>
              <a:t>Algorithm: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b="1" dirty="0"/>
              <a:t>def </a:t>
            </a:r>
            <a:r>
              <a:rPr lang="en-US" b="1" dirty="0" err="1"/>
              <a:t>mergesort</a:t>
            </a:r>
            <a:r>
              <a:rPr lang="en-US" b="1" dirty="0"/>
              <a:t>(list, first, last):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b="1" dirty="0"/>
              <a:t>    if first &lt; last: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b="1" dirty="0"/>
              <a:t>        mid = (</a:t>
            </a:r>
            <a:r>
              <a:rPr lang="en-US" b="1" dirty="0" err="1"/>
              <a:t>first+last</a:t>
            </a:r>
            <a:r>
              <a:rPr lang="en-US" b="1" dirty="0"/>
              <a:t>)/2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b="1" dirty="0"/>
              <a:t>        </a:t>
            </a:r>
            <a:r>
              <a:rPr lang="en-US" b="1" dirty="0" err="1"/>
              <a:t>mergesort</a:t>
            </a:r>
            <a:r>
              <a:rPr lang="en-US" b="1" dirty="0"/>
              <a:t>(list, first, mid)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b="1" dirty="0"/>
              <a:t>        </a:t>
            </a:r>
            <a:r>
              <a:rPr lang="en-US" b="1" dirty="0" err="1"/>
              <a:t>mergesort</a:t>
            </a:r>
            <a:r>
              <a:rPr lang="en-US" b="1" dirty="0"/>
              <a:t>(list, mid+1, last)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b="1" dirty="0"/>
              <a:t>        merge(list, first, mid, last) # merge 2 halves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b="1" dirty="0"/>
              <a:t>    return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Exam: Find Max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88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Exercise: Find Max AND Second Max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Given a list of elements, find both the maximum element and second maximum element (assume integers)</a:t>
            </a:r>
          </a:p>
          <a:p>
            <a:r>
              <a:rPr lang="en-US" dirty="0"/>
              <a:t>Obvious solution:</a:t>
            </a:r>
          </a:p>
          <a:p>
            <a:pPr lvl="1"/>
            <a:r>
              <a:rPr lang="en-US" dirty="0"/>
              <a:t>Consider first two elements to be first and second max</a:t>
            </a:r>
          </a:p>
          <a:p>
            <a:pPr lvl="1"/>
            <a:r>
              <a:rPr lang="en-US" dirty="0"/>
              <a:t>Loop through indices 3 through end of array and update max and second max if necessary.</a:t>
            </a:r>
          </a:p>
          <a:p>
            <a:r>
              <a:rPr lang="en-US" dirty="0"/>
              <a:t>Another way:</a:t>
            </a:r>
          </a:p>
          <a:p>
            <a:pPr lvl="1"/>
            <a:r>
              <a:rPr lang="en-US" dirty="0"/>
              <a:t>Write a recursive function that solves this using divide and conquer.</a:t>
            </a:r>
          </a:p>
          <a:p>
            <a:pPr lvl="2"/>
            <a:r>
              <a:rPr lang="en-US" dirty="0"/>
              <a:t>Prototype:  (</a:t>
            </a:r>
            <a:r>
              <a:rPr lang="en-US" dirty="0" err="1"/>
              <a:t>int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) </a:t>
            </a:r>
            <a:r>
              <a:rPr lang="en-US" dirty="0" err="1"/>
              <a:t>FindMax</a:t>
            </a:r>
            <a:r>
              <a:rPr lang="en-US" dirty="0"/>
              <a:t> (list, first, last);</a:t>
            </a:r>
          </a:p>
          <a:p>
            <a:pPr lvl="2"/>
            <a:r>
              <a:rPr lang="en-US" dirty="0"/>
              <a:t>Base case(s)?  </a:t>
            </a:r>
            <a:r>
              <a:rPr lang="en-US" dirty="0" err="1"/>
              <a:t>Subproblems</a:t>
            </a:r>
            <a:r>
              <a:rPr lang="en-US" dirty="0"/>
              <a:t>?  How to combine results?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Exercise: Find Max AND Second Max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Div. and Con. Solution:</a:t>
            </a:r>
          </a:p>
          <a:p>
            <a:endParaRPr lang="en-US" dirty="0"/>
          </a:p>
          <a:p>
            <a:r>
              <a:rPr lang="en-US" dirty="0"/>
              <a:t>Base Case?</a:t>
            </a:r>
          </a:p>
          <a:p>
            <a:pPr lvl="1"/>
            <a:r>
              <a:rPr lang="en-US" dirty="0"/>
              <a:t>N=1? N=2? N=3?</a:t>
            </a:r>
          </a:p>
          <a:p>
            <a:pPr lvl="1"/>
            <a:endParaRPr lang="en-US" dirty="0"/>
          </a:p>
          <a:p>
            <a:r>
              <a:rPr lang="en-US" dirty="0"/>
              <a:t>Divide:</a:t>
            </a:r>
          </a:p>
          <a:p>
            <a:pPr lvl="1"/>
            <a:r>
              <a:rPr lang="en-US" dirty="0"/>
              <a:t>Split list in half</a:t>
            </a:r>
          </a:p>
          <a:p>
            <a:pPr lvl="1"/>
            <a:endParaRPr lang="en-US" dirty="0"/>
          </a:p>
          <a:p>
            <a:r>
              <a:rPr lang="en-US" dirty="0"/>
              <a:t>Combine:</a:t>
            </a:r>
          </a:p>
          <a:p>
            <a:pPr lvl="1"/>
            <a:r>
              <a:rPr lang="en-US" dirty="0"/>
              <a:t>Take 4 numbers (left max / max2 and right max / max2). How to combine?</a:t>
            </a:r>
          </a:p>
        </p:txBody>
      </p:sp>
    </p:spTree>
    <p:extLst>
      <p:ext uri="{BB962C8B-B14F-4D97-AF65-F5344CB8AC3E}">
        <p14:creationId xmlns:p14="http://schemas.microsoft.com/office/powerpoint/2010/main" val="28147506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Recursive calls are OF THE SAME FORM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99920C-C75A-CF43-90F2-BBDBD41F1D9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047214" y="1219200"/>
            <a:ext cx="3625796" cy="112643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err="1">
                <a:solidFill>
                  <a:srgbClr val="00B050"/>
                </a:solidFill>
              </a:rPr>
              <a:t>FindMax</a:t>
            </a:r>
            <a:r>
              <a:rPr lang="en-US" dirty="0">
                <a:solidFill>
                  <a:srgbClr val="00B050"/>
                </a:solidFill>
              </a:rPr>
              <a:t>(list, 0, n)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00B050"/>
                </a:solidFill>
              </a:rPr>
              <a:t>[x</a:t>
            </a:r>
            <a:r>
              <a:rPr lang="en-US" baseline="-25000" dirty="0">
                <a:solidFill>
                  <a:srgbClr val="00B050"/>
                </a:solidFill>
              </a:rPr>
              <a:t>0</a:t>
            </a:r>
            <a:r>
              <a:rPr lang="en-US" dirty="0">
                <a:solidFill>
                  <a:srgbClr val="00B050"/>
                </a:solidFill>
              </a:rPr>
              <a:t>, x</a:t>
            </a:r>
            <a:r>
              <a:rPr lang="en-US" baseline="-25000" dirty="0">
                <a:solidFill>
                  <a:srgbClr val="00B050"/>
                </a:solidFill>
              </a:rPr>
              <a:t>1</a:t>
            </a:r>
            <a:r>
              <a:rPr lang="en-US" dirty="0">
                <a:solidFill>
                  <a:srgbClr val="00B050"/>
                </a:solidFill>
              </a:rPr>
              <a:t>, x</a:t>
            </a:r>
            <a:r>
              <a:rPr lang="en-US" baseline="-25000" dirty="0">
                <a:solidFill>
                  <a:srgbClr val="00B050"/>
                </a:solidFill>
              </a:rPr>
              <a:t>2</a:t>
            </a:r>
            <a:r>
              <a:rPr lang="en-US" dirty="0">
                <a:solidFill>
                  <a:srgbClr val="00B050"/>
                </a:solidFill>
              </a:rPr>
              <a:t>, …, </a:t>
            </a:r>
            <a:r>
              <a:rPr lang="en-US" dirty="0" err="1">
                <a:solidFill>
                  <a:srgbClr val="00B050"/>
                </a:solidFill>
              </a:rPr>
              <a:t>x</a:t>
            </a:r>
            <a:r>
              <a:rPr lang="en-US" baseline="-25000" dirty="0" err="1">
                <a:solidFill>
                  <a:srgbClr val="00B050"/>
                </a:solidFill>
              </a:rPr>
              <a:t>n</a:t>
            </a:r>
            <a:r>
              <a:rPr lang="en-US" dirty="0">
                <a:solidFill>
                  <a:srgbClr val="00B050"/>
                </a:solidFill>
              </a:rPr>
              <a:t>]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6119659-E2C6-BC4F-9156-2C0E162D41D4}"/>
              </a:ext>
            </a:extLst>
          </p:cNvPr>
          <p:cNvSpPr txBox="1">
            <a:spLocks/>
          </p:cNvSpPr>
          <p:nvPr/>
        </p:nvSpPr>
        <p:spPr>
          <a:xfrm>
            <a:off x="422744" y="2842589"/>
            <a:ext cx="3625796" cy="112643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just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just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just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just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just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Wingdings 3"/>
              <a:buNone/>
            </a:pPr>
            <a:r>
              <a:rPr lang="en-US" dirty="0" err="1">
                <a:solidFill>
                  <a:srgbClr val="C00000"/>
                </a:solidFill>
              </a:rPr>
              <a:t>FindMax</a:t>
            </a:r>
            <a:r>
              <a:rPr lang="en-US" dirty="0">
                <a:solidFill>
                  <a:srgbClr val="C00000"/>
                </a:solidFill>
              </a:rPr>
              <a:t>(list, 0, n/2)</a:t>
            </a:r>
          </a:p>
          <a:p>
            <a:pPr marL="0" indent="0" algn="ctr" fontAlgn="auto">
              <a:spcAft>
                <a:spcPts val="0"/>
              </a:spcAft>
              <a:buFont typeface="Wingdings 3"/>
              <a:buNone/>
            </a:pPr>
            <a:r>
              <a:rPr lang="en-US" dirty="0">
                <a:solidFill>
                  <a:srgbClr val="C00000"/>
                </a:solidFill>
              </a:rPr>
              <a:t>[x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>
                <a:solidFill>
                  <a:srgbClr val="C00000"/>
                </a:solidFill>
              </a:rPr>
              <a:t>, …,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-25000" dirty="0" err="1">
                <a:solidFill>
                  <a:srgbClr val="C00000"/>
                </a:solidFill>
              </a:rPr>
              <a:t>n</a:t>
            </a:r>
            <a:r>
              <a:rPr lang="en-US" baseline="-25000" dirty="0">
                <a:solidFill>
                  <a:srgbClr val="C00000"/>
                </a:solidFill>
              </a:rPr>
              <a:t>/2</a:t>
            </a:r>
            <a:r>
              <a:rPr lang="en-US" dirty="0">
                <a:solidFill>
                  <a:srgbClr val="C00000"/>
                </a:solidFill>
              </a:rPr>
              <a:t>]</a:t>
            </a:r>
          </a:p>
          <a:p>
            <a:pPr marL="0" indent="0" algn="ctr" fontAlgn="auto">
              <a:spcAft>
                <a:spcPts val="0"/>
              </a:spcAft>
              <a:buFont typeface="Wingdings 3"/>
              <a:buNone/>
            </a:pPr>
            <a:endParaRPr lang="en-US" dirty="0"/>
          </a:p>
          <a:p>
            <a:pPr marL="0" indent="0" algn="ctr" fontAlgn="auto">
              <a:spcAft>
                <a:spcPts val="0"/>
              </a:spcAft>
              <a:buFont typeface="Wingdings 3"/>
              <a:buNone/>
            </a:pP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94E552E-CAF0-064F-82EA-FF21C160F284}"/>
              </a:ext>
            </a:extLst>
          </p:cNvPr>
          <p:cNvSpPr txBox="1">
            <a:spLocks/>
          </p:cNvSpPr>
          <p:nvPr/>
        </p:nvSpPr>
        <p:spPr>
          <a:xfrm>
            <a:off x="7834685" y="2842588"/>
            <a:ext cx="3625796" cy="112643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just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just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just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just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just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Wingdings 3"/>
              <a:buNone/>
            </a:pPr>
            <a:r>
              <a:rPr lang="en-US" dirty="0" err="1">
                <a:solidFill>
                  <a:srgbClr val="C00000"/>
                </a:solidFill>
              </a:rPr>
              <a:t>FindMax</a:t>
            </a:r>
            <a:r>
              <a:rPr lang="en-US" dirty="0">
                <a:solidFill>
                  <a:srgbClr val="C00000"/>
                </a:solidFill>
              </a:rPr>
              <a:t>(list, n/2+1, n)</a:t>
            </a:r>
          </a:p>
          <a:p>
            <a:pPr marL="0" indent="0" algn="ctr" fontAlgn="auto">
              <a:spcAft>
                <a:spcPts val="0"/>
              </a:spcAft>
              <a:buFont typeface="Wingdings 3"/>
              <a:buNone/>
            </a:pPr>
            <a:r>
              <a:rPr lang="en-US" dirty="0">
                <a:solidFill>
                  <a:srgbClr val="C00000"/>
                </a:solidFill>
              </a:rPr>
              <a:t>[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-25000" dirty="0" err="1">
                <a:solidFill>
                  <a:srgbClr val="C00000"/>
                </a:solidFill>
              </a:rPr>
              <a:t>n</a:t>
            </a:r>
            <a:r>
              <a:rPr lang="en-US" baseline="-25000" dirty="0">
                <a:solidFill>
                  <a:srgbClr val="C00000"/>
                </a:solidFill>
              </a:rPr>
              <a:t>/2+1</a:t>
            </a:r>
            <a:r>
              <a:rPr lang="en-US" dirty="0">
                <a:solidFill>
                  <a:srgbClr val="C00000"/>
                </a:solidFill>
              </a:rPr>
              <a:t>, …, 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baseline="-25000" dirty="0" err="1">
                <a:solidFill>
                  <a:srgbClr val="C00000"/>
                </a:solidFill>
              </a:rPr>
              <a:t>n</a:t>
            </a:r>
            <a:r>
              <a:rPr lang="en-US" dirty="0">
                <a:solidFill>
                  <a:srgbClr val="C00000"/>
                </a:solidFill>
              </a:rPr>
              <a:t>]</a:t>
            </a:r>
          </a:p>
          <a:p>
            <a:pPr marL="0" indent="0" algn="ctr" fontAlgn="auto">
              <a:spcAft>
                <a:spcPts val="0"/>
              </a:spcAft>
              <a:buFont typeface="Wingdings 3"/>
              <a:buNone/>
            </a:pPr>
            <a:endParaRPr lang="en-US" dirty="0"/>
          </a:p>
          <a:p>
            <a:pPr marL="0" indent="0" algn="ctr" fontAlgn="auto">
              <a:spcAft>
                <a:spcPts val="0"/>
              </a:spcAft>
              <a:buFont typeface="Wingdings 3"/>
              <a:buNone/>
            </a:pPr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60D66250-FE6D-6D4F-B11E-6048D198BD66}"/>
              </a:ext>
            </a:extLst>
          </p:cNvPr>
          <p:cNvCxnSpPr>
            <a:cxnSpLocks/>
            <a:stCxn id="3" idx="1"/>
            <a:endCxn id="7" idx="0"/>
          </p:cNvCxnSpPr>
          <p:nvPr/>
        </p:nvCxnSpPr>
        <p:spPr>
          <a:xfrm flipH="1">
            <a:off x="2235642" y="1782418"/>
            <a:ext cx="1811572" cy="10601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DA73B93-1F39-CD43-A57B-4D925853FCAA}"/>
              </a:ext>
            </a:extLst>
          </p:cNvPr>
          <p:cNvCxnSpPr>
            <a:cxnSpLocks/>
            <a:stCxn id="3" idx="3"/>
            <a:endCxn id="8" idx="0"/>
          </p:cNvCxnSpPr>
          <p:nvPr/>
        </p:nvCxnSpPr>
        <p:spPr>
          <a:xfrm>
            <a:off x="7673010" y="1782418"/>
            <a:ext cx="1974573" cy="10601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78A93CA2-3EC1-814E-B7EA-A107EBE1770F}"/>
              </a:ext>
            </a:extLst>
          </p:cNvPr>
          <p:cNvSpPr txBox="1">
            <a:spLocks/>
          </p:cNvSpPr>
          <p:nvPr/>
        </p:nvSpPr>
        <p:spPr>
          <a:xfrm>
            <a:off x="609600" y="4169743"/>
            <a:ext cx="10609689" cy="465867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just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just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just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just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just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Wingdings 3"/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 LOT MORE RECURSION HAPPENS HERE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A30B63ED-112C-E443-8FA5-1FD7445B241A}"/>
              </a:ext>
            </a:extLst>
          </p:cNvPr>
          <p:cNvSpPr txBox="1">
            <a:spLocks/>
          </p:cNvSpPr>
          <p:nvPr/>
        </p:nvSpPr>
        <p:spPr>
          <a:xfrm>
            <a:off x="416118" y="5014620"/>
            <a:ext cx="3625796" cy="112643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just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just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just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just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just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Wingdings 3"/>
              <a:buNone/>
            </a:pPr>
            <a:r>
              <a:rPr lang="en-US" dirty="0">
                <a:solidFill>
                  <a:srgbClr val="C00000"/>
                </a:solidFill>
              </a:rPr>
              <a:t>max1, max2</a:t>
            </a:r>
          </a:p>
          <a:p>
            <a:pPr marL="0" indent="0" algn="ctr" fontAlgn="auto">
              <a:spcAft>
                <a:spcPts val="0"/>
              </a:spcAft>
              <a:buFont typeface="Wingdings 3"/>
              <a:buNone/>
            </a:pPr>
            <a:endParaRPr lang="en-US" dirty="0">
              <a:solidFill>
                <a:srgbClr val="C00000"/>
              </a:solidFill>
            </a:endParaRPr>
          </a:p>
          <a:p>
            <a:pPr marL="0" indent="0" algn="ctr" fontAlgn="auto">
              <a:spcAft>
                <a:spcPts val="0"/>
              </a:spcAft>
              <a:buFont typeface="Wingdings 3"/>
              <a:buNone/>
            </a:pP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56B0BF9-B79D-B54E-84C6-032823D1798F}"/>
              </a:ext>
            </a:extLst>
          </p:cNvPr>
          <p:cNvSpPr txBox="1">
            <a:spLocks/>
          </p:cNvSpPr>
          <p:nvPr/>
        </p:nvSpPr>
        <p:spPr>
          <a:xfrm>
            <a:off x="8040090" y="5014620"/>
            <a:ext cx="3625796" cy="112643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just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just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just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just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just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Wingdings 3"/>
              <a:buNone/>
            </a:pPr>
            <a:r>
              <a:rPr lang="en-US" dirty="0">
                <a:solidFill>
                  <a:srgbClr val="C00000"/>
                </a:solidFill>
              </a:rPr>
              <a:t>max1, max2</a:t>
            </a:r>
          </a:p>
          <a:p>
            <a:pPr marL="0" indent="0" algn="ctr" fontAlgn="auto">
              <a:spcAft>
                <a:spcPts val="0"/>
              </a:spcAft>
              <a:buFont typeface="Wingdings 3"/>
              <a:buNone/>
            </a:pPr>
            <a:endParaRPr lang="en-US" dirty="0"/>
          </a:p>
          <a:p>
            <a:pPr marL="0" indent="0" algn="ctr" fontAlgn="auto">
              <a:spcAft>
                <a:spcPts val="0"/>
              </a:spcAft>
              <a:buFont typeface="Wingdings 3"/>
              <a:buNone/>
            </a:pPr>
            <a:endParaRPr lang="en-US" dirty="0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4E06A6F-63CA-834B-A788-9C626E58DC3A}"/>
              </a:ext>
            </a:extLst>
          </p:cNvPr>
          <p:cNvCxnSpPr>
            <a:cxnSpLocks/>
          </p:cNvCxnSpPr>
          <p:nvPr/>
        </p:nvCxnSpPr>
        <p:spPr>
          <a:xfrm>
            <a:off x="2235642" y="3872590"/>
            <a:ext cx="626828" cy="2971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21093DB-5588-9E49-AC0A-0CCE65E012C7}"/>
              </a:ext>
            </a:extLst>
          </p:cNvPr>
          <p:cNvCxnSpPr>
            <a:cxnSpLocks/>
          </p:cNvCxnSpPr>
          <p:nvPr/>
        </p:nvCxnSpPr>
        <p:spPr>
          <a:xfrm flipH="1">
            <a:off x="2137664" y="4548753"/>
            <a:ext cx="669146" cy="5480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8D78C6B-90D9-0349-ACFE-663AE1C34167}"/>
              </a:ext>
            </a:extLst>
          </p:cNvPr>
          <p:cNvCxnSpPr>
            <a:cxnSpLocks/>
          </p:cNvCxnSpPr>
          <p:nvPr/>
        </p:nvCxnSpPr>
        <p:spPr>
          <a:xfrm flipH="1">
            <a:off x="8935941" y="3872590"/>
            <a:ext cx="430696" cy="2971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B4701F2-D63C-F04F-8ABE-F3761FC40795}"/>
              </a:ext>
            </a:extLst>
          </p:cNvPr>
          <p:cNvCxnSpPr>
            <a:cxnSpLocks/>
            <a:endCxn id="19" idx="0"/>
          </p:cNvCxnSpPr>
          <p:nvPr/>
        </p:nvCxnSpPr>
        <p:spPr>
          <a:xfrm>
            <a:off x="8929315" y="4548753"/>
            <a:ext cx="923673" cy="4658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E042512-9F2A-5F41-AC3B-C1AB56C0E569}"/>
              </a:ext>
            </a:extLst>
          </p:cNvPr>
          <p:cNvCxnSpPr>
            <a:cxnSpLocks/>
          </p:cNvCxnSpPr>
          <p:nvPr/>
        </p:nvCxnSpPr>
        <p:spPr>
          <a:xfrm>
            <a:off x="3141428" y="5271715"/>
            <a:ext cx="14464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3FC9D9F5-F84B-7349-BA80-F3A03323A5E5}"/>
              </a:ext>
            </a:extLst>
          </p:cNvPr>
          <p:cNvCxnSpPr>
            <a:cxnSpLocks/>
          </p:cNvCxnSpPr>
          <p:nvPr/>
        </p:nvCxnSpPr>
        <p:spPr>
          <a:xfrm flipH="1">
            <a:off x="6528021" y="5296177"/>
            <a:ext cx="2401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ontent Placeholder 2">
            <a:extLst>
              <a:ext uri="{FF2B5EF4-FFF2-40B4-BE49-F238E27FC236}">
                <a16:creationId xmlns:a16="http://schemas.microsoft.com/office/drawing/2014/main" id="{97E3AEEA-38EE-004C-95C2-04444555F012}"/>
              </a:ext>
            </a:extLst>
          </p:cNvPr>
          <p:cNvSpPr txBox="1">
            <a:spLocks/>
          </p:cNvSpPr>
          <p:nvPr/>
        </p:nvSpPr>
        <p:spPr>
          <a:xfrm>
            <a:off x="4495800" y="5110035"/>
            <a:ext cx="2263473" cy="1521353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274320" indent="-274320" algn="just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just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just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just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just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Wingdings 3"/>
              <a:buNone/>
            </a:pPr>
            <a:r>
              <a:rPr lang="en-US" dirty="0"/>
              <a:t>combine()</a:t>
            </a:r>
          </a:p>
          <a:p>
            <a:pPr marL="0" indent="0" algn="ctr" fontAlgn="auto">
              <a:spcAft>
                <a:spcPts val="0"/>
              </a:spcAft>
              <a:buFont typeface="Wingdings 3"/>
              <a:buNone/>
            </a:pPr>
            <a:endParaRPr lang="en-US" dirty="0"/>
          </a:p>
          <a:p>
            <a:pPr marL="0" indent="0" algn="ctr" fontAlgn="auto">
              <a:spcAft>
                <a:spcPts val="0"/>
              </a:spcAft>
              <a:buFont typeface="Wingdings 3"/>
              <a:buNone/>
            </a:pPr>
            <a:r>
              <a:rPr lang="en-US" dirty="0">
                <a:solidFill>
                  <a:srgbClr val="00B050"/>
                </a:solidFill>
              </a:rPr>
              <a:t>return real max1, max2</a:t>
            </a:r>
          </a:p>
        </p:txBody>
      </p:sp>
    </p:spTree>
    <p:extLst>
      <p:ext uri="{BB962C8B-B14F-4D97-AF65-F5344CB8AC3E}">
        <p14:creationId xmlns:p14="http://schemas.microsoft.com/office/powerpoint/2010/main" val="39762915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Solution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Base Case?</a:t>
            </a:r>
          </a:p>
          <a:p>
            <a:pPr lvl="1"/>
            <a:r>
              <a:rPr lang="en-US" dirty="0"/>
              <a:t>When n is small (say, n&lt;=3), just manually check and return two largest values</a:t>
            </a:r>
          </a:p>
          <a:p>
            <a:pPr lvl="1"/>
            <a:r>
              <a:rPr lang="en-US" dirty="0"/>
              <a:t>What would happen if we let n=1 during recursion? Can we solve that issue?</a:t>
            </a:r>
          </a:p>
          <a:p>
            <a:pPr lvl="1"/>
            <a:endParaRPr lang="en-US" dirty="0"/>
          </a:p>
          <a:p>
            <a:r>
              <a:rPr lang="en-US" dirty="0"/>
              <a:t>Divide:</a:t>
            </a:r>
          </a:p>
          <a:p>
            <a:pPr lvl="1"/>
            <a:r>
              <a:rPr lang="en-US" dirty="0"/>
              <a:t>Split list in half and make two recursive calls</a:t>
            </a:r>
          </a:p>
          <a:p>
            <a:pPr lvl="1"/>
            <a:endParaRPr lang="en-US" dirty="0"/>
          </a:p>
          <a:p>
            <a:r>
              <a:rPr lang="en-US" dirty="0"/>
              <a:t>Combine:</a:t>
            </a:r>
          </a:p>
          <a:p>
            <a:pPr lvl="1"/>
            <a:r>
              <a:rPr lang="en-US" dirty="0"/>
              <a:t>Manually find two largest values of the four returned. Largest of the four is largest overall, second largest overall is second largest overall.</a:t>
            </a:r>
          </a:p>
        </p:txBody>
      </p:sp>
    </p:spTree>
    <p:extLst>
      <p:ext uri="{BB962C8B-B14F-4D97-AF65-F5344CB8AC3E}">
        <p14:creationId xmlns:p14="http://schemas.microsoft.com/office/powerpoint/2010/main" val="1605607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Exercise: Find Max AND Second Max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16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771" name="Rectangle 3"/>
              <p:cNvSpPr>
                <a:spLocks noGrp="1" noChangeArrowheads="1"/>
              </p:cNvSpPr>
              <p:nvPr>
                <p:ph sz="quarter" idx="1"/>
                <p:custDataLst>
                  <p:tags r:id="rId2"/>
                </p:custDataLst>
              </p:nvPr>
            </p:nvSpPr>
            <p:spPr/>
            <p:txBody>
              <a:bodyPr/>
              <a:lstStyle/>
              <a:p>
                <a:r>
                  <a:rPr lang="en-US" dirty="0"/>
                  <a:t>Runtime: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Why?</a:t>
                </a:r>
              </a:p>
              <a:p>
                <a:pPr marL="0" indent="0">
                  <a:buNone/>
                </a:pPr>
                <a:r>
                  <a:rPr lang="en-US" dirty="0"/>
                  <a:t>	Two subproblems of half the list each.</a:t>
                </a:r>
              </a:p>
              <a:p>
                <a:pPr marL="0" indent="0">
                  <a:buNone/>
                </a:pPr>
                <a:r>
                  <a:rPr lang="en-US" dirty="0"/>
                  <a:t>	Combine and Divide are both constant time</a:t>
                </a:r>
              </a:p>
              <a:p>
                <a:pPr marL="0" indent="0">
                  <a:buNone/>
                </a:pPr>
                <a:r>
                  <a:rPr lang="en-US" dirty="0"/>
                  <a:t>	This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 So…not better than just scanning the array. </a:t>
                </a:r>
              </a:p>
            </p:txBody>
          </p:sp>
        </mc:Choice>
        <mc:Fallback xmlns="">
          <p:sp>
            <p:nvSpPr>
              <p:cNvPr id="3277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  <p:custDataLst>
                  <p:tags r:id="rId4"/>
                </p:custDataLst>
              </p:nvPr>
            </p:nvSpPr>
            <p:spPr>
              <a:blipFill>
                <a:blip r:embed="rId5"/>
                <a:stretch>
                  <a:fillRect l="-1042" t="-12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53783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Example: Maximum Subarray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548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Maximum Subarray Problem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Given a list A of positive and negative integers</a:t>
            </a:r>
          </a:p>
          <a:p>
            <a:r>
              <a:rPr lang="en-US" dirty="0"/>
              <a:t>Return the indices </a:t>
            </a:r>
            <a:r>
              <a:rPr lang="en-US" dirty="0" err="1"/>
              <a:t>i</a:t>
            </a:r>
            <a:r>
              <a:rPr lang="en-US" dirty="0"/>
              <a:t> and j such that:</a:t>
            </a:r>
          </a:p>
          <a:p>
            <a:pPr lvl="1"/>
            <a:r>
              <a:rPr lang="en-US" dirty="0" err="1"/>
              <a:t>i</a:t>
            </a:r>
            <a:r>
              <a:rPr lang="en-US" dirty="0"/>
              <a:t> &lt;= j</a:t>
            </a:r>
          </a:p>
          <a:p>
            <a:pPr lvl="1"/>
            <a:r>
              <a:rPr lang="en-US" dirty="0"/>
              <a:t>0 &lt;= </a:t>
            </a:r>
            <a:r>
              <a:rPr lang="en-US" dirty="0" err="1"/>
              <a:t>i</a:t>
            </a:r>
            <a:r>
              <a:rPr lang="en-US" dirty="0"/>
              <a:t>, j &lt;= </a:t>
            </a:r>
            <a:r>
              <a:rPr lang="en-US" dirty="0" err="1"/>
              <a:t>A.length</a:t>
            </a:r>
            <a:endParaRPr lang="en-US" dirty="0"/>
          </a:p>
          <a:p>
            <a:pPr lvl="1"/>
            <a:r>
              <a:rPr lang="en-US" dirty="0"/>
              <a:t>A[</a:t>
            </a:r>
            <a:r>
              <a:rPr lang="en-US" dirty="0" err="1"/>
              <a:t>i</a:t>
            </a:r>
            <a:r>
              <a:rPr lang="en-US" dirty="0"/>
              <a:t>…j] maximizes sum of elements in range </a:t>
            </a:r>
            <a:r>
              <a:rPr lang="en-US" dirty="0" err="1"/>
              <a:t>i</a:t>
            </a:r>
            <a:r>
              <a:rPr lang="en-US" dirty="0"/>
              <a:t>, j</a:t>
            </a:r>
          </a:p>
          <a:p>
            <a:pPr lvl="1"/>
            <a:endParaRPr lang="en-US" dirty="0"/>
          </a:p>
          <a:p>
            <a:r>
              <a:rPr lang="en-US" dirty="0"/>
              <a:t>Example:</a:t>
            </a:r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03AEB-DE9D-9045-A3D7-49DC732F67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9415" y="4587521"/>
            <a:ext cx="8881606" cy="162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6677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Brute-Force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Given every </a:t>
            </a:r>
            <a:r>
              <a:rPr lang="en-US" dirty="0" err="1"/>
              <a:t>i</a:t>
            </a:r>
            <a:r>
              <a:rPr lang="en-US" dirty="0"/>
              <a:t>, j combination with </a:t>
            </a:r>
            <a:r>
              <a:rPr lang="en-US" dirty="0" err="1"/>
              <a:t>i</a:t>
            </a:r>
            <a:r>
              <a:rPr lang="en-US" dirty="0"/>
              <a:t> &lt;= j</a:t>
            </a:r>
          </a:p>
          <a:p>
            <a:pPr lvl="1"/>
            <a:r>
              <a:rPr lang="en-US" dirty="0"/>
              <a:t>Iterate from A[</a:t>
            </a:r>
            <a:r>
              <a:rPr lang="en-US" dirty="0" err="1"/>
              <a:t>i</a:t>
            </a:r>
            <a:r>
              <a:rPr lang="en-US" dirty="0"/>
              <a:t>] to A[j] to compute sum</a:t>
            </a:r>
          </a:p>
          <a:p>
            <a:pPr lvl="1"/>
            <a:r>
              <a:rPr lang="en-US" dirty="0"/>
              <a:t>Keep track of best sum seen so far</a:t>
            </a:r>
          </a:p>
          <a:p>
            <a:pPr lvl="1"/>
            <a:r>
              <a:rPr lang="en-US" dirty="0"/>
              <a:t>Return best sum we see</a:t>
            </a:r>
          </a:p>
          <a:p>
            <a:endParaRPr lang="en-US" dirty="0"/>
          </a:p>
          <a:p>
            <a:r>
              <a:rPr lang="en-US" dirty="0"/>
              <a:t>Runtime: n^3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03AEB-DE9D-9045-A3D7-49DC732F67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9415" y="4587521"/>
            <a:ext cx="8881606" cy="162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520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 3: Divide and Conquer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062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Better Brute-Force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Slightly better:</a:t>
            </a:r>
          </a:p>
          <a:p>
            <a:pPr lvl="1"/>
            <a:r>
              <a:rPr lang="en-US" dirty="0"/>
              <a:t>Store sums from A[0] to A[</a:t>
            </a:r>
            <a:r>
              <a:rPr lang="en-US" dirty="0" err="1"/>
              <a:t>i</a:t>
            </a:r>
            <a:r>
              <a:rPr lang="en-US" dirty="0"/>
              <a:t>] in separate array at position </a:t>
            </a:r>
            <a:r>
              <a:rPr lang="en-US" dirty="0" err="1"/>
              <a:t>i</a:t>
            </a:r>
            <a:endParaRPr lang="en-US" dirty="0"/>
          </a:p>
          <a:p>
            <a:pPr lvl="1"/>
            <a:r>
              <a:rPr lang="en-US" dirty="0"/>
              <a:t>For every </a:t>
            </a:r>
            <a:r>
              <a:rPr lang="en-US" dirty="0" err="1"/>
              <a:t>i</a:t>
            </a:r>
            <a:r>
              <a:rPr lang="en-US" dirty="0"/>
              <a:t> and j</a:t>
            </a:r>
          </a:p>
          <a:p>
            <a:pPr lvl="2"/>
            <a:r>
              <a:rPr lang="en-US" dirty="0"/>
              <a:t>Sum A[</a:t>
            </a:r>
            <a:r>
              <a:rPr lang="en-US" dirty="0" err="1"/>
              <a:t>i</a:t>
            </a:r>
            <a:r>
              <a:rPr lang="en-US" dirty="0"/>
              <a:t>…j] = Sums[j] – Sums[i-1]</a:t>
            </a:r>
          </a:p>
          <a:p>
            <a:endParaRPr lang="en-US" dirty="0"/>
          </a:p>
          <a:p>
            <a:r>
              <a:rPr lang="en-US" dirty="0"/>
              <a:t>Runtime: n^2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03AEB-DE9D-9045-A3D7-49DC732F67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9415" y="4587521"/>
            <a:ext cx="8881606" cy="162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9329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Can we do better?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Let’s use divide-and-conquer to get an </a:t>
            </a:r>
            <a:r>
              <a:rPr lang="en-US" dirty="0" err="1"/>
              <a:t>nlogn</a:t>
            </a:r>
            <a:r>
              <a:rPr lang="en-US" dirty="0"/>
              <a:t> runtime</a:t>
            </a:r>
          </a:p>
          <a:p>
            <a:r>
              <a:rPr lang="en-US" dirty="0"/>
              <a:t>Recurrence we want:</a:t>
            </a:r>
          </a:p>
          <a:p>
            <a:pPr lvl="1"/>
            <a:r>
              <a:rPr lang="en-US" dirty="0"/>
              <a:t>T(n) = 2T(n/2) + n         //just like </a:t>
            </a:r>
            <a:r>
              <a:rPr lang="en-US" dirty="0" err="1"/>
              <a:t>mergesort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03AEB-DE9D-9045-A3D7-49DC732F67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9415" y="4587521"/>
            <a:ext cx="8881606" cy="162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1308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Can we do better?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IDEA:</a:t>
            </a:r>
          </a:p>
          <a:p>
            <a:r>
              <a:rPr lang="en-US" dirty="0" err="1"/>
              <a:t>MaxSum</a:t>
            </a:r>
            <a:r>
              <a:rPr lang="en-US" dirty="0"/>
              <a:t>(A):</a:t>
            </a:r>
          </a:p>
          <a:p>
            <a:pPr lvl="1"/>
            <a:r>
              <a:rPr lang="en-US" dirty="0"/>
              <a:t>Divide list in half</a:t>
            </a:r>
          </a:p>
          <a:p>
            <a:pPr lvl="1"/>
            <a:r>
              <a:rPr lang="en-US" dirty="0"/>
              <a:t>Recursively find </a:t>
            </a:r>
            <a:r>
              <a:rPr lang="en-US" dirty="0" err="1"/>
              <a:t>MaxSum</a:t>
            </a:r>
            <a:r>
              <a:rPr lang="en-US" dirty="0"/>
              <a:t>(</a:t>
            </a:r>
            <a:r>
              <a:rPr lang="en-US" dirty="0" err="1"/>
              <a:t>A_left</a:t>
            </a:r>
            <a:r>
              <a:rPr lang="en-US" dirty="0"/>
              <a:t>) and </a:t>
            </a:r>
            <a:r>
              <a:rPr lang="en-US" dirty="0" err="1"/>
              <a:t>MaxSum</a:t>
            </a:r>
            <a:r>
              <a:rPr lang="en-US" dirty="0"/>
              <a:t>(</a:t>
            </a:r>
            <a:r>
              <a:rPr lang="en-US" dirty="0" err="1"/>
              <a:t>A_right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Return best of these two solutions</a:t>
            </a:r>
          </a:p>
          <a:p>
            <a:pPr lvl="1"/>
            <a:endParaRPr lang="en-US" dirty="0"/>
          </a:p>
          <a:p>
            <a:r>
              <a:rPr lang="en-US" dirty="0"/>
              <a:t>Problem! Solution could be across the dividing line!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03AEB-DE9D-9045-A3D7-49DC732F67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81200" y="4604455"/>
            <a:ext cx="8881606" cy="162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2075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Can we do better?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Ok, so find best solution that crosses the dividing line</a:t>
            </a:r>
          </a:p>
          <a:p>
            <a:pPr lvl="1"/>
            <a:r>
              <a:rPr lang="en-US" dirty="0"/>
              <a:t>How? Let’s call it </a:t>
            </a:r>
            <a:r>
              <a:rPr lang="en-US" dirty="0" err="1"/>
              <a:t>MaxSum_Divide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Once we do that, solution will be</a:t>
            </a:r>
          </a:p>
          <a:p>
            <a:pPr lvl="1"/>
            <a:r>
              <a:rPr lang="en-US" dirty="0"/>
              <a:t>Max(</a:t>
            </a:r>
            <a:r>
              <a:rPr lang="en-US" dirty="0" err="1"/>
              <a:t>MaxSum</a:t>
            </a:r>
            <a:r>
              <a:rPr lang="en-US" dirty="0"/>
              <a:t>(</a:t>
            </a:r>
            <a:r>
              <a:rPr lang="en-US" dirty="0" err="1"/>
              <a:t>A_left</a:t>
            </a:r>
            <a:r>
              <a:rPr lang="en-US" dirty="0"/>
              <a:t>), </a:t>
            </a:r>
            <a:r>
              <a:rPr lang="en-US" dirty="0" err="1"/>
              <a:t>MaxSum</a:t>
            </a:r>
            <a:r>
              <a:rPr lang="en-US" dirty="0"/>
              <a:t>(</a:t>
            </a:r>
            <a:r>
              <a:rPr lang="en-US" dirty="0" err="1"/>
              <a:t>A_right</a:t>
            </a:r>
            <a:r>
              <a:rPr lang="en-US" dirty="0"/>
              <a:t>), </a:t>
            </a:r>
            <a:r>
              <a:rPr lang="en-US" dirty="0" err="1"/>
              <a:t>MaxSum_Divide</a:t>
            </a:r>
            <a:r>
              <a:rPr lang="en-US" dirty="0"/>
              <a:t>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03AEB-DE9D-9045-A3D7-49DC732F67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9415" y="4587521"/>
            <a:ext cx="8881606" cy="162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5837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How to find </a:t>
            </a:r>
            <a:r>
              <a:rPr lang="en-US" dirty="0" err="1"/>
              <a:t>MaxSum_Divide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Needs to be in linear time: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03AEB-DE9D-9045-A3D7-49DC732F67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0" y="4435121"/>
            <a:ext cx="8881606" cy="162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3705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How to find </a:t>
            </a:r>
            <a:r>
              <a:rPr lang="en-US" dirty="0" err="1"/>
              <a:t>MaxSum_Divide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609600" y="1219200"/>
            <a:ext cx="10972800" cy="657308"/>
          </a:xfrm>
        </p:spPr>
        <p:txBody>
          <a:bodyPr>
            <a:normAutofit/>
          </a:bodyPr>
          <a:lstStyle/>
          <a:p>
            <a:r>
              <a:rPr lang="en-US" dirty="0"/>
              <a:t>Needs to be in linear time: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03AEB-DE9D-9045-A3D7-49DC732F67A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24000" y="3712308"/>
            <a:ext cx="8881606" cy="162509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FD88653-41C2-3B4F-873E-5160723FD18A}"/>
              </a:ext>
            </a:extLst>
          </p:cNvPr>
          <p:cNvSpPr/>
          <p:nvPr/>
        </p:nvSpPr>
        <p:spPr>
          <a:xfrm>
            <a:off x="5557962" y="3181276"/>
            <a:ext cx="492981" cy="492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18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21BB4D7-81F0-6E4F-9986-8DD262E4D7FE}"/>
              </a:ext>
            </a:extLst>
          </p:cNvPr>
          <p:cNvSpPr/>
          <p:nvPr/>
        </p:nvSpPr>
        <p:spPr>
          <a:xfrm>
            <a:off x="5058352" y="3182604"/>
            <a:ext cx="492981" cy="492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-5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3F33908-F1D6-2E4E-BA80-ACD57460BE38}"/>
              </a:ext>
            </a:extLst>
          </p:cNvPr>
          <p:cNvSpPr/>
          <p:nvPr/>
        </p:nvSpPr>
        <p:spPr>
          <a:xfrm>
            <a:off x="4558745" y="3175220"/>
            <a:ext cx="492981" cy="499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-21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144205B7-FC01-754C-B638-113E35257EBB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707666" y="2693783"/>
            <a:ext cx="5685182" cy="44944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just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just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just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just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just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sz="1600" dirty="0"/>
              <a:t>Accumulate sum from array as we move left from dividing line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AE26DD6-DABA-7840-8F2E-1730EC5576FB}"/>
              </a:ext>
            </a:extLst>
          </p:cNvPr>
          <p:cNvCxnSpPr>
            <a:cxnSpLocks/>
          </p:cNvCxnSpPr>
          <p:nvPr/>
        </p:nvCxnSpPr>
        <p:spPr>
          <a:xfrm>
            <a:off x="6059652" y="2417952"/>
            <a:ext cx="0" cy="2354344"/>
          </a:xfrm>
          <a:prstGeom prst="line">
            <a:avLst/>
          </a:prstGeom>
          <a:ln w="539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3">
            <a:extLst>
              <a:ext uri="{FF2B5EF4-FFF2-40B4-BE49-F238E27FC236}">
                <a16:creationId xmlns:a16="http://schemas.microsoft.com/office/drawing/2014/main" id="{A3E70D05-F761-F74F-9EA8-D1C840943972}"/>
              </a:ext>
            </a:extLst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4085830" y="3203045"/>
            <a:ext cx="437511" cy="44944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just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just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just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just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just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sz="16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1854905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How to find </a:t>
            </a:r>
            <a:r>
              <a:rPr lang="en-US" dirty="0" err="1"/>
              <a:t>MaxSum_Divide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609600" y="1219200"/>
            <a:ext cx="10972800" cy="657308"/>
          </a:xfrm>
        </p:spPr>
        <p:txBody>
          <a:bodyPr>
            <a:normAutofit/>
          </a:bodyPr>
          <a:lstStyle/>
          <a:p>
            <a:r>
              <a:rPr lang="en-US" dirty="0"/>
              <a:t>Needs to be in linear time: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03AEB-DE9D-9045-A3D7-49DC732F67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4000" y="3712308"/>
            <a:ext cx="8881606" cy="162509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FD88653-41C2-3B4F-873E-5160723FD18A}"/>
              </a:ext>
            </a:extLst>
          </p:cNvPr>
          <p:cNvSpPr/>
          <p:nvPr/>
        </p:nvSpPr>
        <p:spPr>
          <a:xfrm>
            <a:off x="5557962" y="3181276"/>
            <a:ext cx="492981" cy="492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/>
              <a:t>18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21BB4D7-81F0-6E4F-9986-8DD262E4D7FE}"/>
              </a:ext>
            </a:extLst>
          </p:cNvPr>
          <p:cNvSpPr/>
          <p:nvPr/>
        </p:nvSpPr>
        <p:spPr>
          <a:xfrm>
            <a:off x="5058352" y="3182604"/>
            <a:ext cx="492981" cy="492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-5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3F33908-F1D6-2E4E-BA80-ACD57460BE38}"/>
              </a:ext>
            </a:extLst>
          </p:cNvPr>
          <p:cNvSpPr/>
          <p:nvPr/>
        </p:nvSpPr>
        <p:spPr>
          <a:xfrm>
            <a:off x="4558745" y="3175220"/>
            <a:ext cx="492981" cy="499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-21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144205B7-FC01-754C-B638-113E35257EBB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1384662" y="2610111"/>
            <a:ext cx="5008185" cy="533114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>
            <a:lvl1pPr marL="274320" indent="-274320" algn="just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just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just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just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just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sz="1600" dirty="0"/>
              <a:t>Accumulate sum from array as we move left from dividing line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lang="en-US" sz="1600" dirty="0"/>
              <a:t>Best is 18. this takes linear time!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AE26DD6-DABA-7840-8F2E-1730EC5576FB}"/>
              </a:ext>
            </a:extLst>
          </p:cNvPr>
          <p:cNvCxnSpPr>
            <a:cxnSpLocks/>
          </p:cNvCxnSpPr>
          <p:nvPr/>
        </p:nvCxnSpPr>
        <p:spPr>
          <a:xfrm>
            <a:off x="6059652" y="2417952"/>
            <a:ext cx="0" cy="2354344"/>
          </a:xfrm>
          <a:prstGeom prst="line">
            <a:avLst/>
          </a:prstGeom>
          <a:ln w="539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DF71E116-C6D7-B540-BEBD-A71D8B8961BB}"/>
              </a:ext>
            </a:extLst>
          </p:cNvPr>
          <p:cNvSpPr/>
          <p:nvPr/>
        </p:nvSpPr>
        <p:spPr>
          <a:xfrm>
            <a:off x="4055730" y="3176918"/>
            <a:ext cx="492981" cy="5016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-24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B8887F-3AFF-2548-9834-D1D5B0BDEE5C}"/>
              </a:ext>
            </a:extLst>
          </p:cNvPr>
          <p:cNvSpPr/>
          <p:nvPr/>
        </p:nvSpPr>
        <p:spPr>
          <a:xfrm>
            <a:off x="3556120" y="3178246"/>
            <a:ext cx="492981" cy="492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-4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B2B86D3-7875-BC4B-A50C-03E1EDECDDE1}"/>
              </a:ext>
            </a:extLst>
          </p:cNvPr>
          <p:cNvSpPr/>
          <p:nvPr/>
        </p:nvSpPr>
        <p:spPr>
          <a:xfrm>
            <a:off x="3056513" y="3179571"/>
            <a:ext cx="492981" cy="499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-29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852774C-DBD2-9E49-BA40-67CDAAE6F1F6}"/>
              </a:ext>
            </a:extLst>
          </p:cNvPr>
          <p:cNvSpPr/>
          <p:nvPr/>
        </p:nvSpPr>
        <p:spPr>
          <a:xfrm>
            <a:off x="2557472" y="3178246"/>
            <a:ext cx="492981" cy="492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-32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C721A97-D246-7A47-B853-7E22E90D5775}"/>
              </a:ext>
            </a:extLst>
          </p:cNvPr>
          <p:cNvSpPr/>
          <p:nvPr/>
        </p:nvSpPr>
        <p:spPr>
          <a:xfrm>
            <a:off x="2057862" y="3179574"/>
            <a:ext cx="492981" cy="492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-19</a:t>
            </a:r>
          </a:p>
        </p:txBody>
      </p:sp>
    </p:spTree>
    <p:extLst>
      <p:ext uri="{BB962C8B-B14F-4D97-AF65-F5344CB8AC3E}">
        <p14:creationId xmlns:p14="http://schemas.microsoft.com/office/powerpoint/2010/main" val="16647148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How to find </a:t>
            </a:r>
            <a:r>
              <a:rPr lang="en-US" dirty="0" err="1"/>
              <a:t>MaxSum_Divide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609600" y="1219200"/>
            <a:ext cx="10972800" cy="657308"/>
          </a:xfrm>
        </p:spPr>
        <p:txBody>
          <a:bodyPr>
            <a:normAutofit/>
          </a:bodyPr>
          <a:lstStyle/>
          <a:p>
            <a:r>
              <a:rPr lang="en-US" dirty="0"/>
              <a:t>Needs to be in linear time: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03AEB-DE9D-9045-A3D7-49DC732F67A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24000" y="3712308"/>
            <a:ext cx="8881606" cy="162509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FD88653-41C2-3B4F-873E-5160723FD18A}"/>
              </a:ext>
            </a:extLst>
          </p:cNvPr>
          <p:cNvSpPr/>
          <p:nvPr/>
        </p:nvSpPr>
        <p:spPr>
          <a:xfrm>
            <a:off x="5557962" y="3181276"/>
            <a:ext cx="492981" cy="492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/>
              <a:t>18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21BB4D7-81F0-6E4F-9986-8DD262E4D7FE}"/>
              </a:ext>
            </a:extLst>
          </p:cNvPr>
          <p:cNvSpPr/>
          <p:nvPr/>
        </p:nvSpPr>
        <p:spPr>
          <a:xfrm>
            <a:off x="5058352" y="3182604"/>
            <a:ext cx="492981" cy="492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-5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3F33908-F1D6-2E4E-BA80-ACD57460BE38}"/>
              </a:ext>
            </a:extLst>
          </p:cNvPr>
          <p:cNvSpPr/>
          <p:nvPr/>
        </p:nvSpPr>
        <p:spPr>
          <a:xfrm>
            <a:off x="4558745" y="3175220"/>
            <a:ext cx="492981" cy="499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-21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144205B7-FC01-754C-B638-113E35257EBB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1384662" y="2610111"/>
            <a:ext cx="5008185" cy="533114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>
            <a:lvl1pPr marL="274320" indent="-274320" algn="just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just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just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just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just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sz="1600" dirty="0"/>
              <a:t>Accumulate sum from array as we move left from dividing line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lang="en-US" sz="1600" dirty="0"/>
              <a:t>Best is 18. this takes linear time!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AE26DD6-DABA-7840-8F2E-1730EC5576FB}"/>
              </a:ext>
            </a:extLst>
          </p:cNvPr>
          <p:cNvCxnSpPr>
            <a:cxnSpLocks/>
          </p:cNvCxnSpPr>
          <p:nvPr/>
        </p:nvCxnSpPr>
        <p:spPr>
          <a:xfrm>
            <a:off x="6059652" y="2417952"/>
            <a:ext cx="0" cy="2354344"/>
          </a:xfrm>
          <a:prstGeom prst="line">
            <a:avLst/>
          </a:prstGeom>
          <a:ln w="539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DF71E116-C6D7-B540-BEBD-A71D8B8961BB}"/>
              </a:ext>
            </a:extLst>
          </p:cNvPr>
          <p:cNvSpPr/>
          <p:nvPr/>
        </p:nvSpPr>
        <p:spPr>
          <a:xfrm>
            <a:off x="4055730" y="3176918"/>
            <a:ext cx="492981" cy="5016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-24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B8887F-3AFF-2548-9834-D1D5B0BDEE5C}"/>
              </a:ext>
            </a:extLst>
          </p:cNvPr>
          <p:cNvSpPr/>
          <p:nvPr/>
        </p:nvSpPr>
        <p:spPr>
          <a:xfrm>
            <a:off x="3556120" y="3178246"/>
            <a:ext cx="492981" cy="492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-4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B2B86D3-7875-BC4B-A50C-03E1EDECDDE1}"/>
              </a:ext>
            </a:extLst>
          </p:cNvPr>
          <p:cNvSpPr/>
          <p:nvPr/>
        </p:nvSpPr>
        <p:spPr>
          <a:xfrm>
            <a:off x="3056513" y="3179571"/>
            <a:ext cx="492981" cy="499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-29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852774C-DBD2-9E49-BA40-67CDAAE6F1F6}"/>
              </a:ext>
            </a:extLst>
          </p:cNvPr>
          <p:cNvSpPr/>
          <p:nvPr/>
        </p:nvSpPr>
        <p:spPr>
          <a:xfrm>
            <a:off x="2557472" y="3178246"/>
            <a:ext cx="492981" cy="492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-32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C721A97-D246-7A47-B853-7E22E90D5775}"/>
              </a:ext>
            </a:extLst>
          </p:cNvPr>
          <p:cNvSpPr/>
          <p:nvPr/>
        </p:nvSpPr>
        <p:spPr>
          <a:xfrm>
            <a:off x="2057862" y="3179574"/>
            <a:ext cx="492981" cy="492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-19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7F5AFF7-BFA2-A445-8FE5-691D1ECAB16C}"/>
              </a:ext>
            </a:extLst>
          </p:cNvPr>
          <p:cNvSpPr/>
          <p:nvPr/>
        </p:nvSpPr>
        <p:spPr>
          <a:xfrm>
            <a:off x="9594004" y="3182604"/>
            <a:ext cx="492981" cy="492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16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B12AC83-FA4C-7C47-A3AD-C3548D97BB05}"/>
              </a:ext>
            </a:extLst>
          </p:cNvPr>
          <p:cNvSpPr/>
          <p:nvPr/>
        </p:nvSpPr>
        <p:spPr>
          <a:xfrm>
            <a:off x="9094394" y="3182604"/>
            <a:ext cx="492981" cy="494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9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280F489-923C-B744-96D4-486227163B00}"/>
              </a:ext>
            </a:extLst>
          </p:cNvPr>
          <p:cNvSpPr/>
          <p:nvPr/>
        </p:nvSpPr>
        <p:spPr>
          <a:xfrm>
            <a:off x="8594787" y="3176548"/>
            <a:ext cx="492981" cy="499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13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9CF195C-D704-BC45-9285-9D8AF5A1547A}"/>
              </a:ext>
            </a:extLst>
          </p:cNvPr>
          <p:cNvSpPr/>
          <p:nvPr/>
        </p:nvSpPr>
        <p:spPr>
          <a:xfrm>
            <a:off x="8091772" y="3178246"/>
            <a:ext cx="492981" cy="492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-2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414B145-7079-2E48-9A1C-2A875604D26C}"/>
              </a:ext>
            </a:extLst>
          </p:cNvPr>
          <p:cNvSpPr/>
          <p:nvPr/>
        </p:nvSpPr>
        <p:spPr>
          <a:xfrm>
            <a:off x="7592162" y="3179574"/>
            <a:ext cx="492981" cy="492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20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0BFFF5C-73CC-FE4C-BB75-2EF1CDC897C4}"/>
              </a:ext>
            </a:extLst>
          </p:cNvPr>
          <p:cNvSpPr/>
          <p:nvPr/>
        </p:nvSpPr>
        <p:spPr>
          <a:xfrm>
            <a:off x="7092555" y="3180900"/>
            <a:ext cx="492981" cy="490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/>
              <a:t>25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5D77672-7D1D-204E-9CF0-1EE96D981A94}"/>
              </a:ext>
            </a:extLst>
          </p:cNvPr>
          <p:cNvSpPr/>
          <p:nvPr/>
        </p:nvSpPr>
        <p:spPr>
          <a:xfrm>
            <a:off x="6593514" y="3179574"/>
            <a:ext cx="492981" cy="492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13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1BDC9E1-8E54-C34C-86D0-86648D45561A}"/>
              </a:ext>
            </a:extLst>
          </p:cNvPr>
          <p:cNvSpPr/>
          <p:nvPr/>
        </p:nvSpPr>
        <p:spPr>
          <a:xfrm>
            <a:off x="6093904" y="3180902"/>
            <a:ext cx="492981" cy="492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20</a:t>
            </a: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84E87D6C-C111-A449-A745-382BAD374414}"/>
              </a:ext>
            </a:extLst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6093904" y="2583250"/>
            <a:ext cx="5008185" cy="53311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just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just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just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just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just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sz="1600" dirty="0"/>
              <a:t>Do same on this side…best is 25</a:t>
            </a:r>
          </a:p>
        </p:txBody>
      </p:sp>
    </p:spTree>
    <p:extLst>
      <p:ext uri="{BB962C8B-B14F-4D97-AF65-F5344CB8AC3E}">
        <p14:creationId xmlns:p14="http://schemas.microsoft.com/office/powerpoint/2010/main" val="26704672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How to find </a:t>
            </a:r>
            <a:r>
              <a:rPr lang="en-US" dirty="0" err="1"/>
              <a:t>MaxSum_Divide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609600" y="1219200"/>
            <a:ext cx="10972800" cy="657308"/>
          </a:xfrm>
        </p:spPr>
        <p:txBody>
          <a:bodyPr>
            <a:normAutofit/>
          </a:bodyPr>
          <a:lstStyle/>
          <a:p>
            <a:r>
              <a:rPr lang="en-US" dirty="0"/>
              <a:t>Needs to be in linear time: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03AEB-DE9D-9045-A3D7-49DC732F67A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24000" y="3712308"/>
            <a:ext cx="8881606" cy="162509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FD88653-41C2-3B4F-873E-5160723FD18A}"/>
              </a:ext>
            </a:extLst>
          </p:cNvPr>
          <p:cNvSpPr/>
          <p:nvPr/>
        </p:nvSpPr>
        <p:spPr>
          <a:xfrm>
            <a:off x="5557962" y="3181276"/>
            <a:ext cx="492981" cy="492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/>
              <a:t>18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144205B7-FC01-754C-B638-113E35257EBB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3701142" y="2076997"/>
            <a:ext cx="5008185" cy="53311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just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just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just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just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just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sz="1600" dirty="0"/>
              <a:t>Best overall that divides the line is best two concatenated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AE26DD6-DABA-7840-8F2E-1730EC5576FB}"/>
              </a:ext>
            </a:extLst>
          </p:cNvPr>
          <p:cNvCxnSpPr>
            <a:cxnSpLocks/>
          </p:cNvCxnSpPr>
          <p:nvPr/>
        </p:nvCxnSpPr>
        <p:spPr>
          <a:xfrm>
            <a:off x="6059652" y="2417952"/>
            <a:ext cx="0" cy="2354344"/>
          </a:xfrm>
          <a:prstGeom prst="line">
            <a:avLst/>
          </a:prstGeom>
          <a:ln w="539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50BFFF5C-73CC-FE4C-BB75-2EF1CDC897C4}"/>
              </a:ext>
            </a:extLst>
          </p:cNvPr>
          <p:cNvSpPr/>
          <p:nvPr/>
        </p:nvSpPr>
        <p:spPr>
          <a:xfrm>
            <a:off x="7092555" y="3180900"/>
            <a:ext cx="492981" cy="490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/>
              <a:t>25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5D77672-7D1D-204E-9CF0-1EE96D981A94}"/>
              </a:ext>
            </a:extLst>
          </p:cNvPr>
          <p:cNvSpPr/>
          <p:nvPr/>
        </p:nvSpPr>
        <p:spPr>
          <a:xfrm>
            <a:off x="6593514" y="3179574"/>
            <a:ext cx="492981" cy="492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13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1BDC9E1-8E54-C34C-86D0-86648D45561A}"/>
              </a:ext>
            </a:extLst>
          </p:cNvPr>
          <p:cNvSpPr/>
          <p:nvPr/>
        </p:nvSpPr>
        <p:spPr>
          <a:xfrm>
            <a:off x="6093904" y="3180902"/>
            <a:ext cx="492981" cy="492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20</a:t>
            </a:r>
          </a:p>
        </p:txBody>
      </p:sp>
      <p:sp>
        <p:nvSpPr>
          <p:cNvPr id="27" name="Rectangle 3">
            <a:extLst>
              <a:ext uri="{FF2B5EF4-FFF2-40B4-BE49-F238E27FC236}">
                <a16:creationId xmlns:a16="http://schemas.microsoft.com/office/drawing/2014/main" id="{680D285D-C57C-1742-9B42-7B2492F4C7A8}"/>
              </a:ext>
            </a:extLst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1658982" y="5622842"/>
            <a:ext cx="8895807" cy="816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just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just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just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just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just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sz="1600" b="1" i="1" u="sng" dirty="0"/>
              <a:t>REMEMBER</a:t>
            </a:r>
            <a:r>
              <a:rPr lang="en-US" sz="1600" dirty="0"/>
              <a:t>! Best solution is </a:t>
            </a:r>
            <a:r>
              <a:rPr lang="en-US" sz="1600" b="1" i="1" dirty="0"/>
              <a:t>not necessarily one that crosses the line</a:t>
            </a:r>
            <a:r>
              <a:rPr lang="en-US" sz="1600" dirty="0"/>
              <a:t>! Might be </a:t>
            </a:r>
            <a:r>
              <a:rPr lang="en-US" sz="1600" i="1" dirty="0"/>
              <a:t>solution on left</a:t>
            </a:r>
            <a:r>
              <a:rPr lang="en-US" sz="1600" dirty="0"/>
              <a:t>, </a:t>
            </a:r>
            <a:r>
              <a:rPr lang="en-US" sz="1600" i="1" dirty="0"/>
              <a:t>solution on right</a:t>
            </a:r>
            <a:r>
              <a:rPr lang="en-US" sz="1600" dirty="0"/>
              <a:t>, OR </a:t>
            </a:r>
            <a:r>
              <a:rPr lang="en-US" sz="1600" i="1" dirty="0"/>
              <a:t>solution that crosses divide line</a:t>
            </a:r>
            <a:r>
              <a:rPr lang="en-US" sz="1600" dirty="0"/>
              <a:t>. </a:t>
            </a:r>
            <a:r>
              <a:rPr lang="en-US" sz="1600" b="1" i="1" u="sng" dirty="0"/>
              <a:t>Return the highest of all three</a:t>
            </a:r>
            <a:r>
              <a:rPr lang="en-US" sz="16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6512544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How to find </a:t>
            </a:r>
            <a:r>
              <a:rPr lang="en-US" dirty="0" err="1"/>
              <a:t>MaxSum_Divide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Intuition:</a:t>
            </a:r>
          </a:p>
          <a:p>
            <a:pPr lvl="1"/>
            <a:r>
              <a:rPr lang="en-US" dirty="0"/>
              <a:t>Best solution that crosses divide MUST be made up of array on left side that bumps up against divide and array on right side that bumps into divide.</a:t>
            </a:r>
          </a:p>
          <a:p>
            <a:pPr lvl="1"/>
            <a:r>
              <a:rPr lang="en-US" dirty="0"/>
              <a:t>So:</a:t>
            </a:r>
          </a:p>
          <a:p>
            <a:pPr lvl="2"/>
            <a:r>
              <a:rPr lang="en-US" dirty="0"/>
              <a:t>Start at A[mid-1] and sum all the way down to A[0], keeping track of the best sum</a:t>
            </a:r>
          </a:p>
          <a:p>
            <a:pPr lvl="2"/>
            <a:r>
              <a:rPr lang="en-US" dirty="0"/>
              <a:t>Start at A[mid] and work up to A[A.length-1] and keep track of best sum along the way</a:t>
            </a:r>
          </a:p>
          <a:p>
            <a:pPr lvl="2"/>
            <a:r>
              <a:rPr lang="en-US" dirty="0"/>
              <a:t>Simply concatenate these two arrays to one another for </a:t>
            </a:r>
            <a:r>
              <a:rPr lang="en-US" dirty="0" err="1"/>
              <a:t>MaxSum_Divide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596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Algorithm Design Strategy: Divide and Conquer</a:t>
            </a:r>
          </a:p>
          <a:p>
            <a:r>
              <a:rPr lang="en-US" b="1" i="1" dirty="0"/>
              <a:t>Simple Examples:</a:t>
            </a:r>
          </a:p>
          <a:p>
            <a:pPr lvl="1"/>
            <a:r>
              <a:rPr lang="en-US" b="1" i="1" dirty="0" err="1"/>
              <a:t>Mergesort</a:t>
            </a:r>
            <a:r>
              <a:rPr lang="en-US" b="1" i="1" dirty="0"/>
              <a:t> and </a:t>
            </a:r>
            <a:r>
              <a:rPr lang="en-US" b="1" i="1" dirty="0" err="1"/>
              <a:t>MaxSum</a:t>
            </a:r>
            <a:endParaRPr lang="en-US" b="1" i="1" dirty="0"/>
          </a:p>
          <a:p>
            <a:r>
              <a:rPr lang="en-US" dirty="0"/>
              <a:t>Solving Recurrence Relations</a:t>
            </a:r>
          </a:p>
          <a:p>
            <a:pPr lvl="1"/>
            <a:r>
              <a:rPr lang="en-US" dirty="0"/>
              <a:t>Four different Strategies</a:t>
            </a:r>
          </a:p>
          <a:p>
            <a:r>
              <a:rPr lang="en-US" dirty="0"/>
              <a:t>Advanced Div. and Con. Examples:</a:t>
            </a:r>
          </a:p>
          <a:p>
            <a:pPr lvl="1"/>
            <a:r>
              <a:rPr lang="en-US" dirty="0"/>
              <a:t>Closest Pair of Points</a:t>
            </a:r>
          </a:p>
          <a:p>
            <a:pPr lvl="1"/>
            <a:r>
              <a:rPr lang="en-US" dirty="0" err="1"/>
              <a:t>QuickSelect</a:t>
            </a:r>
            <a:endParaRPr lang="en-US" dirty="0"/>
          </a:p>
          <a:p>
            <a:pPr lvl="1"/>
            <a:r>
              <a:rPr lang="en-US" dirty="0"/>
              <a:t>Strassen’s Algorithm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Divide and  Conquer: Bottom-line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Powerful technique for a wide array of problems</a:t>
            </a:r>
          </a:p>
          <a:p>
            <a:r>
              <a:rPr lang="en-US" dirty="0"/>
              <a:t>Don’t let a lot of “extra” work fool you:</a:t>
            </a:r>
          </a:p>
          <a:p>
            <a:pPr lvl="1"/>
            <a:r>
              <a:rPr lang="en-US" dirty="0"/>
              <a:t>Sometimes recursive pays off</a:t>
            </a:r>
          </a:p>
          <a:p>
            <a:pPr lvl="1"/>
            <a:r>
              <a:rPr lang="en-US" dirty="0"/>
              <a:t>But you need to know when</a:t>
            </a:r>
          </a:p>
          <a:p>
            <a:pPr lvl="1"/>
            <a:r>
              <a:rPr lang="en-US" dirty="0"/>
              <a:t>Algorithm analysis!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 &amp; Conquer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Divide and Conquer: A Strategy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Our first design strategy: Divide and Conquer</a:t>
            </a:r>
          </a:p>
          <a:p>
            <a:r>
              <a:rPr lang="en-US" dirty="0"/>
              <a:t>Often recursive, at least in definition</a:t>
            </a:r>
          </a:p>
          <a:p>
            <a:r>
              <a:rPr lang="en-US" dirty="0"/>
              <a:t>Strategy:</a:t>
            </a:r>
          </a:p>
          <a:p>
            <a:pPr lvl="1"/>
            <a:r>
              <a:rPr lang="en-US" dirty="0"/>
              <a:t>Break a problem into </a:t>
            </a:r>
            <a:r>
              <a:rPr lang="en-US" b="1" i="1" u="sng" dirty="0"/>
              <a:t>1 or more</a:t>
            </a:r>
            <a:r>
              <a:rPr lang="en-US" dirty="0"/>
              <a:t> smaller subproblems that are </a:t>
            </a:r>
            <a:r>
              <a:rPr lang="en-US" b="1" i="1" u="sng" dirty="0"/>
              <a:t>identical in nature</a:t>
            </a:r>
            <a:r>
              <a:rPr lang="en-US" dirty="0"/>
              <a:t> to the original problem</a:t>
            </a:r>
          </a:p>
          <a:p>
            <a:pPr lvl="1"/>
            <a:r>
              <a:rPr lang="en-US" b="1" i="1" u="sng" dirty="0"/>
              <a:t>Solve</a:t>
            </a:r>
            <a:r>
              <a:rPr lang="en-US" dirty="0"/>
              <a:t> these subproblems (recursively)</a:t>
            </a:r>
          </a:p>
          <a:p>
            <a:pPr lvl="1"/>
            <a:r>
              <a:rPr lang="en-US" b="1" i="1" u="sng" dirty="0"/>
              <a:t>Combine the results </a:t>
            </a:r>
            <a:r>
              <a:rPr lang="en-US" dirty="0"/>
              <a:t>for the subproblems (somehow) to produce a solution to original problem</a:t>
            </a:r>
          </a:p>
          <a:p>
            <a:r>
              <a:rPr lang="en-US" dirty="0"/>
              <a:t>Note the assumption:</a:t>
            </a:r>
          </a:p>
          <a:p>
            <a:pPr lvl="1"/>
            <a:r>
              <a:rPr lang="en-US" dirty="0"/>
              <a:t>We can solve original problem given subproblems’ solutions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>
                <a:sym typeface="Symbol" charset="2"/>
              </a:rPr>
              <a:t>Design Strategy: Divide and Conquer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sym typeface="Symbol" charset="2"/>
              </a:rPr>
              <a:t>It is often easier to </a:t>
            </a:r>
            <a:r>
              <a:rPr lang="en-US" sz="2400" u="sng" dirty="0">
                <a:sym typeface="Symbol" charset="2"/>
              </a:rPr>
              <a:t>solve several small instances</a:t>
            </a:r>
            <a:r>
              <a:rPr lang="en-US" sz="2400" dirty="0">
                <a:sym typeface="Symbol" charset="2"/>
              </a:rPr>
              <a:t> of a problem than one large one.</a:t>
            </a:r>
          </a:p>
          <a:p>
            <a:pPr lvl="1">
              <a:lnSpc>
                <a:spcPct val="90000"/>
              </a:lnSpc>
            </a:pPr>
            <a:r>
              <a:rPr lang="en-US" sz="2000" b="1" dirty="0">
                <a:sym typeface="Symbol" charset="2"/>
              </a:rPr>
              <a:t>divide</a:t>
            </a:r>
            <a:r>
              <a:rPr lang="en-US" sz="2000" dirty="0">
                <a:sym typeface="Symbol" charset="2"/>
              </a:rPr>
              <a:t> the problem into smaller instances of the same problem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ym typeface="Symbol" charset="2"/>
              </a:rPr>
              <a:t>solve (</a:t>
            </a:r>
            <a:r>
              <a:rPr lang="en-US" sz="2000" b="1" dirty="0">
                <a:sym typeface="Symbol" charset="2"/>
              </a:rPr>
              <a:t>conquer</a:t>
            </a:r>
            <a:r>
              <a:rPr lang="en-US" sz="2000" dirty="0">
                <a:sym typeface="Symbol" charset="2"/>
              </a:rPr>
              <a:t>) the smaller instances recursively</a:t>
            </a:r>
          </a:p>
          <a:p>
            <a:pPr lvl="1">
              <a:lnSpc>
                <a:spcPct val="90000"/>
              </a:lnSpc>
            </a:pPr>
            <a:r>
              <a:rPr lang="en-US" sz="2000" b="1" dirty="0">
                <a:sym typeface="Symbol" charset="2"/>
              </a:rPr>
              <a:t>combine</a:t>
            </a:r>
            <a:r>
              <a:rPr lang="en-US" sz="2000" dirty="0">
                <a:sym typeface="Symbol" charset="2"/>
              </a:rPr>
              <a:t> the solutions to obtain the solution for original input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ym typeface="Symbol" charset="2"/>
              </a:rPr>
              <a:t>Must be able to solve one or more small inputs </a:t>
            </a:r>
            <a:r>
              <a:rPr lang="en-US" sz="2000" b="1" dirty="0">
                <a:sym typeface="Symbol" charset="2"/>
              </a:rPr>
              <a:t>directly</a:t>
            </a:r>
          </a:p>
          <a:p>
            <a:pPr lvl="1">
              <a:lnSpc>
                <a:spcPct val="90000"/>
              </a:lnSpc>
            </a:pPr>
            <a:endParaRPr lang="en-US" sz="2000" b="1" dirty="0">
              <a:sym typeface="Symbol" charset="2"/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sym typeface="Symbol" charset="2"/>
              </a:rPr>
              <a:t>Solve(I)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>
                <a:sym typeface="Symbol" charset="2"/>
              </a:rPr>
              <a:t>n = size(I)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>
                <a:sym typeface="Symbol" charset="2"/>
              </a:rPr>
              <a:t>if (n &lt;= </a:t>
            </a:r>
            <a:r>
              <a:rPr lang="en-US" sz="2000" dirty="0" err="1">
                <a:sym typeface="Symbol" charset="2"/>
              </a:rPr>
              <a:t>smallsize</a:t>
            </a:r>
            <a:r>
              <a:rPr lang="en-US" sz="2000" dirty="0">
                <a:sym typeface="Symbol" charset="2"/>
              </a:rPr>
              <a:t>)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>
                <a:sym typeface="Symbol" charset="2"/>
              </a:rPr>
              <a:t>solution = </a:t>
            </a:r>
            <a:r>
              <a:rPr lang="en-US" sz="1800" dirty="0" err="1">
                <a:sym typeface="Symbol" charset="2"/>
              </a:rPr>
              <a:t>directlySolve</a:t>
            </a:r>
            <a:r>
              <a:rPr lang="en-US" sz="1800" dirty="0">
                <a:sym typeface="Symbol" charset="2"/>
              </a:rPr>
              <a:t>(I);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>
                <a:sym typeface="Symbol" charset="2"/>
              </a:rPr>
              <a:t>else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>
                <a:sym typeface="Symbol" charset="2"/>
              </a:rPr>
              <a:t>divide I into I</a:t>
            </a:r>
            <a:r>
              <a:rPr lang="en-US" sz="1800" baseline="-25000" dirty="0">
                <a:sym typeface="Symbol" charset="2"/>
              </a:rPr>
              <a:t>1</a:t>
            </a:r>
            <a:r>
              <a:rPr lang="en-US" sz="1800" dirty="0">
                <a:sym typeface="Symbol" charset="2"/>
              </a:rPr>
              <a:t>, …, </a:t>
            </a:r>
            <a:r>
              <a:rPr lang="en-US" sz="1800" dirty="0" err="1">
                <a:sym typeface="Symbol" charset="2"/>
              </a:rPr>
              <a:t>I</a:t>
            </a:r>
            <a:r>
              <a:rPr lang="en-US" sz="1800" baseline="-25000" dirty="0" err="1">
                <a:sym typeface="Symbol" charset="2"/>
              </a:rPr>
              <a:t>k</a:t>
            </a:r>
            <a:r>
              <a:rPr lang="en-US" sz="1800" dirty="0">
                <a:sym typeface="Symbol" charset="2"/>
              </a:rPr>
              <a:t>.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>
                <a:sym typeface="Symbol" charset="2"/>
              </a:rPr>
              <a:t>for each </a:t>
            </a:r>
            <a:r>
              <a:rPr lang="en-US" sz="1800" dirty="0" err="1">
                <a:sym typeface="Symbol" charset="2"/>
              </a:rPr>
              <a:t>i</a:t>
            </a:r>
            <a:r>
              <a:rPr lang="en-US" sz="1800" dirty="0">
                <a:sym typeface="Symbol" charset="2"/>
              </a:rPr>
              <a:t> in {1, …, k}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sz="1600" dirty="0">
                <a:sym typeface="Symbol" charset="2"/>
              </a:rPr>
              <a:t>S</a:t>
            </a:r>
            <a:r>
              <a:rPr lang="en-US" sz="1600" baseline="-25000" dirty="0">
                <a:sym typeface="Symbol" charset="2"/>
              </a:rPr>
              <a:t>i</a:t>
            </a:r>
            <a:r>
              <a:rPr lang="en-US" sz="1600" dirty="0">
                <a:sym typeface="Symbol" charset="2"/>
              </a:rPr>
              <a:t> = solve(I</a:t>
            </a:r>
            <a:r>
              <a:rPr lang="en-US" sz="1600" baseline="-25000" dirty="0">
                <a:sym typeface="Symbol" charset="2"/>
              </a:rPr>
              <a:t>i</a:t>
            </a:r>
            <a:r>
              <a:rPr lang="en-US" sz="1600" dirty="0">
                <a:sym typeface="Symbol" charset="2"/>
              </a:rPr>
              <a:t>);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>
                <a:sym typeface="Symbol" charset="2"/>
              </a:rPr>
              <a:t>solution = combine(S</a:t>
            </a:r>
            <a:r>
              <a:rPr lang="en-US" sz="1800" baseline="-25000" dirty="0">
                <a:sym typeface="Symbol" charset="2"/>
              </a:rPr>
              <a:t>1</a:t>
            </a:r>
            <a:r>
              <a:rPr lang="en-US" sz="1800" dirty="0">
                <a:sym typeface="Symbol" charset="2"/>
              </a:rPr>
              <a:t>, …, </a:t>
            </a:r>
            <a:r>
              <a:rPr lang="en-US" sz="1800" dirty="0" err="1">
                <a:sym typeface="Symbol" charset="2"/>
              </a:rPr>
              <a:t>S</a:t>
            </a:r>
            <a:r>
              <a:rPr lang="en-US" sz="1800" baseline="-25000" dirty="0" err="1">
                <a:sym typeface="Symbol" charset="2"/>
              </a:rPr>
              <a:t>k</a:t>
            </a:r>
            <a:r>
              <a:rPr lang="en-US" sz="1800" dirty="0">
                <a:sym typeface="Symbol" charset="2"/>
              </a:rPr>
              <a:t>);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>
                <a:sym typeface="Symbol" charset="2"/>
              </a:rPr>
              <a:t>return solution;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>
                <a:sym typeface="Symbol" charset="2"/>
              </a:rPr>
              <a:t>Why Divide and Conquer?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Sometimes it’s the simplest approach</a:t>
            </a:r>
          </a:p>
          <a:p>
            <a:r>
              <a:rPr lang="en-US" dirty="0"/>
              <a:t>Divide and Conquer is often more efficient than “obvious” approaches</a:t>
            </a:r>
          </a:p>
          <a:p>
            <a:pPr lvl="1"/>
            <a:r>
              <a:rPr lang="en-US" dirty="0"/>
              <a:t>E.g. </a:t>
            </a:r>
            <a:r>
              <a:rPr lang="en-US" dirty="0" err="1"/>
              <a:t>Mergesort</a:t>
            </a:r>
            <a:r>
              <a:rPr lang="en-US" dirty="0"/>
              <a:t>, Quicksort</a:t>
            </a:r>
          </a:p>
          <a:p>
            <a:r>
              <a:rPr lang="en-US" dirty="0"/>
              <a:t>But, not necessarily efficient</a:t>
            </a:r>
          </a:p>
          <a:p>
            <a:pPr lvl="1"/>
            <a:r>
              <a:rPr lang="en-US" dirty="0"/>
              <a:t>Might be the same or worse than another approach</a:t>
            </a:r>
          </a:p>
          <a:p>
            <a:endParaRPr lang="en-US" dirty="0"/>
          </a:p>
          <a:p>
            <a:r>
              <a:rPr lang="en-US" dirty="0"/>
              <a:t>Must analyze cost</a:t>
            </a:r>
          </a:p>
          <a:p>
            <a:endParaRPr lang="en-US" dirty="0"/>
          </a:p>
          <a:p>
            <a:r>
              <a:rPr lang="en-US" dirty="0"/>
              <a:t>Note: divide and conquer may or may not be implemented recursively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Cost for a Divide &amp; Conquer Algorithm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Perhaps there is…</a:t>
            </a:r>
          </a:p>
          <a:p>
            <a:pPr lvl="1"/>
            <a:r>
              <a:rPr lang="en-US" dirty="0"/>
              <a:t>A cost for dividing into sub problems</a:t>
            </a:r>
          </a:p>
          <a:p>
            <a:pPr lvl="1"/>
            <a:r>
              <a:rPr lang="en-US" dirty="0"/>
              <a:t>A cost for solving each of several </a:t>
            </a:r>
            <a:r>
              <a:rPr lang="en-US" dirty="0" err="1"/>
              <a:t>subproblems</a:t>
            </a:r>
            <a:endParaRPr lang="en-US" dirty="0"/>
          </a:p>
          <a:p>
            <a:pPr lvl="1"/>
            <a:r>
              <a:rPr lang="en-US" dirty="0"/>
              <a:t>A cost to combine results</a:t>
            </a:r>
          </a:p>
          <a:p>
            <a:endParaRPr lang="en-US" dirty="0"/>
          </a:p>
          <a:p>
            <a:r>
              <a:rPr lang="en-US" dirty="0"/>
              <a:t>So (for n &gt; </a:t>
            </a:r>
            <a:r>
              <a:rPr lang="en-US" dirty="0" err="1"/>
              <a:t>smallSize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T(n) = D(n) + ΣT(size(Ii)) + C(n)</a:t>
            </a:r>
          </a:p>
          <a:p>
            <a:pPr lvl="2"/>
            <a:r>
              <a:rPr lang="en-US" dirty="0"/>
              <a:t>often rewritten as: 	T(n) = a T(n/b) + f(n)</a:t>
            </a:r>
          </a:p>
          <a:p>
            <a:endParaRPr lang="en-US" dirty="0"/>
          </a:p>
          <a:p>
            <a:r>
              <a:rPr lang="en-US" dirty="0"/>
              <a:t>These formulas are recurrence relations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ym typeface="Symbol" charset="2"/>
              </a:rPr>
              <a:t>Mergesort</a:t>
            </a:r>
            <a:r>
              <a:rPr lang="en-US" dirty="0">
                <a:sym typeface="Symbol" charset="2"/>
              </a:rPr>
              <a:t> is Classic </a:t>
            </a:r>
            <a:br>
              <a:rPr lang="en-US" dirty="0">
                <a:sym typeface="Symbol" charset="2"/>
              </a:rPr>
            </a:br>
            <a:r>
              <a:rPr lang="en-US" dirty="0">
                <a:sym typeface="Symbol" charset="2"/>
              </a:rPr>
              <a:t>Divide &amp; Conquer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E5E1-73E6-4EC0-A549-568A23C842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err="1"/>
              <a:t>Mergesort</a:t>
            </a:r>
            <a:r>
              <a:rPr lang="en-US" dirty="0"/>
              <a:t> Strategy:</a:t>
            </a:r>
          </a:p>
          <a:p>
            <a:endParaRPr lang="en-US" dirty="0"/>
          </a:p>
        </p:txBody>
      </p:sp>
      <p:pic>
        <p:nvPicPr>
          <p:cNvPr id="48129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21354" y="237695"/>
            <a:ext cx="5886450" cy="566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02-greedy</Template>
  <TotalTime>33140</TotalTime>
  <Words>1550</Words>
  <Application>Microsoft Macintosh PowerPoint</Application>
  <PresentationFormat>Widescreen</PresentationFormat>
  <Paragraphs>262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ＭＳ Ｐゴシック</vt:lpstr>
      <vt:lpstr>Bookman Old Style</vt:lpstr>
      <vt:lpstr>Cambria Math</vt:lpstr>
      <vt:lpstr>Gill Sans MT</vt:lpstr>
      <vt:lpstr>Symbol</vt:lpstr>
      <vt:lpstr>Times New Roman</vt:lpstr>
      <vt:lpstr>Wingdings</vt:lpstr>
      <vt:lpstr>Wingdings 3</vt:lpstr>
      <vt:lpstr>Origin</vt:lpstr>
      <vt:lpstr>Divide and Conquer Algorithms</vt:lpstr>
      <vt:lpstr>Module 3: Divide and Conquer</vt:lpstr>
      <vt:lpstr>Topics</vt:lpstr>
      <vt:lpstr>Divide &amp; Conquer</vt:lpstr>
      <vt:lpstr>Divide and Conquer: A Strategy</vt:lpstr>
      <vt:lpstr>Design Strategy: Divide and Conquer</vt:lpstr>
      <vt:lpstr>Why Divide and Conquer?</vt:lpstr>
      <vt:lpstr>Cost for a Divide &amp; Conquer Algorithm </vt:lpstr>
      <vt:lpstr>Mergesort is Classic  Divide &amp; Conquer</vt:lpstr>
      <vt:lpstr>Algorithm: Mergesort</vt:lpstr>
      <vt:lpstr>Simple Exam: Find Max</vt:lpstr>
      <vt:lpstr>Exercise: Find Max AND Second Max</vt:lpstr>
      <vt:lpstr>Exercise: Find Max AND Second Max</vt:lpstr>
      <vt:lpstr>Recursive calls are OF THE SAME FORM</vt:lpstr>
      <vt:lpstr>Solution</vt:lpstr>
      <vt:lpstr>Exercise: Find Max AND Second Max</vt:lpstr>
      <vt:lpstr>Another Example: Maximum Subarray</vt:lpstr>
      <vt:lpstr>Maximum Subarray Problem</vt:lpstr>
      <vt:lpstr>Brute-Force</vt:lpstr>
      <vt:lpstr>Better Brute-Force</vt:lpstr>
      <vt:lpstr>Can we do better?</vt:lpstr>
      <vt:lpstr>Can we do better?</vt:lpstr>
      <vt:lpstr>Can we do better?</vt:lpstr>
      <vt:lpstr>How to find MaxSum_Divide</vt:lpstr>
      <vt:lpstr>How to find MaxSum_Divide</vt:lpstr>
      <vt:lpstr>How to find MaxSum_Divide</vt:lpstr>
      <vt:lpstr>How to find MaxSum_Divide</vt:lpstr>
      <vt:lpstr>How to find MaxSum_Divide</vt:lpstr>
      <vt:lpstr>How to find MaxSum_Divide</vt:lpstr>
      <vt:lpstr>Divide and  Conquer: Bottom-line</vt:lpstr>
    </vt:vector>
  </TitlesOfParts>
  <Company>Home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External Memory</dc:title>
  <dc:creator>Adrian &amp; Wendy</dc:creator>
  <cp:lastModifiedBy>Mark Floryan</cp:lastModifiedBy>
  <cp:revision>485</cp:revision>
  <cp:lastPrinted>2010-02-08T18:40:35Z</cp:lastPrinted>
  <dcterms:created xsi:type="dcterms:W3CDTF">2010-02-08T18:32:44Z</dcterms:created>
  <dcterms:modified xsi:type="dcterms:W3CDTF">2022-09-20T13:47:15Z</dcterms:modified>
</cp:coreProperties>
</file>