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13"/>
  </p:notesMasterIdLst>
  <p:sldIdLst>
    <p:sldId id="256" r:id="rId2"/>
    <p:sldId id="689" r:id="rId3"/>
    <p:sldId id="690" r:id="rId4"/>
    <p:sldId id="696" r:id="rId5"/>
    <p:sldId id="701" r:id="rId6"/>
    <p:sldId id="699" r:id="rId7"/>
    <p:sldId id="692" r:id="rId8"/>
    <p:sldId id="693" r:id="rId9"/>
    <p:sldId id="700" r:id="rId10"/>
    <p:sldId id="694" r:id="rId11"/>
    <p:sldId id="69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4"/>
    <p:restoredTop sz="94673"/>
  </p:normalViewPr>
  <p:slideViewPr>
    <p:cSldViewPr snapToGrid="0" snapToObjects="1">
      <p:cViewPr varScale="1">
        <p:scale>
          <a:sx n="137" d="100"/>
          <a:sy n="137" d="100"/>
        </p:scale>
        <p:origin x="1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48045D7-B751-224C-9817-C76A8A889B4C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DA2E1-671B-A949-BBB6-1DA69C7F81F3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B-AB0B-BB46-8080-53F5557CF9D8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EA87-730B-0C40-9B51-AAEE5691786B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9627E-2DA8-A54F-B7FC-D234AA6228A7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F2EE-2821-E944-A405-409F84498790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D48C-178D-6C48-A28D-CE61B8FCDEA5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8512C-B8D0-534B-8846-67E695633960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26FA-9E68-0444-9CEE-6A9CD63BA864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F7843-7FAF-F449-84DD-0D90B0DB289C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B4C15-52EC-D34A-A2DC-E1CE317C7241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480-1A0C-CA4D-80A0-B95EC1566657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3EFB-4901-2D46-9BE2-44FA3B98A4F2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ADAD8-4FA3-4348-96B8-BE1AE9EA54F1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4E78-2BE2-1646-B6E6-9ACCE6EC03D9}" type="datetime1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3A48-D2F0-2A4C-8D22-3F7144D7EAEC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5F75-49B6-A34C-9C8F-9A01A88D02E9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912D-2605-2F45-98DD-DEE15AE0AFF9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Bridge Crossing 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65672"/>
            <a:ext cx="9905998" cy="565848"/>
          </a:xfrm>
        </p:spPr>
        <p:txBody>
          <a:bodyPr/>
          <a:lstStyle/>
          <a:p>
            <a:pPr algn="ctr"/>
            <a:r>
              <a:rPr lang="en-US" sz="3200" dirty="0"/>
              <a:t>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32708" y="1371600"/>
                <a:ext cx="9126583" cy="3600995"/>
              </a:xfrm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b="1" i="1" u="sng" dirty="0"/>
                  <a:t>Solution</a:t>
                </a:r>
                <a:r>
                  <a:rPr lang="en-US" dirty="0"/>
                  <a:t>: Greedy algorithm is to try to get the </a:t>
                </a:r>
                <a:r>
                  <a:rPr lang="en-US" b="1" i="1" dirty="0"/>
                  <a:t>two slowest people </a:t>
                </a:r>
                <a:r>
                  <a:rPr lang="en-US" dirty="0"/>
                  <a:t>across as quickly as possible. Then, use recursion on rest of the input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See which of the previous two techniques is better:</a:t>
                </a:r>
              </a:p>
              <a:p>
                <a:pPr marL="0" indent="0">
                  <a:buNone/>
                </a:pPr>
                <a:r>
                  <a:rPr lang="en-US" dirty="0"/>
                  <a:t>	1.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escorts				Cost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2.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i="1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go together		Cost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32708" y="1371600"/>
                <a:ext cx="9126583" cy="3600995"/>
              </a:xfrm>
              <a:blipFill>
                <a:blip r:embed="rId2"/>
                <a:stretch>
                  <a:fillRect l="-972" t="-3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5119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26633"/>
            <a:ext cx="9905998" cy="531013"/>
          </a:xfrm>
        </p:spPr>
        <p:txBody>
          <a:bodyPr/>
          <a:lstStyle/>
          <a:p>
            <a:pPr algn="ctr"/>
            <a:r>
              <a:rPr lang="en-US" sz="3200" dirty="0"/>
              <a:t>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667691" y="1219198"/>
                <a:ext cx="8856617" cy="4419603"/>
              </a:xfrm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See which of the previous two techniques is better:</a:t>
                </a:r>
              </a:p>
              <a:p>
                <a:pPr marL="0" indent="0">
                  <a:buNone/>
                </a:pPr>
                <a:r>
                  <a:rPr lang="en-US" dirty="0"/>
                  <a:t>	1.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escorts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2.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go together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Difference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**If this value is positive, do approach 2, otherwise approach 1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667691" y="1219198"/>
                <a:ext cx="8856617" cy="4419603"/>
              </a:xfrm>
              <a:blipFill>
                <a:blip r:embed="rId2"/>
                <a:stretch>
                  <a:fillRect l="-1146" t="-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881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58326-C22D-AE4C-B559-1F292B8DDF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Bridge Crossing</a:t>
            </a:r>
          </a:p>
        </p:txBody>
      </p:sp>
    </p:spTree>
    <p:extLst>
      <p:ext uri="{BB962C8B-B14F-4D97-AF65-F5344CB8AC3E}">
        <p14:creationId xmlns:p14="http://schemas.microsoft.com/office/powerpoint/2010/main" val="426475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44050"/>
            <a:ext cx="9905998" cy="583265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473381" y="1885402"/>
                <a:ext cx="9245237" cy="2094415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i="1" dirty="0">
                    <a:solidFill>
                      <a:schemeClr val="bg1"/>
                    </a:solidFill>
                  </a:rPr>
                  <a:t>n </a:t>
                </a:r>
                <a:r>
                  <a:rPr lang="en-US" dirty="0">
                    <a:solidFill>
                      <a:schemeClr val="bg1"/>
                    </a:solidFill>
                  </a:rPr>
                  <a:t>friends need to cross a bridge in the dark, but only have one flashlight. In addition, the bridge can only hold the weight of two people at a time. Given the walking speeds of each person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, </a:t>
                </a:r>
                <a:r>
                  <a:rPr lang="en-US" dirty="0">
                    <a:solidFill>
                      <a:schemeClr val="bg1"/>
                    </a:solidFill>
                  </a:rPr>
                  <a:t>give an algorithm that gets all </a:t>
                </a:r>
                <a:r>
                  <a:rPr lang="en-US" i="1" dirty="0">
                    <a:solidFill>
                      <a:schemeClr val="bg1"/>
                    </a:solidFill>
                  </a:rPr>
                  <a:t>n </a:t>
                </a:r>
                <a:r>
                  <a:rPr lang="en-US" dirty="0">
                    <a:solidFill>
                      <a:schemeClr val="bg1"/>
                    </a:solidFill>
                  </a:rPr>
                  <a:t>people across the bridge as quickly as possible.</a:t>
                </a:r>
              </a:p>
              <a:p>
                <a:pPr marL="0" indent="0">
                  <a:buNone/>
                </a:pPr>
                <a:endParaRPr lang="en-US" i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473381" y="1885402"/>
                <a:ext cx="9245237" cy="2094415"/>
              </a:xfrm>
              <a:blipFill>
                <a:blip r:embed="rId2"/>
                <a:stretch>
                  <a:fillRect l="-95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AD0455-308A-BEDF-4F70-823651CE061A}"/>
              </a:ext>
            </a:extLst>
          </p:cNvPr>
          <p:cNvSpPr txBox="1">
            <a:spLocks/>
          </p:cNvSpPr>
          <p:nvPr/>
        </p:nvSpPr>
        <p:spPr>
          <a:xfrm>
            <a:off x="1473380" y="1302137"/>
            <a:ext cx="9245237" cy="5832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u="sng" dirty="0"/>
              <a:t>Activity</a:t>
            </a:r>
            <a:r>
              <a:rPr lang="en-US" dirty="0"/>
              <a:t>: Can you solve this problem?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A06EE00-5BB4-B0AB-A398-AADBC40064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90501" y="5177137"/>
                <a:ext cx="3795306" cy="583265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i="1" dirty="0">
                    <a:solidFill>
                      <a:schemeClr val="tx1">
                        <a:lumMod val="95000"/>
                      </a:schemeClr>
                    </a:solidFill>
                  </a:rPr>
                  <a:t>**Assume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chemeClr val="tx1">
                            <a:lumMod val="95000"/>
                          </a:schemeClr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chemeClr val="tx1">
                            <a:lumMod val="95000"/>
                          </a:schemeClr>
                        </a:solidFill>
                        <a:latin typeface="Cambria Math" panose="02040503050406030204" pitchFamily="18" charset="0"/>
                      </a:rPr>
                      <m:t>≤…≤</m:t>
                    </m:r>
                    <m:sSub>
                      <m:sSubPr>
                        <m:ctrlP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tx1">
                                <a:lumMod val="9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i="1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A06EE00-5BB4-B0AB-A398-AADBC40064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501" y="5177137"/>
                <a:ext cx="3795306" cy="583265"/>
              </a:xfrm>
              <a:prstGeom prst="rect">
                <a:avLst/>
              </a:prstGeom>
              <a:blipFill>
                <a:blip r:embed="rId3"/>
                <a:stretch>
                  <a:fillRect l="-2333" t="-2128" b="-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7E2306-4A49-F3CB-CC32-DBC073449BCE}"/>
              </a:ext>
            </a:extLst>
          </p:cNvPr>
          <p:cNvSpPr txBox="1">
            <a:spLocks/>
          </p:cNvSpPr>
          <p:nvPr/>
        </p:nvSpPr>
        <p:spPr>
          <a:xfrm>
            <a:off x="7253693" y="5368830"/>
            <a:ext cx="3795306" cy="10757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tx1">
                    <a:lumMod val="95000"/>
                  </a:schemeClr>
                </a:solidFill>
              </a:rPr>
              <a:t>**If two people cross together, they walk at the slower person’s speed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409D03-0D55-4568-34EF-0BF9DE29B174}"/>
              </a:ext>
            </a:extLst>
          </p:cNvPr>
          <p:cNvCxnSpPr/>
          <p:nvPr/>
        </p:nvCxnSpPr>
        <p:spPr>
          <a:xfrm flipV="1">
            <a:off x="3439886" y="4171406"/>
            <a:ext cx="313508" cy="85344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A1023D4-C532-A152-BD9F-91CE599D364D}"/>
              </a:ext>
            </a:extLst>
          </p:cNvPr>
          <p:cNvCxnSpPr>
            <a:cxnSpLocks/>
          </p:cNvCxnSpPr>
          <p:nvPr/>
        </p:nvCxnSpPr>
        <p:spPr>
          <a:xfrm flipH="1" flipV="1">
            <a:off x="7358743" y="4151757"/>
            <a:ext cx="788128" cy="114305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24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04800"/>
            <a:ext cx="9905998" cy="676883"/>
          </a:xfrm>
        </p:spPr>
        <p:txBody>
          <a:bodyPr/>
          <a:lstStyle/>
          <a:p>
            <a:pPr algn="ctr"/>
            <a:r>
              <a:rPr lang="en-US" sz="3200" dirty="0"/>
              <a:t>Optimal Substructure…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53986" y="1144144"/>
            <a:ext cx="8284027" cy="676879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Does this problem have </a:t>
            </a:r>
            <a:r>
              <a:rPr lang="en-US" b="1" i="1" u="sng" dirty="0">
                <a:solidFill>
                  <a:schemeClr val="bg1"/>
                </a:solidFill>
              </a:rPr>
              <a:t>optimal substructure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8F3FD00-CD71-0CDE-3069-51609E16F9F1}"/>
              </a:ext>
            </a:extLst>
          </p:cNvPr>
          <p:cNvGrpSpPr/>
          <p:nvPr/>
        </p:nvGrpSpPr>
        <p:grpSpPr>
          <a:xfrm>
            <a:off x="2223953" y="2858070"/>
            <a:ext cx="8090263" cy="1568579"/>
            <a:chOff x="2673531" y="2926080"/>
            <a:chExt cx="8090263" cy="156857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2D28A2-8666-95F5-33F8-C3A3159AFFB1}"/>
                </a:ext>
              </a:extLst>
            </p:cNvPr>
            <p:cNvSpPr/>
            <p:nvPr/>
          </p:nvSpPr>
          <p:spPr>
            <a:xfrm>
              <a:off x="2673531" y="2926080"/>
              <a:ext cx="8090263" cy="1568579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5C6647E-D973-6F76-D63C-23FC7405B75D}"/>
                </a:ext>
              </a:extLst>
            </p:cNvPr>
            <p:cNvGrpSpPr/>
            <p:nvPr/>
          </p:nvGrpSpPr>
          <p:grpSpPr>
            <a:xfrm>
              <a:off x="2921725" y="3124201"/>
              <a:ext cx="7739740" cy="1219200"/>
              <a:chOff x="2057400" y="3124200"/>
              <a:chExt cx="7739740" cy="12192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D24C21C-E2D7-5B4E-93BE-44863656D881}"/>
                  </a:ext>
                </a:extLst>
              </p:cNvPr>
              <p:cNvSpPr/>
              <p:nvPr/>
            </p:nvSpPr>
            <p:spPr>
              <a:xfrm>
                <a:off x="20574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Pi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03C2DF7-D3DA-014D-ABB3-C64D9C5D2992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Pj</a:t>
                </a:r>
                <a:endParaRPr lang="en-US" dirty="0"/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0D03A219-DEF5-5248-813E-3CF77D160A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81400" y="3124200"/>
                <a:ext cx="457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81F6B55-61D2-5540-83D5-2F0010C39765}"/>
                  </a:ext>
                </a:extLst>
              </p:cNvPr>
              <p:cNvSpPr/>
              <p:nvPr/>
            </p:nvSpPr>
            <p:spPr>
              <a:xfrm>
                <a:off x="35814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Pi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92B20FB-6571-5E47-9854-730BC21D33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57400" y="3124200"/>
                <a:ext cx="9906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5CE320C-02F2-504B-AB23-99B74E929348}"/>
                  </a:ext>
                </a:extLst>
              </p:cNvPr>
              <p:cNvSpPr/>
              <p:nvPr/>
            </p:nvSpPr>
            <p:spPr>
              <a:xfrm>
                <a:off x="45720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Pi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8C6225C-5175-2044-BCBF-25DF4E08EC8D}"/>
                  </a:ext>
                </a:extLst>
              </p:cNvPr>
              <p:cNvSpPr/>
              <p:nvPr/>
            </p:nvSpPr>
            <p:spPr>
              <a:xfrm>
                <a:off x="51054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Pk</a:t>
                </a:r>
                <a:endParaRPr lang="en-US" dirty="0"/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372D2C45-08CC-7749-B77E-0AEDE8DCF0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0" y="3124200"/>
                <a:ext cx="9906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4108CA78-B9A7-9747-9909-067D36BE14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0" y="3124200"/>
                <a:ext cx="457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92E18F4-1598-944D-BDA3-84848BB71170}"/>
                  </a:ext>
                </a:extLst>
              </p:cNvPr>
              <p:cNvSpPr/>
              <p:nvPr/>
            </p:nvSpPr>
            <p:spPr>
              <a:xfrm>
                <a:off x="60960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Pk</a:t>
                </a:r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23A429C-F2E2-BA42-B750-7ED7993DF525}"/>
                  </a:ext>
                </a:extLst>
              </p:cNvPr>
              <p:cNvSpPr/>
              <p:nvPr/>
            </p:nvSpPr>
            <p:spPr>
              <a:xfrm>
                <a:off x="70866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Pq</a:t>
                </a:r>
                <a:endParaRPr lang="en-US" dirty="0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DEC7E7C-E2F6-094C-AC6C-D529EA8A8C82}"/>
                  </a:ext>
                </a:extLst>
              </p:cNvPr>
              <p:cNvSpPr/>
              <p:nvPr/>
            </p:nvSpPr>
            <p:spPr>
              <a:xfrm>
                <a:off x="76200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Pk</a:t>
                </a:r>
                <a:endParaRPr lang="en-US" dirty="0"/>
              </a:p>
            </p:txBody>
          </p: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A3854DBE-4EBE-D444-9080-AC9BC55B98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86600" y="3124200"/>
                <a:ext cx="9906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6ECB4754-67A8-334C-844B-9EF2D3DD94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10600" y="3124200"/>
                <a:ext cx="457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375DB3B-DCE6-6640-BCB2-342FA5C4FD79}"/>
                  </a:ext>
                </a:extLst>
              </p:cNvPr>
              <p:cNvSpPr/>
              <p:nvPr/>
            </p:nvSpPr>
            <p:spPr>
              <a:xfrm>
                <a:off x="8610600" y="3352800"/>
                <a:ext cx="4572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Pi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A0E8AEB-935B-7F4C-8A67-9B1A547957A2}"/>
                  </a:ext>
                </a:extLst>
              </p:cNvPr>
              <p:cNvSpPr txBox="1"/>
              <p:nvPr/>
            </p:nvSpPr>
            <p:spPr>
              <a:xfrm>
                <a:off x="9259386" y="3352800"/>
                <a:ext cx="53775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>
                    <a:solidFill>
                      <a:schemeClr val="bg1"/>
                    </a:solidFill>
                  </a:rPr>
                  <a:t>...</a:t>
                </a: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A76051F-9CE5-75B9-955D-E29022C3CCD3}"/>
              </a:ext>
            </a:extLst>
          </p:cNvPr>
          <p:cNvGrpSpPr/>
          <p:nvPr/>
        </p:nvGrpSpPr>
        <p:grpSpPr>
          <a:xfrm>
            <a:off x="4763590" y="4702112"/>
            <a:ext cx="5550626" cy="1568579"/>
            <a:chOff x="4345577" y="5132253"/>
            <a:chExt cx="5550626" cy="1568579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10159FD-65BC-C1EC-26A0-A677D225F6BE}"/>
                </a:ext>
              </a:extLst>
            </p:cNvPr>
            <p:cNvSpPr/>
            <p:nvPr/>
          </p:nvSpPr>
          <p:spPr>
            <a:xfrm>
              <a:off x="4345577" y="5132253"/>
              <a:ext cx="5550626" cy="1568579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F5834CB-79A7-5E45-A057-8AAAD2D3C75F}"/>
                </a:ext>
              </a:extLst>
            </p:cNvPr>
            <p:cNvSpPr/>
            <p:nvPr/>
          </p:nvSpPr>
          <p:spPr>
            <a:xfrm>
              <a:off x="4572000" y="55626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Pi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0591CBC-0BAC-2C49-8112-AF094FEC4223}"/>
                </a:ext>
              </a:extLst>
            </p:cNvPr>
            <p:cNvSpPr/>
            <p:nvPr/>
          </p:nvSpPr>
          <p:spPr>
            <a:xfrm>
              <a:off x="5105400" y="55626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Pk</a:t>
              </a:r>
              <a:endParaRPr lang="en-US" dirty="0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21337C0-F8F9-B44F-875A-EFFA9611464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5334000"/>
              <a:ext cx="9906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3AFE1E9B-FFCE-8345-942D-75B0DFBF70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5334000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0389FB4-A0AF-D54E-BEE6-02CEEC42B3B0}"/>
                </a:ext>
              </a:extLst>
            </p:cNvPr>
            <p:cNvSpPr/>
            <p:nvPr/>
          </p:nvSpPr>
          <p:spPr>
            <a:xfrm>
              <a:off x="6096000" y="55626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Pk</a:t>
              </a:r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33FB6AA-BA5A-3945-89E2-B90555FD93EB}"/>
                </a:ext>
              </a:extLst>
            </p:cNvPr>
            <p:cNvSpPr/>
            <p:nvPr/>
          </p:nvSpPr>
          <p:spPr>
            <a:xfrm>
              <a:off x="7086600" y="55626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Pq</a:t>
              </a:r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D46FFBB-9D91-0643-B361-BA72A4116786}"/>
                </a:ext>
              </a:extLst>
            </p:cNvPr>
            <p:cNvSpPr/>
            <p:nvPr/>
          </p:nvSpPr>
          <p:spPr>
            <a:xfrm>
              <a:off x="7620000" y="55626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Pk</a:t>
              </a:r>
              <a:endParaRPr lang="en-US" dirty="0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4750522-4714-2E43-B537-D91C5D1328AF}"/>
                </a:ext>
              </a:extLst>
            </p:cNvPr>
            <p:cNvCxnSpPr>
              <a:cxnSpLocks/>
            </p:cNvCxnSpPr>
            <p:nvPr/>
          </p:nvCxnSpPr>
          <p:spPr>
            <a:xfrm>
              <a:off x="7086600" y="5334000"/>
              <a:ext cx="9906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883C400B-02FE-0A4D-97EE-7CBE2F65E07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10600" y="5334000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C4C9934-CA6E-9949-981E-E830055A8977}"/>
                </a:ext>
              </a:extLst>
            </p:cNvPr>
            <p:cNvSpPr/>
            <p:nvPr/>
          </p:nvSpPr>
          <p:spPr>
            <a:xfrm>
              <a:off x="8610600" y="55626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Pi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6A8717D-C909-F541-81D6-F58E8CBC9193}"/>
                </a:ext>
              </a:extLst>
            </p:cNvPr>
            <p:cNvSpPr txBox="1"/>
            <p:nvPr/>
          </p:nvSpPr>
          <p:spPr>
            <a:xfrm>
              <a:off x="9256120" y="5565709"/>
              <a:ext cx="5606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i="1" dirty="0">
                  <a:solidFill>
                    <a:schemeClr val="bg1"/>
                  </a:solidFill>
                </a:rPr>
                <a:t>...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C013A343-EA9E-534B-86B8-6C5FB57707B5}"/>
              </a:ext>
            </a:extLst>
          </p:cNvPr>
          <p:cNvSpPr txBox="1"/>
          <p:nvPr/>
        </p:nvSpPr>
        <p:spPr>
          <a:xfrm>
            <a:off x="1354729" y="5021714"/>
            <a:ext cx="28068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/>
              <a:t>If this is optimal overall,</a:t>
            </a:r>
          </a:p>
          <a:p>
            <a:endParaRPr lang="en-US" sz="2000" b="1" i="1" dirty="0"/>
          </a:p>
          <a:p>
            <a:r>
              <a:rPr lang="en-US" sz="2000" b="1" i="1" dirty="0"/>
              <a:t>then is this optimal for “rest” of the schedule?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A3B65B8-FC43-E441-8D33-2C168D0A69FD}"/>
              </a:ext>
            </a:extLst>
          </p:cNvPr>
          <p:cNvCxnSpPr>
            <a:cxnSpLocks/>
          </p:cNvCxnSpPr>
          <p:nvPr/>
        </p:nvCxnSpPr>
        <p:spPr>
          <a:xfrm flipV="1">
            <a:off x="2346417" y="4602276"/>
            <a:ext cx="262576" cy="368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61A4E91-E4C5-EB4E-B0CD-8E0058ED2F57}"/>
              </a:ext>
            </a:extLst>
          </p:cNvPr>
          <p:cNvCxnSpPr>
            <a:cxnSpLocks/>
          </p:cNvCxnSpPr>
          <p:nvPr/>
        </p:nvCxnSpPr>
        <p:spPr>
          <a:xfrm flipV="1">
            <a:off x="3744687" y="5756367"/>
            <a:ext cx="830583" cy="200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1FAA18-778D-06D0-822A-EA546615A80F}"/>
              </a:ext>
            </a:extLst>
          </p:cNvPr>
          <p:cNvSpPr txBox="1">
            <a:spLocks/>
          </p:cNvSpPr>
          <p:nvPr/>
        </p:nvSpPr>
        <p:spPr>
          <a:xfrm>
            <a:off x="2256610" y="2253652"/>
            <a:ext cx="4188824" cy="5053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 dirty="0"/>
              <a:t>Consider an optimal solution </a:t>
            </a:r>
            <a:r>
              <a:rPr lang="en-US" b="1" i="1" dirty="0"/>
              <a:t>S =</a:t>
            </a:r>
            <a:r>
              <a:rPr lang="en-US" i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6063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4D3A8-19CF-B8C4-A57B-C2D4A96EB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1AFD-CFA8-F2E2-8D3C-00F5342B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44050"/>
            <a:ext cx="9905998" cy="583265"/>
          </a:xfrm>
        </p:spPr>
        <p:txBody>
          <a:bodyPr/>
          <a:lstStyle/>
          <a:p>
            <a:pPr algn="ctr"/>
            <a:r>
              <a:rPr lang="en-US" sz="3200" dirty="0"/>
              <a:t>Greedy Choice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F0E00C-B14D-40B9-FC4A-3C9F8C6B330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473381" y="1885402"/>
                <a:ext cx="9245237" cy="2094415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i="1" dirty="0">
                    <a:solidFill>
                      <a:schemeClr val="bg1"/>
                    </a:solidFill>
                  </a:rPr>
                  <a:t>n </a:t>
                </a:r>
                <a:r>
                  <a:rPr lang="en-US" dirty="0">
                    <a:solidFill>
                      <a:schemeClr val="bg1"/>
                    </a:solidFill>
                  </a:rPr>
                  <a:t>friends need to cross a bridge in the dark, but only have one flashlight. In addition, the bridge can only hold the weight of two people at a time. Given the walking speeds of each person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, </a:t>
                </a:r>
                <a:r>
                  <a:rPr lang="en-US" dirty="0">
                    <a:solidFill>
                      <a:schemeClr val="bg1"/>
                    </a:solidFill>
                  </a:rPr>
                  <a:t>give an algorithm that gets all </a:t>
                </a:r>
                <a:r>
                  <a:rPr lang="en-US" i="1" dirty="0">
                    <a:solidFill>
                      <a:schemeClr val="bg1"/>
                    </a:solidFill>
                  </a:rPr>
                  <a:t>n </a:t>
                </a:r>
                <a:r>
                  <a:rPr lang="en-US" dirty="0">
                    <a:solidFill>
                      <a:schemeClr val="bg1"/>
                    </a:solidFill>
                  </a:rPr>
                  <a:t>people across the bridge as quickly as possible.</a:t>
                </a:r>
              </a:p>
              <a:p>
                <a:pPr marL="0" indent="0">
                  <a:buNone/>
                </a:pPr>
                <a:endParaRPr lang="en-US" i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en-US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F0E00C-B14D-40B9-FC4A-3C9F8C6B33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473381" y="1885402"/>
                <a:ext cx="9245237" cy="2094415"/>
              </a:xfrm>
              <a:blipFill>
                <a:blip r:embed="rId2"/>
                <a:stretch>
                  <a:fillRect l="-95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533E87-2083-6500-F270-FDDA81A03503}"/>
              </a:ext>
            </a:extLst>
          </p:cNvPr>
          <p:cNvSpPr txBox="1">
            <a:spLocks/>
          </p:cNvSpPr>
          <p:nvPr/>
        </p:nvSpPr>
        <p:spPr>
          <a:xfrm>
            <a:off x="1473380" y="1302137"/>
            <a:ext cx="9245237" cy="5832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u="sng" dirty="0"/>
              <a:t>Activity</a:t>
            </a:r>
            <a:r>
              <a:rPr lang="en-US" dirty="0"/>
              <a:t>: Can you solve this problem?</a:t>
            </a:r>
            <a:endParaRPr lang="en-US" i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0930496-E2FA-B6FE-19C2-08978CC258DC}"/>
              </a:ext>
            </a:extLst>
          </p:cNvPr>
          <p:cNvSpPr txBox="1">
            <a:spLocks/>
          </p:cNvSpPr>
          <p:nvPr/>
        </p:nvSpPr>
        <p:spPr>
          <a:xfrm>
            <a:off x="5529943" y="5368830"/>
            <a:ext cx="5519056" cy="10757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tx1">
                    <a:lumMod val="95000"/>
                  </a:schemeClr>
                </a:solidFill>
              </a:rPr>
              <a:t>Take a few minutes and try to come up with a solution. Let me know once you have a greedy choice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E90752D-97F1-E86E-A559-0F0DA7A50135}"/>
              </a:ext>
            </a:extLst>
          </p:cNvPr>
          <p:cNvCxnSpPr>
            <a:cxnSpLocks/>
          </p:cNvCxnSpPr>
          <p:nvPr/>
        </p:nvCxnSpPr>
        <p:spPr>
          <a:xfrm flipH="1" flipV="1">
            <a:off x="7358743" y="4151757"/>
            <a:ext cx="788128" cy="114305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686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87592"/>
            <a:ext cx="9905998" cy="626808"/>
          </a:xfrm>
        </p:spPr>
        <p:txBody>
          <a:bodyPr/>
          <a:lstStyle/>
          <a:p>
            <a:pPr algn="ctr"/>
            <a:r>
              <a:rPr lang="en-US" sz="3200" dirty="0"/>
              <a:t>Greedy Choice!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96934" y="1301931"/>
            <a:ext cx="8998131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Hint 1</a:t>
            </a:r>
            <a:r>
              <a:rPr lang="en-US" i="1" dirty="0"/>
              <a:t>:</a:t>
            </a:r>
          </a:p>
          <a:p>
            <a:pPr marL="0" indent="0">
              <a:buNone/>
            </a:pPr>
            <a:r>
              <a:rPr lang="en-US" i="1" dirty="0"/>
              <a:t>There are a lot of ways to think about the greedy choice here, but consider this: are there any people who, once across, will never come back to the original side of the bridge (you can be ”done” with them)?</a:t>
            </a:r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b="1" i="1" u="sng" dirty="0"/>
              <a:t>Hint 2:</a:t>
            </a:r>
          </a:p>
          <a:p>
            <a:pPr marL="0" indent="0">
              <a:buNone/>
            </a:pPr>
            <a:r>
              <a:rPr lang="en-US" i="1" dirty="0"/>
              <a:t>You don’t need the greedy choice to be one move across the bridge. You can greedily choose the first few moves that accomplish some sub-goal… </a:t>
            </a:r>
          </a:p>
        </p:txBody>
      </p:sp>
    </p:spTree>
    <p:extLst>
      <p:ext uri="{BB962C8B-B14F-4D97-AF65-F5344CB8AC3E}">
        <p14:creationId xmlns:p14="http://schemas.microsoft.com/office/powerpoint/2010/main" val="2928952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17922"/>
            <a:ext cx="9905998" cy="591973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Can you solve it??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64674" y="1293223"/>
                <a:ext cx="7062651" cy="5105400"/>
              </a:xfrm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b="1" i="1" u="sng" dirty="0"/>
                  <a:t>Possible solution number 1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i="1" u="sng" dirty="0"/>
                  <a:t>Side Effects: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across bridge and will never come back</a:t>
                </a:r>
                <a:br>
                  <a:rPr lang="en-US" dirty="0"/>
                </a:br>
                <a:r>
                  <a:rPr lang="en-US" dirty="0"/>
                  <a:t>sub-problem is simply solve(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i="1" dirty="0"/>
                  <a:t>This does NOT always work. Can you find a counter-example??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64674" y="1293223"/>
                <a:ext cx="7062651" cy="5105400"/>
              </a:xfrm>
              <a:blipFill>
                <a:blip r:embed="rId2"/>
                <a:stretch>
                  <a:fillRect l="-1439" t="-2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8D35B28-34AA-773A-A09F-6192F9A95D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64674" y="2000794"/>
                <a:ext cx="6895555" cy="591973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(fastest) escorts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(slowest) across (and comes back)</a:t>
                </a:r>
                <a:endParaRPr lang="en-US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8D35B28-34AA-773A-A09F-6192F9A95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674" y="2000794"/>
                <a:ext cx="6895555" cy="591973"/>
              </a:xfrm>
              <a:prstGeom prst="rect">
                <a:avLst/>
              </a:prstGeom>
              <a:blipFill>
                <a:blip r:embed="rId3"/>
                <a:stretch>
                  <a:fillRect r="-550" b="-612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1825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52758"/>
            <a:ext cx="9905998" cy="618099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29988" y="1484812"/>
            <a:ext cx="6932023" cy="462860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i="1" u="sng" dirty="0"/>
              <a:t>Possible solution number 2</a:t>
            </a:r>
            <a:r>
              <a:rPr lang="en-US" dirty="0"/>
              <a:t>: </a:t>
            </a:r>
            <a:endParaRPr lang="en-US" b="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…and repeat with next two slowest members.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99AA0E2-6DAA-4648-1604-E7362DE7BB7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29988" y="2253343"/>
                <a:ext cx="6383383" cy="1939625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t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escort the two slowest members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  <a:p>
                <a:pPr lvl="1"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 go across</a:t>
                </a:r>
              </a:p>
              <a:p>
                <a:pPr lvl="1"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 returns</a:t>
                </a:r>
              </a:p>
              <a:p>
                <a:pPr lvl="1"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 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  cross together</a:t>
                </a:r>
              </a:p>
              <a:p>
                <a:pPr lvl="1">
                  <a:buFontTx/>
                  <a:buChar char="-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chemeClr val="bg1"/>
                    </a:solidFill>
                  </a:rPr>
                  <a:t> returns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99AA0E2-6DAA-4648-1604-E7362DE7BB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9988" y="2253343"/>
                <a:ext cx="6383383" cy="1939625"/>
              </a:xfrm>
              <a:prstGeom prst="rect">
                <a:avLst/>
              </a:prstGeom>
              <a:blipFill>
                <a:blip r:embed="rId2"/>
                <a:stretch>
                  <a:fillRect t="-1948" b="-64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0154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91798"/>
            <a:ext cx="9905998" cy="652933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020388" y="1301931"/>
                <a:ext cx="8151223" cy="5105400"/>
              </a:xfrm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b="1" i="1" u="sng" dirty="0"/>
                  <a:t>Possible solution number 2</a:t>
                </a:r>
                <a:r>
                  <a:rPr lang="en-US" dirty="0"/>
                  <a:t>: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lvl="1">
                  <a:buFontTx/>
                  <a:buChar char="-"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b="1" i="1" u="sng" dirty="0"/>
                  <a:t>Side Effects: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i="1" dirty="0"/>
                  <a:t> are BOTH across the bridge and will never come back</a:t>
                </a:r>
                <a:br>
                  <a:rPr lang="en-US" i="1" dirty="0"/>
                </a:br>
                <a:r>
                  <a:rPr lang="en-US" i="1" dirty="0"/>
                  <a:t>sub-problem is simply solve(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i="1" dirty="0"/>
                  <a:t>)</a:t>
                </a:r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i="1" dirty="0"/>
                  <a:t>This ALSO does not always work. Counter-example?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020388" y="1301931"/>
                <a:ext cx="8151223" cy="5105400"/>
              </a:xfrm>
              <a:blipFill>
                <a:blip r:embed="rId2"/>
                <a:stretch>
                  <a:fillRect l="-1087" t="-2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CE7C088-5302-D312-F07C-1874BD10EB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98765" y="1871464"/>
                <a:ext cx="6992984" cy="706274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escort the two slowest members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CE7C088-5302-D312-F07C-1874BD10EB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765" y="1871464"/>
                <a:ext cx="6992984" cy="7062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764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39253</TotalTime>
  <Words>666</Words>
  <Application>Microsoft Macintosh PowerPoint</Application>
  <PresentationFormat>Widescreen</PresentationFormat>
  <Paragraphs>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Tw Cen MT</vt:lpstr>
      <vt:lpstr>Circuit</vt:lpstr>
      <vt:lpstr>The Bridge Crossing Problem</vt:lpstr>
      <vt:lpstr>Bridge Crossing</vt:lpstr>
      <vt:lpstr>Can you solve it??</vt:lpstr>
      <vt:lpstr>Optimal Substructure…</vt:lpstr>
      <vt:lpstr>Greedy Choice</vt:lpstr>
      <vt:lpstr>Greedy Choice!</vt:lpstr>
      <vt:lpstr>Can you solve it??</vt:lpstr>
      <vt:lpstr>Can you solve it??</vt:lpstr>
      <vt:lpstr>Can you solve it??</vt:lpstr>
      <vt:lpstr>Solution</vt:lpstr>
      <vt:lpstr>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236</cp:revision>
  <dcterms:created xsi:type="dcterms:W3CDTF">2023-02-24T14:15:53Z</dcterms:created>
  <dcterms:modified xsi:type="dcterms:W3CDTF">2025-10-07T12:51:13Z</dcterms:modified>
</cp:coreProperties>
</file>