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32"/>
  </p:notesMasterIdLst>
  <p:sldIdLst>
    <p:sldId id="256" r:id="rId2"/>
    <p:sldId id="617" r:id="rId3"/>
    <p:sldId id="663" r:id="rId4"/>
    <p:sldId id="452" r:id="rId5"/>
    <p:sldId id="689" r:id="rId6"/>
    <p:sldId id="690" r:id="rId7"/>
    <p:sldId id="691" r:id="rId8"/>
    <p:sldId id="692" r:id="rId9"/>
    <p:sldId id="703" r:id="rId10"/>
    <p:sldId id="693" r:id="rId11"/>
    <p:sldId id="694" r:id="rId12"/>
    <p:sldId id="695" r:id="rId13"/>
    <p:sldId id="696" r:id="rId14"/>
    <p:sldId id="697" r:id="rId15"/>
    <p:sldId id="698" r:id="rId16"/>
    <p:sldId id="704" r:id="rId17"/>
    <p:sldId id="699" r:id="rId18"/>
    <p:sldId id="701" r:id="rId19"/>
    <p:sldId id="657" r:id="rId20"/>
    <p:sldId id="700" r:id="rId21"/>
    <p:sldId id="702" r:id="rId22"/>
    <p:sldId id="534" r:id="rId23"/>
    <p:sldId id="705" r:id="rId24"/>
    <p:sldId id="653" r:id="rId25"/>
    <p:sldId id="687" r:id="rId26"/>
    <p:sldId id="708" r:id="rId27"/>
    <p:sldId id="709" r:id="rId28"/>
    <p:sldId id="710" r:id="rId29"/>
    <p:sldId id="706" r:id="rId30"/>
    <p:sldId id="7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1"/>
    <p:restoredTop sz="94673"/>
  </p:normalViewPr>
  <p:slideViewPr>
    <p:cSldViewPr snapToGrid="0" snapToObjects="1">
      <p:cViewPr varScale="1">
        <p:scale>
          <a:sx n="99" d="100"/>
          <a:sy n="99" d="100"/>
        </p:scale>
        <p:origin x="176"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10/21/25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AF613-A970-A2A0-6F7E-FBD946F7E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58B82-9E97-1174-062B-C0F47162B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C5A96-CB39-D125-5EC6-85F9268195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36C971-CF54-4395-19B9-E11DD25A215F}"/>
              </a:ext>
            </a:extLst>
          </p:cNvPr>
          <p:cNvSpPr>
            <a:spLocks noGrp="1"/>
          </p:cNvSpPr>
          <p:nvPr>
            <p:ph type="sldNum" sz="quarter" idx="10"/>
          </p:nvPr>
        </p:nvSpPr>
        <p:spPr/>
        <p:txBody>
          <a:bodyPr/>
          <a:lstStyle/>
          <a:p>
            <a:fld id="{71ADCBB9-4DAA-DC4B-80A5-C231400C2D6E}" type="slidenum">
              <a:rPr lang="en-US" smtClean="0"/>
              <a:pPr/>
              <a:t>13</a:t>
            </a:fld>
            <a:endParaRPr lang="en-US"/>
          </a:p>
        </p:txBody>
      </p:sp>
    </p:spTree>
    <p:extLst>
      <p:ext uri="{BB962C8B-B14F-4D97-AF65-F5344CB8AC3E}">
        <p14:creationId xmlns:p14="http://schemas.microsoft.com/office/powerpoint/2010/main" val="86018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2FA61-9425-B0B1-337B-53571D7C4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F632A-791F-6E83-0343-4EE27ACA7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DD609-A9AF-453A-CDFF-FBB97FACD6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7F9CE8-8E82-407A-4959-8BCD2989932B}"/>
              </a:ext>
            </a:extLst>
          </p:cNvPr>
          <p:cNvSpPr>
            <a:spLocks noGrp="1"/>
          </p:cNvSpPr>
          <p:nvPr>
            <p:ph type="sldNum" sz="quarter" idx="10"/>
          </p:nvPr>
        </p:nvSpPr>
        <p:spPr/>
        <p:txBody>
          <a:bodyPr/>
          <a:lstStyle/>
          <a:p>
            <a:fld id="{71ADCBB9-4DAA-DC4B-80A5-C231400C2D6E}" type="slidenum">
              <a:rPr lang="en-US" smtClean="0"/>
              <a:pPr/>
              <a:t>14</a:t>
            </a:fld>
            <a:endParaRPr lang="en-US"/>
          </a:p>
        </p:txBody>
      </p:sp>
    </p:spTree>
    <p:extLst>
      <p:ext uri="{BB962C8B-B14F-4D97-AF65-F5344CB8AC3E}">
        <p14:creationId xmlns:p14="http://schemas.microsoft.com/office/powerpoint/2010/main" val="115756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FAC37-E444-0C8C-7110-B8F20B57E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E27BC-9D89-2455-8660-73733C10B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4151B-E394-608F-E2DD-945E159C8F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A5E2F7-FE6B-4978-2386-D2FD95644068}"/>
              </a:ext>
            </a:extLst>
          </p:cNvPr>
          <p:cNvSpPr>
            <a:spLocks noGrp="1"/>
          </p:cNvSpPr>
          <p:nvPr>
            <p:ph type="sldNum" sz="quarter" idx="10"/>
          </p:nvPr>
        </p:nvSpPr>
        <p:spPr/>
        <p:txBody>
          <a:bodyPr/>
          <a:lstStyle/>
          <a:p>
            <a:fld id="{71ADCBB9-4DAA-DC4B-80A5-C231400C2D6E}" type="slidenum">
              <a:rPr lang="en-US" smtClean="0"/>
              <a:pPr/>
              <a:t>15</a:t>
            </a:fld>
            <a:endParaRPr lang="en-US"/>
          </a:p>
        </p:txBody>
      </p:sp>
    </p:spTree>
    <p:extLst>
      <p:ext uri="{BB962C8B-B14F-4D97-AF65-F5344CB8AC3E}">
        <p14:creationId xmlns:p14="http://schemas.microsoft.com/office/powerpoint/2010/main" val="322861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30682-4270-0AE7-0E1D-097316925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F8294-B69E-B7E5-DDC5-1DC80299B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DAFE8-BDC3-FED9-C8E5-8391B0256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79FFA9-86F8-44CC-792B-7D6A0019BE72}"/>
              </a:ext>
            </a:extLst>
          </p:cNvPr>
          <p:cNvSpPr>
            <a:spLocks noGrp="1"/>
          </p:cNvSpPr>
          <p:nvPr>
            <p:ph type="sldNum" sz="quarter" idx="10"/>
          </p:nvPr>
        </p:nvSpPr>
        <p:spPr/>
        <p:txBody>
          <a:bodyPr/>
          <a:lstStyle/>
          <a:p>
            <a:fld id="{71ADCBB9-4DAA-DC4B-80A5-C231400C2D6E}" type="slidenum">
              <a:rPr lang="en-US" smtClean="0"/>
              <a:pPr/>
              <a:t>17</a:t>
            </a:fld>
            <a:endParaRPr lang="en-US"/>
          </a:p>
        </p:txBody>
      </p:sp>
    </p:spTree>
    <p:extLst>
      <p:ext uri="{BB962C8B-B14F-4D97-AF65-F5344CB8AC3E}">
        <p14:creationId xmlns:p14="http://schemas.microsoft.com/office/powerpoint/2010/main" val="166207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EAB8-0222-52A3-64CB-B64CC7670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F951D-1F59-6E8C-01C7-2275BF04C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2993E-04D9-97CD-5978-E322862800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2FA612-D6A7-E4AB-D273-44E7089407C4}"/>
              </a:ext>
            </a:extLst>
          </p:cNvPr>
          <p:cNvSpPr>
            <a:spLocks noGrp="1"/>
          </p:cNvSpPr>
          <p:nvPr>
            <p:ph type="sldNum" sz="quarter" idx="10"/>
          </p:nvPr>
        </p:nvSpPr>
        <p:spPr/>
        <p:txBody>
          <a:bodyPr/>
          <a:lstStyle/>
          <a:p>
            <a:fld id="{71ADCBB9-4DAA-DC4B-80A5-C231400C2D6E}" type="slidenum">
              <a:rPr lang="en-US" smtClean="0"/>
              <a:pPr/>
              <a:t>20</a:t>
            </a:fld>
            <a:endParaRPr lang="en-US"/>
          </a:p>
        </p:txBody>
      </p:sp>
    </p:spTree>
    <p:extLst>
      <p:ext uri="{BB962C8B-B14F-4D97-AF65-F5344CB8AC3E}">
        <p14:creationId xmlns:p14="http://schemas.microsoft.com/office/powerpoint/2010/main" val="167331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DCBB9-4DAA-DC4B-80A5-C231400C2D6E}" type="slidenum">
              <a:rPr lang="en-US" smtClean="0"/>
              <a:pPr/>
              <a:t>4</a:t>
            </a:fld>
            <a:endParaRPr lang="en-US"/>
          </a:p>
        </p:txBody>
      </p:sp>
    </p:spTree>
    <p:extLst>
      <p:ext uri="{BB962C8B-B14F-4D97-AF65-F5344CB8AC3E}">
        <p14:creationId xmlns:p14="http://schemas.microsoft.com/office/powerpoint/2010/main" val="33183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DFF9-12FF-3537-00A3-ED887AF53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E426-F4DF-44C2-6FEF-AF745C95C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4466D-91C0-ECF5-4898-EE6BCAC891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2A0BC2-3090-30D6-8F4A-48B675B14916}"/>
              </a:ext>
            </a:extLst>
          </p:cNvPr>
          <p:cNvSpPr>
            <a:spLocks noGrp="1"/>
          </p:cNvSpPr>
          <p:nvPr>
            <p:ph type="sldNum" sz="quarter" idx="10"/>
          </p:nvPr>
        </p:nvSpPr>
        <p:spPr/>
        <p:txBody>
          <a:bodyPr/>
          <a:lstStyle/>
          <a:p>
            <a:fld id="{71ADCBB9-4DAA-DC4B-80A5-C231400C2D6E}" type="slidenum">
              <a:rPr lang="en-US" smtClean="0"/>
              <a:pPr/>
              <a:t>5</a:t>
            </a:fld>
            <a:endParaRPr lang="en-US"/>
          </a:p>
        </p:txBody>
      </p:sp>
    </p:spTree>
    <p:extLst>
      <p:ext uri="{BB962C8B-B14F-4D97-AF65-F5344CB8AC3E}">
        <p14:creationId xmlns:p14="http://schemas.microsoft.com/office/powerpoint/2010/main" val="162708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31D8-5D45-C3E5-8ECC-0B53B9C2F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B6C9A-3DA8-ECDB-FE63-C71C57763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B9156-769E-77D2-AB6F-5F61B154A4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AB90DC-048F-8EB8-383C-509B90313B6E}"/>
              </a:ext>
            </a:extLst>
          </p:cNvPr>
          <p:cNvSpPr>
            <a:spLocks noGrp="1"/>
          </p:cNvSpPr>
          <p:nvPr>
            <p:ph type="sldNum" sz="quarter" idx="10"/>
          </p:nvPr>
        </p:nvSpPr>
        <p:spPr/>
        <p:txBody>
          <a:bodyPr/>
          <a:lstStyle/>
          <a:p>
            <a:fld id="{71ADCBB9-4DAA-DC4B-80A5-C231400C2D6E}" type="slidenum">
              <a:rPr lang="en-US" smtClean="0"/>
              <a:pPr/>
              <a:t>6</a:t>
            </a:fld>
            <a:endParaRPr lang="en-US"/>
          </a:p>
        </p:txBody>
      </p:sp>
    </p:spTree>
    <p:extLst>
      <p:ext uri="{BB962C8B-B14F-4D97-AF65-F5344CB8AC3E}">
        <p14:creationId xmlns:p14="http://schemas.microsoft.com/office/powerpoint/2010/main" val="11196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2F2D-F78F-E27A-60CD-8070E7758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0E711-D788-E926-DC2A-E2E2D0BFB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A0EBC-210C-B527-F90F-BB834C32F4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603492-37FD-1E8F-1A40-F81503D1C4BE}"/>
              </a:ext>
            </a:extLst>
          </p:cNvPr>
          <p:cNvSpPr>
            <a:spLocks noGrp="1"/>
          </p:cNvSpPr>
          <p:nvPr>
            <p:ph type="sldNum" sz="quarter" idx="10"/>
          </p:nvPr>
        </p:nvSpPr>
        <p:spPr/>
        <p:txBody>
          <a:bodyPr/>
          <a:lstStyle/>
          <a:p>
            <a:fld id="{71ADCBB9-4DAA-DC4B-80A5-C231400C2D6E}" type="slidenum">
              <a:rPr lang="en-US" smtClean="0"/>
              <a:pPr/>
              <a:t>7</a:t>
            </a:fld>
            <a:endParaRPr lang="en-US"/>
          </a:p>
        </p:txBody>
      </p:sp>
    </p:spTree>
    <p:extLst>
      <p:ext uri="{BB962C8B-B14F-4D97-AF65-F5344CB8AC3E}">
        <p14:creationId xmlns:p14="http://schemas.microsoft.com/office/powerpoint/2010/main" val="149883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3EC5C-D5DC-076A-1FCD-CEF5377C0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06F40-0687-3C06-59E5-38A72675C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B10B4-639B-44CC-207E-5E2988DFFE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A9706-755D-8294-C350-18E3A797C4A7}"/>
              </a:ext>
            </a:extLst>
          </p:cNvPr>
          <p:cNvSpPr>
            <a:spLocks noGrp="1"/>
          </p:cNvSpPr>
          <p:nvPr>
            <p:ph type="sldNum" sz="quarter" idx="10"/>
          </p:nvPr>
        </p:nvSpPr>
        <p:spPr/>
        <p:txBody>
          <a:bodyPr/>
          <a:lstStyle/>
          <a:p>
            <a:fld id="{71ADCBB9-4DAA-DC4B-80A5-C231400C2D6E}" type="slidenum">
              <a:rPr lang="en-US" smtClean="0"/>
              <a:pPr/>
              <a:t>8</a:t>
            </a:fld>
            <a:endParaRPr lang="en-US"/>
          </a:p>
        </p:txBody>
      </p:sp>
    </p:spTree>
    <p:extLst>
      <p:ext uri="{BB962C8B-B14F-4D97-AF65-F5344CB8AC3E}">
        <p14:creationId xmlns:p14="http://schemas.microsoft.com/office/powerpoint/2010/main" val="43319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1E83-A8FC-5D18-20A6-5FAC09275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63750-87DC-1A90-E7AC-8A9C9E731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75EA5-F9FF-88E5-EB4B-5332847D4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481D85-4DB8-7410-FCE7-5058F7FA87BD}"/>
              </a:ext>
            </a:extLst>
          </p:cNvPr>
          <p:cNvSpPr>
            <a:spLocks noGrp="1"/>
          </p:cNvSpPr>
          <p:nvPr>
            <p:ph type="sldNum" sz="quarter" idx="10"/>
          </p:nvPr>
        </p:nvSpPr>
        <p:spPr/>
        <p:txBody>
          <a:bodyPr/>
          <a:lstStyle/>
          <a:p>
            <a:fld id="{71ADCBB9-4DAA-DC4B-80A5-C231400C2D6E}" type="slidenum">
              <a:rPr lang="en-US" smtClean="0"/>
              <a:pPr/>
              <a:t>10</a:t>
            </a:fld>
            <a:endParaRPr lang="en-US"/>
          </a:p>
        </p:txBody>
      </p:sp>
    </p:spTree>
    <p:extLst>
      <p:ext uri="{BB962C8B-B14F-4D97-AF65-F5344CB8AC3E}">
        <p14:creationId xmlns:p14="http://schemas.microsoft.com/office/powerpoint/2010/main" val="352685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EAD80-9F7B-8C2D-73E1-69152BFB7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3D8B1-F84A-F3B0-92E8-08D5D6E78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632B-10E0-14F0-7153-DAEFA5EEEF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6DD0C-108A-D5A0-5AAC-51E4257A0061}"/>
              </a:ext>
            </a:extLst>
          </p:cNvPr>
          <p:cNvSpPr>
            <a:spLocks noGrp="1"/>
          </p:cNvSpPr>
          <p:nvPr>
            <p:ph type="sldNum" sz="quarter" idx="10"/>
          </p:nvPr>
        </p:nvSpPr>
        <p:spPr/>
        <p:txBody>
          <a:bodyPr/>
          <a:lstStyle/>
          <a:p>
            <a:fld id="{71ADCBB9-4DAA-DC4B-80A5-C231400C2D6E}" type="slidenum">
              <a:rPr lang="en-US" smtClean="0"/>
              <a:pPr/>
              <a:t>11</a:t>
            </a:fld>
            <a:endParaRPr lang="en-US"/>
          </a:p>
        </p:txBody>
      </p:sp>
    </p:spTree>
    <p:extLst>
      <p:ext uri="{BB962C8B-B14F-4D97-AF65-F5344CB8AC3E}">
        <p14:creationId xmlns:p14="http://schemas.microsoft.com/office/powerpoint/2010/main" val="250742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2BAC-D493-6463-A723-89448FFB6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3FF2-323C-CF01-005C-BF3E42123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82132-C6AE-218B-E597-EFB689D42F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BEE03-B366-0DD9-7AE8-6A528D2673FD}"/>
              </a:ext>
            </a:extLst>
          </p:cNvPr>
          <p:cNvSpPr>
            <a:spLocks noGrp="1"/>
          </p:cNvSpPr>
          <p:nvPr>
            <p:ph type="sldNum" sz="quarter" idx="10"/>
          </p:nvPr>
        </p:nvSpPr>
        <p:spPr/>
        <p:txBody>
          <a:bodyPr/>
          <a:lstStyle/>
          <a:p>
            <a:fld id="{71ADCBB9-4DAA-DC4B-80A5-C231400C2D6E}" type="slidenum">
              <a:rPr lang="en-US" smtClean="0"/>
              <a:pPr/>
              <a:t>12</a:t>
            </a:fld>
            <a:endParaRPr lang="en-US"/>
          </a:p>
        </p:txBody>
      </p:sp>
    </p:spTree>
    <p:extLst>
      <p:ext uri="{BB962C8B-B14F-4D97-AF65-F5344CB8AC3E}">
        <p14:creationId xmlns:p14="http://schemas.microsoft.com/office/powerpoint/2010/main" val="2160592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6FB45EE-F88A-5E4A-9CF6-6B599721C6E3}" type="datetime1">
              <a:rPr lang="en-US" smtClean="0"/>
              <a:t>10/21/25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8C2BD4-882A-2741-834E-56DD06D35E40}"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9FCAE3-C011-DE45-B1F2-114A7B7FD6CC}"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1B847-08FF-7946-9F13-46E37B30F5B1}"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774DC-9F50-C748-ABF6-E63F5E9E3663}"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60E50D-5051-EE47-950A-5CF8BCE91823}" type="datetime1">
              <a:rPr lang="en-US" smtClean="0"/>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78F173-1CC4-F74A-9B5A-49229F399974}" type="datetime1">
              <a:rPr lang="en-US" smtClean="0"/>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053A1-6CA2-2F4A-BF73-5F2A48415A92}" type="datetime1">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5258D-6C73-3F4A-878B-02D1F8A9D4A8}" type="datetime1">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8CE37-05CE-F847-88D8-A9F94EE20C02}" type="datetime1">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10B73-E594-4545-8EC0-FF85158BF70E}" type="datetime1">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ABBB-9FA2-3B45-9651-E65F5D50BA0A}"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AFCB45-8F0B-2644-A6DA-A17B45FFD4EC}" type="datetime1">
              <a:rPr lang="en-US" smtClean="0"/>
              <a:t>10/21/25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5D1E20-0FFF-4E47-88E4-9199312DC840}" type="datetime1">
              <a:rPr lang="en-US" smtClean="0"/>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4C6A1-7627-1140-A049-FC046666FEF3}" type="datetime1">
              <a:rPr lang="en-US" smtClean="0"/>
              <a:t>10/21/25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7189E-F65C-4C41-8535-B87DCC693C37}" type="datetime1">
              <a:rPr lang="en-US" smtClean="0"/>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3262D-F012-B94C-9F48-A5766D711008}" type="datetime1">
              <a:rPr lang="en-US" smtClean="0"/>
              <a:t>10/21/25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7DE922-4277-F849-BD49-451AD642E3C3}" type="datetime1">
              <a:rPr lang="en-US" smtClean="0"/>
              <a:t>10/21/25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29.xml"/><Relationship Id="rId16" Type="http://schemas.openxmlformats.org/officeDocument/2006/relationships/image" Target="../media/image33.png"/><Relationship Id="rId1" Type="http://schemas.openxmlformats.org/officeDocument/2006/relationships/tags" Target="../tags/tag2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tags" Target="../tags/tag29.xml"/><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notesSlide" Target="../notesSlides/notesSlide8.xml"/><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tags" Target="../tags/tag31.xml"/><Relationship Id="rId16" Type="http://schemas.openxmlformats.org/officeDocument/2006/relationships/image" Target="../media/image47.png"/><Relationship Id="rId1" Type="http://schemas.openxmlformats.org/officeDocument/2006/relationships/tags" Target="../tags/tag3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tags" Target="../tags/tag31.xml"/><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notesSlide" Target="../notesSlides/notesSlide9.xml"/><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slideLayout" Target="../slideLayouts/slideLayout2.xml"/><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tags" Target="../tags/tag33.xml"/><Relationship Id="rId16" Type="http://schemas.openxmlformats.org/officeDocument/2006/relationships/image" Target="../media/image61.png"/><Relationship Id="rId1" Type="http://schemas.openxmlformats.org/officeDocument/2006/relationships/tags" Target="../tags/tag3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tags" Target="../tags/tag33.xml"/><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notesSlide" Target="../notesSlides/notesSlide10.xml"/><Relationship Id="rId9" Type="http://schemas.openxmlformats.org/officeDocument/2006/relationships/image" Target="../media/image54.png"/><Relationship Id="rId1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slideLayout" Target="../slideLayouts/slideLayout2.xml"/><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tags" Target="../tags/tag35.xml"/><Relationship Id="rId16" Type="http://schemas.openxmlformats.org/officeDocument/2006/relationships/image" Target="../media/image72.png"/><Relationship Id="rId1" Type="http://schemas.openxmlformats.org/officeDocument/2006/relationships/tags" Target="../tags/tag34.xml"/><Relationship Id="rId6" Type="http://schemas.openxmlformats.org/officeDocument/2006/relationships/image" Target="../media/image51.png"/><Relationship Id="rId11" Type="http://schemas.openxmlformats.org/officeDocument/2006/relationships/image" Target="../media/image67.png"/><Relationship Id="rId5" Type="http://schemas.openxmlformats.org/officeDocument/2006/relationships/tags" Target="../tags/tag35.xml"/><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notesSlide" Target="../notesSlides/notesSlide11.xml"/><Relationship Id="rId9" Type="http://schemas.openxmlformats.org/officeDocument/2006/relationships/image" Target="../media/image65.pn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1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76.png"/><Relationship Id="rId2" Type="http://schemas.openxmlformats.org/officeDocument/2006/relationships/tags" Target="../tags/tag45.xml"/><Relationship Id="rId16" Type="http://schemas.openxmlformats.org/officeDocument/2006/relationships/image" Target="../media/image78.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49.xml"/><Relationship Id="rId5" Type="http://schemas.openxmlformats.org/officeDocument/2006/relationships/tags" Target="../tags/tag48.xml"/><Relationship Id="rId15" Type="http://schemas.openxmlformats.org/officeDocument/2006/relationships/tags" Target="../tags/tag52.xml"/><Relationship Id="rId10" Type="http://schemas.openxmlformats.org/officeDocument/2006/relationships/slideLayout" Target="../slideLayouts/slideLayout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79.png"/><Relationship Id="rId2" Type="http://schemas.openxmlformats.org/officeDocument/2006/relationships/tags" Target="../tags/tag54.xml"/><Relationship Id="rId16" Type="http://schemas.openxmlformats.org/officeDocument/2006/relationships/image" Target="../media/image81.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58.xml"/><Relationship Id="rId5" Type="http://schemas.openxmlformats.org/officeDocument/2006/relationships/tags" Target="../tags/tag57.xml"/><Relationship Id="rId15" Type="http://schemas.openxmlformats.org/officeDocument/2006/relationships/tags" Target="../tags/tag61.xml"/><Relationship Id="rId10"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0.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82.png"/><Relationship Id="rId2" Type="http://schemas.openxmlformats.org/officeDocument/2006/relationships/tags" Target="../tags/tag65.xml"/><Relationship Id="rId16" Type="http://schemas.openxmlformats.org/officeDocument/2006/relationships/image" Target="../media/image84.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68.xml"/><Relationship Id="rId5" Type="http://schemas.openxmlformats.org/officeDocument/2006/relationships/tags" Target="../tags/tag68.xml"/><Relationship Id="rId15" Type="http://schemas.openxmlformats.org/officeDocument/2006/relationships/tags" Target="../tags/tag71.xml"/><Relationship Id="rId10"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8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1.png"/><Relationship Id="rId7" Type="http://schemas.openxmlformats.org/officeDocument/2006/relationships/image" Target="../media/image103.png"/><Relationship Id="rId12" Type="http://schemas.openxmlformats.org/officeDocument/2006/relationships/image" Target="../media/image107.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99.png"/><Relationship Id="rId5" Type="http://schemas.openxmlformats.org/officeDocument/2006/relationships/image" Target="../media/image92.png"/><Relationship Id="rId10" Type="http://schemas.openxmlformats.org/officeDocument/2006/relationships/image" Target="../media/image106.png"/><Relationship Id="rId4" Type="http://schemas.openxmlformats.org/officeDocument/2006/relationships/image" Target="../media/image91.png"/><Relationship Id="rId9" Type="http://schemas.openxmlformats.org/officeDocument/2006/relationships/image" Target="../media/image105.png"/></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9.png"/><Relationship Id="rId7" Type="http://schemas.openxmlformats.org/officeDocument/2006/relationships/image" Target="../media/image10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99.png"/><Relationship Id="rId5" Type="http://schemas.openxmlformats.org/officeDocument/2006/relationships/image" Target="../media/image92.png"/><Relationship Id="rId10" Type="http://schemas.openxmlformats.org/officeDocument/2006/relationships/image" Target="../media/image106.png"/><Relationship Id="rId4" Type="http://schemas.openxmlformats.org/officeDocument/2006/relationships/image" Target="../media/image91.png"/><Relationship Id="rId9" Type="http://schemas.openxmlformats.org/officeDocument/2006/relationships/image" Target="../media/image105.png"/></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Layout" Target="../slideLayouts/slideLayout2.xml"/><Relationship Id="rId18" Type="http://schemas.openxmlformats.org/officeDocument/2006/relationships/tags" Target="../tags/tag83.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image" Target="../media/image122.png"/><Relationship Id="rId2" Type="http://schemas.openxmlformats.org/officeDocument/2006/relationships/tags" Target="../tags/tag74.xml"/><Relationship Id="rId16" Type="http://schemas.openxmlformats.org/officeDocument/2006/relationships/tags" Target="../tags/tag80.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121.png"/><Relationship Id="rId10" Type="http://schemas.openxmlformats.org/officeDocument/2006/relationships/tags" Target="../tags/tag82.xml"/><Relationship Id="rId19" Type="http://schemas.openxmlformats.org/officeDocument/2006/relationships/image" Target="../media/image123.pn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1.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9.png"/><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notesSlide" Target="../notesSlides/notesSlide4.xml"/><Relationship Id="rId12"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tags" Target="../tags/tag17.xml"/><Relationship Id="rId10" Type="http://schemas.openxmlformats.org/officeDocument/2006/relationships/image" Target="../media/image15.png"/><Relationship Id="rId4" Type="http://schemas.openxmlformats.org/officeDocument/2006/relationships/tags" Target="../tags/tag16.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22.xml"/><Relationship Id="rId10" Type="http://schemas.openxmlformats.org/officeDocument/2006/relationships/image" Target="../media/image15.png"/><Relationship Id="rId4" Type="http://schemas.openxmlformats.org/officeDocument/2006/relationships/tags" Target="../tags/tag21.xml"/><Relationship Id="rId9" Type="http://schemas.openxmlformats.org/officeDocument/2006/relationships/image" Target="../media/image14.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Greedy Algorithms</a:t>
            </a:r>
            <a:br>
              <a:rPr lang="en-US" dirty="0"/>
            </a:br>
            <a:r>
              <a:rPr lang="en-US" dirty="0"/>
              <a:t>Knapsack Problems</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Data Structures And Algorithms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A0D5-516E-B570-7548-18E2DA08B53D}"/>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B04B50A2-A42D-B898-4151-3FD9FAF616E2}"/>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Aside: Optimal Substructure</a:t>
            </a:r>
          </a:p>
        </p:txBody>
      </p:sp>
      <p:sp>
        <p:nvSpPr>
          <p:cNvPr id="2" name="Rectangle 3">
            <a:extLst>
              <a:ext uri="{FF2B5EF4-FFF2-40B4-BE49-F238E27FC236}">
                <a16:creationId xmlns:a16="http://schemas.microsoft.com/office/drawing/2014/main" id="{8A756B80-BD29-BD93-736D-4005EDC24163}"/>
              </a:ext>
            </a:extLst>
          </p:cNvPr>
          <p:cNvSpPr txBox="1">
            <a:spLocks noChangeArrowheads="1"/>
          </p:cNvSpPr>
          <p:nvPr>
            <p:custDataLst>
              <p:tags r:id="rId2"/>
            </p:custDataLst>
          </p:nvPr>
        </p:nvSpPr>
        <p:spPr>
          <a:xfrm>
            <a:off x="2632795" y="2280197"/>
            <a:ext cx="6926409" cy="553694"/>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ea typeface="ＭＳ Ｐゴシック" charset="0"/>
                <a:cs typeface="ＭＳ Ｐゴシック" charset="0"/>
              </a:rPr>
              <a:t>Does the Knapsack Problem have </a:t>
            </a:r>
            <a:r>
              <a:rPr lang="en-US" b="1" i="1" u="sng" dirty="0">
                <a:solidFill>
                  <a:schemeClr val="bg1"/>
                </a:solidFill>
                <a:ea typeface="ＭＳ Ｐゴシック" charset="0"/>
                <a:cs typeface="ＭＳ Ｐゴシック" charset="0"/>
              </a:rPr>
              <a:t>Optimal Substructure</a:t>
            </a:r>
            <a:r>
              <a:rPr lang="en-US" dirty="0">
                <a:solidFill>
                  <a:schemeClr val="bg1"/>
                </a:solidFill>
                <a:ea typeface="ＭＳ Ｐゴシック" charset="0"/>
                <a:cs typeface="ＭＳ Ｐゴシック" charset="0"/>
              </a:rPr>
              <a:t>?</a:t>
            </a:r>
            <a:endParaRPr lang="en-US" dirty="0">
              <a:solidFill>
                <a:schemeClr val="bg1"/>
              </a:solidFill>
            </a:endParaRPr>
          </a:p>
        </p:txBody>
      </p:sp>
      <p:sp>
        <p:nvSpPr>
          <p:cNvPr id="5" name="TextBox 4">
            <a:extLst>
              <a:ext uri="{FF2B5EF4-FFF2-40B4-BE49-F238E27FC236}">
                <a16:creationId xmlns:a16="http://schemas.microsoft.com/office/drawing/2014/main" id="{864EA226-3D69-39A1-946A-E1A62743A653}"/>
              </a:ext>
            </a:extLst>
          </p:cNvPr>
          <p:cNvSpPr txBox="1"/>
          <p:nvPr/>
        </p:nvSpPr>
        <p:spPr>
          <a:xfrm>
            <a:off x="5419913" y="3539242"/>
            <a:ext cx="5161001" cy="338554"/>
          </a:xfrm>
          <a:prstGeom prst="rect">
            <a:avLst/>
          </a:prstGeom>
          <a:noFill/>
        </p:spPr>
        <p:txBody>
          <a:bodyPr wrap="square" rtlCol="0">
            <a:spAutoFit/>
          </a:bodyPr>
          <a:lstStyle/>
          <a:p>
            <a:r>
              <a:rPr lang="en-US" sz="1600" i="1" dirty="0"/>
              <a:t>What do you think?</a:t>
            </a:r>
          </a:p>
        </p:txBody>
      </p:sp>
      <p:cxnSp>
        <p:nvCxnSpPr>
          <p:cNvPr id="7" name="Straight Connector 6">
            <a:extLst>
              <a:ext uri="{FF2B5EF4-FFF2-40B4-BE49-F238E27FC236}">
                <a16:creationId xmlns:a16="http://schemas.microsoft.com/office/drawing/2014/main" id="{BAD3AA8D-F592-A81E-5FAE-4C1CC47BC71C}"/>
              </a:ext>
            </a:extLst>
          </p:cNvPr>
          <p:cNvCxnSpPr>
            <a:cxnSpLocks/>
          </p:cNvCxnSpPr>
          <p:nvPr/>
        </p:nvCxnSpPr>
        <p:spPr>
          <a:xfrm flipH="1" flipV="1">
            <a:off x="5776199" y="3046028"/>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8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002A-85DA-A320-F829-5868552D78DC}"/>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AE04D68D-EFAD-D7E0-D3E7-8A6016ACF16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Aside: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F73D9A90-FBC4-AC49-0EAC-0E0C079763B3}"/>
                  </a:ext>
                </a:extLst>
              </p:cNvPr>
              <p:cNvSpPr txBox="1">
                <a:spLocks noChangeArrowheads="1"/>
              </p:cNvSpPr>
              <p:nvPr>
                <p:custDataLst>
                  <p:tags r:id="rId2"/>
                </p:custDataLst>
              </p:nvPr>
            </p:nvSpPr>
            <p:spPr>
              <a:xfrm>
                <a:off x="1360371" y="1262970"/>
                <a:ext cx="9471258" cy="161498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ea typeface="ＭＳ Ｐゴシック" charset="0"/>
                  </a:rPr>
                  <a:t>Claim: If </a:t>
                </a:r>
                <a14:m>
                  <m:oMath xmlns:m="http://schemas.openxmlformats.org/officeDocument/2006/math">
                    <m:r>
                      <a:rPr lang="en-US" b="0" i="1" smtClean="0">
                        <a:solidFill>
                          <a:schemeClr val="accent1"/>
                        </a:solidFill>
                        <a:latin typeface="Cambria Math" panose="02040503050406030204" pitchFamily="18" charset="0"/>
                        <a:ea typeface="ＭＳ Ｐゴシック" charset="0"/>
                      </a:rPr>
                      <m:t>𝑋</m:t>
                    </m:r>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1</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2</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𝑛</m:t>
                        </m:r>
                      </m:sub>
                    </m:sSub>
                    <m:r>
                      <a:rPr lang="en-US" b="0" i="1" smtClean="0">
                        <a:solidFill>
                          <a:schemeClr val="accent1"/>
                        </a:solidFill>
                        <a:latin typeface="Cambria Math" panose="02040503050406030204" pitchFamily="18" charset="0"/>
                        <a:ea typeface="ＭＳ Ｐゴシック" charset="0"/>
                      </a:rPr>
                      <m:t>}</m:t>
                    </m:r>
                  </m:oMath>
                </a14:m>
                <a:r>
                  <a:rPr lang="en-US" dirty="0">
                    <a:solidFill>
                      <a:schemeClr val="accent1"/>
                    </a:solidFill>
                  </a:rPr>
                  <a:t> </a:t>
                </a:r>
                <a:r>
                  <a:rPr lang="en-US" dirty="0">
                    <a:solidFill>
                      <a:schemeClr val="bg1"/>
                    </a:solidFill>
                  </a:rPr>
                  <a:t>is the optimal weight of each item respectively to choose for some knapsack instance with knapsack capacity </a:t>
                </a:r>
                <a14:m>
                  <m:oMath xmlns:m="http://schemas.openxmlformats.org/officeDocument/2006/math">
                    <m:r>
                      <a:rPr lang="en-US" b="0" i="1" smtClean="0">
                        <a:solidFill>
                          <a:schemeClr val="accent2"/>
                        </a:solidFill>
                        <a:latin typeface="Cambria Math" panose="02040503050406030204" pitchFamily="18" charset="0"/>
                      </a:rPr>
                      <m:t>𝐶</m:t>
                    </m:r>
                  </m:oMath>
                </a14:m>
                <a:endParaRPr lang="en-US" dirty="0">
                  <a:solidFill>
                    <a:schemeClr val="bg1"/>
                  </a:solidFill>
                </a:endParaRPr>
              </a:p>
              <a:p>
                <a:pPr marL="0" indent="0">
                  <a:buNone/>
                </a:pPr>
                <a:r>
                  <a:rPr lang="en-US" dirty="0">
                    <a:solidFill>
                      <a:schemeClr val="bg1"/>
                    </a:solidFill>
                  </a:rPr>
                  <a:t>Then,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is the optimal way 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F73D9A90-FBC4-AC49-0EAC-0E0C079763B3}"/>
                  </a:ext>
                </a:extLst>
              </p:cNvPr>
              <p:cNvSpPr txBox="1">
                <a:spLocks noRot="1" noChangeAspect="1" noMove="1" noResize="1" noEditPoints="1" noAdjustHandles="1" noChangeArrowheads="1" noChangeShapeType="1" noTextEdit="1"/>
              </p:cNvSpPr>
              <p:nvPr>
                <p:custDataLst>
                  <p:tags r:id="rId5"/>
                </p:custDataLst>
              </p:nvPr>
            </p:nvSpPr>
            <p:spPr>
              <a:xfrm>
                <a:off x="1360371" y="1262970"/>
                <a:ext cx="9471258" cy="1614983"/>
              </a:xfrm>
              <a:prstGeom prst="rect">
                <a:avLst/>
              </a:prstGeom>
              <a:blipFill>
                <a:blip r:embed="rId6"/>
                <a:stretch>
                  <a:fillRect l="-936" r="-668" b="-769"/>
                </a:stretch>
              </a:blipFill>
              <a:ln>
                <a:solidFill>
                  <a:schemeClr val="bg1"/>
                </a:solid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16C50794-67BF-34F0-DD68-CB1457E20C6F}"/>
              </a:ext>
            </a:extLst>
          </p:cNvPr>
          <p:cNvGrpSpPr/>
          <p:nvPr/>
        </p:nvGrpSpPr>
        <p:grpSpPr>
          <a:xfrm>
            <a:off x="1312957" y="3190651"/>
            <a:ext cx="2418175" cy="3136900"/>
            <a:chOff x="1778534" y="3429000"/>
            <a:chExt cx="2418175" cy="3136900"/>
          </a:xfrm>
        </p:grpSpPr>
        <p:sp>
          <p:nvSpPr>
            <p:cNvPr id="4" name="Rectangle 3">
              <a:extLst>
                <a:ext uri="{FF2B5EF4-FFF2-40B4-BE49-F238E27FC236}">
                  <a16:creationId xmlns:a16="http://schemas.microsoft.com/office/drawing/2014/main" id="{DBC1D649-4E15-C440-9AF9-429BB7FF5476}"/>
                </a:ext>
              </a:extLst>
            </p:cNvPr>
            <p:cNvSpPr/>
            <p:nvPr/>
          </p:nvSpPr>
          <p:spPr>
            <a:xfrm>
              <a:off x="1778534" y="3429000"/>
              <a:ext cx="2418175"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281A1844-1967-7D50-EF5F-D2D4A95942C7}"/>
                </a:ext>
              </a:extLst>
            </p:cNvPr>
            <p:cNvSpPr/>
            <p:nvPr/>
          </p:nvSpPr>
          <p:spPr>
            <a:xfrm>
              <a:off x="2515164" y="3834340"/>
              <a:ext cx="1487008" cy="25953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B716846-F25C-B2AD-FB22-B7B200B247F5}"/>
                    </a:ext>
                  </a:extLst>
                </p:cNvPr>
                <p:cNvSpPr/>
                <p:nvPr/>
              </p:nvSpPr>
              <p:spPr>
                <a:xfrm>
                  <a:off x="2629638" y="393131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9B716846-F25C-B2AD-FB22-B7B200B247F5}"/>
                    </a:ext>
                  </a:extLst>
                </p:cNvPr>
                <p:cNvSpPr>
                  <a:spLocks noRot="1" noChangeAspect="1" noMove="1" noResize="1" noEditPoints="1" noAdjustHandles="1" noChangeArrowheads="1" noChangeShapeType="1" noTextEdit="1"/>
                </p:cNvSpPr>
                <p:nvPr/>
              </p:nvSpPr>
              <p:spPr>
                <a:xfrm>
                  <a:off x="2629638" y="3931312"/>
                  <a:ext cx="1251752" cy="351531"/>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0708B40-8048-73E7-B7ED-4E2BE7324FAA}"/>
                    </a:ext>
                  </a:extLst>
                </p:cNvPr>
                <p:cNvSpPr/>
                <p:nvPr/>
              </p:nvSpPr>
              <p:spPr>
                <a:xfrm>
                  <a:off x="2632792"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0708B40-8048-73E7-B7ED-4E2BE7324FAA}"/>
                    </a:ext>
                  </a:extLst>
                </p:cNvPr>
                <p:cNvSpPr>
                  <a:spLocks noRot="1" noChangeAspect="1" noMove="1" noResize="1" noEditPoints="1" noAdjustHandles="1" noChangeArrowheads="1" noChangeShapeType="1" noTextEdit="1"/>
                </p:cNvSpPr>
                <p:nvPr/>
              </p:nvSpPr>
              <p:spPr>
                <a:xfrm>
                  <a:off x="2632792" y="4337534"/>
                  <a:ext cx="1251752" cy="554116"/>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38C570E2-293B-3162-BF44-4658B2572B60}"/>
                </a:ext>
              </a:extLst>
            </p:cNvPr>
            <p:cNvSpPr txBox="1"/>
            <p:nvPr/>
          </p:nvSpPr>
          <p:spPr>
            <a:xfrm>
              <a:off x="2465131" y="3441233"/>
              <a:ext cx="1712328"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F40D4F4-3FD4-E2CD-25D6-C3A389EAD247}"/>
                    </a:ext>
                  </a:extLst>
                </p:cNvPr>
                <p:cNvSpPr/>
                <p:nvPr/>
              </p:nvSpPr>
              <p:spPr>
                <a:xfrm>
                  <a:off x="2632792"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6F40D4F4-3FD4-E2CD-25D6-C3A389EAD247}"/>
                    </a:ext>
                  </a:extLst>
                </p:cNvPr>
                <p:cNvSpPr>
                  <a:spLocks noRot="1" noChangeAspect="1" noMove="1" noResize="1" noEditPoints="1" noAdjustHandles="1" noChangeArrowheads="1" noChangeShapeType="1" noTextEdit="1"/>
                </p:cNvSpPr>
                <p:nvPr/>
              </p:nvSpPr>
              <p:spPr>
                <a:xfrm>
                  <a:off x="2632792" y="4961232"/>
                  <a:ext cx="1251752" cy="262819"/>
                </a:xfrm>
                <a:prstGeom prst="rect">
                  <a:avLst/>
                </a:prstGeom>
                <a:blipFill>
                  <a:blip r:embed="rId9"/>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6FAD55A-A17B-E961-1364-15E95FE45B05}"/>
                    </a:ext>
                  </a:extLst>
                </p:cNvPr>
                <p:cNvSpPr/>
                <p:nvPr/>
              </p:nvSpPr>
              <p:spPr>
                <a:xfrm>
                  <a:off x="2639263"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F6FAD55A-A17B-E961-1364-15E95FE45B05}"/>
                    </a:ext>
                  </a:extLst>
                </p:cNvPr>
                <p:cNvSpPr>
                  <a:spLocks noRot="1" noChangeAspect="1" noMove="1" noResize="1" noEditPoints="1" noAdjustHandles="1" noChangeArrowheads="1" noChangeShapeType="1" noTextEdit="1"/>
                </p:cNvSpPr>
                <p:nvPr/>
              </p:nvSpPr>
              <p:spPr>
                <a:xfrm>
                  <a:off x="2639263" y="5293633"/>
                  <a:ext cx="1251752" cy="481465"/>
                </a:xfrm>
                <a:prstGeom prst="rect">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B193F01-4E72-0623-25BE-A656B9B7F7FC}"/>
                    </a:ext>
                  </a:extLst>
                </p:cNvPr>
                <p:cNvSpPr/>
                <p:nvPr/>
              </p:nvSpPr>
              <p:spPr>
                <a:xfrm>
                  <a:off x="2639263"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BB193F01-4E72-0623-25BE-A656B9B7F7FC}"/>
                    </a:ext>
                  </a:extLst>
                </p:cNvPr>
                <p:cNvSpPr>
                  <a:spLocks noRot="1" noChangeAspect="1" noMove="1" noResize="1" noEditPoints="1" noAdjustHandles="1" noChangeArrowheads="1" noChangeShapeType="1" noTextEdit="1"/>
                </p:cNvSpPr>
                <p:nvPr/>
              </p:nvSpPr>
              <p:spPr>
                <a:xfrm>
                  <a:off x="2639263" y="6073368"/>
                  <a:ext cx="1251752" cy="295495"/>
                </a:xfrm>
                <a:prstGeom prst="rect">
                  <a:avLst/>
                </a:prstGeom>
                <a:blipFill>
                  <a:blip r:embed="rId11"/>
                  <a:stretch>
                    <a:fillRect b="-3846"/>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87CE1C29-C8C0-8540-CE47-CA7A55858A71}"/>
                </a:ext>
              </a:extLst>
            </p:cNvPr>
            <p:cNvSpPr txBox="1"/>
            <p:nvPr/>
          </p:nvSpPr>
          <p:spPr>
            <a:xfrm>
              <a:off x="3028515" y="5694411"/>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9FF9E336-DADC-C3F4-8C4A-A13C961AB47A}"/>
                </a:ext>
              </a:extLst>
            </p:cNvPr>
            <p:cNvSpPr/>
            <p:nvPr/>
          </p:nvSpPr>
          <p:spPr>
            <a:xfrm>
              <a:off x="2088680" y="3834340"/>
              <a:ext cx="356135" cy="259533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28C1F3-A609-4601-B272-EC3EF6394421}"/>
                    </a:ext>
                  </a:extLst>
                </p:cNvPr>
                <p:cNvSpPr txBox="1"/>
                <p:nvPr/>
              </p:nvSpPr>
              <p:spPr>
                <a:xfrm>
                  <a:off x="1778534" y="4958274"/>
                  <a:ext cx="396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6128C1F3-A609-4601-B272-EC3EF6394421}"/>
                    </a:ext>
                  </a:extLst>
                </p:cNvPr>
                <p:cNvSpPr txBox="1">
                  <a:spLocks noRot="1" noChangeAspect="1" noMove="1" noResize="1" noEditPoints="1" noAdjustHandles="1" noChangeArrowheads="1" noChangeShapeType="1" noTextEdit="1"/>
                </p:cNvSpPr>
                <p:nvPr/>
              </p:nvSpPr>
              <p:spPr>
                <a:xfrm>
                  <a:off x="1778534" y="4958274"/>
                  <a:ext cx="396775" cy="369332"/>
                </a:xfrm>
                <a:prstGeom prst="rect">
                  <a:avLst/>
                </a:prstGeom>
                <a:blipFill>
                  <a:blip r:embed="rId12"/>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504C8816-B003-7B57-4B75-13CAC188AA7F}"/>
              </a:ext>
            </a:extLst>
          </p:cNvPr>
          <p:cNvGrpSpPr/>
          <p:nvPr/>
        </p:nvGrpSpPr>
        <p:grpSpPr>
          <a:xfrm>
            <a:off x="7961731" y="3226869"/>
            <a:ext cx="2869898" cy="3136900"/>
            <a:chOff x="7371412" y="3429000"/>
            <a:chExt cx="2869898" cy="3136900"/>
          </a:xfrm>
        </p:grpSpPr>
        <p:sp>
          <p:nvSpPr>
            <p:cNvPr id="21" name="Rectangle 20">
              <a:extLst>
                <a:ext uri="{FF2B5EF4-FFF2-40B4-BE49-F238E27FC236}">
                  <a16:creationId xmlns:a16="http://schemas.microsoft.com/office/drawing/2014/main" id="{5F4F6E77-E7F1-910E-6E05-6C62958C8482}"/>
                </a:ext>
              </a:extLst>
            </p:cNvPr>
            <p:cNvSpPr/>
            <p:nvPr/>
          </p:nvSpPr>
          <p:spPr>
            <a:xfrm>
              <a:off x="7382577" y="3429000"/>
              <a:ext cx="2857193"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98A0EDCB-7866-49D2-C374-F483264E8B22}"/>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CF76185-B130-3BB7-4E1B-FEBA1059C0C8}"/>
                    </a:ext>
                  </a:extLst>
                </p:cNvPr>
                <p:cNvSpPr/>
                <p:nvPr/>
              </p:nvSpPr>
              <p:spPr>
                <a:xfrm>
                  <a:off x="8675853"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4CF76185-B130-3BB7-4E1B-FEBA1059C0C8}"/>
                    </a:ext>
                  </a:extLst>
                </p:cNvPr>
                <p:cNvSpPr>
                  <a:spLocks noRot="1" noChangeAspect="1" noMove="1" noResize="1" noEditPoints="1" noAdjustHandles="1" noChangeArrowheads="1" noChangeShapeType="1" noTextEdit="1"/>
                </p:cNvSpPr>
                <p:nvPr/>
              </p:nvSpPr>
              <p:spPr>
                <a:xfrm>
                  <a:off x="8675853" y="4337534"/>
                  <a:ext cx="1251752" cy="554116"/>
                </a:xfrm>
                <a:prstGeom prst="rect">
                  <a:avLst/>
                </a:prstGeom>
                <a:blipFill>
                  <a:blip r:embed="rId13"/>
                  <a:stretch>
                    <a:fillRect/>
                  </a:stretch>
                </a:blipFill>
                <a:ln>
                  <a:solidFill>
                    <a:schemeClr val="bg1"/>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0F284BD9-655B-BE88-3FEA-E0E398E288B7}"/>
                </a:ext>
              </a:extLst>
            </p:cNvPr>
            <p:cNvSpPr txBox="1"/>
            <p:nvPr/>
          </p:nvSpPr>
          <p:spPr>
            <a:xfrm>
              <a:off x="8440817" y="3441233"/>
              <a:ext cx="1800493"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7C16979-E6C3-F1DD-0778-62A006408CD6}"/>
                    </a:ext>
                  </a:extLst>
                </p:cNvPr>
                <p:cNvSpPr/>
                <p:nvPr/>
              </p:nvSpPr>
              <p:spPr>
                <a:xfrm>
                  <a:off x="8675853"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A7C16979-E6C3-F1DD-0778-62A006408CD6}"/>
                    </a:ext>
                  </a:extLst>
                </p:cNvPr>
                <p:cNvSpPr>
                  <a:spLocks noRot="1" noChangeAspect="1" noMove="1" noResize="1" noEditPoints="1" noAdjustHandles="1" noChangeArrowheads="1" noChangeShapeType="1" noTextEdit="1"/>
                </p:cNvSpPr>
                <p:nvPr/>
              </p:nvSpPr>
              <p:spPr>
                <a:xfrm>
                  <a:off x="8675853" y="4961232"/>
                  <a:ext cx="1251752" cy="262819"/>
                </a:xfrm>
                <a:prstGeom prst="rect">
                  <a:avLst/>
                </a:prstGeom>
                <a:blipFill>
                  <a:blip r:embed="rId14"/>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0921BEA-8472-F6CA-7197-6E3B552DA394}"/>
                    </a:ext>
                  </a:extLst>
                </p:cNvPr>
                <p:cNvSpPr/>
                <p:nvPr/>
              </p:nvSpPr>
              <p:spPr>
                <a:xfrm>
                  <a:off x="8682324"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F0921BEA-8472-F6CA-7197-6E3B552DA394}"/>
                    </a:ext>
                  </a:extLst>
                </p:cNvPr>
                <p:cNvSpPr>
                  <a:spLocks noRot="1" noChangeAspect="1" noMove="1" noResize="1" noEditPoints="1" noAdjustHandles="1" noChangeArrowheads="1" noChangeShapeType="1" noTextEdit="1"/>
                </p:cNvSpPr>
                <p:nvPr/>
              </p:nvSpPr>
              <p:spPr>
                <a:xfrm>
                  <a:off x="8682324" y="5293633"/>
                  <a:ext cx="1251752" cy="481465"/>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464A7B7-8AD2-712B-D9A5-D022025CAFB5}"/>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A464A7B7-8AD2-712B-D9A5-D022025CAFB5}"/>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6"/>
                  <a:stretch>
                    <a:fillRect b="-3846"/>
                  </a:stretch>
                </a:blipFill>
                <a:ln>
                  <a:solidFill>
                    <a:schemeClr val="bg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5A03681F-BDF1-473E-3882-1C4C27F4EBD3}"/>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0" name="Left Brace 29">
              <a:extLst>
                <a:ext uri="{FF2B5EF4-FFF2-40B4-BE49-F238E27FC236}">
                  <a16:creationId xmlns:a16="http://schemas.microsoft.com/office/drawing/2014/main" id="{1AA99D9F-157D-4D51-F3F1-340C8F6ED1AD}"/>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5A86376-F436-E4F7-6946-4421604FB132}"/>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1" name="TextBox 30">
                  <a:extLst>
                    <a:ext uri="{FF2B5EF4-FFF2-40B4-BE49-F238E27FC236}">
                      <a16:creationId xmlns:a16="http://schemas.microsoft.com/office/drawing/2014/main" id="{A5A86376-F436-E4F7-6946-4421604FB132}"/>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7"/>
                  <a:stretch>
                    <a:fillRect/>
                  </a:stretch>
                </a:blipFill>
              </p:spPr>
              <p:txBody>
                <a:bodyPr/>
                <a:lstStyle/>
                <a:p>
                  <a:r>
                    <a:rPr lang="en-US">
                      <a:noFill/>
                    </a:rPr>
                    <a:t> </a:t>
                  </a:r>
                </a:p>
              </p:txBody>
            </p:sp>
          </mc:Fallback>
        </mc:AlternateContent>
      </p:grpSp>
      <p:sp>
        <p:nvSpPr>
          <p:cNvPr id="34" name="Right Brace 33">
            <a:extLst>
              <a:ext uri="{FF2B5EF4-FFF2-40B4-BE49-F238E27FC236}">
                <a16:creationId xmlns:a16="http://schemas.microsoft.com/office/drawing/2014/main" id="{9B4AA29F-503D-CEE1-5161-63DB7242115A}"/>
              </a:ext>
            </a:extLst>
          </p:cNvPr>
          <p:cNvSpPr/>
          <p:nvPr/>
        </p:nvSpPr>
        <p:spPr>
          <a:xfrm>
            <a:off x="3898231" y="3190651"/>
            <a:ext cx="327002" cy="3136900"/>
          </a:xfrm>
          <a:prstGeom prst="righ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19306864-EFE1-62EA-1281-755423DF702B}"/>
              </a:ext>
            </a:extLst>
          </p:cNvPr>
          <p:cNvSpPr txBox="1"/>
          <p:nvPr/>
        </p:nvSpPr>
        <p:spPr>
          <a:xfrm>
            <a:off x="4225233" y="4408953"/>
            <a:ext cx="943532" cy="646331"/>
          </a:xfrm>
          <a:prstGeom prst="rect">
            <a:avLst/>
          </a:prstGeom>
          <a:noFill/>
        </p:spPr>
        <p:txBody>
          <a:bodyPr wrap="square" rtlCol="0">
            <a:spAutoFit/>
          </a:bodyPr>
          <a:lstStyle/>
          <a:p>
            <a:r>
              <a:rPr lang="en-US" dirty="0"/>
              <a:t>If this is optimal</a:t>
            </a:r>
          </a:p>
        </p:txBody>
      </p:sp>
      <p:sp>
        <p:nvSpPr>
          <p:cNvPr id="36" name="Right Arrow 35">
            <a:extLst>
              <a:ext uri="{FF2B5EF4-FFF2-40B4-BE49-F238E27FC236}">
                <a16:creationId xmlns:a16="http://schemas.microsoft.com/office/drawing/2014/main" id="{8240D57E-B082-7D97-2B70-85333BA05BD2}"/>
              </a:ext>
            </a:extLst>
          </p:cNvPr>
          <p:cNvSpPr/>
          <p:nvPr/>
        </p:nvSpPr>
        <p:spPr>
          <a:xfrm>
            <a:off x="5217376" y="4412858"/>
            <a:ext cx="847023" cy="642426"/>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E7275AC-56FD-3585-2304-82E6FB72C59B}"/>
              </a:ext>
            </a:extLst>
          </p:cNvPr>
          <p:cNvSpPr txBox="1"/>
          <p:nvPr/>
        </p:nvSpPr>
        <p:spPr>
          <a:xfrm>
            <a:off x="5307267" y="4054119"/>
            <a:ext cx="579156" cy="369332"/>
          </a:xfrm>
          <a:prstGeom prst="rect">
            <a:avLst/>
          </a:prstGeom>
          <a:noFill/>
        </p:spPr>
        <p:txBody>
          <a:bodyPr wrap="square" rtlCol="0">
            <a:spAutoFit/>
          </a:bodyPr>
          <a:lstStyle/>
          <a:p>
            <a:r>
              <a:rPr lang="en-US" dirty="0"/>
              <a:t>then</a:t>
            </a:r>
          </a:p>
        </p:txBody>
      </p:sp>
      <p:sp>
        <p:nvSpPr>
          <p:cNvPr id="38" name="TextBox 37">
            <a:extLst>
              <a:ext uri="{FF2B5EF4-FFF2-40B4-BE49-F238E27FC236}">
                <a16:creationId xmlns:a16="http://schemas.microsoft.com/office/drawing/2014/main" id="{71D9DB13-F092-5640-D241-0B675F328937}"/>
              </a:ext>
            </a:extLst>
          </p:cNvPr>
          <p:cNvSpPr txBox="1"/>
          <p:nvPr/>
        </p:nvSpPr>
        <p:spPr>
          <a:xfrm>
            <a:off x="6200550" y="4399793"/>
            <a:ext cx="1423083" cy="646331"/>
          </a:xfrm>
          <a:prstGeom prst="rect">
            <a:avLst/>
          </a:prstGeom>
          <a:noFill/>
        </p:spPr>
        <p:txBody>
          <a:bodyPr wrap="square" rtlCol="0">
            <a:spAutoFit/>
          </a:bodyPr>
          <a:lstStyle/>
          <a:p>
            <a:r>
              <a:rPr lang="en-US" dirty="0"/>
              <a:t>Is this optimal too?</a:t>
            </a:r>
          </a:p>
        </p:txBody>
      </p:sp>
      <p:sp>
        <p:nvSpPr>
          <p:cNvPr id="39" name="Left Brace 38">
            <a:extLst>
              <a:ext uri="{FF2B5EF4-FFF2-40B4-BE49-F238E27FC236}">
                <a16:creationId xmlns:a16="http://schemas.microsoft.com/office/drawing/2014/main" id="{75F6E628-3637-6CC2-A26D-CAC70E009296}"/>
              </a:ext>
            </a:extLst>
          </p:cNvPr>
          <p:cNvSpPr/>
          <p:nvPr/>
        </p:nvSpPr>
        <p:spPr>
          <a:xfrm>
            <a:off x="7467630" y="3226869"/>
            <a:ext cx="357709" cy="3100682"/>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1B6B70F-F796-5470-F57A-292BC39C94EE}"/>
                  </a:ext>
                </a:extLst>
              </p:cNvPr>
              <p:cNvSpPr txBox="1"/>
              <p:nvPr/>
            </p:nvSpPr>
            <p:spPr>
              <a:xfrm>
                <a:off x="265751" y="3222397"/>
                <a:ext cx="943200" cy="646331"/>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p:txBody>
          </p:sp>
        </mc:Choice>
        <mc:Fallback xmlns="">
          <p:sp>
            <p:nvSpPr>
              <p:cNvPr id="41" name="TextBox 40">
                <a:extLst>
                  <a:ext uri="{FF2B5EF4-FFF2-40B4-BE49-F238E27FC236}">
                    <a16:creationId xmlns:a16="http://schemas.microsoft.com/office/drawing/2014/main" id="{41B6B70F-F796-5470-F57A-292BC39C94EE}"/>
                  </a:ext>
                </a:extLst>
              </p:cNvPr>
              <p:cNvSpPr txBox="1">
                <a:spLocks noRot="1" noChangeAspect="1" noMove="1" noResize="1" noEditPoints="1" noAdjustHandles="1" noChangeArrowheads="1" noChangeShapeType="1" noTextEdit="1"/>
              </p:cNvSpPr>
              <p:nvPr/>
            </p:nvSpPr>
            <p:spPr>
              <a:xfrm>
                <a:off x="265751" y="3222397"/>
                <a:ext cx="943200" cy="646331"/>
              </a:xfrm>
              <a:prstGeom prst="rect">
                <a:avLst/>
              </a:prstGeom>
              <a:blipFill>
                <a:blip r:embed="rId18"/>
                <a:stretch>
                  <a:fillRect l="-5263" t="-3774" r="-10526"/>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B60D711-1FF8-6EE7-D383-8FDA3EAD263F}"/>
                  </a:ext>
                </a:extLst>
              </p:cNvPr>
              <p:cNvSpPr txBox="1"/>
              <p:nvPr/>
            </p:nvSpPr>
            <p:spPr>
              <a:xfrm>
                <a:off x="4865775" y="5690696"/>
                <a:ext cx="2902240" cy="954107"/>
              </a:xfrm>
              <a:prstGeom prst="rect">
                <a:avLst/>
              </a:prstGeom>
              <a:noFill/>
              <a:ln>
                <a:solidFill>
                  <a:schemeClr val="tx1">
                    <a:lumMod val="95000"/>
                  </a:schemeClr>
                </a:solidFill>
              </a:ln>
            </p:spPr>
            <p:txBody>
              <a:bodyPr wrap="square" rtlCol="0">
                <a:spAutoFit/>
              </a:bodyPr>
              <a:lstStyle/>
              <a:p>
                <a:r>
                  <a:rPr lang="en-US" sz="1400" b="0" dirty="0"/>
                  <a:t>Value is: </a:t>
                </a: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e>
                    </m:d>
                  </m:oMath>
                </a14:m>
                <a:r>
                  <a:rPr lang="en-US" sz="1400" dirty="0"/>
                  <a:t> where </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oMath>
                </a14:m>
                <a:endParaRPr lang="en-US" sz="1400" dirty="0"/>
              </a:p>
              <a:p>
                <a:br>
                  <a:rPr lang="en-US" sz="1400" dirty="0"/>
                </a:br>
                <a:r>
                  <a:rPr lang="en-US" sz="1400" dirty="0"/>
                  <a:t>Note that:</a:t>
                </a:r>
                <a:br>
                  <a:rPr lang="en-US" sz="1400" dirty="0"/>
                </a:b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e>
                    </m:d>
                    <m:r>
                      <a:rPr lang="en-US" sz="1400" b="0" i="1" smtClean="0">
                        <a:latin typeface="Cambria Math" panose="02040503050406030204" pitchFamily="18" charset="0"/>
                      </a:rPr>
                      <m:t>=</m:t>
                    </m:r>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e>
                    </m:d>
                    <m:r>
                      <a:rPr lang="en-US" sz="1400" b="0" i="1" smtClean="0">
                        <a:latin typeface="Cambria Math" panose="02040503050406030204" pitchFamily="18" charset="0"/>
                      </a:rPr>
                      <m:t>+</m:t>
                    </m:r>
                    <m:r>
                      <a:rPr lang="en-US" sz="1400" b="0" i="1" smtClean="0">
                        <a:latin typeface="Cambria Math" panose="02040503050406030204" pitchFamily="18" charset="0"/>
                      </a:rPr>
                      <m:t>𝑉</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oMath>
                </a14:m>
                <a:r>
                  <a:rPr lang="en-US" sz="1400" dirty="0"/>
                  <a:t> </a:t>
                </a:r>
              </a:p>
            </p:txBody>
          </p:sp>
        </mc:Choice>
        <mc:Fallback xmlns="">
          <p:sp>
            <p:nvSpPr>
              <p:cNvPr id="42" name="TextBox 41">
                <a:extLst>
                  <a:ext uri="{FF2B5EF4-FFF2-40B4-BE49-F238E27FC236}">
                    <a16:creationId xmlns:a16="http://schemas.microsoft.com/office/drawing/2014/main" id="{5B60D711-1FF8-6EE7-D383-8FDA3EAD263F}"/>
                  </a:ext>
                </a:extLst>
              </p:cNvPr>
              <p:cNvSpPr txBox="1">
                <a:spLocks noRot="1" noChangeAspect="1" noMove="1" noResize="1" noEditPoints="1" noAdjustHandles="1" noChangeArrowheads="1" noChangeShapeType="1" noTextEdit="1"/>
              </p:cNvSpPr>
              <p:nvPr/>
            </p:nvSpPr>
            <p:spPr>
              <a:xfrm>
                <a:off x="4865775" y="5690696"/>
                <a:ext cx="2902240" cy="954107"/>
              </a:xfrm>
              <a:prstGeom prst="rect">
                <a:avLst/>
              </a:prstGeom>
              <a:blipFill>
                <a:blip r:embed="rId19"/>
                <a:stretch>
                  <a:fillRect l="-435" b="-2597"/>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603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P spid="38" grpId="0"/>
      <p:bldP spid="39"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17FB-6DD6-530E-8BBA-64A49435CE83}"/>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5A1A4897-AB9D-D659-583F-DC440EA13476}"/>
              </a:ext>
            </a:extLst>
          </p:cNvPr>
          <p:cNvSpPr>
            <a:spLocks noGrp="1" noChangeArrowheads="1"/>
          </p:cNvSpPr>
          <p:nvPr>
            <p:ph type="title"/>
            <p:custDataLst>
              <p:tags r:id="rId1"/>
            </p:custDataLst>
          </p:nvPr>
        </p:nvSpPr>
        <p:spPr>
          <a:xfrm>
            <a:off x="1143001" y="138096"/>
            <a:ext cx="9905998" cy="677622"/>
          </a:xfrm>
        </p:spPr>
        <p:txBody>
          <a:bodyPr/>
          <a:lstStyle/>
          <a:p>
            <a:pPr algn="ctr"/>
            <a:r>
              <a:rPr lang="en-US" dirty="0">
                <a:latin typeface="Arial" charset="0"/>
                <a:ea typeface="ＭＳ Ｐゴシック" charset="0"/>
                <a:cs typeface="ＭＳ Ｐゴシック" charset="0"/>
              </a:rPr>
              <a:t>Aside: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4BB1388E-20AF-781E-D8ED-D1837D01763D}"/>
                  </a:ext>
                </a:extLst>
              </p:cNvPr>
              <p:cNvSpPr txBox="1">
                <a:spLocks noChangeArrowheads="1"/>
              </p:cNvSpPr>
              <p:nvPr>
                <p:custDataLst>
                  <p:tags r:id="rId2"/>
                </p:custDataLst>
              </p:nvPr>
            </p:nvSpPr>
            <p:spPr>
              <a:xfrm>
                <a:off x="1835217" y="925081"/>
                <a:ext cx="8521566" cy="161498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rPr>
                  <a:t>Step 2</a:t>
                </a:r>
                <a:r>
                  <a:rPr lang="en-US" dirty="0">
                    <a:solidFill>
                      <a:schemeClr val="bg1"/>
                    </a:solidFill>
                    <a:ea typeface="ＭＳ Ｐゴシック" charset="0"/>
                  </a:rPr>
                  <a:t>: Assume for the sake of contradiction that </a:t>
                </a:r>
                <a14:m>
                  <m:oMath xmlns:m="http://schemas.openxmlformats.org/officeDocument/2006/math">
                    <m:r>
                      <a:rPr lang="en-US" b="0" i="1" smtClean="0">
                        <a:solidFill>
                          <a:schemeClr val="accent1"/>
                        </a:solidFill>
                        <a:latin typeface="Cambria Math" panose="02040503050406030204" pitchFamily="18" charset="0"/>
                        <a:ea typeface="ＭＳ Ｐゴシック" charset="0"/>
                      </a:rPr>
                      <m:t>𝑋</m:t>
                    </m:r>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1</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2</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𝑛</m:t>
                        </m:r>
                      </m:sub>
                    </m:sSub>
                    <m:r>
                      <a:rPr lang="en-US" b="0" i="1" smtClean="0">
                        <a:solidFill>
                          <a:schemeClr val="accent1"/>
                        </a:solidFill>
                        <a:latin typeface="Cambria Math" panose="02040503050406030204" pitchFamily="18" charset="0"/>
                        <a:ea typeface="ＭＳ Ｐゴシック" charset="0"/>
                      </a:rPr>
                      <m:t>}</m:t>
                    </m:r>
                  </m:oMath>
                </a14:m>
                <a:r>
                  <a:rPr lang="en-US" dirty="0">
                    <a:solidFill>
                      <a:schemeClr val="accent1"/>
                    </a:solidFill>
                  </a:rPr>
                  <a:t> </a:t>
                </a:r>
                <a:r>
                  <a:rPr lang="en-US" dirty="0">
                    <a:solidFill>
                      <a:schemeClr val="bg1"/>
                    </a:solidFill>
                  </a:rPr>
                  <a:t>is optimal </a:t>
                </a:r>
                <a14:m>
                  <m:oMath xmlns:m="http://schemas.openxmlformats.org/officeDocument/2006/math">
                    <m:r>
                      <a:rPr lang="en-US" b="0" i="1" smtClean="0">
                        <a:solidFill>
                          <a:schemeClr val="accent2"/>
                        </a:solidFill>
                        <a:latin typeface="Cambria Math" panose="02040503050406030204" pitchFamily="18" charset="0"/>
                      </a:rPr>
                      <m:t>𝐶</m:t>
                    </m:r>
                    <m:r>
                      <a:rPr lang="en-US" b="0" i="0" smtClean="0">
                        <a:solidFill>
                          <a:schemeClr val="accent2"/>
                        </a:solidFill>
                        <a:latin typeface="Cambria Math" panose="02040503050406030204" pitchFamily="18" charset="0"/>
                      </a:rPr>
                      <m:t> </m:t>
                    </m:r>
                  </m:oMath>
                </a14:m>
                <a:r>
                  <a:rPr lang="en-US" dirty="0">
                    <a:solidFill>
                      <a:schemeClr val="bg1"/>
                    </a:solidFill>
                  </a:rPr>
                  <a:t>but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is the </a:t>
                </a:r>
                <a:r>
                  <a:rPr lang="en-US" b="1" i="1" u="sng" dirty="0">
                    <a:solidFill>
                      <a:schemeClr val="bg1"/>
                    </a:solidFill>
                  </a:rPr>
                  <a:t>NOT</a:t>
                </a:r>
                <a:r>
                  <a:rPr lang="en-US" dirty="0">
                    <a:solidFill>
                      <a:schemeClr val="bg1"/>
                    </a:solidFill>
                  </a:rPr>
                  <a:t> optimal way 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4BB1388E-20AF-781E-D8ED-D1837D01763D}"/>
                  </a:ext>
                </a:extLst>
              </p:cNvPr>
              <p:cNvSpPr txBox="1">
                <a:spLocks noRot="1" noChangeAspect="1" noMove="1" noResize="1" noEditPoints="1" noAdjustHandles="1" noChangeArrowheads="1" noChangeShapeType="1" noTextEdit="1"/>
              </p:cNvSpPr>
              <p:nvPr>
                <p:custDataLst>
                  <p:tags r:id="rId5"/>
                </p:custDataLst>
              </p:nvPr>
            </p:nvSpPr>
            <p:spPr>
              <a:xfrm>
                <a:off x="1835217" y="925081"/>
                <a:ext cx="8521566" cy="1614983"/>
              </a:xfrm>
              <a:prstGeom prst="rect">
                <a:avLst/>
              </a:prstGeom>
              <a:blipFill>
                <a:blip r:embed="rId6"/>
                <a:stretch>
                  <a:fillRect l="-1189"/>
                </a:stretch>
              </a:blipFill>
              <a:ln>
                <a:solidFill>
                  <a:schemeClr val="bg1"/>
                </a:solid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AA20AD3D-8B6D-B4FA-2BED-7D41EB1071C4}"/>
              </a:ext>
            </a:extLst>
          </p:cNvPr>
          <p:cNvGrpSpPr/>
          <p:nvPr/>
        </p:nvGrpSpPr>
        <p:grpSpPr>
          <a:xfrm>
            <a:off x="2691865" y="3429000"/>
            <a:ext cx="2418175" cy="3136900"/>
            <a:chOff x="1778534" y="3429000"/>
            <a:chExt cx="2418175" cy="3136900"/>
          </a:xfrm>
        </p:grpSpPr>
        <p:sp>
          <p:nvSpPr>
            <p:cNvPr id="4" name="Rectangle 3">
              <a:extLst>
                <a:ext uri="{FF2B5EF4-FFF2-40B4-BE49-F238E27FC236}">
                  <a16:creationId xmlns:a16="http://schemas.microsoft.com/office/drawing/2014/main" id="{D2131B42-4683-6631-3EA4-19696A06DC6C}"/>
                </a:ext>
              </a:extLst>
            </p:cNvPr>
            <p:cNvSpPr/>
            <p:nvPr/>
          </p:nvSpPr>
          <p:spPr>
            <a:xfrm>
              <a:off x="1778534" y="3429000"/>
              <a:ext cx="2418175" cy="313690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6" name="Rectangle 5">
              <a:extLst>
                <a:ext uri="{FF2B5EF4-FFF2-40B4-BE49-F238E27FC236}">
                  <a16:creationId xmlns:a16="http://schemas.microsoft.com/office/drawing/2014/main" id="{AF6F80F9-89C6-B801-23BA-C93109A0DCD8}"/>
                </a:ext>
              </a:extLst>
            </p:cNvPr>
            <p:cNvSpPr/>
            <p:nvPr/>
          </p:nvSpPr>
          <p:spPr>
            <a:xfrm>
              <a:off x="2515164" y="3834340"/>
              <a:ext cx="1487008" cy="25953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18E9479-DA8B-72F1-6578-C51B85DF88E0}"/>
                    </a:ext>
                  </a:extLst>
                </p:cNvPr>
                <p:cNvSpPr/>
                <p:nvPr/>
              </p:nvSpPr>
              <p:spPr>
                <a:xfrm>
                  <a:off x="2629638" y="393131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818E9479-DA8B-72F1-6578-C51B85DF88E0}"/>
                    </a:ext>
                  </a:extLst>
                </p:cNvPr>
                <p:cNvSpPr>
                  <a:spLocks noRot="1" noChangeAspect="1" noMove="1" noResize="1" noEditPoints="1" noAdjustHandles="1" noChangeArrowheads="1" noChangeShapeType="1" noTextEdit="1"/>
                </p:cNvSpPr>
                <p:nvPr/>
              </p:nvSpPr>
              <p:spPr>
                <a:xfrm>
                  <a:off x="2629638" y="3931312"/>
                  <a:ext cx="1251752" cy="351531"/>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14F243C-9D62-7433-8A2B-DFB41DE98CD4}"/>
                    </a:ext>
                  </a:extLst>
                </p:cNvPr>
                <p:cNvSpPr/>
                <p:nvPr/>
              </p:nvSpPr>
              <p:spPr>
                <a:xfrm>
                  <a:off x="2632792"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614F243C-9D62-7433-8A2B-DFB41DE98CD4}"/>
                    </a:ext>
                  </a:extLst>
                </p:cNvPr>
                <p:cNvSpPr>
                  <a:spLocks noRot="1" noChangeAspect="1" noMove="1" noResize="1" noEditPoints="1" noAdjustHandles="1" noChangeArrowheads="1" noChangeShapeType="1" noTextEdit="1"/>
                </p:cNvSpPr>
                <p:nvPr/>
              </p:nvSpPr>
              <p:spPr>
                <a:xfrm>
                  <a:off x="2632792" y="4337534"/>
                  <a:ext cx="1251752" cy="554116"/>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E1D4892A-109C-854F-F357-D27DABDBD020}"/>
                </a:ext>
              </a:extLst>
            </p:cNvPr>
            <p:cNvSpPr txBox="1"/>
            <p:nvPr/>
          </p:nvSpPr>
          <p:spPr>
            <a:xfrm>
              <a:off x="2465131" y="3441233"/>
              <a:ext cx="1641796" cy="369332"/>
            </a:xfrm>
            <a:prstGeom prst="rect">
              <a:avLst/>
            </a:prstGeom>
            <a:noFill/>
          </p:spPr>
          <p:txBody>
            <a:bodyPr wrap="none" rtlCol="0">
              <a:spAutoFit/>
            </a:bodyPr>
            <a:lstStyle/>
            <a:p>
              <a:r>
                <a:rPr lang="en-US" b="1" dirty="0">
                  <a:solidFill>
                    <a:schemeClr val="bg1"/>
                  </a:solidFill>
                </a:rPr>
                <a:t>This IS Optimal</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43D90D-C935-C699-9D2E-CB92165BB9E1}"/>
                    </a:ext>
                  </a:extLst>
                </p:cNvPr>
                <p:cNvSpPr/>
                <p:nvPr/>
              </p:nvSpPr>
              <p:spPr>
                <a:xfrm>
                  <a:off x="2632792"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B943D90D-C935-C699-9D2E-CB92165BB9E1}"/>
                    </a:ext>
                  </a:extLst>
                </p:cNvPr>
                <p:cNvSpPr>
                  <a:spLocks noRot="1" noChangeAspect="1" noMove="1" noResize="1" noEditPoints="1" noAdjustHandles="1" noChangeArrowheads="1" noChangeShapeType="1" noTextEdit="1"/>
                </p:cNvSpPr>
                <p:nvPr/>
              </p:nvSpPr>
              <p:spPr>
                <a:xfrm>
                  <a:off x="2632792" y="4961232"/>
                  <a:ext cx="1251752" cy="262819"/>
                </a:xfrm>
                <a:prstGeom prst="rect">
                  <a:avLst/>
                </a:prstGeom>
                <a:blipFill>
                  <a:blip r:embed="rId9"/>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B2415F6-8B36-1AD4-10AD-0F7CEAF1067F}"/>
                    </a:ext>
                  </a:extLst>
                </p:cNvPr>
                <p:cNvSpPr/>
                <p:nvPr/>
              </p:nvSpPr>
              <p:spPr>
                <a:xfrm>
                  <a:off x="2639263"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6B2415F6-8B36-1AD4-10AD-0F7CEAF1067F}"/>
                    </a:ext>
                  </a:extLst>
                </p:cNvPr>
                <p:cNvSpPr>
                  <a:spLocks noRot="1" noChangeAspect="1" noMove="1" noResize="1" noEditPoints="1" noAdjustHandles="1" noChangeArrowheads="1" noChangeShapeType="1" noTextEdit="1"/>
                </p:cNvSpPr>
                <p:nvPr/>
              </p:nvSpPr>
              <p:spPr>
                <a:xfrm>
                  <a:off x="2639263" y="5293633"/>
                  <a:ext cx="1251752" cy="481465"/>
                </a:xfrm>
                <a:prstGeom prst="rect">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84C8980-0C61-A440-684B-53285E74BFF3}"/>
                    </a:ext>
                  </a:extLst>
                </p:cNvPr>
                <p:cNvSpPr/>
                <p:nvPr/>
              </p:nvSpPr>
              <p:spPr>
                <a:xfrm>
                  <a:off x="2639263"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B84C8980-0C61-A440-684B-53285E74BFF3}"/>
                    </a:ext>
                  </a:extLst>
                </p:cNvPr>
                <p:cNvSpPr>
                  <a:spLocks noRot="1" noChangeAspect="1" noMove="1" noResize="1" noEditPoints="1" noAdjustHandles="1" noChangeArrowheads="1" noChangeShapeType="1" noTextEdit="1"/>
                </p:cNvSpPr>
                <p:nvPr/>
              </p:nvSpPr>
              <p:spPr>
                <a:xfrm>
                  <a:off x="2639263" y="6073368"/>
                  <a:ext cx="1251752" cy="295495"/>
                </a:xfrm>
                <a:prstGeom prst="rect">
                  <a:avLst/>
                </a:prstGeom>
                <a:blipFill>
                  <a:blip r:embed="rId11"/>
                  <a:stretch>
                    <a:fillRect b="-3846"/>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AB48A374-433F-4557-F92B-B97644800528}"/>
                </a:ext>
              </a:extLst>
            </p:cNvPr>
            <p:cNvSpPr txBox="1"/>
            <p:nvPr/>
          </p:nvSpPr>
          <p:spPr>
            <a:xfrm>
              <a:off x="3028515" y="5694411"/>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8B91CEBF-DEFD-8B16-DFB5-618D0278E246}"/>
                </a:ext>
              </a:extLst>
            </p:cNvPr>
            <p:cNvSpPr/>
            <p:nvPr/>
          </p:nvSpPr>
          <p:spPr>
            <a:xfrm>
              <a:off x="2088680" y="3834340"/>
              <a:ext cx="356135" cy="259533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2062819-C84B-1C77-A9C8-47A927BB6FB4}"/>
                    </a:ext>
                  </a:extLst>
                </p:cNvPr>
                <p:cNvSpPr txBox="1"/>
                <p:nvPr/>
              </p:nvSpPr>
              <p:spPr>
                <a:xfrm>
                  <a:off x="1778534" y="4958274"/>
                  <a:ext cx="396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92062819-C84B-1C77-A9C8-47A927BB6FB4}"/>
                    </a:ext>
                  </a:extLst>
                </p:cNvPr>
                <p:cNvSpPr txBox="1">
                  <a:spLocks noRot="1" noChangeAspect="1" noMove="1" noResize="1" noEditPoints="1" noAdjustHandles="1" noChangeArrowheads="1" noChangeShapeType="1" noTextEdit="1"/>
                </p:cNvSpPr>
                <p:nvPr/>
              </p:nvSpPr>
              <p:spPr>
                <a:xfrm>
                  <a:off x="1778534" y="4958274"/>
                  <a:ext cx="396775" cy="369332"/>
                </a:xfrm>
                <a:prstGeom prst="rect">
                  <a:avLst/>
                </a:prstGeom>
                <a:blipFill>
                  <a:blip r:embed="rId12"/>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8869999B-9AF8-5F2D-09AC-A4C10BBA3188}"/>
              </a:ext>
            </a:extLst>
          </p:cNvPr>
          <p:cNvGrpSpPr/>
          <p:nvPr/>
        </p:nvGrpSpPr>
        <p:grpSpPr>
          <a:xfrm>
            <a:off x="6517941" y="3429000"/>
            <a:ext cx="2868358" cy="3136900"/>
            <a:chOff x="7371412" y="3429000"/>
            <a:chExt cx="2868358" cy="3136900"/>
          </a:xfrm>
        </p:grpSpPr>
        <p:sp>
          <p:nvSpPr>
            <p:cNvPr id="21" name="Rectangle 20">
              <a:extLst>
                <a:ext uri="{FF2B5EF4-FFF2-40B4-BE49-F238E27FC236}">
                  <a16:creationId xmlns:a16="http://schemas.microsoft.com/office/drawing/2014/main" id="{2E1A3C9F-622A-18D9-615D-29314572F6EC}"/>
                </a:ext>
              </a:extLst>
            </p:cNvPr>
            <p:cNvSpPr/>
            <p:nvPr/>
          </p:nvSpPr>
          <p:spPr>
            <a:xfrm>
              <a:off x="7382577" y="3429000"/>
              <a:ext cx="2857193" cy="3136900"/>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388BD0A5-5F48-36D3-5093-4E41C88DF990}"/>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30732CF-FB07-58BC-7137-37B7217C2597}"/>
                    </a:ext>
                  </a:extLst>
                </p:cNvPr>
                <p:cNvSpPr/>
                <p:nvPr/>
              </p:nvSpPr>
              <p:spPr>
                <a:xfrm>
                  <a:off x="8675853"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330732CF-FB07-58BC-7137-37B7217C2597}"/>
                    </a:ext>
                  </a:extLst>
                </p:cNvPr>
                <p:cNvSpPr>
                  <a:spLocks noRot="1" noChangeAspect="1" noMove="1" noResize="1" noEditPoints="1" noAdjustHandles="1" noChangeArrowheads="1" noChangeShapeType="1" noTextEdit="1"/>
                </p:cNvSpPr>
                <p:nvPr/>
              </p:nvSpPr>
              <p:spPr>
                <a:xfrm>
                  <a:off x="8675853" y="4337534"/>
                  <a:ext cx="1251752" cy="554116"/>
                </a:xfrm>
                <a:prstGeom prst="rect">
                  <a:avLst/>
                </a:prstGeom>
                <a:blipFill>
                  <a:blip r:embed="rId13"/>
                  <a:stretch>
                    <a:fillRect/>
                  </a:stretch>
                </a:blipFill>
                <a:ln>
                  <a:solidFill>
                    <a:schemeClr val="bg1"/>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87AAFBA9-3E65-7C29-24BC-97160B0D4E60}"/>
                </a:ext>
              </a:extLst>
            </p:cNvPr>
            <p:cNvSpPr txBox="1"/>
            <p:nvPr/>
          </p:nvSpPr>
          <p:spPr>
            <a:xfrm>
              <a:off x="8227993" y="3459340"/>
              <a:ext cx="2005643" cy="646331"/>
            </a:xfrm>
            <a:prstGeom prst="rect">
              <a:avLst/>
            </a:prstGeom>
            <a:noFill/>
          </p:spPr>
          <p:txBody>
            <a:bodyPr wrap="square" rtlCol="0">
              <a:spAutoFit/>
            </a:bodyPr>
            <a:lstStyle/>
            <a:p>
              <a:r>
                <a:rPr lang="en-US" b="1" i="1" dirty="0">
                  <a:solidFill>
                    <a:schemeClr val="bg1"/>
                  </a:solidFill>
                </a:rPr>
                <a:t>But somehow this is NOT optimal</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170FF3D6-64C7-F7FD-9ECB-024621858F0C}"/>
                    </a:ext>
                  </a:extLst>
                </p:cNvPr>
                <p:cNvSpPr/>
                <p:nvPr/>
              </p:nvSpPr>
              <p:spPr>
                <a:xfrm>
                  <a:off x="8675853"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170FF3D6-64C7-F7FD-9ECB-024621858F0C}"/>
                    </a:ext>
                  </a:extLst>
                </p:cNvPr>
                <p:cNvSpPr>
                  <a:spLocks noRot="1" noChangeAspect="1" noMove="1" noResize="1" noEditPoints="1" noAdjustHandles="1" noChangeArrowheads="1" noChangeShapeType="1" noTextEdit="1"/>
                </p:cNvSpPr>
                <p:nvPr/>
              </p:nvSpPr>
              <p:spPr>
                <a:xfrm>
                  <a:off x="8675853" y="4961232"/>
                  <a:ext cx="1251752" cy="262819"/>
                </a:xfrm>
                <a:prstGeom prst="rect">
                  <a:avLst/>
                </a:prstGeom>
                <a:blipFill>
                  <a:blip r:embed="rId14"/>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C3601800-151D-4C46-C21E-2EF8BEE6788C}"/>
                    </a:ext>
                  </a:extLst>
                </p:cNvPr>
                <p:cNvSpPr/>
                <p:nvPr/>
              </p:nvSpPr>
              <p:spPr>
                <a:xfrm>
                  <a:off x="8682324"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C3601800-151D-4C46-C21E-2EF8BEE6788C}"/>
                    </a:ext>
                  </a:extLst>
                </p:cNvPr>
                <p:cNvSpPr>
                  <a:spLocks noRot="1" noChangeAspect="1" noMove="1" noResize="1" noEditPoints="1" noAdjustHandles="1" noChangeArrowheads="1" noChangeShapeType="1" noTextEdit="1"/>
                </p:cNvSpPr>
                <p:nvPr/>
              </p:nvSpPr>
              <p:spPr>
                <a:xfrm>
                  <a:off x="8682324" y="5293633"/>
                  <a:ext cx="1251752" cy="481465"/>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2A648F4-A981-8947-39C2-2252B4221D4A}"/>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62A648F4-A981-8947-39C2-2252B4221D4A}"/>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6"/>
                  <a:stretch>
                    <a:fillRect b="-3846"/>
                  </a:stretch>
                </a:blipFill>
                <a:ln>
                  <a:solidFill>
                    <a:schemeClr val="bg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A1AE2772-6076-97CF-6763-B7E393577CA5}"/>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0" name="Left Brace 29">
              <a:extLst>
                <a:ext uri="{FF2B5EF4-FFF2-40B4-BE49-F238E27FC236}">
                  <a16:creationId xmlns:a16="http://schemas.microsoft.com/office/drawing/2014/main" id="{79AA6752-9AC6-A029-A451-917D15DA9F17}"/>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BB4F0A9-0082-FFF6-E5C8-D1B451F24E6F}"/>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1" name="TextBox 30">
                  <a:extLst>
                    <a:ext uri="{FF2B5EF4-FFF2-40B4-BE49-F238E27FC236}">
                      <a16:creationId xmlns:a16="http://schemas.microsoft.com/office/drawing/2014/main" id="{1BB4F0A9-0082-FFF6-E5C8-D1B451F24E6F}"/>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638C646-5999-670E-CFD7-B326212B1477}"/>
                  </a:ext>
                </a:extLst>
              </p:cNvPr>
              <p:cNvSpPr txBox="1"/>
              <p:nvPr/>
            </p:nvSpPr>
            <p:spPr>
              <a:xfrm>
                <a:off x="2691865" y="2990086"/>
                <a:ext cx="2418175" cy="369332"/>
              </a:xfrm>
              <a:prstGeom prst="rect">
                <a:avLst/>
              </a:prstGeom>
              <a:noFill/>
              <a:ln>
                <a:solidFill>
                  <a:schemeClr val="tx1">
                    <a:lumMod val="9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1638C646-5999-670E-CFD7-B326212B1477}"/>
                  </a:ext>
                </a:extLst>
              </p:cNvPr>
              <p:cNvSpPr txBox="1">
                <a:spLocks noRot="1" noChangeAspect="1" noMove="1" noResize="1" noEditPoints="1" noAdjustHandles="1" noChangeArrowheads="1" noChangeShapeType="1" noTextEdit="1"/>
              </p:cNvSpPr>
              <p:nvPr/>
            </p:nvSpPr>
            <p:spPr>
              <a:xfrm>
                <a:off x="2691865" y="2990086"/>
                <a:ext cx="2418175" cy="369332"/>
              </a:xfrm>
              <a:prstGeom prst="rect">
                <a:avLst/>
              </a:prstGeom>
              <a:blipFill>
                <a:blip r:embed="rId18"/>
                <a:stretch>
                  <a:fillRect b="-1290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3BBCF10-0C83-22AB-3BF3-D851B49C9DCC}"/>
                  </a:ext>
                </a:extLst>
              </p:cNvPr>
              <p:cNvSpPr txBox="1"/>
              <p:nvPr/>
            </p:nvSpPr>
            <p:spPr>
              <a:xfrm>
                <a:off x="6529106" y="2986466"/>
                <a:ext cx="2857193" cy="369332"/>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t>
                </a:r>
              </a:p>
            </p:txBody>
          </p:sp>
        </mc:Choice>
        <mc:Fallback xmlns="">
          <p:sp>
            <p:nvSpPr>
              <p:cNvPr id="42" name="TextBox 41">
                <a:extLst>
                  <a:ext uri="{FF2B5EF4-FFF2-40B4-BE49-F238E27FC236}">
                    <a16:creationId xmlns:a16="http://schemas.microsoft.com/office/drawing/2014/main" id="{73BBCF10-0C83-22AB-3BF3-D851B49C9DCC}"/>
                  </a:ext>
                </a:extLst>
              </p:cNvPr>
              <p:cNvSpPr txBox="1">
                <a:spLocks noRot="1" noChangeAspect="1" noMove="1" noResize="1" noEditPoints="1" noAdjustHandles="1" noChangeArrowheads="1" noChangeShapeType="1" noTextEdit="1"/>
              </p:cNvSpPr>
              <p:nvPr/>
            </p:nvSpPr>
            <p:spPr>
              <a:xfrm>
                <a:off x="6529106" y="2986466"/>
                <a:ext cx="2857193" cy="369332"/>
              </a:xfrm>
              <a:prstGeom prst="rect">
                <a:avLst/>
              </a:prstGeom>
              <a:blipFill>
                <a:blip r:embed="rId19"/>
                <a:stretch>
                  <a:fillRect l="-1322" t="-6452" b="-25806"/>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232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68FD-C574-F33D-B7C2-0D1271336E7D}"/>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32B0A5F5-8397-EDC0-052B-ABE703E74F41}"/>
              </a:ext>
            </a:extLst>
          </p:cNvPr>
          <p:cNvSpPr>
            <a:spLocks noGrp="1" noChangeArrowheads="1"/>
          </p:cNvSpPr>
          <p:nvPr>
            <p:ph type="title"/>
            <p:custDataLst>
              <p:tags r:id="rId1"/>
            </p:custDataLst>
          </p:nvPr>
        </p:nvSpPr>
        <p:spPr>
          <a:xfrm>
            <a:off x="1143001" y="157346"/>
            <a:ext cx="9905998" cy="677622"/>
          </a:xfrm>
        </p:spPr>
        <p:txBody>
          <a:bodyPr/>
          <a:lstStyle/>
          <a:p>
            <a:pPr algn="ctr"/>
            <a:r>
              <a:rPr lang="en-US" dirty="0">
                <a:latin typeface="Arial" charset="0"/>
                <a:ea typeface="ＭＳ Ｐゴシック" charset="0"/>
                <a:cs typeface="ＭＳ Ｐゴシック" charset="0"/>
              </a:rPr>
              <a:t>Aside: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5D1A70A1-E6CB-6815-E725-179745770DDC}"/>
                  </a:ext>
                </a:extLst>
              </p:cNvPr>
              <p:cNvSpPr txBox="1">
                <a:spLocks noChangeArrowheads="1"/>
              </p:cNvSpPr>
              <p:nvPr>
                <p:custDataLst>
                  <p:tags r:id="rId2"/>
                </p:custDataLst>
              </p:nvPr>
            </p:nvSpPr>
            <p:spPr>
              <a:xfrm>
                <a:off x="2860307" y="1011677"/>
                <a:ext cx="6471385" cy="1136711"/>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rPr>
                  <a:t>Step 3</a:t>
                </a:r>
                <a:r>
                  <a:rPr lang="en-US" dirty="0">
                    <a:solidFill>
                      <a:schemeClr val="bg1"/>
                    </a:solidFill>
                    <a:ea typeface="ＭＳ Ｐゴシック" charset="0"/>
                  </a:rPr>
                  <a:t>: There must be some BETTER way to use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5D1A70A1-E6CB-6815-E725-179745770DDC}"/>
                  </a:ext>
                </a:extLst>
              </p:cNvPr>
              <p:cNvSpPr txBox="1">
                <a:spLocks noRot="1" noChangeAspect="1" noMove="1" noResize="1" noEditPoints="1" noAdjustHandles="1" noChangeArrowheads="1" noChangeShapeType="1" noTextEdit="1"/>
              </p:cNvSpPr>
              <p:nvPr>
                <p:custDataLst>
                  <p:tags r:id="rId5"/>
                </p:custDataLst>
              </p:nvPr>
            </p:nvSpPr>
            <p:spPr>
              <a:xfrm>
                <a:off x="2860307" y="1011677"/>
                <a:ext cx="6471385" cy="1136711"/>
              </a:xfrm>
              <a:prstGeom prst="rect">
                <a:avLst/>
              </a:prstGeom>
              <a:blipFill>
                <a:blip r:embed="rId6"/>
                <a:stretch>
                  <a:fillRect l="-1367" t="-1099"/>
                </a:stretch>
              </a:blipFill>
              <a:ln>
                <a:solidFill>
                  <a:schemeClr val="bg1"/>
                </a:solid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A26590CC-2996-92C4-AEB2-0F0FDCB3DCA2}"/>
              </a:ext>
            </a:extLst>
          </p:cNvPr>
          <p:cNvGrpSpPr/>
          <p:nvPr/>
        </p:nvGrpSpPr>
        <p:grpSpPr>
          <a:xfrm>
            <a:off x="2022943" y="3141163"/>
            <a:ext cx="2868358" cy="3136900"/>
            <a:chOff x="7371412" y="3429000"/>
            <a:chExt cx="2868358" cy="3136900"/>
          </a:xfrm>
        </p:grpSpPr>
        <p:sp>
          <p:nvSpPr>
            <p:cNvPr id="21" name="Rectangle 20">
              <a:extLst>
                <a:ext uri="{FF2B5EF4-FFF2-40B4-BE49-F238E27FC236}">
                  <a16:creationId xmlns:a16="http://schemas.microsoft.com/office/drawing/2014/main" id="{C8347689-70A9-DF9F-76FB-317584E62DED}"/>
                </a:ext>
              </a:extLst>
            </p:cNvPr>
            <p:cNvSpPr/>
            <p:nvPr/>
          </p:nvSpPr>
          <p:spPr>
            <a:xfrm>
              <a:off x="7382577" y="3429000"/>
              <a:ext cx="2857193" cy="3136900"/>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9E3CF7EF-677E-BC29-FDF9-F480AA2ABF6A}"/>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63C2CF8-D9B6-0CD3-3452-C42321A49BB5}"/>
                    </a:ext>
                  </a:extLst>
                </p:cNvPr>
                <p:cNvSpPr/>
                <p:nvPr/>
              </p:nvSpPr>
              <p:spPr>
                <a:xfrm>
                  <a:off x="8675853"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B63C2CF8-D9B6-0CD3-3452-C42321A49BB5}"/>
                    </a:ext>
                  </a:extLst>
                </p:cNvPr>
                <p:cNvSpPr>
                  <a:spLocks noRot="1" noChangeAspect="1" noMove="1" noResize="1" noEditPoints="1" noAdjustHandles="1" noChangeArrowheads="1" noChangeShapeType="1" noTextEdit="1"/>
                </p:cNvSpPr>
                <p:nvPr/>
              </p:nvSpPr>
              <p:spPr>
                <a:xfrm>
                  <a:off x="8675853" y="4337534"/>
                  <a:ext cx="1251752" cy="554116"/>
                </a:xfrm>
                <a:prstGeom prst="rect">
                  <a:avLst/>
                </a:prstGeom>
                <a:blipFill>
                  <a:blip r:embed="rId7"/>
                  <a:stretch>
                    <a:fillRect/>
                  </a:stretch>
                </a:blipFill>
                <a:ln>
                  <a:solidFill>
                    <a:schemeClr val="bg1"/>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4B7F4C82-1882-C383-07C4-B7194560A361}"/>
                </a:ext>
              </a:extLst>
            </p:cNvPr>
            <p:cNvSpPr txBox="1"/>
            <p:nvPr/>
          </p:nvSpPr>
          <p:spPr>
            <a:xfrm>
              <a:off x="8170241" y="3526717"/>
              <a:ext cx="2005643" cy="646331"/>
            </a:xfrm>
            <a:prstGeom prst="rect">
              <a:avLst/>
            </a:prstGeom>
            <a:noFill/>
          </p:spPr>
          <p:txBody>
            <a:bodyPr wrap="square" rtlCol="0">
              <a:spAutoFit/>
            </a:bodyPr>
            <a:lstStyle/>
            <a:p>
              <a:r>
                <a:rPr lang="en-US" b="1" i="1" dirty="0">
                  <a:solidFill>
                    <a:schemeClr val="bg1"/>
                  </a:solidFill>
                </a:rPr>
                <a:t>But somehow this is NOT optimal</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C3B4E928-9622-9E66-9066-29B1FA6E0E47}"/>
                    </a:ext>
                  </a:extLst>
                </p:cNvPr>
                <p:cNvSpPr/>
                <p:nvPr/>
              </p:nvSpPr>
              <p:spPr>
                <a:xfrm>
                  <a:off x="8675853"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C3B4E928-9622-9E66-9066-29B1FA6E0E47}"/>
                    </a:ext>
                  </a:extLst>
                </p:cNvPr>
                <p:cNvSpPr>
                  <a:spLocks noRot="1" noChangeAspect="1" noMove="1" noResize="1" noEditPoints="1" noAdjustHandles="1" noChangeArrowheads="1" noChangeShapeType="1" noTextEdit="1"/>
                </p:cNvSpPr>
                <p:nvPr/>
              </p:nvSpPr>
              <p:spPr>
                <a:xfrm>
                  <a:off x="8675853" y="4961232"/>
                  <a:ext cx="1251752" cy="262819"/>
                </a:xfrm>
                <a:prstGeom prst="rect">
                  <a:avLst/>
                </a:prstGeom>
                <a:blipFill>
                  <a:blip r:embed="rId8"/>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1DD66E4-1A28-BE9F-BD2B-ED8DF1916B7E}"/>
                    </a:ext>
                  </a:extLst>
                </p:cNvPr>
                <p:cNvSpPr/>
                <p:nvPr/>
              </p:nvSpPr>
              <p:spPr>
                <a:xfrm>
                  <a:off x="8682324"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71DD66E4-1A28-BE9F-BD2B-ED8DF1916B7E}"/>
                    </a:ext>
                  </a:extLst>
                </p:cNvPr>
                <p:cNvSpPr>
                  <a:spLocks noRot="1" noChangeAspect="1" noMove="1" noResize="1" noEditPoints="1" noAdjustHandles="1" noChangeArrowheads="1" noChangeShapeType="1" noTextEdit="1"/>
                </p:cNvSpPr>
                <p:nvPr/>
              </p:nvSpPr>
              <p:spPr>
                <a:xfrm>
                  <a:off x="8682324" y="5293633"/>
                  <a:ext cx="1251752" cy="481465"/>
                </a:xfrm>
                <a:prstGeom prst="rect">
                  <a:avLst/>
                </a:prstGeom>
                <a:blipFill>
                  <a:blip r:embed="rId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D94BF6A-365C-63A9-3F9A-322760D8DBAE}"/>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3D94BF6A-365C-63A9-3F9A-322760D8DBAE}"/>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0"/>
                  <a:stretch>
                    <a:fillRect/>
                  </a:stretch>
                </a:blipFill>
                <a:ln>
                  <a:solidFill>
                    <a:schemeClr val="bg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8AB31CDA-75BE-5114-F8C3-857B55030EA9}"/>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0" name="Left Brace 29">
              <a:extLst>
                <a:ext uri="{FF2B5EF4-FFF2-40B4-BE49-F238E27FC236}">
                  <a16:creationId xmlns:a16="http://schemas.microsoft.com/office/drawing/2014/main" id="{1EFB3711-95A1-8BC8-5B03-C4EAF2002815}"/>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7EA1A30-3E7B-B17F-DA94-084EC81DF4F3}"/>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1" name="TextBox 30">
                  <a:extLst>
                    <a:ext uri="{FF2B5EF4-FFF2-40B4-BE49-F238E27FC236}">
                      <a16:creationId xmlns:a16="http://schemas.microsoft.com/office/drawing/2014/main" id="{F7EA1A30-3E7B-B17F-DA94-084EC81DF4F3}"/>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98B239E-1D9D-712D-0F2F-ADFC21A38ED9}"/>
                  </a:ext>
                </a:extLst>
              </p:cNvPr>
              <p:cNvSpPr txBox="1"/>
              <p:nvPr/>
            </p:nvSpPr>
            <p:spPr>
              <a:xfrm>
                <a:off x="2034108" y="2698629"/>
                <a:ext cx="2857193" cy="369332"/>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t>
                </a:r>
              </a:p>
            </p:txBody>
          </p:sp>
        </mc:Choice>
        <mc:Fallback xmlns="">
          <p:sp>
            <p:nvSpPr>
              <p:cNvPr id="42" name="TextBox 41">
                <a:extLst>
                  <a:ext uri="{FF2B5EF4-FFF2-40B4-BE49-F238E27FC236}">
                    <a16:creationId xmlns:a16="http://schemas.microsoft.com/office/drawing/2014/main" id="{398B239E-1D9D-712D-0F2F-ADFC21A38ED9}"/>
                  </a:ext>
                </a:extLst>
              </p:cNvPr>
              <p:cNvSpPr txBox="1">
                <a:spLocks noRot="1" noChangeAspect="1" noMove="1" noResize="1" noEditPoints="1" noAdjustHandles="1" noChangeArrowheads="1" noChangeShapeType="1" noTextEdit="1"/>
              </p:cNvSpPr>
              <p:nvPr/>
            </p:nvSpPr>
            <p:spPr>
              <a:xfrm>
                <a:off x="2034108" y="2698629"/>
                <a:ext cx="2857193" cy="369332"/>
              </a:xfrm>
              <a:prstGeom prst="rect">
                <a:avLst/>
              </a:prstGeom>
              <a:blipFill>
                <a:blip r:embed="rId12"/>
                <a:stretch>
                  <a:fillRect l="-1322" t="-6667" b="-26667"/>
                </a:stretch>
              </a:blipFill>
              <a:ln>
                <a:solidFill>
                  <a:schemeClr val="tx1">
                    <a:lumMod val="95000"/>
                  </a:schemeClr>
                </a:solidFill>
              </a:ln>
            </p:spPr>
            <p:txBody>
              <a:bodyPr/>
              <a:lstStyle/>
              <a:p>
                <a:r>
                  <a:rPr lang="en-US">
                    <a:noFill/>
                  </a:rPr>
                  <a:t> </a:t>
                </a:r>
              </a:p>
            </p:txBody>
          </p:sp>
        </mc:Fallback>
      </mc:AlternateContent>
      <p:sp>
        <p:nvSpPr>
          <p:cNvPr id="3" name="Right Arrow 2">
            <a:extLst>
              <a:ext uri="{FF2B5EF4-FFF2-40B4-BE49-F238E27FC236}">
                <a16:creationId xmlns:a16="http://schemas.microsoft.com/office/drawing/2014/main" id="{928C7310-A603-93ED-B9D2-DF6290FC73DB}"/>
              </a:ext>
            </a:extLst>
          </p:cNvPr>
          <p:cNvSpPr/>
          <p:nvPr/>
        </p:nvSpPr>
        <p:spPr>
          <a:xfrm>
            <a:off x="5159142" y="4976263"/>
            <a:ext cx="1607419" cy="505656"/>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65CC276-C74C-A3D2-47C3-11CC76802927}"/>
              </a:ext>
            </a:extLst>
          </p:cNvPr>
          <p:cNvGrpSpPr/>
          <p:nvPr/>
        </p:nvGrpSpPr>
        <p:grpSpPr>
          <a:xfrm>
            <a:off x="7005526" y="3141163"/>
            <a:ext cx="2868358" cy="3136900"/>
            <a:chOff x="7371412" y="3429000"/>
            <a:chExt cx="2868358" cy="3136900"/>
          </a:xfrm>
        </p:grpSpPr>
        <p:sp>
          <p:nvSpPr>
            <p:cNvPr id="7" name="Rectangle 6">
              <a:extLst>
                <a:ext uri="{FF2B5EF4-FFF2-40B4-BE49-F238E27FC236}">
                  <a16:creationId xmlns:a16="http://schemas.microsoft.com/office/drawing/2014/main" id="{5756850F-1E1B-3E4F-32BD-DB8B0410C305}"/>
                </a:ext>
              </a:extLst>
            </p:cNvPr>
            <p:cNvSpPr/>
            <p:nvPr/>
          </p:nvSpPr>
          <p:spPr>
            <a:xfrm>
              <a:off x="7382577" y="3429000"/>
              <a:ext cx="2857193" cy="313690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9EC57E42-FF57-EF8C-37D9-B1F01EE0D36F}"/>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88C9169-7613-82D5-8F92-18E125AC837D}"/>
                    </a:ext>
                  </a:extLst>
                </p:cNvPr>
                <p:cNvSpPr/>
                <p:nvPr/>
              </p:nvSpPr>
              <p:spPr>
                <a:xfrm>
                  <a:off x="8675853" y="4337534"/>
                  <a:ext cx="1251752" cy="3350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D88C9169-7613-82D5-8F92-18E125AC837D}"/>
                    </a:ext>
                  </a:extLst>
                </p:cNvPr>
                <p:cNvSpPr>
                  <a:spLocks noRot="1" noChangeAspect="1" noMove="1" noResize="1" noEditPoints="1" noAdjustHandles="1" noChangeArrowheads="1" noChangeShapeType="1" noTextEdit="1"/>
                </p:cNvSpPr>
                <p:nvPr/>
              </p:nvSpPr>
              <p:spPr>
                <a:xfrm>
                  <a:off x="8675853" y="4337534"/>
                  <a:ext cx="1251752" cy="335053"/>
                </a:xfrm>
                <a:prstGeom prst="rect">
                  <a:avLst/>
                </a:prstGeom>
                <a:blipFill>
                  <a:blip r:embed="rId13"/>
                  <a:stretch>
                    <a:fillRect/>
                  </a:stretch>
                </a:blipFill>
                <a:ln>
                  <a:solidFill>
                    <a:schemeClr val="bg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3DC7243C-0A0C-4A76-9324-54E8440C6195}"/>
                </a:ext>
              </a:extLst>
            </p:cNvPr>
            <p:cNvSpPr txBox="1"/>
            <p:nvPr/>
          </p:nvSpPr>
          <p:spPr>
            <a:xfrm>
              <a:off x="8558225" y="3526717"/>
              <a:ext cx="1617659" cy="369332"/>
            </a:xfrm>
            <a:prstGeom prst="rect">
              <a:avLst/>
            </a:prstGeom>
            <a:noFill/>
          </p:spPr>
          <p:txBody>
            <a:bodyPr wrap="square" rtlCol="0">
              <a:spAutoFit/>
            </a:bodyPr>
            <a:lstStyle/>
            <a:p>
              <a:r>
                <a:rPr lang="en-US" b="1" i="1" dirty="0">
                  <a:solidFill>
                    <a:schemeClr val="bg1"/>
                  </a:solidFill>
                </a:rPr>
                <a:t>This IS Optimal</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720BC4F-5E05-C5F3-8B63-AD0D4CC3A248}"/>
                    </a:ext>
                  </a:extLst>
                </p:cNvPr>
                <p:cNvSpPr/>
                <p:nvPr/>
              </p:nvSpPr>
              <p:spPr>
                <a:xfrm>
                  <a:off x="8675853" y="4742586"/>
                  <a:ext cx="1251752" cy="1099028"/>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A720BC4F-5E05-C5F3-8B63-AD0D4CC3A248}"/>
                    </a:ext>
                  </a:extLst>
                </p:cNvPr>
                <p:cNvSpPr>
                  <a:spLocks noRot="1" noChangeAspect="1" noMove="1" noResize="1" noEditPoints="1" noAdjustHandles="1" noChangeArrowheads="1" noChangeShapeType="1" noTextEdit="1"/>
                </p:cNvSpPr>
                <p:nvPr/>
              </p:nvSpPr>
              <p:spPr>
                <a:xfrm>
                  <a:off x="8675853" y="4742586"/>
                  <a:ext cx="1251752" cy="1099028"/>
                </a:xfrm>
                <a:prstGeom prst="rect">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4C73D4D-152C-2E55-958F-EB681566E840}"/>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34" name="Rectangle 33">
                  <a:extLst>
                    <a:ext uri="{FF2B5EF4-FFF2-40B4-BE49-F238E27FC236}">
                      <a16:creationId xmlns:a16="http://schemas.microsoft.com/office/drawing/2014/main" id="{14C73D4D-152C-2E55-958F-EB681566E840}"/>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5"/>
                  <a:stretch>
                    <a:fillRect/>
                  </a:stretch>
                </a:blipFill>
                <a:ln>
                  <a:solidFill>
                    <a:schemeClr val="bg1"/>
                  </a:solid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A4F8A3CB-133F-F549-0FA1-44A740BA7594}"/>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6" name="Left Brace 35">
              <a:extLst>
                <a:ext uri="{FF2B5EF4-FFF2-40B4-BE49-F238E27FC236}">
                  <a16:creationId xmlns:a16="http://schemas.microsoft.com/office/drawing/2014/main" id="{0A1C1FFA-7766-8EA2-92EB-FD4C0ABBA115}"/>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AC2EFF1-1017-088A-A34A-83B921F4589F}"/>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7" name="TextBox 36">
                  <a:extLst>
                    <a:ext uri="{FF2B5EF4-FFF2-40B4-BE49-F238E27FC236}">
                      <a16:creationId xmlns:a16="http://schemas.microsoft.com/office/drawing/2014/main" id="{FAC2EFF1-1017-088A-A34A-83B921F4589F}"/>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6DEFCC-6A5C-4139-EC3D-6E6F5C74D3AD}"/>
                  </a:ext>
                </a:extLst>
              </p:cNvPr>
              <p:cNvSpPr txBox="1"/>
              <p:nvPr/>
            </p:nvSpPr>
            <p:spPr>
              <a:xfrm>
                <a:off x="7016691" y="2698629"/>
                <a:ext cx="2857193" cy="369332"/>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e>
                    </m:d>
                    <m:r>
                      <a:rPr lang="en-US" b="0" i="1" smtClean="0">
                        <a:latin typeface="Cambria Math" panose="02040503050406030204" pitchFamily="18" charset="0"/>
                      </a:rPr>
                      <m:t>&gt;</m:t>
                    </m:r>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t>
                </a:r>
              </a:p>
            </p:txBody>
          </p:sp>
        </mc:Choice>
        <mc:Fallback xmlns="">
          <p:sp>
            <p:nvSpPr>
              <p:cNvPr id="38" name="TextBox 37">
                <a:extLst>
                  <a:ext uri="{FF2B5EF4-FFF2-40B4-BE49-F238E27FC236}">
                    <a16:creationId xmlns:a16="http://schemas.microsoft.com/office/drawing/2014/main" id="{AB6DEFCC-6A5C-4139-EC3D-6E6F5C74D3AD}"/>
                  </a:ext>
                </a:extLst>
              </p:cNvPr>
              <p:cNvSpPr txBox="1">
                <a:spLocks noRot="1" noChangeAspect="1" noMove="1" noResize="1" noEditPoints="1" noAdjustHandles="1" noChangeArrowheads="1" noChangeShapeType="1" noTextEdit="1"/>
              </p:cNvSpPr>
              <p:nvPr/>
            </p:nvSpPr>
            <p:spPr>
              <a:xfrm>
                <a:off x="7016691" y="2698629"/>
                <a:ext cx="2857193" cy="369332"/>
              </a:xfrm>
              <a:prstGeom prst="rect">
                <a:avLst/>
              </a:prstGeom>
              <a:blipFill>
                <a:blip r:embed="rId17"/>
                <a:stretch>
                  <a:fillRect l="-1762" t="-6667" b="-26667"/>
                </a:stretch>
              </a:blipFill>
              <a:ln>
                <a:solidFill>
                  <a:schemeClr val="tx1">
                    <a:lumMod val="95000"/>
                  </a:schemeClr>
                </a:solidFill>
              </a:ln>
            </p:spPr>
            <p:txBody>
              <a:bodyPr/>
              <a:lstStyle/>
              <a:p>
                <a:r>
                  <a:rPr lang="en-US">
                    <a:noFill/>
                  </a:rPr>
                  <a:t> </a:t>
                </a:r>
              </a:p>
            </p:txBody>
          </p:sp>
        </mc:Fallback>
      </mc:AlternateContent>
      <p:sp>
        <p:nvSpPr>
          <p:cNvPr id="39" name="TextBox 38">
            <a:extLst>
              <a:ext uri="{FF2B5EF4-FFF2-40B4-BE49-F238E27FC236}">
                <a16:creationId xmlns:a16="http://schemas.microsoft.com/office/drawing/2014/main" id="{8DA42D55-B140-9AE0-8253-733B47C1BC7E}"/>
              </a:ext>
            </a:extLst>
          </p:cNvPr>
          <p:cNvSpPr txBox="1"/>
          <p:nvPr/>
        </p:nvSpPr>
        <p:spPr>
          <a:xfrm>
            <a:off x="5254056" y="4208649"/>
            <a:ext cx="1311715" cy="861774"/>
          </a:xfrm>
          <a:prstGeom prst="rect">
            <a:avLst/>
          </a:prstGeom>
          <a:noFill/>
        </p:spPr>
        <p:txBody>
          <a:bodyPr wrap="square" lIns="0" tIns="0" rIns="0" bIns="0" rtlCol="0">
            <a:spAutoFit/>
          </a:bodyPr>
          <a:lstStyle/>
          <a:p>
            <a:pPr algn="ctr"/>
            <a:r>
              <a:rPr lang="en-US" sz="1400" dirty="0"/>
              <a:t>There must be a better way to fill this part of the knapsack</a:t>
            </a:r>
          </a:p>
        </p:txBody>
      </p:sp>
    </p:spTree>
    <p:extLst>
      <p:ext uri="{BB962C8B-B14F-4D97-AF65-F5344CB8AC3E}">
        <p14:creationId xmlns:p14="http://schemas.microsoft.com/office/powerpoint/2010/main" val="4929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00B8-C0E0-BEA9-3B5C-D22D31C3DB7D}"/>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4B70A762-CB4C-4474-5066-ED284ED256C2}"/>
              </a:ext>
            </a:extLst>
          </p:cNvPr>
          <p:cNvSpPr>
            <a:spLocks noGrp="1" noChangeArrowheads="1"/>
          </p:cNvSpPr>
          <p:nvPr>
            <p:ph type="title"/>
            <p:custDataLst>
              <p:tags r:id="rId1"/>
            </p:custDataLst>
          </p:nvPr>
        </p:nvSpPr>
        <p:spPr>
          <a:xfrm>
            <a:off x="1143001" y="157346"/>
            <a:ext cx="9905998" cy="677622"/>
          </a:xfrm>
        </p:spPr>
        <p:txBody>
          <a:bodyPr/>
          <a:lstStyle/>
          <a:p>
            <a:pPr algn="ctr"/>
            <a:r>
              <a:rPr lang="en-US" dirty="0">
                <a:latin typeface="Arial" charset="0"/>
                <a:ea typeface="ＭＳ Ｐゴシック" charset="0"/>
                <a:cs typeface="ＭＳ Ｐゴシック" charset="0"/>
              </a:rPr>
              <a:t>Aside: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7687870-6A9B-ED96-191C-96F0C0420C67}"/>
                  </a:ext>
                </a:extLst>
              </p:cNvPr>
              <p:cNvSpPr txBox="1">
                <a:spLocks noChangeArrowheads="1"/>
              </p:cNvSpPr>
              <p:nvPr>
                <p:custDataLst>
                  <p:tags r:id="rId2"/>
                </p:custDataLst>
              </p:nvPr>
            </p:nvSpPr>
            <p:spPr>
              <a:xfrm>
                <a:off x="2860307" y="1011677"/>
                <a:ext cx="6471385" cy="1136711"/>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rPr>
                  <a:t>Step 3</a:t>
                </a:r>
                <a:r>
                  <a:rPr lang="en-US" dirty="0">
                    <a:solidFill>
                      <a:schemeClr val="bg1"/>
                    </a:solidFill>
                    <a:ea typeface="ＭＳ Ｐゴシック" charset="0"/>
                  </a:rPr>
                  <a:t>: There must be some BETTER way to use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27687870-6A9B-ED96-191C-96F0C0420C67}"/>
                  </a:ext>
                </a:extLst>
              </p:cNvPr>
              <p:cNvSpPr txBox="1">
                <a:spLocks noRot="1" noChangeAspect="1" noMove="1" noResize="1" noEditPoints="1" noAdjustHandles="1" noChangeArrowheads="1" noChangeShapeType="1" noTextEdit="1"/>
              </p:cNvSpPr>
              <p:nvPr>
                <p:custDataLst>
                  <p:tags r:id="rId5"/>
                </p:custDataLst>
              </p:nvPr>
            </p:nvSpPr>
            <p:spPr>
              <a:xfrm>
                <a:off x="2860307" y="1011677"/>
                <a:ext cx="6471385" cy="1136711"/>
              </a:xfrm>
              <a:prstGeom prst="rect">
                <a:avLst/>
              </a:prstGeom>
              <a:blipFill>
                <a:blip r:embed="rId6"/>
                <a:stretch>
                  <a:fillRect l="-1367" t="-1099"/>
                </a:stretch>
              </a:blipFill>
              <a:ln>
                <a:solidFill>
                  <a:schemeClr val="bg1"/>
                </a:solidFill>
              </a:ln>
            </p:spPr>
            <p:txBody>
              <a:bodyPr/>
              <a:lstStyle/>
              <a:p>
                <a:r>
                  <a:rPr lang="en-US">
                    <a:noFill/>
                  </a:rPr>
                  <a:t> </a:t>
                </a:r>
              </a:p>
            </p:txBody>
          </p:sp>
        </mc:Fallback>
      </mc:AlternateContent>
      <p:sp>
        <p:nvSpPr>
          <p:cNvPr id="3" name="Right Arrow 2">
            <a:extLst>
              <a:ext uri="{FF2B5EF4-FFF2-40B4-BE49-F238E27FC236}">
                <a16:creationId xmlns:a16="http://schemas.microsoft.com/office/drawing/2014/main" id="{14795741-DFFB-0A91-48EA-CE4F41EDD5FF}"/>
              </a:ext>
            </a:extLst>
          </p:cNvPr>
          <p:cNvSpPr/>
          <p:nvPr/>
        </p:nvSpPr>
        <p:spPr>
          <a:xfrm>
            <a:off x="3330724" y="4983555"/>
            <a:ext cx="1357659" cy="505656"/>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8299D60-7E88-4F0D-3C27-3C58AABCCEEB}"/>
                  </a:ext>
                </a:extLst>
              </p:cNvPr>
              <p:cNvSpPr txBox="1"/>
              <p:nvPr/>
            </p:nvSpPr>
            <p:spPr>
              <a:xfrm>
                <a:off x="413758" y="2698629"/>
                <a:ext cx="2857193" cy="369332"/>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e>
                    </m:d>
                    <m:r>
                      <a:rPr lang="en-US" b="0" i="1" smtClean="0">
                        <a:latin typeface="Cambria Math" panose="02040503050406030204" pitchFamily="18" charset="0"/>
                      </a:rPr>
                      <m:t>&gt;</m:t>
                    </m:r>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t>
                </a:r>
              </a:p>
            </p:txBody>
          </p:sp>
        </mc:Choice>
        <mc:Fallback xmlns="">
          <p:sp>
            <p:nvSpPr>
              <p:cNvPr id="38" name="TextBox 37">
                <a:extLst>
                  <a:ext uri="{FF2B5EF4-FFF2-40B4-BE49-F238E27FC236}">
                    <a16:creationId xmlns:a16="http://schemas.microsoft.com/office/drawing/2014/main" id="{F8299D60-7E88-4F0D-3C27-3C58AABCCEEB}"/>
                  </a:ext>
                </a:extLst>
              </p:cNvPr>
              <p:cNvSpPr txBox="1">
                <a:spLocks noRot="1" noChangeAspect="1" noMove="1" noResize="1" noEditPoints="1" noAdjustHandles="1" noChangeArrowheads="1" noChangeShapeType="1" noTextEdit="1"/>
              </p:cNvSpPr>
              <p:nvPr/>
            </p:nvSpPr>
            <p:spPr>
              <a:xfrm>
                <a:off x="413758" y="2698629"/>
                <a:ext cx="2857193" cy="369332"/>
              </a:xfrm>
              <a:prstGeom prst="rect">
                <a:avLst/>
              </a:prstGeom>
              <a:blipFill>
                <a:blip r:embed="rId7"/>
                <a:stretch>
                  <a:fillRect l="-1762" t="-6667" b="-26667"/>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685723F-552E-91C8-01C1-2802337D5989}"/>
                  </a:ext>
                </a:extLst>
              </p:cNvPr>
              <p:cNvSpPr txBox="1"/>
              <p:nvPr/>
            </p:nvSpPr>
            <p:spPr>
              <a:xfrm>
                <a:off x="3387833" y="4220720"/>
                <a:ext cx="1311715" cy="646331"/>
              </a:xfrm>
              <a:prstGeom prst="rect">
                <a:avLst/>
              </a:prstGeom>
              <a:noFill/>
            </p:spPr>
            <p:txBody>
              <a:bodyPr wrap="square" lIns="0" tIns="0" rIns="0" bIns="0" rtlCol="0">
                <a:spAutoFit/>
              </a:bodyPr>
              <a:lstStyle/>
              <a:p>
                <a:pPr algn="ctr"/>
                <a:r>
                  <a:rPr lang="en-US" sz="1400" dirty="0"/>
                  <a:t>Take this better way and add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back into it</a:t>
                </a:r>
              </a:p>
            </p:txBody>
          </p:sp>
        </mc:Choice>
        <mc:Fallback xmlns="">
          <p:sp>
            <p:nvSpPr>
              <p:cNvPr id="39" name="TextBox 38">
                <a:extLst>
                  <a:ext uri="{FF2B5EF4-FFF2-40B4-BE49-F238E27FC236}">
                    <a16:creationId xmlns:a16="http://schemas.microsoft.com/office/drawing/2014/main" id="{5685723F-552E-91C8-01C1-2802337D5989}"/>
                  </a:ext>
                </a:extLst>
              </p:cNvPr>
              <p:cNvSpPr txBox="1">
                <a:spLocks noRot="1" noChangeAspect="1" noMove="1" noResize="1" noEditPoints="1" noAdjustHandles="1" noChangeArrowheads="1" noChangeShapeType="1" noTextEdit="1"/>
              </p:cNvSpPr>
              <p:nvPr/>
            </p:nvSpPr>
            <p:spPr>
              <a:xfrm>
                <a:off x="3387833" y="4220720"/>
                <a:ext cx="1311715" cy="646331"/>
              </a:xfrm>
              <a:prstGeom prst="rect">
                <a:avLst/>
              </a:prstGeom>
              <a:blipFill>
                <a:blip r:embed="rId8"/>
                <a:stretch>
                  <a:fillRect l="-2857" t="-9615" r="-2857" b="-173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0584F95-2F99-17EB-4A21-34DE148FF755}"/>
              </a:ext>
            </a:extLst>
          </p:cNvPr>
          <p:cNvGrpSpPr/>
          <p:nvPr/>
        </p:nvGrpSpPr>
        <p:grpSpPr>
          <a:xfrm>
            <a:off x="402593" y="3141163"/>
            <a:ext cx="2868358" cy="3136900"/>
            <a:chOff x="7371412" y="3429000"/>
            <a:chExt cx="2868358" cy="3136900"/>
          </a:xfrm>
        </p:grpSpPr>
        <p:sp>
          <p:nvSpPr>
            <p:cNvPr id="6" name="Rectangle 5">
              <a:extLst>
                <a:ext uri="{FF2B5EF4-FFF2-40B4-BE49-F238E27FC236}">
                  <a16:creationId xmlns:a16="http://schemas.microsoft.com/office/drawing/2014/main" id="{4B8929B3-9501-D0BA-84C6-903E89B954D0}"/>
                </a:ext>
              </a:extLst>
            </p:cNvPr>
            <p:cNvSpPr/>
            <p:nvPr/>
          </p:nvSpPr>
          <p:spPr>
            <a:xfrm>
              <a:off x="7382577" y="3429000"/>
              <a:ext cx="2857193" cy="313690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1C53975E-443F-D818-5C8E-4AF49F2A1865}"/>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B0DE424-4D3F-F00E-1CDE-9BEB584E09AF}"/>
                    </a:ext>
                  </a:extLst>
                </p:cNvPr>
                <p:cNvSpPr/>
                <p:nvPr/>
              </p:nvSpPr>
              <p:spPr>
                <a:xfrm>
                  <a:off x="8675853" y="4337534"/>
                  <a:ext cx="1251752" cy="3350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8B0DE424-4D3F-F00E-1CDE-9BEB584E09AF}"/>
                    </a:ext>
                  </a:extLst>
                </p:cNvPr>
                <p:cNvSpPr>
                  <a:spLocks noRot="1" noChangeAspect="1" noMove="1" noResize="1" noEditPoints="1" noAdjustHandles="1" noChangeArrowheads="1" noChangeShapeType="1" noTextEdit="1"/>
                </p:cNvSpPr>
                <p:nvPr/>
              </p:nvSpPr>
              <p:spPr>
                <a:xfrm>
                  <a:off x="8675853" y="4337534"/>
                  <a:ext cx="1251752" cy="335053"/>
                </a:xfrm>
                <a:prstGeom prst="rect">
                  <a:avLst/>
                </a:prstGeom>
                <a:blipFill>
                  <a:blip r:embed="rId9"/>
                  <a:stretch>
                    <a:fillRect/>
                  </a:stretch>
                </a:blipFill>
                <a:ln>
                  <a:solidFill>
                    <a:schemeClr val="bg1"/>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31C198AA-7AE4-682F-3F1D-9D1417F9378A}"/>
                </a:ext>
              </a:extLst>
            </p:cNvPr>
            <p:cNvSpPr txBox="1"/>
            <p:nvPr/>
          </p:nvSpPr>
          <p:spPr>
            <a:xfrm>
              <a:off x="8558225" y="3526717"/>
              <a:ext cx="1617659" cy="369332"/>
            </a:xfrm>
            <a:prstGeom prst="rect">
              <a:avLst/>
            </a:prstGeom>
            <a:noFill/>
          </p:spPr>
          <p:txBody>
            <a:bodyPr wrap="square" rtlCol="0">
              <a:spAutoFit/>
            </a:bodyPr>
            <a:lstStyle/>
            <a:p>
              <a:r>
                <a:rPr lang="en-US" b="1" i="1" dirty="0">
                  <a:solidFill>
                    <a:schemeClr val="bg1"/>
                  </a:solidFill>
                </a:rPr>
                <a:t>This IS Optimal</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AEAE466-5AC3-BC2F-A20E-6B8827F23B23}"/>
                    </a:ext>
                  </a:extLst>
                </p:cNvPr>
                <p:cNvSpPr/>
                <p:nvPr/>
              </p:nvSpPr>
              <p:spPr>
                <a:xfrm>
                  <a:off x="8675853" y="4742586"/>
                  <a:ext cx="1251752" cy="1099028"/>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4AEAE466-5AC3-BC2F-A20E-6B8827F23B23}"/>
                    </a:ext>
                  </a:extLst>
                </p:cNvPr>
                <p:cNvSpPr>
                  <a:spLocks noRot="1" noChangeAspect="1" noMove="1" noResize="1" noEditPoints="1" noAdjustHandles="1" noChangeArrowheads="1" noChangeShapeType="1" noTextEdit="1"/>
                </p:cNvSpPr>
                <p:nvPr/>
              </p:nvSpPr>
              <p:spPr>
                <a:xfrm>
                  <a:off x="8675853" y="4742586"/>
                  <a:ext cx="1251752" cy="1099028"/>
                </a:xfrm>
                <a:prstGeom prst="rect">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B9ECFC9-A80B-0E31-9C17-D4FA21970736}"/>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1B9ECFC9-A80B-0E31-9C17-D4FA21970736}"/>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1"/>
                  <a:stretch>
                    <a:fillRect/>
                  </a:stretch>
                </a:blipFill>
                <a:ln>
                  <a:solidFill>
                    <a:schemeClr val="bg1"/>
                  </a:solid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67243260-1CF5-E86E-2918-8F14BB17673F}"/>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18" name="Left Brace 17">
              <a:extLst>
                <a:ext uri="{FF2B5EF4-FFF2-40B4-BE49-F238E27FC236}">
                  <a16:creationId xmlns:a16="http://schemas.microsoft.com/office/drawing/2014/main" id="{5AF32DFD-C0D5-CA71-E2D8-A84718DBB199}"/>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606498-775F-4C23-8BAD-ABA0DE8D450C}"/>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19" name="TextBox 18">
                  <a:extLst>
                    <a:ext uri="{FF2B5EF4-FFF2-40B4-BE49-F238E27FC236}">
                      <a16:creationId xmlns:a16="http://schemas.microsoft.com/office/drawing/2014/main" id="{E4606498-775F-4C23-8BAD-ABA0DE8D450C}"/>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DAA8E5B-FF3F-C84E-1793-514967D3510D}"/>
                  </a:ext>
                </a:extLst>
              </p:cNvPr>
              <p:cNvSpPr txBox="1"/>
              <p:nvPr/>
            </p:nvSpPr>
            <p:spPr>
              <a:xfrm>
                <a:off x="4741948" y="2698629"/>
                <a:ext cx="2857193" cy="369332"/>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p>
            </p:txBody>
          </p:sp>
        </mc:Choice>
        <mc:Fallback xmlns="">
          <p:sp>
            <p:nvSpPr>
              <p:cNvPr id="20" name="TextBox 19">
                <a:extLst>
                  <a:ext uri="{FF2B5EF4-FFF2-40B4-BE49-F238E27FC236}">
                    <a16:creationId xmlns:a16="http://schemas.microsoft.com/office/drawing/2014/main" id="{3DAA8E5B-FF3F-C84E-1793-514967D3510D}"/>
                  </a:ext>
                </a:extLst>
              </p:cNvPr>
              <p:cNvSpPr txBox="1">
                <a:spLocks noRot="1" noChangeAspect="1" noMove="1" noResize="1" noEditPoints="1" noAdjustHandles="1" noChangeArrowheads="1" noChangeShapeType="1" noTextEdit="1"/>
              </p:cNvSpPr>
              <p:nvPr/>
            </p:nvSpPr>
            <p:spPr>
              <a:xfrm>
                <a:off x="4741948" y="2698629"/>
                <a:ext cx="2857193" cy="369332"/>
              </a:xfrm>
              <a:prstGeom prst="rect">
                <a:avLst/>
              </a:prstGeom>
              <a:blipFill>
                <a:blip r:embed="rId13"/>
                <a:stretch>
                  <a:fillRect l="-1316" t="-6667" b="-26667"/>
                </a:stretch>
              </a:blipFill>
              <a:ln>
                <a:solidFill>
                  <a:schemeClr val="tx1">
                    <a:lumMod val="95000"/>
                  </a:schemeClr>
                </a:solid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06C14CA5-71E6-46AC-E3C9-F97539E41BD1}"/>
              </a:ext>
            </a:extLst>
          </p:cNvPr>
          <p:cNvGrpSpPr/>
          <p:nvPr/>
        </p:nvGrpSpPr>
        <p:grpSpPr>
          <a:xfrm>
            <a:off x="4730783" y="3141163"/>
            <a:ext cx="2868358" cy="3136900"/>
            <a:chOff x="7371412" y="3429000"/>
            <a:chExt cx="2868358" cy="3136900"/>
          </a:xfrm>
        </p:grpSpPr>
        <p:sp>
          <p:nvSpPr>
            <p:cNvPr id="40" name="Rectangle 39">
              <a:extLst>
                <a:ext uri="{FF2B5EF4-FFF2-40B4-BE49-F238E27FC236}">
                  <a16:creationId xmlns:a16="http://schemas.microsoft.com/office/drawing/2014/main" id="{8689B4F5-F959-F35E-808C-2E06767F4ABA}"/>
                </a:ext>
              </a:extLst>
            </p:cNvPr>
            <p:cNvSpPr/>
            <p:nvPr/>
          </p:nvSpPr>
          <p:spPr>
            <a:xfrm>
              <a:off x="7382577" y="3429000"/>
              <a:ext cx="2857193" cy="313690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Rectangle 40">
              <a:extLst>
                <a:ext uri="{FF2B5EF4-FFF2-40B4-BE49-F238E27FC236}">
                  <a16:creationId xmlns:a16="http://schemas.microsoft.com/office/drawing/2014/main" id="{DA186C6D-0652-AE10-8F54-A3ED3AA1AE40}"/>
                </a:ext>
              </a:extLst>
            </p:cNvPr>
            <p:cNvSpPr/>
            <p:nvPr/>
          </p:nvSpPr>
          <p:spPr>
            <a:xfrm>
              <a:off x="8558225" y="3847924"/>
              <a:ext cx="1487008" cy="258175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A06BB2B-6AAE-4E82-398B-990513821324}"/>
                    </a:ext>
                  </a:extLst>
                </p:cNvPr>
                <p:cNvSpPr/>
                <p:nvPr/>
              </p:nvSpPr>
              <p:spPr>
                <a:xfrm>
                  <a:off x="8675853" y="4337534"/>
                  <a:ext cx="1251752" cy="3350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43" name="Rectangle 42">
                  <a:extLst>
                    <a:ext uri="{FF2B5EF4-FFF2-40B4-BE49-F238E27FC236}">
                      <a16:creationId xmlns:a16="http://schemas.microsoft.com/office/drawing/2014/main" id="{0A06BB2B-6AAE-4E82-398B-990513821324}"/>
                    </a:ext>
                  </a:extLst>
                </p:cNvPr>
                <p:cNvSpPr>
                  <a:spLocks noRot="1" noChangeAspect="1" noMove="1" noResize="1" noEditPoints="1" noAdjustHandles="1" noChangeArrowheads="1" noChangeShapeType="1" noTextEdit="1"/>
                </p:cNvSpPr>
                <p:nvPr/>
              </p:nvSpPr>
              <p:spPr>
                <a:xfrm>
                  <a:off x="8675853" y="4337534"/>
                  <a:ext cx="1251752" cy="335053"/>
                </a:xfrm>
                <a:prstGeom prst="rect">
                  <a:avLst/>
                </a:prstGeom>
                <a:blipFill>
                  <a:blip r:embed="rId14"/>
                  <a:stretch>
                    <a:fillRect/>
                  </a:stretch>
                </a:blipFill>
                <a:ln>
                  <a:solidFill>
                    <a:schemeClr val="bg1"/>
                  </a:solidFill>
                </a:ln>
              </p:spPr>
              <p:txBody>
                <a:bodyPr/>
                <a:lstStyle/>
                <a:p>
                  <a:r>
                    <a:rPr lang="en-US">
                      <a:noFill/>
                    </a:rPr>
                    <a:t> </a:t>
                  </a:r>
                </a:p>
              </p:txBody>
            </p:sp>
          </mc:Fallback>
        </mc:AlternateContent>
        <p:sp>
          <p:nvSpPr>
            <p:cNvPr id="44" name="TextBox 43">
              <a:extLst>
                <a:ext uri="{FF2B5EF4-FFF2-40B4-BE49-F238E27FC236}">
                  <a16:creationId xmlns:a16="http://schemas.microsoft.com/office/drawing/2014/main" id="{58F25B0D-8D43-C7E1-BBDD-FD6C5052A822}"/>
                </a:ext>
              </a:extLst>
            </p:cNvPr>
            <p:cNvSpPr txBox="1"/>
            <p:nvPr/>
          </p:nvSpPr>
          <p:spPr>
            <a:xfrm>
              <a:off x="8558225" y="3478592"/>
              <a:ext cx="1617659" cy="369332"/>
            </a:xfrm>
            <a:prstGeom prst="rect">
              <a:avLst/>
            </a:prstGeom>
            <a:noFill/>
          </p:spPr>
          <p:txBody>
            <a:bodyPr wrap="square" rtlCol="0">
              <a:spAutoFit/>
            </a:bodyPr>
            <a:lstStyle/>
            <a:p>
              <a:pPr algn="ctr"/>
              <a:r>
                <a:rPr lang="en-US" b="1" i="1" dirty="0">
                  <a:solidFill>
                    <a:schemeClr val="bg1"/>
                  </a:solidFill>
                </a:rPr>
                <a:t>??????</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730985E3-A18A-BF8B-E5A4-8C315F851B00}"/>
                    </a:ext>
                  </a:extLst>
                </p:cNvPr>
                <p:cNvSpPr/>
                <p:nvPr/>
              </p:nvSpPr>
              <p:spPr>
                <a:xfrm>
                  <a:off x="8675853" y="4742586"/>
                  <a:ext cx="1251752" cy="1099028"/>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45" name="Rectangle 44">
                  <a:extLst>
                    <a:ext uri="{FF2B5EF4-FFF2-40B4-BE49-F238E27FC236}">
                      <a16:creationId xmlns:a16="http://schemas.microsoft.com/office/drawing/2014/main" id="{730985E3-A18A-BF8B-E5A4-8C315F851B00}"/>
                    </a:ext>
                  </a:extLst>
                </p:cNvPr>
                <p:cNvSpPr>
                  <a:spLocks noRot="1" noChangeAspect="1" noMove="1" noResize="1" noEditPoints="1" noAdjustHandles="1" noChangeArrowheads="1" noChangeShapeType="1" noTextEdit="1"/>
                </p:cNvSpPr>
                <p:nvPr/>
              </p:nvSpPr>
              <p:spPr>
                <a:xfrm>
                  <a:off x="8675853" y="4742586"/>
                  <a:ext cx="1251752" cy="1099028"/>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E215EE4-1F7A-43CC-9718-976C579D2F14}"/>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m:oMathPara>
                  </a14:m>
                  <a:endParaRPr lang="en-US" dirty="0">
                    <a:solidFill>
                      <a:schemeClr val="bg1"/>
                    </a:solidFill>
                  </a:endParaRPr>
                </a:p>
              </p:txBody>
            </p:sp>
          </mc:Choice>
          <mc:Fallback xmlns="">
            <p:sp>
              <p:nvSpPr>
                <p:cNvPr id="46" name="Rectangle 45">
                  <a:extLst>
                    <a:ext uri="{FF2B5EF4-FFF2-40B4-BE49-F238E27FC236}">
                      <a16:creationId xmlns:a16="http://schemas.microsoft.com/office/drawing/2014/main" id="{CE215EE4-1F7A-43CC-9718-976C579D2F14}"/>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6"/>
                  <a:stretch>
                    <a:fillRect/>
                  </a:stretch>
                </a:blipFill>
                <a:ln>
                  <a:solidFill>
                    <a:schemeClr val="bg1"/>
                  </a:solidFill>
                </a:ln>
              </p:spPr>
              <p:txBody>
                <a:bodyPr/>
                <a:lstStyle/>
                <a:p>
                  <a:r>
                    <a:rPr lang="en-US">
                      <a:noFill/>
                    </a:rPr>
                    <a:t> </a:t>
                  </a:r>
                </a:p>
              </p:txBody>
            </p:sp>
          </mc:Fallback>
        </mc:AlternateContent>
        <p:sp>
          <p:nvSpPr>
            <p:cNvPr id="47" name="TextBox 46">
              <a:extLst>
                <a:ext uri="{FF2B5EF4-FFF2-40B4-BE49-F238E27FC236}">
                  <a16:creationId xmlns:a16="http://schemas.microsoft.com/office/drawing/2014/main" id="{B728BEC0-13F1-C086-6251-E27FDEDF790F}"/>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48" name="Left Brace 47">
              <a:extLst>
                <a:ext uri="{FF2B5EF4-FFF2-40B4-BE49-F238E27FC236}">
                  <a16:creationId xmlns:a16="http://schemas.microsoft.com/office/drawing/2014/main" id="{3D67EC93-6940-A054-0A63-C959E6C196AD}"/>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80F6B39-F857-42DC-E9D1-EBC3C14A9210}"/>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49" name="TextBox 48">
                  <a:extLst>
                    <a:ext uri="{FF2B5EF4-FFF2-40B4-BE49-F238E27FC236}">
                      <a16:creationId xmlns:a16="http://schemas.microsoft.com/office/drawing/2014/main" id="{E80F6B39-F857-42DC-E9D1-EBC3C14A9210}"/>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5928D464-B83F-E9BD-F8B4-10C086173091}"/>
                  </a:ext>
                </a:extLst>
              </p:cNvPr>
              <p:cNvSpPr/>
              <p:nvPr/>
            </p:nvSpPr>
            <p:spPr>
              <a:xfrm>
                <a:off x="6035224" y="3620460"/>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50" name="Rectangle 49">
                <a:extLst>
                  <a:ext uri="{FF2B5EF4-FFF2-40B4-BE49-F238E27FC236}">
                    <a16:creationId xmlns:a16="http://schemas.microsoft.com/office/drawing/2014/main" id="{5928D464-B83F-E9BD-F8B4-10C086173091}"/>
                  </a:ext>
                </a:extLst>
              </p:cNvPr>
              <p:cNvSpPr>
                <a:spLocks noRot="1" noChangeAspect="1" noMove="1" noResize="1" noEditPoints="1" noAdjustHandles="1" noChangeArrowheads="1" noChangeShapeType="1" noTextEdit="1"/>
              </p:cNvSpPr>
              <p:nvPr/>
            </p:nvSpPr>
            <p:spPr>
              <a:xfrm>
                <a:off x="6035224" y="3620460"/>
                <a:ext cx="1251752" cy="351531"/>
              </a:xfrm>
              <a:prstGeom prst="rect">
                <a:avLst/>
              </a:prstGeom>
              <a:blipFill>
                <a:blip r:embed="rId1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84D2F2E-705B-10A7-645F-14027316589A}"/>
                  </a:ext>
                </a:extLst>
              </p:cNvPr>
              <p:cNvSpPr txBox="1"/>
              <p:nvPr/>
            </p:nvSpPr>
            <p:spPr>
              <a:xfrm>
                <a:off x="7766638" y="3564880"/>
                <a:ext cx="4184213" cy="1200393"/>
              </a:xfrm>
              <a:prstGeom prst="rect">
                <a:avLst/>
              </a:prstGeom>
              <a:solidFill>
                <a:schemeClr val="tx1">
                  <a:lumMod val="95000"/>
                </a:schemeClr>
              </a:solidFill>
              <a:ln>
                <a:solidFill>
                  <a:schemeClr val="bg1"/>
                </a:solidFill>
              </a:ln>
            </p:spPr>
            <p:txBody>
              <a:bodyPr wrap="square" rtlCol="0">
                <a:spAutoFit/>
              </a:bodyPr>
              <a:lstStyle/>
              <a:p>
                <a:r>
                  <a:rPr lang="en-US" b="0" dirty="0">
                    <a:solidFill>
                      <a:schemeClr val="bg1"/>
                    </a:solidFill>
                  </a:rPr>
                  <a:t>Rest of Proof: </a:t>
                </a:r>
                <a:endParaRPr lang="en-US" b="0" i="1" dirty="0">
                  <a:solidFill>
                    <a:schemeClr val="bg1"/>
                  </a:solidFill>
                  <a:latin typeface="Cambria Math" panose="02040503050406030204" pitchFamily="18" charset="0"/>
                </a:endParaRPr>
              </a:p>
              <a:p>
                <a:pPr/>
                <a:br>
                  <a:rPr lang="en-US"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𝑋</m:t>
                              </m:r>
                            </m:e>
                            <m:sup>
                              <m:r>
                                <a:rPr lang="en-US" b="0" i="1" smtClean="0">
                                  <a:solidFill>
                                    <a:schemeClr val="bg1"/>
                                  </a:solidFill>
                                  <a:latin typeface="Cambria Math" panose="02040503050406030204" pitchFamily="18" charset="0"/>
                                </a:rPr>
                                <m:t>′′</m:t>
                              </m:r>
                            </m:sup>
                          </m:sSup>
                        </m:e>
                      </m:d>
                      <m:r>
                        <a:rPr lang="en-US" b="0" i="1" smtClean="0">
                          <a:solidFill>
                            <a:schemeClr val="bg1"/>
                          </a:solidFill>
                          <a:latin typeface="Cambria Math" panose="02040503050406030204" pitchFamily="18" charset="0"/>
                        </a:rPr>
                        <m:t>&gt;</m:t>
                      </m:r>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𝑋</m:t>
                              </m:r>
                            </m:e>
                            <m:sup>
                              <m:r>
                                <a:rPr lang="en-US" b="0" i="1" smtClean="0">
                                  <a:solidFill>
                                    <a:schemeClr val="bg1"/>
                                  </a:solidFill>
                                  <a:latin typeface="Cambria Math" panose="02040503050406030204" pitchFamily="18" charset="0"/>
                                </a:rPr>
                                <m:t>′</m:t>
                              </m:r>
                            </m:sup>
                          </m:sSup>
                        </m:e>
                      </m:d>
                    </m:oMath>
                    <m:oMath xmlns:m="http://schemas.openxmlformats.org/officeDocument/2006/math">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𝑋</m:t>
                          </m:r>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𝑋</m:t>
                              </m:r>
                            </m:e>
                            <m:sup>
                              <m:r>
                                <a:rPr lang="en-US" b="0" i="1" smtClean="0">
                                  <a:solidFill>
                                    <a:schemeClr val="bg1"/>
                                  </a:solidFill>
                                  <a:latin typeface="Cambria Math" panose="02040503050406030204" pitchFamily="18" charset="0"/>
                                </a:rPr>
                                <m:t>′</m:t>
                              </m:r>
                            </m:sup>
                          </m:sSup>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e>
                      </m:d>
                      <m:r>
                        <a:rPr lang="en-US" b="0" i="1" smtClean="0">
                          <a:solidFill>
                            <a:schemeClr val="bg1"/>
                          </a:solidFill>
                          <a:latin typeface="Cambria Math" panose="02040503050406030204" pitchFamily="18" charset="0"/>
                        </a:rPr>
                        <m:t>&lt;</m:t>
                      </m:r>
                      <m:r>
                        <a:rPr lang="en-US" b="0" i="1" smtClean="0">
                          <a:solidFill>
                            <a:schemeClr val="bg1"/>
                          </a:solidFill>
                          <a:latin typeface="Cambria Math" panose="02040503050406030204" pitchFamily="18" charset="0"/>
                        </a:rPr>
                        <m:t>𝑉</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𝑋</m:t>
                              </m:r>
                            </m:e>
                            <m:sup>
                              <m:r>
                                <a:rPr lang="en-US" b="0" i="1" smtClean="0">
                                  <a:solidFill>
                                    <a:schemeClr val="bg1"/>
                                  </a:solidFill>
                                  <a:latin typeface="Cambria Math" panose="02040503050406030204" pitchFamily="18" charset="0"/>
                                </a:rPr>
                                <m:t>′′</m:t>
                              </m:r>
                            </m:sup>
                          </m:sSup>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𝑉</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oMath>
                  </m:oMathPara>
                </a14:m>
                <a:br>
                  <a:rPr lang="en-US" b="0" dirty="0">
                    <a:solidFill>
                      <a:schemeClr val="bg1"/>
                    </a:solidFill>
                  </a:rPr>
                </a:br>
                <a:endParaRPr lang="en-US" dirty="0">
                  <a:solidFill>
                    <a:schemeClr val="bg1"/>
                  </a:solidFill>
                </a:endParaRPr>
              </a:p>
            </p:txBody>
          </p:sp>
        </mc:Choice>
        <mc:Fallback xmlns="">
          <p:sp>
            <p:nvSpPr>
              <p:cNvPr id="52" name="TextBox 51">
                <a:extLst>
                  <a:ext uri="{FF2B5EF4-FFF2-40B4-BE49-F238E27FC236}">
                    <a16:creationId xmlns:a16="http://schemas.microsoft.com/office/drawing/2014/main" id="{884D2F2E-705B-10A7-645F-14027316589A}"/>
                  </a:ext>
                </a:extLst>
              </p:cNvPr>
              <p:cNvSpPr txBox="1">
                <a:spLocks noRot="1" noChangeAspect="1" noMove="1" noResize="1" noEditPoints="1" noAdjustHandles="1" noChangeArrowheads="1" noChangeShapeType="1" noTextEdit="1"/>
              </p:cNvSpPr>
              <p:nvPr/>
            </p:nvSpPr>
            <p:spPr>
              <a:xfrm>
                <a:off x="7766638" y="3564880"/>
                <a:ext cx="4184213" cy="1200393"/>
              </a:xfrm>
              <a:prstGeom prst="rect">
                <a:avLst/>
              </a:prstGeom>
              <a:blipFill>
                <a:blip r:embed="rId19"/>
                <a:stretch>
                  <a:fillRect l="-1208" t="-2083" b="-4167"/>
                </a:stretch>
              </a:blipFill>
              <a:ln>
                <a:solidFill>
                  <a:schemeClr val="bg1"/>
                </a:solidFill>
              </a:ln>
            </p:spPr>
            <p:txBody>
              <a:bodyPr/>
              <a:lstStyle/>
              <a:p>
                <a:r>
                  <a:rPr lang="en-US">
                    <a:noFill/>
                  </a:rPr>
                  <a:t> </a:t>
                </a:r>
              </a:p>
            </p:txBody>
          </p:sp>
        </mc:Fallback>
      </mc:AlternateContent>
      <p:sp>
        <p:nvSpPr>
          <p:cNvPr id="53" name="TextBox 52">
            <a:extLst>
              <a:ext uri="{FF2B5EF4-FFF2-40B4-BE49-F238E27FC236}">
                <a16:creationId xmlns:a16="http://schemas.microsoft.com/office/drawing/2014/main" id="{D963171D-80E1-4689-32FD-64913F8C3F31}"/>
              </a:ext>
            </a:extLst>
          </p:cNvPr>
          <p:cNvSpPr txBox="1"/>
          <p:nvPr/>
        </p:nvSpPr>
        <p:spPr>
          <a:xfrm>
            <a:off x="8241639" y="5575839"/>
            <a:ext cx="1039529" cy="830997"/>
          </a:xfrm>
          <a:prstGeom prst="rect">
            <a:avLst/>
          </a:prstGeom>
          <a:noFill/>
        </p:spPr>
        <p:txBody>
          <a:bodyPr wrap="square" rtlCol="0">
            <a:spAutoFit/>
          </a:bodyPr>
          <a:lstStyle/>
          <a:p>
            <a:r>
              <a:rPr lang="en-US" sz="1600" i="1" dirty="0"/>
              <a:t>This is optimal solution</a:t>
            </a:r>
          </a:p>
        </p:txBody>
      </p:sp>
      <p:sp>
        <p:nvSpPr>
          <p:cNvPr id="54" name="TextBox 53">
            <a:extLst>
              <a:ext uri="{FF2B5EF4-FFF2-40B4-BE49-F238E27FC236}">
                <a16:creationId xmlns:a16="http://schemas.microsoft.com/office/drawing/2014/main" id="{5BDE6146-35F0-02C0-22C3-B94A1C0C6767}"/>
              </a:ext>
            </a:extLst>
          </p:cNvPr>
          <p:cNvSpPr txBox="1"/>
          <p:nvPr/>
        </p:nvSpPr>
        <p:spPr>
          <a:xfrm>
            <a:off x="9923666" y="5726339"/>
            <a:ext cx="1357855" cy="830997"/>
          </a:xfrm>
          <a:prstGeom prst="rect">
            <a:avLst/>
          </a:prstGeom>
          <a:noFill/>
        </p:spPr>
        <p:txBody>
          <a:bodyPr wrap="square" rtlCol="0">
            <a:spAutoFit/>
          </a:bodyPr>
          <a:lstStyle/>
          <a:p>
            <a:r>
              <a:rPr lang="en-US" sz="1600" i="1" dirty="0"/>
              <a:t>But this is better solution. Contradiction!</a:t>
            </a:r>
          </a:p>
        </p:txBody>
      </p:sp>
      <p:cxnSp>
        <p:nvCxnSpPr>
          <p:cNvPr id="56" name="Straight Connector 55">
            <a:extLst>
              <a:ext uri="{FF2B5EF4-FFF2-40B4-BE49-F238E27FC236}">
                <a16:creationId xmlns:a16="http://schemas.microsoft.com/office/drawing/2014/main" id="{AC8A6E27-CD9A-BDB2-0A11-1FAF3FEB0065}"/>
              </a:ext>
            </a:extLst>
          </p:cNvPr>
          <p:cNvCxnSpPr>
            <a:cxnSpLocks/>
            <a:stCxn id="53" idx="0"/>
          </p:cNvCxnSpPr>
          <p:nvPr/>
        </p:nvCxnSpPr>
        <p:spPr>
          <a:xfrm flipV="1">
            <a:off x="8761404" y="4850962"/>
            <a:ext cx="570288" cy="72487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1735D2-5982-0097-7101-A8FB16BF3B03}"/>
              </a:ext>
            </a:extLst>
          </p:cNvPr>
          <p:cNvCxnSpPr>
            <a:cxnSpLocks/>
          </p:cNvCxnSpPr>
          <p:nvPr/>
        </p:nvCxnSpPr>
        <p:spPr>
          <a:xfrm flipV="1">
            <a:off x="10443431" y="4883367"/>
            <a:ext cx="333696" cy="8250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p:bldP spid="20" grpId="0" animBg="1"/>
      <p:bldP spid="50" grpId="0" animBg="1"/>
      <p:bldP spid="52" grpId="0" animBg="1"/>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35E69-377A-7996-B91D-118F6C21395A}"/>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0A18020E-1108-E436-4452-227CF00C501A}"/>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Optimal Substructure</a:t>
            </a:r>
          </a:p>
        </p:txBody>
      </p:sp>
      <p:sp>
        <p:nvSpPr>
          <p:cNvPr id="2" name="Rectangle 3">
            <a:extLst>
              <a:ext uri="{FF2B5EF4-FFF2-40B4-BE49-F238E27FC236}">
                <a16:creationId xmlns:a16="http://schemas.microsoft.com/office/drawing/2014/main" id="{EF653E3B-A53D-1E2A-1838-A95AA90039E4}"/>
              </a:ext>
            </a:extLst>
          </p:cNvPr>
          <p:cNvSpPr txBox="1">
            <a:spLocks noChangeArrowheads="1"/>
          </p:cNvSpPr>
          <p:nvPr>
            <p:custDataLst>
              <p:tags r:id="rId2"/>
            </p:custDataLst>
          </p:nvPr>
        </p:nvSpPr>
        <p:spPr>
          <a:xfrm>
            <a:off x="2632795" y="2280197"/>
            <a:ext cx="6926409" cy="553694"/>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cs typeface="ＭＳ Ｐゴシック" charset="0"/>
              </a:rPr>
              <a:t>The Knapsack Problem has </a:t>
            </a:r>
            <a:r>
              <a:rPr lang="en-US" b="1" i="1" u="sng" dirty="0">
                <a:solidFill>
                  <a:schemeClr val="bg1"/>
                </a:solidFill>
                <a:ea typeface="ＭＳ Ｐゴシック" charset="0"/>
                <a:cs typeface="ＭＳ Ｐゴシック" charset="0"/>
              </a:rPr>
              <a:t>Optimal Substructure</a:t>
            </a:r>
            <a:r>
              <a:rPr lang="en-US" dirty="0">
                <a:solidFill>
                  <a:schemeClr val="bg1"/>
                </a:solidFill>
                <a:ea typeface="ＭＳ Ｐゴシック" charset="0"/>
                <a:cs typeface="ＭＳ Ｐゴシック" charset="0"/>
              </a:rPr>
              <a:t>?</a:t>
            </a:r>
            <a:endParaRPr lang="en-US" dirty="0">
              <a:solidFill>
                <a:schemeClr val="bg1"/>
              </a:solidFill>
            </a:endParaRPr>
          </a:p>
        </p:txBody>
      </p:sp>
    </p:spTree>
    <p:extLst>
      <p:ext uri="{BB962C8B-B14F-4D97-AF65-F5344CB8AC3E}">
        <p14:creationId xmlns:p14="http://schemas.microsoft.com/office/powerpoint/2010/main" val="281971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BC32B-3AEE-4417-5752-E238A30A8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6BBA3-A219-C87C-E814-6138F267D30A}"/>
              </a:ext>
            </a:extLst>
          </p:cNvPr>
          <p:cNvSpPr>
            <a:spLocks noGrp="1"/>
          </p:cNvSpPr>
          <p:nvPr>
            <p:ph type="ctrTitle"/>
          </p:nvPr>
        </p:nvSpPr>
        <p:spPr/>
        <p:txBody>
          <a:bodyPr/>
          <a:lstStyle/>
          <a:p>
            <a:pPr algn="ctr"/>
            <a:r>
              <a:rPr lang="en-US" dirty="0"/>
              <a:t>What is the greedy Choice?</a:t>
            </a:r>
          </a:p>
        </p:txBody>
      </p:sp>
    </p:spTree>
    <p:extLst>
      <p:ext uri="{BB962C8B-B14F-4D97-AF65-F5344CB8AC3E}">
        <p14:creationId xmlns:p14="http://schemas.microsoft.com/office/powerpoint/2010/main" val="356997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EECC-511A-17CD-7BE3-1FFD07077D25}"/>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09C80E69-FD77-DF8E-5D2A-E141225B3F7D}"/>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Back To Algorithm!</a:t>
            </a:r>
          </a:p>
        </p:txBody>
      </p:sp>
      <p:sp>
        <p:nvSpPr>
          <p:cNvPr id="2" name="Rectangle 3">
            <a:extLst>
              <a:ext uri="{FF2B5EF4-FFF2-40B4-BE49-F238E27FC236}">
                <a16:creationId xmlns:a16="http://schemas.microsoft.com/office/drawing/2014/main" id="{3D5BEEAB-8755-AF08-A31B-2EC9D5B397B0}"/>
              </a:ext>
            </a:extLst>
          </p:cNvPr>
          <p:cNvSpPr txBox="1">
            <a:spLocks noChangeArrowheads="1"/>
          </p:cNvSpPr>
          <p:nvPr>
            <p:custDataLst>
              <p:tags r:id="rId2"/>
            </p:custDataLst>
          </p:nvPr>
        </p:nvSpPr>
        <p:spPr>
          <a:xfrm>
            <a:off x="1247879" y="2525215"/>
            <a:ext cx="2525132" cy="1068905"/>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Chose item with </a:t>
            </a:r>
            <a:r>
              <a:rPr lang="en-US" dirty="0">
                <a:solidFill>
                  <a:schemeClr val="accent1"/>
                </a:solidFill>
                <a:ea typeface="ＭＳ Ｐゴシック" charset="0"/>
              </a:rPr>
              <a:t>highest value</a:t>
            </a:r>
            <a:r>
              <a:rPr lang="en-US" dirty="0">
                <a:solidFill>
                  <a:schemeClr val="bg1"/>
                </a:solidFill>
                <a:ea typeface="ＭＳ Ｐゴシック" charset="0"/>
              </a:rPr>
              <a:t>?</a:t>
            </a:r>
            <a:endParaRPr lang="en-US" dirty="0">
              <a:solidFill>
                <a:schemeClr val="bg1"/>
              </a:solidFill>
            </a:endParaRPr>
          </a:p>
        </p:txBody>
      </p:sp>
      <p:sp>
        <p:nvSpPr>
          <p:cNvPr id="3" name="TextBox 2">
            <a:extLst>
              <a:ext uri="{FF2B5EF4-FFF2-40B4-BE49-F238E27FC236}">
                <a16:creationId xmlns:a16="http://schemas.microsoft.com/office/drawing/2014/main" id="{8B86B0C6-51FD-F9DD-5737-28D20D863136}"/>
              </a:ext>
            </a:extLst>
          </p:cNvPr>
          <p:cNvSpPr txBox="1"/>
          <p:nvPr/>
        </p:nvSpPr>
        <p:spPr>
          <a:xfrm>
            <a:off x="3447004" y="1440293"/>
            <a:ext cx="5297989" cy="369332"/>
          </a:xfrm>
          <a:prstGeom prst="rect">
            <a:avLst/>
          </a:prstGeom>
          <a:noFill/>
          <a:ln>
            <a:solidFill>
              <a:schemeClr val="tx1">
                <a:lumMod val="95000"/>
              </a:schemeClr>
            </a:solidFill>
          </a:ln>
        </p:spPr>
        <p:txBody>
          <a:bodyPr wrap="none" rtlCol="0">
            <a:spAutoFit/>
          </a:bodyPr>
          <a:lstStyle/>
          <a:p>
            <a:pPr algn="ctr"/>
            <a:r>
              <a:rPr lang="en-US" dirty="0"/>
              <a:t>What is the greedy choice we should make for this one?</a:t>
            </a:r>
          </a:p>
        </p:txBody>
      </p:sp>
      <p:sp>
        <p:nvSpPr>
          <p:cNvPr id="4" name="Rectangle 3">
            <a:extLst>
              <a:ext uri="{FF2B5EF4-FFF2-40B4-BE49-F238E27FC236}">
                <a16:creationId xmlns:a16="http://schemas.microsoft.com/office/drawing/2014/main" id="{D78836F1-9FED-88EF-1A26-73109B29BE54}"/>
              </a:ext>
            </a:extLst>
          </p:cNvPr>
          <p:cNvSpPr txBox="1">
            <a:spLocks noChangeArrowheads="1"/>
          </p:cNvSpPr>
          <p:nvPr>
            <p:custDataLst>
              <p:tags r:id="rId3"/>
            </p:custDataLst>
          </p:nvPr>
        </p:nvSpPr>
        <p:spPr>
          <a:xfrm>
            <a:off x="2670243" y="4653665"/>
            <a:ext cx="2525132" cy="1068905"/>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Chose item with </a:t>
            </a:r>
            <a:r>
              <a:rPr lang="en-US" dirty="0">
                <a:solidFill>
                  <a:schemeClr val="accent2"/>
                </a:solidFill>
                <a:ea typeface="ＭＳ Ｐゴシック" charset="0"/>
              </a:rPr>
              <a:t>lowest weight</a:t>
            </a:r>
            <a:r>
              <a:rPr lang="en-US" dirty="0">
                <a:solidFill>
                  <a:schemeClr val="bg1"/>
                </a:solidFill>
                <a:ea typeface="ＭＳ Ｐゴシック" charset="0"/>
              </a:rPr>
              <a:t>?</a:t>
            </a:r>
            <a:endParaRPr lang="en-US" dirty="0">
              <a:solidFill>
                <a:schemeClr val="bg1"/>
              </a:solidFill>
            </a:endParaRPr>
          </a:p>
        </p:txBody>
      </p:sp>
      <p:sp>
        <p:nvSpPr>
          <p:cNvPr id="5" name="Rectangle 3">
            <a:extLst>
              <a:ext uri="{FF2B5EF4-FFF2-40B4-BE49-F238E27FC236}">
                <a16:creationId xmlns:a16="http://schemas.microsoft.com/office/drawing/2014/main" id="{9FD1E923-36B1-1570-6FD4-7A62A0213AC5}"/>
              </a:ext>
            </a:extLst>
          </p:cNvPr>
          <p:cNvSpPr txBox="1">
            <a:spLocks noChangeArrowheads="1"/>
          </p:cNvSpPr>
          <p:nvPr>
            <p:custDataLst>
              <p:tags r:id="rId4"/>
            </p:custDataLst>
          </p:nvPr>
        </p:nvSpPr>
        <p:spPr>
          <a:xfrm>
            <a:off x="7763805" y="2525215"/>
            <a:ext cx="3285194" cy="141112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Choose item that </a:t>
            </a:r>
            <a:r>
              <a:rPr lang="en-US" dirty="0">
                <a:solidFill>
                  <a:schemeClr val="accent3"/>
                </a:solidFill>
                <a:ea typeface="ＭＳ Ｐゴシック" charset="0"/>
              </a:rPr>
              <a:t>maximizes knapsack space left over</a:t>
            </a:r>
            <a:endParaRPr lang="en-US" dirty="0">
              <a:solidFill>
                <a:schemeClr val="accent3"/>
              </a:solidFill>
            </a:endParaRPr>
          </a:p>
        </p:txBody>
      </p:sp>
      <p:sp>
        <p:nvSpPr>
          <p:cNvPr id="6" name="Rectangle 3">
            <a:extLst>
              <a:ext uri="{FF2B5EF4-FFF2-40B4-BE49-F238E27FC236}">
                <a16:creationId xmlns:a16="http://schemas.microsoft.com/office/drawing/2014/main" id="{15B2A2BF-52B8-E0F7-8621-162955174DA3}"/>
              </a:ext>
            </a:extLst>
          </p:cNvPr>
          <p:cNvSpPr txBox="1">
            <a:spLocks noChangeArrowheads="1"/>
          </p:cNvSpPr>
          <p:nvPr>
            <p:custDataLst>
              <p:tags r:id="rId5"/>
            </p:custDataLst>
          </p:nvPr>
        </p:nvSpPr>
        <p:spPr>
          <a:xfrm>
            <a:off x="6365344" y="4844161"/>
            <a:ext cx="2796922" cy="141112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Choose item with </a:t>
            </a:r>
            <a:r>
              <a:rPr lang="en-US" dirty="0">
                <a:solidFill>
                  <a:schemeClr val="accent4"/>
                </a:solidFill>
                <a:ea typeface="ＭＳ Ｐゴシック" charset="0"/>
              </a:rPr>
              <a:t>highest value – weight ratio</a:t>
            </a:r>
            <a:endParaRPr lang="en-US" dirty="0">
              <a:solidFill>
                <a:schemeClr val="accent4"/>
              </a:solidFill>
            </a:endParaRPr>
          </a:p>
        </p:txBody>
      </p:sp>
      <p:sp>
        <p:nvSpPr>
          <p:cNvPr id="7" name="Rectangle 3">
            <a:extLst>
              <a:ext uri="{FF2B5EF4-FFF2-40B4-BE49-F238E27FC236}">
                <a16:creationId xmlns:a16="http://schemas.microsoft.com/office/drawing/2014/main" id="{4AAC802A-E8FC-4D2E-C625-874DC2DD4B34}"/>
              </a:ext>
            </a:extLst>
          </p:cNvPr>
          <p:cNvSpPr txBox="1">
            <a:spLocks noChangeArrowheads="1"/>
          </p:cNvSpPr>
          <p:nvPr>
            <p:custDataLst>
              <p:tags r:id="rId6"/>
            </p:custDataLst>
          </p:nvPr>
        </p:nvSpPr>
        <p:spPr>
          <a:xfrm>
            <a:off x="4913903" y="2793310"/>
            <a:ext cx="2364189" cy="141112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Choose item with </a:t>
            </a:r>
            <a:r>
              <a:rPr lang="en-US" dirty="0">
                <a:solidFill>
                  <a:schemeClr val="accent5"/>
                </a:solidFill>
                <a:ea typeface="ＭＳ Ｐゴシック" charset="0"/>
              </a:rPr>
              <a:t>highest weight – value ratio</a:t>
            </a:r>
            <a:endParaRPr lang="en-US" dirty="0">
              <a:solidFill>
                <a:schemeClr val="accent5"/>
              </a:solidFill>
            </a:endParaRPr>
          </a:p>
        </p:txBody>
      </p:sp>
    </p:spTree>
    <p:extLst>
      <p:ext uri="{BB962C8B-B14F-4D97-AF65-F5344CB8AC3E}">
        <p14:creationId xmlns:p14="http://schemas.microsoft.com/office/powerpoint/2010/main" val="72225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71682-42D7-2C88-38D4-723C6681D224}"/>
            </a:ext>
          </a:extLst>
        </p:cNvPr>
        <p:cNvGrpSpPr/>
        <p:nvPr/>
      </p:nvGrpSpPr>
      <p:grpSpPr>
        <a:xfrm>
          <a:off x="0" y="0"/>
          <a:ext cx="0" cy="0"/>
          <a:chOff x="0" y="0"/>
          <a:chExt cx="0" cy="0"/>
        </a:xfrm>
      </p:grpSpPr>
      <p:sp>
        <p:nvSpPr>
          <p:cNvPr id="25603" name="Rectangle 2">
            <a:extLst>
              <a:ext uri="{FF2B5EF4-FFF2-40B4-BE49-F238E27FC236}">
                <a16:creationId xmlns:a16="http://schemas.microsoft.com/office/drawing/2014/main" id="{3A476C7A-A9A6-F3AF-689A-92EF07FEF269}"/>
              </a:ext>
            </a:extLst>
          </p:cNvPr>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a:t>
            </a:r>
          </a:p>
        </p:txBody>
      </p:sp>
      <p:graphicFrame>
        <p:nvGraphicFramePr>
          <p:cNvPr id="5" name="Table 4">
            <a:extLst>
              <a:ext uri="{FF2B5EF4-FFF2-40B4-BE49-F238E27FC236}">
                <a16:creationId xmlns:a16="http://schemas.microsoft.com/office/drawing/2014/main" id="{143DBF8D-C9DE-2A5D-2F28-B359AAFBCF21}"/>
              </a:ext>
            </a:extLst>
          </p:cNvPr>
          <p:cNvGraphicFramePr>
            <a:graphicFrameLocks noGrp="1"/>
          </p:cNvGraphicFramePr>
          <p:nvPr/>
        </p:nvGraphicFramePr>
        <p:xfrm>
          <a:off x="507398" y="3157492"/>
          <a:ext cx="2665459" cy="1478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41369">
                  <a:extLst>
                    <a:ext uri="{9D8B030D-6E8A-4147-A177-3AD203B41FA5}">
                      <a16:colId xmlns:a16="http://schemas.microsoft.com/office/drawing/2014/main" val="20001"/>
                    </a:ext>
                  </a:extLst>
                </a:gridCol>
                <a:gridCol w="985890">
                  <a:extLst>
                    <a:ext uri="{9D8B030D-6E8A-4147-A177-3AD203B41FA5}">
                      <a16:colId xmlns:a16="http://schemas.microsoft.com/office/drawing/2014/main" val="20002"/>
                    </a:ext>
                  </a:extLst>
                </a:gridCol>
              </a:tblGrid>
              <a:tr h="23876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25</a:t>
                      </a:r>
                    </a:p>
                  </a:txBody>
                  <a:tcPr/>
                </a:tc>
                <a:tc>
                  <a:txBody>
                    <a:bodyPr/>
                    <a:lstStyle/>
                    <a:p>
                      <a:pPr algn="ctr"/>
                      <a:r>
                        <a:rPr lang="en-US" dirty="0"/>
                        <a:t>18</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24</a:t>
                      </a:r>
                    </a:p>
                  </a:txBody>
                  <a:tcPr/>
                </a:tc>
                <a:tc>
                  <a:txBody>
                    <a:bodyPr/>
                    <a:lstStyle/>
                    <a:p>
                      <a:pPr algn="ctr"/>
                      <a:r>
                        <a:rPr lang="en-US" dirty="0"/>
                        <a:t>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15</a:t>
                      </a:r>
                    </a:p>
                  </a:txBody>
                  <a:tcPr/>
                </a:tc>
                <a:tc>
                  <a:txBody>
                    <a:bodyPr/>
                    <a:lstStyle/>
                    <a:p>
                      <a:pPr algn="ctr"/>
                      <a:r>
                        <a:rPr lang="en-US" dirty="0"/>
                        <a:t>10</a:t>
                      </a: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437C379-4EE2-662F-3BFC-FEE904EF6AE0}"/>
              </a:ext>
            </a:extLst>
          </p:cNvPr>
          <p:cNvSpPr txBox="1"/>
          <p:nvPr/>
        </p:nvSpPr>
        <p:spPr>
          <a:xfrm>
            <a:off x="431197" y="2788160"/>
            <a:ext cx="1794769" cy="400110"/>
          </a:xfrm>
          <a:prstGeom prst="rect">
            <a:avLst/>
          </a:prstGeom>
          <a:noFill/>
        </p:spPr>
        <p:txBody>
          <a:bodyPr wrap="square" rtlCol="0">
            <a:spAutoFit/>
          </a:bodyPr>
          <a:lstStyle/>
          <a:p>
            <a:r>
              <a:rPr lang="en-US" sz="2000" dirty="0">
                <a:ea typeface="ＭＳ Ｐゴシック" charset="0"/>
              </a:rPr>
              <a:t>n = 3, C = 20</a:t>
            </a:r>
            <a:endParaRPr lang="en-US" sz="2000" dirty="0"/>
          </a:p>
        </p:txBody>
      </p:sp>
      <p:sp>
        <p:nvSpPr>
          <p:cNvPr id="22" name="Rectangle 3">
            <a:extLst>
              <a:ext uri="{FF2B5EF4-FFF2-40B4-BE49-F238E27FC236}">
                <a16:creationId xmlns:a16="http://schemas.microsoft.com/office/drawing/2014/main" id="{994225F1-D7E0-A5D4-E5F6-D4DBEE99A0E0}"/>
              </a:ext>
            </a:extLst>
          </p:cNvPr>
          <p:cNvSpPr txBox="1">
            <a:spLocks noChangeArrowheads="1"/>
          </p:cNvSpPr>
          <p:nvPr>
            <p:custDataLst>
              <p:tags r:id="rId2"/>
            </p:custDataLst>
          </p:nvPr>
        </p:nvSpPr>
        <p:spPr>
          <a:xfrm>
            <a:off x="7940508" y="5734534"/>
            <a:ext cx="2158731" cy="904640"/>
          </a:xfrm>
          <a:prstGeom prst="rect">
            <a:avLst/>
          </a:prstGeom>
        </p:spPr>
        <p:txBody>
          <a:bodyPr vert="horz" lIns="91440" tIns="45720" rIns="91440" bIns="45720" rtlCol="0" anchor="t" anchorCtr="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But this is NOT the optimal solution (see next slide)</a:t>
            </a:r>
          </a:p>
        </p:txBody>
      </p:sp>
      <p:sp>
        <p:nvSpPr>
          <p:cNvPr id="7" name="Rectangle 3">
            <a:extLst>
              <a:ext uri="{FF2B5EF4-FFF2-40B4-BE49-F238E27FC236}">
                <a16:creationId xmlns:a16="http://schemas.microsoft.com/office/drawing/2014/main" id="{277C45E7-F5AB-CF2D-61C2-929465DB3ADD}"/>
              </a:ext>
            </a:extLst>
          </p:cNvPr>
          <p:cNvSpPr txBox="1">
            <a:spLocks noChangeArrowheads="1"/>
          </p:cNvSpPr>
          <p:nvPr>
            <p:custDataLst>
              <p:tags r:id="rId3"/>
            </p:custDataLst>
          </p:nvPr>
        </p:nvSpPr>
        <p:spPr>
          <a:xfrm>
            <a:off x="4831844" y="1000163"/>
            <a:ext cx="2525132" cy="1068905"/>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Chose item with </a:t>
            </a:r>
            <a:r>
              <a:rPr lang="en-US" dirty="0">
                <a:solidFill>
                  <a:schemeClr val="accent1"/>
                </a:solidFill>
                <a:ea typeface="ＭＳ Ｐゴシック" charset="0"/>
              </a:rPr>
              <a:t>highest value</a:t>
            </a:r>
            <a:r>
              <a:rPr lang="en-US" dirty="0">
                <a:solidFill>
                  <a:schemeClr val="bg1"/>
                </a:solidFill>
                <a:ea typeface="ＭＳ Ｐゴシック" charset="0"/>
              </a:rPr>
              <a:t>?</a:t>
            </a:r>
            <a:endParaRPr lang="en-US" dirty="0">
              <a:solidFill>
                <a:schemeClr val="bg1"/>
              </a:solidFill>
            </a:endParaRPr>
          </a:p>
        </p:txBody>
      </p:sp>
      <p:sp>
        <p:nvSpPr>
          <p:cNvPr id="9" name="Rectangle 3">
            <a:extLst>
              <a:ext uri="{FF2B5EF4-FFF2-40B4-BE49-F238E27FC236}">
                <a16:creationId xmlns:a16="http://schemas.microsoft.com/office/drawing/2014/main" id="{80326ECA-BFAF-1C80-09A5-4698F2D1683F}"/>
              </a:ext>
            </a:extLst>
          </p:cNvPr>
          <p:cNvSpPr txBox="1">
            <a:spLocks noChangeArrowheads="1"/>
          </p:cNvSpPr>
          <p:nvPr>
            <p:custDataLst>
              <p:tags r:id="rId4"/>
            </p:custDataLst>
          </p:nvPr>
        </p:nvSpPr>
        <p:spPr>
          <a:xfrm>
            <a:off x="3598547" y="2527147"/>
            <a:ext cx="4968403"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1</a:t>
            </a:r>
            <a:r>
              <a:rPr lang="en-US" sz="28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BD3E532E-65D8-B647-9D5E-7A85660F2106}"/>
              </a:ext>
            </a:extLst>
          </p:cNvPr>
          <p:cNvSpPr txBox="1">
            <a:spLocks noChangeArrowheads="1"/>
          </p:cNvSpPr>
          <p:nvPr>
            <p:custDataLst>
              <p:tags r:id="rId5"/>
            </p:custDataLst>
          </p:nvPr>
        </p:nvSpPr>
        <p:spPr>
          <a:xfrm>
            <a:off x="3598547" y="3012995"/>
            <a:ext cx="496840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1 (highest value)</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46D4E242-7CB1-9ADF-6832-2CC279CAE08F}"/>
                  </a:ext>
                </a:extLst>
              </p:cNvPr>
              <p:cNvSpPr txBox="1">
                <a:spLocks noChangeArrowheads="1"/>
              </p:cNvSpPr>
              <p:nvPr>
                <p:custDataLst>
                  <p:tags r:id="rId6"/>
                </p:custDataLst>
              </p:nvPr>
            </p:nvSpPr>
            <p:spPr>
              <a:xfrm>
                <a:off x="8824403" y="3002931"/>
                <a:ext cx="254967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=25,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=2</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46D4E242-7CB1-9ADF-6832-2CC279CAE08F}"/>
                  </a:ext>
                </a:extLst>
              </p:cNvPr>
              <p:cNvSpPr txBox="1">
                <a:spLocks noRot="1" noChangeAspect="1" noMove="1" noResize="1" noEditPoints="1" noAdjustHandles="1" noChangeArrowheads="1" noChangeShapeType="1" noTextEdit="1"/>
              </p:cNvSpPr>
              <p:nvPr>
                <p:custDataLst>
                  <p:tags r:id="rId11"/>
                </p:custDataLst>
              </p:nvPr>
            </p:nvSpPr>
            <p:spPr>
              <a:xfrm>
                <a:off x="8824403" y="3002931"/>
                <a:ext cx="2549672" cy="549170"/>
              </a:xfrm>
              <a:prstGeom prst="rect">
                <a:avLst/>
              </a:prstGeom>
              <a:blipFill>
                <a:blip r:embed="rId12"/>
                <a:stretch>
                  <a:fillRect/>
                </a:stretch>
              </a:blipFill>
              <a:ln>
                <a:solidFill>
                  <a:schemeClr val="bg1"/>
                </a:solidFill>
              </a:ln>
            </p:spPr>
            <p:txBody>
              <a:bodyPr/>
              <a:lstStyle/>
              <a:p>
                <a:r>
                  <a:rPr lang="en-US">
                    <a:noFill/>
                  </a:rPr>
                  <a:t> </a:t>
                </a:r>
              </a:p>
            </p:txBody>
          </p:sp>
        </mc:Fallback>
      </mc:AlternateContent>
      <p:sp>
        <p:nvSpPr>
          <p:cNvPr id="12" name="Rectangle 3">
            <a:extLst>
              <a:ext uri="{FF2B5EF4-FFF2-40B4-BE49-F238E27FC236}">
                <a16:creationId xmlns:a16="http://schemas.microsoft.com/office/drawing/2014/main" id="{15055EF9-77AF-BCE6-E4F2-800CA1B86B20}"/>
              </a:ext>
            </a:extLst>
          </p:cNvPr>
          <p:cNvSpPr txBox="1">
            <a:spLocks noChangeArrowheads="1"/>
          </p:cNvSpPr>
          <p:nvPr>
            <p:custDataLst>
              <p:tags r:id="rId7"/>
            </p:custDataLst>
          </p:nvPr>
        </p:nvSpPr>
        <p:spPr>
          <a:xfrm>
            <a:off x="3598547" y="3738892"/>
            <a:ext cx="4968403"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2</a:t>
            </a:r>
            <a:r>
              <a:rPr lang="en-US" sz="2800" dirty="0">
                <a:ea typeface="ＭＳ Ｐゴシック" charset="0"/>
                <a:cs typeface="ＭＳ Ｐゴシック" charset="0"/>
              </a:rPr>
              <a:t>:</a:t>
            </a:r>
          </a:p>
        </p:txBody>
      </p:sp>
      <mc:AlternateContent xmlns:mc="http://schemas.openxmlformats.org/markup-compatibility/2006" xmlns:a14="http://schemas.microsoft.com/office/drawing/2010/main">
        <mc:Choice Requires="a14">
          <p:sp>
            <p:nvSpPr>
              <p:cNvPr id="13" name="Rectangle 3">
                <a:extLst>
                  <a:ext uri="{FF2B5EF4-FFF2-40B4-BE49-F238E27FC236}">
                    <a16:creationId xmlns:a16="http://schemas.microsoft.com/office/drawing/2014/main" id="{33EEFCC1-5A27-F2C7-DA89-53778924FB7D}"/>
                  </a:ext>
                </a:extLst>
              </p:cNvPr>
              <p:cNvSpPr txBox="1">
                <a:spLocks noChangeArrowheads="1"/>
              </p:cNvSpPr>
              <p:nvPr>
                <p:custDataLst>
                  <p:tags r:id="rId8"/>
                </p:custDataLst>
              </p:nvPr>
            </p:nvSpPr>
            <p:spPr>
              <a:xfrm>
                <a:off x="3598547" y="4224739"/>
                <a:ext cx="4968403" cy="702367"/>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t>
                </a:r>
                <a14:m>
                  <m:oMath xmlns:m="http://schemas.openxmlformats.org/officeDocument/2006/math">
                    <m:f>
                      <m:fPr>
                        <m:ctrlPr>
                          <a:rPr lang="en-US" sz="2800" b="0" i="1" smtClean="0">
                            <a:solidFill>
                              <a:schemeClr val="bg1"/>
                            </a:solidFill>
                            <a:latin typeface="Cambria Math" panose="02040503050406030204" pitchFamily="18" charset="0"/>
                            <a:ea typeface="ＭＳ Ｐゴシック" charset="0"/>
                            <a:cs typeface="ＭＳ Ｐゴシック" charset="0"/>
                          </a:rPr>
                        </m:ctrlPr>
                      </m:fPr>
                      <m:num>
                        <m:r>
                          <a:rPr lang="en-US" sz="2800" b="0" i="1" smtClean="0">
                            <a:solidFill>
                              <a:schemeClr val="bg1"/>
                            </a:solidFill>
                            <a:latin typeface="Cambria Math" panose="02040503050406030204" pitchFamily="18" charset="0"/>
                            <a:ea typeface="ＭＳ Ｐゴシック" charset="0"/>
                            <a:cs typeface="ＭＳ Ｐゴシック" charset="0"/>
                          </a:rPr>
                          <m:t>2</m:t>
                        </m:r>
                      </m:num>
                      <m:den>
                        <m:r>
                          <a:rPr lang="en-US" sz="2800" b="0" i="1" smtClean="0">
                            <a:solidFill>
                              <a:schemeClr val="bg1"/>
                            </a:solidFill>
                            <a:latin typeface="Cambria Math" panose="02040503050406030204" pitchFamily="18" charset="0"/>
                            <a:ea typeface="ＭＳ Ｐゴシック" charset="0"/>
                            <a:cs typeface="ＭＳ Ｐゴシック" charset="0"/>
                          </a:rPr>
                          <m:t>15</m:t>
                        </m:r>
                      </m:den>
                    </m:f>
                    <m:r>
                      <a:rPr lang="en-US" sz="2800" b="0" i="1" smtClean="0">
                        <a:solidFill>
                          <a:schemeClr val="bg1"/>
                        </a:solidFill>
                        <a:latin typeface="Cambria Math" panose="02040503050406030204" pitchFamily="18" charset="0"/>
                        <a:ea typeface="ＭＳ Ｐゴシック" charset="0"/>
                        <a:cs typeface="ＭＳ Ｐゴシック" charset="0"/>
                      </a:rPr>
                      <m:t>=0.133</m:t>
                    </m:r>
                  </m:oMath>
                </a14:m>
                <a:r>
                  <a:rPr lang="en-US" sz="2800" dirty="0">
                    <a:solidFill>
                      <a:schemeClr val="bg1"/>
                    </a:solidFill>
                    <a:ea typeface="ＭＳ Ｐゴシック" charset="0"/>
                    <a:cs typeface="ＭＳ Ｐゴシック" charset="0"/>
                  </a:rPr>
                  <a:t> of item 2</a:t>
                </a:r>
              </a:p>
            </p:txBody>
          </p:sp>
        </mc:Choice>
        <mc:Fallback xmlns="">
          <p:sp>
            <p:nvSpPr>
              <p:cNvPr id="13" name="Rectangle 3">
                <a:extLst>
                  <a:ext uri="{FF2B5EF4-FFF2-40B4-BE49-F238E27FC236}">
                    <a16:creationId xmlns:a16="http://schemas.microsoft.com/office/drawing/2014/main" id="{33EEFCC1-5A27-F2C7-DA89-53778924FB7D}"/>
                  </a:ext>
                </a:extLst>
              </p:cNvPr>
              <p:cNvSpPr txBox="1">
                <a:spLocks noRot="1" noChangeAspect="1" noMove="1" noResize="1" noEditPoints="1" noAdjustHandles="1" noChangeArrowheads="1" noChangeShapeType="1" noTextEdit="1"/>
              </p:cNvSpPr>
              <p:nvPr>
                <p:custDataLst>
                  <p:tags r:id="rId13"/>
                </p:custDataLst>
              </p:nvPr>
            </p:nvSpPr>
            <p:spPr>
              <a:xfrm>
                <a:off x="3598547" y="4224739"/>
                <a:ext cx="4968403" cy="702367"/>
              </a:xfrm>
              <a:prstGeom prst="rect">
                <a:avLst/>
              </a:prstGeom>
              <a:blipFill>
                <a:blip r:embed="rId14"/>
                <a:stretch>
                  <a:fillRect l="-2290" t="-1754" b="-350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42EBB658-9059-3020-A592-FA214DB73B10}"/>
                  </a:ext>
                </a:extLst>
              </p:cNvPr>
              <p:cNvSpPr txBox="1">
                <a:spLocks noChangeArrowheads="1"/>
              </p:cNvSpPr>
              <p:nvPr>
                <p:custDataLst>
                  <p:tags r:id="rId9"/>
                </p:custDataLst>
              </p:nvPr>
            </p:nvSpPr>
            <p:spPr>
              <a:xfrm>
                <a:off x="8683839" y="4214676"/>
                <a:ext cx="3000763" cy="71243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=25+</m:t>
                      </m:r>
                      <m:d>
                        <m:dPr>
                          <m:ctrlPr>
                            <a:rPr lang="en-US" sz="2800" b="0" i="1" smtClean="0">
                              <a:solidFill>
                                <a:schemeClr val="accent3"/>
                              </a:solidFill>
                              <a:latin typeface="Cambria Math" panose="02040503050406030204" pitchFamily="18" charset="0"/>
                              <a:ea typeface="ＭＳ Ｐゴシック" charset="0"/>
                              <a:cs typeface="ＭＳ Ｐゴシック" charset="0"/>
                            </a:rPr>
                          </m:ctrlPr>
                        </m:dPr>
                        <m:e>
                          <m:r>
                            <a:rPr lang="en-US" sz="2800" b="0" i="1" smtClean="0">
                              <a:solidFill>
                                <a:schemeClr val="accent3"/>
                              </a:solidFill>
                              <a:latin typeface="Cambria Math" panose="02040503050406030204" pitchFamily="18" charset="0"/>
                              <a:ea typeface="ＭＳ Ｐゴシック" charset="0"/>
                              <a:cs typeface="ＭＳ Ｐゴシック" charset="0"/>
                            </a:rPr>
                            <m:t>24∗0.133</m:t>
                          </m:r>
                        </m:e>
                      </m:d>
                      <m:r>
                        <a:rPr lang="en-US" sz="2800" b="0" i="1" smtClean="0">
                          <a:solidFill>
                            <a:schemeClr val="bg1"/>
                          </a:solidFill>
                          <a:latin typeface="Cambria Math" panose="02040503050406030204" pitchFamily="18" charset="0"/>
                          <a:ea typeface="ＭＳ Ｐゴシック" charset="0"/>
                          <a:cs typeface="ＭＳ Ｐゴシック" charset="0"/>
                        </a:rPr>
                        <m:t>=</m:t>
                      </m:r>
                      <m:r>
                        <a:rPr lang="en-US" sz="2800" b="0" i="1" smtClean="0">
                          <a:solidFill>
                            <a:schemeClr val="accent4"/>
                          </a:solidFill>
                          <a:latin typeface="Cambria Math" panose="02040503050406030204" pitchFamily="18" charset="0"/>
                          <a:ea typeface="ＭＳ Ｐゴシック" charset="0"/>
                          <a:cs typeface="ＭＳ Ｐゴシック" charset="0"/>
                        </a:rPr>
                        <m:t>28.2</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42EBB658-9059-3020-A592-FA214DB73B10}"/>
                  </a:ext>
                </a:extLst>
              </p:cNvPr>
              <p:cNvSpPr txBox="1">
                <a:spLocks noRot="1" noChangeAspect="1" noMove="1" noResize="1" noEditPoints="1" noAdjustHandles="1" noChangeArrowheads="1" noChangeShapeType="1" noTextEdit="1"/>
              </p:cNvSpPr>
              <p:nvPr>
                <p:custDataLst>
                  <p:tags r:id="rId15"/>
                </p:custDataLst>
              </p:nvPr>
            </p:nvSpPr>
            <p:spPr>
              <a:xfrm>
                <a:off x="8683839" y="4214676"/>
                <a:ext cx="3000763" cy="712430"/>
              </a:xfrm>
              <a:prstGeom prst="rect">
                <a:avLst/>
              </a:prstGeom>
              <a:blipFill>
                <a:blip r:embed="rId16"/>
                <a:stretch>
                  <a:fillRect/>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1656896-26B1-3135-A779-F76E28E8A36A}"/>
              </a:ext>
            </a:extLst>
          </p:cNvPr>
          <p:cNvCxnSpPr/>
          <p:nvPr/>
        </p:nvCxnSpPr>
        <p:spPr>
          <a:xfrm flipV="1">
            <a:off x="8824403" y="5042516"/>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0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a:t>
            </a:r>
          </a:p>
        </p:txBody>
      </p:sp>
      <p:graphicFrame>
        <p:nvGraphicFramePr>
          <p:cNvPr id="5" name="Table 4">
            <a:extLst>
              <a:ext uri="{FF2B5EF4-FFF2-40B4-BE49-F238E27FC236}">
                <a16:creationId xmlns:a16="http://schemas.microsoft.com/office/drawing/2014/main" id="{A98B213A-C414-9745-ABBF-BA171187FA29}"/>
              </a:ext>
            </a:extLst>
          </p:cNvPr>
          <p:cNvGraphicFramePr>
            <a:graphicFrameLocks noGrp="1"/>
          </p:cNvGraphicFramePr>
          <p:nvPr>
            <p:extLst>
              <p:ext uri="{D42A27DB-BD31-4B8C-83A1-F6EECF244321}">
                <p14:modId xmlns:p14="http://schemas.microsoft.com/office/powerpoint/2010/main" val="751798363"/>
              </p:ext>
            </p:extLst>
          </p:nvPr>
        </p:nvGraphicFramePr>
        <p:xfrm>
          <a:off x="507398" y="3157492"/>
          <a:ext cx="2665459" cy="1478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41369">
                  <a:extLst>
                    <a:ext uri="{9D8B030D-6E8A-4147-A177-3AD203B41FA5}">
                      <a16:colId xmlns:a16="http://schemas.microsoft.com/office/drawing/2014/main" val="20001"/>
                    </a:ext>
                  </a:extLst>
                </a:gridCol>
                <a:gridCol w="985890">
                  <a:extLst>
                    <a:ext uri="{9D8B030D-6E8A-4147-A177-3AD203B41FA5}">
                      <a16:colId xmlns:a16="http://schemas.microsoft.com/office/drawing/2014/main" val="20002"/>
                    </a:ext>
                  </a:extLst>
                </a:gridCol>
              </a:tblGrid>
              <a:tr h="23876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25</a:t>
                      </a:r>
                    </a:p>
                  </a:txBody>
                  <a:tcPr/>
                </a:tc>
                <a:tc>
                  <a:txBody>
                    <a:bodyPr/>
                    <a:lstStyle/>
                    <a:p>
                      <a:pPr algn="ctr"/>
                      <a:r>
                        <a:rPr lang="en-US" dirty="0"/>
                        <a:t>18</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24</a:t>
                      </a:r>
                    </a:p>
                  </a:txBody>
                  <a:tcPr/>
                </a:tc>
                <a:tc>
                  <a:txBody>
                    <a:bodyPr/>
                    <a:lstStyle/>
                    <a:p>
                      <a:pPr algn="ctr"/>
                      <a:r>
                        <a:rPr lang="en-US" dirty="0"/>
                        <a:t>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15</a:t>
                      </a:r>
                    </a:p>
                  </a:txBody>
                  <a:tcPr/>
                </a:tc>
                <a:tc>
                  <a:txBody>
                    <a:bodyPr/>
                    <a:lstStyle/>
                    <a:p>
                      <a:pPr algn="ctr"/>
                      <a:r>
                        <a:rPr lang="en-US" dirty="0"/>
                        <a:t>10</a:t>
                      </a: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1C78476D-7146-5240-8CD3-0291A1FEE75E}"/>
              </a:ext>
            </a:extLst>
          </p:cNvPr>
          <p:cNvSpPr txBox="1"/>
          <p:nvPr/>
        </p:nvSpPr>
        <p:spPr>
          <a:xfrm>
            <a:off x="431197" y="2788160"/>
            <a:ext cx="1794769" cy="400110"/>
          </a:xfrm>
          <a:prstGeom prst="rect">
            <a:avLst/>
          </a:prstGeom>
          <a:noFill/>
        </p:spPr>
        <p:txBody>
          <a:bodyPr wrap="square" rtlCol="0">
            <a:spAutoFit/>
          </a:bodyPr>
          <a:lstStyle/>
          <a:p>
            <a:r>
              <a:rPr lang="en-US" sz="2000" dirty="0">
                <a:ea typeface="ＭＳ Ｐゴシック" charset="0"/>
              </a:rPr>
              <a:t>n = 3, C = 20</a:t>
            </a:r>
            <a:endParaRPr lang="en-US" sz="2000" dirty="0"/>
          </a:p>
        </p:txBody>
      </p:sp>
      <p:sp>
        <p:nvSpPr>
          <p:cNvPr id="22" name="Rectangle 3">
            <a:extLst>
              <a:ext uri="{FF2B5EF4-FFF2-40B4-BE49-F238E27FC236}">
                <a16:creationId xmlns:a16="http://schemas.microsoft.com/office/drawing/2014/main" id="{72291819-186E-2C4E-9A61-7983665CCB43}"/>
              </a:ext>
            </a:extLst>
          </p:cNvPr>
          <p:cNvSpPr txBox="1">
            <a:spLocks noChangeArrowheads="1"/>
          </p:cNvSpPr>
          <p:nvPr>
            <p:custDataLst>
              <p:tags r:id="rId2"/>
            </p:custDataLst>
          </p:nvPr>
        </p:nvSpPr>
        <p:spPr>
          <a:xfrm>
            <a:off x="7940508" y="5734534"/>
            <a:ext cx="2158731" cy="712430"/>
          </a:xfrm>
          <a:prstGeom prst="rect">
            <a:avLst/>
          </a:prstGeom>
        </p:spPr>
        <p:txBody>
          <a:bodyPr vert="horz" lIns="91440" tIns="45720" rIns="91440" bIns="45720" rtlCol="0" anchor="t" anchorCtr="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But this is STILL NOT the optimal solution (see next slide)</a:t>
            </a:r>
          </a:p>
        </p:txBody>
      </p:sp>
      <p:sp>
        <p:nvSpPr>
          <p:cNvPr id="7" name="Rectangle 3">
            <a:extLst>
              <a:ext uri="{FF2B5EF4-FFF2-40B4-BE49-F238E27FC236}">
                <a16:creationId xmlns:a16="http://schemas.microsoft.com/office/drawing/2014/main" id="{EA0D9A97-0E43-F136-05C8-119D21C265D7}"/>
              </a:ext>
            </a:extLst>
          </p:cNvPr>
          <p:cNvSpPr txBox="1">
            <a:spLocks noChangeArrowheads="1"/>
          </p:cNvSpPr>
          <p:nvPr>
            <p:custDataLst>
              <p:tags r:id="rId3"/>
            </p:custDataLst>
          </p:nvPr>
        </p:nvSpPr>
        <p:spPr>
          <a:xfrm>
            <a:off x="4831844" y="1000163"/>
            <a:ext cx="2525132" cy="1068905"/>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Chose item with </a:t>
            </a:r>
            <a:r>
              <a:rPr lang="en-US" dirty="0">
                <a:solidFill>
                  <a:schemeClr val="accent2"/>
                </a:solidFill>
                <a:ea typeface="ＭＳ Ｐゴシック" charset="0"/>
              </a:rPr>
              <a:t>lowest weight</a:t>
            </a:r>
            <a:r>
              <a:rPr lang="en-US" dirty="0">
                <a:solidFill>
                  <a:schemeClr val="bg1"/>
                </a:solidFill>
                <a:ea typeface="ＭＳ Ｐゴシック" charset="0"/>
              </a:rPr>
              <a:t>?</a:t>
            </a:r>
            <a:endParaRPr lang="en-US" dirty="0">
              <a:solidFill>
                <a:schemeClr val="bg1"/>
              </a:solidFill>
            </a:endParaRPr>
          </a:p>
        </p:txBody>
      </p:sp>
      <p:sp>
        <p:nvSpPr>
          <p:cNvPr id="9" name="Rectangle 3">
            <a:extLst>
              <a:ext uri="{FF2B5EF4-FFF2-40B4-BE49-F238E27FC236}">
                <a16:creationId xmlns:a16="http://schemas.microsoft.com/office/drawing/2014/main" id="{66855458-E161-9BCF-9E4F-1E9D68A67AF4}"/>
              </a:ext>
            </a:extLst>
          </p:cNvPr>
          <p:cNvSpPr txBox="1">
            <a:spLocks noChangeArrowheads="1"/>
          </p:cNvSpPr>
          <p:nvPr>
            <p:custDataLst>
              <p:tags r:id="rId4"/>
            </p:custDataLst>
          </p:nvPr>
        </p:nvSpPr>
        <p:spPr>
          <a:xfrm>
            <a:off x="3598547" y="2527147"/>
            <a:ext cx="4968403"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1</a:t>
            </a:r>
            <a:r>
              <a:rPr lang="en-US" sz="28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C7E5BDC6-C2E0-C177-6E34-E6CDD665A282}"/>
              </a:ext>
            </a:extLst>
          </p:cNvPr>
          <p:cNvSpPr txBox="1">
            <a:spLocks noChangeArrowheads="1"/>
          </p:cNvSpPr>
          <p:nvPr>
            <p:custDataLst>
              <p:tags r:id="rId5"/>
            </p:custDataLst>
          </p:nvPr>
        </p:nvSpPr>
        <p:spPr>
          <a:xfrm>
            <a:off x="3598547" y="3012995"/>
            <a:ext cx="496840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3 (lowest weight)</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DD8CB9A8-CA57-66ED-A7EE-CD8350F369D3}"/>
                  </a:ext>
                </a:extLst>
              </p:cNvPr>
              <p:cNvSpPr txBox="1">
                <a:spLocks noChangeArrowheads="1"/>
              </p:cNvSpPr>
              <p:nvPr>
                <p:custDataLst>
                  <p:tags r:id="rId6"/>
                </p:custDataLst>
              </p:nvPr>
            </p:nvSpPr>
            <p:spPr>
              <a:xfrm>
                <a:off x="8824403" y="3002931"/>
                <a:ext cx="254967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=15,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=10</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DD8CB9A8-CA57-66ED-A7EE-CD8350F369D3}"/>
                  </a:ext>
                </a:extLst>
              </p:cNvPr>
              <p:cNvSpPr txBox="1">
                <a:spLocks noRot="1" noChangeAspect="1" noMove="1" noResize="1" noEditPoints="1" noAdjustHandles="1" noChangeArrowheads="1" noChangeShapeType="1" noTextEdit="1"/>
              </p:cNvSpPr>
              <p:nvPr>
                <p:custDataLst>
                  <p:tags r:id="rId11"/>
                </p:custDataLst>
              </p:nvPr>
            </p:nvSpPr>
            <p:spPr>
              <a:xfrm>
                <a:off x="8824403" y="3002931"/>
                <a:ext cx="2549672" cy="549170"/>
              </a:xfrm>
              <a:prstGeom prst="rect">
                <a:avLst/>
              </a:prstGeom>
              <a:blipFill>
                <a:blip r:embed="rId12"/>
                <a:stretch>
                  <a:fillRect/>
                </a:stretch>
              </a:blipFill>
              <a:ln>
                <a:solidFill>
                  <a:schemeClr val="bg1"/>
                </a:solidFill>
              </a:ln>
            </p:spPr>
            <p:txBody>
              <a:bodyPr/>
              <a:lstStyle/>
              <a:p>
                <a:r>
                  <a:rPr lang="en-US">
                    <a:noFill/>
                  </a:rPr>
                  <a:t> </a:t>
                </a:r>
              </a:p>
            </p:txBody>
          </p:sp>
        </mc:Fallback>
      </mc:AlternateContent>
      <p:sp>
        <p:nvSpPr>
          <p:cNvPr id="12" name="Rectangle 3">
            <a:extLst>
              <a:ext uri="{FF2B5EF4-FFF2-40B4-BE49-F238E27FC236}">
                <a16:creationId xmlns:a16="http://schemas.microsoft.com/office/drawing/2014/main" id="{5D0E7004-77C2-A716-AD2C-2A7C47B7633C}"/>
              </a:ext>
            </a:extLst>
          </p:cNvPr>
          <p:cNvSpPr txBox="1">
            <a:spLocks noChangeArrowheads="1"/>
          </p:cNvSpPr>
          <p:nvPr>
            <p:custDataLst>
              <p:tags r:id="rId7"/>
            </p:custDataLst>
          </p:nvPr>
        </p:nvSpPr>
        <p:spPr>
          <a:xfrm>
            <a:off x="3598547" y="3738892"/>
            <a:ext cx="4968403"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2</a:t>
            </a:r>
            <a:r>
              <a:rPr lang="en-US" sz="2800" dirty="0">
                <a:ea typeface="ＭＳ Ｐゴシック" charset="0"/>
                <a:cs typeface="ＭＳ Ｐゴシック" charset="0"/>
              </a:rPr>
              <a:t>:</a:t>
            </a:r>
          </a:p>
        </p:txBody>
      </p:sp>
      <mc:AlternateContent xmlns:mc="http://schemas.openxmlformats.org/markup-compatibility/2006" xmlns:a14="http://schemas.microsoft.com/office/drawing/2010/main">
        <mc:Choice Requires="a14">
          <p:sp>
            <p:nvSpPr>
              <p:cNvPr id="13" name="Rectangle 3">
                <a:extLst>
                  <a:ext uri="{FF2B5EF4-FFF2-40B4-BE49-F238E27FC236}">
                    <a16:creationId xmlns:a16="http://schemas.microsoft.com/office/drawing/2014/main" id="{5C2EBA9A-DE8E-E626-5797-A63F0BFEDD92}"/>
                  </a:ext>
                </a:extLst>
              </p:cNvPr>
              <p:cNvSpPr txBox="1">
                <a:spLocks noChangeArrowheads="1"/>
              </p:cNvSpPr>
              <p:nvPr>
                <p:custDataLst>
                  <p:tags r:id="rId8"/>
                </p:custDataLst>
              </p:nvPr>
            </p:nvSpPr>
            <p:spPr>
              <a:xfrm>
                <a:off x="3598547" y="4224739"/>
                <a:ext cx="4968403" cy="702367"/>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t>
                </a:r>
                <a14:m>
                  <m:oMath xmlns:m="http://schemas.openxmlformats.org/officeDocument/2006/math">
                    <m:f>
                      <m:fPr>
                        <m:ctrlPr>
                          <a:rPr lang="en-US" sz="2800" b="0" i="1" smtClean="0">
                            <a:solidFill>
                              <a:schemeClr val="bg1"/>
                            </a:solidFill>
                            <a:latin typeface="Cambria Math" panose="02040503050406030204" pitchFamily="18" charset="0"/>
                            <a:ea typeface="ＭＳ Ｐゴシック" charset="0"/>
                            <a:cs typeface="ＭＳ Ｐゴシック" charset="0"/>
                          </a:rPr>
                        </m:ctrlPr>
                      </m:fPr>
                      <m:num>
                        <m:r>
                          <a:rPr lang="en-US" sz="2800" b="0" i="1" smtClean="0">
                            <a:solidFill>
                              <a:schemeClr val="bg1"/>
                            </a:solidFill>
                            <a:latin typeface="Cambria Math" panose="02040503050406030204" pitchFamily="18" charset="0"/>
                            <a:ea typeface="ＭＳ Ｐゴシック" charset="0"/>
                            <a:cs typeface="ＭＳ Ｐゴシック" charset="0"/>
                          </a:rPr>
                          <m:t>10</m:t>
                        </m:r>
                      </m:num>
                      <m:den>
                        <m:r>
                          <a:rPr lang="en-US" sz="2800" b="0" i="1" smtClean="0">
                            <a:solidFill>
                              <a:schemeClr val="bg1"/>
                            </a:solidFill>
                            <a:latin typeface="Cambria Math" panose="02040503050406030204" pitchFamily="18" charset="0"/>
                            <a:ea typeface="ＭＳ Ｐゴシック" charset="0"/>
                            <a:cs typeface="ＭＳ Ｐゴシック" charset="0"/>
                          </a:rPr>
                          <m:t>15</m:t>
                        </m:r>
                      </m:den>
                    </m:f>
                    <m:r>
                      <a:rPr lang="en-US" sz="2800" b="0" i="1" smtClean="0">
                        <a:solidFill>
                          <a:schemeClr val="bg1"/>
                        </a:solidFill>
                        <a:latin typeface="Cambria Math" panose="02040503050406030204" pitchFamily="18" charset="0"/>
                        <a:ea typeface="ＭＳ Ｐゴシック" charset="0"/>
                        <a:cs typeface="ＭＳ Ｐゴシック" charset="0"/>
                      </a:rPr>
                      <m:t>=0.667</m:t>
                    </m:r>
                  </m:oMath>
                </a14:m>
                <a:r>
                  <a:rPr lang="en-US" sz="2800" dirty="0">
                    <a:solidFill>
                      <a:schemeClr val="bg1"/>
                    </a:solidFill>
                    <a:ea typeface="ＭＳ Ｐゴシック" charset="0"/>
                    <a:cs typeface="ＭＳ Ｐゴシック" charset="0"/>
                  </a:rPr>
                  <a:t> of item 2</a:t>
                </a:r>
              </a:p>
            </p:txBody>
          </p:sp>
        </mc:Choice>
        <mc:Fallback xmlns="">
          <p:sp>
            <p:nvSpPr>
              <p:cNvPr id="13" name="Rectangle 3">
                <a:extLst>
                  <a:ext uri="{FF2B5EF4-FFF2-40B4-BE49-F238E27FC236}">
                    <a16:creationId xmlns:a16="http://schemas.microsoft.com/office/drawing/2014/main" id="{5C2EBA9A-DE8E-E626-5797-A63F0BFEDD92}"/>
                  </a:ext>
                </a:extLst>
              </p:cNvPr>
              <p:cNvSpPr txBox="1">
                <a:spLocks noRot="1" noChangeAspect="1" noMove="1" noResize="1" noEditPoints="1" noAdjustHandles="1" noChangeArrowheads="1" noChangeShapeType="1" noTextEdit="1"/>
              </p:cNvSpPr>
              <p:nvPr>
                <p:custDataLst>
                  <p:tags r:id="rId13"/>
                </p:custDataLst>
              </p:nvPr>
            </p:nvSpPr>
            <p:spPr>
              <a:xfrm>
                <a:off x="3598547" y="4224739"/>
                <a:ext cx="4968403" cy="702367"/>
              </a:xfrm>
              <a:prstGeom prst="rect">
                <a:avLst/>
              </a:prstGeom>
              <a:blipFill>
                <a:blip r:embed="rId14"/>
                <a:stretch>
                  <a:fillRect l="-2290" t="-1754" b="-350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509395D8-B51B-E525-4D03-E4FB7D441061}"/>
                  </a:ext>
                </a:extLst>
              </p:cNvPr>
              <p:cNvSpPr txBox="1">
                <a:spLocks noChangeArrowheads="1"/>
              </p:cNvSpPr>
              <p:nvPr>
                <p:custDataLst>
                  <p:tags r:id="rId9"/>
                </p:custDataLst>
              </p:nvPr>
            </p:nvSpPr>
            <p:spPr>
              <a:xfrm>
                <a:off x="8683839" y="4214676"/>
                <a:ext cx="3000763" cy="71243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=15+</m:t>
                      </m:r>
                      <m:d>
                        <m:dPr>
                          <m:ctrlPr>
                            <a:rPr lang="en-US" sz="2800" b="0" i="1" smtClean="0">
                              <a:solidFill>
                                <a:schemeClr val="accent3"/>
                              </a:solidFill>
                              <a:latin typeface="Cambria Math" panose="02040503050406030204" pitchFamily="18" charset="0"/>
                              <a:ea typeface="ＭＳ Ｐゴシック" charset="0"/>
                              <a:cs typeface="ＭＳ Ｐゴシック" charset="0"/>
                            </a:rPr>
                          </m:ctrlPr>
                        </m:dPr>
                        <m:e>
                          <m:r>
                            <a:rPr lang="en-US" sz="2800" b="0" i="1" smtClean="0">
                              <a:solidFill>
                                <a:schemeClr val="accent3"/>
                              </a:solidFill>
                              <a:latin typeface="Cambria Math" panose="02040503050406030204" pitchFamily="18" charset="0"/>
                              <a:ea typeface="ＭＳ Ｐゴシック" charset="0"/>
                              <a:cs typeface="ＭＳ Ｐゴシック" charset="0"/>
                            </a:rPr>
                            <m:t>24∗0.667</m:t>
                          </m:r>
                        </m:e>
                      </m:d>
                      <m:r>
                        <a:rPr lang="en-US" sz="2800" b="0" i="1" smtClean="0">
                          <a:solidFill>
                            <a:schemeClr val="bg1"/>
                          </a:solidFill>
                          <a:latin typeface="Cambria Math" panose="02040503050406030204" pitchFamily="18" charset="0"/>
                          <a:ea typeface="ＭＳ Ｐゴシック" charset="0"/>
                          <a:cs typeface="ＭＳ Ｐゴシック" charset="0"/>
                        </a:rPr>
                        <m:t>=</m:t>
                      </m:r>
                      <m:r>
                        <a:rPr lang="en-US" sz="2800" b="0" i="1" smtClean="0">
                          <a:solidFill>
                            <a:schemeClr val="accent4"/>
                          </a:solidFill>
                          <a:latin typeface="Cambria Math" panose="02040503050406030204" pitchFamily="18" charset="0"/>
                          <a:ea typeface="ＭＳ Ｐゴシック" charset="0"/>
                          <a:cs typeface="ＭＳ Ｐゴシック" charset="0"/>
                        </a:rPr>
                        <m:t>31</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509395D8-B51B-E525-4D03-E4FB7D441061}"/>
                  </a:ext>
                </a:extLst>
              </p:cNvPr>
              <p:cNvSpPr txBox="1">
                <a:spLocks noRot="1" noChangeAspect="1" noMove="1" noResize="1" noEditPoints="1" noAdjustHandles="1" noChangeArrowheads="1" noChangeShapeType="1" noTextEdit="1"/>
              </p:cNvSpPr>
              <p:nvPr>
                <p:custDataLst>
                  <p:tags r:id="rId15"/>
                </p:custDataLst>
              </p:nvPr>
            </p:nvSpPr>
            <p:spPr>
              <a:xfrm>
                <a:off x="8683839" y="4214676"/>
                <a:ext cx="3000763" cy="712430"/>
              </a:xfrm>
              <a:prstGeom prst="rect">
                <a:avLst/>
              </a:prstGeom>
              <a:blipFill>
                <a:blip r:embed="rId16"/>
                <a:stretch>
                  <a:fillRect/>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27D7A7EC-5C07-DA58-4839-7B10EC720478}"/>
              </a:ext>
            </a:extLst>
          </p:cNvPr>
          <p:cNvCxnSpPr/>
          <p:nvPr/>
        </p:nvCxnSpPr>
        <p:spPr>
          <a:xfrm flipV="1">
            <a:off x="8824403" y="5042516"/>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7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06933"/>
            <a:ext cx="9905998" cy="659866"/>
          </a:xfrm>
        </p:spPr>
        <p:txBody>
          <a:bodyPr/>
          <a:lstStyle/>
          <a:p>
            <a:pPr algn="ctr"/>
            <a:r>
              <a:rPr lang="en-US" dirty="0"/>
              <a:t>CLRS Readings</a:t>
            </a:r>
          </a:p>
        </p:txBody>
      </p:sp>
      <p:sp>
        <p:nvSpPr>
          <p:cNvPr id="3" name="Content Placeholder 2"/>
          <p:cNvSpPr>
            <a:spLocks noGrp="1"/>
          </p:cNvSpPr>
          <p:nvPr>
            <p:ph idx="1"/>
          </p:nvPr>
        </p:nvSpPr>
        <p:spPr>
          <a:xfrm>
            <a:off x="3666053" y="2089688"/>
            <a:ext cx="4859893" cy="1940773"/>
          </a:xfrm>
        </p:spPr>
        <p:txBody>
          <a:bodyPr>
            <a:normAutofit/>
          </a:bodyPr>
          <a:lstStyle/>
          <a:p>
            <a:r>
              <a:rPr lang="en-US" dirty="0"/>
              <a:t>Chapter 16, Greedy Algorithms</a:t>
            </a:r>
          </a:p>
          <a:p>
            <a:pPr lvl="1"/>
            <a:r>
              <a:rPr lang="en-US" dirty="0"/>
              <a:t>Intro, page 414</a:t>
            </a:r>
          </a:p>
          <a:p>
            <a:pPr lvl="1"/>
            <a:r>
              <a:rPr lang="en-US" dirty="0"/>
              <a:t>Section 16.2, Elements of the Greedy Strategy, Knapsack problem</a:t>
            </a:r>
          </a:p>
          <a:p>
            <a:endParaRPr lang="en-US" dirty="0"/>
          </a:p>
        </p:txBody>
      </p:sp>
    </p:spTree>
    <p:extLst>
      <p:ext uri="{BB962C8B-B14F-4D97-AF65-F5344CB8AC3E}">
        <p14:creationId xmlns:p14="http://schemas.microsoft.com/office/powerpoint/2010/main" val="24674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4211A-B719-2E6B-80EF-6BDFF1944689}"/>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093812D5-80B5-BEA4-FD98-BFDA0DBA6839}"/>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Back To Algorithm!</a:t>
            </a:r>
          </a:p>
        </p:txBody>
      </p:sp>
      <p:sp>
        <p:nvSpPr>
          <p:cNvPr id="3" name="TextBox 2">
            <a:extLst>
              <a:ext uri="{FF2B5EF4-FFF2-40B4-BE49-F238E27FC236}">
                <a16:creationId xmlns:a16="http://schemas.microsoft.com/office/drawing/2014/main" id="{308B96C9-5358-42EB-89C2-EFC9014CA866}"/>
              </a:ext>
            </a:extLst>
          </p:cNvPr>
          <p:cNvSpPr txBox="1"/>
          <p:nvPr/>
        </p:nvSpPr>
        <p:spPr>
          <a:xfrm>
            <a:off x="3447004" y="1804278"/>
            <a:ext cx="5297989" cy="369332"/>
          </a:xfrm>
          <a:prstGeom prst="rect">
            <a:avLst/>
          </a:prstGeom>
          <a:noFill/>
          <a:ln>
            <a:solidFill>
              <a:schemeClr val="tx1">
                <a:lumMod val="95000"/>
              </a:schemeClr>
            </a:solidFill>
          </a:ln>
        </p:spPr>
        <p:txBody>
          <a:bodyPr wrap="none" rtlCol="0">
            <a:spAutoFit/>
          </a:bodyPr>
          <a:lstStyle/>
          <a:p>
            <a:pPr algn="ctr"/>
            <a:r>
              <a:rPr lang="en-US" dirty="0"/>
              <a:t>What is the greedy choice we should make for this one?</a:t>
            </a:r>
          </a:p>
        </p:txBody>
      </p:sp>
      <p:sp>
        <p:nvSpPr>
          <p:cNvPr id="6" name="Rectangle 3">
            <a:extLst>
              <a:ext uri="{FF2B5EF4-FFF2-40B4-BE49-F238E27FC236}">
                <a16:creationId xmlns:a16="http://schemas.microsoft.com/office/drawing/2014/main" id="{A6D863BB-8684-C159-81A1-143A867D68D1}"/>
              </a:ext>
            </a:extLst>
          </p:cNvPr>
          <p:cNvSpPr txBox="1">
            <a:spLocks noChangeArrowheads="1"/>
          </p:cNvSpPr>
          <p:nvPr>
            <p:custDataLst>
              <p:tags r:id="rId2"/>
            </p:custDataLst>
          </p:nvPr>
        </p:nvSpPr>
        <p:spPr>
          <a:xfrm>
            <a:off x="4697537" y="2704642"/>
            <a:ext cx="2796922" cy="141112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Choose item with </a:t>
            </a:r>
            <a:r>
              <a:rPr lang="en-US" dirty="0">
                <a:solidFill>
                  <a:schemeClr val="accent4"/>
                </a:solidFill>
                <a:ea typeface="ＭＳ Ｐゴシック" charset="0"/>
              </a:rPr>
              <a:t>highest value – weight ratio</a:t>
            </a:r>
            <a:endParaRPr lang="en-US" dirty="0">
              <a:solidFill>
                <a:schemeClr val="accent4"/>
              </a:solidFill>
            </a:endParaRPr>
          </a:p>
        </p:txBody>
      </p:sp>
    </p:spTree>
    <p:extLst>
      <p:ext uri="{BB962C8B-B14F-4D97-AF65-F5344CB8AC3E}">
        <p14:creationId xmlns:p14="http://schemas.microsoft.com/office/powerpoint/2010/main" val="144441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A548-8421-26B8-F998-A64E47C308BC}"/>
            </a:ext>
          </a:extLst>
        </p:cNvPr>
        <p:cNvGrpSpPr/>
        <p:nvPr/>
      </p:nvGrpSpPr>
      <p:grpSpPr>
        <a:xfrm>
          <a:off x="0" y="0"/>
          <a:ext cx="0" cy="0"/>
          <a:chOff x="0" y="0"/>
          <a:chExt cx="0" cy="0"/>
        </a:xfrm>
      </p:grpSpPr>
      <p:sp>
        <p:nvSpPr>
          <p:cNvPr id="25603" name="Rectangle 2">
            <a:extLst>
              <a:ext uri="{FF2B5EF4-FFF2-40B4-BE49-F238E27FC236}">
                <a16:creationId xmlns:a16="http://schemas.microsoft.com/office/drawing/2014/main" id="{0E06D58C-AFCA-F1A0-CA9F-6BE4F15345F2}"/>
              </a:ext>
            </a:extLst>
          </p:cNvPr>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a:t>
            </a:r>
          </a:p>
        </p:txBody>
      </p:sp>
      <p:sp>
        <p:nvSpPr>
          <p:cNvPr id="3" name="TextBox 2">
            <a:extLst>
              <a:ext uri="{FF2B5EF4-FFF2-40B4-BE49-F238E27FC236}">
                <a16:creationId xmlns:a16="http://schemas.microsoft.com/office/drawing/2014/main" id="{6BF6071C-45E7-AFB7-70E5-BBA70FF45AE3}"/>
              </a:ext>
            </a:extLst>
          </p:cNvPr>
          <p:cNvSpPr txBox="1"/>
          <p:nvPr/>
        </p:nvSpPr>
        <p:spPr>
          <a:xfrm>
            <a:off x="519974" y="2992348"/>
            <a:ext cx="1794769" cy="400110"/>
          </a:xfrm>
          <a:prstGeom prst="rect">
            <a:avLst/>
          </a:prstGeom>
          <a:noFill/>
        </p:spPr>
        <p:txBody>
          <a:bodyPr wrap="square" rtlCol="0">
            <a:spAutoFit/>
          </a:bodyPr>
          <a:lstStyle/>
          <a:p>
            <a:r>
              <a:rPr lang="en-US" sz="2000" dirty="0">
                <a:ea typeface="ＭＳ Ｐゴシック" charset="0"/>
              </a:rPr>
              <a:t>n = 3, C = 20</a:t>
            </a:r>
            <a:endParaRPr lang="en-US" sz="2000" dirty="0"/>
          </a:p>
        </p:txBody>
      </p:sp>
      <p:sp>
        <p:nvSpPr>
          <p:cNvPr id="22" name="Rectangle 3">
            <a:extLst>
              <a:ext uri="{FF2B5EF4-FFF2-40B4-BE49-F238E27FC236}">
                <a16:creationId xmlns:a16="http://schemas.microsoft.com/office/drawing/2014/main" id="{3F5F1E46-9F84-7118-C99F-E68BBE9F16FD}"/>
              </a:ext>
            </a:extLst>
          </p:cNvPr>
          <p:cNvSpPr txBox="1">
            <a:spLocks noChangeArrowheads="1"/>
          </p:cNvSpPr>
          <p:nvPr>
            <p:custDataLst>
              <p:tags r:id="rId2"/>
            </p:custDataLst>
          </p:nvPr>
        </p:nvSpPr>
        <p:spPr>
          <a:xfrm>
            <a:off x="7940508" y="5938722"/>
            <a:ext cx="2158731" cy="712430"/>
          </a:xfrm>
          <a:prstGeom prst="rect">
            <a:avLst/>
          </a:prstGeom>
        </p:spPr>
        <p:txBody>
          <a:bodyPr vert="horz" lIns="91440" tIns="45720" rIns="91440" bIns="45720" rtlCol="0" anchor="t" anchorCtr="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This is the optimal solution!</a:t>
            </a:r>
          </a:p>
        </p:txBody>
      </p:sp>
      <p:sp>
        <p:nvSpPr>
          <p:cNvPr id="9" name="Rectangle 3">
            <a:extLst>
              <a:ext uri="{FF2B5EF4-FFF2-40B4-BE49-F238E27FC236}">
                <a16:creationId xmlns:a16="http://schemas.microsoft.com/office/drawing/2014/main" id="{5D8656D4-D076-FF37-7910-71AB3D3DA5FD}"/>
              </a:ext>
            </a:extLst>
          </p:cNvPr>
          <p:cNvSpPr txBox="1">
            <a:spLocks noChangeArrowheads="1"/>
          </p:cNvSpPr>
          <p:nvPr>
            <p:custDataLst>
              <p:tags r:id="rId3"/>
            </p:custDataLst>
          </p:nvPr>
        </p:nvSpPr>
        <p:spPr>
          <a:xfrm>
            <a:off x="4407578" y="2731335"/>
            <a:ext cx="4336936"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1</a:t>
            </a:r>
            <a:r>
              <a:rPr lang="en-US" sz="28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1E950458-8FCD-C7D1-610B-91E545168089}"/>
              </a:ext>
            </a:extLst>
          </p:cNvPr>
          <p:cNvSpPr txBox="1">
            <a:spLocks noChangeArrowheads="1"/>
          </p:cNvSpPr>
          <p:nvPr>
            <p:custDataLst>
              <p:tags r:id="rId4"/>
            </p:custDataLst>
          </p:nvPr>
        </p:nvSpPr>
        <p:spPr>
          <a:xfrm>
            <a:off x="4407578" y="3217183"/>
            <a:ext cx="433693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2 (best ratio)</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7B54B10C-9733-5F70-363B-EDB3491697AC}"/>
                  </a:ext>
                </a:extLst>
              </p:cNvPr>
              <p:cNvSpPr txBox="1">
                <a:spLocks noChangeArrowheads="1"/>
              </p:cNvSpPr>
              <p:nvPr>
                <p:custDataLst>
                  <p:tags r:id="rId5"/>
                </p:custDataLst>
              </p:nvPr>
            </p:nvSpPr>
            <p:spPr>
              <a:xfrm>
                <a:off x="9109650" y="3207119"/>
                <a:ext cx="254967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=24,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=10</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7B54B10C-9733-5F70-363B-EDB3491697AC}"/>
                  </a:ext>
                </a:extLst>
              </p:cNvPr>
              <p:cNvSpPr txBox="1">
                <a:spLocks noRot="1" noChangeAspect="1" noMove="1" noResize="1" noEditPoints="1" noAdjustHandles="1" noChangeArrowheads="1" noChangeShapeType="1" noTextEdit="1"/>
              </p:cNvSpPr>
              <p:nvPr>
                <p:custDataLst>
                  <p:tags r:id="rId11"/>
                </p:custDataLst>
              </p:nvPr>
            </p:nvSpPr>
            <p:spPr>
              <a:xfrm>
                <a:off x="9109650" y="3207119"/>
                <a:ext cx="2549672" cy="549170"/>
              </a:xfrm>
              <a:prstGeom prst="rect">
                <a:avLst/>
              </a:prstGeom>
              <a:blipFill>
                <a:blip r:embed="rId12"/>
                <a:stretch>
                  <a:fillRect/>
                </a:stretch>
              </a:blipFill>
              <a:ln>
                <a:solidFill>
                  <a:schemeClr val="bg1"/>
                </a:solidFill>
              </a:ln>
            </p:spPr>
            <p:txBody>
              <a:bodyPr/>
              <a:lstStyle/>
              <a:p>
                <a:r>
                  <a:rPr lang="en-US">
                    <a:noFill/>
                  </a:rPr>
                  <a:t> </a:t>
                </a:r>
              </a:p>
            </p:txBody>
          </p:sp>
        </mc:Fallback>
      </mc:AlternateContent>
      <p:sp>
        <p:nvSpPr>
          <p:cNvPr id="12" name="Rectangle 3">
            <a:extLst>
              <a:ext uri="{FF2B5EF4-FFF2-40B4-BE49-F238E27FC236}">
                <a16:creationId xmlns:a16="http://schemas.microsoft.com/office/drawing/2014/main" id="{4BAB31DA-24F1-D937-12D7-39AB73437934}"/>
              </a:ext>
            </a:extLst>
          </p:cNvPr>
          <p:cNvSpPr txBox="1">
            <a:spLocks noChangeArrowheads="1"/>
          </p:cNvSpPr>
          <p:nvPr>
            <p:custDataLst>
              <p:tags r:id="rId6"/>
            </p:custDataLst>
          </p:nvPr>
        </p:nvSpPr>
        <p:spPr>
          <a:xfrm>
            <a:off x="4407578" y="3943080"/>
            <a:ext cx="4336936" cy="475784"/>
          </a:xfrm>
          <a:prstGeom prst="rect">
            <a:avLst/>
          </a:prstGeom>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i="1" u="sng" dirty="0">
                <a:ea typeface="ＭＳ Ｐゴシック" charset="0"/>
                <a:cs typeface="ＭＳ Ｐゴシック" charset="0"/>
              </a:rPr>
              <a:t>Step 2</a:t>
            </a:r>
            <a:r>
              <a:rPr lang="en-US" sz="2800" dirty="0">
                <a:ea typeface="ＭＳ Ｐゴシック" charset="0"/>
                <a:cs typeface="ＭＳ Ｐゴシック" charset="0"/>
              </a:rPr>
              <a:t>:</a:t>
            </a:r>
          </a:p>
        </p:txBody>
      </p:sp>
      <mc:AlternateContent xmlns:mc="http://schemas.openxmlformats.org/markup-compatibility/2006" xmlns:a14="http://schemas.microsoft.com/office/drawing/2010/main">
        <mc:Choice Requires="a14">
          <p:sp>
            <p:nvSpPr>
              <p:cNvPr id="13" name="Rectangle 3">
                <a:extLst>
                  <a:ext uri="{FF2B5EF4-FFF2-40B4-BE49-F238E27FC236}">
                    <a16:creationId xmlns:a16="http://schemas.microsoft.com/office/drawing/2014/main" id="{18C9BC5E-7133-DC30-45B9-5F8E2990FB2C}"/>
                  </a:ext>
                </a:extLst>
              </p:cNvPr>
              <p:cNvSpPr txBox="1">
                <a:spLocks noChangeArrowheads="1"/>
              </p:cNvSpPr>
              <p:nvPr>
                <p:custDataLst>
                  <p:tags r:id="rId7"/>
                </p:custDataLst>
              </p:nvPr>
            </p:nvSpPr>
            <p:spPr>
              <a:xfrm>
                <a:off x="4407578" y="4428927"/>
                <a:ext cx="4336936" cy="702367"/>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t>
                </a:r>
                <a14:m>
                  <m:oMath xmlns:m="http://schemas.openxmlformats.org/officeDocument/2006/math">
                    <m:f>
                      <m:fPr>
                        <m:ctrlPr>
                          <a:rPr lang="en-US" sz="2800" b="0" i="1" smtClean="0">
                            <a:solidFill>
                              <a:schemeClr val="bg1"/>
                            </a:solidFill>
                            <a:latin typeface="Cambria Math" panose="02040503050406030204" pitchFamily="18" charset="0"/>
                            <a:ea typeface="ＭＳ Ｐゴシック" charset="0"/>
                            <a:cs typeface="ＭＳ Ｐゴシック" charset="0"/>
                          </a:rPr>
                        </m:ctrlPr>
                      </m:fPr>
                      <m:num>
                        <m:r>
                          <a:rPr lang="en-US" sz="2800" b="0" i="1" smtClean="0">
                            <a:solidFill>
                              <a:schemeClr val="bg1"/>
                            </a:solidFill>
                            <a:latin typeface="Cambria Math" panose="02040503050406030204" pitchFamily="18" charset="0"/>
                            <a:ea typeface="ＭＳ Ｐゴシック" charset="0"/>
                            <a:cs typeface="ＭＳ Ｐゴシック" charset="0"/>
                          </a:rPr>
                          <m:t>5</m:t>
                        </m:r>
                      </m:num>
                      <m:den>
                        <m:r>
                          <a:rPr lang="en-US" sz="2800" b="0" i="1" smtClean="0">
                            <a:solidFill>
                              <a:schemeClr val="bg1"/>
                            </a:solidFill>
                            <a:latin typeface="Cambria Math" panose="02040503050406030204" pitchFamily="18" charset="0"/>
                            <a:ea typeface="ＭＳ Ｐゴシック" charset="0"/>
                            <a:cs typeface="ＭＳ Ｐゴシック" charset="0"/>
                          </a:rPr>
                          <m:t>10</m:t>
                        </m:r>
                      </m:den>
                    </m:f>
                    <m:r>
                      <a:rPr lang="en-US" sz="2800" b="0" i="1" smtClean="0">
                        <a:solidFill>
                          <a:schemeClr val="bg1"/>
                        </a:solidFill>
                        <a:latin typeface="Cambria Math" panose="02040503050406030204" pitchFamily="18" charset="0"/>
                        <a:ea typeface="ＭＳ Ｐゴシック" charset="0"/>
                        <a:cs typeface="ＭＳ Ｐゴシック" charset="0"/>
                      </a:rPr>
                      <m:t>=0.5</m:t>
                    </m:r>
                  </m:oMath>
                </a14:m>
                <a:r>
                  <a:rPr lang="en-US" sz="2800" dirty="0">
                    <a:solidFill>
                      <a:schemeClr val="bg1"/>
                    </a:solidFill>
                    <a:ea typeface="ＭＳ Ｐゴシック" charset="0"/>
                    <a:cs typeface="ＭＳ Ｐゴシック" charset="0"/>
                  </a:rPr>
                  <a:t> of item 3</a:t>
                </a:r>
              </a:p>
            </p:txBody>
          </p:sp>
        </mc:Choice>
        <mc:Fallback xmlns="">
          <p:sp>
            <p:nvSpPr>
              <p:cNvPr id="13" name="Rectangle 3">
                <a:extLst>
                  <a:ext uri="{FF2B5EF4-FFF2-40B4-BE49-F238E27FC236}">
                    <a16:creationId xmlns:a16="http://schemas.microsoft.com/office/drawing/2014/main" id="{18C9BC5E-7133-DC30-45B9-5F8E2990FB2C}"/>
                  </a:ext>
                </a:extLst>
              </p:cNvPr>
              <p:cNvSpPr txBox="1">
                <a:spLocks noRot="1" noChangeAspect="1" noMove="1" noResize="1" noEditPoints="1" noAdjustHandles="1" noChangeArrowheads="1" noChangeShapeType="1" noTextEdit="1"/>
              </p:cNvSpPr>
              <p:nvPr>
                <p:custDataLst>
                  <p:tags r:id="rId13"/>
                </p:custDataLst>
              </p:nvPr>
            </p:nvSpPr>
            <p:spPr>
              <a:xfrm>
                <a:off x="4407578" y="4428927"/>
                <a:ext cx="4336936" cy="702367"/>
              </a:xfrm>
              <a:prstGeom prst="rect">
                <a:avLst/>
              </a:prstGeom>
              <a:blipFill>
                <a:blip r:embed="rId14"/>
                <a:stretch>
                  <a:fillRect l="-2915" t="-1754" b="-350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A6270168-9E30-4041-2B96-98C4C8A6F84F}"/>
                  </a:ext>
                </a:extLst>
              </p:cNvPr>
              <p:cNvSpPr txBox="1">
                <a:spLocks noChangeArrowheads="1"/>
              </p:cNvSpPr>
              <p:nvPr>
                <p:custDataLst>
                  <p:tags r:id="rId8"/>
                </p:custDataLst>
              </p:nvPr>
            </p:nvSpPr>
            <p:spPr>
              <a:xfrm>
                <a:off x="8969086" y="4418864"/>
                <a:ext cx="3000763" cy="71243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=24+</m:t>
                      </m:r>
                      <m:d>
                        <m:dPr>
                          <m:ctrlPr>
                            <a:rPr lang="en-US" sz="2800" b="0" i="1" smtClean="0">
                              <a:solidFill>
                                <a:schemeClr val="accent3"/>
                              </a:solidFill>
                              <a:latin typeface="Cambria Math" panose="02040503050406030204" pitchFamily="18" charset="0"/>
                              <a:ea typeface="ＭＳ Ｐゴシック" charset="0"/>
                              <a:cs typeface="ＭＳ Ｐゴシック" charset="0"/>
                            </a:rPr>
                          </m:ctrlPr>
                        </m:dPr>
                        <m:e>
                          <m:r>
                            <a:rPr lang="en-US" sz="2800" b="0" i="1" smtClean="0">
                              <a:solidFill>
                                <a:schemeClr val="accent3"/>
                              </a:solidFill>
                              <a:latin typeface="Cambria Math" panose="02040503050406030204" pitchFamily="18" charset="0"/>
                              <a:ea typeface="ＭＳ Ｐゴシック" charset="0"/>
                              <a:cs typeface="ＭＳ Ｐゴシック" charset="0"/>
                            </a:rPr>
                            <m:t>15∗0.5</m:t>
                          </m:r>
                        </m:e>
                      </m:d>
                      <m:r>
                        <a:rPr lang="en-US" sz="2800" b="0" i="1" smtClean="0">
                          <a:solidFill>
                            <a:schemeClr val="bg1"/>
                          </a:solidFill>
                          <a:latin typeface="Cambria Math" panose="02040503050406030204" pitchFamily="18" charset="0"/>
                          <a:ea typeface="ＭＳ Ｐゴシック" charset="0"/>
                          <a:cs typeface="ＭＳ Ｐゴシック" charset="0"/>
                        </a:rPr>
                        <m:t>=</m:t>
                      </m:r>
                      <m:r>
                        <a:rPr lang="en-US" sz="2800" b="0" i="1" smtClean="0">
                          <a:solidFill>
                            <a:schemeClr val="accent4"/>
                          </a:solidFill>
                          <a:latin typeface="Cambria Math" panose="02040503050406030204" pitchFamily="18" charset="0"/>
                          <a:ea typeface="ＭＳ Ｐゴシック" charset="0"/>
                          <a:cs typeface="ＭＳ Ｐゴシック" charset="0"/>
                        </a:rPr>
                        <m:t>31.5</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A6270168-9E30-4041-2B96-98C4C8A6F84F}"/>
                  </a:ext>
                </a:extLst>
              </p:cNvPr>
              <p:cNvSpPr txBox="1">
                <a:spLocks noRot="1" noChangeAspect="1" noMove="1" noResize="1" noEditPoints="1" noAdjustHandles="1" noChangeArrowheads="1" noChangeShapeType="1" noTextEdit="1"/>
              </p:cNvSpPr>
              <p:nvPr>
                <p:custDataLst>
                  <p:tags r:id="rId15"/>
                </p:custDataLst>
              </p:nvPr>
            </p:nvSpPr>
            <p:spPr>
              <a:xfrm>
                <a:off x="8969086" y="4418864"/>
                <a:ext cx="3000763" cy="712430"/>
              </a:xfrm>
              <a:prstGeom prst="rect">
                <a:avLst/>
              </a:prstGeom>
              <a:blipFill>
                <a:blip r:embed="rId16"/>
                <a:stretch>
                  <a:fillRect/>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078B859A-B9F7-4FE3-CB35-0D002C6147A8}"/>
              </a:ext>
            </a:extLst>
          </p:cNvPr>
          <p:cNvCxnSpPr/>
          <p:nvPr/>
        </p:nvCxnSpPr>
        <p:spPr>
          <a:xfrm flipV="1">
            <a:off x="9218824" y="5284583"/>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3">
            <a:extLst>
              <a:ext uri="{FF2B5EF4-FFF2-40B4-BE49-F238E27FC236}">
                <a16:creationId xmlns:a16="http://schemas.microsoft.com/office/drawing/2014/main" id="{B7FC5EA3-A26F-E879-9917-03F659BFB7A1}"/>
              </a:ext>
            </a:extLst>
          </p:cNvPr>
          <p:cNvSpPr txBox="1">
            <a:spLocks noChangeArrowheads="1"/>
          </p:cNvSpPr>
          <p:nvPr>
            <p:custDataLst>
              <p:tags r:id="rId9"/>
            </p:custDataLst>
          </p:nvPr>
        </p:nvSpPr>
        <p:spPr>
          <a:xfrm>
            <a:off x="4695949" y="1027660"/>
            <a:ext cx="2796922" cy="141112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Choose item with </a:t>
            </a:r>
            <a:r>
              <a:rPr lang="en-US" dirty="0">
                <a:solidFill>
                  <a:schemeClr val="accent4"/>
                </a:solidFill>
                <a:ea typeface="ＭＳ Ｐゴシック" charset="0"/>
              </a:rPr>
              <a:t>highest value – weight ratio</a:t>
            </a:r>
            <a:endParaRPr lang="en-US" dirty="0">
              <a:solidFill>
                <a:schemeClr val="accent4"/>
              </a:solidFill>
            </a:endParaRPr>
          </a:p>
        </p:txBody>
      </p:sp>
      <p:graphicFrame>
        <p:nvGraphicFramePr>
          <p:cNvPr id="6" name="Table 5">
            <a:extLst>
              <a:ext uri="{FF2B5EF4-FFF2-40B4-BE49-F238E27FC236}">
                <a16:creationId xmlns:a16="http://schemas.microsoft.com/office/drawing/2014/main" id="{73A7BFD6-14C4-9B80-26CF-8FF6F83A5079}"/>
              </a:ext>
            </a:extLst>
          </p:cNvPr>
          <p:cNvGraphicFramePr>
            <a:graphicFrameLocks noGrp="1"/>
          </p:cNvGraphicFramePr>
          <p:nvPr>
            <p:extLst>
              <p:ext uri="{D42A27DB-BD31-4B8C-83A1-F6EECF244321}">
                <p14:modId xmlns:p14="http://schemas.microsoft.com/office/powerpoint/2010/main" val="3886466877"/>
              </p:ext>
            </p:extLst>
          </p:nvPr>
        </p:nvGraphicFramePr>
        <p:xfrm>
          <a:off x="260406" y="3417067"/>
          <a:ext cx="3657599" cy="1478280"/>
        </p:xfrm>
        <a:graphic>
          <a:graphicData uri="http://schemas.openxmlformats.org/drawingml/2006/table">
            <a:tbl>
              <a:tblPr firstRow="1" bandRow="1">
                <a:tableStyleId>{5C22544A-7EE6-4342-B048-85BDC9FD1C3A}</a:tableStyleId>
              </a:tblPr>
              <a:tblGrid>
                <a:gridCol w="838032">
                  <a:extLst>
                    <a:ext uri="{9D8B030D-6E8A-4147-A177-3AD203B41FA5}">
                      <a16:colId xmlns:a16="http://schemas.microsoft.com/office/drawing/2014/main" val="20000"/>
                    </a:ext>
                  </a:extLst>
                </a:gridCol>
                <a:gridCol w="841537">
                  <a:extLst>
                    <a:ext uri="{9D8B030D-6E8A-4147-A177-3AD203B41FA5}">
                      <a16:colId xmlns:a16="http://schemas.microsoft.com/office/drawing/2014/main" val="20001"/>
                    </a:ext>
                  </a:extLst>
                </a:gridCol>
                <a:gridCol w="985890">
                  <a:extLst>
                    <a:ext uri="{9D8B030D-6E8A-4147-A177-3AD203B41FA5}">
                      <a16:colId xmlns:a16="http://schemas.microsoft.com/office/drawing/2014/main" val="20002"/>
                    </a:ext>
                  </a:extLst>
                </a:gridCol>
                <a:gridCol w="992140">
                  <a:extLst>
                    <a:ext uri="{9D8B030D-6E8A-4147-A177-3AD203B41FA5}">
                      <a16:colId xmlns:a16="http://schemas.microsoft.com/office/drawing/2014/main" val="20003"/>
                    </a:ext>
                  </a:extLst>
                </a:gridCol>
              </a:tblGrid>
              <a:tr h="14224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tc>
                  <a:txBody>
                    <a:bodyPr/>
                    <a:lstStyle/>
                    <a:p>
                      <a:pPr algn="ctr"/>
                      <a:r>
                        <a:rPr lang="en-US" dirty="0">
                          <a:solidFill>
                            <a:schemeClr val="tx1">
                              <a:lumMod val="95000"/>
                            </a:schemeClr>
                          </a:solidFill>
                        </a:rPr>
                        <a:t>Ratio</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25</a:t>
                      </a:r>
                    </a:p>
                  </a:txBody>
                  <a:tcPr/>
                </a:tc>
                <a:tc>
                  <a:txBody>
                    <a:bodyPr/>
                    <a:lstStyle/>
                    <a:p>
                      <a:pPr algn="ctr"/>
                      <a:r>
                        <a:rPr lang="en-US" dirty="0"/>
                        <a:t>18</a:t>
                      </a:r>
                    </a:p>
                  </a:txBody>
                  <a:tcPr/>
                </a:tc>
                <a:tc>
                  <a:txBody>
                    <a:bodyPr/>
                    <a:lstStyle/>
                    <a:p>
                      <a:pPr algn="ctr"/>
                      <a:r>
                        <a:rPr lang="en-US" dirty="0">
                          <a:solidFill>
                            <a:schemeClr val="bg1"/>
                          </a:solidFill>
                        </a:rPr>
                        <a:t>1.4</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24</a:t>
                      </a:r>
                    </a:p>
                  </a:txBody>
                  <a:tcPr/>
                </a:tc>
                <a:tc>
                  <a:txBody>
                    <a:bodyPr/>
                    <a:lstStyle/>
                    <a:p>
                      <a:pPr algn="ctr"/>
                      <a:r>
                        <a:rPr lang="en-US" dirty="0"/>
                        <a:t>15</a:t>
                      </a:r>
                    </a:p>
                  </a:txBody>
                  <a:tcPr/>
                </a:tc>
                <a:tc>
                  <a:txBody>
                    <a:bodyPr/>
                    <a:lstStyle/>
                    <a:p>
                      <a:pPr algn="ctr"/>
                      <a:r>
                        <a:rPr lang="en-US" dirty="0">
                          <a:solidFill>
                            <a:schemeClr val="bg1"/>
                          </a:solidFill>
                        </a:rPr>
                        <a:t>1.6</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15</a:t>
                      </a:r>
                    </a:p>
                  </a:txBody>
                  <a:tcPr/>
                </a:tc>
                <a:tc>
                  <a:txBody>
                    <a:bodyPr/>
                    <a:lstStyle/>
                    <a:p>
                      <a:pPr algn="ctr"/>
                      <a:r>
                        <a:rPr lang="en-US" dirty="0"/>
                        <a:t>10</a:t>
                      </a:r>
                    </a:p>
                  </a:txBody>
                  <a:tcPr/>
                </a:tc>
                <a:tc>
                  <a:txBody>
                    <a:bodyPr/>
                    <a:lstStyle/>
                    <a:p>
                      <a:pPr algn="ctr"/>
                      <a:r>
                        <a:rPr lang="en-US" dirty="0">
                          <a:solidFill>
                            <a:schemeClr val="bg1"/>
                          </a:solidFill>
                        </a:rPr>
                        <a:t>1.5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43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111005"/>
            <a:ext cx="8229600" cy="865542"/>
          </a:xfrm>
        </p:spPr>
        <p:txBody>
          <a:bodyPr/>
          <a:lstStyle/>
          <a:p>
            <a:pPr algn="ctr" eaLnBrk="1" hangingPunct="1"/>
            <a:r>
              <a:rPr lang="en-US" dirty="0">
                <a:latin typeface="Calibri" charset="0"/>
              </a:rPr>
              <a:t>Fractional Knapsack Algorithm</a:t>
            </a:r>
          </a:p>
        </p:txBody>
      </p:sp>
      <p:sp>
        <p:nvSpPr>
          <p:cNvPr id="14340" name="TextBox 3"/>
          <p:cNvSpPr txBox="1">
            <a:spLocks noChangeArrowheads="1"/>
          </p:cNvSpPr>
          <p:nvPr/>
        </p:nvSpPr>
        <p:spPr bwMode="auto">
          <a:xfrm>
            <a:off x="370645" y="1419686"/>
            <a:ext cx="8054265" cy="4524315"/>
          </a:xfrm>
          <a:prstGeom prst="rect">
            <a:avLst/>
          </a:prstGeom>
          <a:solidFill>
            <a:schemeClr val="tx1">
              <a:lumMod val="95000"/>
            </a:schemeClr>
          </a:solid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l" eaLnBrk="1" hangingPunct="1"/>
            <a:r>
              <a:rPr lang="en-US" dirty="0">
                <a:solidFill>
                  <a:schemeClr val="bg1"/>
                </a:solidFill>
                <a:latin typeface="Courier New" panose="02070309020205020404" pitchFamily="49" charset="0"/>
                <a:cs typeface="Courier New" panose="02070309020205020404" pitchFamily="49" charset="0"/>
              </a:rPr>
              <a:t>FRACTIONAL_KNAPSACK(</a:t>
            </a:r>
            <a:r>
              <a:rPr lang="en-US" dirty="0">
                <a:solidFill>
                  <a:schemeClr val="accent3"/>
                </a:solidFill>
                <a:latin typeface="Courier New" panose="02070309020205020404" pitchFamily="49" charset="0"/>
                <a:cs typeface="Courier New" panose="02070309020205020404" pitchFamily="49" charset="0"/>
              </a:rPr>
              <a:t>a</a:t>
            </a:r>
            <a:r>
              <a:rPr lang="en-US" dirty="0">
                <a:solidFill>
                  <a:schemeClr val="bg1"/>
                </a:solidFill>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a:t>
            </a:r>
          </a:p>
          <a:p>
            <a:pPr algn="l" eaLnBrk="1" hangingPunct="1"/>
            <a:r>
              <a:rPr lang="en-US" dirty="0">
                <a:solidFill>
                  <a:schemeClr val="bg1"/>
                </a:solidFill>
                <a:latin typeface="Courier New" panose="02070309020205020404" pitchFamily="49" charset="0"/>
                <a:cs typeface="Courier New" panose="02070309020205020404" pitchFamily="49" charset="0"/>
              </a:rPr>
              <a:t>1   n = </a:t>
            </a:r>
            <a:r>
              <a:rPr lang="en-US" dirty="0" err="1">
                <a:solidFill>
                  <a:schemeClr val="accent3"/>
                </a:solidFill>
                <a:latin typeface="Courier New" panose="02070309020205020404" pitchFamily="49" charset="0"/>
                <a:cs typeface="Courier New" panose="02070309020205020404" pitchFamily="49" charset="0"/>
              </a:rPr>
              <a:t>a</a:t>
            </a:r>
            <a:r>
              <a:rPr lang="en-US" dirty="0" err="1">
                <a:solidFill>
                  <a:schemeClr val="bg1"/>
                </a:solidFill>
                <a:latin typeface="Courier New" panose="02070309020205020404" pitchFamily="49" charset="0"/>
                <a:cs typeface="Courier New" panose="02070309020205020404" pitchFamily="49" charset="0"/>
              </a:rPr>
              <a:t>.last</a:t>
            </a:r>
            <a:endParaRPr lang="en-US" dirty="0">
              <a:solidFill>
                <a:schemeClr val="bg1"/>
              </a:solidFill>
              <a:latin typeface="Courier New" panose="02070309020205020404" pitchFamily="49" charset="0"/>
              <a:cs typeface="Courier New" panose="02070309020205020404" pitchFamily="49" charset="0"/>
            </a:endParaRPr>
          </a:p>
          <a:p>
            <a:pPr algn="l" eaLnBrk="1" hangingPunct="1"/>
            <a:r>
              <a:rPr lang="en-US" dirty="0">
                <a:solidFill>
                  <a:schemeClr val="bg1"/>
                </a:solidFill>
                <a:latin typeface="Courier New" panose="02070309020205020404" pitchFamily="49" charset="0"/>
                <a:cs typeface="Courier New" panose="02070309020205020404" pitchFamily="49" charset="0"/>
              </a:rPr>
              <a:t>2   for </a:t>
            </a:r>
            <a:r>
              <a:rPr lang="en-US" dirty="0" err="1">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 1 to n</a:t>
            </a:r>
          </a:p>
          <a:p>
            <a:pPr algn="l" eaLnBrk="1" hangingPunct="1"/>
            <a:r>
              <a:rPr lang="en-US" dirty="0">
                <a:solidFill>
                  <a:schemeClr val="bg1"/>
                </a:solidFill>
                <a:latin typeface="Courier New" panose="02070309020205020404" pitchFamily="49" charset="0"/>
                <a:cs typeface="Courier New" panose="02070309020205020404" pitchFamily="49" charset="0"/>
              </a:rPr>
              <a:t>3       ratio[</a:t>
            </a:r>
            <a:r>
              <a:rPr lang="en-US" dirty="0" err="1">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.p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.w</a:t>
            </a:r>
          </a:p>
          <a:p>
            <a:pPr algn="l" eaLnBrk="1" hangingPunct="1"/>
            <a:r>
              <a:rPr lang="en-US" dirty="0">
                <a:solidFill>
                  <a:schemeClr val="bg1"/>
                </a:solidFill>
                <a:latin typeface="Courier New" panose="02070309020205020404" pitchFamily="49" charset="0"/>
                <a:cs typeface="Courier New" panose="02070309020205020404" pitchFamily="49" charset="0"/>
              </a:rPr>
              <a:t>4   sort(</a:t>
            </a:r>
            <a:r>
              <a:rPr lang="en-US" dirty="0">
                <a:solidFill>
                  <a:schemeClr val="accent3"/>
                </a:solidFill>
                <a:latin typeface="Courier New" panose="02070309020205020404" pitchFamily="49" charset="0"/>
                <a:cs typeface="Courier New" panose="02070309020205020404" pitchFamily="49" charset="0"/>
              </a:rPr>
              <a:t>a</a:t>
            </a:r>
            <a:r>
              <a:rPr lang="en-US" dirty="0">
                <a:solidFill>
                  <a:schemeClr val="bg1"/>
                </a:solidFill>
                <a:latin typeface="Courier New" panose="02070309020205020404" pitchFamily="49" charset="0"/>
                <a:cs typeface="Courier New" panose="02070309020205020404" pitchFamily="49" charset="0"/>
              </a:rPr>
              <a:t>, ratio)</a:t>
            </a:r>
          </a:p>
          <a:p>
            <a:pPr algn="l" eaLnBrk="1" hangingPunct="1"/>
            <a:r>
              <a:rPr lang="en-US" dirty="0">
                <a:solidFill>
                  <a:schemeClr val="bg1"/>
                </a:solidFill>
                <a:latin typeface="Courier New" panose="02070309020205020404" pitchFamily="49" charset="0"/>
                <a:cs typeface="Courier New" panose="02070309020205020404" pitchFamily="49" charset="0"/>
              </a:rPr>
              <a:t>5   weight = 0</a:t>
            </a:r>
          </a:p>
          <a:p>
            <a:pPr algn="l" eaLnBrk="1" hangingPunct="1"/>
            <a:r>
              <a:rPr lang="en-US" dirty="0">
                <a:solidFill>
                  <a:schemeClr val="bg1"/>
                </a:solidFill>
                <a:latin typeface="Courier New" panose="02070309020205020404" pitchFamily="49" charset="0"/>
                <a:cs typeface="Courier New" panose="02070309020205020404" pitchFamily="49" charset="0"/>
              </a:rPr>
              <a:t>6   </a:t>
            </a:r>
            <a:r>
              <a:rPr lang="en-US" dirty="0" err="1">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 1</a:t>
            </a:r>
          </a:p>
          <a:p>
            <a:pPr algn="l" eaLnBrk="1" hangingPunct="1"/>
            <a:r>
              <a:rPr lang="en-US" dirty="0">
                <a:solidFill>
                  <a:schemeClr val="bg1"/>
                </a:solidFill>
                <a:latin typeface="Courier New" panose="02070309020205020404" pitchFamily="49" charset="0"/>
                <a:cs typeface="Courier New" panose="02070309020205020404" pitchFamily="49" charset="0"/>
              </a:rPr>
              <a:t>7   while (</a:t>
            </a:r>
            <a:r>
              <a:rPr lang="en-US" dirty="0" err="1">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 n and weight &lt;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a:t>
            </a:r>
          </a:p>
          <a:p>
            <a:pPr algn="l" eaLnBrk="1" hangingPunct="1"/>
            <a:r>
              <a:rPr lang="en-US" dirty="0">
                <a:solidFill>
                  <a:schemeClr val="bg1"/>
                </a:solidFill>
                <a:latin typeface="Courier New" panose="02070309020205020404" pitchFamily="49" charset="0"/>
                <a:cs typeface="Courier New" panose="02070309020205020404" pitchFamily="49" charset="0"/>
              </a:rPr>
              <a:t>8       if (weight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.w ≤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a:t>
            </a:r>
          </a:p>
          <a:p>
            <a:pPr algn="l" eaLnBrk="1" hangingPunct="1"/>
            <a:r>
              <a:rPr lang="en-US" dirty="0">
                <a:solidFill>
                  <a:schemeClr val="bg1"/>
                </a:solidFill>
                <a:latin typeface="Courier New" panose="02070309020205020404" pitchFamily="49" charset="0"/>
                <a:cs typeface="Courier New" panose="02070309020205020404" pitchFamily="49" charset="0"/>
              </a:rPr>
              <a:t>9           </a:t>
            </a:r>
            <a:r>
              <a:rPr lang="en-US" dirty="0" err="1">
                <a:solidFill>
                  <a:schemeClr val="bg1"/>
                </a:solidFill>
                <a:latin typeface="Courier New" panose="02070309020205020404" pitchFamily="49" charset="0"/>
                <a:cs typeface="Courier New" panose="02070309020205020404" pitchFamily="49" charset="0"/>
              </a:rPr>
              <a:t>println</a:t>
            </a:r>
            <a:r>
              <a:rPr lang="en-US" dirty="0">
                <a:solidFill>
                  <a:schemeClr val="bg1"/>
                </a:solidFill>
                <a:latin typeface="Courier New" panose="02070309020205020404" pitchFamily="49" charset="0"/>
                <a:cs typeface="Courier New" panose="02070309020205020404" pitchFamily="49" charset="0"/>
              </a:rPr>
              <a:t> </a:t>
            </a:r>
            <a:r>
              <a:rPr lang="ja-JP" altLang="en-US">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select all of object </a:t>
            </a:r>
            <a:r>
              <a:rPr lang="ja-JP" altLang="en-US" dirty="0">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.id</a:t>
            </a:r>
          </a:p>
          <a:p>
            <a:pPr algn="l" eaLnBrk="1" hangingPunct="1"/>
            <a:r>
              <a:rPr lang="en-US" dirty="0">
                <a:solidFill>
                  <a:schemeClr val="bg1"/>
                </a:solidFill>
                <a:latin typeface="Courier New" panose="02070309020205020404" pitchFamily="49" charset="0"/>
                <a:cs typeface="Courier New" panose="02070309020205020404" pitchFamily="49" charset="0"/>
              </a:rPr>
              <a:t>10         weight = weight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.w</a:t>
            </a:r>
          </a:p>
          <a:p>
            <a:pPr algn="l" eaLnBrk="1" hangingPunct="1"/>
            <a:r>
              <a:rPr lang="en-US" dirty="0">
                <a:solidFill>
                  <a:schemeClr val="bg1"/>
                </a:solidFill>
                <a:latin typeface="Courier New" panose="02070309020205020404" pitchFamily="49" charset="0"/>
                <a:cs typeface="Courier New" panose="02070309020205020404" pitchFamily="49" charset="0"/>
              </a:rPr>
              <a:t>11     else</a:t>
            </a:r>
          </a:p>
          <a:p>
            <a:pPr algn="l" eaLnBrk="1" hangingPunct="1"/>
            <a:r>
              <a:rPr lang="en-US" dirty="0">
                <a:solidFill>
                  <a:schemeClr val="bg1"/>
                </a:solidFill>
                <a:latin typeface="Courier New" panose="02070309020205020404" pitchFamily="49" charset="0"/>
                <a:cs typeface="Courier New" panose="02070309020205020404" pitchFamily="49" charset="0"/>
              </a:rPr>
              <a:t>12         r =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 – weight)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.w</a:t>
            </a:r>
          </a:p>
          <a:p>
            <a:pPr algn="l" eaLnBrk="1" hangingPunct="1"/>
            <a:r>
              <a:rPr lang="en-US" dirty="0">
                <a:solidFill>
                  <a:schemeClr val="bg1"/>
                </a:solidFill>
                <a:latin typeface="Courier New" panose="02070309020205020404" pitchFamily="49" charset="0"/>
                <a:cs typeface="Courier New" panose="02070309020205020404" pitchFamily="49" charset="0"/>
              </a:rPr>
              <a:t>13         </a:t>
            </a:r>
            <a:r>
              <a:rPr lang="en-US" dirty="0" err="1">
                <a:solidFill>
                  <a:schemeClr val="bg1"/>
                </a:solidFill>
                <a:latin typeface="Courier New" panose="02070309020205020404" pitchFamily="49" charset="0"/>
                <a:cs typeface="Courier New" panose="02070309020205020404" pitchFamily="49" charset="0"/>
              </a:rPr>
              <a:t>println</a:t>
            </a:r>
            <a:r>
              <a:rPr lang="en-US" dirty="0">
                <a:solidFill>
                  <a:schemeClr val="bg1"/>
                </a:solidFill>
                <a:latin typeface="Courier New" panose="02070309020205020404" pitchFamily="49" charset="0"/>
                <a:cs typeface="Courier New" panose="02070309020205020404" pitchFamily="49" charset="0"/>
              </a:rPr>
              <a:t> </a:t>
            </a:r>
            <a:r>
              <a:rPr lang="ja-JP" altLang="en-US" dirty="0">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select </a:t>
            </a:r>
            <a:r>
              <a:rPr lang="ja-JP" altLang="en-US" dirty="0">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 + r + </a:t>
            </a:r>
            <a:r>
              <a:rPr lang="ja-JP" altLang="en-US" dirty="0">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 of object </a:t>
            </a:r>
            <a:r>
              <a:rPr lang="ja-JP" altLang="en-US" dirty="0">
                <a:solidFill>
                  <a:schemeClr val="bg1"/>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 + </a:t>
            </a:r>
            <a:r>
              <a:rPr lang="en-US" dirty="0">
                <a:solidFill>
                  <a:schemeClr val="accent3"/>
                </a:solidFill>
                <a:latin typeface="Courier New" panose="02070309020205020404" pitchFamily="49" charset="0"/>
                <a:cs typeface="Courier New" panose="02070309020205020404" pitchFamily="49" charset="0"/>
              </a:rPr>
              <a:t>a[</a:t>
            </a:r>
            <a:r>
              <a:rPr lang="en-US" dirty="0" err="1">
                <a:solidFill>
                  <a:schemeClr val="accent3"/>
                </a:solidFill>
                <a:latin typeface="Courier New" panose="02070309020205020404" pitchFamily="49" charset="0"/>
                <a:cs typeface="Courier New" panose="02070309020205020404" pitchFamily="49" charset="0"/>
              </a:rPr>
              <a:t>i</a:t>
            </a:r>
            <a:r>
              <a:rPr lang="en-US" dirty="0">
                <a:solidFill>
                  <a:schemeClr val="accent3"/>
                </a:solidFill>
                <a:latin typeface="Courier New" panose="02070309020205020404" pitchFamily="49" charset="0"/>
                <a:cs typeface="Courier New" panose="02070309020205020404" pitchFamily="49" charset="0"/>
              </a:rPr>
              <a:t>]</a:t>
            </a:r>
            <a:r>
              <a:rPr lang="en-US" dirty="0">
                <a:solidFill>
                  <a:schemeClr val="bg1"/>
                </a:solidFill>
                <a:latin typeface="Courier New" panose="02070309020205020404" pitchFamily="49" charset="0"/>
                <a:cs typeface="Courier New" panose="02070309020205020404" pitchFamily="49" charset="0"/>
              </a:rPr>
              <a:t>.id</a:t>
            </a:r>
          </a:p>
          <a:p>
            <a:pPr algn="l" eaLnBrk="1" hangingPunct="1"/>
            <a:r>
              <a:rPr lang="en-US" dirty="0">
                <a:solidFill>
                  <a:schemeClr val="bg1"/>
                </a:solidFill>
                <a:latin typeface="Courier New" panose="02070309020205020404" pitchFamily="49" charset="0"/>
                <a:cs typeface="Courier New" panose="02070309020205020404" pitchFamily="49" charset="0"/>
              </a:rPr>
              <a:t>14         weight = </a:t>
            </a:r>
            <a:r>
              <a:rPr lang="en-US" dirty="0">
                <a:solidFill>
                  <a:schemeClr val="accent5"/>
                </a:solidFill>
                <a:latin typeface="Courier New" panose="02070309020205020404" pitchFamily="49" charset="0"/>
                <a:cs typeface="Courier New" panose="02070309020205020404" pitchFamily="49" charset="0"/>
              </a:rPr>
              <a:t>C</a:t>
            </a:r>
          </a:p>
          <a:p>
            <a:pPr algn="l" eaLnBrk="1" hangingPunct="1"/>
            <a:r>
              <a:rPr lang="en-US" dirty="0">
                <a:solidFill>
                  <a:schemeClr val="bg1"/>
                </a:solidFill>
                <a:latin typeface="Courier New" panose="02070309020205020404" pitchFamily="49" charset="0"/>
                <a:cs typeface="Courier New" panose="02070309020205020404" pitchFamily="49" charset="0"/>
              </a:rPr>
              <a:t>15     </a:t>
            </a:r>
            <a:r>
              <a:rPr lang="en-US" dirty="0" err="1">
                <a:solidFill>
                  <a:schemeClr val="bg1"/>
                </a:solidFill>
                <a:latin typeface="Courier New" panose="02070309020205020404" pitchFamily="49" charset="0"/>
                <a:cs typeface="Courier New" panose="02070309020205020404" pitchFamily="49" charset="0"/>
              </a:rPr>
              <a:t>i</a:t>
            </a:r>
            <a:r>
              <a:rPr lang="en-US" dirty="0">
                <a:solidFill>
                  <a:schemeClr val="bg1"/>
                </a:solidFill>
                <a:latin typeface="Courier New" panose="02070309020205020404" pitchFamily="49" charset="0"/>
                <a:cs typeface="Courier New" panose="02070309020205020404" pitchFamily="49" charset="0"/>
              </a:rPr>
              <a:t> = i+1</a:t>
            </a:r>
          </a:p>
        </p:txBody>
      </p:sp>
      <p:sp>
        <p:nvSpPr>
          <p:cNvPr id="2" name="TextBox 1"/>
          <p:cNvSpPr txBox="1"/>
          <p:nvPr/>
        </p:nvSpPr>
        <p:spPr>
          <a:xfrm>
            <a:off x="8652026" y="2749117"/>
            <a:ext cx="3241832" cy="1631216"/>
          </a:xfrm>
          <a:prstGeom prst="rect">
            <a:avLst/>
          </a:prstGeom>
          <a:noFill/>
          <a:ln>
            <a:solidFill>
              <a:schemeClr val="tx1"/>
            </a:solidFill>
          </a:ln>
        </p:spPr>
        <p:txBody>
          <a:bodyPr wrap="square" rtlCol="0">
            <a:spAutoFit/>
          </a:bodyPr>
          <a:lstStyle/>
          <a:p>
            <a:pPr algn="ctr"/>
            <a:r>
              <a:rPr lang="en-US" sz="2000" dirty="0">
                <a:latin typeface="Calibri" charset="0"/>
              </a:rPr>
              <a:t>Worst-case runtime:</a:t>
            </a:r>
            <a:br>
              <a:rPr lang="en-US" sz="2000" dirty="0">
                <a:latin typeface="Calibri" charset="0"/>
              </a:rPr>
            </a:br>
            <a:r>
              <a:rPr lang="en-US" sz="2000" dirty="0">
                <a:latin typeface="Calibri" charset="0"/>
              </a:rPr>
              <a:t>for loop and while loop take </a:t>
            </a:r>
            <a:r>
              <a:rPr lang="el-GR" sz="2000" dirty="0">
                <a:latin typeface="Calibri" charset="0"/>
              </a:rPr>
              <a:t>θ</a:t>
            </a:r>
            <a:r>
              <a:rPr lang="en-US" sz="2000" dirty="0">
                <a:latin typeface="Calibri" charset="0"/>
              </a:rPr>
              <a:t>(n) time,</a:t>
            </a:r>
          </a:p>
          <a:p>
            <a:pPr algn="ctr"/>
            <a:r>
              <a:rPr lang="en-US" sz="2000" dirty="0">
                <a:latin typeface="Calibri" charset="0"/>
              </a:rPr>
              <a:t>sorting takes </a:t>
            </a:r>
            <a:r>
              <a:rPr lang="el-GR" sz="2000" dirty="0">
                <a:latin typeface="Calibri" charset="0"/>
              </a:rPr>
              <a:t>θ</a:t>
            </a:r>
            <a:r>
              <a:rPr lang="en-US" sz="2000" dirty="0">
                <a:latin typeface="Calibri" charset="0"/>
              </a:rPr>
              <a:t>(</a:t>
            </a:r>
            <a:r>
              <a:rPr lang="en-US" sz="2000" dirty="0" err="1">
                <a:latin typeface="Calibri" charset="0"/>
              </a:rPr>
              <a:t>nlgn</a:t>
            </a:r>
            <a:r>
              <a:rPr lang="en-US" sz="2000" dirty="0">
                <a:latin typeface="Calibri" charset="0"/>
              </a:rPr>
              <a:t>) time, so algorithm takes </a:t>
            </a:r>
            <a:r>
              <a:rPr lang="el-GR" sz="2000" dirty="0">
                <a:latin typeface="Calibri" charset="0"/>
              </a:rPr>
              <a:t>θ</a:t>
            </a:r>
            <a:r>
              <a:rPr lang="en-US" sz="2000" dirty="0">
                <a:latin typeface="Calibri" charset="0"/>
              </a:rPr>
              <a:t>(</a:t>
            </a:r>
            <a:r>
              <a:rPr lang="en-US" sz="2000" dirty="0" err="1">
                <a:latin typeface="Calibri" charset="0"/>
              </a:rPr>
              <a:t>nlgn</a:t>
            </a:r>
            <a:r>
              <a:rPr lang="en-US" sz="2000" dirty="0">
                <a:latin typeface="Calibri" charset="0"/>
              </a:rPr>
              <a:t>) time</a:t>
            </a:r>
          </a:p>
        </p:txBody>
      </p:sp>
    </p:spTree>
    <p:extLst>
      <p:ext uri="{BB962C8B-B14F-4D97-AF65-F5344CB8AC3E}">
        <p14:creationId xmlns:p14="http://schemas.microsoft.com/office/powerpoint/2010/main" val="313462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D927E-FE06-F21E-A14B-57E3721E8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9D0D4-9E5E-392D-10E9-865B792F619B}"/>
              </a:ext>
            </a:extLst>
          </p:cNvPr>
          <p:cNvSpPr>
            <a:spLocks noGrp="1"/>
          </p:cNvSpPr>
          <p:nvPr>
            <p:ph type="ctrTitle"/>
          </p:nvPr>
        </p:nvSpPr>
        <p:spPr/>
        <p:txBody>
          <a:bodyPr/>
          <a:lstStyle/>
          <a:p>
            <a:pPr algn="ctr"/>
            <a:r>
              <a:rPr lang="en-US" dirty="0"/>
              <a:t>Proving Correctness</a:t>
            </a:r>
          </a:p>
        </p:txBody>
      </p:sp>
    </p:spTree>
    <p:extLst>
      <p:ext uri="{BB962C8B-B14F-4D97-AF65-F5344CB8AC3E}">
        <p14:creationId xmlns:p14="http://schemas.microsoft.com/office/powerpoint/2010/main" val="291446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10145"/>
            <a:ext cx="9905998" cy="676882"/>
          </a:xfrm>
        </p:spPr>
        <p:txBody>
          <a:bodyPr/>
          <a:lstStyle/>
          <a:p>
            <a:pPr algn="ctr"/>
            <a:r>
              <a:rPr lang="en-US" dirty="0">
                <a:latin typeface="Arial" panose="020B0604020202020204" pitchFamily="34" charset="0"/>
                <a:cs typeface="Arial" panose="020B0604020202020204" pitchFamily="34" charset="0"/>
              </a:rPr>
              <a:t>Proving Correctness</a:t>
            </a:r>
          </a:p>
        </p:txBody>
      </p:sp>
      <p:sp>
        <p:nvSpPr>
          <p:cNvPr id="4" name="Content Placeholder 2">
            <a:extLst>
              <a:ext uri="{FF2B5EF4-FFF2-40B4-BE49-F238E27FC236}">
                <a16:creationId xmlns:a16="http://schemas.microsoft.com/office/drawing/2014/main" id="{804BAB1F-A533-5E23-EC63-AE4E24921DD4}"/>
              </a:ext>
            </a:extLst>
          </p:cNvPr>
          <p:cNvSpPr txBox="1">
            <a:spLocks/>
          </p:cNvSpPr>
          <p:nvPr/>
        </p:nvSpPr>
        <p:spPr>
          <a:xfrm>
            <a:off x="1681844" y="1177944"/>
            <a:ext cx="8828312" cy="998269"/>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Greedy Choice Property</a:t>
            </a:r>
            <a:r>
              <a:rPr lang="en-US" dirty="0">
                <a:solidFill>
                  <a:schemeClr val="bg1"/>
                </a:solidFill>
              </a:rPr>
              <a:t>: The item with the largest </a:t>
            </a:r>
            <a:r>
              <a:rPr lang="en-US" dirty="0">
                <a:solidFill>
                  <a:schemeClr val="accent4"/>
                </a:solidFill>
              </a:rPr>
              <a:t>value-to-weight ratio</a:t>
            </a:r>
            <a:r>
              <a:rPr lang="en-US" dirty="0">
                <a:solidFill>
                  <a:schemeClr val="bg1"/>
                </a:solidFill>
              </a:rPr>
              <a:t>, filled to its max possible amount, must be in some optimal solution.</a:t>
            </a:r>
          </a:p>
        </p:txBody>
      </p:sp>
      <p:sp>
        <p:nvSpPr>
          <p:cNvPr id="5" name="Content Placeholder 2">
            <a:extLst>
              <a:ext uri="{FF2B5EF4-FFF2-40B4-BE49-F238E27FC236}">
                <a16:creationId xmlns:a16="http://schemas.microsoft.com/office/drawing/2014/main" id="{FEF0B7BA-A19C-4AC6-518C-41D246A94242}"/>
              </a:ext>
            </a:extLst>
          </p:cNvPr>
          <p:cNvSpPr txBox="1">
            <a:spLocks/>
          </p:cNvSpPr>
          <p:nvPr/>
        </p:nvSpPr>
        <p:spPr>
          <a:xfrm>
            <a:off x="1352456" y="2756374"/>
            <a:ext cx="4506234" cy="56605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t>Some terms before we get started:</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50FE738-C0E3-41D1-866E-005CD80E6891}"/>
                  </a:ext>
                </a:extLst>
              </p:cNvPr>
              <p:cNvSpPr txBox="1">
                <a:spLocks/>
              </p:cNvSpPr>
              <p:nvPr/>
            </p:nvSpPr>
            <p:spPr>
              <a:xfrm>
                <a:off x="1352457" y="3422840"/>
                <a:ext cx="2747101" cy="566057"/>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𝐼</m:t>
                      </m:r>
                      <m:r>
                        <a:rPr lang="en-US" i="1" smtClean="0">
                          <a:solidFill>
                            <a:schemeClr val="accent1"/>
                          </a:solidFill>
                          <a:latin typeface="Cambria Math" panose="02040503050406030204" pitchFamily="18" charset="0"/>
                        </a:rPr>
                        <m:t>={</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i="1">
                              <a:solidFill>
                                <a:schemeClr val="accent1"/>
                              </a:solidFill>
                              <a:latin typeface="Cambria Math" panose="02040503050406030204" pitchFamily="18" charset="0"/>
                            </a:rPr>
                            <m:t>1</m:t>
                          </m:r>
                        </m:sub>
                      </m:sSub>
                      <m:r>
                        <a:rPr lang="en-US" i="1">
                          <a:solidFill>
                            <a:schemeClr val="accent1"/>
                          </a:solidFill>
                          <a:latin typeface="Cambria Math" panose="02040503050406030204" pitchFamily="18" charset="0"/>
                        </a:rPr>
                        <m:t>, </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i="1">
                              <a:solidFill>
                                <a:schemeClr val="accent1"/>
                              </a:solidFill>
                              <a:latin typeface="Cambria Math" panose="02040503050406030204" pitchFamily="18" charset="0"/>
                            </a:rPr>
                            <m:t>2</m:t>
                          </m:r>
                        </m:sub>
                      </m:sSub>
                      <m:r>
                        <a:rPr lang="en-US" i="1">
                          <a:solidFill>
                            <a:schemeClr val="accent1"/>
                          </a:solidFill>
                          <a:latin typeface="Cambria Math" panose="02040503050406030204" pitchFamily="18" charset="0"/>
                        </a:rPr>
                        <m:t>,</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i="1">
                              <a:solidFill>
                                <a:schemeClr val="accent1"/>
                              </a:solidFill>
                              <a:latin typeface="Cambria Math" panose="02040503050406030204" pitchFamily="18" charset="0"/>
                            </a:rPr>
                            <m:t>3</m:t>
                          </m:r>
                        </m:sub>
                      </m:sSub>
                      <m:r>
                        <a:rPr lang="en-US" i="1">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6" name="Content Placeholder 2">
                <a:extLst>
                  <a:ext uri="{FF2B5EF4-FFF2-40B4-BE49-F238E27FC236}">
                    <a16:creationId xmlns:a16="http://schemas.microsoft.com/office/drawing/2014/main" id="{D50FE738-C0E3-41D1-866E-005CD80E6891}"/>
                  </a:ext>
                </a:extLst>
              </p:cNvPr>
              <p:cNvSpPr txBox="1">
                <a:spLocks noRot="1" noChangeAspect="1" noMove="1" noResize="1" noEditPoints="1" noAdjustHandles="1" noChangeArrowheads="1" noChangeShapeType="1" noTextEdit="1"/>
              </p:cNvSpPr>
              <p:nvPr/>
            </p:nvSpPr>
            <p:spPr>
              <a:xfrm>
                <a:off x="1352457" y="3422840"/>
                <a:ext cx="2747101" cy="566057"/>
              </a:xfrm>
              <a:prstGeom prst="rect">
                <a:avLst/>
              </a:prstGeom>
              <a:blipFill>
                <a:blip r:embed="rId2"/>
                <a:stretch>
                  <a:fillRect b="-2128"/>
                </a:stretch>
              </a:blipFill>
              <a:ln>
                <a:solidFill>
                  <a:schemeClr val="bg1"/>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6B76A729-5084-BB97-185F-1963BCCF720D}"/>
              </a:ext>
            </a:extLst>
          </p:cNvPr>
          <p:cNvSpPr txBox="1">
            <a:spLocks/>
          </p:cNvSpPr>
          <p:nvPr/>
        </p:nvSpPr>
        <p:spPr>
          <a:xfrm>
            <a:off x="4245654" y="3422841"/>
            <a:ext cx="6803345" cy="566057"/>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t>The </a:t>
            </a:r>
            <a:r>
              <a:rPr lang="en-US" i="1" dirty="0">
                <a:solidFill>
                  <a:schemeClr val="accent1"/>
                </a:solidFill>
              </a:rPr>
              <a:t>items</a:t>
            </a:r>
            <a:r>
              <a:rPr lang="en-US" i="1" dirty="0"/>
              <a:t>. Each has a value (v) and weight (w) field</a:t>
            </a:r>
            <a:endParaRPr lang="en-US" dirty="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3030EC4-9003-B993-B9AA-B150F47B70A7}"/>
                  </a:ext>
                </a:extLst>
              </p:cNvPr>
              <p:cNvSpPr txBox="1">
                <a:spLocks/>
              </p:cNvSpPr>
              <p:nvPr/>
            </p:nvSpPr>
            <p:spPr>
              <a:xfrm>
                <a:off x="1352456" y="4201436"/>
                <a:ext cx="2747101" cy="566057"/>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sty m:val="p"/>
                        </m:rPr>
                        <a:rPr lang="en-US" b="0" i="0" smtClean="0">
                          <a:solidFill>
                            <a:schemeClr val="accent4"/>
                          </a:solidFill>
                          <a:latin typeface="Cambria Math" panose="02040503050406030204" pitchFamily="18" charset="0"/>
                        </a:rPr>
                        <m:t>R</m:t>
                      </m:r>
                      <m:r>
                        <a:rPr lang="en-US" i="1" smtClean="0">
                          <a:solidFill>
                            <a:schemeClr val="accent4"/>
                          </a:solidFill>
                          <a:latin typeface="Cambria Math" panose="02040503050406030204" pitchFamily="18" charset="0"/>
                        </a:rPr>
                        <m:t>=</m:t>
                      </m:r>
                      <m:d>
                        <m:dPr>
                          <m:begChr m:val="{"/>
                          <m:endChr m:val="}"/>
                          <m:ctrlPr>
                            <a:rPr lang="en-US" i="1" smtClean="0">
                              <a:solidFill>
                                <a:schemeClr val="accent4"/>
                              </a:solidFill>
                              <a:latin typeface="Cambria Math" panose="02040503050406030204" pitchFamily="18" charset="0"/>
                            </a:rPr>
                          </m:ctrlPr>
                        </m:dPr>
                        <m:e>
                          <m:sSub>
                            <m:sSubPr>
                              <m:ctrlPr>
                                <a:rPr lang="en-US" i="1">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𝑟</m:t>
                              </m:r>
                            </m:e>
                            <m:sub>
                              <m:r>
                                <a:rPr lang="en-US" i="1">
                                  <a:solidFill>
                                    <a:schemeClr val="accent4"/>
                                  </a:solidFill>
                                  <a:latin typeface="Cambria Math" panose="02040503050406030204" pitchFamily="18" charset="0"/>
                                </a:rPr>
                                <m:t>1</m:t>
                              </m:r>
                            </m:sub>
                          </m:sSub>
                          <m:r>
                            <a:rPr lang="en-US" i="1">
                              <a:solidFill>
                                <a:schemeClr val="accent4"/>
                              </a:solidFill>
                              <a:latin typeface="Cambria Math" panose="02040503050406030204" pitchFamily="18" charset="0"/>
                            </a:rPr>
                            <m:t>, </m:t>
                          </m:r>
                          <m:sSub>
                            <m:sSubPr>
                              <m:ctrlPr>
                                <a:rPr lang="en-US" i="1">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𝑟</m:t>
                              </m:r>
                            </m:e>
                            <m:sub>
                              <m:r>
                                <a:rPr lang="en-US" i="1">
                                  <a:solidFill>
                                    <a:schemeClr val="accent4"/>
                                  </a:solidFill>
                                  <a:latin typeface="Cambria Math" panose="02040503050406030204" pitchFamily="18" charset="0"/>
                                </a:rPr>
                                <m:t>2</m:t>
                              </m:r>
                            </m:sub>
                          </m:sSub>
                          <m:r>
                            <a:rPr lang="en-US" i="1">
                              <a:solidFill>
                                <a:schemeClr val="accent4"/>
                              </a:solidFill>
                              <a:latin typeface="Cambria Math" panose="02040503050406030204" pitchFamily="18" charset="0"/>
                            </a:rPr>
                            <m:t>,</m:t>
                          </m:r>
                          <m:sSub>
                            <m:sSubPr>
                              <m:ctrlPr>
                                <a:rPr lang="en-US" i="1">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𝑟</m:t>
                              </m:r>
                            </m:e>
                            <m:sub>
                              <m:r>
                                <a:rPr lang="en-US" i="1">
                                  <a:solidFill>
                                    <a:schemeClr val="accent4"/>
                                  </a:solidFill>
                                  <a:latin typeface="Cambria Math" panose="02040503050406030204" pitchFamily="18" charset="0"/>
                                </a:rPr>
                                <m:t>3</m:t>
                              </m:r>
                            </m:sub>
                          </m:sSub>
                          <m:r>
                            <a:rPr lang="en-US" i="1">
                              <a:solidFill>
                                <a:schemeClr val="accent4"/>
                              </a:solidFill>
                              <a:latin typeface="Cambria Math" panose="02040503050406030204" pitchFamily="18" charset="0"/>
                            </a:rPr>
                            <m:t>,…</m:t>
                          </m:r>
                        </m:e>
                      </m:d>
                    </m:oMath>
                  </m:oMathPara>
                </a14:m>
                <a:endParaRPr lang="en-US" dirty="0">
                  <a:solidFill>
                    <a:schemeClr val="accent4"/>
                  </a:solidFill>
                </a:endParaRPr>
              </a:p>
            </p:txBody>
          </p:sp>
        </mc:Choice>
        <mc:Fallback xmlns="">
          <p:sp>
            <p:nvSpPr>
              <p:cNvPr id="8" name="Content Placeholder 2">
                <a:extLst>
                  <a:ext uri="{FF2B5EF4-FFF2-40B4-BE49-F238E27FC236}">
                    <a16:creationId xmlns:a16="http://schemas.microsoft.com/office/drawing/2014/main" id="{03030EC4-9003-B993-B9AA-B150F47B70A7}"/>
                  </a:ext>
                </a:extLst>
              </p:cNvPr>
              <p:cNvSpPr txBox="1">
                <a:spLocks noRot="1" noChangeAspect="1" noMove="1" noResize="1" noEditPoints="1" noAdjustHandles="1" noChangeArrowheads="1" noChangeShapeType="1" noTextEdit="1"/>
              </p:cNvSpPr>
              <p:nvPr/>
            </p:nvSpPr>
            <p:spPr>
              <a:xfrm>
                <a:off x="1352456" y="4201436"/>
                <a:ext cx="2747101" cy="566057"/>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20E97B5-8FA7-B995-E922-01A7BC171794}"/>
                  </a:ext>
                </a:extLst>
              </p:cNvPr>
              <p:cNvSpPr txBox="1">
                <a:spLocks/>
              </p:cNvSpPr>
              <p:nvPr/>
            </p:nvSpPr>
            <p:spPr>
              <a:xfrm>
                <a:off x="4245654" y="4201436"/>
                <a:ext cx="6803345" cy="566057"/>
              </a:xfrm>
              <a:prstGeom prst="rect">
                <a:avLst/>
              </a:prstGeom>
              <a:ln>
                <a:solidFill>
                  <a:schemeClr val="tx1">
                    <a:lumMod val="95000"/>
                  </a:schemeClr>
                </a:solidFill>
              </a:ln>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t>The </a:t>
                </a:r>
                <a:r>
                  <a:rPr lang="en-US" i="1" dirty="0">
                    <a:solidFill>
                      <a:schemeClr val="accent4"/>
                    </a:solidFill>
                  </a:rPr>
                  <a:t>value-to-weight ratios</a:t>
                </a:r>
                <a:r>
                  <a:rPr lang="en-US" i="1" dirty="0"/>
                  <a:t>.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𝑣</m:t>
                        </m:r>
                      </m:num>
                      <m:den>
                        <m:r>
                          <a:rPr lang="en-US" b="0" i="1" smtClean="0">
                            <a:latin typeface="Cambria Math" panose="02040503050406030204" pitchFamily="18" charset="0"/>
                          </a:rPr>
                          <m:t>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𝑤</m:t>
                        </m:r>
                      </m:den>
                    </m:f>
                    <m:r>
                      <a:rPr lang="en-US" b="0" i="1" smtClean="0">
                        <a:latin typeface="Cambria Math" panose="02040503050406030204" pitchFamily="18" charset="0"/>
                      </a:rPr>
                      <m:t> </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oMath>
                </a14:m>
                <a:endParaRPr lang="en-US" dirty="0"/>
              </a:p>
            </p:txBody>
          </p:sp>
        </mc:Choice>
        <mc:Fallback xmlns="">
          <p:sp>
            <p:nvSpPr>
              <p:cNvPr id="9" name="Content Placeholder 2">
                <a:extLst>
                  <a:ext uri="{FF2B5EF4-FFF2-40B4-BE49-F238E27FC236}">
                    <a16:creationId xmlns:a16="http://schemas.microsoft.com/office/drawing/2014/main" id="{120E97B5-8FA7-B995-E922-01A7BC171794}"/>
                  </a:ext>
                </a:extLst>
              </p:cNvPr>
              <p:cNvSpPr txBox="1">
                <a:spLocks noRot="1" noChangeAspect="1" noMove="1" noResize="1" noEditPoints="1" noAdjustHandles="1" noChangeArrowheads="1" noChangeShapeType="1" noTextEdit="1"/>
              </p:cNvSpPr>
              <p:nvPr/>
            </p:nvSpPr>
            <p:spPr>
              <a:xfrm>
                <a:off x="4245654" y="4201436"/>
                <a:ext cx="6803345" cy="566057"/>
              </a:xfrm>
              <a:prstGeom prst="rect">
                <a:avLst/>
              </a:prstGeom>
              <a:blipFill>
                <a:blip r:embed="rId4"/>
                <a:stretch>
                  <a:fillRect l="-743" b="-4348"/>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4F4BE542-AAEC-2C66-E804-99D6ACE6A2F5}"/>
                  </a:ext>
                </a:extLst>
              </p:cNvPr>
              <p:cNvSpPr txBox="1">
                <a:spLocks/>
              </p:cNvSpPr>
              <p:nvPr/>
            </p:nvSpPr>
            <p:spPr>
              <a:xfrm>
                <a:off x="1352456" y="4980032"/>
                <a:ext cx="2747101" cy="566057"/>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sty m:val="p"/>
                        </m:rPr>
                        <a:rPr lang="en-US" b="0" i="0" smtClean="0">
                          <a:solidFill>
                            <a:schemeClr val="accent2"/>
                          </a:solidFill>
                          <a:latin typeface="Cambria Math" panose="02040503050406030204" pitchFamily="18" charset="0"/>
                        </a:rPr>
                        <m:t>C</m:t>
                      </m:r>
                      <m:r>
                        <a:rPr lang="en-US" b="0" i="1" smtClean="0">
                          <a:solidFill>
                            <a:schemeClr val="accent2"/>
                          </a:solidFill>
                          <a:latin typeface="Cambria Math" panose="02040503050406030204" pitchFamily="18" charset="0"/>
                        </a:rPr>
                        <m:t>≥0</m:t>
                      </m:r>
                    </m:oMath>
                  </m:oMathPara>
                </a14:m>
                <a:endParaRPr lang="en-US" dirty="0">
                  <a:solidFill>
                    <a:schemeClr val="accent2"/>
                  </a:solidFill>
                </a:endParaRPr>
              </a:p>
            </p:txBody>
          </p:sp>
        </mc:Choice>
        <mc:Fallback xmlns="">
          <p:sp>
            <p:nvSpPr>
              <p:cNvPr id="10" name="Content Placeholder 2">
                <a:extLst>
                  <a:ext uri="{FF2B5EF4-FFF2-40B4-BE49-F238E27FC236}">
                    <a16:creationId xmlns:a16="http://schemas.microsoft.com/office/drawing/2014/main" id="{4F4BE542-AAEC-2C66-E804-99D6ACE6A2F5}"/>
                  </a:ext>
                </a:extLst>
              </p:cNvPr>
              <p:cNvSpPr txBox="1">
                <a:spLocks noRot="1" noChangeAspect="1" noMove="1" noResize="1" noEditPoints="1" noAdjustHandles="1" noChangeArrowheads="1" noChangeShapeType="1" noTextEdit="1"/>
              </p:cNvSpPr>
              <p:nvPr/>
            </p:nvSpPr>
            <p:spPr>
              <a:xfrm>
                <a:off x="1352456" y="4980032"/>
                <a:ext cx="2747101" cy="566057"/>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D45AD3D6-FA2C-5326-A7D1-6B59953D105D}"/>
              </a:ext>
            </a:extLst>
          </p:cNvPr>
          <p:cNvSpPr txBox="1">
            <a:spLocks/>
          </p:cNvSpPr>
          <p:nvPr/>
        </p:nvSpPr>
        <p:spPr>
          <a:xfrm>
            <a:off x="4245654" y="4980031"/>
            <a:ext cx="6803345" cy="566057"/>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i="1" dirty="0"/>
              <a:t>The </a:t>
            </a:r>
            <a:r>
              <a:rPr lang="en-US" i="1" dirty="0">
                <a:solidFill>
                  <a:schemeClr val="accent2"/>
                </a:solidFill>
              </a:rPr>
              <a:t>capacity</a:t>
            </a:r>
            <a:r>
              <a:rPr lang="en-US" i="1" dirty="0"/>
              <a:t> of the knapsack</a:t>
            </a:r>
            <a:endParaRPr lang="en-US" dirty="0"/>
          </a:p>
        </p:txBody>
      </p:sp>
    </p:spTree>
    <p:extLst>
      <p:ext uri="{BB962C8B-B14F-4D97-AF65-F5344CB8AC3E}">
        <p14:creationId xmlns:p14="http://schemas.microsoft.com/office/powerpoint/2010/main" val="420072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8D3E1C-BDCC-75E4-3B05-98CB618E94FC}"/>
              </a:ext>
            </a:extLst>
          </p:cNvPr>
          <p:cNvSpPr txBox="1">
            <a:spLocks/>
          </p:cNvSpPr>
          <p:nvPr/>
        </p:nvSpPr>
        <p:spPr>
          <a:xfrm>
            <a:off x="1143001" y="210145"/>
            <a:ext cx="9905998" cy="676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Proving Correctness</a:t>
            </a:r>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A978B90-E5E2-3C14-1FD0-58334F5F9002}"/>
              </a:ext>
            </a:extLst>
          </p:cNvPr>
          <p:cNvSpPr txBox="1">
            <a:spLocks/>
          </p:cNvSpPr>
          <p:nvPr/>
        </p:nvSpPr>
        <p:spPr>
          <a:xfrm>
            <a:off x="1681844" y="1056024"/>
            <a:ext cx="8828312" cy="998269"/>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Greedy Choice Property</a:t>
            </a:r>
            <a:r>
              <a:rPr lang="en-US" dirty="0">
                <a:solidFill>
                  <a:schemeClr val="bg1"/>
                </a:solidFill>
              </a:rPr>
              <a:t>: The item with the largest </a:t>
            </a:r>
            <a:r>
              <a:rPr lang="en-US" dirty="0">
                <a:solidFill>
                  <a:schemeClr val="accent4"/>
                </a:solidFill>
              </a:rPr>
              <a:t>value-to-weight ratio</a:t>
            </a:r>
            <a:r>
              <a:rPr lang="en-US" dirty="0">
                <a:solidFill>
                  <a:schemeClr val="bg1"/>
                </a:solidFill>
              </a:rPr>
              <a:t>, filled to its max possible amount, must be in some optimal solution.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5C86D78-C847-41E5-1B8B-F40EE3B1BD67}"/>
                  </a:ext>
                </a:extLst>
              </p:cNvPr>
              <p:cNvSpPr txBox="1">
                <a:spLocks/>
              </p:cNvSpPr>
              <p:nvPr/>
            </p:nvSpPr>
            <p:spPr>
              <a:xfrm>
                <a:off x="1688773" y="2209575"/>
                <a:ext cx="6296891" cy="1153886"/>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t>Step 1</a:t>
                </a:r>
                <a:r>
                  <a:rPr lang="en-US" dirty="0"/>
                  <a:t>: Assume claim is false. </a:t>
                </a:r>
                <a14:m>
                  <m:oMath xmlns:m="http://schemas.openxmlformats.org/officeDocument/2006/math">
                    <m:r>
                      <a:rPr lang="en-US" i="1" smtClean="0">
                        <a:latin typeface="Cambria Math" panose="02040503050406030204" pitchFamily="18" charset="0"/>
                      </a:rPr>
                      <m:t>𝑂</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𝑜</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𝑜</m:t>
                        </m:r>
                      </m:e>
                      <m:sub>
                        <m:r>
                          <a:rPr lang="en-US" i="1" smtClean="0">
                            <a:latin typeface="Cambria Math" panose="02040503050406030204" pitchFamily="18" charset="0"/>
                          </a:rPr>
                          <m:t>2</m:t>
                        </m:r>
                      </m:sub>
                    </m:sSub>
                    <m:r>
                      <a:rPr lang="en-US"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r>
                      <a:rPr lang="en-US" i="1" smtClean="0">
                        <a:latin typeface="Cambria Math" panose="02040503050406030204" pitchFamily="18" charset="0"/>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𝑜</m:t>
                        </m:r>
                      </m:e>
                      <m:sub>
                        <m:r>
                          <a:rPr lang="en-US" i="1" smtClean="0">
                            <a:latin typeface="Cambria Math" panose="02040503050406030204" pitchFamily="18" charset="0"/>
                          </a:rPr>
                          <m:t>𝑛</m:t>
                        </m:r>
                      </m:sub>
                    </m:sSub>
                  </m:oMath>
                </a14:m>
                <a:r>
                  <a:rPr lang="en-US" dirty="0"/>
                  <a:t> was NOT taken to its maximum amount.</a:t>
                </a:r>
              </a:p>
            </p:txBody>
          </p:sp>
        </mc:Choice>
        <mc:Fallback xmlns="">
          <p:sp>
            <p:nvSpPr>
              <p:cNvPr id="8" name="Content Placeholder 2">
                <a:extLst>
                  <a:ext uri="{FF2B5EF4-FFF2-40B4-BE49-F238E27FC236}">
                    <a16:creationId xmlns:a16="http://schemas.microsoft.com/office/drawing/2014/main" id="{D5C86D78-C847-41E5-1B8B-F40EE3B1BD67}"/>
                  </a:ext>
                </a:extLst>
              </p:cNvPr>
              <p:cNvSpPr txBox="1">
                <a:spLocks noRot="1" noChangeAspect="1" noMove="1" noResize="1" noEditPoints="1" noAdjustHandles="1" noChangeArrowheads="1" noChangeShapeType="1" noTextEdit="1"/>
              </p:cNvSpPr>
              <p:nvPr/>
            </p:nvSpPr>
            <p:spPr>
              <a:xfrm>
                <a:off x="1688773" y="2209575"/>
                <a:ext cx="6296891" cy="1153886"/>
              </a:xfrm>
              <a:prstGeom prst="rect">
                <a:avLst/>
              </a:prstGeom>
              <a:blipFill>
                <a:blip r:embed="rId2"/>
                <a:stretch>
                  <a:fillRect l="-1406"/>
                </a:stretch>
              </a:blipFill>
              <a:ln>
                <a:solidFill>
                  <a:schemeClr val="tx1">
                    <a:lumMod val="95000"/>
                  </a:schemeClr>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4FD4762A-8857-A6AB-37E5-A765D77B167B}"/>
              </a:ext>
            </a:extLst>
          </p:cNvPr>
          <p:cNvCxnSpPr>
            <a:cxnSpLocks/>
          </p:cNvCxnSpPr>
          <p:nvPr/>
        </p:nvCxnSpPr>
        <p:spPr>
          <a:xfrm flipV="1">
            <a:off x="8591798" y="4557924"/>
            <a:ext cx="176646" cy="35423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AF58BC6-2BDA-4AE5-8CDC-CD15C6FEAE8A}"/>
                  </a:ext>
                </a:extLst>
              </p:cNvPr>
              <p:cNvSpPr txBox="1"/>
              <p:nvPr/>
            </p:nvSpPr>
            <p:spPr>
              <a:xfrm>
                <a:off x="7095010" y="3618268"/>
                <a:ext cx="5026234" cy="923330"/>
              </a:xfrm>
              <a:prstGeom prst="rect">
                <a:avLst/>
              </a:prstGeom>
              <a:noFill/>
            </p:spPr>
            <p:txBody>
              <a:bodyPr wrap="square" rtlCol="0">
                <a:spAutoFit/>
              </a:bodyPr>
              <a:lstStyle/>
              <a:p>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oMath>
                </a14:m>
                <a:r>
                  <a:rPr lang="en-US" dirty="0">
                    <a:solidFill>
                      <a:schemeClr val="accent3"/>
                    </a:solidFill>
                  </a:rPr>
                  <a:t> </a:t>
                </a:r>
                <a:r>
                  <a:rPr lang="en-US" dirty="0"/>
                  <a:t>is not as large as it could be.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r>
                      <a:rPr lang="en-US" b="0" i="1" smtClean="0">
                        <a:latin typeface="Cambria Math" panose="02040503050406030204" pitchFamily="18" charset="0"/>
                      </a:rPr>
                      <m:t>&lt;</m:t>
                    </m:r>
                    <m:r>
                      <a:rPr lang="en-US" b="0" i="1" smtClean="0">
                        <a:latin typeface="Cambria Math" panose="02040503050406030204" pitchFamily="18" charset="0"/>
                      </a:rPr>
                      <m:t>𝑀𝑖𝑛</m:t>
                    </m:r>
                    <m:r>
                      <a:rPr lang="en-US" b="0" i="1" smtClean="0">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𝑤</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𝐶</m:t>
                    </m:r>
                    <m:r>
                      <a:rPr lang="en-US" b="0" i="1" smtClean="0">
                        <a:latin typeface="Cambria Math" panose="02040503050406030204" pitchFamily="18" charset="0"/>
                      </a:rPr>
                      <m:t>)</m:t>
                    </m:r>
                  </m:oMath>
                </a14:m>
                <a:endParaRPr lang="en-US" dirty="0"/>
              </a:p>
              <a:p>
                <a:endParaRPr lang="en-US" dirty="0"/>
              </a:p>
              <a:p>
                <a:r>
                  <a:rPr lang="en-US" dirty="0"/>
                  <a:t>Let </a:t>
                </a:r>
                <a14:m>
                  <m:oMath xmlns:m="http://schemas.openxmlformats.org/officeDocument/2006/math">
                    <m:r>
                      <a:rPr lang="en-US" b="0" i="1" smtClean="0">
                        <a:solidFill>
                          <a:schemeClr val="accent5"/>
                        </a:solidFill>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𝑀𝑖𝑛</m:t>
                    </m:r>
                    <m:d>
                      <m:dPr>
                        <m:ctrlPr>
                          <a:rPr lang="en-US" b="0" i="1" smtClean="0">
                            <a:latin typeface="Cambria Math" panose="02040503050406030204" pitchFamily="18" charset="0"/>
                          </a:rPr>
                        </m:ctrlPr>
                      </m:dPr>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𝑤</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𝐶</m:t>
                        </m:r>
                      </m:e>
                    </m:d>
                    <m:r>
                      <a:rPr lang="en-US" b="0" i="1" smtClean="0">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r>
                      <a:rPr lang="en-US" b="0" i="1" smtClean="0">
                        <a:latin typeface="Cambria Math" panose="02040503050406030204" pitchFamily="18" charset="0"/>
                      </a:rPr>
                      <m:t>&gt;0</m:t>
                    </m:r>
                  </m:oMath>
                </a14:m>
                <a:endParaRPr lang="en-US" dirty="0"/>
              </a:p>
            </p:txBody>
          </p:sp>
        </mc:Choice>
        <mc:Fallback xmlns="">
          <p:sp>
            <p:nvSpPr>
              <p:cNvPr id="27" name="TextBox 26">
                <a:extLst>
                  <a:ext uri="{FF2B5EF4-FFF2-40B4-BE49-F238E27FC236}">
                    <a16:creationId xmlns:a16="http://schemas.microsoft.com/office/drawing/2014/main" id="{7AF58BC6-2BDA-4AE5-8CDC-CD15C6FEAE8A}"/>
                  </a:ext>
                </a:extLst>
              </p:cNvPr>
              <p:cNvSpPr txBox="1">
                <a:spLocks noRot="1" noChangeAspect="1" noMove="1" noResize="1" noEditPoints="1" noAdjustHandles="1" noChangeArrowheads="1" noChangeShapeType="1" noTextEdit="1"/>
              </p:cNvSpPr>
              <p:nvPr/>
            </p:nvSpPr>
            <p:spPr>
              <a:xfrm>
                <a:off x="7095010" y="3618268"/>
                <a:ext cx="5026234" cy="923330"/>
              </a:xfrm>
              <a:prstGeom prst="rect">
                <a:avLst/>
              </a:prstGeom>
              <a:blipFill>
                <a:blip r:embed="rId3"/>
                <a:stretch>
                  <a:fillRect l="-1008" t="-4110" b="-9589"/>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6E7B6D8C-44BC-EAB1-D165-58699B2EBE2F}"/>
              </a:ext>
            </a:extLst>
          </p:cNvPr>
          <p:cNvGrpSpPr/>
          <p:nvPr/>
        </p:nvGrpSpPr>
        <p:grpSpPr>
          <a:xfrm>
            <a:off x="1681844" y="4097212"/>
            <a:ext cx="8084837" cy="2493814"/>
            <a:chOff x="1681844" y="4097212"/>
            <a:chExt cx="8084837" cy="2493814"/>
          </a:xfrm>
        </p:grpSpPr>
        <p:grpSp>
          <p:nvGrpSpPr>
            <p:cNvPr id="34" name="Group 33">
              <a:extLst>
                <a:ext uri="{FF2B5EF4-FFF2-40B4-BE49-F238E27FC236}">
                  <a16:creationId xmlns:a16="http://schemas.microsoft.com/office/drawing/2014/main" id="{E3FEFC95-76BF-9D63-A423-3C01DC333681}"/>
                </a:ext>
              </a:extLst>
            </p:cNvPr>
            <p:cNvGrpSpPr/>
            <p:nvPr/>
          </p:nvGrpSpPr>
          <p:grpSpPr>
            <a:xfrm>
              <a:off x="1681844" y="4097212"/>
              <a:ext cx="8084837" cy="2493814"/>
              <a:chOff x="2369621" y="3850739"/>
              <a:chExt cx="8084837" cy="2493814"/>
            </a:xfrm>
          </p:grpSpPr>
          <p:sp>
            <p:nvSpPr>
              <p:cNvPr id="31" name="Rectangle 30">
                <a:extLst>
                  <a:ext uri="{FF2B5EF4-FFF2-40B4-BE49-F238E27FC236}">
                    <a16:creationId xmlns:a16="http://schemas.microsoft.com/office/drawing/2014/main" id="{5674C5F3-C951-D45D-8436-054E1480C64E}"/>
                  </a:ext>
                </a:extLst>
              </p:cNvPr>
              <p:cNvSpPr/>
              <p:nvPr/>
            </p:nvSpPr>
            <p:spPr>
              <a:xfrm>
                <a:off x="8936675" y="4785362"/>
                <a:ext cx="519546" cy="72273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cxnSp>
            <p:nvCxnSpPr>
              <p:cNvPr id="10" name="Straight Connector 9">
                <a:extLst>
                  <a:ext uri="{FF2B5EF4-FFF2-40B4-BE49-F238E27FC236}">
                    <a16:creationId xmlns:a16="http://schemas.microsoft.com/office/drawing/2014/main" id="{9F2EA07A-1BC8-AD66-01EA-EE61039EAA4B}"/>
                  </a:ext>
                </a:extLst>
              </p:cNvPr>
              <p:cNvCxnSpPr>
                <a:cxnSpLocks/>
              </p:cNvCxnSpPr>
              <p:nvPr/>
            </p:nvCxnSpPr>
            <p:spPr>
              <a:xfrm>
                <a:off x="2369621" y="5606803"/>
                <a:ext cx="739832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DB78473-9703-152E-5B34-15455DF10613}"/>
                      </a:ext>
                    </a:extLst>
                  </p:cNvPr>
                  <p:cNvSpPr txBox="1">
                    <a:spLocks/>
                  </p:cNvSpPr>
                  <p:nvPr/>
                </p:nvSpPr>
                <p:spPr>
                  <a:xfrm>
                    <a:off x="2563585" y="5704775"/>
                    <a:ext cx="7069282" cy="639778"/>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3</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4</m:t>
                            </m:r>
                          </m:sub>
                        </m:sSub>
                      </m:oMath>
                    </a14:m>
                    <a:r>
                      <a:rPr lang="en-US" dirty="0">
                        <a:solidFill>
                          <a:schemeClr val="accent1"/>
                        </a:solidFill>
                      </a:rPr>
                      <a:t>	…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oMath>
                    </a14:m>
                    <a:endParaRPr lang="en-US" dirty="0">
                      <a:solidFill>
                        <a:schemeClr val="accent1"/>
                      </a:solidFill>
                    </a:endParaRPr>
                  </a:p>
                </p:txBody>
              </p:sp>
            </mc:Choice>
            <mc:Fallback xmlns="">
              <p:sp>
                <p:nvSpPr>
                  <p:cNvPr id="11" name="Content Placeholder 2">
                    <a:extLst>
                      <a:ext uri="{FF2B5EF4-FFF2-40B4-BE49-F238E27FC236}">
                        <a16:creationId xmlns:a16="http://schemas.microsoft.com/office/drawing/2014/main" id="{5DB78473-9703-152E-5B34-15455DF10613}"/>
                      </a:ext>
                    </a:extLst>
                  </p:cNvPr>
                  <p:cNvSpPr txBox="1">
                    <a:spLocks noRot="1" noChangeAspect="1" noMove="1" noResize="1" noEditPoints="1" noAdjustHandles="1" noChangeArrowheads="1" noChangeShapeType="1" noTextEdit="1"/>
                  </p:cNvSpPr>
                  <p:nvPr/>
                </p:nvSpPr>
                <p:spPr>
                  <a:xfrm>
                    <a:off x="2563585" y="5704775"/>
                    <a:ext cx="7069282" cy="639778"/>
                  </a:xfrm>
                  <a:prstGeom prst="rect">
                    <a:avLst/>
                  </a:prstGeom>
                  <a:blipFill>
                    <a:blip r:embed="rId4"/>
                    <a:stretch>
                      <a:fillRect l="-179" t="-192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07DB838-9030-E31F-8D4A-079125E2C56E}"/>
                      </a:ext>
                    </a:extLst>
                  </p:cNvPr>
                  <p:cNvSpPr/>
                  <p:nvPr/>
                </p:nvSpPr>
                <p:spPr>
                  <a:xfrm>
                    <a:off x="8936675" y="5061281"/>
                    <a:ext cx="519546" cy="44681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sub>
                          </m:sSub>
                        </m:oMath>
                      </m:oMathPara>
                    </a14:m>
                    <a:endParaRPr lang="en-US" dirty="0">
                      <a:solidFill>
                        <a:schemeClr val="tx1">
                          <a:lumMod val="95000"/>
                        </a:schemeClr>
                      </a:solidFill>
                    </a:endParaRPr>
                  </a:p>
                </p:txBody>
              </p:sp>
            </mc:Choice>
            <mc:Fallback xmlns="">
              <p:sp>
                <p:nvSpPr>
                  <p:cNvPr id="16" name="Rectangle 15">
                    <a:extLst>
                      <a:ext uri="{FF2B5EF4-FFF2-40B4-BE49-F238E27FC236}">
                        <a16:creationId xmlns:a16="http://schemas.microsoft.com/office/drawing/2014/main" id="{E07DB838-9030-E31F-8D4A-079125E2C56E}"/>
                      </a:ext>
                    </a:extLst>
                  </p:cNvPr>
                  <p:cNvSpPr>
                    <a:spLocks noRot="1" noChangeAspect="1" noMove="1" noResize="1" noEditPoints="1" noAdjustHandles="1" noChangeArrowheads="1" noChangeShapeType="1" noTextEdit="1"/>
                  </p:cNvSpPr>
                  <p:nvPr/>
                </p:nvSpPr>
                <p:spPr>
                  <a:xfrm>
                    <a:off x="8936675" y="5061281"/>
                    <a:ext cx="519546" cy="446810"/>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11938F1-421C-82A6-BB80-3DA5E86B797F}"/>
                      </a:ext>
                    </a:extLst>
                  </p:cNvPr>
                  <p:cNvSpPr/>
                  <p:nvPr/>
                </p:nvSpPr>
                <p:spPr>
                  <a:xfrm>
                    <a:off x="8018812" y="4682015"/>
                    <a:ext cx="606136" cy="82607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17" name="Rectangle 16">
                    <a:extLst>
                      <a:ext uri="{FF2B5EF4-FFF2-40B4-BE49-F238E27FC236}">
                        <a16:creationId xmlns:a16="http://schemas.microsoft.com/office/drawing/2014/main" id="{911938F1-421C-82A6-BB80-3DA5E86B797F}"/>
                      </a:ext>
                    </a:extLst>
                  </p:cNvPr>
                  <p:cNvSpPr>
                    <a:spLocks noRot="1" noChangeAspect="1" noMove="1" noResize="1" noEditPoints="1" noAdjustHandles="1" noChangeArrowheads="1" noChangeShapeType="1" noTextEdit="1"/>
                  </p:cNvSpPr>
                  <p:nvPr/>
                </p:nvSpPr>
                <p:spPr>
                  <a:xfrm>
                    <a:off x="8018812" y="4682015"/>
                    <a:ext cx="606136" cy="826076"/>
                  </a:xfrm>
                  <a:prstGeom prst="rect">
                    <a:avLst/>
                  </a:prstGeom>
                  <a:blipFill>
                    <a:blip r:embed="rId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8946574-6C39-22B4-F67C-CFF52F7FA96B}"/>
                      </a:ext>
                    </a:extLst>
                  </p:cNvPr>
                  <p:cNvSpPr/>
                  <p:nvPr/>
                </p:nvSpPr>
                <p:spPr>
                  <a:xfrm>
                    <a:off x="7100949" y="4916710"/>
                    <a:ext cx="606136" cy="599174"/>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−2</m:t>
                              </m:r>
                            </m:sub>
                          </m:sSub>
                        </m:oMath>
                      </m:oMathPara>
                    </a14:m>
                    <a:endParaRPr lang="en-US" dirty="0">
                      <a:solidFill>
                        <a:schemeClr val="tx1">
                          <a:lumMod val="95000"/>
                        </a:schemeClr>
                      </a:solidFill>
                    </a:endParaRPr>
                  </a:p>
                </p:txBody>
              </p:sp>
            </mc:Choice>
            <mc:Fallback xmlns="">
              <p:sp>
                <p:nvSpPr>
                  <p:cNvPr id="18" name="Rectangle 17">
                    <a:extLst>
                      <a:ext uri="{FF2B5EF4-FFF2-40B4-BE49-F238E27FC236}">
                        <a16:creationId xmlns:a16="http://schemas.microsoft.com/office/drawing/2014/main" id="{C8946574-6C39-22B4-F67C-CFF52F7FA96B}"/>
                      </a:ext>
                    </a:extLst>
                  </p:cNvPr>
                  <p:cNvSpPr>
                    <a:spLocks noRot="1" noChangeAspect="1" noMove="1" noResize="1" noEditPoints="1" noAdjustHandles="1" noChangeArrowheads="1" noChangeShapeType="1" noTextEdit="1"/>
                  </p:cNvSpPr>
                  <p:nvPr/>
                </p:nvSpPr>
                <p:spPr>
                  <a:xfrm>
                    <a:off x="7100949" y="4916710"/>
                    <a:ext cx="606136" cy="599174"/>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750CFBC-E365-BD43-90EC-A6AB523F9EB6}"/>
                      </a:ext>
                    </a:extLst>
                  </p:cNvPr>
                  <p:cNvSpPr/>
                  <p:nvPr/>
                </p:nvSpPr>
                <p:spPr>
                  <a:xfrm>
                    <a:off x="5265223" y="3850739"/>
                    <a:ext cx="519546" cy="1670341"/>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4</m:t>
                              </m:r>
                            </m:sub>
                          </m:sSub>
                        </m:oMath>
                      </m:oMathPara>
                    </a14:m>
                    <a:endParaRPr lang="en-US" dirty="0">
                      <a:solidFill>
                        <a:schemeClr val="tx1">
                          <a:lumMod val="95000"/>
                        </a:schemeClr>
                      </a:solidFill>
                    </a:endParaRPr>
                  </a:p>
                </p:txBody>
              </p:sp>
            </mc:Choice>
            <mc:Fallback xmlns="">
              <p:sp>
                <p:nvSpPr>
                  <p:cNvPr id="19" name="Rectangle 18">
                    <a:extLst>
                      <a:ext uri="{FF2B5EF4-FFF2-40B4-BE49-F238E27FC236}">
                        <a16:creationId xmlns:a16="http://schemas.microsoft.com/office/drawing/2014/main" id="{7750CFBC-E365-BD43-90EC-A6AB523F9EB6}"/>
                      </a:ext>
                    </a:extLst>
                  </p:cNvPr>
                  <p:cNvSpPr>
                    <a:spLocks noRot="1" noChangeAspect="1" noMove="1" noResize="1" noEditPoints="1" noAdjustHandles="1" noChangeArrowheads="1" noChangeShapeType="1" noTextEdit="1"/>
                  </p:cNvSpPr>
                  <p:nvPr/>
                </p:nvSpPr>
                <p:spPr>
                  <a:xfrm>
                    <a:off x="5265223" y="3850739"/>
                    <a:ext cx="519546" cy="1670341"/>
                  </a:xfrm>
                  <a:prstGeom prst="rect">
                    <a:avLst/>
                  </a:prstGeom>
                  <a:blipFill>
                    <a:blip r:embed="rId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5195E52-0655-B4C9-D9C6-1BE133C76A01}"/>
                      </a:ext>
                    </a:extLst>
                  </p:cNvPr>
                  <p:cNvSpPr/>
                  <p:nvPr/>
                </p:nvSpPr>
                <p:spPr>
                  <a:xfrm>
                    <a:off x="4378533" y="4245598"/>
                    <a:ext cx="519546" cy="1275482"/>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3</m:t>
                              </m:r>
                            </m:sub>
                          </m:sSub>
                        </m:oMath>
                      </m:oMathPara>
                    </a14:m>
                    <a:endParaRPr lang="en-US" dirty="0">
                      <a:solidFill>
                        <a:schemeClr val="tx1">
                          <a:lumMod val="95000"/>
                        </a:schemeClr>
                      </a:solidFill>
                    </a:endParaRPr>
                  </a:p>
                </p:txBody>
              </p:sp>
            </mc:Choice>
            <mc:Fallback xmlns="">
              <p:sp>
                <p:nvSpPr>
                  <p:cNvPr id="20" name="Rectangle 19">
                    <a:extLst>
                      <a:ext uri="{FF2B5EF4-FFF2-40B4-BE49-F238E27FC236}">
                        <a16:creationId xmlns:a16="http://schemas.microsoft.com/office/drawing/2014/main" id="{05195E52-0655-B4C9-D9C6-1BE133C76A01}"/>
                      </a:ext>
                    </a:extLst>
                  </p:cNvPr>
                  <p:cNvSpPr>
                    <a:spLocks noRot="1" noChangeAspect="1" noMove="1" noResize="1" noEditPoints="1" noAdjustHandles="1" noChangeArrowheads="1" noChangeShapeType="1" noTextEdit="1"/>
                  </p:cNvSpPr>
                  <p:nvPr/>
                </p:nvSpPr>
                <p:spPr>
                  <a:xfrm>
                    <a:off x="4378533" y="4245598"/>
                    <a:ext cx="519546" cy="1275482"/>
                  </a:xfrm>
                  <a:prstGeom prst="rect">
                    <a:avLst/>
                  </a:prstGeom>
                  <a:blipFill>
                    <a:blip r:embed="rId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C4A9A67-D66A-E7FE-D42A-6974EE4BB216}"/>
                      </a:ext>
                    </a:extLst>
                  </p:cNvPr>
                  <p:cNvSpPr/>
                  <p:nvPr/>
                </p:nvSpPr>
                <p:spPr>
                  <a:xfrm>
                    <a:off x="2459679" y="5139211"/>
                    <a:ext cx="519546" cy="410447"/>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21" name="Rectangle 20">
                    <a:extLst>
                      <a:ext uri="{FF2B5EF4-FFF2-40B4-BE49-F238E27FC236}">
                        <a16:creationId xmlns:a16="http://schemas.microsoft.com/office/drawing/2014/main" id="{2C4A9A67-D66A-E7FE-D42A-6974EE4BB216}"/>
                      </a:ext>
                    </a:extLst>
                  </p:cNvPr>
                  <p:cNvSpPr>
                    <a:spLocks noRot="1" noChangeAspect="1" noMove="1" noResize="1" noEditPoints="1" noAdjustHandles="1" noChangeArrowheads="1" noChangeShapeType="1" noTextEdit="1"/>
                  </p:cNvSpPr>
                  <p:nvPr/>
                </p:nvSpPr>
                <p:spPr>
                  <a:xfrm>
                    <a:off x="2459679" y="5139211"/>
                    <a:ext cx="519546" cy="410447"/>
                  </a:xfrm>
                  <a:prstGeom prst="rect">
                    <a:avLst/>
                  </a:prstGeom>
                  <a:blipFill>
                    <a:blip r:embed="rId10"/>
                    <a:stretch>
                      <a:fillRect/>
                    </a:stretch>
                  </a:blipFill>
                  <a:ln>
                    <a:solidFill>
                      <a:schemeClr val="bg1"/>
                    </a:solidFill>
                  </a:ln>
                </p:spPr>
                <p:txBody>
                  <a:bodyPr/>
                  <a:lstStyle/>
                  <a:p>
                    <a:r>
                      <a:rPr lang="en-US">
                        <a:noFill/>
                      </a:rPr>
                      <a:t> </a:t>
                    </a:r>
                  </a:p>
                </p:txBody>
              </p:sp>
            </mc:Fallback>
          </mc:AlternateContent>
          <p:sp>
            <p:nvSpPr>
              <p:cNvPr id="32" name="Right Brace 31">
                <a:extLst>
                  <a:ext uri="{FF2B5EF4-FFF2-40B4-BE49-F238E27FC236}">
                    <a16:creationId xmlns:a16="http://schemas.microsoft.com/office/drawing/2014/main" id="{4FA2227A-C7E2-9ECB-A2F1-975C7231F587}"/>
                  </a:ext>
                </a:extLst>
              </p:cNvPr>
              <p:cNvSpPr/>
              <p:nvPr/>
            </p:nvSpPr>
            <p:spPr>
              <a:xfrm>
                <a:off x="9904184" y="4785362"/>
                <a:ext cx="249843" cy="722729"/>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4A09915-D530-FC12-C42C-C50CFC63A44D}"/>
                      </a:ext>
                    </a:extLst>
                  </p:cNvPr>
                  <p:cNvSpPr txBox="1"/>
                  <p:nvPr/>
                </p:nvSpPr>
                <p:spPr>
                  <a:xfrm>
                    <a:off x="10123547" y="4951697"/>
                    <a:ext cx="330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oMath>
                      </m:oMathPara>
                    </a14:m>
                    <a:endParaRPr lang="en-US" dirty="0">
                      <a:solidFill>
                        <a:schemeClr val="accent2"/>
                      </a:solidFill>
                    </a:endParaRPr>
                  </a:p>
                </p:txBody>
              </p:sp>
            </mc:Choice>
            <mc:Fallback xmlns="">
              <p:sp>
                <p:nvSpPr>
                  <p:cNvPr id="33" name="TextBox 32">
                    <a:extLst>
                      <a:ext uri="{FF2B5EF4-FFF2-40B4-BE49-F238E27FC236}">
                        <a16:creationId xmlns:a16="http://schemas.microsoft.com/office/drawing/2014/main" id="{14A09915-D530-FC12-C42C-C50CFC63A44D}"/>
                      </a:ext>
                    </a:extLst>
                  </p:cNvPr>
                  <p:cNvSpPr txBox="1">
                    <a:spLocks noRot="1" noChangeAspect="1" noMove="1" noResize="1" noEditPoints="1" noAdjustHandles="1" noChangeArrowheads="1" noChangeShapeType="1" noTextEdit="1"/>
                  </p:cNvSpPr>
                  <p:nvPr/>
                </p:nvSpPr>
                <p:spPr>
                  <a:xfrm>
                    <a:off x="10123547" y="4951697"/>
                    <a:ext cx="330911" cy="369332"/>
                  </a:xfrm>
                  <a:prstGeom prst="rect">
                    <a:avLst/>
                  </a:prstGeom>
                  <a:blipFill>
                    <a:blip r:embed="rId11"/>
                    <a:stretch>
                      <a:fillRect/>
                    </a:stretch>
                  </a:blipFill>
                </p:spPr>
                <p:txBody>
                  <a:bodyPr/>
                  <a:lstStyle/>
                  <a:p>
                    <a:r>
                      <a:rPr lang="en-US">
                        <a:noFill/>
                      </a:rPr>
                      <a:t> </a:t>
                    </a:r>
                  </a:p>
                </p:txBody>
              </p:sp>
            </mc:Fallback>
          </mc:AlternateContent>
        </p:grpSp>
        <p:sp>
          <p:nvSpPr>
            <p:cNvPr id="35" name="Right Brace 34">
              <a:extLst>
                <a:ext uri="{FF2B5EF4-FFF2-40B4-BE49-F238E27FC236}">
                  <a16:creationId xmlns:a16="http://schemas.microsoft.com/office/drawing/2014/main" id="{B1CA0177-3103-5542-2F13-038D427F894C}"/>
                </a:ext>
              </a:extLst>
            </p:cNvPr>
            <p:cNvSpPr/>
            <p:nvPr/>
          </p:nvSpPr>
          <p:spPr>
            <a:xfrm>
              <a:off x="8778265" y="5021471"/>
              <a:ext cx="249843" cy="276349"/>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CB2B06E-6BF4-78F2-B73B-19D9036860C7}"/>
                    </a:ext>
                  </a:extLst>
                </p:cNvPr>
                <p:cNvSpPr txBox="1"/>
                <p:nvPr/>
              </p:nvSpPr>
              <p:spPr>
                <a:xfrm>
                  <a:off x="8956988" y="4989448"/>
                  <a:ext cx="330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solidFill>
                            <a:latin typeface="Cambria Math" panose="02040503050406030204" pitchFamily="18" charset="0"/>
                          </a:rPr>
                          <m:t>𝛿</m:t>
                        </m:r>
                      </m:oMath>
                    </m:oMathPara>
                  </a14:m>
                  <a:endParaRPr lang="en-US" dirty="0">
                    <a:solidFill>
                      <a:schemeClr val="accent5"/>
                    </a:solidFill>
                  </a:endParaRPr>
                </a:p>
              </p:txBody>
            </p:sp>
          </mc:Choice>
          <mc:Fallback xmlns="">
            <p:sp>
              <p:nvSpPr>
                <p:cNvPr id="36" name="TextBox 35">
                  <a:extLst>
                    <a:ext uri="{FF2B5EF4-FFF2-40B4-BE49-F238E27FC236}">
                      <a16:creationId xmlns:a16="http://schemas.microsoft.com/office/drawing/2014/main" id="{9CB2B06E-6BF4-78F2-B73B-19D9036860C7}"/>
                    </a:ext>
                  </a:extLst>
                </p:cNvPr>
                <p:cNvSpPr txBox="1">
                  <a:spLocks noRot="1" noChangeAspect="1" noMove="1" noResize="1" noEditPoints="1" noAdjustHandles="1" noChangeArrowheads="1" noChangeShapeType="1" noTextEdit="1"/>
                </p:cNvSpPr>
                <p:nvPr/>
              </p:nvSpPr>
              <p:spPr>
                <a:xfrm>
                  <a:off x="8956988" y="4989448"/>
                  <a:ext cx="330911" cy="369332"/>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9321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AB17-B07D-3868-774A-7563C83FCFB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01E2BDE-4C1F-FBF9-980C-7721D371AD27}"/>
              </a:ext>
            </a:extLst>
          </p:cNvPr>
          <p:cNvSpPr txBox="1">
            <a:spLocks/>
          </p:cNvSpPr>
          <p:nvPr/>
        </p:nvSpPr>
        <p:spPr>
          <a:xfrm>
            <a:off x="1143001" y="210145"/>
            <a:ext cx="9905998" cy="676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Proving Correctness</a:t>
            </a:r>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17D80ED-96F6-5C34-94A2-8EF6E3782E61}"/>
              </a:ext>
            </a:extLst>
          </p:cNvPr>
          <p:cNvSpPr txBox="1">
            <a:spLocks/>
          </p:cNvSpPr>
          <p:nvPr/>
        </p:nvSpPr>
        <p:spPr>
          <a:xfrm>
            <a:off x="1681844" y="1056024"/>
            <a:ext cx="8828312" cy="998269"/>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Greedy Choice Property</a:t>
            </a:r>
            <a:r>
              <a:rPr lang="en-US" dirty="0">
                <a:solidFill>
                  <a:schemeClr val="bg1"/>
                </a:solidFill>
              </a:rPr>
              <a:t>: The item with the largest </a:t>
            </a:r>
            <a:r>
              <a:rPr lang="en-US" dirty="0">
                <a:solidFill>
                  <a:schemeClr val="accent4"/>
                </a:solidFill>
              </a:rPr>
              <a:t>value-to-weight ratio</a:t>
            </a:r>
            <a:r>
              <a:rPr lang="en-US" dirty="0">
                <a:solidFill>
                  <a:schemeClr val="bg1"/>
                </a:solidFill>
              </a:rPr>
              <a:t>, filled to its max possible amount, must be in some optimal solution.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0EB355C-06F4-9C0D-DEEF-807D0485A1F4}"/>
                  </a:ext>
                </a:extLst>
              </p:cNvPr>
              <p:cNvSpPr txBox="1">
                <a:spLocks/>
              </p:cNvSpPr>
              <p:nvPr/>
            </p:nvSpPr>
            <p:spPr>
              <a:xfrm>
                <a:off x="1688773" y="2209575"/>
                <a:ext cx="6903025" cy="599171"/>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t>Step 2</a:t>
                </a:r>
                <a:r>
                  <a:rPr lang="en-US" dirty="0"/>
                  <a:t>: Thus there must be weight in some other item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𝑗</m:t>
                        </m:r>
                      </m:sub>
                    </m:sSub>
                  </m:oMath>
                </a14:m>
                <a:endParaRPr lang="en-US" dirty="0"/>
              </a:p>
            </p:txBody>
          </p:sp>
        </mc:Choice>
        <mc:Fallback xmlns="">
          <p:sp>
            <p:nvSpPr>
              <p:cNvPr id="8" name="Content Placeholder 2">
                <a:extLst>
                  <a:ext uri="{FF2B5EF4-FFF2-40B4-BE49-F238E27FC236}">
                    <a16:creationId xmlns:a16="http://schemas.microsoft.com/office/drawing/2014/main" id="{60EB355C-06F4-9C0D-DEEF-807D0485A1F4}"/>
                  </a:ext>
                </a:extLst>
              </p:cNvPr>
              <p:cNvSpPr txBox="1">
                <a:spLocks noRot="1" noChangeAspect="1" noMove="1" noResize="1" noEditPoints="1" noAdjustHandles="1" noChangeArrowheads="1" noChangeShapeType="1" noTextEdit="1"/>
              </p:cNvSpPr>
              <p:nvPr/>
            </p:nvSpPr>
            <p:spPr>
              <a:xfrm>
                <a:off x="1688773" y="2209575"/>
                <a:ext cx="6903025" cy="599171"/>
              </a:xfrm>
              <a:prstGeom prst="rect">
                <a:avLst/>
              </a:prstGeom>
              <a:blipFill>
                <a:blip r:embed="rId2"/>
                <a:stretch>
                  <a:fillRect l="-1284" b="-8163"/>
                </a:stretch>
              </a:blipFill>
              <a:ln>
                <a:solidFill>
                  <a:schemeClr val="tx1">
                    <a:lumMod val="95000"/>
                  </a:schemeClr>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6F0FC2A8-FC0F-97B6-CC1F-959995E48EA5}"/>
              </a:ext>
            </a:extLst>
          </p:cNvPr>
          <p:cNvCxnSpPr>
            <a:cxnSpLocks/>
          </p:cNvCxnSpPr>
          <p:nvPr/>
        </p:nvCxnSpPr>
        <p:spPr>
          <a:xfrm flipH="1" flipV="1">
            <a:off x="6489941" y="3931557"/>
            <a:ext cx="226299" cy="99693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20BDEFD-FA27-548D-F8F0-688C560CE08A}"/>
                  </a:ext>
                </a:extLst>
              </p:cNvPr>
              <p:cNvSpPr txBox="1"/>
              <p:nvPr/>
            </p:nvSpPr>
            <p:spPr>
              <a:xfrm>
                <a:off x="5331461" y="3110116"/>
                <a:ext cx="3375694" cy="668645"/>
              </a:xfrm>
              <a:prstGeom prst="rect">
                <a:avLst/>
              </a:prstGeom>
              <a:noFill/>
            </p:spPr>
            <p:txBody>
              <a:bodyPr wrap="square" rtlCol="0">
                <a:spAutoFit/>
              </a:bodyPr>
              <a:lstStyle/>
              <a:p>
                <a:r>
                  <a:rPr lang="en-US" b="0" dirty="0"/>
                  <a:t>Because </a:t>
                </a:r>
                <a14:m>
                  <m:oMath xmlns:m="http://schemas.openxmlformats.org/officeDocument/2006/math">
                    <m:r>
                      <a:rPr lang="en-US" b="0" i="1" smtClean="0">
                        <a:latin typeface="Cambria Math" panose="02040503050406030204" pitchFamily="18" charset="0"/>
                      </a:rPr>
                      <m:t>0&lt;</m:t>
                    </m:r>
                    <m:r>
                      <a:rPr lang="en-US" b="0" i="1" smtClean="0">
                        <a:solidFill>
                          <a:schemeClr val="accent5"/>
                        </a:solidFill>
                        <a:latin typeface="Cambria Math" panose="02040503050406030204" pitchFamily="18" charset="0"/>
                      </a:rPr>
                      <m:t>𝛿</m:t>
                    </m:r>
                    <m:r>
                      <a:rPr lang="en-US" b="0" i="1" smtClean="0">
                        <a:latin typeface="Cambria Math" panose="02040503050406030204" pitchFamily="18" charset="0"/>
                      </a:rPr>
                      <m:t>&lt;</m:t>
                    </m:r>
                    <m:r>
                      <a:rPr lang="en-US" b="0" i="1" smtClean="0">
                        <a:solidFill>
                          <a:schemeClr val="accent2"/>
                        </a:solidFill>
                        <a:latin typeface="Cambria Math" panose="02040503050406030204" pitchFamily="18" charset="0"/>
                      </a:rPr>
                      <m:t>𝐶</m:t>
                    </m:r>
                  </m:oMath>
                </a14:m>
                <a:r>
                  <a:rPr lang="en-US" dirty="0"/>
                  <a:t> there must be at least one other item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𝑗</m:t>
                        </m:r>
                      </m:sub>
                    </m:sSub>
                    <m:r>
                      <a:rPr lang="en-US" b="0" i="1" smtClean="0">
                        <a:latin typeface="Cambria Math" panose="02040503050406030204" pitchFamily="18" charset="0"/>
                      </a:rPr>
                      <m:t>&gt;0</m:t>
                    </m:r>
                  </m:oMath>
                </a14:m>
                <a:endParaRPr lang="en-US" dirty="0"/>
              </a:p>
            </p:txBody>
          </p:sp>
        </mc:Choice>
        <mc:Fallback xmlns="">
          <p:sp>
            <p:nvSpPr>
              <p:cNvPr id="27" name="TextBox 26">
                <a:extLst>
                  <a:ext uri="{FF2B5EF4-FFF2-40B4-BE49-F238E27FC236}">
                    <a16:creationId xmlns:a16="http://schemas.microsoft.com/office/drawing/2014/main" id="{F20BDEFD-FA27-548D-F8F0-688C560CE08A}"/>
                  </a:ext>
                </a:extLst>
              </p:cNvPr>
              <p:cNvSpPr txBox="1">
                <a:spLocks noRot="1" noChangeAspect="1" noMove="1" noResize="1" noEditPoints="1" noAdjustHandles="1" noChangeArrowheads="1" noChangeShapeType="1" noTextEdit="1"/>
              </p:cNvSpPr>
              <p:nvPr/>
            </p:nvSpPr>
            <p:spPr>
              <a:xfrm>
                <a:off x="5331461" y="3110116"/>
                <a:ext cx="3375694" cy="668645"/>
              </a:xfrm>
              <a:prstGeom prst="rect">
                <a:avLst/>
              </a:prstGeom>
              <a:blipFill>
                <a:blip r:embed="rId3"/>
                <a:stretch>
                  <a:fillRect l="-1880" t="-3704" r="-376" b="-11111"/>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0D6CF0C4-9B94-E4E8-97F2-C7B834E091A3}"/>
              </a:ext>
            </a:extLst>
          </p:cNvPr>
          <p:cNvGrpSpPr/>
          <p:nvPr/>
        </p:nvGrpSpPr>
        <p:grpSpPr>
          <a:xfrm>
            <a:off x="1681844" y="4097212"/>
            <a:ext cx="7606055" cy="2493814"/>
            <a:chOff x="1681844" y="4097212"/>
            <a:chExt cx="7606055" cy="2493814"/>
          </a:xfrm>
        </p:grpSpPr>
        <p:grpSp>
          <p:nvGrpSpPr>
            <p:cNvPr id="34" name="Group 33">
              <a:extLst>
                <a:ext uri="{FF2B5EF4-FFF2-40B4-BE49-F238E27FC236}">
                  <a16:creationId xmlns:a16="http://schemas.microsoft.com/office/drawing/2014/main" id="{9AF93706-C3A3-4F19-ED10-122D8A6CF04B}"/>
                </a:ext>
              </a:extLst>
            </p:cNvPr>
            <p:cNvGrpSpPr/>
            <p:nvPr/>
          </p:nvGrpSpPr>
          <p:grpSpPr>
            <a:xfrm>
              <a:off x="1681844" y="4097212"/>
              <a:ext cx="7398327" cy="2493814"/>
              <a:chOff x="2369621" y="3850739"/>
              <a:chExt cx="7398327" cy="2493814"/>
            </a:xfrm>
          </p:grpSpPr>
          <p:sp>
            <p:nvSpPr>
              <p:cNvPr id="31" name="Rectangle 30">
                <a:extLst>
                  <a:ext uri="{FF2B5EF4-FFF2-40B4-BE49-F238E27FC236}">
                    <a16:creationId xmlns:a16="http://schemas.microsoft.com/office/drawing/2014/main" id="{12269255-15F1-A30E-9449-27705348D066}"/>
                  </a:ext>
                </a:extLst>
              </p:cNvPr>
              <p:cNvSpPr/>
              <p:nvPr/>
            </p:nvSpPr>
            <p:spPr>
              <a:xfrm>
                <a:off x="8936675" y="4785362"/>
                <a:ext cx="519546" cy="72273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cxnSp>
            <p:nvCxnSpPr>
              <p:cNvPr id="10" name="Straight Connector 9">
                <a:extLst>
                  <a:ext uri="{FF2B5EF4-FFF2-40B4-BE49-F238E27FC236}">
                    <a16:creationId xmlns:a16="http://schemas.microsoft.com/office/drawing/2014/main" id="{B97CF738-6542-BA2E-41E1-A1D9B8C7619F}"/>
                  </a:ext>
                </a:extLst>
              </p:cNvPr>
              <p:cNvCxnSpPr>
                <a:cxnSpLocks/>
              </p:cNvCxnSpPr>
              <p:nvPr/>
            </p:nvCxnSpPr>
            <p:spPr>
              <a:xfrm>
                <a:off x="2369621" y="5606803"/>
                <a:ext cx="739832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3D6F4D6D-AF2C-9821-07C5-5D5A11081493}"/>
                      </a:ext>
                    </a:extLst>
                  </p:cNvPr>
                  <p:cNvSpPr txBox="1">
                    <a:spLocks/>
                  </p:cNvSpPr>
                  <p:nvPr/>
                </p:nvSpPr>
                <p:spPr>
                  <a:xfrm>
                    <a:off x="2563585" y="5704775"/>
                    <a:ext cx="7069282" cy="639778"/>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3</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4</m:t>
                            </m:r>
                          </m:sub>
                        </m:sSub>
                      </m:oMath>
                    </a14:m>
                    <a:r>
                      <a:rPr lang="en-US" dirty="0">
                        <a:solidFill>
                          <a:schemeClr val="accent1"/>
                        </a:solidFill>
                      </a:rPr>
                      <a:t>	…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oMath>
                    </a14:m>
                    <a:endParaRPr lang="en-US" dirty="0">
                      <a:solidFill>
                        <a:schemeClr val="accent1"/>
                      </a:solidFill>
                    </a:endParaRPr>
                  </a:p>
                </p:txBody>
              </p:sp>
            </mc:Choice>
            <mc:Fallback xmlns="">
              <p:sp>
                <p:nvSpPr>
                  <p:cNvPr id="11" name="Content Placeholder 2">
                    <a:extLst>
                      <a:ext uri="{FF2B5EF4-FFF2-40B4-BE49-F238E27FC236}">
                        <a16:creationId xmlns:a16="http://schemas.microsoft.com/office/drawing/2014/main" id="{3D6F4D6D-AF2C-9821-07C5-5D5A11081493}"/>
                      </a:ext>
                    </a:extLst>
                  </p:cNvPr>
                  <p:cNvSpPr txBox="1">
                    <a:spLocks noRot="1" noChangeAspect="1" noMove="1" noResize="1" noEditPoints="1" noAdjustHandles="1" noChangeArrowheads="1" noChangeShapeType="1" noTextEdit="1"/>
                  </p:cNvSpPr>
                  <p:nvPr/>
                </p:nvSpPr>
                <p:spPr>
                  <a:xfrm>
                    <a:off x="2563585" y="5704775"/>
                    <a:ext cx="7069282" cy="639778"/>
                  </a:xfrm>
                  <a:prstGeom prst="rect">
                    <a:avLst/>
                  </a:prstGeom>
                  <a:blipFill>
                    <a:blip r:embed="rId4"/>
                    <a:stretch>
                      <a:fillRect l="-179" t="-192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16D1E81-2CF9-2C61-A9DA-2E5A93FFBD04}"/>
                      </a:ext>
                    </a:extLst>
                  </p:cNvPr>
                  <p:cNvSpPr/>
                  <p:nvPr/>
                </p:nvSpPr>
                <p:spPr>
                  <a:xfrm>
                    <a:off x="8936675" y="5061281"/>
                    <a:ext cx="519546" cy="44681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sub>
                          </m:sSub>
                        </m:oMath>
                      </m:oMathPara>
                    </a14:m>
                    <a:endParaRPr lang="en-US" dirty="0">
                      <a:solidFill>
                        <a:schemeClr val="tx1">
                          <a:lumMod val="95000"/>
                        </a:schemeClr>
                      </a:solidFill>
                    </a:endParaRPr>
                  </a:p>
                </p:txBody>
              </p:sp>
            </mc:Choice>
            <mc:Fallback xmlns="">
              <p:sp>
                <p:nvSpPr>
                  <p:cNvPr id="16" name="Rectangle 15">
                    <a:extLst>
                      <a:ext uri="{FF2B5EF4-FFF2-40B4-BE49-F238E27FC236}">
                        <a16:creationId xmlns:a16="http://schemas.microsoft.com/office/drawing/2014/main" id="{416D1E81-2CF9-2C61-A9DA-2E5A93FFBD04}"/>
                      </a:ext>
                    </a:extLst>
                  </p:cNvPr>
                  <p:cNvSpPr>
                    <a:spLocks noRot="1" noChangeAspect="1" noMove="1" noResize="1" noEditPoints="1" noAdjustHandles="1" noChangeArrowheads="1" noChangeShapeType="1" noTextEdit="1"/>
                  </p:cNvSpPr>
                  <p:nvPr/>
                </p:nvSpPr>
                <p:spPr>
                  <a:xfrm>
                    <a:off x="8936675" y="5061281"/>
                    <a:ext cx="519546" cy="446810"/>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997A3FC-8CE5-8342-528F-E76E6D2F20A1}"/>
                      </a:ext>
                    </a:extLst>
                  </p:cNvPr>
                  <p:cNvSpPr/>
                  <p:nvPr/>
                </p:nvSpPr>
                <p:spPr>
                  <a:xfrm>
                    <a:off x="8018812" y="4682015"/>
                    <a:ext cx="606136" cy="826076"/>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17" name="Rectangle 16">
                    <a:extLst>
                      <a:ext uri="{FF2B5EF4-FFF2-40B4-BE49-F238E27FC236}">
                        <a16:creationId xmlns:a16="http://schemas.microsoft.com/office/drawing/2014/main" id="{A997A3FC-8CE5-8342-528F-E76E6D2F20A1}"/>
                      </a:ext>
                    </a:extLst>
                  </p:cNvPr>
                  <p:cNvSpPr>
                    <a:spLocks noRot="1" noChangeAspect="1" noMove="1" noResize="1" noEditPoints="1" noAdjustHandles="1" noChangeArrowheads="1" noChangeShapeType="1" noTextEdit="1"/>
                  </p:cNvSpPr>
                  <p:nvPr/>
                </p:nvSpPr>
                <p:spPr>
                  <a:xfrm>
                    <a:off x="8018812" y="4682015"/>
                    <a:ext cx="606136" cy="826076"/>
                  </a:xfrm>
                  <a:prstGeom prst="rect">
                    <a:avLst/>
                  </a:prstGeom>
                  <a:blipFill>
                    <a:blip r:embed="rId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F615564-5A33-B8B0-E5DC-0CC9C26BD85B}"/>
                      </a:ext>
                    </a:extLst>
                  </p:cNvPr>
                  <p:cNvSpPr/>
                  <p:nvPr/>
                </p:nvSpPr>
                <p:spPr>
                  <a:xfrm>
                    <a:off x="7100949" y="4916710"/>
                    <a:ext cx="606136" cy="599174"/>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𝑗</m:t>
                              </m:r>
                            </m:sub>
                          </m:sSub>
                        </m:oMath>
                      </m:oMathPara>
                    </a14:m>
                    <a:endParaRPr lang="en-US" dirty="0">
                      <a:solidFill>
                        <a:schemeClr val="tx1">
                          <a:lumMod val="95000"/>
                        </a:schemeClr>
                      </a:solidFill>
                    </a:endParaRPr>
                  </a:p>
                </p:txBody>
              </p:sp>
            </mc:Choice>
            <mc:Fallback xmlns="">
              <p:sp>
                <p:nvSpPr>
                  <p:cNvPr id="18" name="Rectangle 17">
                    <a:extLst>
                      <a:ext uri="{FF2B5EF4-FFF2-40B4-BE49-F238E27FC236}">
                        <a16:creationId xmlns:a16="http://schemas.microsoft.com/office/drawing/2014/main" id="{5F615564-5A33-B8B0-E5DC-0CC9C26BD85B}"/>
                      </a:ext>
                    </a:extLst>
                  </p:cNvPr>
                  <p:cNvSpPr>
                    <a:spLocks noRot="1" noChangeAspect="1" noMove="1" noResize="1" noEditPoints="1" noAdjustHandles="1" noChangeArrowheads="1" noChangeShapeType="1" noTextEdit="1"/>
                  </p:cNvSpPr>
                  <p:nvPr/>
                </p:nvSpPr>
                <p:spPr>
                  <a:xfrm>
                    <a:off x="7100949" y="4916710"/>
                    <a:ext cx="606136" cy="599174"/>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D472CCF-267A-B831-0230-DB48AA5CEDC2}"/>
                      </a:ext>
                    </a:extLst>
                  </p:cNvPr>
                  <p:cNvSpPr/>
                  <p:nvPr/>
                </p:nvSpPr>
                <p:spPr>
                  <a:xfrm>
                    <a:off x="5265223" y="3850739"/>
                    <a:ext cx="519546" cy="1670341"/>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4</m:t>
                              </m:r>
                            </m:sub>
                          </m:sSub>
                        </m:oMath>
                      </m:oMathPara>
                    </a14:m>
                    <a:endParaRPr lang="en-US" dirty="0">
                      <a:solidFill>
                        <a:schemeClr val="tx1">
                          <a:lumMod val="95000"/>
                        </a:schemeClr>
                      </a:solidFill>
                    </a:endParaRPr>
                  </a:p>
                </p:txBody>
              </p:sp>
            </mc:Choice>
            <mc:Fallback xmlns="">
              <p:sp>
                <p:nvSpPr>
                  <p:cNvPr id="19" name="Rectangle 18">
                    <a:extLst>
                      <a:ext uri="{FF2B5EF4-FFF2-40B4-BE49-F238E27FC236}">
                        <a16:creationId xmlns:a16="http://schemas.microsoft.com/office/drawing/2014/main" id="{CD472CCF-267A-B831-0230-DB48AA5CEDC2}"/>
                      </a:ext>
                    </a:extLst>
                  </p:cNvPr>
                  <p:cNvSpPr>
                    <a:spLocks noRot="1" noChangeAspect="1" noMove="1" noResize="1" noEditPoints="1" noAdjustHandles="1" noChangeArrowheads="1" noChangeShapeType="1" noTextEdit="1"/>
                  </p:cNvSpPr>
                  <p:nvPr/>
                </p:nvSpPr>
                <p:spPr>
                  <a:xfrm>
                    <a:off x="5265223" y="3850739"/>
                    <a:ext cx="519546" cy="1670341"/>
                  </a:xfrm>
                  <a:prstGeom prst="rect">
                    <a:avLst/>
                  </a:prstGeom>
                  <a:blipFill>
                    <a:blip r:embed="rId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907FA1B-1934-7662-B039-6ECB5E81EB76}"/>
                      </a:ext>
                    </a:extLst>
                  </p:cNvPr>
                  <p:cNvSpPr/>
                  <p:nvPr/>
                </p:nvSpPr>
                <p:spPr>
                  <a:xfrm>
                    <a:off x="4378533" y="4245598"/>
                    <a:ext cx="519546" cy="1275482"/>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3</m:t>
                              </m:r>
                            </m:sub>
                          </m:sSub>
                        </m:oMath>
                      </m:oMathPara>
                    </a14:m>
                    <a:endParaRPr lang="en-US" dirty="0">
                      <a:solidFill>
                        <a:schemeClr val="tx1">
                          <a:lumMod val="95000"/>
                        </a:schemeClr>
                      </a:solidFill>
                    </a:endParaRPr>
                  </a:p>
                </p:txBody>
              </p:sp>
            </mc:Choice>
            <mc:Fallback xmlns="">
              <p:sp>
                <p:nvSpPr>
                  <p:cNvPr id="20" name="Rectangle 19">
                    <a:extLst>
                      <a:ext uri="{FF2B5EF4-FFF2-40B4-BE49-F238E27FC236}">
                        <a16:creationId xmlns:a16="http://schemas.microsoft.com/office/drawing/2014/main" id="{4907FA1B-1934-7662-B039-6ECB5E81EB76}"/>
                      </a:ext>
                    </a:extLst>
                  </p:cNvPr>
                  <p:cNvSpPr>
                    <a:spLocks noRot="1" noChangeAspect="1" noMove="1" noResize="1" noEditPoints="1" noAdjustHandles="1" noChangeArrowheads="1" noChangeShapeType="1" noTextEdit="1"/>
                  </p:cNvSpPr>
                  <p:nvPr/>
                </p:nvSpPr>
                <p:spPr>
                  <a:xfrm>
                    <a:off x="4378533" y="4245598"/>
                    <a:ext cx="519546" cy="1275482"/>
                  </a:xfrm>
                  <a:prstGeom prst="rect">
                    <a:avLst/>
                  </a:prstGeom>
                  <a:blipFill>
                    <a:blip r:embed="rId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40CF2EB-8A0F-BDD6-362A-4D4F9D3DDC5E}"/>
                      </a:ext>
                    </a:extLst>
                  </p:cNvPr>
                  <p:cNvSpPr/>
                  <p:nvPr/>
                </p:nvSpPr>
                <p:spPr>
                  <a:xfrm>
                    <a:off x="2459679" y="5139211"/>
                    <a:ext cx="519546" cy="410447"/>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21" name="Rectangle 20">
                    <a:extLst>
                      <a:ext uri="{FF2B5EF4-FFF2-40B4-BE49-F238E27FC236}">
                        <a16:creationId xmlns:a16="http://schemas.microsoft.com/office/drawing/2014/main" id="{F40CF2EB-8A0F-BDD6-362A-4D4F9D3DDC5E}"/>
                      </a:ext>
                    </a:extLst>
                  </p:cNvPr>
                  <p:cNvSpPr>
                    <a:spLocks noRot="1" noChangeAspect="1" noMove="1" noResize="1" noEditPoints="1" noAdjustHandles="1" noChangeArrowheads="1" noChangeShapeType="1" noTextEdit="1"/>
                  </p:cNvSpPr>
                  <p:nvPr/>
                </p:nvSpPr>
                <p:spPr>
                  <a:xfrm>
                    <a:off x="2459679" y="5139211"/>
                    <a:ext cx="519546" cy="410447"/>
                  </a:xfrm>
                  <a:prstGeom prst="rect">
                    <a:avLst/>
                  </a:prstGeom>
                  <a:blipFill>
                    <a:blip r:embed="rId10"/>
                    <a:stretch>
                      <a:fillRect/>
                    </a:stretch>
                  </a:blipFill>
                  <a:ln>
                    <a:solidFill>
                      <a:schemeClr val="bg1"/>
                    </a:solidFill>
                  </a:ln>
                </p:spPr>
                <p:txBody>
                  <a:bodyPr/>
                  <a:lstStyle/>
                  <a:p>
                    <a:r>
                      <a:rPr lang="en-US">
                        <a:noFill/>
                      </a:rPr>
                      <a:t> </a:t>
                    </a:r>
                  </a:p>
                </p:txBody>
              </p:sp>
            </mc:Fallback>
          </mc:AlternateContent>
        </p:grpSp>
        <p:sp>
          <p:nvSpPr>
            <p:cNvPr id="35" name="Right Brace 34">
              <a:extLst>
                <a:ext uri="{FF2B5EF4-FFF2-40B4-BE49-F238E27FC236}">
                  <a16:creationId xmlns:a16="http://schemas.microsoft.com/office/drawing/2014/main" id="{4F99556F-C168-67B8-6F2E-BCE8FD20897E}"/>
                </a:ext>
              </a:extLst>
            </p:cNvPr>
            <p:cNvSpPr/>
            <p:nvPr/>
          </p:nvSpPr>
          <p:spPr>
            <a:xfrm>
              <a:off x="8778265" y="5021471"/>
              <a:ext cx="249843" cy="276349"/>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DFA436B-0F02-090C-D3F0-AE45A0F965C3}"/>
                    </a:ext>
                  </a:extLst>
                </p:cNvPr>
                <p:cNvSpPr txBox="1"/>
                <p:nvPr/>
              </p:nvSpPr>
              <p:spPr>
                <a:xfrm>
                  <a:off x="8956988" y="4989448"/>
                  <a:ext cx="330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solidFill>
                            <a:latin typeface="Cambria Math" panose="02040503050406030204" pitchFamily="18" charset="0"/>
                          </a:rPr>
                          <m:t>𝛿</m:t>
                        </m:r>
                      </m:oMath>
                    </m:oMathPara>
                  </a14:m>
                  <a:endParaRPr lang="en-US" dirty="0">
                    <a:solidFill>
                      <a:schemeClr val="accent5"/>
                    </a:solidFill>
                  </a:endParaRPr>
                </a:p>
              </p:txBody>
            </p:sp>
          </mc:Choice>
          <mc:Fallback xmlns="">
            <p:sp>
              <p:nvSpPr>
                <p:cNvPr id="36" name="TextBox 35">
                  <a:extLst>
                    <a:ext uri="{FF2B5EF4-FFF2-40B4-BE49-F238E27FC236}">
                      <a16:creationId xmlns:a16="http://schemas.microsoft.com/office/drawing/2014/main" id="{BDFA436B-0F02-090C-D3F0-AE45A0F965C3}"/>
                    </a:ext>
                  </a:extLst>
                </p:cNvPr>
                <p:cNvSpPr txBox="1">
                  <a:spLocks noRot="1" noChangeAspect="1" noMove="1" noResize="1" noEditPoints="1" noAdjustHandles="1" noChangeArrowheads="1" noChangeShapeType="1" noTextEdit="1"/>
                </p:cNvSpPr>
                <p:nvPr/>
              </p:nvSpPr>
              <p:spPr>
                <a:xfrm>
                  <a:off x="8956988" y="4989448"/>
                  <a:ext cx="330911" cy="369332"/>
                </a:xfrm>
                <a:prstGeom prst="rect">
                  <a:avLst/>
                </a:prstGeom>
                <a:blipFill>
                  <a:blip r:embed="rId11"/>
                  <a:stretch>
                    <a:fillRect/>
                  </a:stretch>
                </a:blipFill>
              </p:spPr>
              <p:txBody>
                <a:bodyPr/>
                <a:lstStyle/>
                <a:p>
                  <a:r>
                    <a:rPr lang="en-US">
                      <a:noFill/>
                    </a:rPr>
                    <a:t> </a:t>
                  </a:r>
                </a:p>
              </p:txBody>
            </p:sp>
          </mc:Fallback>
        </mc:AlternateContent>
      </p:grpSp>
      <p:cxnSp>
        <p:nvCxnSpPr>
          <p:cNvPr id="4" name="Straight Connector 3">
            <a:extLst>
              <a:ext uri="{FF2B5EF4-FFF2-40B4-BE49-F238E27FC236}">
                <a16:creationId xmlns:a16="http://schemas.microsoft.com/office/drawing/2014/main" id="{5ABF3C64-B3C1-D5F0-B461-BA79D05AAD8F}"/>
              </a:ext>
            </a:extLst>
          </p:cNvPr>
          <p:cNvCxnSpPr>
            <a:cxnSpLocks/>
          </p:cNvCxnSpPr>
          <p:nvPr/>
        </p:nvCxnSpPr>
        <p:spPr>
          <a:xfrm flipH="1" flipV="1">
            <a:off x="8488831" y="3585692"/>
            <a:ext cx="1325729" cy="45910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EBB1414-D432-3F88-51FE-86F44E1249C7}"/>
                  </a:ext>
                </a:extLst>
              </p:cNvPr>
              <p:cNvSpPr txBox="1"/>
              <p:nvPr/>
            </p:nvSpPr>
            <p:spPr>
              <a:xfrm>
                <a:off x="9707528" y="4094000"/>
                <a:ext cx="1605256" cy="672043"/>
              </a:xfrm>
              <a:prstGeom prst="rect">
                <a:avLst/>
              </a:prstGeom>
              <a:noFill/>
            </p:spPr>
            <p:txBody>
              <a:bodyPr wrap="square" rtlCol="0">
                <a:spAutoFit/>
              </a:bodyPr>
              <a:lstStyle/>
              <a:p>
                <a:r>
                  <a:rPr lang="en-US" b="0" dirty="0"/>
                  <a:t>Also notice that </a:t>
                </a:r>
                <a14:m>
                  <m:oMath xmlns:m="http://schemas.openxmlformats.org/officeDocument/2006/math">
                    <m:sSub>
                      <m:sSubPr>
                        <m:ctrlPr>
                          <a:rPr lang="en-US" b="0" i="1" smtClean="0">
                            <a:solidFill>
                              <a:schemeClr val="accent4"/>
                            </a:solidFill>
                            <a:latin typeface="Cambria Math" panose="02040503050406030204" pitchFamily="18" charset="0"/>
                          </a:rPr>
                        </m:ctrlPr>
                      </m:sSubPr>
                      <m:e>
                        <m:r>
                          <m:rPr>
                            <m:sty m:val="p"/>
                          </m:rPr>
                          <a:rPr lang="en-US" b="0" i="0" smtClean="0">
                            <a:solidFill>
                              <a:schemeClr val="accent4"/>
                            </a:solidFill>
                            <a:latin typeface="Cambria Math" panose="02040503050406030204" pitchFamily="18" charset="0"/>
                          </a:rPr>
                          <m:t>r</m:t>
                        </m:r>
                      </m:e>
                      <m:sub>
                        <m:r>
                          <m:rPr>
                            <m:sty m:val="p"/>
                          </m:rPr>
                          <a:rPr lang="en-US" b="0" i="0" smtClean="0">
                            <a:solidFill>
                              <a:schemeClr val="accent4"/>
                            </a:solidFill>
                            <a:latin typeface="Cambria Math" panose="02040503050406030204" pitchFamily="18" charset="0"/>
                          </a:rPr>
                          <m:t>j</m:t>
                        </m:r>
                      </m:sub>
                    </m:sSub>
                    <m:r>
                      <a:rPr lang="en-US" b="0" i="1" smtClean="0">
                        <a:solidFill>
                          <a:schemeClr val="accent4"/>
                        </a:solidFill>
                        <a:latin typeface="Cambria Math" panose="02040503050406030204" pitchFamily="18" charset="0"/>
                      </a:rPr>
                      <m:t>≤</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𝑟</m:t>
                        </m:r>
                      </m:e>
                      <m:sub>
                        <m:r>
                          <a:rPr lang="en-US" b="0" i="1" smtClean="0">
                            <a:solidFill>
                              <a:schemeClr val="accent4"/>
                            </a:solidFill>
                            <a:latin typeface="Cambria Math" panose="02040503050406030204" pitchFamily="18" charset="0"/>
                          </a:rPr>
                          <m:t>𝑛</m:t>
                        </m:r>
                      </m:sub>
                    </m:sSub>
                  </m:oMath>
                </a14:m>
                <a:endParaRPr lang="en-US" dirty="0"/>
              </a:p>
            </p:txBody>
          </p:sp>
        </mc:Choice>
        <mc:Fallback xmlns="">
          <p:sp>
            <p:nvSpPr>
              <p:cNvPr id="9" name="TextBox 8">
                <a:extLst>
                  <a:ext uri="{FF2B5EF4-FFF2-40B4-BE49-F238E27FC236}">
                    <a16:creationId xmlns:a16="http://schemas.microsoft.com/office/drawing/2014/main" id="{FEBB1414-D432-3F88-51FE-86F44E1249C7}"/>
                  </a:ext>
                </a:extLst>
              </p:cNvPr>
              <p:cNvSpPr txBox="1">
                <a:spLocks noRot="1" noChangeAspect="1" noMove="1" noResize="1" noEditPoints="1" noAdjustHandles="1" noChangeArrowheads="1" noChangeShapeType="1" noTextEdit="1"/>
              </p:cNvSpPr>
              <p:nvPr/>
            </p:nvSpPr>
            <p:spPr>
              <a:xfrm>
                <a:off x="9707528" y="4094000"/>
                <a:ext cx="1605256" cy="672043"/>
              </a:xfrm>
              <a:prstGeom prst="rect">
                <a:avLst/>
              </a:prstGeom>
              <a:blipFill>
                <a:blip r:embed="rId12"/>
                <a:stretch>
                  <a:fillRect l="-3150" t="-3704" r="-4724" b="-3704"/>
                </a:stretch>
              </a:blipFill>
            </p:spPr>
            <p:txBody>
              <a:bodyPr/>
              <a:lstStyle/>
              <a:p>
                <a:r>
                  <a:rPr lang="en-US">
                    <a:noFill/>
                  </a:rPr>
                  <a:t> </a:t>
                </a:r>
              </a:p>
            </p:txBody>
          </p:sp>
        </mc:Fallback>
      </mc:AlternateContent>
    </p:spTree>
    <p:extLst>
      <p:ext uri="{BB962C8B-B14F-4D97-AF65-F5344CB8AC3E}">
        <p14:creationId xmlns:p14="http://schemas.microsoft.com/office/powerpoint/2010/main" val="391498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A350-4F08-F4FF-713A-C0690CB5EBE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21258D-22C4-A936-34B0-B781166EF644}"/>
              </a:ext>
            </a:extLst>
          </p:cNvPr>
          <p:cNvSpPr txBox="1">
            <a:spLocks/>
          </p:cNvSpPr>
          <p:nvPr/>
        </p:nvSpPr>
        <p:spPr>
          <a:xfrm>
            <a:off x="1143001" y="210145"/>
            <a:ext cx="9905998" cy="676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Proving Correctness</a:t>
            </a:r>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4E05B000-2B8D-80B2-5AD0-0D68EF591B8D}"/>
              </a:ext>
            </a:extLst>
          </p:cNvPr>
          <p:cNvSpPr txBox="1">
            <a:spLocks/>
          </p:cNvSpPr>
          <p:nvPr/>
        </p:nvSpPr>
        <p:spPr>
          <a:xfrm>
            <a:off x="1681844" y="1056024"/>
            <a:ext cx="8828312" cy="998269"/>
          </a:xfrm>
          <a:prstGeom prst="rect">
            <a:avLst/>
          </a:prstGeom>
          <a:solidFill>
            <a:schemeClr val="tx1">
              <a:lumMod val="95000"/>
            </a:schemeClr>
          </a:solidFill>
          <a:ln>
            <a:solidFill>
              <a:schemeClr val="bg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Greedy Choice Property</a:t>
            </a:r>
            <a:r>
              <a:rPr lang="en-US" dirty="0">
                <a:solidFill>
                  <a:schemeClr val="bg1"/>
                </a:solidFill>
              </a:rPr>
              <a:t>: The item with the largest </a:t>
            </a:r>
            <a:r>
              <a:rPr lang="en-US" dirty="0">
                <a:solidFill>
                  <a:schemeClr val="accent4"/>
                </a:solidFill>
              </a:rPr>
              <a:t>value-to-weight ratio</a:t>
            </a:r>
            <a:r>
              <a:rPr lang="en-US" dirty="0">
                <a:solidFill>
                  <a:schemeClr val="bg1"/>
                </a:solidFill>
              </a:rPr>
              <a:t>, filled to its max possible amount, must be in some optimal solution.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580D0FC-3E6F-F1C4-B3AD-43B9A067AB12}"/>
                  </a:ext>
                </a:extLst>
              </p:cNvPr>
              <p:cNvSpPr txBox="1">
                <a:spLocks/>
              </p:cNvSpPr>
              <p:nvPr/>
            </p:nvSpPr>
            <p:spPr>
              <a:xfrm>
                <a:off x="1688773" y="2209575"/>
                <a:ext cx="6903025" cy="599171"/>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t>Step 2</a:t>
                </a:r>
                <a:r>
                  <a:rPr lang="en-US" dirty="0"/>
                  <a:t>: Swap some of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𝑗</m:t>
                        </m:r>
                      </m:sub>
                    </m:sSub>
                  </m:oMath>
                </a14:m>
                <a:r>
                  <a:rPr lang="en-US" dirty="0"/>
                  <a:t> out and put back into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oMath>
                </a14:m>
                <a:endParaRPr lang="en-US" dirty="0"/>
              </a:p>
            </p:txBody>
          </p:sp>
        </mc:Choice>
        <mc:Fallback xmlns="">
          <p:sp>
            <p:nvSpPr>
              <p:cNvPr id="8" name="Content Placeholder 2">
                <a:extLst>
                  <a:ext uri="{FF2B5EF4-FFF2-40B4-BE49-F238E27FC236}">
                    <a16:creationId xmlns:a16="http://schemas.microsoft.com/office/drawing/2014/main" id="{0580D0FC-3E6F-F1C4-B3AD-43B9A067AB12}"/>
                  </a:ext>
                </a:extLst>
              </p:cNvPr>
              <p:cNvSpPr txBox="1">
                <a:spLocks noRot="1" noChangeAspect="1" noMove="1" noResize="1" noEditPoints="1" noAdjustHandles="1" noChangeArrowheads="1" noChangeShapeType="1" noTextEdit="1"/>
              </p:cNvSpPr>
              <p:nvPr/>
            </p:nvSpPr>
            <p:spPr>
              <a:xfrm>
                <a:off x="1688773" y="2209575"/>
                <a:ext cx="6903025" cy="599171"/>
              </a:xfrm>
              <a:prstGeom prst="rect">
                <a:avLst/>
              </a:prstGeom>
              <a:blipFill>
                <a:blip r:embed="rId2"/>
                <a:stretch>
                  <a:fillRect l="-1284" b="-8163"/>
                </a:stretch>
              </a:blipFill>
              <a:ln>
                <a:solidFill>
                  <a:schemeClr val="tx1">
                    <a:lumMod val="95000"/>
                  </a:schemeClr>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A22467B5-2AE7-31D0-D999-DA1EC5CF1033}"/>
              </a:ext>
            </a:extLst>
          </p:cNvPr>
          <p:cNvCxnSpPr>
            <a:cxnSpLocks/>
          </p:cNvCxnSpPr>
          <p:nvPr/>
        </p:nvCxnSpPr>
        <p:spPr>
          <a:xfrm flipH="1" flipV="1">
            <a:off x="8138160" y="3897327"/>
            <a:ext cx="332707" cy="101381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9AA45DC-1029-1BAE-9B04-24E1F673E22B}"/>
                  </a:ext>
                </a:extLst>
              </p:cNvPr>
              <p:cNvSpPr txBox="1"/>
              <p:nvPr/>
            </p:nvSpPr>
            <p:spPr>
              <a:xfrm>
                <a:off x="6712842" y="3171537"/>
                <a:ext cx="3375694" cy="668645"/>
              </a:xfrm>
              <a:prstGeom prst="rect">
                <a:avLst/>
              </a:prstGeom>
              <a:noFill/>
            </p:spPr>
            <p:txBody>
              <a:bodyPr wrap="square" rtlCol="0">
                <a:spAutoFit/>
              </a:bodyPr>
              <a:lstStyle/>
              <a:p>
                <a:r>
                  <a:rPr lang="en-US" b="0" dirty="0"/>
                  <a:t>Simply move a non-zero amount of the solution from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oMath>
                </a14:m>
                <a:r>
                  <a:rPr lang="en-US" dirty="0">
                    <a:solidFill>
                      <a:schemeClr val="accent3"/>
                    </a:solidFill>
                  </a:rPr>
                  <a:t> </a:t>
                </a:r>
                <a:r>
                  <a:rPr lang="en-US" dirty="0"/>
                  <a:t>to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𝑗</m:t>
                        </m:r>
                      </m:sub>
                    </m:sSub>
                  </m:oMath>
                </a14:m>
                <a:endParaRPr lang="en-US" dirty="0"/>
              </a:p>
            </p:txBody>
          </p:sp>
        </mc:Choice>
        <mc:Fallback xmlns="">
          <p:sp>
            <p:nvSpPr>
              <p:cNvPr id="27" name="TextBox 26">
                <a:extLst>
                  <a:ext uri="{FF2B5EF4-FFF2-40B4-BE49-F238E27FC236}">
                    <a16:creationId xmlns:a16="http://schemas.microsoft.com/office/drawing/2014/main" id="{09AA45DC-1029-1BAE-9B04-24E1F673E22B}"/>
                  </a:ext>
                </a:extLst>
              </p:cNvPr>
              <p:cNvSpPr txBox="1">
                <a:spLocks noRot="1" noChangeAspect="1" noMove="1" noResize="1" noEditPoints="1" noAdjustHandles="1" noChangeArrowheads="1" noChangeShapeType="1" noTextEdit="1"/>
              </p:cNvSpPr>
              <p:nvPr/>
            </p:nvSpPr>
            <p:spPr>
              <a:xfrm>
                <a:off x="6712842" y="3171537"/>
                <a:ext cx="3375694" cy="668645"/>
              </a:xfrm>
              <a:prstGeom prst="rect">
                <a:avLst/>
              </a:prstGeom>
              <a:blipFill>
                <a:blip r:embed="rId3"/>
                <a:stretch>
                  <a:fillRect l="-1498" t="-3704" r="-2622" b="-11111"/>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8C48FA14-6ADC-E11A-805B-CAB289EE1E51}"/>
              </a:ext>
            </a:extLst>
          </p:cNvPr>
          <p:cNvGrpSpPr/>
          <p:nvPr/>
        </p:nvGrpSpPr>
        <p:grpSpPr>
          <a:xfrm>
            <a:off x="1681844" y="4097212"/>
            <a:ext cx="7606055" cy="2493814"/>
            <a:chOff x="1681844" y="4097212"/>
            <a:chExt cx="7606055" cy="2493814"/>
          </a:xfrm>
        </p:grpSpPr>
        <p:sp>
          <p:nvSpPr>
            <p:cNvPr id="2" name="Rectangle 1">
              <a:extLst>
                <a:ext uri="{FF2B5EF4-FFF2-40B4-BE49-F238E27FC236}">
                  <a16:creationId xmlns:a16="http://schemas.microsoft.com/office/drawing/2014/main" id="{6973F383-7886-BDBB-6CD7-8B0374A0C24B}"/>
                </a:ext>
              </a:extLst>
            </p:cNvPr>
            <p:cNvSpPr/>
            <p:nvPr/>
          </p:nvSpPr>
          <p:spPr>
            <a:xfrm>
              <a:off x="6406376" y="4989448"/>
              <a:ext cx="612932" cy="776976"/>
            </a:xfrm>
            <a:prstGeom prst="rect">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1" name="Rectangle 30">
              <a:extLst>
                <a:ext uri="{FF2B5EF4-FFF2-40B4-BE49-F238E27FC236}">
                  <a16:creationId xmlns:a16="http://schemas.microsoft.com/office/drawing/2014/main" id="{93939337-7302-0D94-588A-2E9D763AD2C0}"/>
                </a:ext>
              </a:extLst>
            </p:cNvPr>
            <p:cNvSpPr/>
            <p:nvPr/>
          </p:nvSpPr>
          <p:spPr>
            <a:xfrm>
              <a:off x="8248898" y="5031835"/>
              <a:ext cx="519546" cy="72273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cxnSp>
          <p:nvCxnSpPr>
            <p:cNvPr id="10" name="Straight Connector 9">
              <a:extLst>
                <a:ext uri="{FF2B5EF4-FFF2-40B4-BE49-F238E27FC236}">
                  <a16:creationId xmlns:a16="http://schemas.microsoft.com/office/drawing/2014/main" id="{7B5BD54F-DCAC-9E72-AAF0-7E3D88BA9435}"/>
                </a:ext>
              </a:extLst>
            </p:cNvPr>
            <p:cNvCxnSpPr>
              <a:cxnSpLocks/>
            </p:cNvCxnSpPr>
            <p:nvPr/>
          </p:nvCxnSpPr>
          <p:spPr>
            <a:xfrm>
              <a:off x="1681844" y="5853276"/>
              <a:ext cx="739832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70F96A7A-831E-2B7B-B009-2D63E8BA23E0}"/>
                    </a:ext>
                  </a:extLst>
                </p:cNvPr>
                <p:cNvSpPr txBox="1">
                  <a:spLocks/>
                </p:cNvSpPr>
                <p:nvPr/>
              </p:nvSpPr>
              <p:spPr>
                <a:xfrm>
                  <a:off x="1875808" y="5951248"/>
                  <a:ext cx="7069282" cy="639778"/>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3</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4</m:t>
                          </m:r>
                        </m:sub>
                      </m:sSub>
                    </m:oMath>
                  </a14:m>
                  <a:r>
                    <a:rPr lang="en-US" dirty="0">
                      <a:solidFill>
                        <a:schemeClr val="accent1"/>
                      </a:solidFill>
                    </a:rPr>
                    <a:t>	…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oMath>
                  </a14:m>
                  <a:endParaRPr lang="en-US" dirty="0">
                    <a:solidFill>
                      <a:schemeClr val="accent1"/>
                    </a:solidFill>
                  </a:endParaRPr>
                </a:p>
              </p:txBody>
            </p:sp>
          </mc:Choice>
          <mc:Fallback xmlns="">
            <p:sp>
              <p:nvSpPr>
                <p:cNvPr id="11" name="Content Placeholder 2">
                  <a:extLst>
                    <a:ext uri="{FF2B5EF4-FFF2-40B4-BE49-F238E27FC236}">
                      <a16:creationId xmlns:a16="http://schemas.microsoft.com/office/drawing/2014/main" id="{70F96A7A-831E-2B7B-B009-2D63E8BA23E0}"/>
                    </a:ext>
                  </a:extLst>
                </p:cNvPr>
                <p:cNvSpPr txBox="1">
                  <a:spLocks noRot="1" noChangeAspect="1" noMove="1" noResize="1" noEditPoints="1" noAdjustHandles="1" noChangeArrowheads="1" noChangeShapeType="1" noTextEdit="1"/>
                </p:cNvSpPr>
                <p:nvPr/>
              </p:nvSpPr>
              <p:spPr>
                <a:xfrm>
                  <a:off x="1875808" y="5951248"/>
                  <a:ext cx="7069282" cy="639778"/>
                </a:xfrm>
                <a:prstGeom prst="rect">
                  <a:avLst/>
                </a:prstGeom>
                <a:blipFill>
                  <a:blip r:embed="rId4"/>
                  <a:stretch>
                    <a:fillRect l="-179" t="-192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580C65B-9F66-CFC2-77FA-87A6A657EC84}"/>
                    </a:ext>
                  </a:extLst>
                </p:cNvPr>
                <p:cNvSpPr/>
                <p:nvPr/>
              </p:nvSpPr>
              <p:spPr>
                <a:xfrm>
                  <a:off x="8248898" y="5307754"/>
                  <a:ext cx="519546" cy="44681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sub>
                        </m:sSub>
                      </m:oMath>
                    </m:oMathPara>
                  </a14:m>
                  <a:endParaRPr lang="en-US" dirty="0">
                    <a:solidFill>
                      <a:schemeClr val="tx1">
                        <a:lumMod val="95000"/>
                      </a:schemeClr>
                    </a:solidFill>
                  </a:endParaRPr>
                </a:p>
              </p:txBody>
            </p:sp>
          </mc:Choice>
          <mc:Fallback xmlns="">
            <p:sp>
              <p:nvSpPr>
                <p:cNvPr id="16" name="Rectangle 15">
                  <a:extLst>
                    <a:ext uri="{FF2B5EF4-FFF2-40B4-BE49-F238E27FC236}">
                      <a16:creationId xmlns:a16="http://schemas.microsoft.com/office/drawing/2014/main" id="{B580C65B-9F66-CFC2-77FA-87A6A657EC84}"/>
                    </a:ext>
                  </a:extLst>
                </p:cNvPr>
                <p:cNvSpPr>
                  <a:spLocks noRot="1" noChangeAspect="1" noMove="1" noResize="1" noEditPoints="1" noAdjustHandles="1" noChangeArrowheads="1" noChangeShapeType="1" noTextEdit="1"/>
                </p:cNvSpPr>
                <p:nvPr/>
              </p:nvSpPr>
              <p:spPr>
                <a:xfrm>
                  <a:off x="8248898" y="5307754"/>
                  <a:ext cx="519546" cy="446810"/>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64AB4ED-8A2B-4C76-0BDB-261F73F9537B}"/>
                    </a:ext>
                  </a:extLst>
                </p:cNvPr>
                <p:cNvSpPr/>
                <p:nvPr/>
              </p:nvSpPr>
              <p:spPr>
                <a:xfrm>
                  <a:off x="7331035" y="4928488"/>
                  <a:ext cx="606136" cy="826076"/>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17" name="Rectangle 16">
                  <a:extLst>
                    <a:ext uri="{FF2B5EF4-FFF2-40B4-BE49-F238E27FC236}">
                      <a16:creationId xmlns:a16="http://schemas.microsoft.com/office/drawing/2014/main" id="{A64AB4ED-8A2B-4C76-0BDB-261F73F9537B}"/>
                    </a:ext>
                  </a:extLst>
                </p:cNvPr>
                <p:cNvSpPr>
                  <a:spLocks noRot="1" noChangeAspect="1" noMove="1" noResize="1" noEditPoints="1" noAdjustHandles="1" noChangeArrowheads="1" noChangeShapeType="1" noTextEdit="1"/>
                </p:cNvSpPr>
                <p:nvPr/>
              </p:nvSpPr>
              <p:spPr>
                <a:xfrm>
                  <a:off x="7331035" y="4928488"/>
                  <a:ext cx="606136" cy="826076"/>
                </a:xfrm>
                <a:prstGeom prst="rect">
                  <a:avLst/>
                </a:prstGeom>
                <a:blipFill>
                  <a:blip r:embed="rId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7C3E9A3-F810-9019-39D4-5D0B76F673A4}"/>
                    </a:ext>
                  </a:extLst>
                </p:cNvPr>
                <p:cNvSpPr/>
                <p:nvPr/>
              </p:nvSpPr>
              <p:spPr>
                <a:xfrm>
                  <a:off x="6413172" y="5163183"/>
                  <a:ext cx="606136" cy="599174"/>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𝑗</m:t>
                            </m:r>
                          </m:sub>
                        </m:sSub>
                      </m:oMath>
                    </m:oMathPara>
                  </a14:m>
                  <a:endParaRPr lang="en-US" dirty="0">
                    <a:solidFill>
                      <a:schemeClr val="tx1">
                        <a:lumMod val="95000"/>
                      </a:schemeClr>
                    </a:solidFill>
                  </a:endParaRPr>
                </a:p>
              </p:txBody>
            </p:sp>
          </mc:Choice>
          <mc:Fallback xmlns="">
            <p:sp>
              <p:nvSpPr>
                <p:cNvPr id="18" name="Rectangle 17">
                  <a:extLst>
                    <a:ext uri="{FF2B5EF4-FFF2-40B4-BE49-F238E27FC236}">
                      <a16:creationId xmlns:a16="http://schemas.microsoft.com/office/drawing/2014/main" id="{C7C3E9A3-F810-9019-39D4-5D0B76F673A4}"/>
                    </a:ext>
                  </a:extLst>
                </p:cNvPr>
                <p:cNvSpPr>
                  <a:spLocks noRot="1" noChangeAspect="1" noMove="1" noResize="1" noEditPoints="1" noAdjustHandles="1" noChangeArrowheads="1" noChangeShapeType="1" noTextEdit="1"/>
                </p:cNvSpPr>
                <p:nvPr/>
              </p:nvSpPr>
              <p:spPr>
                <a:xfrm>
                  <a:off x="6413172" y="5163183"/>
                  <a:ext cx="606136" cy="599174"/>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1800AFB-DB8A-1C46-BBF6-A5EBA54C2A18}"/>
                    </a:ext>
                  </a:extLst>
                </p:cNvPr>
                <p:cNvSpPr/>
                <p:nvPr/>
              </p:nvSpPr>
              <p:spPr>
                <a:xfrm>
                  <a:off x="4577446" y="4097212"/>
                  <a:ext cx="519546" cy="1670341"/>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4</m:t>
                            </m:r>
                          </m:sub>
                        </m:sSub>
                      </m:oMath>
                    </m:oMathPara>
                  </a14:m>
                  <a:endParaRPr lang="en-US" dirty="0">
                    <a:solidFill>
                      <a:schemeClr val="tx1">
                        <a:lumMod val="95000"/>
                      </a:schemeClr>
                    </a:solidFill>
                  </a:endParaRPr>
                </a:p>
              </p:txBody>
            </p:sp>
          </mc:Choice>
          <mc:Fallback xmlns="">
            <p:sp>
              <p:nvSpPr>
                <p:cNvPr id="19" name="Rectangle 18">
                  <a:extLst>
                    <a:ext uri="{FF2B5EF4-FFF2-40B4-BE49-F238E27FC236}">
                      <a16:creationId xmlns:a16="http://schemas.microsoft.com/office/drawing/2014/main" id="{D1800AFB-DB8A-1C46-BBF6-A5EBA54C2A18}"/>
                    </a:ext>
                  </a:extLst>
                </p:cNvPr>
                <p:cNvSpPr>
                  <a:spLocks noRot="1" noChangeAspect="1" noMove="1" noResize="1" noEditPoints="1" noAdjustHandles="1" noChangeArrowheads="1" noChangeShapeType="1" noTextEdit="1"/>
                </p:cNvSpPr>
                <p:nvPr/>
              </p:nvSpPr>
              <p:spPr>
                <a:xfrm>
                  <a:off x="4577446" y="4097212"/>
                  <a:ext cx="519546" cy="1670341"/>
                </a:xfrm>
                <a:prstGeom prst="rect">
                  <a:avLst/>
                </a:prstGeom>
                <a:blipFill>
                  <a:blip r:embed="rId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3338BDB-737A-59BC-9EB9-69F788F5D661}"/>
                    </a:ext>
                  </a:extLst>
                </p:cNvPr>
                <p:cNvSpPr/>
                <p:nvPr/>
              </p:nvSpPr>
              <p:spPr>
                <a:xfrm>
                  <a:off x="3690756" y="4492071"/>
                  <a:ext cx="519546" cy="1275482"/>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3</m:t>
                            </m:r>
                          </m:sub>
                        </m:sSub>
                      </m:oMath>
                    </m:oMathPara>
                  </a14:m>
                  <a:endParaRPr lang="en-US" dirty="0">
                    <a:solidFill>
                      <a:schemeClr val="tx1">
                        <a:lumMod val="95000"/>
                      </a:schemeClr>
                    </a:solidFill>
                  </a:endParaRPr>
                </a:p>
              </p:txBody>
            </p:sp>
          </mc:Choice>
          <mc:Fallback xmlns="">
            <p:sp>
              <p:nvSpPr>
                <p:cNvPr id="20" name="Rectangle 19">
                  <a:extLst>
                    <a:ext uri="{FF2B5EF4-FFF2-40B4-BE49-F238E27FC236}">
                      <a16:creationId xmlns:a16="http://schemas.microsoft.com/office/drawing/2014/main" id="{F3338BDB-737A-59BC-9EB9-69F788F5D661}"/>
                    </a:ext>
                  </a:extLst>
                </p:cNvPr>
                <p:cNvSpPr>
                  <a:spLocks noRot="1" noChangeAspect="1" noMove="1" noResize="1" noEditPoints="1" noAdjustHandles="1" noChangeArrowheads="1" noChangeShapeType="1" noTextEdit="1"/>
                </p:cNvSpPr>
                <p:nvPr/>
              </p:nvSpPr>
              <p:spPr>
                <a:xfrm>
                  <a:off x="3690756" y="4492071"/>
                  <a:ext cx="519546" cy="1275482"/>
                </a:xfrm>
                <a:prstGeom prst="rect">
                  <a:avLst/>
                </a:prstGeom>
                <a:blipFill>
                  <a:blip r:embed="rId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3022E6D-1E08-4476-017E-E047BA2E24F8}"/>
                    </a:ext>
                  </a:extLst>
                </p:cNvPr>
                <p:cNvSpPr/>
                <p:nvPr/>
              </p:nvSpPr>
              <p:spPr>
                <a:xfrm>
                  <a:off x="1771902" y="5385684"/>
                  <a:ext cx="519546" cy="410447"/>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21" name="Rectangle 20">
                  <a:extLst>
                    <a:ext uri="{FF2B5EF4-FFF2-40B4-BE49-F238E27FC236}">
                      <a16:creationId xmlns:a16="http://schemas.microsoft.com/office/drawing/2014/main" id="{23022E6D-1E08-4476-017E-E047BA2E24F8}"/>
                    </a:ext>
                  </a:extLst>
                </p:cNvPr>
                <p:cNvSpPr>
                  <a:spLocks noRot="1" noChangeAspect="1" noMove="1" noResize="1" noEditPoints="1" noAdjustHandles="1" noChangeArrowheads="1" noChangeShapeType="1" noTextEdit="1"/>
                </p:cNvSpPr>
                <p:nvPr/>
              </p:nvSpPr>
              <p:spPr>
                <a:xfrm>
                  <a:off x="1771902" y="5385684"/>
                  <a:ext cx="519546" cy="410447"/>
                </a:xfrm>
                <a:prstGeom prst="rect">
                  <a:avLst/>
                </a:prstGeom>
                <a:blipFill>
                  <a:blip r:embed="rId10"/>
                  <a:stretch>
                    <a:fillRect/>
                  </a:stretch>
                </a:blipFill>
                <a:ln>
                  <a:solidFill>
                    <a:schemeClr val="bg1"/>
                  </a:solidFill>
                </a:ln>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8AB52076-4D10-46EF-3ACD-256079577BF0}"/>
                </a:ext>
              </a:extLst>
            </p:cNvPr>
            <p:cNvSpPr/>
            <p:nvPr/>
          </p:nvSpPr>
          <p:spPr>
            <a:xfrm>
              <a:off x="8778265" y="5021471"/>
              <a:ext cx="249843" cy="276349"/>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EA6DCE0-709B-D8DC-A08D-59B5CF521FF9}"/>
                    </a:ext>
                  </a:extLst>
                </p:cNvPr>
                <p:cNvSpPr txBox="1"/>
                <p:nvPr/>
              </p:nvSpPr>
              <p:spPr>
                <a:xfrm>
                  <a:off x="8956988" y="4989448"/>
                  <a:ext cx="330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solidFill>
                            <a:latin typeface="Cambria Math" panose="02040503050406030204" pitchFamily="18" charset="0"/>
                          </a:rPr>
                          <m:t>𝛿</m:t>
                        </m:r>
                      </m:oMath>
                    </m:oMathPara>
                  </a14:m>
                  <a:endParaRPr lang="en-US" dirty="0">
                    <a:solidFill>
                      <a:schemeClr val="accent5"/>
                    </a:solidFill>
                  </a:endParaRPr>
                </a:p>
              </p:txBody>
            </p:sp>
          </mc:Choice>
          <mc:Fallback xmlns="">
            <p:sp>
              <p:nvSpPr>
                <p:cNvPr id="36" name="TextBox 35">
                  <a:extLst>
                    <a:ext uri="{FF2B5EF4-FFF2-40B4-BE49-F238E27FC236}">
                      <a16:creationId xmlns:a16="http://schemas.microsoft.com/office/drawing/2014/main" id="{AEA6DCE0-709B-D8DC-A08D-59B5CF521FF9}"/>
                    </a:ext>
                  </a:extLst>
                </p:cNvPr>
                <p:cNvSpPr txBox="1">
                  <a:spLocks noRot="1" noChangeAspect="1" noMove="1" noResize="1" noEditPoints="1" noAdjustHandles="1" noChangeArrowheads="1" noChangeShapeType="1" noTextEdit="1"/>
                </p:cNvSpPr>
                <p:nvPr/>
              </p:nvSpPr>
              <p:spPr>
                <a:xfrm>
                  <a:off x="8956988" y="4989448"/>
                  <a:ext cx="330911" cy="369332"/>
                </a:xfrm>
                <a:prstGeom prst="rect">
                  <a:avLst/>
                </a:prstGeom>
                <a:blipFill>
                  <a:blip r:embed="rId11"/>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DE16398-FC65-DA75-3BD0-09FFE8039E63}"/>
                </a:ext>
              </a:extLst>
            </p:cNvPr>
            <p:cNvSpPr/>
            <p:nvPr/>
          </p:nvSpPr>
          <p:spPr>
            <a:xfrm>
              <a:off x="8247646" y="5031834"/>
              <a:ext cx="519546" cy="155226"/>
            </a:xfrm>
            <a:prstGeom prst="rect">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cxnSp>
        <p:nvCxnSpPr>
          <p:cNvPr id="13" name="Straight Connector 12">
            <a:extLst>
              <a:ext uri="{FF2B5EF4-FFF2-40B4-BE49-F238E27FC236}">
                <a16:creationId xmlns:a16="http://schemas.microsoft.com/office/drawing/2014/main" id="{77C50623-58B5-5242-7E75-BB8795E67075}"/>
              </a:ext>
            </a:extLst>
          </p:cNvPr>
          <p:cNvCxnSpPr>
            <a:cxnSpLocks/>
          </p:cNvCxnSpPr>
          <p:nvPr/>
        </p:nvCxnSpPr>
        <p:spPr>
          <a:xfrm flipV="1">
            <a:off x="6888480" y="3840182"/>
            <a:ext cx="481564" cy="94213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98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A283A-B3D0-597C-DAE6-1DD7A3526EF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4C3797-86EB-36E4-ED6D-858A070A271B}"/>
              </a:ext>
            </a:extLst>
          </p:cNvPr>
          <p:cNvSpPr txBox="1">
            <a:spLocks/>
          </p:cNvSpPr>
          <p:nvPr/>
        </p:nvSpPr>
        <p:spPr>
          <a:xfrm>
            <a:off x="1143001" y="210145"/>
            <a:ext cx="9905998" cy="676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Proving Correctness</a:t>
            </a:r>
            <a:endParaRPr lang="en-US"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E8D32AB-3495-8AF3-985C-9D4A39D8EF10}"/>
              </a:ext>
            </a:extLst>
          </p:cNvPr>
          <p:cNvCxnSpPr>
            <a:cxnSpLocks/>
          </p:cNvCxnSpPr>
          <p:nvPr/>
        </p:nvCxnSpPr>
        <p:spPr>
          <a:xfrm flipH="1" flipV="1">
            <a:off x="7071360" y="1702767"/>
            <a:ext cx="332707" cy="101381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9C6273B-A490-818E-17A9-250408EC357A}"/>
                  </a:ext>
                </a:extLst>
              </p:cNvPr>
              <p:cNvSpPr txBox="1"/>
              <p:nvPr/>
            </p:nvSpPr>
            <p:spPr>
              <a:xfrm>
                <a:off x="5646042" y="976977"/>
                <a:ext cx="3375694" cy="668645"/>
              </a:xfrm>
              <a:prstGeom prst="rect">
                <a:avLst/>
              </a:prstGeom>
              <a:noFill/>
            </p:spPr>
            <p:txBody>
              <a:bodyPr wrap="square" rtlCol="0">
                <a:spAutoFit/>
              </a:bodyPr>
              <a:lstStyle/>
              <a:p>
                <a:r>
                  <a:rPr lang="en-US" b="0" dirty="0"/>
                  <a:t>Simply move a non-zero amount of the solution from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𝑛</m:t>
                        </m:r>
                      </m:sub>
                    </m:sSub>
                  </m:oMath>
                </a14:m>
                <a:r>
                  <a:rPr lang="en-US" dirty="0">
                    <a:solidFill>
                      <a:schemeClr val="accent3"/>
                    </a:solidFill>
                  </a:rPr>
                  <a:t> </a:t>
                </a:r>
                <a:r>
                  <a:rPr lang="en-US" dirty="0"/>
                  <a:t>to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𝑜</m:t>
                        </m:r>
                      </m:e>
                      <m:sub>
                        <m:r>
                          <a:rPr lang="en-US" b="0" i="1" smtClean="0">
                            <a:solidFill>
                              <a:schemeClr val="accent3"/>
                            </a:solidFill>
                            <a:latin typeface="Cambria Math" panose="02040503050406030204" pitchFamily="18" charset="0"/>
                          </a:rPr>
                          <m:t>𝑗</m:t>
                        </m:r>
                      </m:sub>
                    </m:sSub>
                  </m:oMath>
                </a14:m>
                <a:endParaRPr lang="en-US" dirty="0"/>
              </a:p>
            </p:txBody>
          </p:sp>
        </mc:Choice>
        <mc:Fallback xmlns="">
          <p:sp>
            <p:nvSpPr>
              <p:cNvPr id="27" name="TextBox 26">
                <a:extLst>
                  <a:ext uri="{FF2B5EF4-FFF2-40B4-BE49-F238E27FC236}">
                    <a16:creationId xmlns:a16="http://schemas.microsoft.com/office/drawing/2014/main" id="{29C6273B-A490-818E-17A9-250408EC357A}"/>
                  </a:ext>
                </a:extLst>
              </p:cNvPr>
              <p:cNvSpPr txBox="1">
                <a:spLocks noRot="1" noChangeAspect="1" noMove="1" noResize="1" noEditPoints="1" noAdjustHandles="1" noChangeArrowheads="1" noChangeShapeType="1" noTextEdit="1"/>
              </p:cNvSpPr>
              <p:nvPr/>
            </p:nvSpPr>
            <p:spPr>
              <a:xfrm>
                <a:off x="5646042" y="976977"/>
                <a:ext cx="3375694" cy="668645"/>
              </a:xfrm>
              <a:prstGeom prst="rect">
                <a:avLst/>
              </a:prstGeom>
              <a:blipFill>
                <a:blip r:embed="rId2"/>
                <a:stretch>
                  <a:fillRect l="-1498" t="-3704" r="-2622" b="-11111"/>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264D1F3-129F-0080-5B71-6A7C889B419B}"/>
              </a:ext>
            </a:extLst>
          </p:cNvPr>
          <p:cNvGrpSpPr/>
          <p:nvPr/>
        </p:nvGrpSpPr>
        <p:grpSpPr>
          <a:xfrm>
            <a:off x="615044" y="1902652"/>
            <a:ext cx="7606055" cy="2493814"/>
            <a:chOff x="1681844" y="4097212"/>
            <a:chExt cx="7606055" cy="2493814"/>
          </a:xfrm>
        </p:grpSpPr>
        <p:sp>
          <p:nvSpPr>
            <p:cNvPr id="2" name="Rectangle 1">
              <a:extLst>
                <a:ext uri="{FF2B5EF4-FFF2-40B4-BE49-F238E27FC236}">
                  <a16:creationId xmlns:a16="http://schemas.microsoft.com/office/drawing/2014/main" id="{5B23912C-804F-1D06-8A0D-D7CDC74736EC}"/>
                </a:ext>
              </a:extLst>
            </p:cNvPr>
            <p:cNvSpPr/>
            <p:nvPr/>
          </p:nvSpPr>
          <p:spPr>
            <a:xfrm>
              <a:off x="6406376" y="4989448"/>
              <a:ext cx="612932" cy="776976"/>
            </a:xfrm>
            <a:prstGeom prst="rect">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1" name="Rectangle 30">
              <a:extLst>
                <a:ext uri="{FF2B5EF4-FFF2-40B4-BE49-F238E27FC236}">
                  <a16:creationId xmlns:a16="http://schemas.microsoft.com/office/drawing/2014/main" id="{B7CC5FDF-DF41-379C-51CE-F563346F5468}"/>
                </a:ext>
              </a:extLst>
            </p:cNvPr>
            <p:cNvSpPr/>
            <p:nvPr/>
          </p:nvSpPr>
          <p:spPr>
            <a:xfrm>
              <a:off x="8248898" y="5031835"/>
              <a:ext cx="519546" cy="72273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cxnSp>
          <p:nvCxnSpPr>
            <p:cNvPr id="10" name="Straight Connector 9">
              <a:extLst>
                <a:ext uri="{FF2B5EF4-FFF2-40B4-BE49-F238E27FC236}">
                  <a16:creationId xmlns:a16="http://schemas.microsoft.com/office/drawing/2014/main" id="{E082F39A-B383-218E-8F8C-34D1A96A79F4}"/>
                </a:ext>
              </a:extLst>
            </p:cNvPr>
            <p:cNvCxnSpPr>
              <a:cxnSpLocks/>
            </p:cNvCxnSpPr>
            <p:nvPr/>
          </p:nvCxnSpPr>
          <p:spPr>
            <a:xfrm>
              <a:off x="1681844" y="5853276"/>
              <a:ext cx="739832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C6F00711-9257-EC40-2A66-FA128B35EA9F}"/>
                    </a:ext>
                  </a:extLst>
                </p:cNvPr>
                <p:cNvSpPr txBox="1">
                  <a:spLocks/>
                </p:cNvSpPr>
                <p:nvPr/>
              </p:nvSpPr>
              <p:spPr>
                <a:xfrm>
                  <a:off x="1875808" y="5951248"/>
                  <a:ext cx="7069282" cy="639778"/>
                </a:xfrm>
                <a:prstGeom prst="rect">
                  <a:avLst/>
                </a:prstGeom>
                <a:ln>
                  <a:solidFill>
                    <a:schemeClr val="tx1">
                      <a:lumMod val="95000"/>
                    </a:schemeClr>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3</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4</m:t>
                          </m:r>
                        </m:sub>
                      </m:sSub>
                    </m:oMath>
                  </a14:m>
                  <a:r>
                    <a:rPr lang="en-US" dirty="0">
                      <a:solidFill>
                        <a:schemeClr val="accent1"/>
                      </a:solidFill>
                    </a:rPr>
                    <a:t>	…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−2</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r>
                            <a:rPr lang="en-US" b="0" i="1" smtClean="0">
                              <a:solidFill>
                                <a:schemeClr val="accent1"/>
                              </a:solidFill>
                              <a:latin typeface="Cambria Math" panose="02040503050406030204" pitchFamily="18" charset="0"/>
                            </a:rPr>
                            <m:t>−1</m:t>
                          </m:r>
                        </m:sub>
                      </m:sSub>
                    </m:oMath>
                  </a14:m>
                  <a:r>
                    <a:rPr lang="en-US" dirty="0">
                      <a:solidFill>
                        <a:schemeClr val="accent1"/>
                      </a:solidFill>
                    </a:rPr>
                    <a:t>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𝑖</m:t>
                          </m:r>
                        </m:e>
                        <m:sub>
                          <m:r>
                            <a:rPr lang="en-US" b="0" i="1" smtClean="0">
                              <a:solidFill>
                                <a:schemeClr val="accent1"/>
                              </a:solidFill>
                              <a:latin typeface="Cambria Math" panose="02040503050406030204" pitchFamily="18" charset="0"/>
                            </a:rPr>
                            <m:t>𝑛</m:t>
                          </m:r>
                        </m:sub>
                      </m:sSub>
                    </m:oMath>
                  </a14:m>
                  <a:endParaRPr lang="en-US" dirty="0">
                    <a:solidFill>
                      <a:schemeClr val="accent1"/>
                    </a:solidFill>
                  </a:endParaRPr>
                </a:p>
              </p:txBody>
            </p:sp>
          </mc:Choice>
          <mc:Fallback xmlns="">
            <p:sp>
              <p:nvSpPr>
                <p:cNvPr id="11" name="Content Placeholder 2">
                  <a:extLst>
                    <a:ext uri="{FF2B5EF4-FFF2-40B4-BE49-F238E27FC236}">
                      <a16:creationId xmlns:a16="http://schemas.microsoft.com/office/drawing/2014/main" id="{C6F00711-9257-EC40-2A66-FA128B35EA9F}"/>
                    </a:ext>
                  </a:extLst>
                </p:cNvPr>
                <p:cNvSpPr txBox="1">
                  <a:spLocks noRot="1" noChangeAspect="1" noMove="1" noResize="1" noEditPoints="1" noAdjustHandles="1" noChangeArrowheads="1" noChangeShapeType="1" noTextEdit="1"/>
                </p:cNvSpPr>
                <p:nvPr/>
              </p:nvSpPr>
              <p:spPr>
                <a:xfrm>
                  <a:off x="1875808" y="5951248"/>
                  <a:ext cx="7069282" cy="639778"/>
                </a:xfrm>
                <a:prstGeom prst="rect">
                  <a:avLst/>
                </a:prstGeom>
                <a:blipFill>
                  <a:blip r:embed="rId3"/>
                  <a:stretch>
                    <a:fillRect l="-179" t="-1923"/>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C7B376C-8800-D9FC-32D3-5B1F684B1BCF}"/>
                    </a:ext>
                  </a:extLst>
                </p:cNvPr>
                <p:cNvSpPr/>
                <p:nvPr/>
              </p:nvSpPr>
              <p:spPr>
                <a:xfrm>
                  <a:off x="8248898" y="5307754"/>
                  <a:ext cx="519546" cy="44681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sub>
                        </m:sSub>
                      </m:oMath>
                    </m:oMathPara>
                  </a14:m>
                  <a:endParaRPr lang="en-US" dirty="0">
                    <a:solidFill>
                      <a:schemeClr val="tx1">
                        <a:lumMod val="95000"/>
                      </a:schemeClr>
                    </a:solidFill>
                  </a:endParaRPr>
                </a:p>
              </p:txBody>
            </p:sp>
          </mc:Choice>
          <mc:Fallback xmlns="">
            <p:sp>
              <p:nvSpPr>
                <p:cNvPr id="16" name="Rectangle 15">
                  <a:extLst>
                    <a:ext uri="{FF2B5EF4-FFF2-40B4-BE49-F238E27FC236}">
                      <a16:creationId xmlns:a16="http://schemas.microsoft.com/office/drawing/2014/main" id="{1C7B376C-8800-D9FC-32D3-5B1F684B1BCF}"/>
                    </a:ext>
                  </a:extLst>
                </p:cNvPr>
                <p:cNvSpPr>
                  <a:spLocks noRot="1" noChangeAspect="1" noMove="1" noResize="1" noEditPoints="1" noAdjustHandles="1" noChangeArrowheads="1" noChangeShapeType="1" noTextEdit="1"/>
                </p:cNvSpPr>
                <p:nvPr/>
              </p:nvSpPr>
              <p:spPr>
                <a:xfrm>
                  <a:off x="8248898" y="5307754"/>
                  <a:ext cx="519546" cy="446810"/>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5F8DB7E-7568-51E2-1552-8B5E52FAFA72}"/>
                    </a:ext>
                  </a:extLst>
                </p:cNvPr>
                <p:cNvSpPr/>
                <p:nvPr/>
              </p:nvSpPr>
              <p:spPr>
                <a:xfrm>
                  <a:off x="7331035" y="4928488"/>
                  <a:ext cx="606136" cy="826076"/>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𝑛</m:t>
                            </m:r>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17" name="Rectangle 16">
                  <a:extLst>
                    <a:ext uri="{FF2B5EF4-FFF2-40B4-BE49-F238E27FC236}">
                      <a16:creationId xmlns:a16="http://schemas.microsoft.com/office/drawing/2014/main" id="{B5F8DB7E-7568-51E2-1552-8B5E52FAFA72}"/>
                    </a:ext>
                  </a:extLst>
                </p:cNvPr>
                <p:cNvSpPr>
                  <a:spLocks noRot="1" noChangeAspect="1" noMove="1" noResize="1" noEditPoints="1" noAdjustHandles="1" noChangeArrowheads="1" noChangeShapeType="1" noTextEdit="1"/>
                </p:cNvSpPr>
                <p:nvPr/>
              </p:nvSpPr>
              <p:spPr>
                <a:xfrm>
                  <a:off x="7331035" y="4928488"/>
                  <a:ext cx="606136" cy="826076"/>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DB41DA8-44CE-E4E9-BA03-3B5001EA1B69}"/>
                    </a:ext>
                  </a:extLst>
                </p:cNvPr>
                <p:cNvSpPr/>
                <p:nvPr/>
              </p:nvSpPr>
              <p:spPr>
                <a:xfrm>
                  <a:off x="6413172" y="5163183"/>
                  <a:ext cx="606136" cy="599174"/>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𝑗</m:t>
                            </m:r>
                          </m:sub>
                        </m:sSub>
                      </m:oMath>
                    </m:oMathPara>
                  </a14:m>
                  <a:endParaRPr lang="en-US" dirty="0">
                    <a:solidFill>
                      <a:schemeClr val="tx1">
                        <a:lumMod val="95000"/>
                      </a:schemeClr>
                    </a:solidFill>
                  </a:endParaRPr>
                </a:p>
              </p:txBody>
            </p:sp>
          </mc:Choice>
          <mc:Fallback xmlns="">
            <p:sp>
              <p:nvSpPr>
                <p:cNvPr id="18" name="Rectangle 17">
                  <a:extLst>
                    <a:ext uri="{FF2B5EF4-FFF2-40B4-BE49-F238E27FC236}">
                      <a16:creationId xmlns:a16="http://schemas.microsoft.com/office/drawing/2014/main" id="{DDB41DA8-44CE-E4E9-BA03-3B5001EA1B69}"/>
                    </a:ext>
                  </a:extLst>
                </p:cNvPr>
                <p:cNvSpPr>
                  <a:spLocks noRot="1" noChangeAspect="1" noMove="1" noResize="1" noEditPoints="1" noAdjustHandles="1" noChangeArrowheads="1" noChangeShapeType="1" noTextEdit="1"/>
                </p:cNvSpPr>
                <p:nvPr/>
              </p:nvSpPr>
              <p:spPr>
                <a:xfrm>
                  <a:off x="6413172" y="5163183"/>
                  <a:ext cx="606136" cy="599174"/>
                </a:xfrm>
                <a:prstGeom prst="rect">
                  <a:avLst/>
                </a:prstGeom>
                <a:blipFill>
                  <a:blip r:embed="rId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34144AA-EE66-DBDB-7231-5B9B042E6C61}"/>
                    </a:ext>
                  </a:extLst>
                </p:cNvPr>
                <p:cNvSpPr/>
                <p:nvPr/>
              </p:nvSpPr>
              <p:spPr>
                <a:xfrm>
                  <a:off x="4577446" y="4097212"/>
                  <a:ext cx="519546" cy="1670341"/>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4</m:t>
                            </m:r>
                          </m:sub>
                        </m:sSub>
                      </m:oMath>
                    </m:oMathPara>
                  </a14:m>
                  <a:endParaRPr lang="en-US" dirty="0">
                    <a:solidFill>
                      <a:schemeClr val="tx1">
                        <a:lumMod val="95000"/>
                      </a:schemeClr>
                    </a:solidFill>
                  </a:endParaRPr>
                </a:p>
              </p:txBody>
            </p:sp>
          </mc:Choice>
          <mc:Fallback xmlns="">
            <p:sp>
              <p:nvSpPr>
                <p:cNvPr id="19" name="Rectangle 18">
                  <a:extLst>
                    <a:ext uri="{FF2B5EF4-FFF2-40B4-BE49-F238E27FC236}">
                      <a16:creationId xmlns:a16="http://schemas.microsoft.com/office/drawing/2014/main" id="{934144AA-EE66-DBDB-7231-5B9B042E6C61}"/>
                    </a:ext>
                  </a:extLst>
                </p:cNvPr>
                <p:cNvSpPr>
                  <a:spLocks noRot="1" noChangeAspect="1" noMove="1" noResize="1" noEditPoints="1" noAdjustHandles="1" noChangeArrowheads="1" noChangeShapeType="1" noTextEdit="1"/>
                </p:cNvSpPr>
                <p:nvPr/>
              </p:nvSpPr>
              <p:spPr>
                <a:xfrm>
                  <a:off x="4577446" y="4097212"/>
                  <a:ext cx="519546" cy="1670341"/>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D61FF97-EF19-CB03-CEA8-2B13FCC4107B}"/>
                    </a:ext>
                  </a:extLst>
                </p:cNvPr>
                <p:cNvSpPr/>
                <p:nvPr/>
              </p:nvSpPr>
              <p:spPr>
                <a:xfrm>
                  <a:off x="3690756" y="4492071"/>
                  <a:ext cx="519546" cy="1275482"/>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3</m:t>
                            </m:r>
                          </m:sub>
                        </m:sSub>
                      </m:oMath>
                    </m:oMathPara>
                  </a14:m>
                  <a:endParaRPr lang="en-US" dirty="0">
                    <a:solidFill>
                      <a:schemeClr val="tx1">
                        <a:lumMod val="95000"/>
                      </a:schemeClr>
                    </a:solidFill>
                  </a:endParaRPr>
                </a:p>
              </p:txBody>
            </p:sp>
          </mc:Choice>
          <mc:Fallback xmlns="">
            <p:sp>
              <p:nvSpPr>
                <p:cNvPr id="20" name="Rectangle 19">
                  <a:extLst>
                    <a:ext uri="{FF2B5EF4-FFF2-40B4-BE49-F238E27FC236}">
                      <a16:creationId xmlns:a16="http://schemas.microsoft.com/office/drawing/2014/main" id="{ED61FF97-EF19-CB03-CEA8-2B13FCC4107B}"/>
                    </a:ext>
                  </a:extLst>
                </p:cNvPr>
                <p:cNvSpPr>
                  <a:spLocks noRot="1" noChangeAspect="1" noMove="1" noResize="1" noEditPoints="1" noAdjustHandles="1" noChangeArrowheads="1" noChangeShapeType="1" noTextEdit="1"/>
                </p:cNvSpPr>
                <p:nvPr/>
              </p:nvSpPr>
              <p:spPr>
                <a:xfrm>
                  <a:off x="3690756" y="4492071"/>
                  <a:ext cx="519546" cy="1275482"/>
                </a:xfrm>
                <a:prstGeom prst="rect">
                  <a:avLst/>
                </a:prstGeom>
                <a:blipFill>
                  <a:blip r:embed="rId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EBE78A8-B325-1BD6-C2D7-97163FD8067E}"/>
                    </a:ext>
                  </a:extLst>
                </p:cNvPr>
                <p:cNvSpPr/>
                <p:nvPr/>
              </p:nvSpPr>
              <p:spPr>
                <a:xfrm>
                  <a:off x="1771902" y="5385684"/>
                  <a:ext cx="519546" cy="410447"/>
                </a:xfrm>
                <a:prstGeom prst="rect">
                  <a:avLst/>
                </a:prstGeom>
                <a:solidFill>
                  <a:schemeClr val="tx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𝑜</m:t>
                            </m:r>
                          </m:e>
                          <m:sub>
                            <m:r>
                              <a:rPr lang="en-US" b="0" i="1" smtClean="0">
                                <a:solidFill>
                                  <a:schemeClr val="tx1">
                                    <a:lumMod val="95000"/>
                                  </a:schemeClr>
                                </a:solidFill>
                                <a:latin typeface="Cambria Math" panose="02040503050406030204" pitchFamily="18" charset="0"/>
                              </a:rPr>
                              <m:t>1</m:t>
                            </m:r>
                          </m:sub>
                        </m:sSub>
                      </m:oMath>
                    </m:oMathPara>
                  </a14:m>
                  <a:endParaRPr lang="en-US" dirty="0">
                    <a:solidFill>
                      <a:schemeClr val="tx1">
                        <a:lumMod val="95000"/>
                      </a:schemeClr>
                    </a:solidFill>
                  </a:endParaRPr>
                </a:p>
              </p:txBody>
            </p:sp>
          </mc:Choice>
          <mc:Fallback xmlns="">
            <p:sp>
              <p:nvSpPr>
                <p:cNvPr id="21" name="Rectangle 20">
                  <a:extLst>
                    <a:ext uri="{FF2B5EF4-FFF2-40B4-BE49-F238E27FC236}">
                      <a16:creationId xmlns:a16="http://schemas.microsoft.com/office/drawing/2014/main" id="{2EBE78A8-B325-1BD6-C2D7-97163FD8067E}"/>
                    </a:ext>
                  </a:extLst>
                </p:cNvPr>
                <p:cNvSpPr>
                  <a:spLocks noRot="1" noChangeAspect="1" noMove="1" noResize="1" noEditPoints="1" noAdjustHandles="1" noChangeArrowheads="1" noChangeShapeType="1" noTextEdit="1"/>
                </p:cNvSpPr>
                <p:nvPr/>
              </p:nvSpPr>
              <p:spPr>
                <a:xfrm>
                  <a:off x="1771902" y="5385684"/>
                  <a:ext cx="519546" cy="410447"/>
                </a:xfrm>
                <a:prstGeom prst="rect">
                  <a:avLst/>
                </a:prstGeom>
                <a:blipFill>
                  <a:blip r:embed="rId9"/>
                  <a:stretch>
                    <a:fillRect/>
                  </a:stretch>
                </a:blipFill>
                <a:ln>
                  <a:solidFill>
                    <a:schemeClr val="bg1"/>
                  </a:solidFill>
                </a:ln>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3F4AEE5E-3550-FCFF-0C63-C42451192EB7}"/>
                </a:ext>
              </a:extLst>
            </p:cNvPr>
            <p:cNvSpPr/>
            <p:nvPr/>
          </p:nvSpPr>
          <p:spPr>
            <a:xfrm>
              <a:off x="8778265" y="5021471"/>
              <a:ext cx="249843" cy="276349"/>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9DD2BA8-E791-DE56-E9A1-B6A0ECCEA3CA}"/>
                    </a:ext>
                  </a:extLst>
                </p:cNvPr>
                <p:cNvSpPr txBox="1"/>
                <p:nvPr/>
              </p:nvSpPr>
              <p:spPr>
                <a:xfrm>
                  <a:off x="8956988" y="4989448"/>
                  <a:ext cx="330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solidFill>
                            <a:latin typeface="Cambria Math" panose="02040503050406030204" pitchFamily="18" charset="0"/>
                          </a:rPr>
                          <m:t>𝛿</m:t>
                        </m:r>
                      </m:oMath>
                    </m:oMathPara>
                  </a14:m>
                  <a:endParaRPr lang="en-US" dirty="0">
                    <a:solidFill>
                      <a:schemeClr val="accent5"/>
                    </a:solidFill>
                  </a:endParaRPr>
                </a:p>
              </p:txBody>
            </p:sp>
          </mc:Choice>
          <mc:Fallback xmlns="">
            <p:sp>
              <p:nvSpPr>
                <p:cNvPr id="36" name="TextBox 35">
                  <a:extLst>
                    <a:ext uri="{FF2B5EF4-FFF2-40B4-BE49-F238E27FC236}">
                      <a16:creationId xmlns:a16="http://schemas.microsoft.com/office/drawing/2014/main" id="{B9DD2BA8-E791-DE56-E9A1-B6A0ECCEA3CA}"/>
                    </a:ext>
                  </a:extLst>
                </p:cNvPr>
                <p:cNvSpPr txBox="1">
                  <a:spLocks noRot="1" noChangeAspect="1" noMove="1" noResize="1" noEditPoints="1" noAdjustHandles="1" noChangeArrowheads="1" noChangeShapeType="1" noTextEdit="1"/>
                </p:cNvSpPr>
                <p:nvPr/>
              </p:nvSpPr>
              <p:spPr>
                <a:xfrm>
                  <a:off x="8956988" y="4989448"/>
                  <a:ext cx="330911" cy="369332"/>
                </a:xfrm>
                <a:prstGeom prst="rect">
                  <a:avLst/>
                </a:prstGeom>
                <a:blipFill>
                  <a:blip r:embed="rId10"/>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491EDEE9-EE96-7CB7-9A21-A8DA1E373AEB}"/>
                </a:ext>
              </a:extLst>
            </p:cNvPr>
            <p:cNvSpPr/>
            <p:nvPr/>
          </p:nvSpPr>
          <p:spPr>
            <a:xfrm>
              <a:off x="8247646" y="5031834"/>
              <a:ext cx="519546" cy="155226"/>
            </a:xfrm>
            <a:prstGeom prst="rect">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cxnSp>
        <p:nvCxnSpPr>
          <p:cNvPr id="13" name="Straight Connector 12">
            <a:extLst>
              <a:ext uri="{FF2B5EF4-FFF2-40B4-BE49-F238E27FC236}">
                <a16:creationId xmlns:a16="http://schemas.microsoft.com/office/drawing/2014/main" id="{AAB445F2-9307-42B1-8188-55B5EC39FC6A}"/>
              </a:ext>
            </a:extLst>
          </p:cNvPr>
          <p:cNvCxnSpPr>
            <a:cxnSpLocks/>
          </p:cNvCxnSpPr>
          <p:nvPr/>
        </p:nvCxnSpPr>
        <p:spPr>
          <a:xfrm flipV="1">
            <a:off x="5821680" y="1645622"/>
            <a:ext cx="481564" cy="94213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AD6AAEE-1B15-A864-DE49-853EC734CFF4}"/>
                  </a:ext>
                </a:extLst>
              </p:cNvPr>
              <p:cNvSpPr>
                <a:spLocks noGrp="1"/>
              </p:cNvSpPr>
              <p:nvPr>
                <p:ph sz="quarter" idx="1"/>
              </p:nvPr>
            </p:nvSpPr>
            <p:spPr>
              <a:xfrm>
                <a:off x="5952508" y="4665172"/>
                <a:ext cx="4851034" cy="1605386"/>
              </a:xfrm>
              <a:solidFill>
                <a:schemeClr val="tx1">
                  <a:lumMod val="95000"/>
                </a:schemeClr>
              </a:solidFill>
              <a:ln>
                <a:solidFill>
                  <a:schemeClr val="bg1"/>
                </a:solidFill>
              </a:ln>
            </p:spPr>
            <p:txBody>
              <a:bodyPr anchor="t">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𝑉</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𝑂</m:t>
                          </m:r>
                          <m:r>
                            <a:rPr lang="en-US" sz="2400" b="0" i="1" smtClean="0">
                              <a:solidFill>
                                <a:schemeClr val="bg1"/>
                              </a:solidFill>
                              <a:latin typeface="Cambria Math" panose="02040503050406030204" pitchFamily="18" charset="0"/>
                            </a:rPr>
                            <m:t>′</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𝑉</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𝑂</m:t>
                          </m:r>
                        </m:e>
                      </m:d>
                      <m:r>
                        <a:rPr lang="en-US" sz="2400" b="0" i="1" smtClean="0">
                          <a:solidFill>
                            <a:schemeClr val="bg1"/>
                          </a:solidFill>
                          <a:latin typeface="Cambria Math" panose="02040503050406030204" pitchFamily="18" charset="0"/>
                        </a:rPr>
                        <m:t>−</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𝛿</m:t>
                          </m:r>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b="0" i="1" smtClean="0">
                                  <a:solidFill>
                                    <a:schemeClr val="bg1"/>
                                  </a:solidFill>
                                  <a:latin typeface="Cambria Math" panose="02040503050406030204" pitchFamily="18" charset="0"/>
                                </a:rPr>
                                <m:t>𝑗</m:t>
                              </m:r>
                            </m:sub>
                          </m:sSub>
                        </m:e>
                      </m:d>
                      <m:r>
                        <a:rPr lang="en-US" sz="2400" b="0" i="1" smtClean="0">
                          <a:solidFill>
                            <a:schemeClr val="bg1"/>
                          </a:solidFill>
                          <a:latin typeface="Cambria Math" panose="02040503050406030204" pitchFamily="18" charset="0"/>
                        </a:rPr>
                        <m:t>+</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𝛿</m:t>
                          </m:r>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b="0" i="1" smtClean="0">
                                  <a:solidFill>
                                    <a:schemeClr val="bg1"/>
                                  </a:solidFill>
                                  <a:latin typeface="Cambria Math" panose="02040503050406030204" pitchFamily="18" charset="0"/>
                                </a:rPr>
                                <m:t>𝑛</m:t>
                              </m:r>
                            </m:sub>
                          </m:sSub>
                        </m:e>
                      </m:d>
                    </m:oMath>
                  </m:oMathPara>
                </a14:m>
                <a:endParaRPr lang="en-US" sz="2400" b="0" dirty="0">
                  <a:solidFill>
                    <a:schemeClr val="bg1"/>
                  </a:solidFill>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𝑉</m:t>
                      </m:r>
                      <m:d>
                        <m:dPr>
                          <m:ctrlPr>
                            <a:rPr lang="en-US" sz="2400" b="0" i="1" smtClean="0">
                              <a:solidFill>
                                <a:schemeClr val="bg1"/>
                              </a:solidFill>
                              <a:latin typeface="Cambria Math" panose="02040503050406030204" pitchFamily="18" charset="0"/>
                            </a:rPr>
                          </m:ctrlPr>
                        </m:dPr>
                        <m:e>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𝑂</m:t>
                              </m:r>
                            </m:e>
                            <m:sup>
                              <m:r>
                                <a:rPr lang="en-US" sz="2400" b="0" i="1" smtClean="0">
                                  <a:solidFill>
                                    <a:schemeClr val="bg1"/>
                                  </a:solidFill>
                                  <a:latin typeface="Cambria Math" panose="02040503050406030204" pitchFamily="18" charset="0"/>
                                </a:rPr>
                                <m:t>′</m:t>
                              </m:r>
                            </m:sup>
                          </m:sSup>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𝑉</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𝑂</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𝛿</m:t>
                      </m:r>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b="0" i="1" smtClean="0">
                                  <a:solidFill>
                                    <a:schemeClr val="bg1"/>
                                  </a:solidFill>
                                  <a:latin typeface="Cambria Math" panose="02040503050406030204" pitchFamily="18" charset="0"/>
                                </a:rPr>
                                <m:t>𝑛</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b="0" i="1" smtClean="0">
                                  <a:solidFill>
                                    <a:schemeClr val="bg1"/>
                                  </a:solidFill>
                                  <a:latin typeface="Cambria Math" panose="02040503050406030204" pitchFamily="18" charset="0"/>
                                </a:rPr>
                                <m:t>𝑗</m:t>
                              </m:r>
                            </m:sub>
                          </m:sSub>
                        </m:e>
                      </m:d>
                    </m:oMath>
                  </m:oMathPara>
                </a14:m>
                <a:endParaRPr lang="en-US" sz="2400" b="0" dirty="0">
                  <a:solidFill>
                    <a:schemeClr val="bg1"/>
                  </a:solidFill>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𝑉</m:t>
                      </m:r>
                      <m:d>
                        <m:dPr>
                          <m:ctrlPr>
                            <a:rPr lang="en-US" sz="2400" b="0" i="1" smtClean="0">
                              <a:solidFill>
                                <a:schemeClr val="bg1"/>
                              </a:solidFill>
                              <a:latin typeface="Cambria Math" panose="02040503050406030204" pitchFamily="18" charset="0"/>
                            </a:rPr>
                          </m:ctrlPr>
                        </m:dPr>
                        <m:e>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𝑂</m:t>
                              </m:r>
                            </m:e>
                            <m:sup>
                              <m:r>
                                <a:rPr lang="en-US" sz="2400" b="0" i="1" smtClean="0">
                                  <a:solidFill>
                                    <a:schemeClr val="bg1"/>
                                  </a:solidFill>
                                  <a:latin typeface="Cambria Math" panose="02040503050406030204" pitchFamily="18" charset="0"/>
                                </a:rPr>
                                <m:t>′</m:t>
                              </m:r>
                            </m:sup>
                          </m:sSup>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𝑉</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𝑂</m:t>
                      </m:r>
                      <m:r>
                        <a:rPr lang="en-US" sz="2400" b="0" i="1" smtClean="0">
                          <a:solidFill>
                            <a:schemeClr val="bg1"/>
                          </a:solidFill>
                          <a:latin typeface="Cambria Math" panose="02040503050406030204" pitchFamily="18" charset="0"/>
                        </a:rPr>
                        <m:t>)</m:t>
                      </m:r>
                    </m:oMath>
                  </m:oMathPara>
                </a14:m>
                <a:endParaRPr lang="en-US" sz="2400" b="0" dirty="0">
                  <a:solidFill>
                    <a:schemeClr val="bg1"/>
                  </a:solidFill>
                </a:endParaRPr>
              </a:p>
            </p:txBody>
          </p:sp>
        </mc:Choice>
        <mc:Fallback xmlns="">
          <p:sp>
            <p:nvSpPr>
              <p:cNvPr id="4" name="Content Placeholder 2">
                <a:extLst>
                  <a:ext uri="{FF2B5EF4-FFF2-40B4-BE49-F238E27FC236}">
                    <a16:creationId xmlns:a16="http://schemas.microsoft.com/office/drawing/2014/main" id="{6AD6AAEE-1B15-A864-DE49-853EC734CFF4}"/>
                  </a:ext>
                </a:extLst>
              </p:cNvPr>
              <p:cNvSpPr>
                <a:spLocks noGrp="1" noRot="1" noChangeAspect="1" noMove="1" noResize="1" noEditPoints="1" noAdjustHandles="1" noChangeArrowheads="1" noChangeShapeType="1" noTextEdit="1"/>
              </p:cNvSpPr>
              <p:nvPr>
                <p:ph sz="quarter" idx="1"/>
              </p:nvPr>
            </p:nvSpPr>
            <p:spPr>
              <a:xfrm>
                <a:off x="5952508" y="4665172"/>
                <a:ext cx="4851034" cy="1605386"/>
              </a:xfrm>
              <a:blipFill>
                <a:blip r:embed="rId11"/>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D77C95-5C60-53CD-C03E-C68719313202}"/>
                  </a:ext>
                </a:extLst>
              </p:cNvPr>
              <p:cNvSpPr txBox="1"/>
              <p:nvPr/>
            </p:nvSpPr>
            <p:spPr>
              <a:xfrm>
                <a:off x="9424825" y="2292304"/>
                <a:ext cx="1720695" cy="646331"/>
              </a:xfrm>
              <a:prstGeom prst="rect">
                <a:avLst/>
              </a:prstGeom>
              <a:noFill/>
            </p:spPr>
            <p:txBody>
              <a:bodyPr wrap="square" rtlCol="0">
                <a:spAutoFit/>
              </a:bodyPr>
              <a:lstStyle/>
              <a:p>
                <a:r>
                  <a:rPr lang="en-US" b="0" dirty="0"/>
                  <a:t>This new solution is called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endParaRPr lang="en-US" dirty="0"/>
              </a:p>
            </p:txBody>
          </p:sp>
        </mc:Choice>
        <mc:Fallback xmlns="">
          <p:sp>
            <p:nvSpPr>
              <p:cNvPr id="5" name="TextBox 4">
                <a:extLst>
                  <a:ext uri="{FF2B5EF4-FFF2-40B4-BE49-F238E27FC236}">
                    <a16:creationId xmlns:a16="http://schemas.microsoft.com/office/drawing/2014/main" id="{F8D77C95-5C60-53CD-C03E-C68719313202}"/>
                  </a:ext>
                </a:extLst>
              </p:cNvPr>
              <p:cNvSpPr txBox="1">
                <a:spLocks noRot="1" noChangeAspect="1" noMove="1" noResize="1" noEditPoints="1" noAdjustHandles="1" noChangeArrowheads="1" noChangeShapeType="1" noTextEdit="1"/>
              </p:cNvSpPr>
              <p:nvPr/>
            </p:nvSpPr>
            <p:spPr>
              <a:xfrm>
                <a:off x="9424825" y="2292304"/>
                <a:ext cx="1720695" cy="646331"/>
              </a:xfrm>
              <a:prstGeom prst="rect">
                <a:avLst/>
              </a:prstGeom>
              <a:blipFill>
                <a:blip r:embed="rId12"/>
                <a:stretch>
                  <a:fillRect l="-2941" t="-3846" r="-3676" b="-1538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4035737-4E78-B031-EEC9-D920A4323ED6}"/>
              </a:ext>
            </a:extLst>
          </p:cNvPr>
          <p:cNvCxnSpPr>
            <a:cxnSpLocks/>
          </p:cNvCxnSpPr>
          <p:nvPr/>
        </p:nvCxnSpPr>
        <p:spPr>
          <a:xfrm flipV="1">
            <a:off x="8460947" y="2547826"/>
            <a:ext cx="883465" cy="50392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C56B60-AB1F-A682-532C-44DB6A1B298A}"/>
              </a:ext>
            </a:extLst>
          </p:cNvPr>
          <p:cNvSpPr txBox="1"/>
          <p:nvPr/>
        </p:nvSpPr>
        <p:spPr>
          <a:xfrm>
            <a:off x="5952508" y="6331693"/>
            <a:ext cx="1647172" cy="369332"/>
          </a:xfrm>
          <a:prstGeom prst="rect">
            <a:avLst/>
          </a:prstGeom>
          <a:noFill/>
        </p:spPr>
        <p:txBody>
          <a:bodyPr wrap="square" rtlCol="0">
            <a:spAutoFit/>
          </a:bodyPr>
          <a:lstStyle/>
          <a:p>
            <a:r>
              <a:rPr lang="en-US" b="0" dirty="0"/>
              <a:t>Contradiction!</a:t>
            </a:r>
            <a:endParaRPr lang="en-US" dirty="0"/>
          </a:p>
        </p:txBody>
      </p:sp>
    </p:spTree>
    <p:extLst>
      <p:ext uri="{BB962C8B-B14F-4D97-AF65-F5344CB8AC3E}">
        <p14:creationId xmlns:p14="http://schemas.microsoft.com/office/powerpoint/2010/main" val="4075105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BCD4-8C00-DD02-1314-71BE8478EFC6}"/>
            </a:ext>
          </a:extLst>
        </p:cNvPr>
        <p:cNvGrpSpPr/>
        <p:nvPr/>
      </p:nvGrpSpPr>
      <p:grpSpPr>
        <a:xfrm>
          <a:off x="0" y="0"/>
          <a:ext cx="0" cy="0"/>
          <a:chOff x="0" y="0"/>
          <a:chExt cx="0" cy="0"/>
        </a:xfrm>
      </p:grpSpPr>
      <p:sp>
        <p:nvSpPr>
          <p:cNvPr id="25603" name="Rectangle 2">
            <a:extLst>
              <a:ext uri="{FF2B5EF4-FFF2-40B4-BE49-F238E27FC236}">
                <a16:creationId xmlns:a16="http://schemas.microsoft.com/office/drawing/2014/main" id="{AD312760-537D-B14D-7AC0-1909D8345EBB}"/>
              </a:ext>
            </a:extLst>
          </p:cNvPr>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a:t>
            </a:r>
          </a:p>
        </p:txBody>
      </p:sp>
      <p:sp>
        <p:nvSpPr>
          <p:cNvPr id="22" name="Rectangle 3">
            <a:extLst>
              <a:ext uri="{FF2B5EF4-FFF2-40B4-BE49-F238E27FC236}">
                <a16:creationId xmlns:a16="http://schemas.microsoft.com/office/drawing/2014/main" id="{60ACC65A-20D4-3F04-78D7-05665CADF518}"/>
              </a:ext>
            </a:extLst>
          </p:cNvPr>
          <p:cNvSpPr txBox="1">
            <a:spLocks noChangeArrowheads="1"/>
          </p:cNvSpPr>
          <p:nvPr>
            <p:custDataLst>
              <p:tags r:id="rId2"/>
            </p:custDataLst>
          </p:nvPr>
        </p:nvSpPr>
        <p:spPr>
          <a:xfrm>
            <a:off x="5913616" y="6031532"/>
            <a:ext cx="5320441" cy="712430"/>
          </a:xfrm>
          <a:prstGeom prst="rect">
            <a:avLst/>
          </a:prstGeom>
          <a:ln>
            <a:solidFill>
              <a:schemeClr val="tx1">
                <a:lumMod val="95000"/>
              </a:schemeClr>
            </a:solidFill>
          </a:ln>
        </p:spPr>
        <p:txBody>
          <a:bodyPr vert="horz" lIns="91440" tIns="45720" rIns="91440" bIns="45720" rtlCol="0" anchor="ctr"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But </a:t>
            </a:r>
            <a:r>
              <a:rPr lang="en-US" sz="2800" dirty="0">
                <a:solidFill>
                  <a:schemeClr val="accent1"/>
                </a:solidFill>
                <a:ea typeface="ＭＳ Ｐゴシック" charset="0"/>
                <a:cs typeface="ＭＳ Ｐゴシック" charset="0"/>
              </a:rPr>
              <a:t>items 1 and 3</a:t>
            </a:r>
            <a:r>
              <a:rPr lang="en-US" sz="2800" dirty="0">
                <a:ea typeface="ＭＳ Ｐゴシック" charset="0"/>
                <a:cs typeface="ＭＳ Ｐゴシック" charset="0"/>
              </a:rPr>
              <a:t> give value </a:t>
            </a:r>
            <a:r>
              <a:rPr lang="en-US" sz="2800" dirty="0">
                <a:solidFill>
                  <a:schemeClr val="accent4"/>
                </a:solidFill>
                <a:ea typeface="ＭＳ Ｐゴシック" charset="0"/>
                <a:cs typeface="ＭＳ Ｐゴシック" charset="0"/>
              </a:rPr>
              <a:t>6+3=9</a:t>
            </a:r>
            <a:r>
              <a:rPr lang="en-US" sz="2800" dirty="0">
                <a:ea typeface="ＭＳ Ｐゴシック" charset="0"/>
                <a:cs typeface="ＭＳ Ｐゴシック" charset="0"/>
              </a:rPr>
              <a:t> which is more optimal!</a:t>
            </a:r>
          </a:p>
        </p:txBody>
      </p:sp>
      <p:sp>
        <p:nvSpPr>
          <p:cNvPr id="7" name="Rectangle 3">
            <a:extLst>
              <a:ext uri="{FF2B5EF4-FFF2-40B4-BE49-F238E27FC236}">
                <a16:creationId xmlns:a16="http://schemas.microsoft.com/office/drawing/2014/main" id="{D1D428FC-9A85-FF0F-0E56-6C2899F854A4}"/>
              </a:ext>
            </a:extLst>
          </p:cNvPr>
          <p:cNvSpPr txBox="1">
            <a:spLocks noChangeArrowheads="1"/>
          </p:cNvSpPr>
          <p:nvPr>
            <p:custDataLst>
              <p:tags r:id="rId3"/>
            </p:custDataLst>
          </p:nvPr>
        </p:nvSpPr>
        <p:spPr>
          <a:xfrm>
            <a:off x="2255520" y="1099677"/>
            <a:ext cx="7680960" cy="549171"/>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Does this greedy choice work for the 0/1 Knapsack Problem?</a:t>
            </a:r>
            <a:endParaRPr lang="en-US" dirty="0">
              <a:solidFill>
                <a:schemeClr val="bg1"/>
              </a:solidFill>
            </a:endParaRPr>
          </a:p>
        </p:txBody>
      </p:sp>
      <p:sp>
        <p:nvSpPr>
          <p:cNvPr id="9" name="Rectangle 3">
            <a:extLst>
              <a:ext uri="{FF2B5EF4-FFF2-40B4-BE49-F238E27FC236}">
                <a16:creationId xmlns:a16="http://schemas.microsoft.com/office/drawing/2014/main" id="{CEF3D78F-A262-146D-7883-43E31983371B}"/>
              </a:ext>
            </a:extLst>
          </p:cNvPr>
          <p:cNvSpPr txBox="1">
            <a:spLocks noChangeArrowheads="1"/>
          </p:cNvSpPr>
          <p:nvPr>
            <p:custDataLst>
              <p:tags r:id="rId4"/>
            </p:custDataLst>
          </p:nvPr>
        </p:nvSpPr>
        <p:spPr>
          <a:xfrm>
            <a:off x="4338777" y="2232039"/>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1</a:t>
            </a:r>
            <a:r>
              <a:rPr lang="en-US" sz="20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FAE638F8-1CDE-B348-F035-5CE593599C88}"/>
              </a:ext>
            </a:extLst>
          </p:cNvPr>
          <p:cNvSpPr txBox="1">
            <a:spLocks noChangeArrowheads="1"/>
          </p:cNvSpPr>
          <p:nvPr>
            <p:custDataLst>
              <p:tags r:id="rId5"/>
            </p:custDataLst>
          </p:nvPr>
        </p:nvSpPr>
        <p:spPr>
          <a:xfrm>
            <a:off x="4338778" y="2542729"/>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1</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01DC3EAD-7EDC-9090-84E7-D5125790A8FC}"/>
                  </a:ext>
                </a:extLst>
              </p:cNvPr>
              <p:cNvSpPr txBox="1">
                <a:spLocks noChangeArrowheads="1"/>
              </p:cNvSpPr>
              <p:nvPr>
                <p:custDataLst>
                  <p:tags r:id="rId6"/>
                </p:custDataLst>
              </p:nvPr>
            </p:nvSpPr>
            <p:spPr>
              <a:xfrm>
                <a:off x="8683839" y="2532665"/>
                <a:ext cx="300076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=3</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01DC3EAD-7EDC-9090-84E7-D5125790A8FC}"/>
                  </a:ext>
                </a:extLst>
              </p:cNvPr>
              <p:cNvSpPr txBox="1">
                <a:spLocks noRot="1" noChangeAspect="1" noMove="1" noResize="1" noEditPoints="1" noAdjustHandles="1" noChangeArrowheads="1" noChangeShapeType="1" noTextEdit="1"/>
              </p:cNvSpPr>
              <p:nvPr>
                <p:custDataLst>
                  <p:tags r:id="rId14"/>
                </p:custDataLst>
              </p:nvPr>
            </p:nvSpPr>
            <p:spPr>
              <a:xfrm>
                <a:off x="8683839" y="2532665"/>
                <a:ext cx="3000762" cy="549170"/>
              </a:xfrm>
              <a:prstGeom prst="rect">
                <a:avLst/>
              </a:prstGeom>
              <a:blipFill>
                <a:blip r:embed="rId15"/>
                <a:stretch>
                  <a:fillRect/>
                </a:stretch>
              </a:blipFill>
              <a:ln>
                <a:solidFill>
                  <a:schemeClr val="bg1"/>
                </a:solidFill>
              </a:ln>
            </p:spPr>
            <p:txBody>
              <a:bodyPr/>
              <a:lstStyle/>
              <a:p>
                <a:r>
                  <a:rPr lang="en-US">
                    <a:noFill/>
                  </a:rPr>
                  <a:t> </a:t>
                </a:r>
              </a:p>
            </p:txBody>
          </p:sp>
        </mc:Fallback>
      </mc:AlternateContent>
      <p:sp>
        <p:nvSpPr>
          <p:cNvPr id="13" name="Rectangle 3">
            <a:extLst>
              <a:ext uri="{FF2B5EF4-FFF2-40B4-BE49-F238E27FC236}">
                <a16:creationId xmlns:a16="http://schemas.microsoft.com/office/drawing/2014/main" id="{D906D1D0-A494-CA28-D239-D2B792A35B74}"/>
              </a:ext>
            </a:extLst>
          </p:cNvPr>
          <p:cNvSpPr txBox="1">
            <a:spLocks noChangeArrowheads="1"/>
          </p:cNvSpPr>
          <p:nvPr>
            <p:custDataLst>
              <p:tags r:id="rId7"/>
            </p:custDataLst>
          </p:nvPr>
        </p:nvSpPr>
        <p:spPr>
          <a:xfrm>
            <a:off x="4338777" y="3696475"/>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2 </a:t>
            </a:r>
          </a:p>
        </p:txBody>
      </p:sp>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2ACDD957-794B-D453-5C30-ABF1B107BA0B}"/>
                  </a:ext>
                </a:extLst>
              </p:cNvPr>
              <p:cNvSpPr txBox="1">
                <a:spLocks noChangeArrowheads="1"/>
              </p:cNvSpPr>
              <p:nvPr>
                <p:custDataLst>
                  <p:tags r:id="rId8"/>
                </p:custDataLst>
              </p:nvPr>
            </p:nvSpPr>
            <p:spPr>
              <a:xfrm>
                <a:off x="8683839" y="3696476"/>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+5=8,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=1</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2ACDD957-794B-D453-5C30-ABF1B107BA0B}"/>
                  </a:ext>
                </a:extLst>
              </p:cNvPr>
              <p:cNvSpPr txBox="1">
                <a:spLocks noRot="1" noChangeAspect="1" noMove="1" noResize="1" noEditPoints="1" noAdjustHandles="1" noChangeArrowheads="1" noChangeShapeType="1" noTextEdit="1"/>
              </p:cNvSpPr>
              <p:nvPr>
                <p:custDataLst>
                  <p:tags r:id="rId16"/>
                </p:custDataLst>
              </p:nvPr>
            </p:nvSpPr>
            <p:spPr>
              <a:xfrm>
                <a:off x="8683839" y="3696476"/>
                <a:ext cx="3000763" cy="549170"/>
              </a:xfrm>
              <a:prstGeom prst="rect">
                <a:avLst/>
              </a:prstGeom>
              <a:blipFill>
                <a:blip r:embed="rId17"/>
                <a:stretch>
                  <a:fillRect t="-2222"/>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99F4F794-93E7-2991-B923-3529F251E984}"/>
              </a:ext>
            </a:extLst>
          </p:cNvPr>
          <p:cNvCxnSpPr/>
          <p:nvPr/>
        </p:nvCxnSpPr>
        <p:spPr>
          <a:xfrm flipV="1">
            <a:off x="9980032" y="5378702"/>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D2378D5E-C339-68A8-849B-597558C6250D}"/>
              </a:ext>
            </a:extLst>
          </p:cNvPr>
          <p:cNvGraphicFramePr>
            <a:graphicFrameLocks noGrp="1"/>
          </p:cNvGraphicFramePr>
          <p:nvPr>
            <p:extLst>
              <p:ext uri="{D42A27DB-BD31-4B8C-83A1-F6EECF244321}">
                <p14:modId xmlns:p14="http://schemas.microsoft.com/office/powerpoint/2010/main" val="1568763696"/>
              </p:ext>
            </p:extLst>
          </p:nvPr>
        </p:nvGraphicFramePr>
        <p:xfrm>
          <a:off x="449912" y="2678864"/>
          <a:ext cx="3564507" cy="1483360"/>
        </p:xfrm>
        <a:graphic>
          <a:graphicData uri="http://schemas.openxmlformats.org/drawingml/2006/table">
            <a:tbl>
              <a:tblPr firstRow="1" bandRow="1">
                <a:tableStyleId>{5C22544A-7EE6-4342-B048-85BDC9FD1C3A}</a:tableStyleId>
              </a:tblPr>
              <a:tblGrid>
                <a:gridCol w="771537">
                  <a:extLst>
                    <a:ext uri="{9D8B030D-6E8A-4147-A177-3AD203B41FA5}">
                      <a16:colId xmlns:a16="http://schemas.microsoft.com/office/drawing/2014/main" val="20000"/>
                    </a:ext>
                  </a:extLst>
                </a:gridCol>
                <a:gridCol w="833599">
                  <a:extLst>
                    <a:ext uri="{9D8B030D-6E8A-4147-A177-3AD203B41FA5}">
                      <a16:colId xmlns:a16="http://schemas.microsoft.com/office/drawing/2014/main" val="20001"/>
                    </a:ext>
                  </a:extLst>
                </a:gridCol>
                <a:gridCol w="976590">
                  <a:extLst>
                    <a:ext uri="{9D8B030D-6E8A-4147-A177-3AD203B41FA5}">
                      <a16:colId xmlns:a16="http://schemas.microsoft.com/office/drawing/2014/main" val="20002"/>
                    </a:ext>
                  </a:extLst>
                </a:gridCol>
                <a:gridCol w="982781">
                  <a:extLst>
                    <a:ext uri="{9D8B030D-6E8A-4147-A177-3AD203B41FA5}">
                      <a16:colId xmlns:a16="http://schemas.microsoft.com/office/drawing/2014/main" val="20003"/>
                    </a:ext>
                  </a:extLst>
                </a:gridCol>
              </a:tblGrid>
              <a:tr h="37084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tc>
                  <a:txBody>
                    <a:bodyPr/>
                    <a:lstStyle/>
                    <a:p>
                      <a:pPr algn="ctr"/>
                      <a:r>
                        <a:rPr lang="en-US" dirty="0"/>
                        <a:t>Ratio</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2.5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6</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FE98D24F-C87A-0009-630E-4990E5F26C10}"/>
              </a:ext>
            </a:extLst>
          </p:cNvPr>
          <p:cNvSpPr txBox="1"/>
          <p:nvPr/>
        </p:nvSpPr>
        <p:spPr>
          <a:xfrm>
            <a:off x="418014" y="2251162"/>
            <a:ext cx="1324402" cy="400110"/>
          </a:xfrm>
          <a:prstGeom prst="rect">
            <a:avLst/>
          </a:prstGeom>
          <a:noFill/>
        </p:spPr>
        <p:txBody>
          <a:bodyPr wrap="none" rtlCol="0">
            <a:spAutoFit/>
          </a:bodyPr>
          <a:lstStyle/>
          <a:p>
            <a:r>
              <a:rPr lang="en-US" sz="2000" dirty="0">
                <a:ea typeface="ＭＳ Ｐゴシック" charset="0"/>
              </a:rPr>
              <a:t>n = 3, C = 4</a:t>
            </a:r>
            <a:endParaRPr lang="en-US" sz="2000" dirty="0"/>
          </a:p>
        </p:txBody>
      </p:sp>
      <p:sp>
        <p:nvSpPr>
          <p:cNvPr id="6" name="Rectangle 3">
            <a:extLst>
              <a:ext uri="{FF2B5EF4-FFF2-40B4-BE49-F238E27FC236}">
                <a16:creationId xmlns:a16="http://schemas.microsoft.com/office/drawing/2014/main" id="{6EBA6E41-542B-1AC2-6733-87F164463CFD}"/>
              </a:ext>
            </a:extLst>
          </p:cNvPr>
          <p:cNvSpPr txBox="1">
            <a:spLocks noChangeArrowheads="1"/>
          </p:cNvSpPr>
          <p:nvPr>
            <p:custDataLst>
              <p:tags r:id="rId9"/>
            </p:custDataLst>
          </p:nvPr>
        </p:nvSpPr>
        <p:spPr>
          <a:xfrm>
            <a:off x="4338777" y="3385787"/>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2</a:t>
            </a:r>
            <a:r>
              <a:rPr lang="en-US" sz="2000" dirty="0">
                <a:ea typeface="ＭＳ Ｐゴシック" charset="0"/>
                <a:cs typeface="ＭＳ Ｐゴシック" charset="0"/>
              </a:rPr>
              <a:t>:</a:t>
            </a:r>
          </a:p>
        </p:txBody>
      </p:sp>
      <p:cxnSp>
        <p:nvCxnSpPr>
          <p:cNvPr id="15" name="Straight Connector 14">
            <a:extLst>
              <a:ext uri="{FF2B5EF4-FFF2-40B4-BE49-F238E27FC236}">
                <a16:creationId xmlns:a16="http://schemas.microsoft.com/office/drawing/2014/main" id="{43CC1931-4AED-4E29-5532-5CEA62F7F6CA}"/>
              </a:ext>
            </a:extLst>
          </p:cNvPr>
          <p:cNvCxnSpPr/>
          <p:nvPr/>
        </p:nvCxnSpPr>
        <p:spPr>
          <a:xfrm>
            <a:off x="432494" y="2046514"/>
            <a:ext cx="11297951"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A3E33CC4-5372-5025-7E17-B97F6AE5988B}"/>
              </a:ext>
            </a:extLst>
          </p:cNvPr>
          <p:cNvSpPr txBox="1">
            <a:spLocks noChangeArrowheads="1"/>
          </p:cNvSpPr>
          <p:nvPr>
            <p:custDataLst>
              <p:tags r:id="rId10"/>
            </p:custDataLst>
          </p:nvPr>
        </p:nvSpPr>
        <p:spPr>
          <a:xfrm>
            <a:off x="4338776" y="4728448"/>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Cannot fit item 3</a:t>
            </a:r>
          </a:p>
        </p:txBody>
      </p:sp>
      <mc:AlternateContent xmlns:mc="http://schemas.openxmlformats.org/markup-compatibility/2006" xmlns:a14="http://schemas.microsoft.com/office/drawing/2010/main">
        <mc:Choice Requires="a14">
          <p:sp>
            <p:nvSpPr>
              <p:cNvPr id="18" name="Rectangle 3">
                <a:extLst>
                  <a:ext uri="{FF2B5EF4-FFF2-40B4-BE49-F238E27FC236}">
                    <a16:creationId xmlns:a16="http://schemas.microsoft.com/office/drawing/2014/main" id="{0DD3FA9B-EFC0-F450-EDA3-5DEDBB98DADF}"/>
                  </a:ext>
                </a:extLst>
              </p:cNvPr>
              <p:cNvSpPr txBox="1">
                <a:spLocks noChangeArrowheads="1"/>
              </p:cNvSpPr>
              <p:nvPr>
                <p:custDataLst>
                  <p:tags r:id="rId11"/>
                </p:custDataLst>
              </p:nvPr>
            </p:nvSpPr>
            <p:spPr>
              <a:xfrm>
                <a:off x="8683838" y="4728449"/>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=8</m:t>
                      </m:r>
                    </m:oMath>
                  </m:oMathPara>
                </a14:m>
                <a:endParaRPr lang="en-US" sz="2800" dirty="0">
                  <a:solidFill>
                    <a:schemeClr val="bg1"/>
                  </a:solidFill>
                  <a:ea typeface="ＭＳ Ｐゴシック" charset="0"/>
                  <a:cs typeface="ＭＳ Ｐゴシック" charset="0"/>
                </a:endParaRPr>
              </a:p>
            </p:txBody>
          </p:sp>
        </mc:Choice>
        <mc:Fallback xmlns="">
          <p:sp>
            <p:nvSpPr>
              <p:cNvPr id="18" name="Rectangle 3">
                <a:extLst>
                  <a:ext uri="{FF2B5EF4-FFF2-40B4-BE49-F238E27FC236}">
                    <a16:creationId xmlns:a16="http://schemas.microsoft.com/office/drawing/2014/main" id="{0DD3FA9B-EFC0-F450-EDA3-5DEDBB98DADF}"/>
                  </a:ext>
                </a:extLst>
              </p:cNvPr>
              <p:cNvSpPr txBox="1">
                <a:spLocks noRot="1" noChangeAspect="1" noMove="1" noResize="1" noEditPoints="1" noAdjustHandles="1" noChangeArrowheads="1" noChangeShapeType="1" noTextEdit="1"/>
              </p:cNvSpPr>
              <p:nvPr>
                <p:custDataLst>
                  <p:tags r:id="rId18"/>
                </p:custDataLst>
              </p:nvPr>
            </p:nvSpPr>
            <p:spPr>
              <a:xfrm>
                <a:off x="8683838" y="4728449"/>
                <a:ext cx="3000763" cy="549170"/>
              </a:xfrm>
              <a:prstGeom prst="rect">
                <a:avLst/>
              </a:prstGeom>
              <a:blipFill>
                <a:blip r:embed="rId19"/>
                <a:stretch>
                  <a:fillRect/>
                </a:stretch>
              </a:blipFill>
              <a:ln>
                <a:solidFill>
                  <a:schemeClr val="bg1"/>
                </a:solidFill>
              </a:ln>
            </p:spPr>
            <p:txBody>
              <a:bodyPr/>
              <a:lstStyle/>
              <a:p>
                <a:r>
                  <a:rPr lang="en-US">
                    <a:noFill/>
                  </a:rPr>
                  <a:t> </a:t>
                </a:r>
              </a:p>
            </p:txBody>
          </p:sp>
        </mc:Fallback>
      </mc:AlternateContent>
      <p:sp>
        <p:nvSpPr>
          <p:cNvPr id="19" name="Rectangle 3">
            <a:extLst>
              <a:ext uri="{FF2B5EF4-FFF2-40B4-BE49-F238E27FC236}">
                <a16:creationId xmlns:a16="http://schemas.microsoft.com/office/drawing/2014/main" id="{F9268C37-9ADA-F0D3-B894-41F260F43A36}"/>
              </a:ext>
            </a:extLst>
          </p:cNvPr>
          <p:cNvSpPr txBox="1">
            <a:spLocks noChangeArrowheads="1"/>
          </p:cNvSpPr>
          <p:nvPr>
            <p:custDataLst>
              <p:tags r:id="rId12"/>
            </p:custDataLst>
          </p:nvPr>
        </p:nvSpPr>
        <p:spPr>
          <a:xfrm>
            <a:off x="4338776" y="4417760"/>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3</a:t>
            </a:r>
            <a:r>
              <a:rPr lang="en-US" sz="2000" dirty="0">
                <a:ea typeface="ＭＳ Ｐゴシック" charset="0"/>
                <a:cs typeface="ＭＳ Ｐゴシック" charset="0"/>
              </a:rPr>
              <a:t>:</a:t>
            </a:r>
          </a:p>
        </p:txBody>
      </p:sp>
    </p:spTree>
    <p:extLst>
      <p:ext uri="{BB962C8B-B14F-4D97-AF65-F5344CB8AC3E}">
        <p14:creationId xmlns:p14="http://schemas.microsoft.com/office/powerpoint/2010/main" val="50456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8326-C22D-AE4C-B559-1F292B8DDF84}"/>
              </a:ext>
            </a:extLst>
          </p:cNvPr>
          <p:cNvSpPr>
            <a:spLocks noGrp="1"/>
          </p:cNvSpPr>
          <p:nvPr>
            <p:ph type="ctrTitle"/>
          </p:nvPr>
        </p:nvSpPr>
        <p:spPr/>
        <p:txBody>
          <a:bodyPr/>
          <a:lstStyle/>
          <a:p>
            <a:pPr algn="ctr"/>
            <a:r>
              <a:rPr lang="en-US" dirty="0"/>
              <a:t>Knapsack Problems</a:t>
            </a:r>
          </a:p>
        </p:txBody>
      </p:sp>
    </p:spTree>
    <p:extLst>
      <p:ext uri="{BB962C8B-B14F-4D97-AF65-F5344CB8AC3E}">
        <p14:creationId xmlns:p14="http://schemas.microsoft.com/office/powerpoint/2010/main" val="178339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18B43-128D-0610-2367-3A1F59028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D2268-5CD1-8338-8520-E5FEEE593391}"/>
              </a:ext>
            </a:extLst>
          </p:cNvPr>
          <p:cNvSpPr>
            <a:spLocks noGrp="1"/>
          </p:cNvSpPr>
          <p:nvPr>
            <p:ph type="title"/>
          </p:nvPr>
        </p:nvSpPr>
        <p:spPr>
          <a:xfrm>
            <a:off x="1143001" y="406933"/>
            <a:ext cx="9905998" cy="659866"/>
          </a:xfrm>
        </p:spPr>
        <p:txBody>
          <a:bodyPr/>
          <a:lstStyle/>
          <a:p>
            <a:pPr algn="ctr"/>
            <a:r>
              <a:rPr lang="en-US" dirty="0"/>
              <a:t>What did we learn?</a:t>
            </a:r>
          </a:p>
        </p:txBody>
      </p:sp>
      <p:sp>
        <p:nvSpPr>
          <p:cNvPr id="3" name="Content Placeholder 2">
            <a:extLst>
              <a:ext uri="{FF2B5EF4-FFF2-40B4-BE49-F238E27FC236}">
                <a16:creationId xmlns:a16="http://schemas.microsoft.com/office/drawing/2014/main" id="{D07479C0-4585-6D29-01FA-3BD31763A871}"/>
              </a:ext>
            </a:extLst>
          </p:cNvPr>
          <p:cNvSpPr>
            <a:spLocks noGrp="1"/>
          </p:cNvSpPr>
          <p:nvPr>
            <p:ph idx="1"/>
          </p:nvPr>
        </p:nvSpPr>
        <p:spPr>
          <a:xfrm>
            <a:off x="3256878" y="2098396"/>
            <a:ext cx="5678244" cy="2290723"/>
          </a:xfrm>
        </p:spPr>
        <p:txBody>
          <a:bodyPr>
            <a:normAutofit/>
          </a:bodyPr>
          <a:lstStyle/>
          <a:p>
            <a:r>
              <a:rPr lang="en-US" dirty="0"/>
              <a:t>Knapsack Problems</a:t>
            </a:r>
          </a:p>
          <a:p>
            <a:pPr lvl="1"/>
            <a:r>
              <a:rPr lang="en-US" dirty="0"/>
              <a:t>Has optimal substructure!</a:t>
            </a:r>
          </a:p>
          <a:p>
            <a:pPr lvl="1"/>
            <a:r>
              <a:rPr lang="en-US" dirty="0"/>
              <a:t>Fractional version solved with greedy algorithm</a:t>
            </a:r>
          </a:p>
          <a:p>
            <a:pPr lvl="1"/>
            <a:r>
              <a:rPr lang="en-US" dirty="0"/>
              <a:t>0/1 version is harder</a:t>
            </a:r>
          </a:p>
          <a:p>
            <a:endParaRPr lang="en-US" dirty="0"/>
          </a:p>
        </p:txBody>
      </p:sp>
    </p:spTree>
    <p:extLst>
      <p:ext uri="{BB962C8B-B14F-4D97-AF65-F5344CB8AC3E}">
        <p14:creationId xmlns:p14="http://schemas.microsoft.com/office/powerpoint/2010/main" val="232643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Knapsack Problems</a:t>
            </a:r>
          </a:p>
        </p:txBody>
      </p:sp>
      <p:sp>
        <p:nvSpPr>
          <p:cNvPr id="22532" name="Rectangle 3"/>
          <p:cNvSpPr>
            <a:spLocks noGrp="1" noChangeArrowheads="1"/>
          </p:cNvSpPr>
          <p:nvPr>
            <p:ph type="body" idx="1"/>
            <p:custDataLst>
              <p:tags r:id="rId2"/>
            </p:custDataLst>
          </p:nvPr>
        </p:nvSpPr>
        <p:spPr>
          <a:xfrm>
            <a:off x="1035727" y="1028206"/>
            <a:ext cx="10120543" cy="677622"/>
          </a:xfrm>
        </p:spPr>
        <p:txBody>
          <a:bodyPr>
            <a:normAutofit/>
          </a:bodyPr>
          <a:lstStyle/>
          <a:p>
            <a:pPr marL="0" indent="0">
              <a:buNone/>
            </a:pPr>
            <a:r>
              <a:rPr lang="en-US" sz="2800" dirty="0"/>
              <a:t>Knapsack Problem:</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5AF4BE6-1EEE-8944-22B9-B6C0A601E47D}"/>
                  </a:ext>
                </a:extLst>
              </p:cNvPr>
              <p:cNvSpPr txBox="1">
                <a:spLocks noChangeArrowheads="1"/>
              </p:cNvSpPr>
              <p:nvPr>
                <p:custDataLst>
                  <p:tags r:id="rId3"/>
                </p:custDataLst>
              </p:nvPr>
            </p:nvSpPr>
            <p:spPr>
              <a:xfrm>
                <a:off x="1035728" y="1563785"/>
                <a:ext cx="10120543" cy="270781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cs typeface="ＭＳ Ｐゴシック" charset="0"/>
                  </a:rPr>
                  <a:t>Scenario</a:t>
                </a:r>
                <a:r>
                  <a:rPr lang="en-US" dirty="0">
                    <a:solidFill>
                      <a:schemeClr val="bg1"/>
                    </a:solidFill>
                    <a:ea typeface="ＭＳ Ｐゴシック" charset="0"/>
                    <a:cs typeface="ＭＳ Ｐゴシック" charset="0"/>
                  </a:rPr>
                  <a:t>: A thief is </a:t>
                </a:r>
                <a:r>
                  <a:rPr lang="en-US" dirty="0">
                    <a:solidFill>
                      <a:schemeClr val="bg1"/>
                    </a:solidFill>
                  </a:rPr>
                  <a:t>robbing a store and finds </a:t>
                </a:r>
                <a:r>
                  <a:rPr lang="en-US" dirty="0">
                    <a:solidFill>
                      <a:schemeClr val="accent3"/>
                    </a:solidFill>
                  </a:rPr>
                  <a:t>n</a:t>
                </a:r>
                <a:r>
                  <a:rPr lang="en-US" dirty="0">
                    <a:solidFill>
                      <a:schemeClr val="bg1"/>
                    </a:solidFill>
                  </a:rPr>
                  <a:t> items, each with a </a:t>
                </a:r>
                <a:r>
                  <a:rPr lang="en-US" dirty="0">
                    <a:solidFill>
                      <a:schemeClr val="accent1"/>
                    </a:solidFill>
                  </a:rPr>
                  <a:t>profit amount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a:t>
                </a:r>
                <a:r>
                  <a:rPr lang="en-US" dirty="0">
                    <a:solidFill>
                      <a:schemeClr val="bg1"/>
                    </a:solidFill>
                  </a:rPr>
                  <a:t>and a </a:t>
                </a:r>
                <a:r>
                  <a:rPr lang="en-US" dirty="0">
                    <a:solidFill>
                      <a:schemeClr val="accent4"/>
                    </a:solidFill>
                  </a:rPr>
                  <a:t>weight </a:t>
                </a:r>
                <a14:m>
                  <m:oMath xmlns:m="http://schemas.openxmlformats.org/officeDocument/2006/math">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oMath>
                </a14:m>
                <a:r>
                  <a:rPr lang="en-US" dirty="0">
                    <a:solidFill>
                      <a:schemeClr val="bg1"/>
                    </a:solidFill>
                  </a:rPr>
                  <a:t>. The thief also has a knapsack that can fit a total weight of </a:t>
                </a:r>
                <a14:m>
                  <m:oMath xmlns:m="http://schemas.openxmlformats.org/officeDocument/2006/math">
                    <m:r>
                      <a:rPr lang="en-US" b="0" i="1" smtClean="0">
                        <a:solidFill>
                          <a:schemeClr val="accent2"/>
                        </a:solidFill>
                        <a:latin typeface="Cambria Math" panose="02040503050406030204" pitchFamily="18" charset="0"/>
                      </a:rPr>
                      <m:t>𝐶</m:t>
                    </m:r>
                  </m:oMath>
                </a14:m>
                <a:r>
                  <a:rPr lang="en-US" dirty="0">
                    <a:solidFill>
                      <a:schemeClr val="bg1"/>
                    </a:solidFill>
                  </a:rPr>
                  <a:t>.</a:t>
                </a:r>
              </a:p>
              <a:p>
                <a:pPr marL="0" indent="0">
                  <a:buNone/>
                </a:pPr>
                <a:endParaRPr lang="en-US" dirty="0">
                  <a:solidFill>
                    <a:schemeClr val="bg1"/>
                  </a:solidFill>
                </a:endParaRPr>
              </a:p>
              <a:p>
                <a:pPr marL="0" indent="0">
                  <a:buNone/>
                </a:pPr>
                <a:r>
                  <a:rPr lang="en-US" b="1" i="1" u="sng" dirty="0">
                    <a:solidFill>
                      <a:schemeClr val="bg1"/>
                    </a:solidFill>
                  </a:rPr>
                  <a:t>Problem</a:t>
                </a:r>
                <a:r>
                  <a:rPr lang="en-US" dirty="0">
                    <a:solidFill>
                      <a:schemeClr val="bg1"/>
                    </a:solidFill>
                  </a:rPr>
                  <a:t>: Which </a:t>
                </a:r>
                <a:r>
                  <a:rPr lang="en-US" dirty="0">
                    <a:solidFill>
                      <a:schemeClr val="accent3"/>
                    </a:solidFill>
                  </a:rPr>
                  <a:t>items</a:t>
                </a:r>
                <a:r>
                  <a:rPr lang="en-US" dirty="0">
                    <a:solidFill>
                      <a:schemeClr val="bg1"/>
                    </a:solidFill>
                  </a:rPr>
                  <a:t> should the thief steal such that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e>
                    </m:nary>
                  </m:oMath>
                </a14:m>
                <a:r>
                  <a:rPr lang="en-US" dirty="0">
                    <a:solidFill>
                      <a:schemeClr val="bg1"/>
                    </a:solidFill>
                  </a:rPr>
                  <a:t> is maximized and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𝐶</m:t>
                        </m:r>
                      </m:e>
                    </m:nary>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25AF4BE6-1EEE-8944-22B9-B6C0A601E47D}"/>
                  </a:ext>
                </a:extLst>
              </p:cNvPr>
              <p:cNvSpPr txBox="1">
                <a:spLocks noRot="1" noChangeAspect="1" noMove="1" noResize="1" noEditPoints="1" noAdjustHandles="1" noChangeArrowheads="1" noChangeShapeType="1" noTextEdit="1"/>
              </p:cNvSpPr>
              <p:nvPr>
                <p:custDataLst>
                  <p:tags r:id="rId9"/>
                </p:custDataLst>
              </p:nvPr>
            </p:nvSpPr>
            <p:spPr>
              <a:xfrm>
                <a:off x="1035728" y="1563785"/>
                <a:ext cx="10120543" cy="2707813"/>
              </a:xfrm>
              <a:prstGeom prst="rect">
                <a:avLst/>
              </a:prstGeom>
              <a:blipFill>
                <a:blip r:embed="rId10"/>
                <a:stretch>
                  <a:fillRect l="-4637" b="-26047"/>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0D9EB0F9-CE8F-487B-438C-2EE9D736B056}"/>
              </a:ext>
            </a:extLst>
          </p:cNvPr>
          <p:cNvSpPr txBox="1">
            <a:spLocks noChangeArrowheads="1"/>
          </p:cNvSpPr>
          <p:nvPr>
            <p:custDataLst>
              <p:tags r:id="rId4"/>
            </p:custDataLst>
          </p:nvPr>
        </p:nvSpPr>
        <p:spPr>
          <a:xfrm>
            <a:off x="1035726" y="446836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198D9CEB-074F-A38F-FA59-FEBF8935A8E3}"/>
              </a:ext>
            </a:extLst>
          </p:cNvPr>
          <p:cNvGrpSpPr/>
          <p:nvPr/>
        </p:nvGrpSpPr>
        <p:grpSpPr>
          <a:xfrm>
            <a:off x="1035726" y="508754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34B813E-75C6-857C-BE08-47D8F94F619E}"/>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434B813E-75C6-857C-BE08-47D8F94F619E}"/>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A5DEF98-772B-13F5-04B6-2722AC2E7C50}"/>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9637B6E-BBBB-974D-D612-152029A31B37}"/>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A9637B6E-BBBB-974D-D612-152029A31B37}"/>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5238E50F-1381-70B9-E939-9F8A0DF0068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F134FF9A-19F5-C23D-81D9-134B5E1B4D35}"/>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8122359-6E2C-16CF-1A28-7EF6F7E0117F}"/>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78122359-6E2C-16CF-1A28-7EF6F7E0117F}"/>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A8564B69-2732-E108-867E-5FE0F544E32D}"/>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79DFFE8F-08C3-F58E-04B8-3C6150667339}"/>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EB65D6B6-1D92-BD83-A5AA-9A94760ED7AD}"/>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F1B4A95F-9603-EC40-62B5-98731E3BFF94}"/>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3834FB9-BC42-A7DA-DC03-3CA717F6780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spTree>
    <p:extLst>
      <p:ext uri="{BB962C8B-B14F-4D97-AF65-F5344CB8AC3E}">
        <p14:creationId xmlns:p14="http://schemas.microsoft.com/office/powerpoint/2010/main" val="2462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558C-55E7-511D-B0F6-7D115D463B98}"/>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8C572438-C058-8E90-A151-C0C1A15B51A5}"/>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Knapsack Problems</a:t>
            </a:r>
          </a:p>
        </p:txBody>
      </p:sp>
      <p:sp>
        <p:nvSpPr>
          <p:cNvPr id="3" name="Rectangle 3">
            <a:extLst>
              <a:ext uri="{FF2B5EF4-FFF2-40B4-BE49-F238E27FC236}">
                <a16:creationId xmlns:a16="http://schemas.microsoft.com/office/drawing/2014/main" id="{D9E4C86B-FB91-3DE3-560C-5CEA2C504B28}"/>
              </a:ext>
            </a:extLst>
          </p:cNvPr>
          <p:cNvSpPr txBox="1">
            <a:spLocks noChangeArrowheads="1"/>
          </p:cNvSpPr>
          <p:nvPr>
            <p:custDataLst>
              <p:tags r:id="rId2"/>
            </p:custDataLst>
          </p:nvPr>
        </p:nvSpPr>
        <p:spPr>
          <a:xfrm>
            <a:off x="1124502" y="1148119"/>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81DF4642-4C20-499B-8682-4006798DF8AA}"/>
              </a:ext>
            </a:extLst>
          </p:cNvPr>
          <p:cNvGrpSpPr/>
          <p:nvPr/>
        </p:nvGrpSpPr>
        <p:grpSpPr>
          <a:xfrm>
            <a:off x="1124502" y="1767297"/>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FE30C84-ACB3-CFA7-68E3-0300351AB669}"/>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0FE30C84-ACB3-CFA7-68E3-0300351AB669}"/>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9"/>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48A7CDC-C908-3BD9-8FAF-33271C335CF4}"/>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8FF606C-E1D2-E723-A011-678EFE3C243E}"/>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18FF606C-E1D2-E723-A011-678EFE3C243E}"/>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95C8E49-6622-D641-CB23-D15384AF392E}"/>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C8C02238-A8B2-5251-75BB-709D8AA696F0}"/>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1819875-5DB3-3626-697F-DC0E40E2BD25}"/>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01819875-5DB3-3626-697F-DC0E40E2BD25}"/>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1"/>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F9D2B5C9-DB83-C347-830A-D7DD10C493BB}"/>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3924F6FB-FF17-B212-FCC6-9D94A8F745F3}"/>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F2C6E91E-7FE6-22C3-F683-6993E3BFAA96}"/>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971A8BB-506B-2309-B7FE-6C6928CA571F}"/>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E11F420-D368-6A20-2C8D-1F4E73620EC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E445A8C-286D-EC6F-3CDE-3091C6C8D35B}"/>
              </a:ext>
            </a:extLst>
          </p:cNvPr>
          <p:cNvGrpSpPr/>
          <p:nvPr/>
        </p:nvGrpSpPr>
        <p:grpSpPr>
          <a:xfrm>
            <a:off x="6643459" y="4119493"/>
            <a:ext cx="3204995" cy="1966613"/>
            <a:chOff x="7025197" y="3581931"/>
            <a:chExt cx="3204995" cy="1966613"/>
          </a:xfrm>
        </p:grpSpPr>
        <p:sp>
          <p:nvSpPr>
            <p:cNvPr id="32" name="Rectangle 31">
              <a:extLst>
                <a:ext uri="{FF2B5EF4-FFF2-40B4-BE49-F238E27FC236}">
                  <a16:creationId xmlns:a16="http://schemas.microsoft.com/office/drawing/2014/main" id="{AA2718F4-D7AA-EF0F-2B14-D4AFAA5E1B94}"/>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4EC5B3C0-01D1-BBC1-87C5-1221BB6F3C6B}"/>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810F5C0-8D33-8818-1614-7150A9D41837}"/>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6810F5C0-8D33-8818-1614-7150A9D41837}"/>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900D832A-C3C0-D824-D7EE-0567CF615345}"/>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897A9669-CE86-400E-59B9-0D34EC0BF764}"/>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4456769-5F39-ED47-3A98-779E3E855C20}"/>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34456769-5F39-ED47-3A98-779E3E855C20}"/>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43C1B142-A785-450B-6A7E-921B8B1E07CC}"/>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DA7A6DD8-91E1-CAD1-38FB-F0274F3B1A4F}"/>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2B91C981-88E7-D189-886B-10B27BBBB00A}"/>
                </a:ext>
              </a:extLst>
            </p:cNvPr>
            <p:cNvSpPr txBox="1">
              <a:spLocks noChangeArrowheads="1"/>
            </p:cNvSpPr>
            <p:nvPr>
              <p:custDataLst>
                <p:tags r:id="rId4"/>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grpSp>
        <p:nvGrpSpPr>
          <p:cNvPr id="45" name="Group 44">
            <a:extLst>
              <a:ext uri="{FF2B5EF4-FFF2-40B4-BE49-F238E27FC236}">
                <a16:creationId xmlns:a16="http://schemas.microsoft.com/office/drawing/2014/main" id="{F4A4F61C-75E5-4F74-39DE-09527DA48C40}"/>
              </a:ext>
            </a:extLst>
          </p:cNvPr>
          <p:cNvGrpSpPr/>
          <p:nvPr/>
        </p:nvGrpSpPr>
        <p:grpSpPr>
          <a:xfrm>
            <a:off x="2279763" y="4107260"/>
            <a:ext cx="3204995" cy="1966613"/>
            <a:chOff x="1720468" y="3920828"/>
            <a:chExt cx="3204995" cy="1966613"/>
          </a:xfrm>
        </p:grpSpPr>
        <p:sp>
          <p:nvSpPr>
            <p:cNvPr id="36" name="Rectangle 35">
              <a:extLst>
                <a:ext uri="{FF2B5EF4-FFF2-40B4-BE49-F238E27FC236}">
                  <a16:creationId xmlns:a16="http://schemas.microsoft.com/office/drawing/2014/main" id="{7B9DB2D1-BCF4-608E-AC11-35885F34D747}"/>
                </a:ext>
              </a:extLst>
            </p:cNvPr>
            <p:cNvSpPr/>
            <p:nvPr/>
          </p:nvSpPr>
          <p:spPr>
            <a:xfrm>
              <a:off x="1720468" y="3920828"/>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a:extLst>
                <a:ext uri="{FF2B5EF4-FFF2-40B4-BE49-F238E27FC236}">
                  <a16:creationId xmlns:a16="http://schemas.microsoft.com/office/drawing/2014/main" id="{F8E1E185-F618-9AE1-5A68-08BC683F3BDF}"/>
                </a:ext>
              </a:extLst>
            </p:cNvPr>
            <p:cNvSpPr/>
            <p:nvPr/>
          </p:nvSpPr>
          <p:spPr>
            <a:xfrm>
              <a:off x="1866756" y="4489799"/>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3F0D9F03-44FE-0529-11B3-E2A43A3C2146}"/>
                </a:ext>
              </a:extLst>
            </p:cNvPr>
            <p:cNvSpPr txBox="1"/>
            <p:nvPr/>
          </p:nvSpPr>
          <p:spPr>
            <a:xfrm>
              <a:off x="1720468" y="3933061"/>
              <a:ext cx="2132315" cy="369332"/>
            </a:xfrm>
            <a:prstGeom prst="rect">
              <a:avLst/>
            </a:prstGeom>
            <a:noFill/>
          </p:spPr>
          <p:txBody>
            <a:bodyPr wrap="none" rtlCol="0">
              <a:spAutoFit/>
            </a:bodyPr>
            <a:lstStyle/>
            <a:p>
              <a:r>
                <a:rPr lang="en-US" dirty="0">
                  <a:solidFill>
                    <a:schemeClr val="bg1"/>
                  </a:solidFill>
                </a:rPr>
                <a:t>Sub-Optimal Solution</a:t>
              </a:r>
            </a:p>
          </p:txBody>
        </p:sp>
        <p:sp>
          <p:nvSpPr>
            <p:cNvPr id="43" name="Right Brace 42">
              <a:extLst>
                <a:ext uri="{FF2B5EF4-FFF2-40B4-BE49-F238E27FC236}">
                  <a16:creationId xmlns:a16="http://schemas.microsoft.com/office/drawing/2014/main" id="{3E7CB299-5086-EE6C-B272-89B2975FE7AE}"/>
                </a:ext>
              </a:extLst>
            </p:cNvPr>
            <p:cNvSpPr/>
            <p:nvPr/>
          </p:nvSpPr>
          <p:spPr>
            <a:xfrm>
              <a:off x="3432796" y="4482466"/>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3">
              <a:extLst>
                <a:ext uri="{FF2B5EF4-FFF2-40B4-BE49-F238E27FC236}">
                  <a16:creationId xmlns:a16="http://schemas.microsoft.com/office/drawing/2014/main" id="{1500AD84-881D-7765-7113-2E04FB014CC0}"/>
                </a:ext>
              </a:extLst>
            </p:cNvPr>
            <p:cNvSpPr txBox="1">
              <a:spLocks noChangeArrowheads="1"/>
            </p:cNvSpPr>
            <p:nvPr>
              <p:custDataLst>
                <p:tags r:id="rId3"/>
              </p:custDataLst>
            </p:nvPr>
          </p:nvSpPr>
          <p:spPr>
            <a:xfrm>
              <a:off x="3760658" y="4735019"/>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12</a:t>
              </a:r>
            </a:p>
          </p:txBody>
        </p:sp>
        <p:grpSp>
          <p:nvGrpSpPr>
            <p:cNvPr id="31" name="Group 30">
              <a:extLst>
                <a:ext uri="{FF2B5EF4-FFF2-40B4-BE49-F238E27FC236}">
                  <a16:creationId xmlns:a16="http://schemas.microsoft.com/office/drawing/2014/main" id="{F4DAB5E5-6147-CACD-7DBA-8A75A879CD35}"/>
                </a:ext>
              </a:extLst>
            </p:cNvPr>
            <p:cNvGrpSpPr/>
            <p:nvPr/>
          </p:nvGrpSpPr>
          <p:grpSpPr>
            <a:xfrm>
              <a:off x="1989884" y="4582770"/>
              <a:ext cx="1251752" cy="1120677"/>
              <a:chOff x="3873430" y="4143569"/>
              <a:chExt cx="1251752" cy="1120677"/>
            </a:xfrm>
          </p:grpSpPr>
          <p:sp>
            <p:nvSpPr>
              <p:cNvPr id="20" name="Rectangle 19">
                <a:extLst>
                  <a:ext uri="{FF2B5EF4-FFF2-40B4-BE49-F238E27FC236}">
                    <a16:creationId xmlns:a16="http://schemas.microsoft.com/office/drawing/2014/main" id="{3FFA168C-2D0A-E8C4-37AD-30E96D6EE037}"/>
                  </a:ext>
                </a:extLst>
              </p:cNvPr>
              <p:cNvSpPr/>
              <p:nvPr/>
            </p:nvSpPr>
            <p:spPr>
              <a:xfrm>
                <a:off x="3873430"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ABE4DBF-2145-7B08-2EF1-A04D8F1857E2}"/>
                      </a:ext>
                    </a:extLst>
                  </p:cNvPr>
                  <p:cNvSpPr/>
                  <p:nvPr/>
                </p:nvSpPr>
                <p:spPr>
                  <a:xfrm>
                    <a:off x="3873430"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21" name="Rectangle 20">
                    <a:extLst>
                      <a:ext uri="{FF2B5EF4-FFF2-40B4-BE49-F238E27FC236}">
                        <a16:creationId xmlns:a16="http://schemas.microsoft.com/office/drawing/2014/main" id="{FABE4DBF-2145-7B08-2EF1-A04D8F1857E2}"/>
                      </a:ext>
                    </a:extLst>
                  </p:cNvPr>
                  <p:cNvSpPr>
                    <a:spLocks noRot="1" noChangeAspect="1" noMove="1" noResize="1" noEditPoints="1" noAdjustHandles="1" noChangeArrowheads="1" noChangeShapeType="1" noTextEdit="1"/>
                  </p:cNvSpPr>
                  <p:nvPr/>
                </p:nvSpPr>
                <p:spPr>
                  <a:xfrm>
                    <a:off x="3873430" y="4528142"/>
                    <a:ext cx="1251752" cy="351531"/>
                  </a:xfrm>
                  <a:prstGeom prst="rect">
                    <a:avLst/>
                  </a:prstGeom>
                  <a:blipFill>
                    <a:blip r:embed="rId14"/>
                    <a:stretch>
                      <a:fillRect b="-6667"/>
                    </a:stretch>
                  </a:blipFill>
                  <a:ln>
                    <a:solidFill>
                      <a:schemeClr val="bg1"/>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4CF6AC4-5EFC-5DD7-534B-22828601B881}"/>
                  </a:ext>
                </a:extLst>
              </p:cNvPr>
              <p:cNvSpPr/>
              <p:nvPr/>
            </p:nvSpPr>
            <p:spPr>
              <a:xfrm>
                <a:off x="3873430" y="4143569"/>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cxnSp>
        <p:nvCxnSpPr>
          <p:cNvPr id="48" name="Straight Connector 47">
            <a:extLst>
              <a:ext uri="{FF2B5EF4-FFF2-40B4-BE49-F238E27FC236}">
                <a16:creationId xmlns:a16="http://schemas.microsoft.com/office/drawing/2014/main" id="{82B39E24-0CCB-BAFA-2418-7FC582223BE5}"/>
              </a:ext>
            </a:extLst>
          </p:cNvPr>
          <p:cNvCxnSpPr/>
          <p:nvPr/>
        </p:nvCxnSpPr>
        <p:spPr>
          <a:xfrm>
            <a:off x="435006" y="3506680"/>
            <a:ext cx="11434439"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3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DDD4-D1D9-C1C7-7079-C82E43B1A3D9}"/>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1039CBB7-6543-0310-69DC-060CF108B01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Types of Knapsack Problems</a:t>
            </a:r>
          </a:p>
        </p:txBody>
      </p:sp>
      <p:sp>
        <p:nvSpPr>
          <p:cNvPr id="3" name="Rectangle 3">
            <a:extLst>
              <a:ext uri="{FF2B5EF4-FFF2-40B4-BE49-F238E27FC236}">
                <a16:creationId xmlns:a16="http://schemas.microsoft.com/office/drawing/2014/main" id="{6BE87F3A-8F85-498B-DF54-B3F76B1FF135}"/>
              </a:ext>
            </a:extLst>
          </p:cNvPr>
          <p:cNvSpPr txBox="1">
            <a:spLocks noChangeArrowheads="1"/>
          </p:cNvSpPr>
          <p:nvPr>
            <p:custDataLst>
              <p:tags r:id="rId2"/>
            </p:custDataLst>
          </p:nvPr>
        </p:nvSpPr>
        <p:spPr>
          <a:xfrm>
            <a:off x="1124502" y="97083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525E450C-5EB1-679D-606C-FD63FBBB783A}"/>
              </a:ext>
            </a:extLst>
          </p:cNvPr>
          <p:cNvGrpSpPr/>
          <p:nvPr/>
        </p:nvGrpSpPr>
        <p:grpSpPr>
          <a:xfrm>
            <a:off x="1124502" y="159001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07E2066-5E53-22D5-A808-94E2C6F001D4}"/>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107E2066-5E53-22D5-A808-94E2C6F001D4}"/>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8"/>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5C9EF73-F821-D650-DC52-54F471392A37}"/>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2E96731-AD01-0F7A-CCFC-233AE7B04C4A}"/>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D2E96731-AD01-0F7A-CCFC-233AE7B04C4A}"/>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9"/>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84BA741A-28D8-94D9-6931-40168C44E8D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DC3B2BBE-ED3C-7E1E-EF33-143EEB891384}"/>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457FEF-4877-C6EB-8F29-6231516C73DA}"/>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9D457FEF-4877-C6EB-8F29-6231516C73DA}"/>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0C0CAD5-1991-FC05-6BA0-A20EF19FBF5C}"/>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F75ADA4E-C5BE-5416-784A-B520312A209F}"/>
                </a:ext>
              </a:extLst>
            </p:cNvPr>
            <p:cNvSpPr txBox="1">
              <a:spLocks noChangeArrowheads="1"/>
            </p:cNvSpPr>
            <p:nvPr>
              <p:custDataLst>
                <p:tags r:id="rId4"/>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C7302DED-3460-A8A0-CB4B-FF55C085AD61}"/>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C21F96C-53BA-0F5B-8524-A57F9374E68A}"/>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7586A74B-B35A-2D46-9A8A-1333BAE6B93C}"/>
                </a:ext>
              </a:extLst>
            </p:cNvPr>
            <p:cNvSpPr txBox="1">
              <a:spLocks noChangeArrowheads="1"/>
            </p:cNvSpPr>
            <p:nvPr>
              <p:custDataLst>
                <p:tags r:id="rId5"/>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516D1CD-4DD1-2446-5D23-CFEF8205D87A}"/>
              </a:ext>
            </a:extLst>
          </p:cNvPr>
          <p:cNvGrpSpPr/>
          <p:nvPr/>
        </p:nvGrpSpPr>
        <p:grpSpPr>
          <a:xfrm>
            <a:off x="1271594" y="3920551"/>
            <a:ext cx="3204995" cy="1966613"/>
            <a:chOff x="7025197" y="3581931"/>
            <a:chExt cx="3204995" cy="1966613"/>
          </a:xfrm>
        </p:grpSpPr>
        <p:sp>
          <p:nvSpPr>
            <p:cNvPr id="32" name="Rectangle 31">
              <a:extLst>
                <a:ext uri="{FF2B5EF4-FFF2-40B4-BE49-F238E27FC236}">
                  <a16:creationId xmlns:a16="http://schemas.microsoft.com/office/drawing/2014/main" id="{6773CEF8-F4EE-A240-2AA2-AC322B31E716}"/>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97A27C06-4F1E-823D-1ABB-F3E5E219527F}"/>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1D94FF2-4FD6-6E7E-37CE-AC8F27F46CBE}"/>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31D94FF2-4FD6-6E7E-37CE-AC8F27F46CBE}"/>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77ECABA-78F6-EEDC-AFD8-F0D4D03FCFB8}"/>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74F0184E-3486-4009-7664-93B37E021EA8}"/>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BF02D77-9421-EDEA-EFE5-7A54C5EEC05D}"/>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1BF02D77-9421-EDEA-EFE5-7A54C5EEC05D}"/>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AD7D3F60-AF1E-E9F8-D775-0A1E28AD0F8A}"/>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FE6D51A9-7420-E95A-79FA-26DF208ADA9D}"/>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14ED89DD-999C-0DC8-C42D-2B1A8A1180F3}"/>
                </a:ext>
              </a:extLst>
            </p:cNvPr>
            <p:cNvSpPr txBox="1">
              <a:spLocks noChangeArrowheads="1"/>
            </p:cNvSpPr>
            <p:nvPr>
              <p:custDataLst>
                <p:tags r:id="rId3"/>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sp>
        <p:nvSpPr>
          <p:cNvPr id="2" name="TextBox 1">
            <a:extLst>
              <a:ext uri="{FF2B5EF4-FFF2-40B4-BE49-F238E27FC236}">
                <a16:creationId xmlns:a16="http://schemas.microsoft.com/office/drawing/2014/main" id="{53CDE30B-45DC-308D-06C4-9C3B3846ECD1}"/>
              </a:ext>
            </a:extLst>
          </p:cNvPr>
          <p:cNvSpPr txBox="1"/>
          <p:nvPr/>
        </p:nvSpPr>
        <p:spPr>
          <a:xfrm>
            <a:off x="6054380" y="3917245"/>
            <a:ext cx="5060272" cy="1477328"/>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Definition</a:t>
            </a:r>
            <a:r>
              <a:rPr lang="en-US" dirty="0">
                <a:solidFill>
                  <a:schemeClr val="bg1"/>
                </a:solidFill>
              </a:rPr>
              <a:t>:</a:t>
            </a:r>
            <a:br>
              <a:rPr lang="en-US" dirty="0">
                <a:solidFill>
                  <a:schemeClr val="bg1"/>
                </a:solidFill>
              </a:rPr>
            </a:br>
            <a:br>
              <a:rPr lang="en-US" dirty="0">
                <a:solidFill>
                  <a:schemeClr val="bg1"/>
                </a:solidFill>
              </a:rPr>
            </a:br>
            <a:r>
              <a:rPr lang="en-US" dirty="0">
                <a:solidFill>
                  <a:schemeClr val="bg1"/>
                </a:solidFill>
              </a:rPr>
              <a:t>This is called a </a:t>
            </a:r>
            <a:r>
              <a:rPr lang="en-US" b="1" i="1" dirty="0">
                <a:solidFill>
                  <a:schemeClr val="bg1"/>
                </a:solidFill>
              </a:rPr>
              <a:t>0/1 Knapsack Problem</a:t>
            </a:r>
            <a:r>
              <a:rPr lang="en-US" dirty="0">
                <a:solidFill>
                  <a:schemeClr val="bg1"/>
                </a:solidFill>
              </a:rPr>
              <a:t> because the algorithm must take the ENTIRE item or not take the item at all. In other words, the item is all or nothing.</a:t>
            </a:r>
          </a:p>
        </p:txBody>
      </p:sp>
      <p:sp>
        <p:nvSpPr>
          <p:cNvPr id="39" name="TextBox 38">
            <a:extLst>
              <a:ext uri="{FF2B5EF4-FFF2-40B4-BE49-F238E27FC236}">
                <a16:creationId xmlns:a16="http://schemas.microsoft.com/office/drawing/2014/main" id="{E2BA03BF-D6E8-186D-240C-DBF5D04A58C0}"/>
              </a:ext>
            </a:extLst>
          </p:cNvPr>
          <p:cNvSpPr txBox="1"/>
          <p:nvPr/>
        </p:nvSpPr>
        <p:spPr>
          <a:xfrm>
            <a:off x="7481781" y="5999609"/>
            <a:ext cx="3692473" cy="584775"/>
          </a:xfrm>
          <a:prstGeom prst="rect">
            <a:avLst/>
          </a:prstGeom>
          <a:noFill/>
        </p:spPr>
        <p:txBody>
          <a:bodyPr wrap="square" rtlCol="0">
            <a:spAutoFit/>
          </a:bodyPr>
          <a:lstStyle/>
          <a:p>
            <a:r>
              <a:rPr lang="en-US" sz="1600" i="1" dirty="0"/>
              <a:t>0/1 Knapsack is harder, and we will show an algorithm in the next module</a:t>
            </a:r>
          </a:p>
        </p:txBody>
      </p:sp>
      <p:cxnSp>
        <p:nvCxnSpPr>
          <p:cNvPr id="40" name="Straight Connector 39">
            <a:extLst>
              <a:ext uri="{FF2B5EF4-FFF2-40B4-BE49-F238E27FC236}">
                <a16:creationId xmlns:a16="http://schemas.microsoft.com/office/drawing/2014/main" id="{DE8AB0CE-7949-570B-FD2E-73EADC2939B3}"/>
              </a:ext>
            </a:extLst>
          </p:cNvPr>
          <p:cNvCxnSpPr>
            <a:cxnSpLocks/>
          </p:cNvCxnSpPr>
          <p:nvPr/>
        </p:nvCxnSpPr>
        <p:spPr>
          <a:xfrm flipH="1" flipV="1">
            <a:off x="8584516" y="5527376"/>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F34F45-E79A-874B-75FA-B903B3418746}"/>
              </a:ext>
            </a:extLst>
          </p:cNvPr>
          <p:cNvCxnSpPr/>
          <p:nvPr/>
        </p:nvCxnSpPr>
        <p:spPr>
          <a:xfrm flipV="1">
            <a:off x="4637314" y="4302116"/>
            <a:ext cx="1287625" cy="353793"/>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349DB03-FF55-53DE-38D7-CEECB2142CAD}"/>
              </a:ext>
            </a:extLst>
          </p:cNvPr>
          <p:cNvCxnSpPr>
            <a:cxnSpLocks/>
          </p:cNvCxnSpPr>
          <p:nvPr/>
        </p:nvCxnSpPr>
        <p:spPr>
          <a:xfrm>
            <a:off x="6184773" y="3137120"/>
            <a:ext cx="345779" cy="647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9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B7F7-FBB1-BD39-41B0-19B0A6FD7870}"/>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F1A64C11-6E84-A591-D9F9-D06C7A5FEFEB}"/>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Types of Knapsack Problems</a:t>
            </a:r>
          </a:p>
        </p:txBody>
      </p:sp>
      <p:sp>
        <p:nvSpPr>
          <p:cNvPr id="3" name="Rectangle 3">
            <a:extLst>
              <a:ext uri="{FF2B5EF4-FFF2-40B4-BE49-F238E27FC236}">
                <a16:creationId xmlns:a16="http://schemas.microsoft.com/office/drawing/2014/main" id="{540F8E65-80EA-C3C9-1FBC-90BEDDB97160}"/>
              </a:ext>
            </a:extLst>
          </p:cNvPr>
          <p:cNvSpPr txBox="1">
            <a:spLocks noChangeArrowheads="1"/>
          </p:cNvSpPr>
          <p:nvPr>
            <p:custDataLst>
              <p:tags r:id="rId2"/>
            </p:custDataLst>
          </p:nvPr>
        </p:nvSpPr>
        <p:spPr>
          <a:xfrm>
            <a:off x="1124502" y="97083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0ABA70C4-588B-671F-3CD7-A8DF2110CEC5}"/>
              </a:ext>
            </a:extLst>
          </p:cNvPr>
          <p:cNvGrpSpPr/>
          <p:nvPr/>
        </p:nvGrpSpPr>
        <p:grpSpPr>
          <a:xfrm>
            <a:off x="1124502" y="159001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177D389-7012-C633-6229-37FE9C1C4C85}"/>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3177D389-7012-C633-6229-37FE9C1C4C85}"/>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8"/>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7E468EE-50F8-AD15-3157-0742335DF489}"/>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E834F4C-C1D8-4232-9F24-35DF0B222E89}"/>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5E834F4C-C1D8-4232-9F24-35DF0B222E89}"/>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9"/>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6BF3EECE-999A-70FD-890A-2159A5479486}"/>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BBBD4C7E-6182-567E-43AC-360C7D6B283A}"/>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714FF13-4D84-9237-64F4-FF59BC1CA089}"/>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9714FF13-4D84-9237-64F4-FF59BC1CA089}"/>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446A9F08-A9BA-6E1B-E960-152D93F36055}"/>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8ACAF9F9-3F89-1796-9A12-021E0910F50B}"/>
                </a:ext>
              </a:extLst>
            </p:cNvPr>
            <p:cNvSpPr txBox="1">
              <a:spLocks noChangeArrowheads="1"/>
            </p:cNvSpPr>
            <p:nvPr>
              <p:custDataLst>
                <p:tags r:id="rId4"/>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884B8972-1D75-CB31-E570-BCAC98C67CCB}"/>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A3B2FB2E-C32E-5571-86C0-B75F80DF71D3}"/>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261BD414-B9CE-B42A-177E-2E36C83D133A}"/>
                </a:ext>
              </a:extLst>
            </p:cNvPr>
            <p:cNvSpPr txBox="1">
              <a:spLocks noChangeArrowheads="1"/>
            </p:cNvSpPr>
            <p:nvPr>
              <p:custDataLst>
                <p:tags r:id="rId5"/>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sp>
        <p:nvSpPr>
          <p:cNvPr id="2" name="TextBox 1">
            <a:extLst>
              <a:ext uri="{FF2B5EF4-FFF2-40B4-BE49-F238E27FC236}">
                <a16:creationId xmlns:a16="http://schemas.microsoft.com/office/drawing/2014/main" id="{0CCD985F-68CF-5914-5EBA-4B2935284052}"/>
              </a:ext>
            </a:extLst>
          </p:cNvPr>
          <p:cNvSpPr txBox="1"/>
          <p:nvPr/>
        </p:nvSpPr>
        <p:spPr>
          <a:xfrm>
            <a:off x="6343629" y="3831575"/>
            <a:ext cx="5060272" cy="1200329"/>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Definition</a:t>
            </a:r>
            <a:r>
              <a:rPr lang="en-US" dirty="0">
                <a:solidFill>
                  <a:schemeClr val="bg1"/>
                </a:solidFill>
              </a:rPr>
              <a:t>:</a:t>
            </a:r>
            <a:br>
              <a:rPr lang="en-US" dirty="0">
                <a:solidFill>
                  <a:schemeClr val="bg1"/>
                </a:solidFill>
              </a:rPr>
            </a:br>
            <a:br>
              <a:rPr lang="en-US" dirty="0">
                <a:solidFill>
                  <a:schemeClr val="bg1"/>
                </a:solidFill>
              </a:rPr>
            </a:br>
            <a:r>
              <a:rPr lang="en-US" dirty="0">
                <a:solidFill>
                  <a:schemeClr val="bg1"/>
                </a:solidFill>
              </a:rPr>
              <a:t>With a </a:t>
            </a:r>
            <a:r>
              <a:rPr lang="en-US" b="1" i="1" dirty="0">
                <a:solidFill>
                  <a:schemeClr val="bg1"/>
                </a:solidFill>
              </a:rPr>
              <a:t>Fractional Knapsack Problem</a:t>
            </a:r>
            <a:r>
              <a:rPr lang="en-US" dirty="0">
                <a:solidFill>
                  <a:schemeClr val="bg1"/>
                </a:solidFill>
              </a:rPr>
              <a:t>, the algorithm can take any fractional percentage of each item.</a:t>
            </a:r>
          </a:p>
        </p:txBody>
      </p:sp>
      <p:grpSp>
        <p:nvGrpSpPr>
          <p:cNvPr id="21" name="Group 20">
            <a:extLst>
              <a:ext uri="{FF2B5EF4-FFF2-40B4-BE49-F238E27FC236}">
                <a16:creationId xmlns:a16="http://schemas.microsoft.com/office/drawing/2014/main" id="{E526EBB5-CDE4-7933-4B77-D5382845457D}"/>
              </a:ext>
            </a:extLst>
          </p:cNvPr>
          <p:cNvGrpSpPr/>
          <p:nvPr/>
        </p:nvGrpSpPr>
        <p:grpSpPr>
          <a:xfrm>
            <a:off x="2801871" y="3700970"/>
            <a:ext cx="3204995" cy="1966613"/>
            <a:chOff x="1271594" y="3743268"/>
            <a:chExt cx="3204995" cy="1966613"/>
          </a:xfrm>
        </p:grpSpPr>
        <p:grpSp>
          <p:nvGrpSpPr>
            <p:cNvPr id="46" name="Group 45">
              <a:extLst>
                <a:ext uri="{FF2B5EF4-FFF2-40B4-BE49-F238E27FC236}">
                  <a16:creationId xmlns:a16="http://schemas.microsoft.com/office/drawing/2014/main" id="{29BABD1A-FDDC-2231-E86C-8C657DDE246B}"/>
                </a:ext>
              </a:extLst>
            </p:cNvPr>
            <p:cNvGrpSpPr/>
            <p:nvPr/>
          </p:nvGrpSpPr>
          <p:grpSpPr>
            <a:xfrm>
              <a:off x="1271594" y="3743268"/>
              <a:ext cx="3204995" cy="1966613"/>
              <a:chOff x="7025197" y="3581931"/>
              <a:chExt cx="3204995" cy="1966613"/>
            </a:xfrm>
          </p:grpSpPr>
          <p:sp>
            <p:nvSpPr>
              <p:cNvPr id="32" name="Rectangle 31">
                <a:extLst>
                  <a:ext uri="{FF2B5EF4-FFF2-40B4-BE49-F238E27FC236}">
                    <a16:creationId xmlns:a16="http://schemas.microsoft.com/office/drawing/2014/main" id="{AB0C8421-73E3-36C6-A7DD-8EE99A2A1347}"/>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38A3DCD0-9715-B5B8-1EFF-9535F10E175B}"/>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a:extLst>
                  <a:ext uri="{FF2B5EF4-FFF2-40B4-BE49-F238E27FC236}">
                    <a16:creationId xmlns:a16="http://schemas.microsoft.com/office/drawing/2014/main" id="{32DCE0AD-D7CB-AFAD-953E-EBD3F57D1247}"/>
                  </a:ext>
                </a:extLst>
              </p:cNvPr>
              <p:cNvSpPr txBox="1"/>
              <p:nvPr/>
            </p:nvSpPr>
            <p:spPr>
              <a:xfrm>
                <a:off x="7025197" y="3594164"/>
                <a:ext cx="2247731" cy="369332"/>
              </a:xfrm>
              <a:prstGeom prst="rect">
                <a:avLst/>
              </a:prstGeom>
              <a:noFill/>
            </p:spPr>
            <p:txBody>
              <a:bodyPr wrap="none" rtlCol="0">
                <a:spAutoFit/>
              </a:bodyPr>
              <a:lstStyle/>
              <a:p>
                <a:r>
                  <a:rPr lang="en-US" dirty="0">
                    <a:solidFill>
                      <a:schemeClr val="bg1"/>
                    </a:solidFill>
                  </a:rPr>
                  <a:t>Is this solution optimal?</a:t>
                </a:r>
              </a:p>
            </p:txBody>
          </p:sp>
          <p:sp>
            <p:nvSpPr>
              <p:cNvPr id="34" name="Right Brace 33">
                <a:extLst>
                  <a:ext uri="{FF2B5EF4-FFF2-40B4-BE49-F238E27FC236}">
                    <a16:creationId xmlns:a16="http://schemas.microsoft.com/office/drawing/2014/main" id="{B21EE4EB-688A-5888-88D6-2F8FE18D2B29}"/>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5ACF28C3-0FFD-7D9A-03C7-69BC4B3F7B43}"/>
                  </a:ext>
                </a:extLst>
              </p:cNvPr>
              <p:cNvSpPr txBox="1">
                <a:spLocks noChangeArrowheads="1"/>
              </p:cNvSpPr>
              <p:nvPr>
                <p:custDataLst>
                  <p:tags r:id="rId3"/>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10+8=18</a:t>
                </a: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FAF3B2-227E-57B3-B022-957E1F61AA8A}"/>
                    </a:ext>
                  </a:extLst>
                </p:cNvPr>
                <p:cNvSpPr/>
                <p:nvPr/>
              </p:nvSpPr>
              <p:spPr>
                <a:xfrm>
                  <a:off x="1528720" y="517432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5" name="Rectangle 4">
                  <a:extLst>
                    <a:ext uri="{FF2B5EF4-FFF2-40B4-BE49-F238E27FC236}">
                      <a16:creationId xmlns:a16="http://schemas.microsoft.com/office/drawing/2014/main" id="{52FAF3B2-227E-57B3-B022-957E1F61AA8A}"/>
                    </a:ext>
                  </a:extLst>
                </p:cNvPr>
                <p:cNvSpPr>
                  <a:spLocks noRot="1" noChangeAspect="1" noMove="1" noResize="1" noEditPoints="1" noAdjustHandles="1" noChangeArrowheads="1" noChangeShapeType="1" noTextEdit="1"/>
                </p:cNvSpPr>
                <p:nvPr/>
              </p:nvSpPr>
              <p:spPr>
                <a:xfrm>
                  <a:off x="1528720" y="5174327"/>
                  <a:ext cx="1251752" cy="351531"/>
                </a:xfrm>
                <a:prstGeom prst="rect">
                  <a:avLst/>
                </a:prstGeom>
                <a:blipFill>
                  <a:blip r:embed="rId11"/>
                  <a:stretch>
                    <a:fillRect b="-6667"/>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BCBE2A1-1517-6935-F781-F6E7ED16FCDF}"/>
                    </a:ext>
                  </a:extLst>
                </p:cNvPr>
                <p:cNvSpPr/>
                <p:nvPr/>
              </p:nvSpPr>
              <p:spPr>
                <a:xfrm>
                  <a:off x="1528720" y="47504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0" i="1" smtClean="0">
                            <a:solidFill>
                              <a:schemeClr val="accent1"/>
                            </a:solidFill>
                            <a:latin typeface="Cambria Math" panose="02040503050406030204" pitchFamily="18" charset="0"/>
                          </a:rPr>
                          <m:t>12∗</m:t>
                        </m:r>
                        <m:f>
                          <m:fPr>
                            <m:ctrlPr>
                              <a:rPr lang="en-US" sz="1100" b="0" i="1" smtClean="0">
                                <a:solidFill>
                                  <a:schemeClr val="accent1"/>
                                </a:solidFill>
                                <a:latin typeface="Cambria Math" panose="02040503050406030204" pitchFamily="18" charset="0"/>
                              </a:rPr>
                            </m:ctrlPr>
                          </m:fPr>
                          <m:num>
                            <m:r>
                              <a:rPr lang="en-US" sz="1100" b="0" i="1" smtClean="0">
                                <a:solidFill>
                                  <a:schemeClr val="accent1"/>
                                </a:solidFill>
                                <a:latin typeface="Cambria Math" panose="02040503050406030204" pitchFamily="18" charset="0"/>
                              </a:rPr>
                              <m:t>2</m:t>
                            </m:r>
                          </m:num>
                          <m:den>
                            <m:r>
                              <a:rPr lang="en-US" sz="1100" b="0" i="1" smtClean="0">
                                <a:solidFill>
                                  <a:schemeClr val="accent1"/>
                                </a:solidFill>
                                <a:latin typeface="Cambria Math" panose="02040503050406030204" pitchFamily="18" charset="0"/>
                              </a:rPr>
                              <m:t>3</m:t>
                            </m:r>
                          </m:den>
                        </m:f>
                        <m:r>
                          <a:rPr lang="en-US" sz="1100" b="0" i="1" smtClean="0">
                            <a:solidFill>
                              <a:schemeClr val="accent1"/>
                            </a:solidFill>
                            <a:latin typeface="Cambria Math" panose="02040503050406030204" pitchFamily="18" charset="0"/>
                          </a:rPr>
                          <m:t>=8</m:t>
                        </m:r>
                      </m:oMath>
                    </m:oMathPara>
                  </a14:m>
                  <a:endParaRPr lang="en-US" sz="1100" dirty="0">
                    <a:solidFill>
                      <a:schemeClr val="accent1"/>
                    </a:solidFill>
                  </a:endParaRPr>
                </a:p>
              </p:txBody>
            </p:sp>
          </mc:Choice>
          <mc:Fallback xmlns="">
            <p:sp>
              <p:nvSpPr>
                <p:cNvPr id="12" name="Rectangle 11">
                  <a:extLst>
                    <a:ext uri="{FF2B5EF4-FFF2-40B4-BE49-F238E27FC236}">
                      <a16:creationId xmlns:a16="http://schemas.microsoft.com/office/drawing/2014/main" id="{7BCBE2A1-1517-6935-F781-F6E7ED16FCDF}"/>
                    </a:ext>
                  </a:extLst>
                </p:cNvPr>
                <p:cNvSpPr>
                  <a:spLocks noRot="1" noChangeAspect="1" noMove="1" noResize="1" noEditPoints="1" noAdjustHandles="1" noChangeArrowheads="1" noChangeShapeType="1" noTextEdit="1"/>
                </p:cNvSpPr>
                <p:nvPr/>
              </p:nvSpPr>
              <p:spPr>
                <a:xfrm>
                  <a:off x="1528720" y="4750473"/>
                  <a:ext cx="1251752" cy="351531"/>
                </a:xfrm>
                <a:prstGeom prst="rect">
                  <a:avLst/>
                </a:prstGeom>
                <a:blipFill>
                  <a:blip r:embed="rId12"/>
                  <a:stretch>
                    <a:fillRect b="-333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B076D86-3DC0-0E51-96BC-FBD1AC56693A}"/>
                    </a:ext>
                  </a:extLst>
                </p:cNvPr>
                <p:cNvSpPr/>
                <p:nvPr/>
              </p:nvSpPr>
              <p:spPr>
                <a:xfrm>
                  <a:off x="1528720" y="438456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0" name="Rectangle 19">
                  <a:extLst>
                    <a:ext uri="{FF2B5EF4-FFF2-40B4-BE49-F238E27FC236}">
                      <a16:creationId xmlns:a16="http://schemas.microsoft.com/office/drawing/2014/main" id="{BB076D86-3DC0-0E51-96BC-FBD1AC56693A}"/>
                    </a:ext>
                  </a:extLst>
                </p:cNvPr>
                <p:cNvSpPr>
                  <a:spLocks noRot="1" noChangeAspect="1" noMove="1" noResize="1" noEditPoints="1" noAdjustHandles="1" noChangeArrowheads="1" noChangeShapeType="1" noTextEdit="1"/>
                </p:cNvSpPr>
                <p:nvPr/>
              </p:nvSpPr>
              <p:spPr>
                <a:xfrm>
                  <a:off x="1528720" y="4384562"/>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FED2E58-B1D7-735C-F9CC-588A8DA659FE}"/>
                  </a:ext>
                </a:extLst>
              </p:cNvPr>
              <p:cNvSpPr txBox="1"/>
              <p:nvPr/>
            </p:nvSpPr>
            <p:spPr>
              <a:xfrm>
                <a:off x="351059" y="3406154"/>
                <a:ext cx="1950904" cy="1426673"/>
              </a:xfrm>
              <a:prstGeom prst="rect">
                <a:avLst/>
              </a:prstGeom>
              <a:noFill/>
              <a:ln>
                <a:solidFill>
                  <a:schemeClr val="tx1">
                    <a:lumMod val="95000"/>
                  </a:schemeClr>
                </a:solidFill>
              </a:ln>
            </p:spPr>
            <p:txBody>
              <a:bodyPr wrap="square" rtlCol="0">
                <a:spAutoFit/>
              </a:bodyPr>
              <a:lstStyle/>
              <a:p>
                <a:pPr algn="ctr"/>
                <a:r>
                  <a:rPr lang="en-US" sz="1600" i="1" dirty="0"/>
                  <a:t>Notice that we chose to take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3</m:t>
                        </m:r>
                      </m:den>
                    </m:f>
                  </m:oMath>
                </a14:m>
                <a:r>
                  <a:rPr lang="en-US" sz="1600" i="1" dirty="0"/>
                  <a:t> of item three. Could have taken any fraction of any item in general</a:t>
                </a:r>
              </a:p>
            </p:txBody>
          </p:sp>
        </mc:Choice>
        <mc:Fallback xmlns="">
          <p:sp>
            <p:nvSpPr>
              <p:cNvPr id="22" name="TextBox 21">
                <a:extLst>
                  <a:ext uri="{FF2B5EF4-FFF2-40B4-BE49-F238E27FC236}">
                    <a16:creationId xmlns:a16="http://schemas.microsoft.com/office/drawing/2014/main" id="{AFED2E58-B1D7-735C-F9CC-588A8DA659FE}"/>
                  </a:ext>
                </a:extLst>
              </p:cNvPr>
              <p:cNvSpPr txBox="1">
                <a:spLocks noRot="1" noChangeAspect="1" noMove="1" noResize="1" noEditPoints="1" noAdjustHandles="1" noChangeArrowheads="1" noChangeShapeType="1" noTextEdit="1"/>
              </p:cNvSpPr>
              <p:nvPr/>
            </p:nvSpPr>
            <p:spPr>
              <a:xfrm>
                <a:off x="351059" y="3406154"/>
                <a:ext cx="1950904" cy="1426673"/>
              </a:xfrm>
              <a:prstGeom prst="rect">
                <a:avLst/>
              </a:prstGeom>
              <a:blipFill>
                <a:blip r:embed="rId14"/>
                <a:stretch>
                  <a:fillRect t="-870" r="-1290" b="-3478"/>
                </a:stretch>
              </a:blipFill>
              <a:ln>
                <a:solidFill>
                  <a:schemeClr val="tx1">
                    <a:lumMod val="95000"/>
                  </a:schemeClr>
                </a:solid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BEEFB69A-58E2-4335-63F0-5716F59B2F4C}"/>
              </a:ext>
            </a:extLst>
          </p:cNvPr>
          <p:cNvCxnSpPr>
            <a:cxnSpLocks/>
          </p:cNvCxnSpPr>
          <p:nvPr/>
        </p:nvCxnSpPr>
        <p:spPr>
          <a:xfrm flipH="1" flipV="1">
            <a:off x="2353868" y="4342264"/>
            <a:ext cx="301926" cy="14949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5B48B7-71F4-4FCC-C180-A0ED676EAC91}"/>
              </a:ext>
            </a:extLst>
          </p:cNvPr>
          <p:cNvSpPr txBox="1"/>
          <p:nvPr/>
        </p:nvSpPr>
        <p:spPr>
          <a:xfrm>
            <a:off x="7584615" y="5667583"/>
            <a:ext cx="3692473" cy="584775"/>
          </a:xfrm>
          <a:prstGeom prst="rect">
            <a:avLst/>
          </a:prstGeom>
          <a:noFill/>
        </p:spPr>
        <p:txBody>
          <a:bodyPr wrap="square" rtlCol="0">
            <a:spAutoFit/>
          </a:bodyPr>
          <a:lstStyle/>
          <a:p>
            <a:r>
              <a:rPr lang="en-US" sz="1600" i="1" dirty="0"/>
              <a:t>Fractional Knapsack is easier, and can be solved with a Greedy Algorithm</a:t>
            </a:r>
          </a:p>
        </p:txBody>
      </p:sp>
      <p:cxnSp>
        <p:nvCxnSpPr>
          <p:cNvPr id="31" name="Straight Connector 30">
            <a:extLst>
              <a:ext uri="{FF2B5EF4-FFF2-40B4-BE49-F238E27FC236}">
                <a16:creationId xmlns:a16="http://schemas.microsoft.com/office/drawing/2014/main" id="{54259BEF-A0FC-3007-FD2E-8F4EF9DD9E0C}"/>
              </a:ext>
            </a:extLst>
          </p:cNvPr>
          <p:cNvCxnSpPr>
            <a:cxnSpLocks/>
          </p:cNvCxnSpPr>
          <p:nvPr/>
        </p:nvCxnSpPr>
        <p:spPr>
          <a:xfrm flipH="1" flipV="1">
            <a:off x="8687350" y="5195350"/>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05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4CDE5-AC7C-7BDC-09EC-771F79BACA1E}"/>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919C86EA-AADE-4C7B-816A-C9834FC3A02E}"/>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Updating Our Problem Statement</a:t>
            </a:r>
          </a:p>
        </p:txBody>
      </p:sp>
      <p:sp>
        <p:nvSpPr>
          <p:cNvPr id="22532" name="Rectangle 3">
            <a:extLst>
              <a:ext uri="{FF2B5EF4-FFF2-40B4-BE49-F238E27FC236}">
                <a16:creationId xmlns:a16="http://schemas.microsoft.com/office/drawing/2014/main" id="{92E703A5-1495-3A70-1AD6-CB9D67DFFB38}"/>
              </a:ext>
            </a:extLst>
          </p:cNvPr>
          <p:cNvSpPr>
            <a:spLocks noGrp="1" noChangeArrowheads="1"/>
          </p:cNvSpPr>
          <p:nvPr>
            <p:ph type="body" idx="1"/>
            <p:custDataLst>
              <p:tags r:id="rId2"/>
            </p:custDataLst>
          </p:nvPr>
        </p:nvSpPr>
        <p:spPr>
          <a:xfrm>
            <a:off x="1035727" y="1168166"/>
            <a:ext cx="10120543" cy="677622"/>
          </a:xfrm>
        </p:spPr>
        <p:txBody>
          <a:bodyPr>
            <a:normAutofit/>
          </a:bodyPr>
          <a:lstStyle/>
          <a:p>
            <a:pPr marL="0" indent="0">
              <a:buNone/>
            </a:pPr>
            <a:r>
              <a:rPr lang="en-US" sz="2800" dirty="0"/>
              <a:t>Knapsack Problem:</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EBDB01D-BF32-A44A-B239-6D8FA0951C5E}"/>
                  </a:ext>
                </a:extLst>
              </p:cNvPr>
              <p:cNvSpPr txBox="1">
                <a:spLocks noChangeArrowheads="1"/>
              </p:cNvSpPr>
              <p:nvPr>
                <p:custDataLst>
                  <p:tags r:id="rId3"/>
                </p:custDataLst>
              </p:nvPr>
            </p:nvSpPr>
            <p:spPr>
              <a:xfrm>
                <a:off x="1035728" y="1703745"/>
                <a:ext cx="10120543" cy="270781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cs typeface="ＭＳ Ｐゴシック" charset="0"/>
                  </a:rPr>
                  <a:t>Scenario</a:t>
                </a:r>
                <a:r>
                  <a:rPr lang="en-US" dirty="0">
                    <a:solidFill>
                      <a:schemeClr val="bg1"/>
                    </a:solidFill>
                    <a:ea typeface="ＭＳ Ｐゴシック" charset="0"/>
                    <a:cs typeface="ＭＳ Ｐゴシック" charset="0"/>
                  </a:rPr>
                  <a:t>: A thief is </a:t>
                </a:r>
                <a:r>
                  <a:rPr lang="en-US" dirty="0">
                    <a:solidFill>
                      <a:schemeClr val="bg1"/>
                    </a:solidFill>
                  </a:rPr>
                  <a:t>robbing a store and finds </a:t>
                </a:r>
                <a:r>
                  <a:rPr lang="en-US" dirty="0">
                    <a:solidFill>
                      <a:schemeClr val="accent3"/>
                    </a:solidFill>
                  </a:rPr>
                  <a:t>n</a:t>
                </a:r>
                <a:r>
                  <a:rPr lang="en-US" dirty="0">
                    <a:solidFill>
                      <a:schemeClr val="bg1"/>
                    </a:solidFill>
                  </a:rPr>
                  <a:t> items, each with a </a:t>
                </a:r>
                <a:r>
                  <a:rPr lang="en-US" dirty="0">
                    <a:solidFill>
                      <a:schemeClr val="accent1"/>
                    </a:solidFill>
                  </a:rPr>
                  <a:t>profit amount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a:t>
                </a:r>
                <a:r>
                  <a:rPr lang="en-US" dirty="0">
                    <a:solidFill>
                      <a:schemeClr val="bg1"/>
                    </a:solidFill>
                  </a:rPr>
                  <a:t>and a </a:t>
                </a:r>
                <a:r>
                  <a:rPr lang="en-US" dirty="0">
                    <a:solidFill>
                      <a:schemeClr val="accent4"/>
                    </a:solidFill>
                  </a:rPr>
                  <a:t>weight </a:t>
                </a:r>
                <a14:m>
                  <m:oMath xmlns:m="http://schemas.openxmlformats.org/officeDocument/2006/math">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oMath>
                </a14:m>
                <a:r>
                  <a:rPr lang="en-US" dirty="0">
                    <a:solidFill>
                      <a:schemeClr val="bg1"/>
                    </a:solidFill>
                  </a:rPr>
                  <a:t>. The thief also has a knapsack that can fit a total weight of </a:t>
                </a:r>
                <a14:m>
                  <m:oMath xmlns:m="http://schemas.openxmlformats.org/officeDocument/2006/math">
                    <m:r>
                      <a:rPr lang="en-US" b="0" i="1" smtClean="0">
                        <a:solidFill>
                          <a:schemeClr val="accent2"/>
                        </a:solidFill>
                        <a:latin typeface="Cambria Math" panose="02040503050406030204" pitchFamily="18" charset="0"/>
                      </a:rPr>
                      <m:t>𝐶</m:t>
                    </m:r>
                  </m:oMath>
                </a14:m>
                <a:r>
                  <a:rPr lang="en-US" dirty="0">
                    <a:solidFill>
                      <a:schemeClr val="bg1"/>
                    </a:solidFill>
                  </a:rPr>
                  <a:t>.</a:t>
                </a:r>
              </a:p>
              <a:p>
                <a:pPr marL="0" indent="0">
                  <a:buNone/>
                </a:pPr>
                <a:endParaRPr lang="en-US" dirty="0">
                  <a:solidFill>
                    <a:schemeClr val="bg1"/>
                  </a:solidFill>
                </a:endParaRPr>
              </a:p>
              <a:p>
                <a:pPr marL="0" indent="0">
                  <a:buNone/>
                </a:pPr>
                <a:r>
                  <a:rPr lang="en-US" b="1" i="1" u="sng" dirty="0">
                    <a:solidFill>
                      <a:schemeClr val="bg1"/>
                    </a:solidFill>
                  </a:rPr>
                  <a:t>Problem</a:t>
                </a:r>
                <a:r>
                  <a:rPr lang="en-US" dirty="0">
                    <a:solidFill>
                      <a:schemeClr val="bg1"/>
                    </a:solidFill>
                  </a:rPr>
                  <a:t>: What </a:t>
                </a:r>
                <a:r>
                  <a:rPr lang="en-US" dirty="0">
                    <a:solidFill>
                      <a:schemeClr val="accent3"/>
                    </a:solidFill>
                  </a:rPr>
                  <a:t>proportion </a:t>
                </a:r>
                <a14:m>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𝑥</m:t>
                        </m:r>
                      </m:e>
                      <m:sub>
                        <m:r>
                          <a:rPr lang="en-US" b="0" i="1" smtClean="0">
                            <a:solidFill>
                              <a:schemeClr val="accent3"/>
                            </a:solidFill>
                            <a:latin typeface="Cambria Math" panose="02040503050406030204" pitchFamily="18" charset="0"/>
                          </a:rPr>
                          <m:t>𝑖</m:t>
                        </m:r>
                      </m:sub>
                    </m:sSub>
                    <m:r>
                      <a:rPr lang="en-US" b="0" i="1" smtClean="0">
                        <a:solidFill>
                          <a:schemeClr val="accent3"/>
                        </a:solidFill>
                        <a:latin typeface="Cambria Math" panose="02040503050406030204" pitchFamily="18" charset="0"/>
                      </a:rPr>
                      <m:t>≤1</m:t>
                    </m:r>
                  </m:oMath>
                </a14:m>
                <a:r>
                  <a:rPr lang="en-US" dirty="0">
                    <a:solidFill>
                      <a:schemeClr val="accent3"/>
                    </a:solidFill>
                  </a:rPr>
                  <a:t> of each item</a:t>
                </a:r>
                <a:r>
                  <a:rPr lang="en-US" dirty="0">
                    <a:solidFill>
                      <a:schemeClr val="bg1"/>
                    </a:solidFill>
                  </a:rPr>
                  <a:t> should the thief steal such that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𝑥</m:t>
                            </m:r>
                          </m:e>
                          <m:sub>
                            <m:r>
                              <a:rPr lang="en-US" b="0" i="1" smtClean="0">
                                <a:solidFill>
                                  <a:schemeClr val="accent3"/>
                                </a:solidFill>
                                <a:latin typeface="Cambria Math" panose="02040503050406030204" pitchFamily="18" charset="0"/>
                              </a:rPr>
                              <m:t>𝑖</m:t>
                            </m:r>
                          </m:sub>
                        </m:sSub>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e>
                    </m:nary>
                  </m:oMath>
                </a14:m>
                <a:r>
                  <a:rPr lang="en-US" dirty="0">
                    <a:solidFill>
                      <a:schemeClr val="bg1"/>
                    </a:solidFill>
                  </a:rPr>
                  <a:t> is maximized and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m:rPr>
                            <m:brk m:alnAt="7"/>
                          </m:rPr>
                          <a:rPr lang="en-US" b="0" i="1" smtClean="0">
                            <a:solidFill>
                              <a:schemeClr val="bg1"/>
                            </a:solidFill>
                            <a:latin typeface="Cambria Math" panose="02040503050406030204" pitchFamily="18" charset="0"/>
                          </a:rPr>
                          <m:t>𝑖</m:t>
                        </m:r>
                      </m:sub>
                      <m:sup/>
                      <m:e>
                        <m:sSub>
                          <m:sSubPr>
                            <m:ctrlPr>
                              <a:rPr lang="en-US" b="0" i="1" smtClean="0">
                                <a:solidFill>
                                  <a:schemeClr val="accent4"/>
                                </a:solidFill>
                                <a:latin typeface="Cambria Math" panose="02040503050406030204" pitchFamily="18" charset="0"/>
                              </a:rPr>
                            </m:ctrlPr>
                          </m:sSubPr>
                          <m:e>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𝑥</m:t>
                                </m:r>
                              </m:e>
                              <m:sub>
                                <m:r>
                                  <a:rPr lang="en-US" b="0" i="1" smtClean="0">
                                    <a:solidFill>
                                      <a:schemeClr val="accent3"/>
                                    </a:solidFill>
                                    <a:latin typeface="Cambria Math" panose="02040503050406030204" pitchFamily="18" charset="0"/>
                                  </a:rPr>
                                  <m:t>𝑖</m:t>
                                </m:r>
                              </m:sub>
                            </m:sSub>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𝐶</m:t>
                        </m:r>
                      </m:e>
                    </m:nary>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2EBDB01D-BF32-A44A-B239-6D8FA0951C5E}"/>
                  </a:ext>
                </a:extLst>
              </p:cNvPr>
              <p:cNvSpPr txBox="1">
                <a:spLocks noRot="1" noChangeAspect="1" noMove="1" noResize="1" noEditPoints="1" noAdjustHandles="1" noChangeArrowheads="1" noChangeShapeType="1" noTextEdit="1"/>
              </p:cNvSpPr>
              <p:nvPr>
                <p:custDataLst>
                  <p:tags r:id="rId6"/>
                </p:custDataLst>
              </p:nvPr>
            </p:nvSpPr>
            <p:spPr>
              <a:xfrm>
                <a:off x="1035728" y="1703745"/>
                <a:ext cx="10120543" cy="2707813"/>
              </a:xfrm>
              <a:prstGeom prst="rect">
                <a:avLst/>
              </a:prstGeom>
              <a:blipFill>
                <a:blip r:embed="rId7"/>
                <a:stretch>
                  <a:fillRect l="-1003" b="-26047"/>
                </a:stretch>
              </a:blipFill>
              <a:ln>
                <a:solidFill>
                  <a:schemeClr val="bg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F626C244-75C9-BE26-4404-EBAB8A7B21DF}"/>
              </a:ext>
            </a:extLst>
          </p:cNvPr>
          <p:cNvSpPr txBox="1"/>
          <p:nvPr/>
        </p:nvSpPr>
        <p:spPr>
          <a:xfrm>
            <a:off x="4916060" y="5162768"/>
            <a:ext cx="5161001" cy="830997"/>
          </a:xfrm>
          <a:prstGeom prst="rect">
            <a:avLst/>
          </a:prstGeom>
          <a:noFill/>
        </p:spPr>
        <p:txBody>
          <a:bodyPr wrap="square" rtlCol="0">
            <a:spAutoFit/>
          </a:bodyPr>
          <a:lstStyle/>
          <a:p>
            <a:r>
              <a:rPr lang="en-US" sz="1600" i="1" dirty="0"/>
              <a:t>Notice that we take some proportion of each item in this version. We use up that proportion of the item’s weight in our knapsack and also get that proportion of the item’s value</a:t>
            </a:r>
          </a:p>
        </p:txBody>
      </p:sp>
      <p:cxnSp>
        <p:nvCxnSpPr>
          <p:cNvPr id="7" name="Straight Connector 6">
            <a:extLst>
              <a:ext uri="{FF2B5EF4-FFF2-40B4-BE49-F238E27FC236}">
                <a16:creationId xmlns:a16="http://schemas.microsoft.com/office/drawing/2014/main" id="{BB7E3C12-199C-0905-4754-5F2796015146}"/>
              </a:ext>
            </a:extLst>
          </p:cNvPr>
          <p:cNvCxnSpPr>
            <a:cxnSpLocks/>
          </p:cNvCxnSpPr>
          <p:nvPr/>
        </p:nvCxnSpPr>
        <p:spPr>
          <a:xfrm flipH="1" flipV="1">
            <a:off x="5272346" y="4669554"/>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6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EEA9D-FE8E-5895-6DBE-06BF9F889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A5C5A-0672-CED2-F060-9B2B08C47200}"/>
              </a:ext>
            </a:extLst>
          </p:cNvPr>
          <p:cNvSpPr>
            <a:spLocks noGrp="1"/>
          </p:cNvSpPr>
          <p:nvPr>
            <p:ph type="ctrTitle"/>
          </p:nvPr>
        </p:nvSpPr>
        <p:spPr/>
        <p:txBody>
          <a:bodyPr/>
          <a:lstStyle/>
          <a:p>
            <a:pPr algn="ctr"/>
            <a:r>
              <a:rPr lang="en-US" dirty="0"/>
              <a:t>Optimal Substructure</a:t>
            </a:r>
          </a:p>
        </p:txBody>
      </p:sp>
    </p:spTree>
    <p:extLst>
      <p:ext uri="{BB962C8B-B14F-4D97-AF65-F5344CB8AC3E}">
        <p14:creationId xmlns:p14="http://schemas.microsoft.com/office/powerpoint/2010/main" val="3775981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42451</TotalTime>
  <Words>1929</Words>
  <Application>Microsoft Macintosh PowerPoint</Application>
  <PresentationFormat>Widescreen</PresentationFormat>
  <Paragraphs>372</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Cambria Math</vt:lpstr>
      <vt:lpstr>Courier New</vt:lpstr>
      <vt:lpstr>Tw Cen MT</vt:lpstr>
      <vt:lpstr>Circuit</vt:lpstr>
      <vt:lpstr>Greedy Algorithms Knapsack Problems</vt:lpstr>
      <vt:lpstr>CLRS Readings</vt:lpstr>
      <vt:lpstr>Knapsack Problems</vt:lpstr>
      <vt:lpstr>Knapsack Problems</vt:lpstr>
      <vt:lpstr>Knapsack Problems</vt:lpstr>
      <vt:lpstr>Types of Knapsack Problems</vt:lpstr>
      <vt:lpstr>Types of Knapsack Problems</vt:lpstr>
      <vt:lpstr>Updating Our Problem Statement</vt:lpstr>
      <vt:lpstr>Optimal Substructure</vt:lpstr>
      <vt:lpstr>Aside: Optimal Substructure</vt:lpstr>
      <vt:lpstr>Aside: Optimal Substructure</vt:lpstr>
      <vt:lpstr>Aside: Optimal Substructure</vt:lpstr>
      <vt:lpstr>Aside: Optimal Substructure</vt:lpstr>
      <vt:lpstr>Aside: Optimal Substructure</vt:lpstr>
      <vt:lpstr>Optimal Substructure</vt:lpstr>
      <vt:lpstr>What is the greedy Choice?</vt:lpstr>
      <vt:lpstr>Back To Algorithm!</vt:lpstr>
      <vt:lpstr>Greedy Choice</vt:lpstr>
      <vt:lpstr>Greedy Choice</vt:lpstr>
      <vt:lpstr>Back To Algorithm!</vt:lpstr>
      <vt:lpstr>Greedy Choice</vt:lpstr>
      <vt:lpstr>Fractional Knapsack Algorithm</vt:lpstr>
      <vt:lpstr>Proving Correctness</vt:lpstr>
      <vt:lpstr>Proving Correctness</vt:lpstr>
      <vt:lpstr>PowerPoint Presentation</vt:lpstr>
      <vt:lpstr>PowerPoint Presentation</vt:lpstr>
      <vt:lpstr>PowerPoint Presentation</vt:lpstr>
      <vt:lpstr>PowerPoint Presentation</vt:lpstr>
      <vt:lpstr>Greedy Choice</vt:lpstr>
      <vt:lpstr>What did we learn?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250</cp:revision>
  <dcterms:created xsi:type="dcterms:W3CDTF">2023-02-24T14:15:53Z</dcterms:created>
  <dcterms:modified xsi:type="dcterms:W3CDTF">2025-10-21T13:20:54Z</dcterms:modified>
</cp:coreProperties>
</file>