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31"/>
  </p:notesMasterIdLst>
  <p:sldIdLst>
    <p:sldId id="256" r:id="rId2"/>
    <p:sldId id="617" r:id="rId3"/>
    <p:sldId id="664" r:id="rId4"/>
    <p:sldId id="568" r:id="rId5"/>
    <p:sldId id="586" r:id="rId6"/>
    <p:sldId id="673" r:id="rId7"/>
    <p:sldId id="575" r:id="rId8"/>
    <p:sldId id="707" r:id="rId9"/>
    <p:sldId id="708" r:id="rId10"/>
    <p:sldId id="571" r:id="rId11"/>
    <p:sldId id="572" r:id="rId12"/>
    <p:sldId id="717" r:id="rId13"/>
    <p:sldId id="674" r:id="rId14"/>
    <p:sldId id="675" r:id="rId15"/>
    <p:sldId id="682" r:id="rId16"/>
    <p:sldId id="589" r:id="rId17"/>
    <p:sldId id="709" r:id="rId18"/>
    <p:sldId id="710" r:id="rId19"/>
    <p:sldId id="711" r:id="rId20"/>
    <p:sldId id="712" r:id="rId21"/>
    <p:sldId id="576" r:id="rId22"/>
    <p:sldId id="683" r:id="rId23"/>
    <p:sldId id="713" r:id="rId24"/>
    <p:sldId id="700" r:id="rId25"/>
    <p:sldId id="701" r:id="rId26"/>
    <p:sldId id="702" r:id="rId27"/>
    <p:sldId id="714" r:id="rId28"/>
    <p:sldId id="715" r:id="rId29"/>
    <p:sldId id="71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31"/>
    <p:restoredTop sz="94612"/>
  </p:normalViewPr>
  <p:slideViewPr>
    <p:cSldViewPr snapToGrid="0" snapToObjects="1">
      <p:cViewPr varScale="1">
        <p:scale>
          <a:sx n="132" d="100"/>
          <a:sy n="13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CA1C97-6926-BC4F-A686-49C7D9ECAEEF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4EFB6-74AC-5345-8825-4F0C1A662957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D34A-F8AE-0743-AB2D-FC647C55B36D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DE51-0FD8-8544-8FDE-DE92A3964E67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EDD13-75B3-F443-B5CE-FECFE0E1B2CF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E0F5C-DCF4-E540-94ED-CC5FF64CADE7}" type="datetime1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4FC2D-7BE9-EB47-B9C7-5D8756FEDE9A}" type="datetime1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F0B8B-D467-0746-8C66-7C0F7A7C5A15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E7D3-DC5C-3D40-B004-D6411FDAC4D1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91221-AE36-7643-BCF1-4FCD92DADD84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D75A-2258-3E4D-8B74-ED3B7CF0EE1D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63E2-7668-2248-B7B1-87F644C213CA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E677-3F57-CB47-9D8B-DB34C0C056C2}" type="datetime1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457-636A-B84F-99F3-6F08E66759C5}" type="datetime1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CED1-1B31-D549-A5D7-0B5C1B36EAE8}" type="datetime1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47BD1-6B3E-234F-9B04-75AE98ED1E70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6453-A247-1B45-BFC3-478BB8FA51EE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6A1B-E11E-C943-B62D-9A3228722D93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Greedy Algorithms: Activity Selection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Data Structures and Algorithms 2</a:t>
            </a:r>
            <a:br>
              <a:rPr lang="en-US" dirty="0"/>
            </a:br>
            <a:r>
              <a:rPr lang="en-US" dirty="0"/>
              <a:t>Mark Floryan and Aaron Bloomfield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141413" y="423445"/>
            <a:ext cx="9905998" cy="643354"/>
          </a:xfrm>
        </p:spPr>
        <p:txBody>
          <a:bodyPr/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Greedy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941" y="1751139"/>
            <a:ext cx="9316942" cy="2349945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ActivitySelect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Activities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  Select some first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activity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to schedule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  Eliminate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activities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incompatible selected one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  Repeat until no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activity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left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96C2381-B25A-F9CB-341D-2AAE21C4B8A1}"/>
              </a:ext>
            </a:extLst>
          </p:cNvPr>
          <p:cNvSpPr txBox="1">
            <a:spLocks/>
          </p:cNvSpPr>
          <p:nvPr/>
        </p:nvSpPr>
        <p:spPr>
          <a:xfrm>
            <a:off x="5579174" y="4767136"/>
            <a:ext cx="5335587" cy="1271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None/>
            </a:pPr>
            <a:r>
              <a:rPr lang="en-US" sz="2800" b="1" i="1" u="sng" dirty="0">
                <a:ea typeface="ＭＳ Ｐゴシック" charset="0"/>
                <a:cs typeface="ＭＳ Ｐゴシック" charset="0"/>
              </a:rPr>
              <a:t>Hard Part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: </a:t>
            </a:r>
            <a:r>
              <a:rPr lang="en-US" sz="2800" i="1" dirty="0">
                <a:ea typeface="ＭＳ Ｐゴシック" charset="0"/>
                <a:cs typeface="ＭＳ Ｐゴシック" charset="0"/>
              </a:rPr>
              <a:t>What is a good greedy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en-US" sz="2800" i="1" dirty="0">
                <a:ea typeface="ＭＳ Ｐゴシック" charset="0"/>
                <a:cs typeface="ＭＳ Ｐゴシック" charset="0"/>
              </a:rPr>
              <a:t>choice for selecting next item?</a:t>
            </a:r>
          </a:p>
          <a:p>
            <a:pPr marL="514350" indent="-514350"/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985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143001" y="341149"/>
            <a:ext cx="9905998" cy="725650"/>
          </a:xfrm>
        </p:spPr>
        <p:txBody>
          <a:bodyPr/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Some Possible Greedy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903CD-4AD8-D7D5-6A5C-970798B89E26}"/>
              </a:ext>
            </a:extLst>
          </p:cNvPr>
          <p:cNvSpPr txBox="1">
            <a:spLocks/>
          </p:cNvSpPr>
          <p:nvPr/>
        </p:nvSpPr>
        <p:spPr>
          <a:xfrm>
            <a:off x="1143001" y="1749583"/>
            <a:ext cx="4092003" cy="110334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Pick the next compatible activity that </a:t>
            </a:r>
            <a:r>
              <a:rPr lang="en-US" dirty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starts earliest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62D3E1-FF42-8C07-D2F1-532254E97592}"/>
              </a:ext>
            </a:extLst>
          </p:cNvPr>
          <p:cNvSpPr txBox="1">
            <a:spLocks/>
          </p:cNvSpPr>
          <p:nvPr/>
        </p:nvSpPr>
        <p:spPr>
          <a:xfrm>
            <a:off x="1264064" y="3346704"/>
            <a:ext cx="2455227" cy="124024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Pick the </a:t>
            </a:r>
            <a:r>
              <a:rPr lang="en-US" dirty="0">
                <a:solidFill>
                  <a:schemeClr val="accent3"/>
                </a:solidFill>
                <a:ea typeface="ＭＳ Ｐゴシック" charset="0"/>
                <a:cs typeface="ＭＳ Ｐゴシック" charset="0"/>
              </a:rPr>
              <a:t>shortest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 activity activity first.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19DE6E-3B05-6540-7ED0-10371F74FB34}"/>
              </a:ext>
            </a:extLst>
          </p:cNvPr>
          <p:cNvSpPr txBox="1">
            <a:spLocks/>
          </p:cNvSpPr>
          <p:nvPr/>
        </p:nvSpPr>
        <p:spPr>
          <a:xfrm>
            <a:off x="5978590" y="1554480"/>
            <a:ext cx="3833780" cy="1150734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Pick the activity that has the </a:t>
            </a:r>
            <a:r>
              <a:rPr lang="en-US" dirty="0">
                <a:solidFill>
                  <a:schemeClr val="accent5"/>
                </a:solidFill>
                <a:ea typeface="ＭＳ Ｐゴシック" charset="0"/>
                <a:cs typeface="ＭＳ Ｐゴシック" charset="0"/>
              </a:rPr>
              <a:t>least conflicts 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(i.e. overlaps).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E46439-D613-4055-4705-F4AD29E36592}"/>
              </a:ext>
            </a:extLst>
          </p:cNvPr>
          <p:cNvSpPr txBox="1">
            <a:spLocks/>
          </p:cNvSpPr>
          <p:nvPr/>
        </p:nvSpPr>
        <p:spPr>
          <a:xfrm>
            <a:off x="8362220" y="3374136"/>
            <a:ext cx="3282631" cy="110334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Pick the next compatible activity that </a:t>
            </a:r>
            <a:r>
              <a:rPr lang="en-US" dirty="0">
                <a:solidFill>
                  <a:schemeClr val="accent4"/>
                </a:solidFill>
                <a:ea typeface="ＭＳ Ｐゴシック" charset="0"/>
                <a:cs typeface="ＭＳ Ｐゴシック" charset="0"/>
              </a:rPr>
              <a:t>finishes the latest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353AF74-FE31-35C8-15DC-5A5994E71F01}"/>
              </a:ext>
            </a:extLst>
          </p:cNvPr>
          <p:cNvSpPr txBox="1">
            <a:spLocks/>
          </p:cNvSpPr>
          <p:nvPr/>
        </p:nvSpPr>
        <p:spPr>
          <a:xfrm>
            <a:off x="2491678" y="4897847"/>
            <a:ext cx="3833780" cy="1150734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Pick the activity that has the </a:t>
            </a:r>
            <a:r>
              <a:rPr lang="en-US" dirty="0">
                <a:solidFill>
                  <a:schemeClr val="accent5"/>
                </a:solidFill>
                <a:ea typeface="ＭＳ Ｐゴシック" charset="0"/>
                <a:cs typeface="ＭＳ Ｐゴシック" charset="0"/>
              </a:rPr>
              <a:t>MOST conflicts 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(i.e. overlaps)?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77C5DA0-D0D5-5360-99A3-ECDD92C2168F}"/>
              </a:ext>
            </a:extLst>
          </p:cNvPr>
          <p:cNvSpPr txBox="1">
            <a:spLocks/>
          </p:cNvSpPr>
          <p:nvPr/>
        </p:nvSpPr>
        <p:spPr>
          <a:xfrm>
            <a:off x="7101109" y="5214869"/>
            <a:ext cx="2902427" cy="60071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Or something else…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FEB0785-85B0-580D-A958-BC493206D84F}"/>
              </a:ext>
            </a:extLst>
          </p:cNvPr>
          <p:cNvSpPr txBox="1">
            <a:spLocks/>
          </p:cNvSpPr>
          <p:nvPr/>
        </p:nvSpPr>
        <p:spPr>
          <a:xfrm>
            <a:off x="4718369" y="3107550"/>
            <a:ext cx="3364928" cy="110334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Pick the next compatible activity that </a:t>
            </a:r>
            <a:r>
              <a:rPr lang="en-US" dirty="0">
                <a:solidFill>
                  <a:schemeClr val="accent4"/>
                </a:solidFill>
                <a:ea typeface="ＭＳ Ｐゴシック" charset="0"/>
                <a:cs typeface="ＭＳ Ｐゴシック" charset="0"/>
              </a:rPr>
              <a:t>finishes the earliest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2756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6C24EF6-675F-F924-5338-8060CB061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572" y="1326188"/>
            <a:ext cx="8815839" cy="446501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Identify a </a:t>
            </a:r>
            <a:r>
              <a:rPr lang="en-US" dirty="0">
                <a:solidFill>
                  <a:srgbClr val="FF00FF"/>
                </a:solidFill>
              </a:rPr>
              <a:t>greedy choice property</a:t>
            </a:r>
            <a:endParaRPr lang="en-US"/>
          </a:p>
          <a:p>
            <a:endParaRPr lang="en-US" dirty="0"/>
          </a:p>
          <a:p>
            <a:r>
              <a:rPr lang="en-US" dirty="0"/>
              <a:t>Shortest interval</a:t>
            </a:r>
          </a:p>
          <a:p>
            <a:endParaRPr lang="en-US" dirty="0"/>
          </a:p>
          <a:p>
            <a:r>
              <a:rPr lang="en-US" dirty="0"/>
              <a:t>Fewest conflicts</a:t>
            </a:r>
          </a:p>
          <a:p>
            <a:endParaRPr lang="en-US" dirty="0"/>
          </a:p>
          <a:p>
            <a:r>
              <a:rPr lang="en-US" dirty="0"/>
              <a:t>Earliest start</a:t>
            </a:r>
          </a:p>
          <a:p>
            <a:endParaRPr lang="en-US" dirty="0"/>
          </a:p>
          <a:p>
            <a:r>
              <a:rPr lang="en-US" dirty="0"/>
              <a:t>Earliest end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4CADCF0-6043-A19C-1EF7-0340ECC6F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41149"/>
            <a:ext cx="9905998" cy="725650"/>
          </a:xfrm>
        </p:spPr>
        <p:txBody>
          <a:bodyPr/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Some Possible Greedy Choices</a:t>
            </a:r>
          </a:p>
        </p:txBody>
      </p:sp>
      <p:pic>
        <p:nvPicPr>
          <p:cNvPr id="7" name="Picture 6" descr="A diagram of arrows and dots&#10;&#10;AI-generated content may be incorrect.">
            <a:extLst>
              <a:ext uri="{FF2B5EF4-FFF2-40B4-BE49-F238E27FC236}">
                <a16:creationId xmlns:a16="http://schemas.microsoft.com/office/drawing/2014/main" id="{002CFC1B-797D-980D-C445-5D1FD6E02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3116" y="2225651"/>
            <a:ext cx="4944311" cy="2668114"/>
          </a:xfrm>
          <a:prstGeom prst="rect">
            <a:avLst/>
          </a:prstGeom>
        </p:spPr>
      </p:pic>
      <p:pic>
        <p:nvPicPr>
          <p:cNvPr id="10" name="Picture 9" descr="A green tick mark on a black background&#10;&#10;AI-generated content may be incorrect.">
            <a:extLst>
              <a:ext uri="{FF2B5EF4-FFF2-40B4-BE49-F238E27FC236}">
                <a16:creationId xmlns:a16="http://schemas.microsoft.com/office/drawing/2014/main" id="{5DB335FF-640F-88E8-9CD7-322EED65A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164" y="5244702"/>
            <a:ext cx="780303" cy="71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907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1" y="253394"/>
            <a:ext cx="9905998" cy="692757"/>
          </a:xfrm>
        </p:spPr>
        <p:txBody>
          <a:bodyPr/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93D5526-588C-2AF5-B4CF-6615F1079896}"/>
              </a:ext>
            </a:extLst>
          </p:cNvPr>
          <p:cNvGrpSpPr/>
          <p:nvPr/>
        </p:nvGrpSpPr>
        <p:grpSpPr>
          <a:xfrm>
            <a:off x="3009900" y="3355213"/>
            <a:ext cx="6172200" cy="1682496"/>
            <a:chOff x="3063240" y="3246121"/>
            <a:chExt cx="6172200" cy="168249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7BEDD4E-7C52-657F-783A-F0E34FD0BBF9}"/>
                </a:ext>
              </a:extLst>
            </p:cNvPr>
            <p:cNvSpPr/>
            <p:nvPr/>
          </p:nvSpPr>
          <p:spPr>
            <a:xfrm>
              <a:off x="3063240" y="3246121"/>
              <a:ext cx="6172200" cy="1682496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06" name="Line 5"/>
            <p:cNvSpPr>
              <a:spLocks noChangeShapeType="1"/>
            </p:cNvSpPr>
            <p:nvPr/>
          </p:nvSpPr>
          <p:spPr bwMode="auto">
            <a:xfrm>
              <a:off x="3346704" y="4564379"/>
              <a:ext cx="838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Line 6"/>
            <p:cNvSpPr>
              <a:spLocks noChangeShapeType="1"/>
            </p:cNvSpPr>
            <p:nvPr/>
          </p:nvSpPr>
          <p:spPr bwMode="auto">
            <a:xfrm>
              <a:off x="4413504" y="4259579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8" name="Line 7"/>
            <p:cNvSpPr>
              <a:spLocks noChangeShapeType="1"/>
            </p:cNvSpPr>
            <p:nvPr/>
          </p:nvSpPr>
          <p:spPr bwMode="auto">
            <a:xfrm>
              <a:off x="3575304" y="3649979"/>
              <a:ext cx="17526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9" name="Line 8"/>
            <p:cNvSpPr>
              <a:spLocks noChangeShapeType="1"/>
            </p:cNvSpPr>
            <p:nvPr/>
          </p:nvSpPr>
          <p:spPr bwMode="auto">
            <a:xfrm>
              <a:off x="5327904" y="4564379"/>
              <a:ext cx="26670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0" name="Line 9"/>
            <p:cNvSpPr>
              <a:spLocks noChangeShapeType="1"/>
            </p:cNvSpPr>
            <p:nvPr/>
          </p:nvSpPr>
          <p:spPr bwMode="auto">
            <a:xfrm>
              <a:off x="3880104" y="3954779"/>
              <a:ext cx="28194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1" name="Line 10"/>
            <p:cNvSpPr>
              <a:spLocks noChangeShapeType="1"/>
            </p:cNvSpPr>
            <p:nvPr/>
          </p:nvSpPr>
          <p:spPr bwMode="auto">
            <a:xfrm>
              <a:off x="7309104" y="3954779"/>
              <a:ext cx="16764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0" name="Text Box 13"/>
            <p:cNvSpPr txBox="1">
              <a:spLocks noChangeArrowheads="1"/>
            </p:cNvSpPr>
            <p:nvPr/>
          </p:nvSpPr>
          <p:spPr bwMode="auto">
            <a:xfrm>
              <a:off x="3575304" y="4209541"/>
              <a:ext cx="3365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33801" name="Text Box 14"/>
            <p:cNvSpPr txBox="1">
              <a:spLocks noChangeArrowheads="1"/>
            </p:cNvSpPr>
            <p:nvPr/>
          </p:nvSpPr>
          <p:spPr bwMode="auto">
            <a:xfrm>
              <a:off x="4489704" y="3936491"/>
              <a:ext cx="3365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3"/>
                  </a:solidFill>
                  <a:latin typeface="Courier New" charset="0"/>
                </a:rPr>
                <a:t>2</a:t>
              </a:r>
            </a:p>
          </p:txBody>
        </p:sp>
        <p:sp>
          <p:nvSpPr>
            <p:cNvPr id="33802" name="Text Box 15"/>
            <p:cNvSpPr txBox="1">
              <a:spLocks noChangeArrowheads="1"/>
            </p:cNvSpPr>
            <p:nvPr/>
          </p:nvSpPr>
          <p:spPr bwMode="auto">
            <a:xfrm>
              <a:off x="4229354" y="3326891"/>
              <a:ext cx="3365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3"/>
                  </a:solidFill>
                  <a:latin typeface="Courier New" charset="0"/>
                </a:rPr>
                <a:t>3</a:t>
              </a:r>
            </a:p>
          </p:txBody>
        </p:sp>
        <p:sp>
          <p:nvSpPr>
            <p:cNvPr id="33803" name="Text Box 16"/>
            <p:cNvSpPr txBox="1">
              <a:spLocks noChangeArrowheads="1"/>
            </p:cNvSpPr>
            <p:nvPr/>
          </p:nvSpPr>
          <p:spPr bwMode="auto">
            <a:xfrm>
              <a:off x="5023104" y="3631691"/>
              <a:ext cx="3365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3"/>
                  </a:solidFill>
                  <a:latin typeface="Courier New" charset="0"/>
                </a:rPr>
                <a:t>4</a:t>
              </a:r>
            </a:p>
          </p:txBody>
        </p:sp>
        <p:sp>
          <p:nvSpPr>
            <p:cNvPr id="33804" name="Text Box 17"/>
            <p:cNvSpPr txBox="1">
              <a:spLocks noChangeArrowheads="1"/>
            </p:cNvSpPr>
            <p:nvPr/>
          </p:nvSpPr>
          <p:spPr bwMode="auto">
            <a:xfrm>
              <a:off x="6515354" y="4225416"/>
              <a:ext cx="3365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3"/>
                  </a:solidFill>
                  <a:latin typeface="Courier New" charset="0"/>
                </a:rPr>
                <a:t>5</a:t>
              </a:r>
            </a:p>
          </p:txBody>
        </p:sp>
        <p:sp>
          <p:nvSpPr>
            <p:cNvPr id="33805" name="Text Box 18"/>
            <p:cNvSpPr txBox="1">
              <a:spLocks noChangeArrowheads="1"/>
            </p:cNvSpPr>
            <p:nvPr/>
          </p:nvSpPr>
          <p:spPr bwMode="auto">
            <a:xfrm>
              <a:off x="7994904" y="3631691"/>
              <a:ext cx="3365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3"/>
                  </a:solidFill>
                  <a:latin typeface="Courier New" charset="0"/>
                </a:rPr>
                <a:t>6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F2529759-BE3A-D3C9-7147-FC96B462E3CB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970897" y="1204596"/>
                <a:ext cx="8250206" cy="1475232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b="1" i="1" u="sng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Activity Selection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: Given a list of activities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A</m:t>
                    </m:r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={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a</m:t>
                        </m:r>
                      </m:e>
                      <m:sub>
                        <m: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,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a</m:t>
                        </m:r>
                      </m:e>
                      <m:sub>
                        <m: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,…,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n</m:t>
                        </m:r>
                      </m:sub>
                    </m:sSub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}</m:t>
                    </m:r>
                  </m:oMath>
                </a14:m>
                <a:r>
                  <a:rPr lang="en-US" dirty="0">
                    <a:solidFill>
                      <a:schemeClr val="accent3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 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where each activity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=(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 is defined by a </a:t>
                </a:r>
                <a:r>
                  <a:rPr lang="en-US" dirty="0">
                    <a:solidFill>
                      <a:schemeClr val="accent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start time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 and </a:t>
                </a:r>
                <a:r>
                  <a:rPr lang="en-US" dirty="0">
                    <a:solidFill>
                      <a:schemeClr val="accent4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finish time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. Select the maximum number of activities that can be fit into one schedule</a:t>
                </a: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F2529759-BE3A-D3C9-7147-FC96B462E3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897" y="1204596"/>
                <a:ext cx="8250206" cy="1475232"/>
              </a:xfrm>
              <a:prstGeom prst="rect">
                <a:avLst/>
              </a:prstGeom>
              <a:blipFill>
                <a:blip r:embed="rId2"/>
                <a:stretch>
                  <a:fillRect l="-767" t="-2542" b="-5085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4BDFBEFF-0739-0A63-3C73-35423D856E9C}"/>
              </a:ext>
            </a:extLst>
          </p:cNvPr>
          <p:cNvSpPr txBox="1"/>
          <p:nvPr/>
        </p:nvSpPr>
        <p:spPr>
          <a:xfrm>
            <a:off x="8093964" y="6035040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is the optimal solution?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DE48597-385E-2A18-FF14-3A859026100B}"/>
              </a:ext>
            </a:extLst>
          </p:cNvPr>
          <p:cNvCxnSpPr/>
          <p:nvPr/>
        </p:nvCxnSpPr>
        <p:spPr>
          <a:xfrm>
            <a:off x="8439912" y="5276088"/>
            <a:ext cx="492252" cy="68580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522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1" y="444782"/>
            <a:ext cx="9905998" cy="111884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Activity Selection: A Greedy Algorithm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C8DE4B-3A50-8E06-DBE4-CFF0BA65210A}"/>
              </a:ext>
            </a:extLst>
          </p:cNvPr>
          <p:cNvSpPr txBox="1">
            <a:spLocks/>
          </p:cNvSpPr>
          <p:nvPr/>
        </p:nvSpPr>
        <p:spPr>
          <a:xfrm>
            <a:off x="4037092" y="2659494"/>
            <a:ext cx="4117816" cy="110334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Pick the next compatible activity that </a:t>
            </a:r>
            <a:r>
              <a:rPr lang="en-US" dirty="0">
                <a:solidFill>
                  <a:schemeClr val="accent4"/>
                </a:solidFill>
                <a:ea typeface="ＭＳ Ｐゴシック" charset="0"/>
                <a:cs typeface="ＭＳ Ｐゴシック" charset="0"/>
              </a:rPr>
              <a:t>finishes the earliest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4AAF49-B0C9-3FBC-CA65-F8672EDEBA40}"/>
              </a:ext>
            </a:extLst>
          </p:cNvPr>
          <p:cNvSpPr txBox="1"/>
          <p:nvPr/>
        </p:nvSpPr>
        <p:spPr>
          <a:xfrm>
            <a:off x="2313432" y="477316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Turns out this one is correct. Intuition: This one maximizes the size of the subproblem!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2E0BC-43A6-69AC-6A8F-6AB344CA2613}"/>
              </a:ext>
            </a:extLst>
          </p:cNvPr>
          <p:cNvCxnSpPr/>
          <p:nvPr/>
        </p:nvCxnSpPr>
        <p:spPr>
          <a:xfrm flipV="1">
            <a:off x="5074920" y="3931920"/>
            <a:ext cx="338328" cy="73152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294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25546"/>
            <a:ext cx="9905998" cy="60677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Back to Semester at Sea…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981200" y="5885688"/>
            <a:ext cx="2737104" cy="461665"/>
          </a:xfrm>
          <a:prstGeom prst="rect">
            <a:avLst/>
          </a:prstGeom>
          <a:noFill/>
          <a:ln w="9525">
            <a:solidFill>
              <a:schemeClr val="tx1">
                <a:lumMod val="9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Solution:  2, 6, 9, 11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846F9407-C42A-B522-DE40-6A5D698843D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19723978"/>
              </p:ext>
            </p:extLst>
          </p:nvPr>
        </p:nvGraphicFramePr>
        <p:xfrm>
          <a:off x="1981200" y="1200150"/>
          <a:ext cx="8229600" cy="44577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4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1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Id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1"/>
                          </a:solidFill>
                        </a:rPr>
                        <a:t>Start</a:t>
                      </a:r>
                      <a:endParaRPr lang="en-US" sz="24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/>
                          </a:solidFill>
                        </a:rPr>
                        <a:t>Finish</a:t>
                      </a:r>
                      <a:endParaRPr lang="en-US" sz="2400" b="1" i="0" u="none" strike="noStrike" dirty="0">
                        <a:solidFill>
                          <a:schemeClr val="accent4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Len</a:t>
                      </a:r>
                      <a:endParaRPr lang="en-US" sz="2400" b="1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</a:rPr>
                        <a:t>Activity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Fractals, Recursion and </a:t>
                      </a:r>
                      <a:r>
                        <a:rPr kumimoji="0" lang="en-US" sz="18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Crayolas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Tropical Drink Engineering with Prof. Bloomfield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Managing Keyboard Fatigue with Swedish Massage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Applied </a:t>
                      </a:r>
                      <a:r>
                        <a:rPr kumimoji="0" lang="en-US" sz="18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ChemE</a:t>
                      </a: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: Suntan Oil or Lotion?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Optimization, Greedy Algorithms, and the Buffet Line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Hydrodynamics and Surfing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Computational Genetics and Infectious Diseases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Turing Award Speech Karaoke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Pool Tanning for Engineers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Mechanics, Dynamics and Shuffleboard Physics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Discrete Math Applications in Gambling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32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58F2780-8AB4-126F-324C-94D1991D7D14}"/>
              </a:ext>
            </a:extLst>
          </p:cNvPr>
          <p:cNvSpPr/>
          <p:nvPr/>
        </p:nvSpPr>
        <p:spPr>
          <a:xfrm>
            <a:off x="2286000" y="1469136"/>
            <a:ext cx="7620000" cy="4038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1143001" y="252758"/>
            <a:ext cx="9905998" cy="60677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Visualizing these Activities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81312970"/>
              </p:ext>
            </p:extLst>
          </p:nvPr>
        </p:nvGraphicFramePr>
        <p:xfrm>
          <a:off x="2286000" y="1469136"/>
          <a:ext cx="7620000" cy="4038600"/>
        </p:xfrm>
        <a:graphic>
          <a:graphicData uri="http://schemas.openxmlformats.org/drawingml/2006/table">
            <a:tbl>
              <a:tblPr/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7148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ID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Start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 End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626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87E94-4EB4-9253-DBA9-73993CD84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28D50C-D279-C0DD-0AE3-112B1F5D0CCC}"/>
              </a:ext>
            </a:extLst>
          </p:cNvPr>
          <p:cNvSpPr/>
          <p:nvPr/>
        </p:nvSpPr>
        <p:spPr>
          <a:xfrm>
            <a:off x="2286000" y="1469136"/>
            <a:ext cx="7620000" cy="4038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Title 1">
            <a:extLst>
              <a:ext uri="{FF2B5EF4-FFF2-40B4-BE49-F238E27FC236}">
                <a16:creationId xmlns:a16="http://schemas.microsoft.com/office/drawing/2014/main" id="{5CED6EEE-1CE7-9AC8-F44A-403CF88C6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52758"/>
            <a:ext cx="9905998" cy="60677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Visualizing these Activities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C42017A-F2CE-0AE4-214D-818A7A70CCB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91640585"/>
              </p:ext>
            </p:extLst>
          </p:nvPr>
        </p:nvGraphicFramePr>
        <p:xfrm>
          <a:off x="2286000" y="1469136"/>
          <a:ext cx="7620000" cy="4038600"/>
        </p:xfrm>
        <a:graphic>
          <a:graphicData uri="http://schemas.openxmlformats.org/drawingml/2006/table">
            <a:tbl>
              <a:tblPr/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7148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ID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Start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 End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793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8EBFD-67B3-351D-F0D5-75505EFF9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5989EE4-49B4-D672-3462-7EC27B6337CA}"/>
              </a:ext>
            </a:extLst>
          </p:cNvPr>
          <p:cNvSpPr/>
          <p:nvPr/>
        </p:nvSpPr>
        <p:spPr>
          <a:xfrm>
            <a:off x="2286000" y="1469136"/>
            <a:ext cx="7620000" cy="4038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Title 1">
            <a:extLst>
              <a:ext uri="{FF2B5EF4-FFF2-40B4-BE49-F238E27FC236}">
                <a16:creationId xmlns:a16="http://schemas.microsoft.com/office/drawing/2014/main" id="{EAEED8F9-B25E-BA26-D050-D3CE524C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52758"/>
            <a:ext cx="9905998" cy="60677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Visualizing these Activities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582532-250C-EF34-146E-A54F6581461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37420059"/>
              </p:ext>
            </p:extLst>
          </p:nvPr>
        </p:nvGraphicFramePr>
        <p:xfrm>
          <a:off x="2286000" y="1469136"/>
          <a:ext cx="7620000" cy="4038600"/>
        </p:xfrm>
        <a:graphic>
          <a:graphicData uri="http://schemas.openxmlformats.org/drawingml/2006/table">
            <a:tbl>
              <a:tblPr/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7148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ID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Start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 End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249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F2CAA-91A8-8E0A-A219-803B5FD94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DE2821-4403-30C1-78C1-FFFC4A5F4B1F}"/>
              </a:ext>
            </a:extLst>
          </p:cNvPr>
          <p:cNvSpPr/>
          <p:nvPr/>
        </p:nvSpPr>
        <p:spPr>
          <a:xfrm>
            <a:off x="2286000" y="1469136"/>
            <a:ext cx="7620000" cy="4038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Title 1">
            <a:extLst>
              <a:ext uri="{FF2B5EF4-FFF2-40B4-BE49-F238E27FC236}">
                <a16:creationId xmlns:a16="http://schemas.microsoft.com/office/drawing/2014/main" id="{3FDFF6B3-0663-8337-B81C-EFE42536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52758"/>
            <a:ext cx="9905998" cy="60677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Visualizing these Activities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485502C-7957-155D-C0A0-839F1E200AB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43010913"/>
              </p:ext>
            </p:extLst>
          </p:nvPr>
        </p:nvGraphicFramePr>
        <p:xfrm>
          <a:off x="2286000" y="1469136"/>
          <a:ext cx="7620000" cy="4038600"/>
        </p:xfrm>
        <a:graphic>
          <a:graphicData uri="http://schemas.openxmlformats.org/drawingml/2006/table">
            <a:tbl>
              <a:tblPr/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7148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ID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Start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 End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34470"/>
            <a:ext cx="9905998" cy="625066"/>
          </a:xfrm>
        </p:spPr>
        <p:txBody>
          <a:bodyPr/>
          <a:lstStyle/>
          <a:p>
            <a:pPr algn="ctr"/>
            <a:r>
              <a:rPr lang="en-US" dirty="0"/>
              <a:t>CLRS Readings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214" y="2010476"/>
            <a:ext cx="4445572" cy="1728153"/>
          </a:xfrm>
        </p:spPr>
        <p:txBody>
          <a:bodyPr>
            <a:normAutofit/>
          </a:bodyPr>
          <a:lstStyle/>
          <a:p>
            <a:r>
              <a:rPr lang="en-US" dirty="0"/>
              <a:t>Chapter 16, Greedy Algorithms</a:t>
            </a:r>
          </a:p>
          <a:p>
            <a:pPr lvl="1"/>
            <a:r>
              <a:rPr lang="en-US" dirty="0"/>
              <a:t>Intro, page 414</a:t>
            </a:r>
          </a:p>
          <a:p>
            <a:pPr lvl="1"/>
            <a:r>
              <a:rPr lang="en-US" dirty="0"/>
              <a:t>Section 16.1, Activity Selection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6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F9043-3287-BA8B-268D-76CC2360A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DBE4CC-7902-94D6-AE0F-2341808CF620}"/>
              </a:ext>
            </a:extLst>
          </p:cNvPr>
          <p:cNvSpPr/>
          <p:nvPr/>
        </p:nvSpPr>
        <p:spPr>
          <a:xfrm>
            <a:off x="2286000" y="1469136"/>
            <a:ext cx="7620000" cy="4038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Title 1">
            <a:extLst>
              <a:ext uri="{FF2B5EF4-FFF2-40B4-BE49-F238E27FC236}">
                <a16:creationId xmlns:a16="http://schemas.microsoft.com/office/drawing/2014/main" id="{7A8C8F73-7BB1-BEE5-6A39-32032CABF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52758"/>
            <a:ext cx="9905998" cy="60677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Visualizing these Activities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635B610-46F2-DA6B-954D-4EF830D49E6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37312027"/>
              </p:ext>
            </p:extLst>
          </p:nvPr>
        </p:nvGraphicFramePr>
        <p:xfrm>
          <a:off x="2286000" y="1469136"/>
          <a:ext cx="7620000" cy="4038600"/>
        </p:xfrm>
        <a:graphic>
          <a:graphicData uri="http://schemas.openxmlformats.org/drawingml/2006/table">
            <a:tbl>
              <a:tblPr/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7148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ID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Start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 End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348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143001" y="245251"/>
            <a:ext cx="9905998" cy="588490"/>
          </a:xfrm>
        </p:spPr>
        <p:txBody>
          <a:bodyPr/>
          <a:lstStyle/>
          <a:p>
            <a:pPr algn="ctr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Recursive Greedy Algorithm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981200" y="4197096"/>
            <a:ext cx="8229600" cy="1847088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Calibri" charset="0"/>
              </a:rPr>
              <a:t>Initial call: RECURSIVE-ACTIVITY-SELECTOR(s, f, 0, n)</a:t>
            </a:r>
          </a:p>
          <a:p>
            <a:pPr eaLnBrk="1" hangingPunct="1"/>
            <a:r>
              <a:rPr lang="en-US" sz="2800" dirty="0">
                <a:latin typeface="Calibri" charset="0"/>
              </a:rPr>
              <a:t>Run time is </a:t>
            </a:r>
            <a:r>
              <a:rPr lang="el-GR" sz="2800" dirty="0">
                <a:latin typeface="Calibri" charset="0"/>
              </a:rPr>
              <a:t>θ</a:t>
            </a:r>
            <a:r>
              <a:rPr lang="en-US" sz="2800" dirty="0">
                <a:latin typeface="Calibri" charset="0"/>
              </a:rPr>
              <a:t>(n), assuming the activities are already sorted by finish times</a:t>
            </a: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1440132" y="1575137"/>
            <a:ext cx="9311735" cy="203132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RECURSIVE-ACTIVITY-SELECTOR(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k,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eaLnBrk="1" hangingPunct="1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   m = k + 1  // start with the activity after last added</a:t>
            </a:r>
          </a:p>
          <a:p>
            <a:pPr algn="l" eaLnBrk="1" hangingPunct="1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   while m ≤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s[m]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f[k]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find first activity to finish</a:t>
            </a:r>
          </a:p>
          <a:p>
            <a:pPr algn="l" eaLnBrk="1" hangingPunct="1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      m = m + 1</a:t>
            </a:r>
          </a:p>
          <a:p>
            <a:pPr algn="l" eaLnBrk="1" hangingPunct="1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   if m ≤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 algn="l" eaLnBrk="1" hangingPunct="1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       return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{a</a:t>
            </a:r>
            <a:r>
              <a:rPr lang="en-US" baseline="-25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U RECURSIVE-ACTIVITY-SELECTOR(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m,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 eaLnBrk="1" hangingPunct="1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    else return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Ø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4401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61902"/>
            <a:ext cx="9905998" cy="716506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Non-recursive algorithm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450848" y="1592642"/>
            <a:ext cx="4191000" cy="4525963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greedy-interval 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n = 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s.length</a:t>
            </a:r>
            <a:endParaRPr lang="en-US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{a</a:t>
            </a:r>
            <a:r>
              <a:rPr lang="en-US" baseline="-25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k = 1   # last added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for m = 2 to n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s[m]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≥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f[k]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A U {a</a:t>
            </a:r>
            <a:r>
              <a:rPr lang="en-US" baseline="-25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k = m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862320" y="2452021"/>
            <a:ext cx="5384800" cy="2430717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s is an array of the intervals’ start times</a:t>
            </a:r>
          </a:p>
          <a:p>
            <a:pPr algn="just"/>
            <a:r>
              <a:rPr lang="en-US" dirty="0"/>
              <a:t>f is an array of the intervals’ finish times, </a:t>
            </a:r>
            <a:r>
              <a:rPr lang="en-US" u="sng" dirty="0"/>
              <a:t>sorted</a:t>
            </a:r>
          </a:p>
          <a:p>
            <a:pPr algn="just"/>
            <a:r>
              <a:rPr lang="en-US" dirty="0"/>
              <a:t>A is the array of the intervals to schedule</a:t>
            </a:r>
          </a:p>
          <a:p>
            <a:pPr algn="just"/>
            <a:r>
              <a:rPr lang="en-US" dirty="0"/>
              <a:t>How long does this take?</a:t>
            </a:r>
          </a:p>
        </p:txBody>
      </p:sp>
    </p:spTree>
    <p:extLst>
      <p:ext uri="{BB962C8B-B14F-4D97-AF65-F5344CB8AC3E}">
        <p14:creationId xmlns:p14="http://schemas.microsoft.com/office/powerpoint/2010/main" val="2521905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35B33-E4D1-B7F5-AB38-180EFD455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C5EEA-BD32-BF58-245E-2C67ABD026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Proving Correctness</a:t>
            </a:r>
          </a:p>
        </p:txBody>
      </p:sp>
    </p:spTree>
    <p:extLst>
      <p:ext uri="{BB962C8B-B14F-4D97-AF65-F5344CB8AC3E}">
        <p14:creationId xmlns:p14="http://schemas.microsoft.com/office/powerpoint/2010/main" val="6048986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426494"/>
            <a:ext cx="9905998" cy="707362"/>
          </a:xfrm>
        </p:spPr>
        <p:txBody>
          <a:bodyPr/>
          <a:lstStyle/>
          <a:p>
            <a:pPr algn="ctr"/>
            <a:r>
              <a:rPr lang="en-US" sz="3200" dirty="0"/>
              <a:t>Proving the Greedy Choice Property?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19528" y="3429000"/>
            <a:ext cx="7552944" cy="2398551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Proof Overview:</a:t>
            </a:r>
          </a:p>
          <a:p>
            <a:pPr lvl="1"/>
            <a:r>
              <a:rPr lang="en-US" dirty="0"/>
              <a:t>Assume </a:t>
            </a:r>
            <a:r>
              <a:rPr lang="en-US" b="1" i="1" dirty="0"/>
              <a:t>earliest finish time activity NOT in optimal </a:t>
            </a:r>
            <a:r>
              <a:rPr lang="en-US" dirty="0"/>
              <a:t>schedule</a:t>
            </a:r>
          </a:p>
          <a:p>
            <a:pPr lvl="1"/>
            <a:r>
              <a:rPr lang="en-US" dirty="0"/>
              <a:t>Describe what </a:t>
            </a:r>
            <a:r>
              <a:rPr lang="en-US" b="1" i="1" dirty="0"/>
              <a:t>optimal solution must look like </a:t>
            </a:r>
            <a:r>
              <a:rPr lang="en-US" dirty="0"/>
              <a:t>instead</a:t>
            </a:r>
          </a:p>
          <a:p>
            <a:pPr lvl="1"/>
            <a:r>
              <a:rPr lang="en-US" dirty="0"/>
              <a:t>Show we can </a:t>
            </a:r>
            <a:r>
              <a:rPr lang="en-US" b="1" i="1" dirty="0"/>
              <a:t>switch in the earliest finish time item </a:t>
            </a:r>
            <a:r>
              <a:rPr lang="en-US" dirty="0"/>
              <a:t>without changing the optimality of the solution (take one thing out, put one thing in)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2556144-09C8-83CC-63E4-1B3F61C0B0C2}"/>
              </a:ext>
            </a:extLst>
          </p:cNvPr>
          <p:cNvSpPr txBox="1">
            <a:spLocks/>
          </p:cNvSpPr>
          <p:nvPr/>
        </p:nvSpPr>
        <p:spPr>
          <a:xfrm>
            <a:off x="2596038" y="1825977"/>
            <a:ext cx="6996747" cy="102695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Claim</a:t>
            </a:r>
            <a:r>
              <a:rPr lang="en-US" dirty="0">
                <a:solidFill>
                  <a:schemeClr val="bg1"/>
                </a:solidFill>
              </a:rPr>
              <a:t>: The activity with the earliest finish time is guaranteed to be a member of some optimal solution</a:t>
            </a:r>
          </a:p>
        </p:txBody>
      </p:sp>
    </p:spTree>
    <p:extLst>
      <p:ext uri="{BB962C8B-B14F-4D97-AF65-F5344CB8AC3E}">
        <p14:creationId xmlns:p14="http://schemas.microsoft.com/office/powerpoint/2010/main" val="146356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43614"/>
            <a:ext cx="9905998" cy="600681"/>
          </a:xfrm>
        </p:spPr>
        <p:txBody>
          <a:bodyPr/>
          <a:lstStyle/>
          <a:p>
            <a:pPr algn="ctr"/>
            <a:r>
              <a:rPr lang="en-US" sz="3200" dirty="0"/>
              <a:t>Does Greedy Always Find Optimal Solution?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0DE9B14-A8E7-69E4-8418-AC32825877F0}"/>
              </a:ext>
            </a:extLst>
          </p:cNvPr>
          <p:cNvGrpSpPr/>
          <p:nvPr/>
        </p:nvGrpSpPr>
        <p:grpSpPr>
          <a:xfrm>
            <a:off x="1069783" y="3386554"/>
            <a:ext cx="10049256" cy="2200430"/>
            <a:chOff x="923544" y="3834610"/>
            <a:chExt cx="10049256" cy="220043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E8846C7-0300-C31A-9435-E477EC4A95C0}"/>
                </a:ext>
              </a:extLst>
            </p:cNvPr>
            <p:cNvSpPr/>
            <p:nvPr/>
          </p:nvSpPr>
          <p:spPr>
            <a:xfrm>
              <a:off x="923544" y="3834610"/>
              <a:ext cx="10049256" cy="2200430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52C43AF3-5D77-1847-A0EC-D920FFD7ED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9200" y="4114800"/>
              <a:ext cx="9398000" cy="1524000"/>
              <a:chOff x="480" y="2784"/>
              <a:chExt cx="3552" cy="576"/>
            </a:xfrm>
          </p:grpSpPr>
          <p:sp>
            <p:nvSpPr>
              <p:cNvPr id="7" name="Line 5">
                <a:extLst>
                  <a:ext uri="{FF2B5EF4-FFF2-40B4-BE49-F238E27FC236}">
                    <a16:creationId xmlns:a16="http://schemas.microsoft.com/office/drawing/2014/main" id="{92A15536-0AFD-3041-A523-EFF8676CA5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" y="3360"/>
                <a:ext cx="528" cy="0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6">
                <a:extLst>
                  <a:ext uri="{FF2B5EF4-FFF2-40B4-BE49-F238E27FC236}">
                    <a16:creationId xmlns:a16="http://schemas.microsoft.com/office/drawing/2014/main" id="{BE778DAB-5618-CB4C-AA3C-6057C0CCDB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316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7">
                <a:extLst>
                  <a:ext uri="{FF2B5EF4-FFF2-40B4-BE49-F238E27FC236}">
                    <a16:creationId xmlns:a16="http://schemas.microsoft.com/office/drawing/2014/main" id="{9214D03C-2E2A-724F-919E-24421B86C8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" y="2784"/>
                <a:ext cx="1104" cy="0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5609E356-8A91-864D-B886-8F78055364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8" y="3360"/>
                <a:ext cx="1680" cy="0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9">
                <a:extLst>
                  <a:ext uri="{FF2B5EF4-FFF2-40B4-BE49-F238E27FC236}">
                    <a16:creationId xmlns:a16="http://schemas.microsoft.com/office/drawing/2014/main" id="{A10B497E-415C-2946-9672-A8FEF58C3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2976"/>
                <a:ext cx="1776" cy="0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10">
                <a:extLst>
                  <a:ext uri="{FF2B5EF4-FFF2-40B4-BE49-F238E27FC236}">
                    <a16:creationId xmlns:a16="http://schemas.microsoft.com/office/drawing/2014/main" id="{63322160-3718-DE4D-AA1C-A7616139D6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6" y="2976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accent3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726814C-FCD1-4547-904D-98AD7A457B8F}"/>
                    </a:ext>
                  </a:extLst>
                </p:cNvPr>
                <p:cNvSpPr txBox="1"/>
                <p:nvPr/>
              </p:nvSpPr>
              <p:spPr>
                <a:xfrm>
                  <a:off x="1498600" y="5077768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726814C-FCD1-4547-904D-98AD7A457B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8600" y="5077768"/>
                  <a:ext cx="838200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27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399A464-AA46-C7B7-66F4-7DAC1EDF5BC3}"/>
              </a:ext>
            </a:extLst>
          </p:cNvPr>
          <p:cNvSpPr txBox="1">
            <a:spLocks/>
          </p:cNvSpPr>
          <p:nvPr/>
        </p:nvSpPr>
        <p:spPr>
          <a:xfrm>
            <a:off x="2596038" y="1533369"/>
            <a:ext cx="6996747" cy="102695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Claim</a:t>
            </a:r>
            <a:r>
              <a:rPr lang="en-US" dirty="0">
                <a:solidFill>
                  <a:schemeClr val="bg1"/>
                </a:solidFill>
              </a:rPr>
              <a:t>: The activity with the earliest finish time is guaranteed to be a member of some optimal solution</a:t>
            </a:r>
          </a:p>
        </p:txBody>
      </p:sp>
    </p:spTree>
    <p:extLst>
      <p:ext uri="{BB962C8B-B14F-4D97-AF65-F5344CB8AC3E}">
        <p14:creationId xmlns:p14="http://schemas.microsoft.com/office/powerpoint/2010/main" val="35726430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94353"/>
            <a:ext cx="9905998" cy="707362"/>
          </a:xfrm>
        </p:spPr>
        <p:txBody>
          <a:bodyPr/>
          <a:lstStyle/>
          <a:p>
            <a:pPr algn="ctr"/>
            <a:r>
              <a:rPr lang="en-US" sz="3200" dirty="0"/>
              <a:t>Does Greedy Always Find Optimal Solution?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60700" y="1379639"/>
                <a:ext cx="6080760" cy="686871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i="1" u="sng" dirty="0">
                    <a:solidFill>
                      <a:schemeClr val="bg1"/>
                    </a:solidFill>
                  </a:rPr>
                  <a:t>STEP 1</a:t>
                </a:r>
                <a:r>
                  <a:rPr lang="en-US" dirty="0">
                    <a:solidFill>
                      <a:schemeClr val="bg1"/>
                    </a:solidFill>
                  </a:rPr>
                  <a:t>: 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is NOT in the optimal solution.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60700" y="1379639"/>
                <a:ext cx="6080760" cy="686871"/>
              </a:xfrm>
              <a:blipFill>
                <a:blip r:embed="rId2"/>
                <a:stretch>
                  <a:fillRect l="-1455" t="-1786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0F2EB02-5E81-2C01-1CE8-01974ACD7C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71802" y="2210754"/>
                <a:ext cx="8248396" cy="1090666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b="1" i="1" u="sng" dirty="0">
                    <a:solidFill>
                      <a:schemeClr val="bg1"/>
                    </a:solidFill>
                  </a:rPr>
                  <a:t>STEP 2</a:t>
                </a:r>
                <a:r>
                  <a:rPr lang="en-US" dirty="0">
                    <a:solidFill>
                      <a:schemeClr val="bg1"/>
                    </a:solidFill>
                  </a:rPr>
                  <a:t>: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NOT in optimal solution, then solution contains other intervals instead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i="1" dirty="0">
                    <a:solidFill>
                      <a:schemeClr val="accent3"/>
                    </a:solidFill>
                  </a:rPr>
                  <a:t> </a:t>
                </a:r>
                <a:r>
                  <a:rPr lang="en-US" dirty="0">
                    <a:solidFill>
                      <a:schemeClr val="bg1"/>
                    </a:solidFill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0F2EB02-5E81-2C01-1CE8-01974ACD7C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802" y="2210754"/>
                <a:ext cx="8248396" cy="1090666"/>
              </a:xfrm>
              <a:prstGeom prst="rect">
                <a:avLst/>
              </a:prstGeom>
              <a:blipFill>
                <a:blip r:embed="rId3"/>
                <a:stretch>
                  <a:fillRect l="-107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>
            <a:extLst>
              <a:ext uri="{FF2B5EF4-FFF2-40B4-BE49-F238E27FC236}">
                <a16:creationId xmlns:a16="http://schemas.microsoft.com/office/drawing/2014/main" id="{DDF1436F-1A19-866D-86AC-FBC30D39B93B}"/>
              </a:ext>
            </a:extLst>
          </p:cNvPr>
          <p:cNvGrpSpPr/>
          <p:nvPr/>
        </p:nvGrpSpPr>
        <p:grpSpPr>
          <a:xfrm>
            <a:off x="1196340" y="3785616"/>
            <a:ext cx="9799320" cy="2084832"/>
            <a:chOff x="1045464" y="3429000"/>
            <a:chExt cx="9799320" cy="208483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96F7642-31A2-B3F7-F2AE-C63C210E41D7}"/>
                </a:ext>
              </a:extLst>
            </p:cNvPr>
            <p:cNvSpPr/>
            <p:nvPr/>
          </p:nvSpPr>
          <p:spPr>
            <a:xfrm>
              <a:off x="1045464" y="3429000"/>
              <a:ext cx="9799320" cy="20848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Line 5">
              <a:extLst>
                <a:ext uri="{FF2B5EF4-FFF2-40B4-BE49-F238E27FC236}">
                  <a16:creationId xmlns:a16="http://schemas.microsoft.com/office/drawing/2014/main" id="{CBCCC15F-886C-2427-6331-B4A261988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9200" y="5217741"/>
              <a:ext cx="200406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6" name="Line 6">
              <a:extLst>
                <a:ext uri="{FF2B5EF4-FFF2-40B4-BE49-F238E27FC236}">
                  <a16:creationId xmlns:a16="http://schemas.microsoft.com/office/drawing/2014/main" id="{448F7E41-9A3C-BF80-7C8B-9D88FD61B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7200" y="4709741"/>
              <a:ext cx="762000" cy="0"/>
            </a:xfrm>
            <a:prstGeom prst="line">
              <a:avLst/>
            </a:prstGeom>
            <a:ln w="19050">
              <a:solidFill>
                <a:schemeClr val="accent3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7">
              <a:extLst>
                <a:ext uri="{FF2B5EF4-FFF2-40B4-BE49-F238E27FC236}">
                  <a16:creationId xmlns:a16="http://schemas.microsoft.com/office/drawing/2014/main" id="{70E2F7E2-A33D-77C4-EEA1-B88CF5B57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3693741"/>
              <a:ext cx="2921000" cy="0"/>
            </a:xfrm>
            <a:prstGeom prst="line">
              <a:avLst/>
            </a:prstGeom>
            <a:ln w="19050">
              <a:solidFill>
                <a:schemeClr val="bg1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" name="Line 8">
              <a:extLst>
                <a:ext uri="{FF2B5EF4-FFF2-40B4-BE49-F238E27FC236}">
                  <a16:creationId xmlns:a16="http://schemas.microsoft.com/office/drawing/2014/main" id="{0438C438-4647-0676-F74E-2B48BBB9FE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1200" y="5217741"/>
              <a:ext cx="4445000" cy="0"/>
            </a:xfrm>
            <a:prstGeom prst="line">
              <a:avLst/>
            </a:prstGeom>
            <a:ln w="19050">
              <a:solidFill>
                <a:schemeClr val="accent3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9">
              <a:extLst>
                <a:ext uri="{FF2B5EF4-FFF2-40B4-BE49-F238E27FC236}">
                  <a16:creationId xmlns:a16="http://schemas.microsoft.com/office/drawing/2014/main" id="{444DD2A3-4204-B277-0682-34428EC7A8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8200" y="4201741"/>
              <a:ext cx="4699000" cy="0"/>
            </a:xfrm>
            <a:prstGeom prst="line">
              <a:avLst/>
            </a:prstGeom>
            <a:ln w="19050">
              <a:solidFill>
                <a:schemeClr val="bg1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0">
              <a:extLst>
                <a:ext uri="{FF2B5EF4-FFF2-40B4-BE49-F238E27FC236}">
                  <a16:creationId xmlns:a16="http://schemas.microsoft.com/office/drawing/2014/main" id="{8FF21101-7819-C34F-ACB9-EE4F80DBA3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23200" y="4201741"/>
              <a:ext cx="2794000" cy="0"/>
            </a:xfrm>
            <a:prstGeom prst="line">
              <a:avLst/>
            </a:prstGeom>
            <a:ln w="19050">
              <a:solidFill>
                <a:schemeClr val="bg1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686E17B-AD9D-6E84-5FEC-DD9022702FA2}"/>
                    </a:ext>
                  </a:extLst>
                </p:cNvPr>
                <p:cNvSpPr txBox="1"/>
                <p:nvPr/>
              </p:nvSpPr>
              <p:spPr>
                <a:xfrm>
                  <a:off x="1498600" y="4749253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2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686E17B-AD9D-6E84-5FEC-DD9022702F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8600" y="4749253"/>
                  <a:ext cx="838200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27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18CC120-F07E-2668-5A8C-7A2932411C47}"/>
                    </a:ext>
                  </a:extLst>
                </p:cNvPr>
                <p:cNvSpPr txBox="1"/>
                <p:nvPr/>
              </p:nvSpPr>
              <p:spPr>
                <a:xfrm>
                  <a:off x="2971800" y="4266765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3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18CC120-F07E-2668-5A8C-7A2932411C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1800" y="4266765"/>
                  <a:ext cx="838200" cy="461665"/>
                </a:xfrm>
                <a:prstGeom prst="rect">
                  <a:avLst/>
                </a:prstGeom>
                <a:blipFill>
                  <a:blip r:embed="rId5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25292193-0A31-EBEA-42E7-A46D30C8EC2E}"/>
                    </a:ext>
                  </a:extLst>
                </p:cNvPr>
                <p:cNvSpPr txBox="1"/>
                <p:nvPr/>
              </p:nvSpPr>
              <p:spPr>
                <a:xfrm>
                  <a:off x="6248400" y="4760541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3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25292193-0A31-EBEA-42E7-A46D30C8EC2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8400" y="4760541"/>
                  <a:ext cx="838200" cy="461665"/>
                </a:xfrm>
                <a:prstGeom prst="rect">
                  <a:avLst/>
                </a:prstGeom>
                <a:blipFill>
                  <a:blip r:embed="rId6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4630606-230A-0DB5-C66B-15F60EF2EA9C}"/>
              </a:ext>
            </a:extLst>
          </p:cNvPr>
          <p:cNvSpPr txBox="1"/>
          <p:nvPr/>
        </p:nvSpPr>
        <p:spPr>
          <a:xfrm>
            <a:off x="5896864" y="5925738"/>
            <a:ext cx="5152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1">
                    <a:lumMod val="95000"/>
                  </a:schemeClr>
                </a:solidFill>
              </a:rPr>
              <a:t>*Note: This picture is just an EXAMPLE to help you visualize. Not good enough for a proof on its own</a:t>
            </a:r>
          </a:p>
        </p:txBody>
      </p:sp>
    </p:spTree>
    <p:extLst>
      <p:ext uri="{BB962C8B-B14F-4D97-AF65-F5344CB8AC3E}">
        <p14:creationId xmlns:p14="http://schemas.microsoft.com/office/powerpoint/2010/main" val="20713163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BE85B-5C0B-51DC-9815-307C0F14B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7F243-7FF6-89A5-8ADE-C296F684C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94353"/>
            <a:ext cx="9905998" cy="707362"/>
          </a:xfrm>
        </p:spPr>
        <p:txBody>
          <a:bodyPr/>
          <a:lstStyle/>
          <a:p>
            <a:pPr algn="ctr"/>
            <a:r>
              <a:rPr lang="en-US" sz="3200" dirty="0"/>
              <a:t>Does Greedy Always Find Optimal Solution?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FD481DE-CAC2-CC07-08A2-06DD7C8E0D0C}"/>
              </a:ext>
            </a:extLst>
          </p:cNvPr>
          <p:cNvGrpSpPr/>
          <p:nvPr/>
        </p:nvGrpSpPr>
        <p:grpSpPr>
          <a:xfrm>
            <a:off x="1196340" y="1349828"/>
            <a:ext cx="9799320" cy="1247067"/>
            <a:chOff x="1045464" y="4266764"/>
            <a:chExt cx="9799320" cy="1247067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6CDF36A-14A3-9E16-A7B5-4280AF1330E0}"/>
                </a:ext>
              </a:extLst>
            </p:cNvPr>
            <p:cNvSpPr/>
            <p:nvPr/>
          </p:nvSpPr>
          <p:spPr>
            <a:xfrm>
              <a:off x="1045464" y="4266764"/>
              <a:ext cx="9799320" cy="1247067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Line 5">
              <a:extLst>
                <a:ext uri="{FF2B5EF4-FFF2-40B4-BE49-F238E27FC236}">
                  <a16:creationId xmlns:a16="http://schemas.microsoft.com/office/drawing/2014/main" id="{68D74B04-478E-824A-A001-1CA9F80EB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9200" y="5217741"/>
              <a:ext cx="201320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6">
              <a:extLst>
                <a:ext uri="{FF2B5EF4-FFF2-40B4-BE49-F238E27FC236}">
                  <a16:creationId xmlns:a16="http://schemas.microsoft.com/office/drawing/2014/main" id="{E89B6439-E55E-F313-B450-0ADA6E3BE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7200" y="4709741"/>
              <a:ext cx="762000" cy="0"/>
            </a:xfrm>
            <a:prstGeom prst="line">
              <a:avLst/>
            </a:prstGeom>
            <a:ln w="19050">
              <a:solidFill>
                <a:schemeClr val="accent3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8">
              <a:extLst>
                <a:ext uri="{FF2B5EF4-FFF2-40B4-BE49-F238E27FC236}">
                  <a16:creationId xmlns:a16="http://schemas.microsoft.com/office/drawing/2014/main" id="{CB9012D8-11ED-54D5-D379-8D23FCE54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1200" y="5217741"/>
              <a:ext cx="4445000" cy="0"/>
            </a:xfrm>
            <a:prstGeom prst="line">
              <a:avLst/>
            </a:prstGeom>
            <a:ln w="19050">
              <a:solidFill>
                <a:schemeClr val="accent3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6597ABE8-2EFB-D3F5-39C0-FEAB6F2F2CE4}"/>
                    </a:ext>
                  </a:extLst>
                </p:cNvPr>
                <p:cNvSpPr txBox="1"/>
                <p:nvPr/>
              </p:nvSpPr>
              <p:spPr>
                <a:xfrm>
                  <a:off x="1498600" y="4749253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2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6597ABE8-2EFB-D3F5-39C0-FEAB6F2F2C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8600" y="4749253"/>
                  <a:ext cx="838200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27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FB3119C-9444-3C5F-5875-AF968E3624AD}"/>
                    </a:ext>
                  </a:extLst>
                </p:cNvPr>
                <p:cNvSpPr txBox="1"/>
                <p:nvPr/>
              </p:nvSpPr>
              <p:spPr>
                <a:xfrm>
                  <a:off x="2971800" y="4266765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3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FB3119C-9444-3C5F-5875-AF968E3624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1800" y="4266765"/>
                  <a:ext cx="838200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27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541E697-4D59-5BA6-3AD8-F68A33AD81A1}"/>
                    </a:ext>
                  </a:extLst>
                </p:cNvPr>
                <p:cNvSpPr txBox="1"/>
                <p:nvPr/>
              </p:nvSpPr>
              <p:spPr>
                <a:xfrm>
                  <a:off x="6248400" y="4760541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3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541E697-4D59-5BA6-3AD8-F68A33AD81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8400" y="4760541"/>
                  <a:ext cx="838200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5D1100B-5CDD-1046-5231-4B389579934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30146" y="3063880"/>
                <a:ext cx="8331708" cy="2931160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b="1" i="1" u="sng" dirty="0">
                    <a:solidFill>
                      <a:schemeClr val="bg1"/>
                    </a:solidFill>
                  </a:rPr>
                  <a:t>Step 3</a:t>
                </a:r>
                <a:r>
                  <a:rPr lang="en-US" dirty="0">
                    <a:solidFill>
                      <a:schemeClr val="bg1"/>
                    </a:solidFill>
                  </a:rPr>
                  <a:t>: Let’s 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, We KNOW THAT: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	//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2"/>
                    </a:solidFill>
                  </a:rPr>
                  <a:t> </a:t>
                </a:r>
                <a:r>
                  <a:rPr lang="en-US" sz="2400" dirty="0">
                    <a:solidFill>
                      <a:schemeClr val="bg1"/>
                    </a:solidFill>
                  </a:rPr>
                  <a:t>finishes before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3"/>
                    </a:solidFill>
                  </a:rPr>
                  <a:t> </a:t>
                </a:r>
                <a:r>
                  <a:rPr lang="en-US" sz="2400" dirty="0">
                    <a:solidFill>
                      <a:schemeClr val="bg1"/>
                    </a:solidFill>
                  </a:rPr>
                  <a:t>because greedy selected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4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>
                    <a:solidFill>
                      <a:schemeClr val="accent4"/>
                    </a:solidFill>
                  </a:rPr>
                  <a:t> </a:t>
                </a:r>
                <a:r>
                  <a:rPr lang="en-US" sz="2400" dirty="0">
                    <a:solidFill>
                      <a:schemeClr val="bg1"/>
                    </a:solidFill>
                  </a:rPr>
                  <a:t>	//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must start afte</a:t>
                </a:r>
                <a:r>
                  <a:rPr lang="en-US" dirty="0">
                    <a:solidFill>
                      <a:schemeClr val="bg1"/>
                    </a:solidFill>
                  </a:rPr>
                  <a:t>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finishes</a:t>
                </a:r>
                <a:endParaRPr lang="en-US" sz="24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	//combining previous two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3"/>
                    </a:solidFill>
                  </a:rPr>
                  <a:t> </a:t>
                </a:r>
                <a:r>
                  <a:rPr lang="en-US" sz="2400" dirty="0">
                    <a:solidFill>
                      <a:schemeClr val="bg1"/>
                    </a:solidFill>
                  </a:rPr>
                  <a:t>starts after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finishes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bg1"/>
                    </a:solidFill>
                  </a:rPr>
                  <a:t>			</a:t>
                </a:r>
                <a:r>
                  <a:rPr lang="en-US" dirty="0">
                    <a:solidFill>
                      <a:schemeClr val="bg1"/>
                    </a:solidFill>
                  </a:rPr>
                  <a:t>// </a:t>
                </a:r>
                <a:r>
                  <a:rPr lang="en-US" sz="2400" dirty="0">
                    <a:solidFill>
                      <a:schemeClr val="bg1"/>
                    </a:solidFill>
                  </a:rPr>
                  <a:t>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can be swapped!</a:t>
                </a: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5D1100B-5CDD-1046-5231-4B38957993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30146" y="3063880"/>
                <a:ext cx="8331708" cy="2931160"/>
              </a:xfrm>
              <a:blipFill>
                <a:blip r:embed="rId5"/>
                <a:stretch>
                  <a:fillRect l="-608" t="-429" r="-304" b="-1717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27281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3DF00-0C7D-3B55-41F6-DFAC30E06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8F303-9A62-88AC-4996-B3FA3D17F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94353"/>
            <a:ext cx="9905998" cy="707362"/>
          </a:xfrm>
        </p:spPr>
        <p:txBody>
          <a:bodyPr/>
          <a:lstStyle/>
          <a:p>
            <a:pPr algn="ctr"/>
            <a:r>
              <a:rPr lang="en-US" sz="3200" dirty="0"/>
              <a:t>Does Greedy Always Find Optimal Solution?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D8B9F4D-4FFF-6BBE-4A35-98CAE36E2299}"/>
              </a:ext>
            </a:extLst>
          </p:cNvPr>
          <p:cNvGrpSpPr/>
          <p:nvPr/>
        </p:nvGrpSpPr>
        <p:grpSpPr>
          <a:xfrm>
            <a:off x="1196340" y="4628733"/>
            <a:ext cx="9799320" cy="1248716"/>
            <a:chOff x="1045464" y="4265115"/>
            <a:chExt cx="9799320" cy="1248716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A57913D-842D-0BEB-FBE6-FB24DE1DB08C}"/>
                </a:ext>
              </a:extLst>
            </p:cNvPr>
            <p:cNvSpPr/>
            <p:nvPr/>
          </p:nvSpPr>
          <p:spPr>
            <a:xfrm>
              <a:off x="1045464" y="4266764"/>
              <a:ext cx="9799320" cy="1247067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Line 5">
              <a:extLst>
                <a:ext uri="{FF2B5EF4-FFF2-40B4-BE49-F238E27FC236}">
                  <a16:creationId xmlns:a16="http://schemas.microsoft.com/office/drawing/2014/main" id="{B5ED9E73-7CDD-023D-1772-304AB983A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9200" y="5217741"/>
              <a:ext cx="2013204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6">
              <a:extLst>
                <a:ext uri="{FF2B5EF4-FFF2-40B4-BE49-F238E27FC236}">
                  <a16:creationId xmlns:a16="http://schemas.microsoft.com/office/drawing/2014/main" id="{9A95CE98-5CAB-5B26-D9F1-A69F50F4E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7200" y="4709741"/>
              <a:ext cx="762000" cy="0"/>
            </a:xfrm>
            <a:prstGeom prst="line">
              <a:avLst/>
            </a:prstGeom>
            <a:ln w="19050">
              <a:solidFill>
                <a:schemeClr val="accent2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8">
              <a:extLst>
                <a:ext uri="{FF2B5EF4-FFF2-40B4-BE49-F238E27FC236}">
                  <a16:creationId xmlns:a16="http://schemas.microsoft.com/office/drawing/2014/main" id="{6565548A-934A-5A0F-AC34-F4ADFC2CD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1200" y="5217741"/>
              <a:ext cx="4445000" cy="0"/>
            </a:xfrm>
            <a:prstGeom prst="line">
              <a:avLst/>
            </a:prstGeom>
            <a:ln w="19050">
              <a:solidFill>
                <a:schemeClr val="accent3"/>
              </a:solidFill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CFE01509-2D6B-DD51-1626-C77AC7C38C06}"/>
                    </a:ext>
                  </a:extLst>
                </p:cNvPr>
                <p:cNvSpPr txBox="1"/>
                <p:nvPr/>
              </p:nvSpPr>
              <p:spPr>
                <a:xfrm>
                  <a:off x="1498600" y="4749253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3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CFE01509-2D6B-DD51-1626-C77AC7C38C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8600" y="4749253"/>
                  <a:ext cx="838200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27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57A8E3E-E538-B002-1C66-5AA13D2BF81F}"/>
                    </a:ext>
                  </a:extLst>
                </p:cNvPr>
                <p:cNvSpPr txBox="1"/>
                <p:nvPr/>
              </p:nvSpPr>
              <p:spPr>
                <a:xfrm>
                  <a:off x="2957576" y="4265115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2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57A8E3E-E538-B002-1C66-5AA13D2BF81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7576" y="4265115"/>
                  <a:ext cx="838200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27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E69D6E7-9697-4B27-3E70-C11C4D32A01E}"/>
                    </a:ext>
                  </a:extLst>
                </p:cNvPr>
                <p:cNvSpPr txBox="1"/>
                <p:nvPr/>
              </p:nvSpPr>
              <p:spPr>
                <a:xfrm>
                  <a:off x="6248400" y="4760541"/>
                  <a:ext cx="838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3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E69D6E7-9697-4B27-3E70-C11C4D32A0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8400" y="4760541"/>
                  <a:ext cx="838200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27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78031EB-0059-F0EC-5C5A-03516FC1A480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30146" y="1344808"/>
                <a:ext cx="8331708" cy="612008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		</a:t>
                </a:r>
                <a:r>
                  <a:rPr lang="en-US" dirty="0">
                    <a:solidFill>
                      <a:schemeClr val="bg1"/>
                    </a:solidFill>
                  </a:rPr>
                  <a:t>// </a:t>
                </a:r>
                <a:r>
                  <a:rPr lang="en-US" sz="2400" dirty="0">
                    <a:solidFill>
                      <a:schemeClr val="bg1"/>
                    </a:solidFill>
                  </a:rPr>
                  <a:t>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can be swapped!</a:t>
                </a: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78031EB-0059-F0EC-5C5A-03516FC1A4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30146" y="1344808"/>
                <a:ext cx="8331708" cy="612008"/>
              </a:xfrm>
              <a:blipFill>
                <a:blip r:embed="rId5"/>
                <a:stretch>
                  <a:fillRect l="-152" b="-2000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36188883-E970-4216-9869-D4649F1564E3}"/>
              </a:ext>
            </a:extLst>
          </p:cNvPr>
          <p:cNvSpPr txBox="1"/>
          <p:nvPr/>
        </p:nvSpPr>
        <p:spPr>
          <a:xfrm>
            <a:off x="1930146" y="1000759"/>
            <a:ext cx="833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previous step: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6B41D51-79C3-BAB3-7501-B0EA41F812F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17904" y="2777825"/>
                <a:ext cx="9156192" cy="1022562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None/>
                </a:pPr>
                <a:r>
                  <a:rPr lang="en-US" b="1" i="1" u="sng" dirty="0">
                    <a:solidFill>
                      <a:schemeClr val="bg1"/>
                    </a:solidFill>
                  </a:rPr>
                  <a:t>Step 4</a:t>
                </a:r>
                <a:r>
                  <a:rPr lang="en-US" dirty="0">
                    <a:solidFill>
                      <a:schemeClr val="bg1"/>
                    </a:solidFill>
                  </a:rPr>
                  <a:t>: Exchange</a:t>
                </a:r>
                <a:r>
                  <a:rPr lang="en-US" b="1" i="1" dirty="0">
                    <a:solidFill>
                      <a:schemeClr val="bg1"/>
                    </a:solidFill>
                  </a:rPr>
                  <a:t> </a:t>
                </a:r>
                <a:r>
                  <a:rPr lang="en-US" b="1" i="1" dirty="0">
                    <a:solidFill>
                      <a:schemeClr val="accent2"/>
                    </a:solidFill>
                  </a:rPr>
                  <a:t>o</a:t>
                </a:r>
                <a:r>
                  <a:rPr lang="en-US" b="1" i="1" baseline="-25000" dirty="0">
                    <a:solidFill>
                      <a:schemeClr val="accent2"/>
                    </a:solidFill>
                  </a:rPr>
                  <a:t>1</a:t>
                </a:r>
                <a:r>
                  <a:rPr lang="en-US" b="1" i="1" dirty="0">
                    <a:solidFill>
                      <a:schemeClr val="bg1"/>
                    </a:solidFill>
                  </a:rPr>
                  <a:t> for </a:t>
                </a:r>
                <a:r>
                  <a:rPr lang="en-US" b="1" i="1" dirty="0">
                    <a:solidFill>
                      <a:schemeClr val="accent3"/>
                    </a:solidFill>
                  </a:rPr>
                  <a:t>i</a:t>
                </a:r>
                <a:r>
                  <a:rPr lang="en-US" b="1" i="1" baseline="-25000" dirty="0">
                    <a:solidFill>
                      <a:schemeClr val="accent3"/>
                    </a:solidFill>
                  </a:rPr>
                  <a:t>1</a:t>
                </a:r>
                <a:r>
                  <a:rPr lang="en-US" dirty="0">
                    <a:solidFill>
                      <a:schemeClr val="bg1"/>
                    </a:solidFill>
                  </a:rPr>
                  <a:t>. Solution size doesn’t change at all (still optimal) and contradicts our assumption the NO optimal solution contains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6B41D51-79C3-BAB3-7501-B0EA41F812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904" y="2777825"/>
                <a:ext cx="9156192" cy="1022562"/>
              </a:xfrm>
              <a:prstGeom prst="rect">
                <a:avLst/>
              </a:prstGeom>
              <a:blipFill>
                <a:blip r:embed="rId6"/>
                <a:stretch>
                  <a:fillRect l="-1108" t="-1220" r="-1524" b="-365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977FB5B-49A1-ECC9-BD19-83C8CEDFC6BF}"/>
              </a:ext>
            </a:extLst>
          </p:cNvPr>
          <p:cNvSpPr txBox="1">
            <a:spLocks/>
          </p:cNvSpPr>
          <p:nvPr/>
        </p:nvSpPr>
        <p:spPr>
          <a:xfrm>
            <a:off x="6440423" y="6007045"/>
            <a:ext cx="4608576" cy="7064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u="sng" dirty="0"/>
              <a:t>Q.E.D. Greedy Choice Property Proven</a:t>
            </a:r>
          </a:p>
        </p:txBody>
      </p:sp>
    </p:spTree>
    <p:extLst>
      <p:ext uri="{BB962C8B-B14F-4D97-AF65-F5344CB8AC3E}">
        <p14:creationId xmlns:p14="http://schemas.microsoft.com/office/powerpoint/2010/main" val="34610165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78E3F-DF01-CAF4-62DF-93D8CEFC0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C9504-7FAC-E771-B510-1B971A5EF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34470"/>
            <a:ext cx="9905998" cy="625066"/>
          </a:xfrm>
        </p:spPr>
        <p:txBody>
          <a:bodyPr/>
          <a:lstStyle/>
          <a:p>
            <a:pPr algn="ctr"/>
            <a:r>
              <a:rPr lang="en-US" dirty="0"/>
              <a:t>What did we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4C686-643A-C2E6-5DCB-110F8DD1F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4535" y="1553276"/>
            <a:ext cx="6422930" cy="3622228"/>
          </a:xfrm>
        </p:spPr>
        <p:txBody>
          <a:bodyPr>
            <a:normAutofit fontScale="92500"/>
          </a:bodyPr>
          <a:lstStyle/>
          <a:p>
            <a:r>
              <a:rPr lang="en-US" dirty="0"/>
              <a:t>Activity Selection</a:t>
            </a:r>
          </a:p>
          <a:p>
            <a:pPr lvl="1"/>
            <a:r>
              <a:rPr lang="en-US" dirty="0"/>
              <a:t>Has many possible Greedy Choices that could be made. Not obvious which was correct.</a:t>
            </a:r>
          </a:p>
          <a:p>
            <a:r>
              <a:rPr lang="en-US" dirty="0"/>
              <a:t>Optimal Substructure:</a:t>
            </a:r>
          </a:p>
          <a:p>
            <a:pPr lvl="1"/>
            <a:r>
              <a:rPr lang="en-US" dirty="0"/>
              <a:t>Was a function of changing the time frame within which the subproblem was solved</a:t>
            </a:r>
          </a:p>
          <a:p>
            <a:r>
              <a:rPr lang="en-US" dirty="0"/>
              <a:t>Greedy Choice Property:</a:t>
            </a:r>
          </a:p>
          <a:p>
            <a:pPr lvl="1"/>
            <a:r>
              <a:rPr lang="en-US" dirty="0"/>
              <a:t>Another example of proving the greedy choice property!</a:t>
            </a:r>
          </a:p>
        </p:txBody>
      </p:sp>
    </p:spTree>
    <p:extLst>
      <p:ext uri="{BB962C8B-B14F-4D97-AF65-F5344CB8AC3E}">
        <p14:creationId xmlns:p14="http://schemas.microsoft.com/office/powerpoint/2010/main" val="2275973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58326-C22D-AE4C-B559-1F292B8DDF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Activity Selection</a:t>
            </a:r>
          </a:p>
        </p:txBody>
      </p:sp>
    </p:spTree>
    <p:extLst>
      <p:ext uri="{BB962C8B-B14F-4D97-AF65-F5344CB8AC3E}">
        <p14:creationId xmlns:p14="http://schemas.microsoft.com/office/powerpoint/2010/main" val="35254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1" y="240565"/>
            <a:ext cx="9905998" cy="826234"/>
          </a:xfrm>
        </p:spPr>
        <p:txBody>
          <a:bodyPr/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Activity-Selection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B2CD16DF-55B4-BF41-44BD-C6A09C0C74F5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970897" y="1697736"/>
                <a:ext cx="8250206" cy="1475232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b="1" i="1" u="sng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Activity Selection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: Given a list of activities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A</m:t>
                    </m:r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={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a</m:t>
                        </m:r>
                      </m:e>
                      <m:sub>
                        <m: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,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a</m:t>
                        </m:r>
                      </m:e>
                      <m:sub>
                        <m: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,…,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n</m:t>
                        </m:r>
                      </m:sub>
                    </m:sSub>
                    <m:r>
                      <a:rPr lang="en-US" b="0" i="0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}</m:t>
                    </m:r>
                  </m:oMath>
                </a14:m>
                <a:r>
                  <a:rPr lang="en-US" dirty="0">
                    <a:solidFill>
                      <a:schemeClr val="accent3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 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where each activity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=(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cs typeface="ＭＳ Ｐゴシック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cs typeface="ＭＳ Ｐゴシック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 is defined by a </a:t>
                </a:r>
                <a:r>
                  <a:rPr lang="en-US" dirty="0">
                    <a:solidFill>
                      <a:schemeClr val="accent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start time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 and </a:t>
                </a:r>
                <a:r>
                  <a:rPr lang="en-US" dirty="0">
                    <a:solidFill>
                      <a:schemeClr val="accent4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finish time</a:t>
                </a:r>
                <a:r>
                  <a:rPr lang="en-US" dirty="0">
                    <a:solidFill>
                      <a:schemeClr val="bg1"/>
                    </a:solidFill>
                    <a:latin typeface="+mj-lt"/>
                    <a:ea typeface="ＭＳ Ｐゴシック" charset="0"/>
                    <a:cs typeface="ＭＳ Ｐゴシック" charset="0"/>
                  </a:rPr>
                  <a:t>. Select the maximum number of activities that can be fit into one schedule</a:t>
                </a:r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B2CD16DF-55B4-BF41-44BD-C6A09C0C74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897" y="1697736"/>
                <a:ext cx="8250206" cy="1475232"/>
              </a:xfrm>
              <a:prstGeom prst="rect">
                <a:avLst/>
              </a:prstGeom>
              <a:blipFill>
                <a:blip r:embed="rId2"/>
                <a:stretch>
                  <a:fillRect l="-767" t="-2542" b="-5085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3">
            <a:extLst>
              <a:ext uri="{FF2B5EF4-FFF2-40B4-BE49-F238E27FC236}">
                <a16:creationId xmlns:a16="http://schemas.microsoft.com/office/drawing/2014/main" id="{B84B4C98-D62F-D2CA-F583-B873E7944F4A}"/>
              </a:ext>
            </a:extLst>
          </p:cNvPr>
          <p:cNvSpPr txBox="1">
            <a:spLocks noChangeArrowheads="1"/>
          </p:cNvSpPr>
          <p:nvPr/>
        </p:nvSpPr>
        <p:spPr>
          <a:xfrm>
            <a:off x="1024128" y="4224528"/>
            <a:ext cx="4983480" cy="1054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tx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rPr>
              <a:t>We just want the </a:t>
            </a:r>
            <a:r>
              <a:rPr lang="en-US" b="1" i="1" u="sng" dirty="0">
                <a:solidFill>
                  <a:schemeClr val="tx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rPr>
              <a:t>most activities possible</a:t>
            </a:r>
            <a:r>
              <a:rPr lang="en-US" i="1" dirty="0">
                <a:solidFill>
                  <a:schemeClr val="tx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rPr>
              <a:t>, they are all equally “good”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6D11ECF-B656-58E0-029E-9E5AFA2F0629}"/>
              </a:ext>
            </a:extLst>
          </p:cNvPr>
          <p:cNvSpPr txBox="1">
            <a:spLocks noChangeArrowheads="1"/>
          </p:cNvSpPr>
          <p:nvPr/>
        </p:nvSpPr>
        <p:spPr>
          <a:xfrm>
            <a:off x="7586472" y="4331208"/>
            <a:ext cx="3649615" cy="8412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tx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rPr>
              <a:t>This problem is sometimes called </a:t>
            </a:r>
            <a:r>
              <a:rPr lang="en-US" b="1" i="1" u="sng" dirty="0">
                <a:solidFill>
                  <a:schemeClr val="tx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rPr>
              <a:t>Interval Scheduling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5FFEF4-5D1D-633B-BDAC-3EC401EDE7AB}"/>
              </a:ext>
            </a:extLst>
          </p:cNvPr>
          <p:cNvCxnSpPr/>
          <p:nvPr/>
        </p:nvCxnSpPr>
        <p:spPr>
          <a:xfrm flipV="1">
            <a:off x="3794760" y="3429000"/>
            <a:ext cx="329184" cy="67665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BD82E6-32D1-4666-BA39-750B3AFA0A91}"/>
              </a:ext>
            </a:extLst>
          </p:cNvPr>
          <p:cNvCxnSpPr>
            <a:cxnSpLocks/>
          </p:cNvCxnSpPr>
          <p:nvPr/>
        </p:nvCxnSpPr>
        <p:spPr>
          <a:xfrm flipH="1" flipV="1">
            <a:off x="8068058" y="3429000"/>
            <a:ext cx="423670" cy="90220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48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74791"/>
            <a:ext cx="9905998" cy="69821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Activities!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9452729"/>
              </p:ext>
            </p:extLst>
          </p:nvPr>
        </p:nvGraphicFramePr>
        <p:xfrm>
          <a:off x="1943100" y="1456944"/>
          <a:ext cx="8305799" cy="44577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3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2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630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Id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</a:rPr>
                        <a:t>Start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</a:rPr>
                        <a:t>Finish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</a:rPr>
                        <a:t> Activity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9:00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10:45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Fractals, Recursion and </a:t>
                      </a:r>
                      <a:r>
                        <a:rPr kumimoji="0" lang="en-US" sz="18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Crayolas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9:15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10:15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Tropical Drink Engineering with Prof. Bloomfield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9:30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12:30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Managing Keyboard Fatigue with Swedish Massage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9:45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10:30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Applied </a:t>
                      </a:r>
                      <a:r>
                        <a:rPr kumimoji="0" lang="en-US" sz="18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ChemE</a:t>
                      </a: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: Suntan Oil or Lotion?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9:45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11:15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Optimization, Greedy Algorithms, and the Buffet Line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10:15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11:00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Hydrodynamics and Surfing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10:15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11:30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Computational Genetics and Infectious Diseases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10:30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11:45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Turing Award Speech Karaoke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11:00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12:00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Pool Tanning for Engineers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11:00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12:15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Mechanics, Dynamics and Shuffleboard Physics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12:00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12:45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Discrete Math Applications in Gambling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41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61902"/>
            <a:ext cx="9905998" cy="679930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Generalizing Start, End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27794227"/>
              </p:ext>
            </p:extLst>
          </p:nvPr>
        </p:nvGraphicFramePr>
        <p:xfrm>
          <a:off x="1981200" y="1383792"/>
          <a:ext cx="8229600" cy="44577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4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1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Id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1"/>
                          </a:solidFill>
                        </a:rPr>
                        <a:t>Start</a:t>
                      </a:r>
                      <a:endParaRPr lang="en-US" sz="24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/>
                          </a:solidFill>
                        </a:rPr>
                        <a:t>Finish</a:t>
                      </a:r>
                      <a:endParaRPr lang="en-US" sz="2400" b="1" i="0" u="none" strike="noStrike" dirty="0">
                        <a:solidFill>
                          <a:schemeClr val="accent4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Len</a:t>
                      </a:r>
                      <a:endParaRPr lang="en-US" sz="2400" b="1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</a:rPr>
                        <a:t>Activity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Fractals, Recursion and </a:t>
                      </a:r>
                      <a:r>
                        <a:rPr kumimoji="0" lang="en-US" sz="18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Crayolas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Tropical Drink Engineering with Prof. Bloomfield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Managing Keyboard Fatigue with Swedish Massage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Applied </a:t>
                      </a:r>
                      <a:r>
                        <a:rPr kumimoji="0" lang="en-US" sz="18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ChemE</a:t>
                      </a: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: Suntan Oil or Lotion?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Optimization, Greedy Algorithms, and the Buffet Line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Hydrodynamics and Surfing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Computational Genetics and Infectious Diseases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Turing Award Speech Karaoke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Pool Tanning for Engineers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Mechanics, Dynamics and Shuffleboard Physics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Discrete Math Applications in Gambling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 horzOverflow="overflow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886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1" y="175401"/>
            <a:ext cx="9905998" cy="6524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Optimal Substructure 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72868" y="1350377"/>
            <a:ext cx="7446264" cy="1109359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a typeface="ＭＳ Ｐゴシック" charset="0"/>
                <a:sym typeface="Math B" charset="0"/>
              </a:rPr>
              <a:t>Does this problem have </a:t>
            </a:r>
            <a:r>
              <a:rPr lang="en-US" b="1" i="1" u="sng" dirty="0">
                <a:solidFill>
                  <a:schemeClr val="bg1"/>
                </a:solidFill>
                <a:ea typeface="ＭＳ Ｐゴシック" charset="0"/>
                <a:sym typeface="Math B" charset="0"/>
              </a:rPr>
              <a:t>optimal substructure</a:t>
            </a:r>
            <a:r>
              <a:rPr lang="en-US" dirty="0">
                <a:solidFill>
                  <a:schemeClr val="bg1"/>
                </a:solidFill>
                <a:ea typeface="ＭＳ Ｐゴシック" charset="0"/>
                <a:sym typeface="Math B" charset="0"/>
              </a:rPr>
              <a:t>? Yes, but we need to think about the exact nature of the subproblems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A601F89-1426-9736-B1D3-D346E4C7BBDA}"/>
              </a:ext>
            </a:extLst>
          </p:cNvPr>
          <p:cNvGrpSpPr/>
          <p:nvPr/>
        </p:nvGrpSpPr>
        <p:grpSpPr>
          <a:xfrm>
            <a:off x="1155192" y="3118104"/>
            <a:ext cx="7964424" cy="1005840"/>
            <a:chOff x="1764792" y="2916936"/>
            <a:chExt cx="7964424" cy="100584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7A7E127-5A21-19BB-CE8A-8D1EC70D2CCA}"/>
                </a:ext>
              </a:extLst>
            </p:cNvPr>
            <p:cNvSpPr/>
            <p:nvPr/>
          </p:nvSpPr>
          <p:spPr>
            <a:xfrm>
              <a:off x="1764792" y="2916936"/>
              <a:ext cx="7964424" cy="1005840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053EB078-DCF7-01E1-5C70-9382E8E7BBED}"/>
                </a:ext>
              </a:extLst>
            </p:cNvPr>
            <p:cNvCxnSpPr>
              <a:cxnSpLocks/>
            </p:cNvCxnSpPr>
            <p:nvPr/>
          </p:nvCxnSpPr>
          <p:spPr>
            <a:xfrm>
              <a:off x="2011680" y="3456432"/>
              <a:ext cx="142646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161FDA8-0D6C-7DD3-8520-77286657DBFA}"/>
                </a:ext>
              </a:extLst>
            </p:cNvPr>
            <p:cNvCxnSpPr>
              <a:cxnSpLocks/>
            </p:cNvCxnSpPr>
            <p:nvPr/>
          </p:nvCxnSpPr>
          <p:spPr>
            <a:xfrm>
              <a:off x="3983736" y="3456432"/>
              <a:ext cx="963168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052C07B-956F-93C6-4143-87970A982739}"/>
                </a:ext>
              </a:extLst>
            </p:cNvPr>
            <p:cNvCxnSpPr>
              <a:cxnSpLocks/>
            </p:cNvCxnSpPr>
            <p:nvPr/>
          </p:nvCxnSpPr>
          <p:spPr>
            <a:xfrm>
              <a:off x="5931408" y="3456432"/>
              <a:ext cx="1840992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D0010DA-4247-1352-27E5-C0A0692ACCA1}"/>
                </a:ext>
              </a:extLst>
            </p:cNvPr>
            <p:cNvCxnSpPr>
              <a:cxnSpLocks/>
            </p:cNvCxnSpPr>
            <p:nvPr/>
          </p:nvCxnSpPr>
          <p:spPr>
            <a:xfrm>
              <a:off x="8104632" y="3462528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76ADCB1-5680-9088-3142-2F76DDE28835}"/>
                </a:ext>
              </a:extLst>
            </p:cNvPr>
            <p:cNvCxnSpPr>
              <a:cxnSpLocks/>
            </p:cNvCxnSpPr>
            <p:nvPr/>
          </p:nvCxnSpPr>
          <p:spPr>
            <a:xfrm>
              <a:off x="8942832" y="3456432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619B581-3AD0-7B5E-A67B-5DA66648E4D9}"/>
              </a:ext>
            </a:extLst>
          </p:cNvPr>
          <p:cNvSpPr txBox="1"/>
          <p:nvPr/>
        </p:nvSpPr>
        <p:spPr>
          <a:xfrm>
            <a:off x="9319931" y="3118104"/>
            <a:ext cx="23150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this is optimal overall</a:t>
            </a:r>
          </a:p>
          <a:p>
            <a:endParaRPr lang="en-US" dirty="0"/>
          </a:p>
          <a:p>
            <a:r>
              <a:rPr lang="en-US" dirty="0"/>
              <a:t>5 activities!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DAD998B-2C3A-62E5-56DB-6DB51DB1A773}"/>
              </a:ext>
            </a:extLst>
          </p:cNvPr>
          <p:cNvGrpSpPr/>
          <p:nvPr/>
        </p:nvGrpSpPr>
        <p:grpSpPr>
          <a:xfrm>
            <a:off x="1155192" y="4663440"/>
            <a:ext cx="7964424" cy="1005840"/>
            <a:chOff x="1764792" y="2916936"/>
            <a:chExt cx="7964424" cy="100584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C3F3F70-923D-E6B2-D62B-3B920C6010C8}"/>
                </a:ext>
              </a:extLst>
            </p:cNvPr>
            <p:cNvSpPr/>
            <p:nvPr/>
          </p:nvSpPr>
          <p:spPr>
            <a:xfrm>
              <a:off x="1764792" y="2916936"/>
              <a:ext cx="7964424" cy="1005840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4493439-76DD-E59B-CD66-99019BCF8D9A}"/>
                </a:ext>
              </a:extLst>
            </p:cNvPr>
            <p:cNvCxnSpPr>
              <a:cxnSpLocks/>
            </p:cNvCxnSpPr>
            <p:nvPr/>
          </p:nvCxnSpPr>
          <p:spPr>
            <a:xfrm>
              <a:off x="2011680" y="3456432"/>
              <a:ext cx="142646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46B1DD8-8C0C-75FF-3415-74CF16A6A1BA}"/>
                </a:ext>
              </a:extLst>
            </p:cNvPr>
            <p:cNvCxnSpPr>
              <a:cxnSpLocks/>
            </p:cNvCxnSpPr>
            <p:nvPr/>
          </p:nvCxnSpPr>
          <p:spPr>
            <a:xfrm>
              <a:off x="3983736" y="3456432"/>
              <a:ext cx="963168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3BBD594-4077-A320-8FC4-113F8DB70684}"/>
                </a:ext>
              </a:extLst>
            </p:cNvPr>
            <p:cNvCxnSpPr>
              <a:cxnSpLocks/>
            </p:cNvCxnSpPr>
            <p:nvPr/>
          </p:nvCxnSpPr>
          <p:spPr>
            <a:xfrm>
              <a:off x="5931408" y="3456432"/>
              <a:ext cx="1840992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2045368-554F-8B97-9B2E-27ACB521F784}"/>
                </a:ext>
              </a:extLst>
            </p:cNvPr>
            <p:cNvCxnSpPr>
              <a:cxnSpLocks/>
            </p:cNvCxnSpPr>
            <p:nvPr/>
          </p:nvCxnSpPr>
          <p:spPr>
            <a:xfrm>
              <a:off x="8104632" y="3462528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098ED18-67D4-E272-5358-F17C18DB004F}"/>
                </a:ext>
              </a:extLst>
            </p:cNvPr>
            <p:cNvCxnSpPr>
              <a:cxnSpLocks/>
            </p:cNvCxnSpPr>
            <p:nvPr/>
          </p:nvCxnSpPr>
          <p:spPr>
            <a:xfrm>
              <a:off x="8942832" y="3456432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4652A57-4CAB-469B-F5E8-FB8306403817}"/>
              </a:ext>
            </a:extLst>
          </p:cNvPr>
          <p:cNvSpPr txBox="1"/>
          <p:nvPr/>
        </p:nvSpPr>
        <p:spPr>
          <a:xfrm>
            <a:off x="9286376" y="4974017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Then is this optimal too?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E68B7B-BB67-6C1E-5018-F7E183C31F02}"/>
              </a:ext>
            </a:extLst>
          </p:cNvPr>
          <p:cNvSpPr/>
          <p:nvPr/>
        </p:nvSpPr>
        <p:spPr>
          <a:xfrm>
            <a:off x="2828544" y="4791456"/>
            <a:ext cx="6205728" cy="734455"/>
          </a:xfrm>
          <a:prstGeom prst="rect">
            <a:avLst/>
          </a:prstGeom>
          <a:noFill/>
          <a:ln w="22225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651061-3644-7187-5BC9-A58C0973C354}"/>
              </a:ext>
            </a:extLst>
          </p:cNvPr>
          <p:cNvSpPr txBox="1"/>
          <p:nvPr/>
        </p:nvSpPr>
        <p:spPr>
          <a:xfrm>
            <a:off x="2828544" y="5855095"/>
            <a:ext cx="466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**Note that subproblem ONLY contains intervals that start after finish time of first activity</a:t>
            </a:r>
          </a:p>
        </p:txBody>
      </p:sp>
    </p:spTree>
    <p:extLst>
      <p:ext uri="{BB962C8B-B14F-4D97-AF65-F5344CB8AC3E}">
        <p14:creationId xmlns:p14="http://schemas.microsoft.com/office/powerpoint/2010/main" val="151684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11DC2-5406-0D8C-C079-F3B295907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>
            <a:extLst>
              <a:ext uri="{FF2B5EF4-FFF2-40B4-BE49-F238E27FC236}">
                <a16:creationId xmlns:a16="http://schemas.microsoft.com/office/drawing/2014/main" id="{0C285671-6F0D-FBB9-4DA2-FC5416868B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1" y="175401"/>
            <a:ext cx="9905998" cy="6524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Optimal Substructure Proof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CBC221D-2A3B-580C-BBD3-E07EA80A77BB}"/>
              </a:ext>
            </a:extLst>
          </p:cNvPr>
          <p:cNvGrpSpPr/>
          <p:nvPr/>
        </p:nvGrpSpPr>
        <p:grpSpPr>
          <a:xfrm>
            <a:off x="1155192" y="1142999"/>
            <a:ext cx="7964424" cy="605292"/>
            <a:chOff x="1764792" y="3127247"/>
            <a:chExt cx="7964424" cy="60529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AF043C-9CD4-A510-4359-105F91B7709C}"/>
                </a:ext>
              </a:extLst>
            </p:cNvPr>
            <p:cNvSpPr/>
            <p:nvPr/>
          </p:nvSpPr>
          <p:spPr>
            <a:xfrm>
              <a:off x="1764792" y="3127247"/>
              <a:ext cx="7964424" cy="60529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A405A4B0-E6FD-1CF9-554C-34B417D37B10}"/>
                </a:ext>
              </a:extLst>
            </p:cNvPr>
            <p:cNvCxnSpPr>
              <a:cxnSpLocks/>
            </p:cNvCxnSpPr>
            <p:nvPr/>
          </p:nvCxnSpPr>
          <p:spPr>
            <a:xfrm>
              <a:off x="2011680" y="3456432"/>
              <a:ext cx="142646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61062E0-95F9-E5C2-58B5-EAEED4298E18}"/>
                </a:ext>
              </a:extLst>
            </p:cNvPr>
            <p:cNvCxnSpPr>
              <a:cxnSpLocks/>
            </p:cNvCxnSpPr>
            <p:nvPr/>
          </p:nvCxnSpPr>
          <p:spPr>
            <a:xfrm>
              <a:off x="3983736" y="3456432"/>
              <a:ext cx="963168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24EE42E-E246-8299-4385-43FA96E3F7AA}"/>
                </a:ext>
              </a:extLst>
            </p:cNvPr>
            <p:cNvCxnSpPr>
              <a:cxnSpLocks/>
            </p:cNvCxnSpPr>
            <p:nvPr/>
          </p:nvCxnSpPr>
          <p:spPr>
            <a:xfrm>
              <a:off x="5931408" y="3456432"/>
              <a:ext cx="1840992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923DE1E-3DCE-7BD4-1361-EFF1394DFE5A}"/>
                </a:ext>
              </a:extLst>
            </p:cNvPr>
            <p:cNvCxnSpPr>
              <a:cxnSpLocks/>
            </p:cNvCxnSpPr>
            <p:nvPr/>
          </p:nvCxnSpPr>
          <p:spPr>
            <a:xfrm>
              <a:off x="8104632" y="3462528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E8581E9-00A4-C904-143A-0D335A08A7B0}"/>
                </a:ext>
              </a:extLst>
            </p:cNvPr>
            <p:cNvCxnSpPr>
              <a:cxnSpLocks/>
            </p:cNvCxnSpPr>
            <p:nvPr/>
          </p:nvCxnSpPr>
          <p:spPr>
            <a:xfrm>
              <a:off x="8942832" y="3456432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83AEF12-A1ED-C9D4-60A2-4F8AD6B6A616}"/>
              </a:ext>
            </a:extLst>
          </p:cNvPr>
          <p:cNvSpPr txBox="1"/>
          <p:nvPr/>
        </p:nvSpPr>
        <p:spPr>
          <a:xfrm>
            <a:off x="9198364" y="1250942"/>
            <a:ext cx="1850635" cy="369332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If this is optimal…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48538C7-6900-F3F9-FB1B-AED56664D3CB}"/>
              </a:ext>
            </a:extLst>
          </p:cNvPr>
          <p:cNvSpPr txBox="1"/>
          <p:nvPr/>
        </p:nvSpPr>
        <p:spPr>
          <a:xfrm>
            <a:off x="9217943" y="2101334"/>
            <a:ext cx="1504130" cy="369332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But this is NOT</a:t>
            </a:r>
          </a:p>
        </p:txBody>
      </p:sp>
      <p:grpSp>
        <p:nvGrpSpPr>
          <p:cNvPr id="34821" name="Group 34820">
            <a:extLst>
              <a:ext uri="{FF2B5EF4-FFF2-40B4-BE49-F238E27FC236}">
                <a16:creationId xmlns:a16="http://schemas.microsoft.com/office/drawing/2014/main" id="{7812A636-C97E-359F-BDA2-79695A8C38D8}"/>
              </a:ext>
            </a:extLst>
          </p:cNvPr>
          <p:cNvGrpSpPr/>
          <p:nvPr/>
        </p:nvGrpSpPr>
        <p:grpSpPr>
          <a:xfrm>
            <a:off x="1155192" y="2005688"/>
            <a:ext cx="7964424" cy="641841"/>
            <a:chOff x="1155192" y="1850240"/>
            <a:chExt cx="7964424" cy="64184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2F1EBD1-62C7-8A04-8A4E-FB6C0B9D4A69}"/>
                </a:ext>
              </a:extLst>
            </p:cNvPr>
            <p:cNvGrpSpPr/>
            <p:nvPr/>
          </p:nvGrpSpPr>
          <p:grpSpPr>
            <a:xfrm>
              <a:off x="1155192" y="1850240"/>
              <a:ext cx="7964424" cy="641841"/>
              <a:chOff x="1764792" y="3139544"/>
              <a:chExt cx="7964424" cy="641841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946875F-1DAE-063A-A884-130AE045650F}"/>
                  </a:ext>
                </a:extLst>
              </p:cNvPr>
              <p:cNvSpPr/>
              <p:nvPr/>
            </p:nvSpPr>
            <p:spPr>
              <a:xfrm>
                <a:off x="1764792" y="3139544"/>
                <a:ext cx="7964424" cy="641841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21033F01-3097-E895-CD1F-B337C8CEC8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83736" y="3456432"/>
                <a:ext cx="963168" cy="0"/>
              </a:xfrm>
              <a:prstGeom prst="line">
                <a:avLst/>
              </a:prstGeom>
              <a:ln cap="rnd">
                <a:solidFill>
                  <a:schemeClr val="accent3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9A9ECDDA-639E-BDB3-38BF-9BFE5483E9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31408" y="3456432"/>
                <a:ext cx="1840992" cy="0"/>
              </a:xfrm>
              <a:prstGeom prst="line">
                <a:avLst/>
              </a:prstGeom>
              <a:ln cap="rnd">
                <a:solidFill>
                  <a:schemeClr val="accent3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97987F01-38D1-0D27-F717-E454041598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04632" y="3462528"/>
                <a:ext cx="527304" cy="0"/>
              </a:xfrm>
              <a:prstGeom prst="line">
                <a:avLst/>
              </a:prstGeom>
              <a:ln cap="rnd">
                <a:solidFill>
                  <a:schemeClr val="accent3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94F9511E-6921-0AF3-1A13-DC636D361F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42832" y="3456432"/>
                <a:ext cx="527304" cy="0"/>
              </a:xfrm>
              <a:prstGeom prst="line">
                <a:avLst/>
              </a:prstGeom>
              <a:ln cap="rnd">
                <a:solidFill>
                  <a:schemeClr val="accent3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E7D6E5F-936D-EDF2-B93C-038FCFDF011F}"/>
                </a:ext>
              </a:extLst>
            </p:cNvPr>
            <p:cNvSpPr/>
            <p:nvPr/>
          </p:nvSpPr>
          <p:spPr>
            <a:xfrm>
              <a:off x="2828544" y="1945886"/>
              <a:ext cx="6205728" cy="428429"/>
            </a:xfrm>
            <a:prstGeom prst="rect">
              <a:avLst/>
            </a:prstGeom>
            <a:noFill/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5FFEDDC7-F72C-5003-871C-C9664EAF3844}"/>
              </a:ext>
            </a:extLst>
          </p:cNvPr>
          <p:cNvSpPr txBox="1"/>
          <p:nvPr/>
        </p:nvSpPr>
        <p:spPr>
          <a:xfrm>
            <a:off x="5794247" y="4608578"/>
            <a:ext cx="5321797" cy="646331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Which can be recombined with first activity to produce better than optimal solution. Contradiction!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B31F630-FC7B-1FF0-0781-F166B8CF72A3}"/>
              </a:ext>
            </a:extLst>
          </p:cNvPr>
          <p:cNvCxnSpPr/>
          <p:nvPr/>
        </p:nvCxnSpPr>
        <p:spPr>
          <a:xfrm>
            <a:off x="5650992" y="2807208"/>
            <a:ext cx="0" cy="749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C1100A7-4860-4C57-37F4-C06154FDD1D8}"/>
              </a:ext>
            </a:extLst>
          </p:cNvPr>
          <p:cNvSpPr txBox="1"/>
          <p:nvPr/>
        </p:nvSpPr>
        <p:spPr>
          <a:xfrm>
            <a:off x="5794247" y="2877235"/>
            <a:ext cx="2993134" cy="646331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Then there is a better solution for this time frame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0C98E66-4203-8580-B7EC-82A00D963C4C}"/>
              </a:ext>
            </a:extLst>
          </p:cNvPr>
          <p:cNvCxnSpPr>
            <a:cxnSpLocks/>
          </p:cNvCxnSpPr>
          <p:nvPr/>
        </p:nvCxnSpPr>
        <p:spPr>
          <a:xfrm>
            <a:off x="5650992" y="4507992"/>
            <a:ext cx="0" cy="813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36D2DD5-FF07-B91E-3A5A-A5205CD18391}"/>
              </a:ext>
            </a:extLst>
          </p:cNvPr>
          <p:cNvGrpSpPr/>
          <p:nvPr/>
        </p:nvGrpSpPr>
        <p:grpSpPr>
          <a:xfrm>
            <a:off x="1155192" y="3707552"/>
            <a:ext cx="7964424" cy="641841"/>
            <a:chOff x="1155192" y="3488096"/>
            <a:chExt cx="7964424" cy="641841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6595C037-4825-B310-155D-620E83A37E31}"/>
                </a:ext>
              </a:extLst>
            </p:cNvPr>
            <p:cNvGrpSpPr/>
            <p:nvPr/>
          </p:nvGrpSpPr>
          <p:grpSpPr>
            <a:xfrm>
              <a:off x="1155192" y="3488096"/>
              <a:ext cx="7964424" cy="641841"/>
              <a:chOff x="1155192" y="4393352"/>
              <a:chExt cx="7964424" cy="641841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908A117-EF53-10E2-79E8-CB8D3D0F66E8}"/>
                  </a:ext>
                </a:extLst>
              </p:cNvPr>
              <p:cNvSpPr/>
              <p:nvPr/>
            </p:nvSpPr>
            <p:spPr>
              <a:xfrm>
                <a:off x="1155192" y="4393352"/>
                <a:ext cx="7964424" cy="641841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CA12B5C5-637E-C35F-777D-F481AA9A85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74136" y="4718305"/>
                <a:ext cx="963168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2CB3F377-C6DD-E470-DE71-7E11E1FDDF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1808" y="4718305"/>
                <a:ext cx="609600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8C7755AA-186A-F229-F9E0-C746022A01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95032" y="4724401"/>
                <a:ext cx="527304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68E8B768-8BA5-F59B-3C03-39DE3B78C0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33232" y="4718305"/>
                <a:ext cx="527304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748E0FD-08A6-E6EE-AC3F-15761E6C5D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2992" y="4718305"/>
                <a:ext cx="527304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F46721E-83B0-3A4E-01BC-84715BB36F0E}"/>
                </a:ext>
              </a:extLst>
            </p:cNvPr>
            <p:cNvSpPr/>
            <p:nvPr/>
          </p:nvSpPr>
          <p:spPr>
            <a:xfrm>
              <a:off x="2828544" y="3609541"/>
              <a:ext cx="6205728" cy="428429"/>
            </a:xfrm>
            <a:prstGeom prst="rect">
              <a:avLst/>
            </a:prstGeom>
            <a:noFill/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8CFE13D-9483-600D-4CD1-5C3AC98E082B}"/>
              </a:ext>
            </a:extLst>
          </p:cNvPr>
          <p:cNvGrpSpPr/>
          <p:nvPr/>
        </p:nvGrpSpPr>
        <p:grpSpPr>
          <a:xfrm>
            <a:off x="1155192" y="5480385"/>
            <a:ext cx="7964424" cy="641841"/>
            <a:chOff x="1155192" y="3488096"/>
            <a:chExt cx="7964424" cy="64184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D2D238AA-0B2E-222C-9DF8-606CD262D33C}"/>
                </a:ext>
              </a:extLst>
            </p:cNvPr>
            <p:cNvGrpSpPr/>
            <p:nvPr/>
          </p:nvGrpSpPr>
          <p:grpSpPr>
            <a:xfrm>
              <a:off x="1155192" y="3488096"/>
              <a:ext cx="7964424" cy="641841"/>
              <a:chOff x="1155192" y="4393352"/>
              <a:chExt cx="7964424" cy="641841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CDA5EA0C-9676-1188-2908-8FC1C4E53A5F}"/>
                  </a:ext>
                </a:extLst>
              </p:cNvPr>
              <p:cNvSpPr/>
              <p:nvPr/>
            </p:nvSpPr>
            <p:spPr>
              <a:xfrm>
                <a:off x="1155192" y="4393352"/>
                <a:ext cx="7964424" cy="641841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ABF40232-2E4E-A4BE-EEFB-6CD86F9E9D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74136" y="4718305"/>
                <a:ext cx="963168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CAD11B3F-53DA-0E68-02C7-8B1B9DD713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1808" y="4718305"/>
                <a:ext cx="609600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5CF11154-319A-8643-8BF7-999A6E9250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95032" y="4724401"/>
                <a:ext cx="527304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DB4DED57-962C-3E5E-E85C-B6645B1C3A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33232" y="4718305"/>
                <a:ext cx="527304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A1E2E02C-A337-55C1-BC78-49CE69FA60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2992" y="4718305"/>
                <a:ext cx="527304" cy="0"/>
              </a:xfrm>
              <a:prstGeom prst="line">
                <a:avLst/>
              </a:prstGeom>
              <a:ln cap="rnd">
                <a:solidFill>
                  <a:schemeClr val="accent1"/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891C4A4-F20A-21C7-9540-B81345957C0E}"/>
                </a:ext>
              </a:extLst>
            </p:cNvPr>
            <p:cNvSpPr/>
            <p:nvPr/>
          </p:nvSpPr>
          <p:spPr>
            <a:xfrm>
              <a:off x="2828544" y="3609541"/>
              <a:ext cx="6205728" cy="428429"/>
            </a:xfrm>
            <a:prstGeom prst="rect">
              <a:avLst/>
            </a:prstGeom>
            <a:noFill/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471F509-0F20-F41C-A171-880EAC53826F}"/>
              </a:ext>
            </a:extLst>
          </p:cNvPr>
          <p:cNvCxnSpPr>
            <a:cxnSpLocks/>
          </p:cNvCxnSpPr>
          <p:nvPr/>
        </p:nvCxnSpPr>
        <p:spPr>
          <a:xfrm>
            <a:off x="1402080" y="5801305"/>
            <a:ext cx="1426464" cy="0"/>
          </a:xfrm>
          <a:prstGeom prst="line">
            <a:avLst/>
          </a:prstGeom>
          <a:ln cap="rnd">
            <a:solidFill>
              <a:schemeClr val="accent3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2" name="TextBox 34821">
            <a:extLst>
              <a:ext uri="{FF2B5EF4-FFF2-40B4-BE49-F238E27FC236}">
                <a16:creationId xmlns:a16="http://schemas.microsoft.com/office/drawing/2014/main" id="{EFB48896-AD0D-01C2-040E-55F8DDA61690}"/>
              </a:ext>
            </a:extLst>
          </p:cNvPr>
          <p:cNvSpPr txBox="1"/>
          <p:nvPr/>
        </p:nvSpPr>
        <p:spPr>
          <a:xfrm>
            <a:off x="9198365" y="5811434"/>
            <a:ext cx="2063996" cy="646331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Q.E.D. Problem has optimal substructure!</a:t>
            </a:r>
          </a:p>
        </p:txBody>
      </p:sp>
    </p:spTree>
    <p:extLst>
      <p:ext uri="{BB962C8B-B14F-4D97-AF65-F5344CB8AC3E}">
        <p14:creationId xmlns:p14="http://schemas.microsoft.com/office/powerpoint/2010/main" val="60159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0" grpId="0" animBg="1"/>
      <p:bldP spid="348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E9B30-1EDF-ECCE-5AFF-4F5D73AAF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>
            <a:extLst>
              <a:ext uri="{FF2B5EF4-FFF2-40B4-BE49-F238E27FC236}">
                <a16:creationId xmlns:a16="http://schemas.microsoft.com/office/drawing/2014/main" id="{CE83992E-2CF4-5A66-AF97-52A43D99B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1" y="175401"/>
            <a:ext cx="9905998" cy="6524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Optimal Substructure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20" name="Rectangle 3">
                <a:extLst>
                  <a:ext uri="{FF2B5EF4-FFF2-40B4-BE49-F238E27FC236}">
                    <a16:creationId xmlns:a16="http://schemas.microsoft.com/office/drawing/2014/main" id="{1E37C4FC-36E9-1B81-F31F-632DAE252D43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683258" y="1551487"/>
                <a:ext cx="8825484" cy="1109359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  <a:ea typeface="ＭＳ Ｐゴシック" charset="0"/>
                    <a:sym typeface="Math B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𝐴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={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}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ea typeface="ＭＳ Ｐゴシック" charset="0"/>
                    <a:sym typeface="Math B" charset="0"/>
                  </a:rPr>
                  <a:t> is the optimal solution to some activity selection problem within the time frame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ea typeface="ＭＳ Ｐゴシック" charset="0"/>
                    <a:sym typeface="Math B" charset="0"/>
                  </a:rPr>
                  <a:t>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𝐴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  <a:ea typeface="ＭＳ Ｐゴシック" charset="0"/>
                                <a:sym typeface="Math B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  <a:ea typeface="ＭＳ Ｐゴシック" charset="0"/>
                                <a:sym typeface="Math B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  <a:ea typeface="ＭＳ Ｐゴシック" charset="0"/>
                                <a:sym typeface="Math B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={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}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ea typeface="ＭＳ Ｐゴシック" charset="0"/>
                    <a:sym typeface="Math B" charset="0"/>
                  </a:rPr>
                  <a:t> is the optimal solution within time frame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ＭＳ Ｐゴシック" charset="0"/>
                            <a:sym typeface="Math B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ＭＳ Ｐゴシック" charset="0"/>
                        <a:sym typeface="Math B" charset="0"/>
                      </a:rPr>
                      <m:t>)</m:t>
                    </m:r>
                  </m:oMath>
                </a14:m>
                <a:endParaRPr lang="en-US" dirty="0">
                  <a:solidFill>
                    <a:schemeClr val="bg1"/>
                  </a:solidFill>
                  <a:ea typeface="ＭＳ Ｐゴシック" charset="0"/>
                  <a:sym typeface="Math B" charset="0"/>
                </a:endParaRPr>
              </a:p>
            </p:txBody>
          </p:sp>
        </mc:Choice>
        <mc:Fallback xmlns="">
          <p:sp>
            <p:nvSpPr>
              <p:cNvPr id="34820" name="Rectangle 3">
                <a:extLst>
                  <a:ext uri="{FF2B5EF4-FFF2-40B4-BE49-F238E27FC236}">
                    <a16:creationId xmlns:a16="http://schemas.microsoft.com/office/drawing/2014/main" id="{1E37C4FC-36E9-1B81-F31F-632DAE252D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683258" y="1551487"/>
                <a:ext cx="8825484" cy="1109359"/>
              </a:xfrm>
              <a:blipFill>
                <a:blip r:embed="rId2"/>
                <a:stretch>
                  <a:fillRect l="-861" t="-2247" b="-1011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Group 49">
            <a:extLst>
              <a:ext uri="{FF2B5EF4-FFF2-40B4-BE49-F238E27FC236}">
                <a16:creationId xmlns:a16="http://schemas.microsoft.com/office/drawing/2014/main" id="{AC9F006B-917E-9FCD-21E0-2539AB2238D5}"/>
              </a:ext>
            </a:extLst>
          </p:cNvPr>
          <p:cNvGrpSpPr/>
          <p:nvPr/>
        </p:nvGrpSpPr>
        <p:grpSpPr>
          <a:xfrm>
            <a:off x="2113788" y="3492193"/>
            <a:ext cx="7964424" cy="2524560"/>
            <a:chOff x="2113788" y="3656785"/>
            <a:chExt cx="7964424" cy="252456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8B5CAC3-3787-9C6D-B923-FB5A976BA31F}"/>
                </a:ext>
              </a:extLst>
            </p:cNvPr>
            <p:cNvSpPr/>
            <p:nvPr/>
          </p:nvSpPr>
          <p:spPr>
            <a:xfrm>
              <a:off x="2113788" y="3656785"/>
              <a:ext cx="7964424" cy="2524560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B5543D2-7C9C-68C0-59FF-4B5791E82AF8}"/>
                </a:ext>
              </a:extLst>
            </p:cNvPr>
            <p:cNvCxnSpPr>
              <a:cxnSpLocks/>
            </p:cNvCxnSpPr>
            <p:nvPr/>
          </p:nvCxnSpPr>
          <p:spPr>
            <a:xfrm>
              <a:off x="2360676" y="4681728"/>
              <a:ext cx="142646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AFC1F29-19F4-6FB9-C251-6105818BBEE9}"/>
                </a:ext>
              </a:extLst>
            </p:cNvPr>
            <p:cNvCxnSpPr>
              <a:cxnSpLocks/>
            </p:cNvCxnSpPr>
            <p:nvPr/>
          </p:nvCxnSpPr>
          <p:spPr>
            <a:xfrm>
              <a:off x="4332732" y="4681728"/>
              <a:ext cx="963168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FD0A2DE-312D-92F7-37CA-17501D99CF29}"/>
                </a:ext>
              </a:extLst>
            </p:cNvPr>
            <p:cNvCxnSpPr>
              <a:cxnSpLocks/>
            </p:cNvCxnSpPr>
            <p:nvPr/>
          </p:nvCxnSpPr>
          <p:spPr>
            <a:xfrm>
              <a:off x="6280404" y="4681728"/>
              <a:ext cx="1840992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C4638BF-F6E0-33D3-F663-57B921C00AFA}"/>
                </a:ext>
              </a:extLst>
            </p:cNvPr>
            <p:cNvCxnSpPr>
              <a:cxnSpLocks/>
            </p:cNvCxnSpPr>
            <p:nvPr/>
          </p:nvCxnSpPr>
          <p:spPr>
            <a:xfrm>
              <a:off x="8453628" y="4687824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6D77B99-AA5C-A400-7849-B5420444F07C}"/>
                </a:ext>
              </a:extLst>
            </p:cNvPr>
            <p:cNvCxnSpPr>
              <a:cxnSpLocks/>
            </p:cNvCxnSpPr>
            <p:nvPr/>
          </p:nvCxnSpPr>
          <p:spPr>
            <a:xfrm>
              <a:off x="9291828" y="4681728"/>
              <a:ext cx="527304" cy="0"/>
            </a:xfrm>
            <a:prstGeom prst="line">
              <a:avLst/>
            </a:prstGeom>
            <a:ln cap="rnd">
              <a:solidFill>
                <a:schemeClr val="accent3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2A9FE7E-9835-0970-8594-B939081C628B}"/>
                </a:ext>
              </a:extLst>
            </p:cNvPr>
            <p:cNvSpPr/>
            <p:nvPr/>
          </p:nvSpPr>
          <p:spPr>
            <a:xfrm>
              <a:off x="3787140" y="4270248"/>
              <a:ext cx="6205728" cy="734455"/>
            </a:xfrm>
            <a:prstGeom prst="rect">
              <a:avLst/>
            </a:prstGeom>
            <a:noFill/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6806E218-0EC2-ABE5-ED7E-E4E13497F329}"/>
                    </a:ext>
                  </a:extLst>
                </p:cNvPr>
                <p:cNvSpPr txBox="1"/>
                <p:nvPr/>
              </p:nvSpPr>
              <p:spPr>
                <a:xfrm>
                  <a:off x="2834387" y="4279392"/>
                  <a:ext cx="47904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6806E218-0EC2-ABE5-ED7E-E4E13497F32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4387" y="4279392"/>
                  <a:ext cx="47904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957B4E38-AEE7-2721-30B6-86D4F0918801}"/>
                    </a:ext>
                  </a:extLst>
                </p:cNvPr>
                <p:cNvSpPr txBox="1"/>
                <p:nvPr/>
              </p:nvSpPr>
              <p:spPr>
                <a:xfrm>
                  <a:off x="4574795" y="4268143"/>
                  <a:ext cx="4843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957B4E38-AEE7-2721-30B6-86D4F09188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4795" y="4268143"/>
                  <a:ext cx="48436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ECADFE5-2E0E-D5E4-C651-6565236F9B1C}"/>
                    </a:ext>
                  </a:extLst>
                </p:cNvPr>
                <p:cNvSpPr txBox="1"/>
                <p:nvPr/>
              </p:nvSpPr>
              <p:spPr>
                <a:xfrm>
                  <a:off x="6961379" y="4248388"/>
                  <a:ext cx="4843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ECADFE5-2E0E-D5E4-C651-6565236F9B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61379" y="4248388"/>
                  <a:ext cx="484363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718F364-0E2C-64B7-3085-C7D24BF03B24}"/>
                    </a:ext>
                  </a:extLst>
                </p:cNvPr>
                <p:cNvSpPr txBox="1"/>
                <p:nvPr/>
              </p:nvSpPr>
              <p:spPr>
                <a:xfrm>
                  <a:off x="9364727" y="4248388"/>
                  <a:ext cx="4984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3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718F364-0E2C-64B7-3085-C7D24BF03B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4727" y="4248388"/>
                  <a:ext cx="49847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60C35526-5733-03E2-7C5A-BBC739407DC3}"/>
                    </a:ext>
                  </a:extLst>
                </p:cNvPr>
                <p:cNvSpPr txBox="1"/>
                <p:nvPr/>
              </p:nvSpPr>
              <p:spPr>
                <a:xfrm>
                  <a:off x="4532376" y="3656785"/>
                  <a:ext cx="4525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60C35526-5733-03E2-7C5A-BBC739407DC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2376" y="3656785"/>
                  <a:ext cx="45256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4B74FE5-8D45-92E6-DB50-39B3C53B295C}"/>
                    </a:ext>
                  </a:extLst>
                </p:cNvPr>
                <p:cNvSpPr txBox="1"/>
                <p:nvPr/>
              </p:nvSpPr>
              <p:spPr>
                <a:xfrm>
                  <a:off x="7253341" y="3656785"/>
                  <a:ext cx="4517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4B74FE5-8D45-92E6-DB50-39B3C53B295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3341" y="3656785"/>
                  <a:ext cx="451790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72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Elbow Connector 27">
              <a:extLst>
                <a:ext uri="{FF2B5EF4-FFF2-40B4-BE49-F238E27FC236}">
                  <a16:creationId xmlns:a16="http://schemas.microsoft.com/office/drawing/2014/main" id="{8C5F7351-D99C-882C-B9C4-6CCBBDD18CD9}"/>
                </a:ext>
              </a:extLst>
            </p:cNvPr>
            <p:cNvCxnSpPr>
              <a:cxnSpLocks/>
              <a:stCxn id="25" idx="1"/>
            </p:cNvCxnSpPr>
            <p:nvPr/>
          </p:nvCxnSpPr>
          <p:spPr>
            <a:xfrm rot="10800000" flipV="1">
              <a:off x="2398882" y="3841450"/>
              <a:ext cx="2133494" cy="712261"/>
            </a:xfrm>
            <a:prstGeom prst="bentConnector3">
              <a:avLst>
                <a:gd name="adj1" fmla="val 100145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>
              <a:extLst>
                <a:ext uri="{FF2B5EF4-FFF2-40B4-BE49-F238E27FC236}">
                  <a16:creationId xmlns:a16="http://schemas.microsoft.com/office/drawing/2014/main" id="{19CA1F12-B6FD-EC23-C039-F139C9617361}"/>
                </a:ext>
              </a:extLst>
            </p:cNvPr>
            <p:cNvCxnSpPr>
              <a:cxnSpLocks/>
              <a:stCxn id="26" idx="3"/>
            </p:cNvCxnSpPr>
            <p:nvPr/>
          </p:nvCxnSpPr>
          <p:spPr>
            <a:xfrm>
              <a:off x="7705131" y="3841451"/>
              <a:ext cx="2114001" cy="712261"/>
            </a:xfrm>
            <a:prstGeom prst="bentConnector3">
              <a:avLst>
                <a:gd name="adj1" fmla="val 100175"/>
              </a:avLst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B53281AF-517C-BC7E-1153-1538AAE3F2D3}"/>
                    </a:ext>
                  </a:extLst>
                </p:cNvPr>
                <p:cNvSpPr txBox="1"/>
                <p:nvPr/>
              </p:nvSpPr>
              <p:spPr>
                <a:xfrm>
                  <a:off x="5139340" y="5201635"/>
                  <a:ext cx="44140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B53281AF-517C-BC7E-1153-1538AAE3F2D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9340" y="5201635"/>
                  <a:ext cx="441403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Elbow Connector 38">
              <a:extLst>
                <a:ext uri="{FF2B5EF4-FFF2-40B4-BE49-F238E27FC236}">
                  <a16:creationId xmlns:a16="http://schemas.microsoft.com/office/drawing/2014/main" id="{879BC633-DFF3-D948-8171-5A8522A83B83}"/>
                </a:ext>
              </a:extLst>
            </p:cNvPr>
            <p:cNvCxnSpPr>
              <a:cxnSpLocks/>
              <a:stCxn id="38" idx="1"/>
            </p:cNvCxnSpPr>
            <p:nvPr/>
          </p:nvCxnSpPr>
          <p:spPr>
            <a:xfrm rot="10800000">
              <a:off x="3787140" y="5093209"/>
              <a:ext cx="1352200" cy="293092"/>
            </a:xfrm>
            <a:prstGeom prst="bentConnector3">
              <a:avLst>
                <a:gd name="adj1" fmla="val 100041"/>
              </a:avLst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A8130C6-F4BB-DF22-2996-4BD4BF332224}"/>
                </a:ext>
              </a:extLst>
            </p:cNvPr>
            <p:cNvCxnSpPr>
              <a:cxnSpLocks/>
            </p:cNvCxnSpPr>
            <p:nvPr/>
          </p:nvCxnSpPr>
          <p:spPr>
            <a:xfrm>
              <a:off x="3369564" y="4907280"/>
              <a:ext cx="726948" cy="0"/>
            </a:xfrm>
            <a:prstGeom prst="line">
              <a:avLst/>
            </a:prstGeom>
            <a:ln cap="rnd">
              <a:solidFill>
                <a:schemeClr val="bg1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7A56CFC-8D21-417C-B5B7-946302B54329}"/>
                </a:ext>
              </a:extLst>
            </p:cNvPr>
            <p:cNvSpPr txBox="1"/>
            <p:nvPr/>
          </p:nvSpPr>
          <p:spPr>
            <a:xfrm>
              <a:off x="2196083" y="5779008"/>
              <a:ext cx="580491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Notice that intervals that cross this gap are NOT considered by the subproblem.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5C9918A4-56B5-E885-1A13-12B6227A90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34387" y="5004703"/>
              <a:ext cx="479042" cy="774305"/>
            </a:xfrm>
            <a:prstGeom prst="straightConnector1">
              <a:avLst/>
            </a:prstGeom>
            <a:ln>
              <a:solidFill>
                <a:schemeClr val="bg1">
                  <a:lumMod val="65000"/>
                  <a:lumOff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8282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39367</TotalTime>
  <Words>2047</Words>
  <Application>Microsoft Macintosh PowerPoint</Application>
  <PresentationFormat>Widescreen</PresentationFormat>
  <Paragraphs>856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ＭＳ Ｐゴシック</vt:lpstr>
      <vt:lpstr>Arial</vt:lpstr>
      <vt:lpstr>Calibri</vt:lpstr>
      <vt:lpstr>Cambria Math</vt:lpstr>
      <vt:lpstr>Courier New</vt:lpstr>
      <vt:lpstr>Tw Cen MT</vt:lpstr>
      <vt:lpstr>Verdana</vt:lpstr>
      <vt:lpstr>Circuit</vt:lpstr>
      <vt:lpstr>Greedy Algorithms: Activity Selection</vt:lpstr>
      <vt:lpstr>CLRS Readings</vt:lpstr>
      <vt:lpstr>Activity Selection</vt:lpstr>
      <vt:lpstr>Activity-Selection Problem</vt:lpstr>
      <vt:lpstr>The Activities!</vt:lpstr>
      <vt:lpstr>Generalizing Start, End</vt:lpstr>
      <vt:lpstr>Optimal Substructure </vt:lpstr>
      <vt:lpstr>Optimal Substructure Proof </vt:lpstr>
      <vt:lpstr>Optimal Substructure </vt:lpstr>
      <vt:lpstr>Greedy Approach</vt:lpstr>
      <vt:lpstr>Some Possible Greedy Choices</vt:lpstr>
      <vt:lpstr>Some Possible Greedy Choices</vt:lpstr>
      <vt:lpstr>Example</vt:lpstr>
      <vt:lpstr>Activity Selection: A Greedy Algorithm</vt:lpstr>
      <vt:lpstr>Back to Semester at Sea…</vt:lpstr>
      <vt:lpstr>Visualizing these Activities</vt:lpstr>
      <vt:lpstr>Visualizing these Activities</vt:lpstr>
      <vt:lpstr>Visualizing these Activities</vt:lpstr>
      <vt:lpstr>Visualizing these Activities</vt:lpstr>
      <vt:lpstr>Visualizing these Activities</vt:lpstr>
      <vt:lpstr>Recursive Greedy Algorithm</vt:lpstr>
      <vt:lpstr>Non-recursive algorithm</vt:lpstr>
      <vt:lpstr>Proving Correctness</vt:lpstr>
      <vt:lpstr>Proving the Greedy Choice Property?</vt:lpstr>
      <vt:lpstr>Does Greedy Always Find Optimal Solution?</vt:lpstr>
      <vt:lpstr>Does Greedy Always Find Optimal Solution?</vt:lpstr>
      <vt:lpstr>Does Greedy Always Find Optimal Solution?</vt:lpstr>
      <vt:lpstr>Does Greedy Always Find Optimal Solution?</vt:lpstr>
      <vt:lpstr>What did we learn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239</cp:revision>
  <dcterms:created xsi:type="dcterms:W3CDTF">2023-02-24T14:15:53Z</dcterms:created>
  <dcterms:modified xsi:type="dcterms:W3CDTF">2025-10-22T16:45:38Z</dcterms:modified>
</cp:coreProperties>
</file>