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6" r:id="rId1"/>
  </p:sldMasterIdLst>
  <p:notesMasterIdLst>
    <p:notesMasterId r:id="rId39"/>
  </p:notesMasterIdLst>
  <p:sldIdLst>
    <p:sldId id="256" r:id="rId2"/>
    <p:sldId id="272" r:id="rId3"/>
    <p:sldId id="457" r:id="rId4"/>
    <p:sldId id="428" r:id="rId5"/>
    <p:sldId id="538" r:id="rId6"/>
    <p:sldId id="539" r:id="rId7"/>
    <p:sldId id="429" r:id="rId8"/>
    <p:sldId id="430" r:id="rId9"/>
    <p:sldId id="432" r:id="rId10"/>
    <p:sldId id="328" r:id="rId11"/>
    <p:sldId id="530" r:id="rId12"/>
    <p:sldId id="531" r:id="rId13"/>
    <p:sldId id="532" r:id="rId14"/>
    <p:sldId id="534" r:id="rId15"/>
    <p:sldId id="535" r:id="rId16"/>
    <p:sldId id="533" r:id="rId17"/>
    <p:sldId id="537" r:id="rId18"/>
    <p:sldId id="510" r:id="rId19"/>
    <p:sldId id="511" r:id="rId20"/>
    <p:sldId id="512" r:id="rId21"/>
    <p:sldId id="513" r:id="rId22"/>
    <p:sldId id="514" r:id="rId23"/>
    <p:sldId id="540" r:id="rId24"/>
    <p:sldId id="415" r:id="rId25"/>
    <p:sldId id="416" r:id="rId26"/>
    <p:sldId id="417" r:id="rId27"/>
    <p:sldId id="452" r:id="rId28"/>
    <p:sldId id="541" r:id="rId29"/>
    <p:sldId id="519" r:id="rId30"/>
    <p:sldId id="443" r:id="rId31"/>
    <p:sldId id="520" r:id="rId32"/>
    <p:sldId id="524" r:id="rId33"/>
    <p:sldId id="458" r:id="rId34"/>
    <p:sldId id="410" r:id="rId35"/>
    <p:sldId id="529" r:id="rId36"/>
    <p:sldId id="525" r:id="rId37"/>
    <p:sldId id="52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7"/>
    <p:restoredTop sz="94689"/>
  </p:normalViewPr>
  <p:slideViewPr>
    <p:cSldViewPr snapToGrid="0" snapToObjects="1">
      <p:cViewPr varScale="1">
        <p:scale>
          <a:sx n="128" d="100"/>
          <a:sy n="128" d="100"/>
        </p:scale>
        <p:origin x="208"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45307-6ED4-B142-BD64-10F739779302}" type="datetimeFigureOut">
              <a:rPr lang="en-US" smtClean="0"/>
              <a:t>9/16/25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DE956-AECE-4A49-8BC2-51A8C013B720}" type="slidenum">
              <a:rPr lang="en-US" smtClean="0"/>
              <a:t>‹#›</a:t>
            </a:fld>
            <a:endParaRPr lang="en-US"/>
          </a:p>
        </p:txBody>
      </p:sp>
    </p:spTree>
    <p:extLst>
      <p:ext uri="{BB962C8B-B14F-4D97-AF65-F5344CB8AC3E}">
        <p14:creationId xmlns:p14="http://schemas.microsoft.com/office/powerpoint/2010/main" val="3553978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E956-AECE-4A49-8BC2-51A8C013B720}" type="slidenum">
              <a:rPr lang="en-US" smtClean="0"/>
              <a:t>1</a:t>
            </a:fld>
            <a:endParaRPr lang="en-US"/>
          </a:p>
        </p:txBody>
      </p:sp>
    </p:spTree>
    <p:extLst>
      <p:ext uri="{BB962C8B-B14F-4D97-AF65-F5344CB8AC3E}">
        <p14:creationId xmlns:p14="http://schemas.microsoft.com/office/powerpoint/2010/main" val="92945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E1D0E06-6B38-402A-80F4-A70DBD984D0C}" type="slidenum">
              <a:rPr lang="en-US" smtClean="0"/>
              <a:pPr/>
              <a:t>9</a:t>
            </a:fld>
            <a:endParaRPr lang="en-US"/>
          </a:p>
        </p:txBody>
      </p:sp>
      <p:sp>
        <p:nvSpPr>
          <p:cNvPr id="88067" name="Rectangle 2"/>
          <p:cNvSpPr>
            <a:spLocks noGrp="1" noRot="1" noChangeAspect="1" noChangeArrowheads="1" noTextEdit="1"/>
          </p:cNvSpPr>
          <p:nvPr>
            <p:ph type="sldImg"/>
          </p:nvPr>
        </p:nvSpPr>
        <p:spPr>
          <a:xfrm>
            <a:off x="458788" y="719138"/>
            <a:ext cx="6400800" cy="3600450"/>
          </a:xfrm>
          <a:ln/>
        </p:spPr>
      </p:sp>
      <p:sp>
        <p:nvSpPr>
          <p:cNvPr id="88068" name="Rectangle 3"/>
          <p:cNvSpPr>
            <a:spLocks noGrp="1" noChangeArrowheads="1"/>
          </p:cNvSpPr>
          <p:nvPr>
            <p:ph type="body" idx="1"/>
          </p:nvPr>
        </p:nvSpPr>
        <p:spPr>
          <a:xfrm>
            <a:off x="974144" y="4560899"/>
            <a:ext cx="5366914" cy="4321196"/>
          </a:xfrm>
          <a:noFill/>
          <a:ln/>
        </p:spPr>
        <p:txBody>
          <a:bodyPr/>
          <a:lstStyle/>
          <a:p>
            <a:pPr eaLnBrk="1" hangingPunct="1"/>
            <a:endParaRPr lang="en-US" b="1">
              <a:solidFill>
                <a:srgbClr val="FF0000"/>
              </a:solidFill>
            </a:endParaRPr>
          </a:p>
        </p:txBody>
      </p:sp>
    </p:spTree>
    <p:extLst>
      <p:ext uri="{BB962C8B-B14F-4D97-AF65-F5344CB8AC3E}">
        <p14:creationId xmlns:p14="http://schemas.microsoft.com/office/powerpoint/2010/main" val="167371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1579B5F-A22B-4049-B456-587BD3D5757E}" type="slidenum">
              <a:rPr lang="en-US" smtClean="0"/>
              <a:pPr/>
              <a:t>24</a:t>
            </a:fld>
            <a:endParaRPr lang="en-US"/>
          </a:p>
        </p:txBody>
      </p:sp>
      <p:sp>
        <p:nvSpPr>
          <p:cNvPr id="89091" name="Rectangle 2"/>
          <p:cNvSpPr>
            <a:spLocks noGrp="1" noRot="1" noChangeAspect="1" noChangeArrowheads="1" noTextEdit="1"/>
          </p:cNvSpPr>
          <p:nvPr>
            <p:ph type="sldImg"/>
          </p:nvPr>
        </p:nvSpPr>
        <p:spPr>
          <a:xfrm>
            <a:off x="457200" y="720725"/>
            <a:ext cx="6400800" cy="3600450"/>
          </a:xfrm>
          <a:ln/>
        </p:spPr>
      </p:sp>
      <p:sp>
        <p:nvSpPr>
          <p:cNvPr id="89092" name="Rectangle 3"/>
          <p:cNvSpPr>
            <a:spLocks noGrp="1" noChangeArrowheads="1"/>
          </p:cNvSpPr>
          <p:nvPr>
            <p:ph type="body" idx="1"/>
          </p:nvPr>
        </p:nvSpPr>
        <p:spPr>
          <a:noFill/>
          <a:ln/>
        </p:spPr>
        <p:txBody>
          <a:bodyPr/>
          <a:lstStyle/>
          <a:p>
            <a:pPr eaLnBrk="1" hangingPunct="1"/>
            <a:r>
              <a:rPr lang="en-US"/>
              <a:t>Pick one node as the root,</a:t>
            </a:r>
          </a:p>
          <a:p>
            <a:pPr eaLnBrk="1" hangingPunct="1"/>
            <a:r>
              <a:rPr lang="en-US"/>
              <a:t>Incrementally add edges that connect a “new” vertex to the tree.</a:t>
            </a:r>
          </a:p>
          <a:p>
            <a:pPr eaLnBrk="1" hangingPunct="1"/>
            <a:r>
              <a:rPr lang="en-US"/>
              <a:t>Pick the edge (u,v) where u is in the tree, v is not AND </a:t>
            </a:r>
          </a:p>
          <a:p>
            <a:pPr eaLnBrk="1" hangingPunct="1"/>
            <a:r>
              <a:rPr lang="en-US"/>
              <a:t>	where the edge weight is the smallest of all edges (where u is in the tree and v is not).</a:t>
            </a:r>
          </a:p>
        </p:txBody>
      </p:sp>
    </p:spTree>
    <p:extLst>
      <p:ext uri="{BB962C8B-B14F-4D97-AF65-F5344CB8AC3E}">
        <p14:creationId xmlns:p14="http://schemas.microsoft.com/office/powerpoint/2010/main" val="3321558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0D43E4E-9DCA-464D-9606-5931EF0F1F2A}" type="datetime1">
              <a:rPr lang="en-US" smtClean="0"/>
              <a:t>9/16/25</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713344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C8B702-FBC5-AE41-90CD-BC93BA09C9D9}" type="datetime1">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76537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7BBF89-ED22-3141-BDF0-857A50681DCF}" type="datetime1">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39118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D06C5-6141-394F-AD88-CB45E2C3EF6B}" type="datetime1">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1338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935B32-CD10-D344-BEA3-F2DCE1B46392}" type="datetime1">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641695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BDFAC12-4865-7B47-9D86-73BC62015676}" type="datetime1">
              <a:rPr lang="en-US" smtClean="0"/>
              <a:t>9/16/25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38096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14F7D7E-6A59-C94E-99D5-CCA91DA40277}" type="datetime1">
              <a:rPr lang="en-US" smtClean="0"/>
              <a:t>9/16/25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770744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D2AF2A-3141-274B-B612-A3014A027B93}" type="datetime1">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839767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A1DF78-CC39-4441-9255-781D561D0B59}" type="datetime1">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1005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Tree>
    <p:extLst>
      <p:ext uri="{BB962C8B-B14F-4D97-AF65-F5344CB8AC3E}">
        <p14:creationId xmlns:p14="http://schemas.microsoft.com/office/powerpoint/2010/main" val="264321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DCB54-4F93-3C40-9589-59AE00DA8CFB}" type="datetime1">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22540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F1051E-8876-1549-A86E-F88CCBB2F5D7}" type="datetime1">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5227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6DB06C-41E2-DD4C-84B0-6646A8AEDB39}" type="datetime1">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8873075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6F63D8-C80B-5043-9D49-B40CB00CE9CF}" type="datetime1">
              <a:rPr lang="en-US" smtClean="0"/>
              <a:t>9/16/25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5757207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EAB3A5-D670-D546-8080-5723E6784B77}" type="datetime1">
              <a:rPr lang="en-US" smtClean="0"/>
              <a:t>9/16/25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400411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D6FC2-0142-1B4F-BEE4-ACF41109B835}" type="datetime1">
              <a:rPr lang="en-US" smtClean="0"/>
              <a:t>9/16/25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25843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168ABB-24DA-464F-91EA-B770337C2767}" type="datetime1">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266550312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6951F8-91C3-0C4C-AB15-6D421860A270}" type="datetime1">
              <a:rPr lang="en-US" smtClean="0"/>
              <a:t>9/16/25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67475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CF67D6D-F259-F443-9BC4-D5F83653ECB1}" type="datetime1">
              <a:rPr lang="en-US" smtClean="0"/>
              <a:t>9/16/25</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D91E88-2515-D24B-B4EA-67D975D0853E}" type="slidenum">
              <a:rPr lang="en-US" smtClean="0"/>
              <a:t>‹#›</a:t>
            </a:fld>
            <a:endParaRPr lang="en-US"/>
          </a:p>
        </p:txBody>
      </p:sp>
    </p:spTree>
    <p:extLst>
      <p:ext uri="{BB962C8B-B14F-4D97-AF65-F5344CB8AC3E}">
        <p14:creationId xmlns:p14="http://schemas.microsoft.com/office/powerpoint/2010/main" val="1014260183"/>
      </p:ext>
    </p:extLst>
  </p:cSld>
  <p:clrMap bg1="dk1" tx1="lt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6.xml"/><Relationship Id="rId7" Type="http://schemas.openxmlformats.org/officeDocument/2006/relationships/tags" Target="../tags/tag37.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tags" Target="../tags/tag38.xml"/><Relationship Id="rId10" Type="http://schemas.openxmlformats.org/officeDocument/2006/relationships/image" Target="../media/image20.png"/><Relationship Id="rId4" Type="http://schemas.openxmlformats.org/officeDocument/2006/relationships/tags" Target="../tags/tag37.xml"/><Relationship Id="rId9" Type="http://schemas.openxmlformats.org/officeDocument/2006/relationships/tags" Target="../tags/tag38.xml"/></Relationships>
</file>

<file path=ppt/slides/_rels/slide13.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41.xml"/><Relationship Id="rId7"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9.xml"/><Relationship Id="rId7" Type="http://schemas.openxmlformats.org/officeDocument/2006/relationships/tags" Target="../tags/tag48.xml"/><Relationship Id="rId12" Type="http://schemas.openxmlformats.org/officeDocument/2006/relationships/image" Target="../media/image33.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2.xml"/><Relationship Id="rId11" Type="http://schemas.openxmlformats.org/officeDocument/2006/relationships/tags" Target="../tags/tag51.xml"/><Relationship Id="rId5" Type="http://schemas.openxmlformats.org/officeDocument/2006/relationships/tags" Target="../tags/tag51.xml"/><Relationship Id="rId10" Type="http://schemas.openxmlformats.org/officeDocument/2006/relationships/image" Target="../media/image32.png"/><Relationship Id="rId4" Type="http://schemas.openxmlformats.org/officeDocument/2006/relationships/tags" Target="../tags/tag50.xml"/><Relationship Id="rId9" Type="http://schemas.openxmlformats.org/officeDocument/2006/relationships/tags" Target="../tags/tag50.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54.xml"/><Relationship Id="rId7" Type="http://schemas.openxmlformats.org/officeDocument/2006/relationships/tags" Target="../tags/tag54.xml"/><Relationship Id="rId12" Type="http://schemas.openxmlformats.org/officeDocument/2006/relationships/image" Target="../media/image3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2.xml"/><Relationship Id="rId11" Type="http://schemas.openxmlformats.org/officeDocument/2006/relationships/tags" Target="../tags/tag56.xml"/><Relationship Id="rId5" Type="http://schemas.openxmlformats.org/officeDocument/2006/relationships/tags" Target="../tags/tag56.xml"/><Relationship Id="rId10" Type="http://schemas.openxmlformats.org/officeDocument/2006/relationships/image" Target="../media/image35.png"/><Relationship Id="rId4" Type="http://schemas.openxmlformats.org/officeDocument/2006/relationships/tags" Target="../tags/tag55.xml"/><Relationship Id="rId9" Type="http://schemas.openxmlformats.org/officeDocument/2006/relationships/tags" Target="../tags/tag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Layout" Target="../slideLayouts/slideLayout2.xml"/><Relationship Id="rId4" Type="http://schemas.openxmlformats.org/officeDocument/2006/relationships/tags" Target="../tags/tag66.xml"/></Relationships>
</file>

<file path=ppt/slides/_rels/slide23.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18" Type="http://schemas.openxmlformats.org/officeDocument/2006/relationships/image" Target="../media/image40.png"/><Relationship Id="rId3" Type="http://schemas.openxmlformats.org/officeDocument/2006/relationships/tags" Target="../tags/tag69.xml"/><Relationship Id="rId21" Type="http://schemas.openxmlformats.org/officeDocument/2006/relationships/image" Target="../media/image43.png"/><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image" Target="../media/image39.png"/><Relationship Id="rId2" Type="http://schemas.openxmlformats.org/officeDocument/2006/relationships/tags" Target="../tags/tag68.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image" Target="../media/image37.png"/><Relationship Id="rId10" Type="http://schemas.openxmlformats.org/officeDocument/2006/relationships/tags" Target="../tags/tag76.xml"/><Relationship Id="rId19" Type="http://schemas.openxmlformats.org/officeDocument/2006/relationships/image" Target="../media/image41.png"/><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s>
</file>

<file path=ppt/slides/_rels/slide26.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image" Target="../media/image47.png"/><Relationship Id="rId3" Type="http://schemas.openxmlformats.org/officeDocument/2006/relationships/tags" Target="../tags/tag86.xml"/><Relationship Id="rId21" Type="http://schemas.openxmlformats.org/officeDocument/2006/relationships/image" Target="../media/image50.png"/><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image" Target="../media/image46.png"/><Relationship Id="rId2" Type="http://schemas.openxmlformats.org/officeDocument/2006/relationships/tags" Target="../tags/tag85.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5" Type="http://schemas.openxmlformats.org/officeDocument/2006/relationships/tags" Target="../tags/tag88.xml"/><Relationship Id="rId15" Type="http://schemas.openxmlformats.org/officeDocument/2006/relationships/image" Target="../media/image44.png"/><Relationship Id="rId10" Type="http://schemas.openxmlformats.org/officeDocument/2006/relationships/tags" Target="../tags/tag93.xml"/><Relationship Id="rId19" Type="http://schemas.openxmlformats.org/officeDocument/2006/relationships/image" Target="../media/image48.png"/><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slideLayout" Target="../slideLayouts/slideLayout2.xml"/><Relationship Id="rId4" Type="http://schemas.openxmlformats.org/officeDocument/2006/relationships/tags" Target="../tags/tag10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5.png"/><Relationship Id="rId3" Type="http://schemas.openxmlformats.org/officeDocument/2006/relationships/tags" Target="../tags/tag3.xml"/><Relationship Id="rId21" Type="http://schemas.openxmlformats.org/officeDocument/2006/relationships/image" Target="../media/image8.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image" Target="../media/image13.png"/><Relationship Id="rId3" Type="http://schemas.openxmlformats.org/officeDocument/2006/relationships/tags" Target="../tags/tag20.xml"/><Relationship Id="rId21" Type="http://schemas.openxmlformats.org/officeDocument/2006/relationships/image" Target="../media/image16.pn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12.png"/><Relationship Id="rId2" Type="http://schemas.openxmlformats.org/officeDocument/2006/relationships/tags" Target="../tags/tag19.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image" Target="../media/image10.png"/><Relationship Id="rId10" Type="http://schemas.openxmlformats.org/officeDocument/2006/relationships/tags" Target="../tags/tag27.xml"/><Relationship Id="rId19" Type="http://schemas.openxmlformats.org/officeDocument/2006/relationships/image" Target="../media/image14.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7A2C-CECB-EA45-9A8F-28914F6ACB98}"/>
              </a:ext>
            </a:extLst>
          </p:cNvPr>
          <p:cNvSpPr>
            <a:spLocks noGrp="1"/>
          </p:cNvSpPr>
          <p:nvPr>
            <p:ph type="ctrTitle"/>
          </p:nvPr>
        </p:nvSpPr>
        <p:spPr/>
        <p:txBody>
          <a:bodyPr/>
          <a:lstStyle/>
          <a:p>
            <a:pPr algn="ctr"/>
            <a:r>
              <a:rPr lang="en-US" dirty="0"/>
              <a:t>Graphs: Dijkstra’s Algorithm And Prim’s Algorithm</a:t>
            </a:r>
          </a:p>
        </p:txBody>
      </p:sp>
      <p:sp>
        <p:nvSpPr>
          <p:cNvPr id="3" name="Subtitle 2">
            <a:extLst>
              <a:ext uri="{FF2B5EF4-FFF2-40B4-BE49-F238E27FC236}">
                <a16:creationId xmlns:a16="http://schemas.microsoft.com/office/drawing/2014/main" id="{4CC3BA16-EE93-B74E-A27C-2B68B596BB53}"/>
              </a:ext>
            </a:extLst>
          </p:cNvPr>
          <p:cNvSpPr>
            <a:spLocks noGrp="1"/>
          </p:cNvSpPr>
          <p:nvPr>
            <p:ph type="subTitle" idx="1"/>
          </p:nvPr>
        </p:nvSpPr>
        <p:spPr/>
        <p:txBody>
          <a:bodyPr/>
          <a:lstStyle/>
          <a:p>
            <a:pPr algn="ctr"/>
            <a:r>
              <a:rPr lang="en-US" dirty="0"/>
              <a:t>Data Structures and Algorithms 2</a:t>
            </a:r>
            <a:br>
              <a:rPr lang="en-US" dirty="0"/>
            </a:br>
            <a:r>
              <a:rPr lang="en-US" dirty="0"/>
              <a:t>Mark Floryan</a:t>
            </a:r>
            <a:br>
              <a:rPr lang="en-US" dirty="0"/>
            </a:br>
            <a:br>
              <a:rPr lang="en-US" dirty="0"/>
            </a:br>
            <a:endParaRPr lang="en-US" dirty="0"/>
          </a:p>
        </p:txBody>
      </p:sp>
    </p:spTree>
    <p:extLst>
      <p:ext uri="{BB962C8B-B14F-4D97-AF65-F5344CB8AC3E}">
        <p14:creationId xmlns:p14="http://schemas.microsoft.com/office/powerpoint/2010/main" val="443730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3"/>
          <p:cNvSpPr>
            <a:spLocks noGrp="1" noChangeArrowheads="1"/>
          </p:cNvSpPr>
          <p:nvPr>
            <p:ph type="title"/>
            <p:custDataLst>
              <p:tags r:id="rId1"/>
            </p:custDataLst>
          </p:nvPr>
        </p:nvSpPr>
        <p:spPr>
          <a:xfrm>
            <a:off x="1143001" y="182880"/>
            <a:ext cx="9905998" cy="731311"/>
          </a:xfrm>
        </p:spPr>
        <p:txBody>
          <a:bodyPr/>
          <a:lstStyle/>
          <a:p>
            <a:pPr algn="ctr"/>
            <a:r>
              <a:rPr lang="en-US" dirty="0"/>
              <a:t>Dijkstra' Algorithm</a:t>
            </a:r>
          </a:p>
        </p:txBody>
      </p:sp>
      <p:sp>
        <p:nvSpPr>
          <p:cNvPr id="86019" name="Rectangle 2"/>
          <p:cNvSpPr>
            <a:spLocks noGrp="1" noChangeArrowheads="1"/>
          </p:cNvSpPr>
          <p:nvPr>
            <p:ph sz="quarter" idx="1"/>
            <p:custDataLst>
              <p:tags r:id="rId2"/>
            </p:custDataLst>
          </p:nvPr>
        </p:nvSpPr>
        <p:spPr>
          <a:xfrm>
            <a:off x="254222" y="1248588"/>
            <a:ext cx="7554686" cy="5037909"/>
          </a:xfrm>
          <a:solidFill>
            <a:schemeClr val="tx1">
              <a:lumMod val="95000"/>
            </a:schemeClr>
          </a:solidFill>
          <a:ln>
            <a:solidFill>
              <a:schemeClr val="bg1"/>
            </a:solidFill>
          </a:ln>
        </p:spPr>
        <p:txBody>
          <a:bodyPr anchor="ctr">
            <a:noAutofit/>
          </a:bodyPr>
          <a:lstStyle/>
          <a:p>
            <a:pPr>
              <a:lnSpc>
                <a:spcPct val="80000"/>
              </a:lnSpc>
              <a:buFont typeface="Monotype Sorts" charset="2"/>
              <a:buNone/>
            </a:pPr>
            <a:r>
              <a:rPr lang="en-US" sz="1600" b="1" dirty="0" err="1">
                <a:solidFill>
                  <a:schemeClr val="bg1"/>
                </a:solidFill>
                <a:latin typeface="Courier New" pitchFamily="49" charset="0"/>
              </a:rPr>
              <a:t>dijkstra</a:t>
            </a:r>
            <a:r>
              <a:rPr lang="en-US" sz="1600" b="1" dirty="0">
                <a:solidFill>
                  <a:schemeClr val="bg1"/>
                </a:solidFill>
                <a:latin typeface="Courier New" pitchFamily="49" charset="0"/>
              </a:rPr>
              <a:t>(G, s):</a:t>
            </a:r>
          </a:p>
          <a:p>
            <a:pPr>
              <a:lnSpc>
                <a:spcPct val="80000"/>
              </a:lnSpc>
              <a:buFont typeface="Monotype Sorts" charset="2"/>
              <a:buNone/>
            </a:pPr>
            <a:r>
              <a:rPr lang="en-US" sz="1600" b="1" dirty="0">
                <a:solidFill>
                  <a:schemeClr val="bg1"/>
                </a:solidFill>
                <a:latin typeface="Courier New" pitchFamily="49" charset="0"/>
              </a:rPr>
              <a:t>1. </a:t>
            </a:r>
            <a:r>
              <a:rPr lang="en-US" sz="1600" b="1" dirty="0">
                <a:solidFill>
                  <a:schemeClr val="accent3"/>
                </a:solidFill>
                <a:latin typeface="Courier New" pitchFamily="49" charset="0"/>
              </a:rPr>
              <a:t>init PQ to be empty</a:t>
            </a:r>
          </a:p>
          <a:p>
            <a:pPr>
              <a:lnSpc>
                <a:spcPct val="80000"/>
              </a:lnSpc>
              <a:buFont typeface="Monotype Sorts" charset="2"/>
              <a:buNone/>
            </a:pPr>
            <a:r>
              <a:rPr lang="en-US" sz="1600" b="1" dirty="0">
                <a:solidFill>
                  <a:schemeClr val="bg1"/>
                </a:solidFill>
                <a:latin typeface="Courier New" pitchFamily="49" charset="0"/>
              </a:rPr>
              <a:t>2. </a:t>
            </a:r>
            <a:r>
              <a:rPr lang="en-US" sz="1600" b="1" dirty="0" err="1">
                <a:solidFill>
                  <a:schemeClr val="accent3"/>
                </a:solidFill>
                <a:latin typeface="Courier New" pitchFamily="49" charset="0"/>
              </a:rPr>
              <a:t>PQ.Insert</a:t>
            </a:r>
            <a:r>
              <a:rPr lang="en-US" sz="1600" b="1" dirty="0">
                <a:solidFill>
                  <a:schemeClr val="accent3"/>
                </a:solidFill>
                <a:latin typeface="Courier New" pitchFamily="49" charset="0"/>
              </a:rPr>
              <a:t>(s, dist=0)</a:t>
            </a:r>
          </a:p>
          <a:p>
            <a:pPr>
              <a:lnSpc>
                <a:spcPct val="80000"/>
              </a:lnSpc>
              <a:buFont typeface="Monotype Sorts" charset="2"/>
              <a:buNone/>
            </a:pPr>
            <a:r>
              <a:rPr lang="en-US" sz="1600" b="1" dirty="0">
                <a:solidFill>
                  <a:schemeClr val="bg1"/>
                </a:solidFill>
                <a:latin typeface="Courier New" pitchFamily="49" charset="0"/>
                <a:sym typeface="Symbol" pitchFamily="18" charset="2"/>
              </a:rPr>
              <a:t>3. parent[s] = NULL;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[s] = 0;</a:t>
            </a:r>
          </a:p>
          <a:p>
            <a:pPr>
              <a:lnSpc>
                <a:spcPct val="80000"/>
              </a:lnSpc>
              <a:buFont typeface="Monotype Sorts" charset="2"/>
              <a:buNone/>
            </a:pPr>
            <a:r>
              <a:rPr lang="en-US" sz="1600" b="1" dirty="0">
                <a:solidFill>
                  <a:schemeClr val="bg1"/>
                </a:solidFill>
                <a:latin typeface="Courier New" pitchFamily="49" charset="0"/>
                <a:sym typeface="Symbol" pitchFamily="18" charset="2"/>
              </a:rPr>
              <a:t>4. while (</a:t>
            </a:r>
            <a:r>
              <a:rPr lang="en-US" sz="1600" b="1" dirty="0">
                <a:solidFill>
                  <a:schemeClr val="accent3"/>
                </a:solidFill>
                <a:latin typeface="Courier New" pitchFamily="49" charset="0"/>
                <a:sym typeface="Symbol" pitchFamily="18" charset="2"/>
              </a:rPr>
              <a:t>PQ not empty</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5.   v = </a:t>
            </a:r>
            <a:r>
              <a:rPr lang="en-US" sz="1600" b="1" dirty="0" err="1">
                <a:solidFill>
                  <a:schemeClr val="accent3"/>
                </a:solidFill>
                <a:latin typeface="Courier New" pitchFamily="49" charset="0"/>
                <a:sym typeface="Symbol" pitchFamily="18" charset="2"/>
              </a:rPr>
              <a:t>PQ.ExtractMin</a:t>
            </a:r>
            <a:r>
              <a:rPr lang="en-US" sz="1600" b="1" dirty="0">
                <a:solidFill>
                  <a:schemeClr val="accent3"/>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6.   for each w</a:t>
            </a:r>
            <a:r>
              <a:rPr lang="en-US" sz="1600" b="1" dirty="0">
                <a:solidFill>
                  <a:schemeClr val="bg1"/>
                </a:solidFill>
                <a:latin typeface="Courier New" pitchFamily="49" charset="0"/>
              </a:rPr>
              <a:t> </a:t>
            </a:r>
            <a:r>
              <a:rPr lang="en-US" sz="1600" b="1" dirty="0" err="1">
                <a:solidFill>
                  <a:schemeClr val="bg1"/>
                </a:solidFill>
                <a:latin typeface="Courier New" pitchFamily="49" charset="0"/>
                <a:sym typeface="Symbol" pitchFamily="18" charset="2"/>
              </a:rPr>
              <a:t>adj</a:t>
            </a:r>
            <a:r>
              <a:rPr lang="en-US" sz="1600" b="1" dirty="0">
                <a:solidFill>
                  <a:schemeClr val="bg1"/>
                </a:solidFill>
                <a:latin typeface="Courier New" pitchFamily="49" charset="0"/>
                <a:sym typeface="Symbol" pitchFamily="18" charset="2"/>
              </a:rPr>
              <a:t> to v</a:t>
            </a:r>
          </a:p>
          <a:p>
            <a:pPr>
              <a:lnSpc>
                <a:spcPct val="80000"/>
              </a:lnSpc>
              <a:buFont typeface="Monotype Sorts" charset="2"/>
              <a:buNone/>
            </a:pPr>
            <a:r>
              <a:rPr lang="en-US" sz="1600" b="1" dirty="0">
                <a:solidFill>
                  <a:schemeClr val="bg1"/>
                </a:solidFill>
                <a:latin typeface="Courier New" pitchFamily="49" charset="0"/>
                <a:sym typeface="Symbol" pitchFamily="18" charset="2"/>
              </a:rPr>
              <a:t>7.     if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600" b="1" dirty="0">
                <a:solidFill>
                  <a:schemeClr val="bg1"/>
                </a:solidFill>
                <a:latin typeface="Courier New" pitchFamily="49" charset="0"/>
                <a:sym typeface="Symbol" pitchFamily="18" charset="2"/>
              </a:rPr>
              <a:t>8.        dist[w] = dist[v] + wt(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 </a:t>
            </a:r>
          </a:p>
          <a:p>
            <a:pPr>
              <a:lnSpc>
                <a:spcPct val="80000"/>
              </a:lnSpc>
              <a:buFont typeface="Monotype Sorts" charset="2"/>
              <a:buNone/>
            </a:pPr>
            <a:r>
              <a:rPr lang="en-US" sz="1600" b="1" dirty="0">
                <a:solidFill>
                  <a:schemeClr val="bg1"/>
                </a:solidFill>
                <a:latin typeface="Courier New" pitchFamily="49" charset="0"/>
                <a:sym typeface="Symbol" pitchFamily="18" charset="2"/>
              </a:rPr>
              <a:t>9.        </a:t>
            </a:r>
            <a:r>
              <a:rPr lang="en-US" sz="1600" b="1" dirty="0" err="1">
                <a:solidFill>
                  <a:schemeClr val="accent3"/>
                </a:solidFill>
                <a:latin typeface="Courier New" pitchFamily="49" charset="0"/>
                <a:sym typeface="Symbol" pitchFamily="18" charset="2"/>
              </a:rPr>
              <a:t>PQ.Insert</a:t>
            </a:r>
            <a:r>
              <a:rPr lang="en-US" sz="1600" b="1" dirty="0">
                <a:solidFill>
                  <a:schemeClr val="accent3"/>
                </a:solidFill>
                <a:latin typeface="Courier New" pitchFamily="49" charset="0"/>
                <a:sym typeface="Symbol" pitchFamily="18" charset="2"/>
              </a:rPr>
              <a:t>(w, dist[w] )</a:t>
            </a:r>
          </a:p>
          <a:p>
            <a:pPr>
              <a:lnSpc>
                <a:spcPct val="80000"/>
              </a:lnSpc>
              <a:buFont typeface="Monotype Sorts" charset="2"/>
              <a:buNone/>
            </a:pPr>
            <a:r>
              <a:rPr lang="en-US" sz="1600" b="1" dirty="0">
                <a:solidFill>
                  <a:schemeClr val="bg1"/>
                </a:solidFill>
                <a:latin typeface="Courier New" pitchFamily="49" charset="0"/>
                <a:sym typeface="Symbol" pitchFamily="18" charset="2"/>
              </a:rPr>
              <a:t>10.       parent[w] = v</a:t>
            </a:r>
          </a:p>
          <a:p>
            <a:pPr>
              <a:lnSpc>
                <a:spcPct val="80000"/>
              </a:lnSpc>
              <a:buFont typeface="Monotype Sorts" charset="2"/>
              <a:buNone/>
            </a:pPr>
            <a:r>
              <a:rPr lang="en-US" sz="1600" b="1" dirty="0">
                <a:solidFill>
                  <a:schemeClr val="bg1"/>
                </a:solidFill>
                <a:latin typeface="Courier New" pitchFamily="49" charset="0"/>
                <a:sym typeface="Symbol" pitchFamily="18" charset="2"/>
              </a:rPr>
              <a:t>11.    else if (w is fringe &amp;&amp; dist[v]+</a:t>
            </a:r>
            <a:r>
              <a:rPr lang="en-US" sz="1600" b="1" dirty="0" err="1">
                <a:solidFill>
                  <a:schemeClr val="bg1"/>
                </a:solidFill>
                <a:latin typeface="Courier New" pitchFamily="49" charset="0"/>
                <a:sym typeface="Symbol" pitchFamily="18" charset="2"/>
              </a:rPr>
              <a:t>wt</a:t>
            </a:r>
            <a:r>
              <a:rPr lang="en-US" sz="1600" b="1" dirty="0">
                <a:solidFill>
                  <a:schemeClr val="bg1"/>
                </a:solidFill>
                <a:latin typeface="Courier New" pitchFamily="49" charset="0"/>
                <a:sym typeface="Symbol" pitchFamily="18" charset="2"/>
              </a:rPr>
              <a: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 &lt; dist[w]):</a:t>
            </a:r>
          </a:p>
          <a:p>
            <a:pPr>
              <a:lnSpc>
                <a:spcPct val="80000"/>
              </a:lnSpc>
              <a:buFont typeface="Monotype Sorts" charset="2"/>
              <a:buNone/>
            </a:pPr>
            <a:r>
              <a:rPr lang="en-US" sz="1600" b="1" dirty="0">
                <a:solidFill>
                  <a:schemeClr val="bg1"/>
                </a:solidFill>
                <a:latin typeface="Courier New" pitchFamily="49" charset="0"/>
                <a:sym typeface="Symbol" pitchFamily="18" charset="2"/>
              </a:rPr>
              <a:t>12.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 = dist[v] + wt(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accent3"/>
                </a:solidFill>
                <a:latin typeface="Courier New" pitchFamily="49" charset="0"/>
                <a:sym typeface="Symbol" pitchFamily="18" charset="2"/>
              </a:rPr>
              <a:t>13.       </a:t>
            </a:r>
            <a:r>
              <a:rPr lang="en-US" sz="1600" b="1" dirty="0" err="1">
                <a:solidFill>
                  <a:schemeClr val="accent3"/>
                </a:solidFill>
                <a:latin typeface="Courier New" pitchFamily="49" charset="0"/>
                <a:sym typeface="Symbol" pitchFamily="18" charset="2"/>
              </a:rPr>
              <a:t>PQ.decreaseKey</a:t>
            </a:r>
            <a:r>
              <a:rPr lang="en-US" sz="1600" b="1" dirty="0">
                <a:solidFill>
                  <a:schemeClr val="accent3"/>
                </a:solidFill>
                <a:latin typeface="Courier New" pitchFamily="49" charset="0"/>
                <a:sym typeface="Symbol" pitchFamily="18" charset="2"/>
              </a:rPr>
              <a:t>(w, dist[w])</a:t>
            </a:r>
          </a:p>
          <a:p>
            <a:pPr>
              <a:lnSpc>
                <a:spcPct val="80000"/>
              </a:lnSpc>
              <a:buFont typeface="Monotype Sorts" charset="2"/>
              <a:buNone/>
            </a:pPr>
            <a:r>
              <a:rPr lang="en-US" sz="1600" b="1" dirty="0">
                <a:solidFill>
                  <a:schemeClr val="bg1"/>
                </a:solidFill>
                <a:latin typeface="Courier New" pitchFamily="49" charset="0"/>
                <a:sym typeface="Symbol" pitchFamily="18" charset="2"/>
              </a:rPr>
              <a:t>14.       parent[w] = v</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2BD6531-E648-05A7-F86B-6582BABC7D63}"/>
                  </a:ext>
                </a:extLst>
              </p:cNvPr>
              <p:cNvSpPr txBox="1"/>
              <p:nvPr/>
            </p:nvSpPr>
            <p:spPr>
              <a:xfrm>
                <a:off x="7939454" y="1410782"/>
                <a:ext cx="3998324" cy="2933624"/>
              </a:xfrm>
              <a:prstGeom prst="rect">
                <a:avLst/>
              </a:prstGeom>
              <a:noFill/>
              <a:ln>
                <a:solidFill>
                  <a:schemeClr val="tx1">
                    <a:lumMod val="95000"/>
                  </a:schemeClr>
                </a:solidFill>
              </a:ln>
            </p:spPr>
            <p:txBody>
              <a:bodyPr wrap="square" rtlCol="0">
                <a:spAutoFit/>
              </a:bodyPr>
              <a:lstStyle/>
              <a:p>
                <a:r>
                  <a:rPr lang="en-US" dirty="0"/>
                  <a:t>What is the runtime now?</a:t>
                </a:r>
              </a:p>
              <a:p>
                <a:endParaRPr lang="en-US" dirty="0"/>
              </a:p>
              <a:p>
                <a:r>
                  <a:rPr lang="en-US" dirty="0"/>
                  <a:t>Extract min is </a:t>
                </a:r>
                <a14:m>
                  <m:oMath xmlns:m="http://schemas.openxmlformats.org/officeDocument/2006/math">
                    <m:r>
                      <m:rPr>
                        <m:sty m:val="p"/>
                      </m:rPr>
                      <a:rPr lang="en-US" b="0" i="0" smtClean="0">
                        <a:latin typeface="Cambria Math" panose="02040503050406030204" pitchFamily="18" charset="0"/>
                      </a:rPr>
                      <m:t>Θ</m:t>
                    </m:r>
                    <m:r>
                      <a:rPr lang="en-US" b="0" i="0" smtClean="0">
                        <a:latin typeface="Cambria Math" panose="02040503050406030204" pitchFamily="18" charset="0"/>
                      </a:rPr>
                      <m:t>(</m:t>
                    </m:r>
                    <m:r>
                      <m:rPr>
                        <m:sty m:val="p"/>
                      </m:rPr>
                      <a:rPr lang="en-US" b="0" i="0" smtClean="0">
                        <a:latin typeface="Cambria Math" panose="02040503050406030204" pitchFamily="18" charset="0"/>
                      </a:rPr>
                      <m:t>log</m:t>
                    </m:r>
                    <m:r>
                      <a:rPr lang="en-US" b="0" i="0"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r>
                      <a:rPr lang="en-US" b="0" i="0" smtClean="0">
                        <a:latin typeface="Cambria Math" panose="02040503050406030204" pitchFamily="18" charset="0"/>
                      </a:rPr>
                      <m:t>)</m:t>
                    </m:r>
                  </m:oMath>
                </a14:m>
                <a:endParaRPr lang="en-US" b="0" dirty="0"/>
              </a:p>
              <a:p>
                <a:r>
                  <a:rPr lang="en-US" dirty="0"/>
                  <a:t>Called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oMath>
                </a14:m>
                <a:r>
                  <a:rPr lang="en-US" dirty="0"/>
                  <a:t> times</a:t>
                </a:r>
              </a:p>
              <a:p>
                <a:endParaRPr lang="en-US" dirty="0"/>
              </a:p>
              <a:p>
                <a:r>
                  <a:rPr lang="en-US" dirty="0"/>
                  <a:t>Inner loop runs </a:t>
                </a:r>
                <a14:m>
                  <m:oMath xmlns:m="http://schemas.openxmlformats.org/officeDocument/2006/math">
                    <m:r>
                      <a:rPr lang="en-US" b="0" i="0" smtClean="0">
                        <a:latin typeface="Cambria Math" panose="02040503050406030204" pitchFamily="18" charset="0"/>
                      </a:rPr>
                      <m:t>|</m:t>
                    </m:r>
                    <m:r>
                      <m:rPr>
                        <m:sty m:val="p"/>
                      </m:rPr>
                      <a:rPr lang="en-US" b="0" i="0" smtClean="0">
                        <a:latin typeface="Cambria Math" panose="02040503050406030204" pitchFamily="18" charset="0"/>
                      </a:rPr>
                      <m:t>E</m:t>
                    </m:r>
                    <m:r>
                      <a:rPr lang="en-US" b="0" i="0" smtClean="0">
                        <a:latin typeface="Cambria Math" panose="02040503050406030204" pitchFamily="18" charset="0"/>
                      </a:rPr>
                      <m:t>|</m:t>
                    </m:r>
                  </m:oMath>
                </a14:m>
                <a:r>
                  <a:rPr lang="en-US" dirty="0"/>
                  <a:t> times</a:t>
                </a:r>
                <a:br>
                  <a:rPr lang="en-US" dirty="0"/>
                </a:br>
                <a:r>
                  <a:rPr lang="en-US" dirty="0"/>
                  <a:t>calls insert or </a:t>
                </a:r>
                <a:r>
                  <a:rPr lang="en-US" dirty="0" err="1"/>
                  <a:t>decreaseKey</a:t>
                </a:r>
                <a:r>
                  <a:rPr lang="en-US" dirty="0"/>
                  <a:t>: </a:t>
                </a:r>
                <a14:m>
                  <m:oMath xmlns:m="http://schemas.openxmlformats.org/officeDocument/2006/math">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e>
                            </m:d>
                          </m:e>
                        </m:func>
                      </m:e>
                    </m:d>
                  </m:oMath>
                </a14:m>
                <a:endParaRPr lang="en-US" b="0" dirty="0"/>
              </a:p>
              <a:p>
                <a:endParaRPr lang="en-US" dirty="0"/>
              </a:p>
              <a:p>
                <a:pPr/>
                <a:r>
                  <a:rPr lang="en-US" dirty="0"/>
                  <a:t>Total time:</a:t>
                </a:r>
                <a:br>
                  <a:rPr lang="en-US" dirty="0"/>
                </a:b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Vlog</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r>
                            <a:rPr lang="en-US" b="0" i="0" smtClean="0">
                              <a:latin typeface="Cambria Math" panose="02040503050406030204" pitchFamily="18" charset="0"/>
                            </a:rPr>
                            <m:t>+</m:t>
                          </m:r>
                          <m:r>
                            <m:rPr>
                              <m:sty m:val="p"/>
                            </m:rPr>
                            <a:rPr lang="en-US" b="0" i="0" smtClean="0">
                              <a:latin typeface="Cambria Math" panose="02040503050406030204" pitchFamily="18" charset="0"/>
                            </a:rPr>
                            <m:t>Elog</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e>
                      </m:d>
                      <m:r>
                        <a:rPr lang="en-US" b="0" i="0" smtClean="0">
                          <a:latin typeface="Cambria Math" panose="02040503050406030204" pitchFamily="18" charset="0"/>
                        </a:rPr>
                        <m:t>=</m:t>
                      </m:r>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Elog</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e>
                      </m:d>
                    </m:oMath>
                  </m:oMathPara>
                </a14:m>
                <a:endParaRPr lang="en-US" b="0" dirty="0"/>
              </a:p>
            </p:txBody>
          </p:sp>
        </mc:Choice>
        <mc:Fallback xmlns="">
          <p:sp>
            <p:nvSpPr>
              <p:cNvPr id="2" name="TextBox 1">
                <a:extLst>
                  <a:ext uri="{FF2B5EF4-FFF2-40B4-BE49-F238E27FC236}">
                    <a16:creationId xmlns:a16="http://schemas.microsoft.com/office/drawing/2014/main" id="{12BD6531-E648-05A7-F86B-6582BABC7D63}"/>
                  </a:ext>
                </a:extLst>
              </p:cNvPr>
              <p:cNvSpPr txBox="1">
                <a:spLocks noRot="1" noChangeAspect="1" noMove="1" noResize="1" noEditPoints="1" noAdjustHandles="1" noChangeArrowheads="1" noChangeShapeType="1" noTextEdit="1"/>
              </p:cNvSpPr>
              <p:nvPr/>
            </p:nvSpPr>
            <p:spPr>
              <a:xfrm>
                <a:off x="7939454" y="1410782"/>
                <a:ext cx="3998324" cy="2933624"/>
              </a:xfrm>
              <a:prstGeom prst="rect">
                <a:avLst/>
              </a:prstGeom>
              <a:blipFill>
                <a:blip r:embed="rId4"/>
                <a:stretch>
                  <a:fillRect l="-946" t="-858"/>
                </a:stretch>
              </a:blipFill>
              <a:ln>
                <a:solidFill>
                  <a:schemeClr val="tx1">
                    <a:lumMod val="95000"/>
                  </a:schemeClr>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DED561AC-8582-4C51-9C11-093C540F2F17}"/>
              </a:ext>
            </a:extLst>
          </p:cNvPr>
          <p:cNvSpPr txBox="1"/>
          <p:nvPr/>
        </p:nvSpPr>
        <p:spPr>
          <a:xfrm>
            <a:off x="8515728" y="5350503"/>
            <a:ext cx="2705100" cy="1200329"/>
          </a:xfrm>
          <a:prstGeom prst="rect">
            <a:avLst/>
          </a:prstGeom>
          <a:noFill/>
          <a:ln>
            <a:noFill/>
          </a:ln>
        </p:spPr>
        <p:txBody>
          <a:bodyPr wrap="square" rtlCol="0">
            <a:spAutoFit/>
          </a:bodyPr>
          <a:lstStyle/>
          <a:p>
            <a:r>
              <a:rPr lang="en-US" i="1" dirty="0"/>
              <a:t>We will see how to actually implement </a:t>
            </a:r>
            <a:r>
              <a:rPr lang="en-US" i="1" dirty="0" err="1"/>
              <a:t>decreaseKey</a:t>
            </a:r>
            <a:r>
              <a:rPr lang="en-US" i="1" dirty="0"/>
              <a:t>() in logarithmic time at the end of this slide deck</a:t>
            </a:r>
            <a:endParaRPr lang="en-US" b="0" i="1" dirty="0"/>
          </a:p>
        </p:txBody>
      </p:sp>
      <p:cxnSp>
        <p:nvCxnSpPr>
          <p:cNvPr id="6" name="Straight Connector 5">
            <a:extLst>
              <a:ext uri="{FF2B5EF4-FFF2-40B4-BE49-F238E27FC236}">
                <a16:creationId xmlns:a16="http://schemas.microsoft.com/office/drawing/2014/main" id="{909C5C89-42A1-AB89-5D72-D8B3D1864C11}"/>
              </a:ext>
            </a:extLst>
          </p:cNvPr>
          <p:cNvCxnSpPr>
            <a:cxnSpLocks/>
          </p:cNvCxnSpPr>
          <p:nvPr/>
        </p:nvCxnSpPr>
        <p:spPr>
          <a:xfrm flipV="1">
            <a:off x="9205546" y="4510454"/>
            <a:ext cx="413239" cy="764931"/>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19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Dijkstra’s Proof of Correctness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4099761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1412" y="354749"/>
            <a:ext cx="9905998" cy="779459"/>
          </a:xfrm>
        </p:spPr>
        <p:txBody>
          <a:bodyPr>
            <a:normAutofit/>
          </a:bodyPr>
          <a:lstStyle/>
          <a:p>
            <a:pPr algn="ctr"/>
            <a:r>
              <a:rPr lang="en-US" dirty="0"/>
              <a:t>How to Prove Correctness?</a:t>
            </a:r>
          </a:p>
        </p:txBody>
      </p:sp>
      <p:sp>
        <p:nvSpPr>
          <p:cNvPr id="37891" name="Rectangle 3"/>
          <p:cNvSpPr>
            <a:spLocks noGrp="1" noChangeArrowheads="1"/>
          </p:cNvSpPr>
          <p:nvPr>
            <p:ph sz="quarter" idx="1"/>
            <p:custDataLst>
              <p:tags r:id="rId2"/>
            </p:custDataLst>
          </p:nvPr>
        </p:nvSpPr>
        <p:spPr>
          <a:xfrm>
            <a:off x="4187275" y="2038131"/>
            <a:ext cx="3158026" cy="624927"/>
          </a:xfrm>
        </p:spPr>
        <p:txBody>
          <a:bodyPr/>
          <a:lstStyle/>
          <a:p>
            <a:pPr marL="0" indent="0">
              <a:buNone/>
            </a:pPr>
            <a:r>
              <a:rPr lang="en-US" dirty="0"/>
              <a:t>We want to prove that:</a:t>
            </a:r>
          </a:p>
        </p:txBody>
      </p:sp>
      <p:sp>
        <p:nvSpPr>
          <p:cNvPr id="2" name="Rectangle 3">
            <a:extLst>
              <a:ext uri="{FF2B5EF4-FFF2-40B4-BE49-F238E27FC236}">
                <a16:creationId xmlns:a16="http://schemas.microsoft.com/office/drawing/2014/main" id="{5A6FCA03-A175-FF79-EA2F-133D249B18D1}"/>
              </a:ext>
            </a:extLst>
          </p:cNvPr>
          <p:cNvSpPr txBox="1">
            <a:spLocks noChangeArrowheads="1"/>
          </p:cNvSpPr>
          <p:nvPr>
            <p:custDataLst>
              <p:tags r:id="rId3"/>
            </p:custDataLst>
          </p:nvPr>
        </p:nvSpPr>
        <p:spPr>
          <a:xfrm>
            <a:off x="3359208" y="5131316"/>
            <a:ext cx="5470405" cy="62492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Let’s do this by induction. I will draw it out!</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DE91909F-4AB1-3056-5C8A-A1BC7C2770FD}"/>
                  </a:ext>
                </a:extLst>
              </p:cNvPr>
              <p:cNvSpPr txBox="1">
                <a:spLocks noChangeArrowheads="1"/>
              </p:cNvSpPr>
              <p:nvPr>
                <p:custDataLst>
                  <p:tags r:id="rId4"/>
                </p:custDataLst>
              </p:nvPr>
            </p:nvSpPr>
            <p:spPr>
              <a:xfrm>
                <a:off x="4187275" y="2548758"/>
                <a:ext cx="3814272" cy="624928"/>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𝑣</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𝑉</m:t>
                      </m:r>
                      <m:r>
                        <a:rPr lang="en-US" i="1" smtClean="0">
                          <a:solidFill>
                            <a:schemeClr val="bg1"/>
                          </a:solidFill>
                          <a:latin typeface="Cambria Math" panose="02040503050406030204" pitchFamily="18" charset="0"/>
                        </a:rPr>
                        <m:t> </m:t>
                      </m:r>
                      <m:r>
                        <a:rPr lang="en-US" i="1" smtClean="0">
                          <a:solidFill>
                            <a:schemeClr val="bg1"/>
                          </a:solidFill>
                          <a:latin typeface="Cambria Math" panose="02040503050406030204" pitchFamily="18" charset="0"/>
                        </a:rPr>
                        <m:t>𝑣</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𝑑</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𝛿</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𝑠</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𝑣</m:t>
                      </m:r>
                      <m:r>
                        <a:rPr lang="en-US"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3" name="Rectangle 3">
                <a:extLst>
                  <a:ext uri="{FF2B5EF4-FFF2-40B4-BE49-F238E27FC236}">
                    <a16:creationId xmlns:a16="http://schemas.microsoft.com/office/drawing/2014/main" id="{DE91909F-4AB1-3056-5C8A-A1BC7C2770FD}"/>
                  </a:ext>
                </a:extLst>
              </p:cNvPr>
              <p:cNvSpPr txBox="1">
                <a:spLocks noRot="1" noChangeAspect="1" noMove="1" noResize="1" noEditPoints="1" noAdjustHandles="1" noChangeArrowheads="1" noChangeShapeType="1" noTextEdit="1"/>
              </p:cNvSpPr>
              <p:nvPr>
                <p:custDataLst>
                  <p:tags r:id="rId7"/>
                </p:custDataLst>
              </p:nvPr>
            </p:nvSpPr>
            <p:spPr>
              <a:xfrm>
                <a:off x="4187275" y="2548758"/>
                <a:ext cx="3814272" cy="624928"/>
              </a:xfrm>
              <a:prstGeom prst="rect">
                <a:avLst/>
              </a:prstGeom>
              <a:blipFill>
                <a:blip r:embed="rId8"/>
                <a:stretch>
                  <a:fillRect b="-1961"/>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3">
                <a:extLst>
                  <a:ext uri="{FF2B5EF4-FFF2-40B4-BE49-F238E27FC236}">
                    <a16:creationId xmlns:a16="http://schemas.microsoft.com/office/drawing/2014/main" id="{6BA7208F-A4FF-B73E-3F62-E9FF4EAE691D}"/>
                  </a:ext>
                </a:extLst>
              </p:cNvPr>
              <p:cNvSpPr txBox="1">
                <a:spLocks noChangeArrowheads="1"/>
              </p:cNvSpPr>
              <p:nvPr>
                <p:custDataLst>
                  <p:tags r:id="rId5"/>
                </p:custDataLst>
              </p:nvPr>
            </p:nvSpPr>
            <p:spPr>
              <a:xfrm>
                <a:off x="8396655" y="3787104"/>
                <a:ext cx="2400300" cy="102836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Note that </a:t>
                </a:r>
                <a14:m>
                  <m:oMath xmlns:m="http://schemas.openxmlformats.org/officeDocument/2006/math">
                    <m:r>
                      <a:rPr lang="en-US" b="0" i="1" smtClean="0">
                        <a:latin typeface="Cambria Math" panose="02040503050406030204" pitchFamily="18" charset="0"/>
                      </a:rPr>
                      <m:t>𝛿</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𝑣</m:t>
                        </m:r>
                      </m:e>
                    </m:d>
                  </m:oMath>
                </a14:m>
                <a:r>
                  <a:rPr lang="en-US" dirty="0"/>
                  <a:t> represents the optimal weight possible to get from s to v</a:t>
                </a:r>
              </a:p>
            </p:txBody>
          </p:sp>
        </mc:Choice>
        <mc:Fallback xmlns="">
          <p:sp>
            <p:nvSpPr>
              <p:cNvPr id="5" name="Rectangle 3">
                <a:extLst>
                  <a:ext uri="{FF2B5EF4-FFF2-40B4-BE49-F238E27FC236}">
                    <a16:creationId xmlns:a16="http://schemas.microsoft.com/office/drawing/2014/main" id="{6BA7208F-A4FF-B73E-3F62-E9FF4EAE691D}"/>
                  </a:ext>
                </a:extLst>
              </p:cNvPr>
              <p:cNvSpPr txBox="1">
                <a:spLocks noRot="1" noChangeAspect="1" noMove="1" noResize="1" noEditPoints="1" noAdjustHandles="1" noChangeArrowheads="1" noChangeShapeType="1" noTextEdit="1"/>
              </p:cNvSpPr>
              <p:nvPr>
                <p:custDataLst>
                  <p:tags r:id="rId9"/>
                </p:custDataLst>
              </p:nvPr>
            </p:nvSpPr>
            <p:spPr>
              <a:xfrm>
                <a:off x="8396655" y="3787104"/>
                <a:ext cx="2400300" cy="1028362"/>
              </a:xfrm>
              <a:prstGeom prst="rect">
                <a:avLst/>
              </a:prstGeom>
              <a:blipFill>
                <a:blip r:embed="rId10"/>
                <a:stretch>
                  <a:fillRect l="-524" t="-1220"/>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98EEB930-947C-DCD7-F299-EA047230B369}"/>
              </a:ext>
            </a:extLst>
          </p:cNvPr>
          <p:cNvCxnSpPr/>
          <p:nvPr/>
        </p:nvCxnSpPr>
        <p:spPr>
          <a:xfrm>
            <a:off x="7156938" y="3349869"/>
            <a:ext cx="1195754" cy="606669"/>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16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322509"/>
            <a:ext cx="9905998" cy="744290"/>
          </a:xfrm>
        </p:spPr>
        <p:txBody>
          <a:bodyPr>
            <a:normAutofit/>
          </a:bodyPr>
          <a:lstStyle/>
          <a:p>
            <a:pPr algn="ctr"/>
            <a:r>
              <a:rPr lang="en-US" dirty="0"/>
              <a:t>Proof w/ Picture:</a:t>
            </a:r>
          </a:p>
        </p:txBody>
      </p:sp>
      <p:sp>
        <p:nvSpPr>
          <p:cNvPr id="37891" name="Rectangle 3"/>
          <p:cNvSpPr>
            <a:spLocks noGrp="1" noChangeArrowheads="1"/>
          </p:cNvSpPr>
          <p:nvPr>
            <p:ph sz="quarter" idx="1"/>
            <p:custDataLst>
              <p:tags r:id="rId2"/>
            </p:custDataLst>
          </p:nvPr>
        </p:nvSpPr>
        <p:spPr>
          <a:xfrm>
            <a:off x="1143000" y="1913582"/>
            <a:ext cx="2479431" cy="627857"/>
          </a:xfrm>
        </p:spPr>
        <p:txBody>
          <a:bodyPr>
            <a:normAutofit/>
          </a:bodyPr>
          <a:lstStyle/>
          <a:p>
            <a:pPr marL="0" indent="0">
              <a:buNone/>
            </a:pPr>
            <a:r>
              <a:rPr lang="en-US" b="1" i="1" u="sng" dirty="0"/>
              <a:t>Base Case (trivial)</a:t>
            </a:r>
            <a:r>
              <a:rPr lang="en-US" dirty="0"/>
              <a:t>:</a:t>
            </a:r>
          </a:p>
        </p:txBody>
      </p:sp>
      <p:sp>
        <p:nvSpPr>
          <p:cNvPr id="2" name="Rectangle 3">
            <a:extLst>
              <a:ext uri="{FF2B5EF4-FFF2-40B4-BE49-F238E27FC236}">
                <a16:creationId xmlns:a16="http://schemas.microsoft.com/office/drawing/2014/main" id="{919C15CD-AF2E-DDC1-6CAD-A890BF48E35F}"/>
              </a:ext>
            </a:extLst>
          </p:cNvPr>
          <p:cNvSpPr txBox="1">
            <a:spLocks noChangeArrowheads="1"/>
          </p:cNvSpPr>
          <p:nvPr>
            <p:custDataLst>
              <p:tags r:id="rId3"/>
            </p:custDataLst>
          </p:nvPr>
        </p:nvSpPr>
        <p:spPr>
          <a:xfrm>
            <a:off x="1142999" y="3811409"/>
            <a:ext cx="2734409" cy="65204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b="1" i="1" u="sng" dirty="0"/>
              <a:t>Inductive Hypothesis</a:t>
            </a:r>
            <a:r>
              <a:rPr lang="en-US" dirty="0"/>
              <a:t>:</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28C7CA1E-D919-07F5-AD6F-74E3E303EC98}"/>
                  </a:ext>
                </a:extLst>
              </p:cNvPr>
              <p:cNvSpPr txBox="1">
                <a:spLocks noChangeArrowheads="1"/>
              </p:cNvSpPr>
              <p:nvPr>
                <p:custDataLst>
                  <p:tags r:id="rId4"/>
                </p:custDataLst>
              </p:nvPr>
            </p:nvSpPr>
            <p:spPr>
              <a:xfrm>
                <a:off x="3701561" y="2064953"/>
                <a:ext cx="2394438" cy="1044698"/>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𝑠</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𝑑</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𝛿</m:t>
                      </m:r>
                      <m:d>
                        <m:dPr>
                          <m:ctrlPr>
                            <a:rPr lang="en-US" i="1" smtClean="0">
                              <a:solidFill>
                                <a:schemeClr val="bg1"/>
                              </a:solidFill>
                              <a:latin typeface="Cambria Math" panose="02040503050406030204" pitchFamily="18" charset="0"/>
                            </a:rPr>
                          </m:ctrlPr>
                        </m:dPr>
                        <m:e>
                          <m:r>
                            <a:rPr lang="en-US" i="1" smtClean="0">
                              <a:solidFill>
                                <a:schemeClr val="bg1"/>
                              </a:solidFill>
                              <a:latin typeface="Cambria Math" panose="02040503050406030204" pitchFamily="18" charset="0"/>
                            </a:rPr>
                            <m:t>𝑠</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𝑠</m:t>
                          </m:r>
                        </m:e>
                      </m:d>
                    </m:oMath>
                  </m:oMathPara>
                </a14:m>
                <a:endParaRPr lang="en-US" dirty="0">
                  <a:solidFill>
                    <a:schemeClr val="bg1"/>
                  </a:solidFill>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0=0</m:t>
                      </m:r>
                    </m:oMath>
                  </m:oMathPara>
                </a14:m>
                <a:endParaRPr lang="en-US" dirty="0">
                  <a:solidFill>
                    <a:schemeClr val="bg1"/>
                  </a:solidFill>
                </a:endParaRPr>
              </a:p>
            </p:txBody>
          </p:sp>
        </mc:Choice>
        <mc:Fallback xmlns="">
          <p:sp>
            <p:nvSpPr>
              <p:cNvPr id="3" name="Rectangle 3">
                <a:extLst>
                  <a:ext uri="{FF2B5EF4-FFF2-40B4-BE49-F238E27FC236}">
                    <a16:creationId xmlns:a16="http://schemas.microsoft.com/office/drawing/2014/main" id="{28C7CA1E-D919-07F5-AD6F-74E3E303EC98}"/>
                  </a:ext>
                </a:extLst>
              </p:cNvPr>
              <p:cNvSpPr txBox="1">
                <a:spLocks noRot="1" noChangeAspect="1" noMove="1" noResize="1" noEditPoints="1" noAdjustHandles="1" noChangeArrowheads="1" noChangeShapeType="1" noTextEdit="1"/>
              </p:cNvSpPr>
              <p:nvPr>
                <p:custDataLst>
                  <p:tags r:id="rId8"/>
                </p:custDataLst>
              </p:nvPr>
            </p:nvSpPr>
            <p:spPr>
              <a:xfrm>
                <a:off x="3701561" y="2064953"/>
                <a:ext cx="2394438" cy="1044698"/>
              </a:xfrm>
              <a:prstGeom prst="rect">
                <a:avLst/>
              </a:prstGeom>
              <a:blipFill>
                <a:blip r:embed="rId9"/>
                <a:stretch>
                  <a:fillRect/>
                </a:stretch>
              </a:blipFill>
              <a:ln>
                <a:solidFill>
                  <a:schemeClr val="bg1"/>
                </a:solidFill>
              </a:ln>
            </p:spPr>
            <p:txBody>
              <a:bodyPr/>
              <a:lstStyle/>
              <a:p>
                <a:r>
                  <a:rPr lang="en-US">
                    <a:noFill/>
                  </a:rPr>
                  <a:t> </a:t>
                </a:r>
              </a:p>
            </p:txBody>
          </p:sp>
        </mc:Fallback>
      </mc:AlternateContent>
      <p:sp>
        <p:nvSpPr>
          <p:cNvPr id="5" name="Rectangle 3">
            <a:extLst>
              <a:ext uri="{FF2B5EF4-FFF2-40B4-BE49-F238E27FC236}">
                <a16:creationId xmlns:a16="http://schemas.microsoft.com/office/drawing/2014/main" id="{05C4A583-41A0-287B-3EF1-98006C903C50}"/>
              </a:ext>
            </a:extLst>
          </p:cNvPr>
          <p:cNvSpPr txBox="1">
            <a:spLocks noChangeArrowheads="1"/>
          </p:cNvSpPr>
          <p:nvPr>
            <p:custDataLst>
              <p:tags r:id="rId5"/>
            </p:custDataLst>
          </p:nvPr>
        </p:nvSpPr>
        <p:spPr>
          <a:xfrm>
            <a:off x="6175129" y="2303196"/>
            <a:ext cx="3267809" cy="47648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1800" i="1" dirty="0"/>
              <a:t>Algorithm sets </a:t>
            </a:r>
            <a:r>
              <a:rPr lang="en-US" sz="1800" i="1" dirty="0" err="1"/>
              <a:t>s.d</a:t>
            </a:r>
            <a:r>
              <a:rPr lang="en-US" sz="1800" i="1" dirty="0"/>
              <a:t> to 0 in line 3</a:t>
            </a:r>
          </a:p>
        </p:txBody>
      </p:sp>
      <p:sp>
        <p:nvSpPr>
          <p:cNvPr id="6" name="Rectangle 3">
            <a:extLst>
              <a:ext uri="{FF2B5EF4-FFF2-40B4-BE49-F238E27FC236}">
                <a16:creationId xmlns:a16="http://schemas.microsoft.com/office/drawing/2014/main" id="{6411C62A-D539-1638-42DC-B34C49507A08}"/>
              </a:ext>
            </a:extLst>
          </p:cNvPr>
          <p:cNvSpPr txBox="1">
            <a:spLocks noChangeArrowheads="1"/>
          </p:cNvSpPr>
          <p:nvPr>
            <p:custDataLst>
              <p:tags r:id="rId6"/>
            </p:custDataLst>
          </p:nvPr>
        </p:nvSpPr>
        <p:spPr>
          <a:xfrm>
            <a:off x="3739660" y="3900114"/>
            <a:ext cx="7499838" cy="1219838"/>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Suppose that the first k nodes that the algorithm makes known have optimal paths computed. </a:t>
            </a:r>
          </a:p>
        </p:txBody>
      </p:sp>
    </p:spTree>
    <p:extLst>
      <p:ext uri="{BB962C8B-B14F-4D97-AF65-F5344CB8AC3E}">
        <p14:creationId xmlns:p14="http://schemas.microsoft.com/office/powerpoint/2010/main" val="337857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28931"/>
            <a:ext cx="9905998" cy="735908"/>
          </a:xfrm>
        </p:spPr>
        <p:txBody>
          <a:bodyPr>
            <a:normAutofit/>
          </a:bodyPr>
          <a:lstStyle/>
          <a:p>
            <a:pPr algn="ctr"/>
            <a:r>
              <a:rPr lang="en-US" dirty="0"/>
              <a:t>Proof w/ Picture: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A80AF0C-1E58-F84D-B397-492549006E9C}"/>
                  </a:ext>
                </a:extLst>
              </p:cNvPr>
              <p:cNvSpPr txBox="1"/>
              <p:nvPr/>
            </p:nvSpPr>
            <p:spPr>
              <a:xfrm>
                <a:off x="6426265" y="2244779"/>
                <a:ext cx="5638800" cy="2308324"/>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r>
                      <a:rPr lang="en-US" b="0" i="1" smtClean="0">
                        <a:solidFill>
                          <a:schemeClr val="accent2"/>
                        </a:solidFill>
                        <a:latin typeface="Cambria Math" panose="02040503050406030204" pitchFamily="18" charset="0"/>
                      </a:rPr>
                      <m:t>𝛿</m:t>
                    </m:r>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𝑢</m:t>
                        </m:r>
                      </m:e>
                    </m:d>
                    <m:r>
                      <a:rPr lang="en-US" b="0" i="1" smtClean="0">
                        <a:latin typeface="Cambria Math" panose="02040503050406030204" pitchFamily="18" charset="0"/>
                      </a:rPr>
                      <m:t>+</m:t>
                    </m:r>
                    <m:r>
                      <a:rPr lang="en-US" b="0" i="1" smtClean="0">
                        <a:solidFill>
                          <a:schemeClr val="accent3"/>
                        </a:solidFill>
                        <a:latin typeface="Cambria Math" panose="02040503050406030204" pitchFamily="18" charset="0"/>
                      </a:rPr>
                      <m:t>𝑐</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𝑒</m:t>
                    </m:r>
                    <m:r>
                      <a:rPr lang="en-US" b="0" i="1" smtClean="0">
                        <a:solidFill>
                          <a:schemeClr val="accent3"/>
                        </a:solidFill>
                        <a:latin typeface="Cambria Math" panose="02040503050406030204" pitchFamily="18" charset="0"/>
                      </a:rPr>
                      <m:t>)</m:t>
                    </m:r>
                  </m:oMath>
                </a14:m>
                <a:r>
                  <a:rPr lang="en-US" dirty="0"/>
                  <a:t> was just made known by Dijkstra’s (and will never change)</a:t>
                </a:r>
              </a:p>
              <a:p>
                <a:endParaRPr lang="en-US" dirty="0"/>
              </a:p>
              <a:p>
                <a:r>
                  <a:rPr lang="en-US" dirty="0"/>
                  <a:t>Thus, by definition it is the lowest cost of any option of the form (path from s to known node + cost of edge to unknown node)</a:t>
                </a:r>
              </a:p>
              <a:p>
                <a:endParaRPr lang="en-US" dirty="0"/>
              </a:p>
              <a:p>
                <a:r>
                  <a:rPr lang="en-US" dirty="0"/>
                  <a:t>^^REMEMBER THIS</a:t>
                </a:r>
              </a:p>
            </p:txBody>
          </p:sp>
        </mc:Choice>
        <mc:Fallback xmlns="">
          <p:sp>
            <p:nvSpPr>
              <p:cNvPr id="6" name="TextBox 5">
                <a:extLst>
                  <a:ext uri="{FF2B5EF4-FFF2-40B4-BE49-F238E27FC236}">
                    <a16:creationId xmlns:a16="http://schemas.microsoft.com/office/drawing/2014/main" id="{5A80AF0C-1E58-F84D-B397-492549006E9C}"/>
                  </a:ext>
                </a:extLst>
              </p:cNvPr>
              <p:cNvSpPr txBox="1">
                <a:spLocks noRot="1" noChangeAspect="1" noMove="1" noResize="1" noEditPoints="1" noAdjustHandles="1" noChangeArrowheads="1" noChangeShapeType="1" noTextEdit="1"/>
              </p:cNvSpPr>
              <p:nvPr/>
            </p:nvSpPr>
            <p:spPr>
              <a:xfrm>
                <a:off x="6426265" y="2244779"/>
                <a:ext cx="5638800" cy="2308324"/>
              </a:xfrm>
              <a:prstGeom prst="rect">
                <a:avLst/>
              </a:prstGeom>
              <a:blipFill>
                <a:blip r:embed="rId3"/>
                <a:stretch>
                  <a:fillRect l="-674" t="-1093" r="-1798" b="-3279"/>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E948CF86-9BB4-79D3-F516-85182BCAADAD}"/>
              </a:ext>
            </a:extLst>
          </p:cNvPr>
          <p:cNvGrpSpPr/>
          <p:nvPr/>
        </p:nvGrpSpPr>
        <p:grpSpPr>
          <a:xfrm>
            <a:off x="553916" y="1648557"/>
            <a:ext cx="5794130" cy="3560885"/>
            <a:chOff x="1019909" y="1397977"/>
            <a:chExt cx="5794130" cy="3560885"/>
          </a:xfrm>
        </p:grpSpPr>
        <p:sp>
          <p:nvSpPr>
            <p:cNvPr id="49" name="Rectangle 48">
              <a:extLst>
                <a:ext uri="{FF2B5EF4-FFF2-40B4-BE49-F238E27FC236}">
                  <a16:creationId xmlns:a16="http://schemas.microsoft.com/office/drawing/2014/main" id="{893C05E2-98E6-8E23-7B1C-94566AA51C06}"/>
                </a:ext>
              </a:extLst>
            </p:cNvPr>
            <p:cNvSpPr/>
            <p:nvPr/>
          </p:nvSpPr>
          <p:spPr>
            <a:xfrm>
              <a:off x="1019909" y="1397977"/>
              <a:ext cx="5794130" cy="3560885"/>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CBA0458C-C54F-FFC7-2799-08EE08232DBB}"/>
                </a:ext>
              </a:extLst>
            </p:cNvPr>
            <p:cNvGrpSpPr/>
            <p:nvPr/>
          </p:nvGrpSpPr>
          <p:grpSpPr>
            <a:xfrm>
              <a:off x="1143001" y="1513261"/>
              <a:ext cx="5571856" cy="3320370"/>
              <a:chOff x="1872761" y="1502902"/>
              <a:chExt cx="5571856" cy="3320370"/>
            </a:xfrm>
          </p:grpSpPr>
          <p:sp>
            <p:nvSpPr>
              <p:cNvPr id="7" name="Freeform 6">
                <a:extLst>
                  <a:ext uri="{FF2B5EF4-FFF2-40B4-BE49-F238E27FC236}">
                    <a16:creationId xmlns:a16="http://schemas.microsoft.com/office/drawing/2014/main" id="{42FDC82E-E3C2-D282-F08E-2DC68F407C74}"/>
                  </a:ext>
                </a:extLst>
              </p:cNvPr>
              <p:cNvSpPr/>
              <p:nvPr/>
            </p:nvSpPr>
            <p:spPr>
              <a:xfrm>
                <a:off x="1872761" y="1502902"/>
                <a:ext cx="3792711"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6F677ED-B541-4811-C3B1-5B0DAA6BEABC}"/>
                  </a:ext>
                </a:extLst>
              </p:cNvPr>
              <p:cNvSpPr/>
              <p:nvPr/>
            </p:nvSpPr>
            <p:spPr>
              <a:xfrm>
                <a:off x="2121771" y="2732678"/>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9" name="Oval 8">
                <a:extLst>
                  <a:ext uri="{FF2B5EF4-FFF2-40B4-BE49-F238E27FC236}">
                    <a16:creationId xmlns:a16="http://schemas.microsoft.com/office/drawing/2014/main" id="{79DC430E-50CA-A874-7331-3923F37565BA}"/>
                  </a:ext>
                </a:extLst>
              </p:cNvPr>
              <p:cNvSpPr/>
              <p:nvPr/>
            </p:nvSpPr>
            <p:spPr>
              <a:xfrm>
                <a:off x="4694467" y="2211435"/>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5F57CE1A-349F-F7AD-A81B-686B2DBBD3AF}"/>
                  </a:ext>
                </a:extLst>
              </p:cNvPr>
              <p:cNvSpPr/>
              <p:nvPr/>
            </p:nvSpPr>
            <p:spPr>
              <a:xfrm>
                <a:off x="4890251" y="2889198"/>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11" name="Oval 10">
                <a:extLst>
                  <a:ext uri="{FF2B5EF4-FFF2-40B4-BE49-F238E27FC236}">
                    <a16:creationId xmlns:a16="http://schemas.microsoft.com/office/drawing/2014/main" id="{51C53460-A1F6-924A-2ADF-45E1D6BF600B}"/>
                  </a:ext>
                </a:extLst>
              </p:cNvPr>
              <p:cNvSpPr/>
              <p:nvPr/>
            </p:nvSpPr>
            <p:spPr>
              <a:xfrm>
                <a:off x="4303491" y="3462931"/>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0869894D-952B-062F-EC82-C12F26C50E4F}"/>
                  </a:ext>
                </a:extLst>
              </p:cNvPr>
              <p:cNvSpPr/>
              <p:nvPr/>
            </p:nvSpPr>
            <p:spPr>
              <a:xfrm>
                <a:off x="6591177" y="1771696"/>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7645C823-B9E0-CE05-CC9A-6FCE470BA82E}"/>
                  </a:ext>
                </a:extLst>
              </p:cNvPr>
              <p:cNvSpPr/>
              <p:nvPr/>
            </p:nvSpPr>
            <p:spPr>
              <a:xfrm>
                <a:off x="7017897" y="2960086"/>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a:t>
                </a:r>
              </a:p>
            </p:txBody>
          </p:sp>
          <p:sp>
            <p:nvSpPr>
              <p:cNvPr id="16" name="Oval 15">
                <a:extLst>
                  <a:ext uri="{FF2B5EF4-FFF2-40B4-BE49-F238E27FC236}">
                    <a16:creationId xmlns:a16="http://schemas.microsoft.com/office/drawing/2014/main" id="{F2DF0675-2E74-840B-E877-41084A51961D}"/>
                  </a:ext>
                </a:extLst>
              </p:cNvPr>
              <p:cNvSpPr/>
              <p:nvPr/>
            </p:nvSpPr>
            <p:spPr>
              <a:xfrm>
                <a:off x="6524069" y="4396552"/>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9410A927-9B18-23A3-B593-C0EA777F8900}"/>
                  </a:ext>
                </a:extLst>
              </p:cNvPr>
              <p:cNvCxnSpPr>
                <a:stCxn id="9" idx="6"/>
                <a:endCxn id="14" idx="2"/>
              </p:cNvCxnSpPr>
              <p:nvPr/>
            </p:nvCxnSpPr>
            <p:spPr>
              <a:xfrm flipV="1">
                <a:off x="5121187" y="1985056"/>
                <a:ext cx="1469990" cy="439739"/>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44798E8-4F80-3012-A095-F93F4C109FAE}"/>
                  </a:ext>
                </a:extLst>
              </p:cNvPr>
              <p:cNvCxnSpPr>
                <a:cxnSpLocks/>
                <a:stCxn id="10" idx="6"/>
                <a:endCxn id="15" idx="2"/>
              </p:cNvCxnSpPr>
              <p:nvPr/>
            </p:nvCxnSpPr>
            <p:spPr>
              <a:xfrm>
                <a:off x="5316971" y="3102558"/>
                <a:ext cx="1700926" cy="70888"/>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F02EB163-05CD-3119-7E65-90D79CCB8F95}"/>
                  </a:ext>
                </a:extLst>
              </p:cNvPr>
              <p:cNvCxnSpPr>
                <a:cxnSpLocks/>
                <a:stCxn id="11" idx="6"/>
                <a:endCxn id="16" idx="2"/>
              </p:cNvCxnSpPr>
              <p:nvPr/>
            </p:nvCxnSpPr>
            <p:spPr>
              <a:xfrm>
                <a:off x="4730211" y="3676291"/>
                <a:ext cx="1793858" cy="933621"/>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63B5B019-2C62-65F9-3CE2-054F5F379BCC}"/>
                  </a:ext>
                </a:extLst>
              </p:cNvPr>
              <p:cNvCxnSpPr>
                <a:cxnSpLocks/>
                <a:stCxn id="10" idx="7"/>
                <a:endCxn id="14" idx="3"/>
              </p:cNvCxnSpPr>
              <p:nvPr/>
            </p:nvCxnSpPr>
            <p:spPr>
              <a:xfrm flipV="1">
                <a:off x="5254479" y="2135924"/>
                <a:ext cx="1399190" cy="81576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BB280641-483D-67AA-E973-72606D1D48E1}"/>
                  </a:ext>
                </a:extLst>
              </p:cNvPr>
              <p:cNvCxnSpPr>
                <a:cxnSpLocks/>
                <a:stCxn id="8" idx="6"/>
              </p:cNvCxnSpPr>
              <p:nvPr/>
            </p:nvCxnSpPr>
            <p:spPr>
              <a:xfrm flipV="1">
                <a:off x="2548491" y="2685635"/>
                <a:ext cx="440873" cy="26040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F0567D34-EE85-BDB9-3EAD-AA82EEFF697C}"/>
                  </a:ext>
                </a:extLst>
              </p:cNvPr>
              <p:cNvCxnSpPr>
                <a:cxnSpLocks/>
              </p:cNvCxnSpPr>
              <p:nvPr/>
            </p:nvCxnSpPr>
            <p:spPr>
              <a:xfrm>
                <a:off x="2989364" y="2685635"/>
                <a:ext cx="234857" cy="567146"/>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C95E5708-77B0-E17A-3976-9B479523B1DC}"/>
                  </a:ext>
                </a:extLst>
              </p:cNvPr>
              <p:cNvCxnSpPr>
                <a:cxnSpLocks/>
              </p:cNvCxnSpPr>
              <p:nvPr/>
            </p:nvCxnSpPr>
            <p:spPr>
              <a:xfrm flipV="1">
                <a:off x="3236010" y="2732678"/>
                <a:ext cx="750920" cy="520103"/>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04A4DB89-E6DA-A154-DA3A-26F954481EBE}"/>
                  </a:ext>
                </a:extLst>
              </p:cNvPr>
              <p:cNvCxnSpPr>
                <a:cxnSpLocks/>
                <a:stCxn id="10" idx="2"/>
              </p:cNvCxnSpPr>
              <p:nvPr/>
            </p:nvCxnSpPr>
            <p:spPr>
              <a:xfrm flipH="1" flipV="1">
                <a:off x="3986930" y="2732678"/>
                <a:ext cx="903321" cy="369880"/>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9B2B764-978D-A5EE-623F-86F9DA54B3B3}"/>
                      </a:ext>
                    </a:extLst>
                  </p:cNvPr>
                  <p:cNvSpPr txBox="1"/>
                  <p:nvPr/>
                </p:nvSpPr>
                <p:spPr>
                  <a:xfrm>
                    <a:off x="3194756" y="2374001"/>
                    <a:ext cx="911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𝛿</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𝑢</m:t>
                          </m:r>
                          <m:r>
                            <a:rPr lang="en-US"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xmlns="">
              <p:sp>
                <p:nvSpPr>
                  <p:cNvPr id="41" name="TextBox 40">
                    <a:extLst>
                      <a:ext uri="{FF2B5EF4-FFF2-40B4-BE49-F238E27FC236}">
                        <a16:creationId xmlns:a16="http://schemas.microsoft.com/office/drawing/2014/main" id="{A9B2B764-978D-A5EE-623F-86F9DA54B3B3}"/>
                      </a:ext>
                    </a:extLst>
                  </p:cNvPr>
                  <p:cNvSpPr txBox="1">
                    <a:spLocks noRot="1" noChangeAspect="1" noMove="1" noResize="1" noEditPoints="1" noAdjustHandles="1" noChangeArrowheads="1" noChangeShapeType="1" noTextEdit="1"/>
                  </p:cNvSpPr>
                  <p:nvPr/>
                </p:nvSpPr>
                <p:spPr>
                  <a:xfrm>
                    <a:off x="3194756" y="2374001"/>
                    <a:ext cx="911211"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A512CC7-FFA9-4E35-077E-17B7023F5589}"/>
                      </a:ext>
                    </a:extLst>
                  </p:cNvPr>
                  <p:cNvSpPr txBox="1"/>
                  <p:nvPr/>
                </p:nvSpPr>
                <p:spPr>
                  <a:xfrm>
                    <a:off x="5743691" y="2789149"/>
                    <a:ext cx="12186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panose="02040503050406030204" pitchFamily="18" charset="0"/>
                            </a:rPr>
                            <m:t>𝑒</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𝑢</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𝑣</m:t>
                          </m:r>
                          <m:r>
                            <a:rPr lang="en-US" b="0" i="1" smtClean="0">
                              <a:solidFill>
                                <a:schemeClr val="accent3"/>
                              </a:solidFill>
                              <a:latin typeface="Cambria Math" panose="02040503050406030204" pitchFamily="18" charset="0"/>
                            </a:rPr>
                            <m:t>)</m:t>
                          </m:r>
                        </m:oMath>
                      </m:oMathPara>
                    </a14:m>
                    <a:endParaRPr lang="en-US" dirty="0">
                      <a:solidFill>
                        <a:schemeClr val="accent3"/>
                      </a:solidFill>
                    </a:endParaRPr>
                  </a:p>
                </p:txBody>
              </p:sp>
            </mc:Choice>
            <mc:Fallback xmlns="">
              <p:sp>
                <p:nvSpPr>
                  <p:cNvPr id="47" name="TextBox 46">
                    <a:extLst>
                      <a:ext uri="{FF2B5EF4-FFF2-40B4-BE49-F238E27FC236}">
                        <a16:creationId xmlns:a16="http://schemas.microsoft.com/office/drawing/2014/main" id="{CA512CC7-FFA9-4E35-077E-17B7023F5589}"/>
                      </a:ext>
                    </a:extLst>
                  </p:cNvPr>
                  <p:cNvSpPr txBox="1">
                    <a:spLocks noRot="1" noChangeAspect="1" noMove="1" noResize="1" noEditPoints="1" noAdjustHandles="1" noChangeArrowheads="1" noChangeShapeType="1" noTextEdit="1"/>
                  </p:cNvSpPr>
                  <p:nvPr/>
                </p:nvSpPr>
                <p:spPr>
                  <a:xfrm>
                    <a:off x="5743691" y="2789149"/>
                    <a:ext cx="1218603" cy="369332"/>
                  </a:xfrm>
                  <a:prstGeom prst="rect">
                    <a:avLst/>
                  </a:prstGeom>
                  <a:blipFill>
                    <a:blip r:embed="rId5"/>
                    <a:stretch>
                      <a:fillRect b="-1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301128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47758"/>
            <a:ext cx="9905998" cy="666227"/>
          </a:xfrm>
        </p:spPr>
        <p:txBody>
          <a:bodyPr>
            <a:normAutofit/>
          </a:bodyPr>
          <a:lstStyle/>
          <a:p>
            <a:pPr algn="ctr"/>
            <a:r>
              <a:rPr lang="en-US" dirty="0"/>
              <a:t>Proof w/ Picture:</a:t>
            </a:r>
          </a:p>
        </p:txBody>
      </p:sp>
      <p:sp>
        <p:nvSpPr>
          <p:cNvPr id="6" name="TextBox 5">
            <a:extLst>
              <a:ext uri="{FF2B5EF4-FFF2-40B4-BE49-F238E27FC236}">
                <a16:creationId xmlns:a16="http://schemas.microsoft.com/office/drawing/2014/main" id="{5A80AF0C-1E58-F84D-B397-492549006E9C}"/>
              </a:ext>
            </a:extLst>
          </p:cNvPr>
          <p:cNvSpPr txBox="1"/>
          <p:nvPr/>
        </p:nvSpPr>
        <p:spPr>
          <a:xfrm>
            <a:off x="7573583" y="1859572"/>
            <a:ext cx="4486532" cy="923330"/>
          </a:xfrm>
          <a:prstGeom prst="rect">
            <a:avLst/>
          </a:prstGeom>
          <a:noFill/>
        </p:spPr>
        <p:txBody>
          <a:bodyPr wrap="square" rtlCol="0">
            <a:spAutoFit/>
          </a:bodyPr>
          <a:lstStyle/>
          <a:p>
            <a:r>
              <a:rPr lang="en-US" dirty="0"/>
              <a:t>Suppose (For sake of contradiction):</a:t>
            </a:r>
          </a:p>
          <a:p>
            <a:endParaRPr lang="en-US" dirty="0"/>
          </a:p>
          <a:p>
            <a:r>
              <a:rPr lang="en-US" i="1" dirty="0">
                <a:solidFill>
                  <a:schemeClr val="accent5"/>
                </a:solidFill>
              </a:rPr>
              <a:t>s to u to v is NOT the optimal way to get to v</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D83879F-B122-D699-81BB-2F2238B55DDC}"/>
                  </a:ext>
                </a:extLst>
              </p:cNvPr>
              <p:cNvSpPr txBox="1"/>
              <p:nvPr/>
            </p:nvSpPr>
            <p:spPr>
              <a:xfrm>
                <a:off x="7491046" y="3425544"/>
                <a:ext cx="4486532" cy="1754326"/>
              </a:xfrm>
              <a:prstGeom prst="rect">
                <a:avLst/>
              </a:prstGeom>
              <a:noFill/>
            </p:spPr>
            <p:txBody>
              <a:bodyPr wrap="square" rtlCol="0">
                <a:spAutoFit/>
              </a:bodyPr>
              <a:lstStyle/>
              <a:p>
                <a:r>
                  <a:rPr lang="en-US" dirty="0"/>
                  <a:t>So there is a better way to get to v:</a:t>
                </a:r>
              </a:p>
              <a:p>
                <a:endParaRPr lang="en-US" dirty="0"/>
              </a:p>
              <a:p>
                <a:r>
                  <a:rPr lang="en-US" i="1" dirty="0">
                    <a:solidFill>
                      <a:schemeClr val="accent1"/>
                    </a:solidFill>
                  </a:rPr>
                  <a:t>The actual best way to get to v goes through some other node:</a:t>
                </a:r>
              </a:p>
              <a:p>
                <a:endParaRPr lang="en-US" i="1" dirty="0">
                  <a:solidFill>
                    <a:schemeClr val="accent1"/>
                  </a:solidFill>
                </a:endParaRPr>
              </a:p>
              <a:p>
                <a:pPr algn="ctr"/>
                <a14:m>
                  <m:oMath xmlns:m="http://schemas.openxmlformats.org/officeDocument/2006/math">
                    <m:r>
                      <a:rPr lang="en-US" b="0" i="1" smtClean="0">
                        <a:solidFill>
                          <a:schemeClr val="accent1"/>
                        </a:solidFill>
                        <a:latin typeface="Cambria Math" panose="02040503050406030204" pitchFamily="18" charset="0"/>
                      </a:rPr>
                      <m:t>𝛿</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𝑠</m:t>
                        </m:r>
                        <m:r>
                          <a:rPr lang="en-US" b="0" i="1" smtClean="0">
                            <a:solidFill>
                              <a:schemeClr val="accent1"/>
                            </a:solidFill>
                            <a:latin typeface="Cambria Math" panose="02040503050406030204" pitchFamily="18" charset="0"/>
                          </a:rPr>
                          <m:t>,</m:t>
                        </m:r>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𝑢</m:t>
                            </m:r>
                          </m:e>
                          <m:sup>
                            <m:r>
                              <a:rPr lang="en-US" b="0" i="1" smtClean="0">
                                <a:solidFill>
                                  <a:schemeClr val="accent1"/>
                                </a:solidFill>
                                <a:latin typeface="Cambria Math" panose="02040503050406030204" pitchFamily="18" charset="0"/>
                              </a:rPr>
                              <m:t>′</m:t>
                            </m:r>
                          </m:sup>
                        </m:sSup>
                      </m:e>
                    </m:d>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𝑐</m:t>
                    </m:r>
                    <m:d>
                      <m:dPr>
                        <m:ctrlPr>
                          <a:rPr lang="en-US" b="0" i="1" smtClean="0">
                            <a:solidFill>
                              <a:schemeClr val="accent1"/>
                            </a:solidFill>
                            <a:latin typeface="Cambria Math" panose="02040503050406030204" pitchFamily="18" charset="0"/>
                          </a:rPr>
                        </m:ctrlPr>
                      </m:dPr>
                      <m:e>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𝑒</m:t>
                            </m:r>
                          </m:e>
                          <m:sup>
                            <m:r>
                              <a:rPr lang="en-US" b="0" i="1" smtClean="0">
                                <a:solidFill>
                                  <a:schemeClr val="accent1"/>
                                </a:solidFill>
                                <a:latin typeface="Cambria Math" panose="02040503050406030204" pitchFamily="18" charset="0"/>
                              </a:rPr>
                              <m:t>′</m:t>
                            </m:r>
                          </m:sup>
                        </m:sSup>
                      </m:e>
                    </m:d>
                    <m:r>
                      <a:rPr lang="en-US" b="0" i="1" smtClean="0">
                        <a:solidFill>
                          <a:schemeClr val="accent1"/>
                        </a:solidFill>
                        <a:latin typeface="Cambria Math" panose="02040503050406030204" pitchFamily="18" charset="0"/>
                      </a:rPr>
                      <m:t>+</m:t>
                    </m:r>
                    <m:r>
                      <m:rPr>
                        <m:sty m:val="p"/>
                      </m:rPr>
                      <a:rPr lang="en-US" b="0" i="0" smtClean="0">
                        <a:solidFill>
                          <a:schemeClr val="accent1"/>
                        </a:solidFill>
                        <a:latin typeface="Cambria Math" panose="02040503050406030204" pitchFamily="18" charset="0"/>
                      </a:rPr>
                      <m:t>Δ</m:t>
                    </m:r>
                  </m:oMath>
                </a14:m>
                <a:r>
                  <a:rPr lang="en-US" i="1" dirty="0">
                    <a:solidFill>
                      <a:schemeClr val="accent1"/>
                    </a:solidFill>
                  </a:rPr>
                  <a:t> is better</a:t>
                </a:r>
              </a:p>
            </p:txBody>
          </p:sp>
        </mc:Choice>
        <mc:Fallback xmlns="">
          <p:sp>
            <p:nvSpPr>
              <p:cNvPr id="30" name="TextBox 29">
                <a:extLst>
                  <a:ext uri="{FF2B5EF4-FFF2-40B4-BE49-F238E27FC236}">
                    <a16:creationId xmlns:a16="http://schemas.microsoft.com/office/drawing/2014/main" id="{6D83879F-B122-D699-81BB-2F2238B55DDC}"/>
                  </a:ext>
                </a:extLst>
              </p:cNvPr>
              <p:cNvSpPr txBox="1">
                <a:spLocks noRot="1" noChangeAspect="1" noMove="1" noResize="1" noEditPoints="1" noAdjustHandles="1" noChangeArrowheads="1" noChangeShapeType="1" noTextEdit="1"/>
              </p:cNvSpPr>
              <p:nvPr/>
            </p:nvSpPr>
            <p:spPr>
              <a:xfrm>
                <a:off x="7491046" y="3425544"/>
                <a:ext cx="4486532" cy="1754326"/>
              </a:xfrm>
              <a:prstGeom prst="rect">
                <a:avLst/>
              </a:prstGeom>
              <a:blipFill>
                <a:blip r:embed="rId3"/>
                <a:stretch>
                  <a:fillRect l="-1127" t="-1429" b="-4286"/>
                </a:stretch>
              </a:blipFill>
            </p:spPr>
            <p:txBody>
              <a:bodyPr/>
              <a:lstStyle/>
              <a:p>
                <a:r>
                  <a:rPr lang="en-US">
                    <a:noFill/>
                  </a:rPr>
                  <a:t> </a:t>
                </a:r>
              </a:p>
            </p:txBody>
          </p:sp>
        </mc:Fallback>
      </mc:AlternateContent>
      <p:grpSp>
        <p:nvGrpSpPr>
          <p:cNvPr id="39936" name="Group 39935">
            <a:extLst>
              <a:ext uri="{FF2B5EF4-FFF2-40B4-BE49-F238E27FC236}">
                <a16:creationId xmlns:a16="http://schemas.microsoft.com/office/drawing/2014/main" id="{33EC3386-9C71-698E-1734-BE3426614D4F}"/>
              </a:ext>
            </a:extLst>
          </p:cNvPr>
          <p:cNvGrpSpPr/>
          <p:nvPr/>
        </p:nvGrpSpPr>
        <p:grpSpPr>
          <a:xfrm>
            <a:off x="826478" y="1859572"/>
            <a:ext cx="6541476" cy="3560885"/>
            <a:chOff x="826478" y="1859572"/>
            <a:chExt cx="6541476" cy="3560885"/>
          </a:xfrm>
        </p:grpSpPr>
        <p:sp>
          <p:nvSpPr>
            <p:cNvPr id="8" name="Rectangle 7">
              <a:extLst>
                <a:ext uri="{FF2B5EF4-FFF2-40B4-BE49-F238E27FC236}">
                  <a16:creationId xmlns:a16="http://schemas.microsoft.com/office/drawing/2014/main" id="{8CFA1CB9-73AB-825A-F4C7-6A6F17D63B55}"/>
                </a:ext>
              </a:extLst>
            </p:cNvPr>
            <p:cNvSpPr/>
            <p:nvPr/>
          </p:nvSpPr>
          <p:spPr>
            <a:xfrm>
              <a:off x="826478" y="1859572"/>
              <a:ext cx="6541476" cy="3560885"/>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DB4ADF5-58D9-8AF7-801F-646B768B7542}"/>
                </a:ext>
              </a:extLst>
            </p:cNvPr>
            <p:cNvSpPr/>
            <p:nvPr/>
          </p:nvSpPr>
          <p:spPr>
            <a:xfrm>
              <a:off x="949570" y="1974856"/>
              <a:ext cx="3792711"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A288DE-21EE-E3C0-1178-B4C258354A5D}"/>
                </a:ext>
              </a:extLst>
            </p:cNvPr>
            <p:cNvSpPr/>
            <p:nvPr/>
          </p:nvSpPr>
          <p:spPr>
            <a:xfrm>
              <a:off x="1198580" y="3204632"/>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14" name="Oval 13">
              <a:extLst>
                <a:ext uri="{FF2B5EF4-FFF2-40B4-BE49-F238E27FC236}">
                  <a16:creationId xmlns:a16="http://schemas.microsoft.com/office/drawing/2014/main" id="{25D645CB-3CAE-2C35-B137-7D9C86750F18}"/>
                </a:ext>
              </a:extLst>
            </p:cNvPr>
            <p:cNvSpPr/>
            <p:nvPr/>
          </p:nvSpPr>
          <p:spPr>
            <a:xfrm>
              <a:off x="3771276" y="2683389"/>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339A09BD-4526-D9AB-B7F8-A85E2EB8AE7E}"/>
                </a:ext>
              </a:extLst>
            </p:cNvPr>
            <p:cNvSpPr/>
            <p:nvPr/>
          </p:nvSpPr>
          <p:spPr>
            <a:xfrm>
              <a:off x="3967060" y="3361152"/>
              <a:ext cx="426720" cy="426720"/>
            </a:xfrm>
            <a:prstGeom prst="ellips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16" name="Oval 15">
              <a:extLst>
                <a:ext uri="{FF2B5EF4-FFF2-40B4-BE49-F238E27FC236}">
                  <a16:creationId xmlns:a16="http://schemas.microsoft.com/office/drawing/2014/main" id="{BA08ED73-C373-5FE9-8AA4-25FBD8911DA5}"/>
                </a:ext>
              </a:extLst>
            </p:cNvPr>
            <p:cNvSpPr/>
            <p:nvPr/>
          </p:nvSpPr>
          <p:spPr>
            <a:xfrm>
              <a:off x="3358169" y="4022568"/>
              <a:ext cx="586760" cy="50284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17" name="Oval 16">
              <a:extLst>
                <a:ext uri="{FF2B5EF4-FFF2-40B4-BE49-F238E27FC236}">
                  <a16:creationId xmlns:a16="http://schemas.microsoft.com/office/drawing/2014/main" id="{40471ACE-AD01-F2FB-0B33-8E805B062181}"/>
                </a:ext>
              </a:extLst>
            </p:cNvPr>
            <p:cNvSpPr/>
            <p:nvPr/>
          </p:nvSpPr>
          <p:spPr>
            <a:xfrm>
              <a:off x="5667986" y="2243650"/>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4298FC48-EE73-D21E-BC0A-1096F1A07962}"/>
                </a:ext>
              </a:extLst>
            </p:cNvPr>
            <p:cNvSpPr/>
            <p:nvPr/>
          </p:nvSpPr>
          <p:spPr>
            <a:xfrm>
              <a:off x="6094706" y="3432040"/>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a:t>
              </a:r>
            </a:p>
          </p:txBody>
        </p:sp>
        <p:sp>
          <p:nvSpPr>
            <p:cNvPr id="19" name="Oval 18">
              <a:extLst>
                <a:ext uri="{FF2B5EF4-FFF2-40B4-BE49-F238E27FC236}">
                  <a16:creationId xmlns:a16="http://schemas.microsoft.com/office/drawing/2014/main" id="{17BC8FDA-9966-DCF6-9E99-7CC8572DFEA3}"/>
                </a:ext>
              </a:extLst>
            </p:cNvPr>
            <p:cNvSpPr/>
            <p:nvPr/>
          </p:nvSpPr>
          <p:spPr>
            <a:xfrm>
              <a:off x="5600878" y="4756638"/>
              <a:ext cx="493828" cy="538588"/>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V’</a:t>
              </a:r>
            </a:p>
          </p:txBody>
        </p:sp>
        <p:cxnSp>
          <p:nvCxnSpPr>
            <p:cNvPr id="20" name="Straight Connector 19">
              <a:extLst>
                <a:ext uri="{FF2B5EF4-FFF2-40B4-BE49-F238E27FC236}">
                  <a16:creationId xmlns:a16="http://schemas.microsoft.com/office/drawing/2014/main" id="{C647CF7D-A3B1-D5AB-DAEA-582A0A4FE9E9}"/>
                </a:ext>
              </a:extLst>
            </p:cNvPr>
            <p:cNvCxnSpPr>
              <a:stCxn id="14" idx="6"/>
              <a:endCxn id="17" idx="2"/>
            </p:cNvCxnSpPr>
            <p:nvPr/>
          </p:nvCxnSpPr>
          <p:spPr>
            <a:xfrm flipV="1">
              <a:off x="4197996" y="2457010"/>
              <a:ext cx="1469990" cy="439739"/>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18BFAFE2-ABB9-E3DA-65F5-E44EA44ADFB3}"/>
                </a:ext>
              </a:extLst>
            </p:cNvPr>
            <p:cNvCxnSpPr>
              <a:cxnSpLocks/>
              <a:stCxn id="15" idx="6"/>
              <a:endCxn id="18" idx="2"/>
            </p:cNvCxnSpPr>
            <p:nvPr/>
          </p:nvCxnSpPr>
          <p:spPr>
            <a:xfrm>
              <a:off x="4393780" y="3574512"/>
              <a:ext cx="1700926" cy="70888"/>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74B4663D-826C-0EDE-CC1B-46D2750D77F5}"/>
                </a:ext>
              </a:extLst>
            </p:cNvPr>
            <p:cNvCxnSpPr>
              <a:cxnSpLocks/>
              <a:stCxn id="16" idx="6"/>
              <a:endCxn id="19" idx="2"/>
            </p:cNvCxnSpPr>
            <p:nvPr/>
          </p:nvCxnSpPr>
          <p:spPr>
            <a:xfrm>
              <a:off x="3944929" y="4273991"/>
              <a:ext cx="1655949" cy="751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9716EB-4C87-6D3C-44C1-12A5015165C0}"/>
                </a:ext>
              </a:extLst>
            </p:cNvPr>
            <p:cNvCxnSpPr>
              <a:cxnSpLocks/>
              <a:stCxn id="15" idx="7"/>
              <a:endCxn id="17" idx="3"/>
            </p:cNvCxnSpPr>
            <p:nvPr/>
          </p:nvCxnSpPr>
          <p:spPr>
            <a:xfrm flipV="1">
              <a:off x="4331288" y="2607878"/>
              <a:ext cx="1399190" cy="815766"/>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C6428683-70B7-8D18-E5BE-2C8DED7A75E6}"/>
                </a:ext>
              </a:extLst>
            </p:cNvPr>
            <p:cNvCxnSpPr>
              <a:cxnSpLocks/>
              <a:stCxn id="13" idx="6"/>
            </p:cNvCxnSpPr>
            <p:nvPr/>
          </p:nvCxnSpPr>
          <p:spPr>
            <a:xfrm flipV="1">
              <a:off x="1625300" y="3157589"/>
              <a:ext cx="440873" cy="260403"/>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1BBC41BB-C98A-1083-D609-EBB9C3A50122}"/>
                </a:ext>
              </a:extLst>
            </p:cNvPr>
            <p:cNvCxnSpPr>
              <a:cxnSpLocks/>
            </p:cNvCxnSpPr>
            <p:nvPr/>
          </p:nvCxnSpPr>
          <p:spPr>
            <a:xfrm>
              <a:off x="2066173" y="3157589"/>
              <a:ext cx="234857" cy="567146"/>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4ED3B244-4366-BBCE-111C-92D50035EF1D}"/>
                </a:ext>
              </a:extLst>
            </p:cNvPr>
            <p:cNvCxnSpPr>
              <a:cxnSpLocks/>
            </p:cNvCxnSpPr>
            <p:nvPr/>
          </p:nvCxnSpPr>
          <p:spPr>
            <a:xfrm flipV="1">
              <a:off x="2312819" y="3204632"/>
              <a:ext cx="750920" cy="520103"/>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4CDEB1B5-E00B-0F07-AED9-7A391F3C009A}"/>
                </a:ext>
              </a:extLst>
            </p:cNvPr>
            <p:cNvCxnSpPr>
              <a:cxnSpLocks/>
              <a:stCxn id="15" idx="2"/>
            </p:cNvCxnSpPr>
            <p:nvPr/>
          </p:nvCxnSpPr>
          <p:spPr>
            <a:xfrm flipH="1" flipV="1">
              <a:off x="3063739" y="3204632"/>
              <a:ext cx="903321" cy="369880"/>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2ADE2EB-9BED-748C-C76C-A9425B6817B1}"/>
                    </a:ext>
                  </a:extLst>
                </p:cNvPr>
                <p:cNvSpPr txBox="1"/>
                <p:nvPr/>
              </p:nvSpPr>
              <p:spPr>
                <a:xfrm>
                  <a:off x="2271565" y="2845955"/>
                  <a:ext cx="911211"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𝛿</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𝑠</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𝑢</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28" name="TextBox 27">
                  <a:extLst>
                    <a:ext uri="{FF2B5EF4-FFF2-40B4-BE49-F238E27FC236}">
                      <a16:creationId xmlns:a16="http://schemas.microsoft.com/office/drawing/2014/main" id="{C2ADE2EB-9BED-748C-C76C-A9425B6817B1}"/>
                    </a:ext>
                  </a:extLst>
                </p:cNvPr>
                <p:cNvSpPr txBox="1">
                  <a:spLocks noRot="1" noChangeAspect="1" noMove="1" noResize="1" noEditPoints="1" noAdjustHandles="1" noChangeArrowheads="1" noChangeShapeType="1" noTextEdit="1"/>
                </p:cNvSpPr>
                <p:nvPr/>
              </p:nvSpPr>
              <p:spPr>
                <a:xfrm>
                  <a:off x="2271565" y="2845955"/>
                  <a:ext cx="911211" cy="369332"/>
                </a:xfrm>
                <a:prstGeom prst="rect">
                  <a:avLst/>
                </a:prstGeom>
                <a:blipFill>
                  <a:blip r:embed="rId4"/>
                  <a:stretch>
                    <a:fillRect b="-172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BFEA787-D3BE-F2BF-343C-4E7DFFB8E62E}"/>
                    </a:ext>
                  </a:extLst>
                </p:cNvPr>
                <p:cNvSpPr txBox="1"/>
                <p:nvPr/>
              </p:nvSpPr>
              <p:spPr>
                <a:xfrm>
                  <a:off x="4820500" y="3261103"/>
                  <a:ext cx="121860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𝑒</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𝑢</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𝑣</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29" name="TextBox 28">
                  <a:extLst>
                    <a:ext uri="{FF2B5EF4-FFF2-40B4-BE49-F238E27FC236}">
                      <a16:creationId xmlns:a16="http://schemas.microsoft.com/office/drawing/2014/main" id="{5BFEA787-D3BE-F2BF-343C-4E7DFFB8E62E}"/>
                    </a:ext>
                  </a:extLst>
                </p:cNvPr>
                <p:cNvSpPr txBox="1">
                  <a:spLocks noRot="1" noChangeAspect="1" noMove="1" noResize="1" noEditPoints="1" noAdjustHandles="1" noChangeArrowheads="1" noChangeShapeType="1" noTextEdit="1"/>
                </p:cNvSpPr>
                <p:nvPr/>
              </p:nvSpPr>
              <p:spPr>
                <a:xfrm>
                  <a:off x="4820500" y="3261103"/>
                  <a:ext cx="1218603" cy="369332"/>
                </a:xfrm>
                <a:prstGeom prst="rect">
                  <a:avLst/>
                </a:prstGeom>
                <a:blipFill>
                  <a:blip r:embed="rId5"/>
                  <a:stretch>
                    <a:fillRect b="-9677"/>
                  </a:stretch>
                </a:blipFill>
                <a:ln>
                  <a:noFill/>
                </a:ln>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36D1DC42-CA21-8B5A-A8D5-39D509D0527B}"/>
                </a:ext>
              </a:extLst>
            </p:cNvPr>
            <p:cNvCxnSpPr>
              <a:cxnSpLocks/>
              <a:stCxn id="13" idx="5"/>
            </p:cNvCxnSpPr>
            <p:nvPr/>
          </p:nvCxnSpPr>
          <p:spPr>
            <a:xfrm>
              <a:off x="1562808" y="3568860"/>
              <a:ext cx="394327" cy="63449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8E21BF-17B7-B9E3-8FC7-E8C2636943D5}"/>
                </a:ext>
              </a:extLst>
            </p:cNvPr>
            <p:cNvCxnSpPr>
              <a:cxnSpLocks/>
            </p:cNvCxnSpPr>
            <p:nvPr/>
          </p:nvCxnSpPr>
          <p:spPr>
            <a:xfrm flipH="1">
              <a:off x="1928693" y="3934885"/>
              <a:ext cx="641680" cy="268473"/>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F9C3AF4-2D30-6D2B-E86E-F18387C1D986}"/>
                </a:ext>
              </a:extLst>
            </p:cNvPr>
            <p:cNvCxnSpPr>
              <a:cxnSpLocks/>
              <a:endCxn id="16" idx="2"/>
            </p:cNvCxnSpPr>
            <p:nvPr/>
          </p:nvCxnSpPr>
          <p:spPr>
            <a:xfrm>
              <a:off x="2570373" y="3940537"/>
              <a:ext cx="787796" cy="333454"/>
            </a:xfrm>
            <a:prstGeom prst="line">
              <a:avLst/>
            </a:prstGeo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1AEAC35-1157-5012-F6E8-0C47CCBCBEA9}"/>
                    </a:ext>
                  </a:extLst>
                </p:cNvPr>
                <p:cNvSpPr txBox="1"/>
                <p:nvPr/>
              </p:nvSpPr>
              <p:spPr>
                <a:xfrm>
                  <a:off x="2122014" y="4069121"/>
                  <a:ext cx="964688"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𝛿</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𝑠</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𝑢</m:t>
                        </m:r>
                        <m:r>
                          <a:rPr lang="en-US" b="0" i="1" smtClean="0">
                            <a:solidFill>
                              <a:schemeClr val="accent1"/>
                            </a:solidFill>
                            <a:latin typeface="Cambria Math" panose="02040503050406030204" pitchFamily="18" charset="0"/>
                          </a:rPr>
                          <m:t>′)</m:t>
                        </m:r>
                      </m:oMath>
                    </m:oMathPara>
                  </a14:m>
                  <a:endParaRPr lang="en-US" dirty="0">
                    <a:solidFill>
                      <a:schemeClr val="accent1"/>
                    </a:solidFill>
                  </a:endParaRPr>
                </a:p>
              </p:txBody>
            </p:sp>
          </mc:Choice>
          <mc:Fallback xmlns="">
            <p:sp>
              <p:nvSpPr>
                <p:cNvPr id="52" name="TextBox 51">
                  <a:extLst>
                    <a:ext uri="{FF2B5EF4-FFF2-40B4-BE49-F238E27FC236}">
                      <a16:creationId xmlns:a16="http://schemas.microsoft.com/office/drawing/2014/main" id="{71AEAC35-1157-5012-F6E8-0C47CCBCBEA9}"/>
                    </a:ext>
                  </a:extLst>
                </p:cNvPr>
                <p:cNvSpPr txBox="1">
                  <a:spLocks noRot="1" noChangeAspect="1" noMove="1" noResize="1" noEditPoints="1" noAdjustHandles="1" noChangeArrowheads="1" noChangeShapeType="1" noTextEdit="1"/>
                </p:cNvSpPr>
                <p:nvPr/>
              </p:nvSpPr>
              <p:spPr>
                <a:xfrm>
                  <a:off x="2122014" y="4069121"/>
                  <a:ext cx="964688" cy="369332"/>
                </a:xfrm>
                <a:prstGeom prst="rect">
                  <a:avLst/>
                </a:prstGeom>
                <a:blipFill>
                  <a:blip r:embed="rId6"/>
                  <a:stretch>
                    <a:fillRect b="-1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487ADEE-675C-5C03-849E-D989A3D07052}"/>
                    </a:ext>
                  </a:extLst>
                </p:cNvPr>
                <p:cNvSpPr txBox="1"/>
                <p:nvPr/>
              </p:nvSpPr>
              <p:spPr>
                <a:xfrm>
                  <a:off x="4548165" y="4253787"/>
                  <a:ext cx="137890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𝑒</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𝑢</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𝑣</m:t>
                        </m:r>
                        <m:r>
                          <a:rPr lang="en-US" b="0" i="1" smtClean="0">
                            <a:solidFill>
                              <a:schemeClr val="accent1"/>
                            </a:solidFill>
                            <a:latin typeface="Cambria Math" panose="02040503050406030204" pitchFamily="18" charset="0"/>
                          </a:rPr>
                          <m:t>′)</m:t>
                        </m:r>
                      </m:oMath>
                    </m:oMathPara>
                  </a14:m>
                  <a:endParaRPr lang="en-US" dirty="0">
                    <a:solidFill>
                      <a:schemeClr val="accent1"/>
                    </a:solidFill>
                  </a:endParaRPr>
                </a:p>
              </p:txBody>
            </p:sp>
          </mc:Choice>
          <mc:Fallback xmlns="">
            <p:sp>
              <p:nvSpPr>
                <p:cNvPr id="53" name="TextBox 52">
                  <a:extLst>
                    <a:ext uri="{FF2B5EF4-FFF2-40B4-BE49-F238E27FC236}">
                      <a16:creationId xmlns:a16="http://schemas.microsoft.com/office/drawing/2014/main" id="{C487ADEE-675C-5C03-849E-D989A3D07052}"/>
                    </a:ext>
                  </a:extLst>
                </p:cNvPr>
                <p:cNvSpPr txBox="1">
                  <a:spLocks noRot="1" noChangeAspect="1" noMove="1" noResize="1" noEditPoints="1" noAdjustHandles="1" noChangeArrowheads="1" noChangeShapeType="1" noTextEdit="1"/>
                </p:cNvSpPr>
                <p:nvPr/>
              </p:nvSpPr>
              <p:spPr>
                <a:xfrm>
                  <a:off x="4548165" y="4253787"/>
                  <a:ext cx="1378903" cy="369332"/>
                </a:xfrm>
                <a:prstGeom prst="rect">
                  <a:avLst/>
                </a:prstGeom>
                <a:blipFill>
                  <a:blip r:embed="rId7"/>
                  <a:stretch>
                    <a:fillRect b="-17241"/>
                  </a:stretch>
                </a:blipFill>
                <a:ln>
                  <a:noFill/>
                </a:ln>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F99B7E44-8544-14A1-9158-0E2DB35D2F86}"/>
                </a:ext>
              </a:extLst>
            </p:cNvPr>
            <p:cNvCxnSpPr>
              <a:cxnSpLocks/>
              <a:stCxn id="19" idx="7"/>
            </p:cNvCxnSpPr>
            <p:nvPr/>
          </p:nvCxnSpPr>
          <p:spPr>
            <a:xfrm flipV="1">
              <a:off x="6022387" y="4469083"/>
              <a:ext cx="499039" cy="366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7080640-6638-F8DE-E0DB-BE291C5868E8}"/>
                </a:ext>
              </a:extLst>
            </p:cNvPr>
            <p:cNvCxnSpPr>
              <a:cxnSpLocks/>
            </p:cNvCxnSpPr>
            <p:nvPr/>
          </p:nvCxnSpPr>
          <p:spPr>
            <a:xfrm>
              <a:off x="6039103" y="4253787"/>
              <a:ext cx="477112" cy="215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CFB4BA8-59D7-5F6C-0B43-BB65E12DAC85}"/>
                </a:ext>
              </a:extLst>
            </p:cNvPr>
            <p:cNvCxnSpPr>
              <a:cxnSpLocks/>
              <a:endCxn id="18" idx="4"/>
            </p:cNvCxnSpPr>
            <p:nvPr/>
          </p:nvCxnSpPr>
          <p:spPr>
            <a:xfrm flipV="1">
              <a:off x="6033892" y="3858760"/>
              <a:ext cx="274174" cy="39502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135EEA-07DE-7F4D-7F93-58EFFBF06170}"/>
                    </a:ext>
                  </a:extLst>
                </p:cNvPr>
                <p:cNvSpPr txBox="1"/>
                <p:nvPr/>
              </p:nvSpPr>
              <p:spPr>
                <a:xfrm>
                  <a:off x="6340017" y="4056273"/>
                  <a:ext cx="81624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accent1"/>
                            </a:solidFill>
                            <a:latin typeface="Cambria Math" panose="02040503050406030204" pitchFamily="18" charset="0"/>
                          </a:rPr>
                          <m:t>Δ</m:t>
                        </m:r>
                        <m:r>
                          <a:rPr lang="en-US" b="0" i="1" smtClean="0">
                            <a:solidFill>
                              <a:schemeClr val="accent1"/>
                            </a:solidFill>
                            <a:latin typeface="Cambria Math" panose="02040503050406030204" pitchFamily="18" charset="0"/>
                          </a:rPr>
                          <m:t>≥0</m:t>
                        </m:r>
                      </m:oMath>
                    </m:oMathPara>
                  </a14:m>
                  <a:endParaRPr lang="en-US" dirty="0">
                    <a:solidFill>
                      <a:schemeClr val="accent1"/>
                    </a:solidFill>
                  </a:endParaRPr>
                </a:p>
              </p:txBody>
            </p:sp>
          </mc:Choice>
          <mc:Fallback xmlns="">
            <p:sp>
              <p:nvSpPr>
                <p:cNvPr id="63" name="TextBox 62">
                  <a:extLst>
                    <a:ext uri="{FF2B5EF4-FFF2-40B4-BE49-F238E27FC236}">
                      <a16:creationId xmlns:a16="http://schemas.microsoft.com/office/drawing/2014/main" id="{66135EEA-07DE-7F4D-7F93-58EFFBF06170}"/>
                    </a:ext>
                  </a:extLst>
                </p:cNvPr>
                <p:cNvSpPr txBox="1">
                  <a:spLocks noRot="1" noChangeAspect="1" noMove="1" noResize="1" noEditPoints="1" noAdjustHandles="1" noChangeArrowheads="1" noChangeShapeType="1" noTextEdit="1"/>
                </p:cNvSpPr>
                <p:nvPr/>
              </p:nvSpPr>
              <p:spPr>
                <a:xfrm>
                  <a:off x="6340017" y="4056273"/>
                  <a:ext cx="816249" cy="369332"/>
                </a:xfrm>
                <a:prstGeom prst="rect">
                  <a:avLst/>
                </a:prstGeom>
                <a:blipFill>
                  <a:blip r:embed="rId8"/>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904370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28600"/>
            <a:ext cx="9905998" cy="646331"/>
          </a:xfrm>
        </p:spPr>
        <p:txBody>
          <a:bodyPr>
            <a:normAutofit/>
          </a:bodyPr>
          <a:lstStyle/>
          <a:p>
            <a:pPr algn="ctr"/>
            <a:r>
              <a:rPr lang="en-US" dirty="0"/>
              <a:t>Formulas</a:t>
            </a:r>
          </a:p>
        </p:txBody>
      </p:sp>
      <mc:AlternateContent xmlns:mc="http://schemas.openxmlformats.org/markup-compatibility/2006" xmlns:a14="http://schemas.microsoft.com/office/drawing/2010/main">
        <mc:Choice Requires="a14">
          <p:sp>
            <p:nvSpPr>
              <p:cNvPr id="37891" name="Rectangle 3"/>
              <p:cNvSpPr>
                <a:spLocks noGrp="1" noChangeArrowheads="1"/>
              </p:cNvSpPr>
              <p:nvPr>
                <p:ph sz="quarter" idx="1"/>
                <p:custDataLst>
                  <p:tags r:id="rId2"/>
                </p:custDataLst>
              </p:nvPr>
            </p:nvSpPr>
            <p:spPr>
              <a:xfrm>
                <a:off x="2200742" y="1489589"/>
                <a:ext cx="2438400" cy="1066800"/>
              </a:xfrm>
              <a:solidFill>
                <a:schemeClr val="tx1">
                  <a:lumMod val="95000"/>
                </a:schemeClr>
              </a:solidFill>
              <a:ln>
                <a:solidFill>
                  <a:schemeClr val="bg1"/>
                </a:solidFill>
              </a:ln>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𝑢</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𝑑</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𝑐</m:t>
                      </m:r>
                      <m:d>
                        <m:dPr>
                          <m:ctrlPr>
                            <a:rPr lang="en-US" b="0"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𝑒</m:t>
                          </m:r>
                        </m:e>
                      </m:d>
                    </m:oMath>
                  </m:oMathPara>
                </a14:m>
                <a:endParaRPr lang="en-US" b="0" dirty="0">
                  <a:solidFill>
                    <a:schemeClr val="accent5"/>
                  </a:solidFill>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𝛿</m:t>
                      </m:r>
                      <m:d>
                        <m:dPr>
                          <m:ctrlPr>
                            <a:rPr lang="en-US" b="0"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𝑠</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𝑢</m:t>
                          </m:r>
                        </m:e>
                      </m:d>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𝑐</m:t>
                      </m:r>
                      <m:d>
                        <m:dPr>
                          <m:ctrlPr>
                            <a:rPr lang="en-US" b="0"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𝑒</m:t>
                          </m:r>
                        </m:e>
                      </m:d>
                    </m:oMath>
                  </m:oMathPara>
                </a14:m>
                <a:endParaRPr lang="en-US" b="0" dirty="0">
                  <a:solidFill>
                    <a:schemeClr val="accent5"/>
                  </a:solidFill>
                </a:endParaRPr>
              </a:p>
            </p:txBody>
          </p:sp>
        </mc:Choice>
        <mc:Fallback xmlns="">
          <p:sp>
            <p:nvSpPr>
              <p:cNvPr id="37891" name="Rectangle 3"/>
              <p:cNvSpPr>
                <a:spLocks noGrp="1" noRot="1" noChangeAspect="1" noMove="1" noResize="1" noEditPoints="1" noAdjustHandles="1" noChangeArrowheads="1" noChangeShapeType="1" noTextEdit="1"/>
              </p:cNvSpPr>
              <p:nvPr>
                <p:ph sz="quarter" idx="1"/>
                <p:custDataLst>
                  <p:tags r:id="rId7"/>
                </p:custDataLst>
              </p:nvPr>
            </p:nvSpPr>
            <p:spPr>
              <a:xfrm>
                <a:off x="2200742" y="1489589"/>
                <a:ext cx="2438400" cy="1066800"/>
              </a:xfrm>
              <a:blipFill>
                <a:blip r:embed="rId8"/>
                <a:stretch>
                  <a:fillRect/>
                </a:stretch>
              </a:blipFill>
              <a:ln>
                <a:solidFill>
                  <a:schemeClr val="bg1"/>
                </a:solidFill>
              </a:ln>
            </p:spPr>
            <p:txBody>
              <a:bodyPr/>
              <a:lstStyle/>
              <a:p>
                <a:r>
                  <a:rPr lang="en-US">
                    <a:noFill/>
                  </a:rPr>
                  <a:t> </a:t>
                </a:r>
              </a:p>
            </p:txBody>
          </p:sp>
        </mc:Fallback>
      </mc:AlternateContent>
      <p:sp>
        <p:nvSpPr>
          <p:cNvPr id="5" name="Rectangle 3">
            <a:extLst>
              <a:ext uri="{FF2B5EF4-FFF2-40B4-BE49-F238E27FC236}">
                <a16:creationId xmlns:a16="http://schemas.microsoft.com/office/drawing/2014/main" id="{3709DC4E-C2AC-E547-AFEF-1215DDE3ED8C}"/>
              </a:ext>
            </a:extLst>
          </p:cNvPr>
          <p:cNvSpPr txBox="1">
            <a:spLocks noChangeArrowheads="1"/>
          </p:cNvSpPr>
          <p:nvPr>
            <p:custDataLst>
              <p:tags r:id="rId3"/>
            </p:custDataLst>
          </p:nvPr>
        </p:nvSpPr>
        <p:spPr>
          <a:xfrm>
            <a:off x="6248400" y="1219200"/>
            <a:ext cx="5791200" cy="5410200"/>
          </a:xfrm>
          <a:prstGeom prst="rect">
            <a:avLst/>
          </a:prstGeom>
        </p:spPr>
        <p:txBody>
          <a:bodyPr vert="horz">
            <a:normAutofit/>
          </a:bodyPr>
          <a:lstStyle>
            <a:lvl1pPr marL="274320" indent="-274320" algn="just"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just"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just"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just"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just"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marL="0" indent="0" fontAlgn="auto">
              <a:spcAft>
                <a:spcPts val="0"/>
              </a:spcAft>
              <a:buFont typeface="Wingdings 3"/>
              <a:buNone/>
            </a:pPr>
            <a:endParaRPr lang="en-US" dirty="0"/>
          </a:p>
        </p:txBody>
      </p:sp>
      <p:sp>
        <p:nvSpPr>
          <p:cNvPr id="2" name="TextBox 1">
            <a:extLst>
              <a:ext uri="{FF2B5EF4-FFF2-40B4-BE49-F238E27FC236}">
                <a16:creationId xmlns:a16="http://schemas.microsoft.com/office/drawing/2014/main" id="{613E31DD-FA5D-084C-8274-4FB7C921A6E7}"/>
              </a:ext>
            </a:extLst>
          </p:cNvPr>
          <p:cNvSpPr txBox="1"/>
          <p:nvPr/>
        </p:nvSpPr>
        <p:spPr>
          <a:xfrm>
            <a:off x="4756906" y="1818116"/>
            <a:ext cx="4448640" cy="369332"/>
          </a:xfrm>
          <a:prstGeom prst="rect">
            <a:avLst/>
          </a:prstGeom>
          <a:noFill/>
          <a:ln>
            <a:solidFill>
              <a:schemeClr val="tx1">
                <a:lumMod val="95000"/>
              </a:schemeClr>
            </a:solidFill>
          </a:ln>
        </p:spPr>
        <p:txBody>
          <a:bodyPr wrap="square" rtlCol="0">
            <a:spAutoFit/>
          </a:bodyPr>
          <a:lstStyle/>
          <a:p>
            <a:r>
              <a:rPr lang="en-US" sz="1800" dirty="0"/>
              <a:t>Path that Dijkstra chose. Best path of this form</a:t>
            </a:r>
          </a:p>
        </p:txBody>
      </p:sp>
      <p:sp>
        <p:nvSpPr>
          <p:cNvPr id="7" name="TextBox 6">
            <a:extLst>
              <a:ext uri="{FF2B5EF4-FFF2-40B4-BE49-F238E27FC236}">
                <a16:creationId xmlns:a16="http://schemas.microsoft.com/office/drawing/2014/main" id="{517FE774-9A8F-834A-9A81-21C8AF96D516}"/>
              </a:ext>
            </a:extLst>
          </p:cNvPr>
          <p:cNvSpPr txBox="1"/>
          <p:nvPr/>
        </p:nvSpPr>
        <p:spPr>
          <a:xfrm>
            <a:off x="6078416" y="3130633"/>
            <a:ext cx="5715000" cy="646331"/>
          </a:xfrm>
          <a:prstGeom prst="rect">
            <a:avLst/>
          </a:prstGeom>
          <a:noFill/>
          <a:ln>
            <a:solidFill>
              <a:schemeClr val="tx1">
                <a:lumMod val="95000"/>
              </a:schemeClr>
            </a:solidFill>
          </a:ln>
        </p:spPr>
        <p:txBody>
          <a:bodyPr wrap="square" rtlCol="0">
            <a:spAutoFit/>
          </a:bodyPr>
          <a:lstStyle/>
          <a:p>
            <a:r>
              <a:rPr lang="en-US" sz="1800" dirty="0"/>
              <a:t>Suppose there is a better path s (start) to u’ (known node) to v’ (unknown node) to v (end node) where e’ = (u’, v’)</a:t>
            </a:r>
          </a:p>
        </p:txBody>
      </p:sp>
      <p:sp>
        <p:nvSpPr>
          <p:cNvPr id="8" name="TextBox 7">
            <a:extLst>
              <a:ext uri="{FF2B5EF4-FFF2-40B4-BE49-F238E27FC236}">
                <a16:creationId xmlns:a16="http://schemas.microsoft.com/office/drawing/2014/main" id="{270682A3-843C-0246-AD6D-D7ECDC2E2A9B}"/>
              </a:ext>
            </a:extLst>
          </p:cNvPr>
          <p:cNvSpPr txBox="1"/>
          <p:nvPr/>
        </p:nvSpPr>
        <p:spPr>
          <a:xfrm>
            <a:off x="4346331" y="4664630"/>
            <a:ext cx="6418118" cy="369332"/>
          </a:xfrm>
          <a:prstGeom prst="rect">
            <a:avLst/>
          </a:prstGeom>
          <a:noFill/>
          <a:ln>
            <a:solidFill>
              <a:schemeClr val="tx1">
                <a:lumMod val="95000"/>
              </a:schemeClr>
            </a:solidFill>
          </a:ln>
        </p:spPr>
        <p:txBody>
          <a:bodyPr wrap="square" rtlCol="0">
            <a:spAutoFit/>
          </a:bodyPr>
          <a:lstStyle/>
          <a:p>
            <a:r>
              <a:rPr lang="en-US" sz="1800" dirty="0"/>
              <a:t>Delta must be greater than 0 because this is requirement of input</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39EE796D-6FDB-2382-D169-0F1ECC924F92}"/>
                  </a:ext>
                </a:extLst>
              </p:cNvPr>
              <p:cNvSpPr txBox="1">
                <a:spLocks noChangeArrowheads="1"/>
              </p:cNvSpPr>
              <p:nvPr>
                <p:custDataLst>
                  <p:tags r:id="rId4"/>
                </p:custDataLst>
              </p:nvPr>
            </p:nvSpPr>
            <p:spPr>
              <a:xfrm>
                <a:off x="903876" y="3186069"/>
                <a:ext cx="5032130" cy="576814"/>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accent1"/>
                          </a:solidFill>
                          <a:latin typeface="Cambria Math" panose="02040503050406030204" pitchFamily="18" charset="0"/>
                        </a:rPr>
                        <m:t>𝛿</m:t>
                      </m:r>
                      <m:d>
                        <m:dPr>
                          <m:ctrlPr>
                            <a:rPr lang="en-US" i="1" smtClean="0">
                              <a:solidFill>
                                <a:schemeClr val="accent1"/>
                              </a:solidFill>
                              <a:latin typeface="Cambria Math" panose="02040503050406030204" pitchFamily="18" charset="0"/>
                            </a:rPr>
                          </m:ctrlPr>
                        </m:dPr>
                        <m:e>
                          <m:r>
                            <a:rPr lang="en-US" i="1" smtClean="0">
                              <a:solidFill>
                                <a:schemeClr val="accent1"/>
                              </a:solidFill>
                              <a:latin typeface="Cambria Math" panose="02040503050406030204" pitchFamily="18" charset="0"/>
                            </a:rPr>
                            <m:t>𝑠</m:t>
                          </m:r>
                          <m:r>
                            <a:rPr lang="en-US" i="1" smtClean="0">
                              <a:solidFill>
                                <a:schemeClr val="accent1"/>
                              </a:solidFill>
                              <a:latin typeface="Cambria Math" panose="02040503050406030204" pitchFamily="18" charset="0"/>
                            </a:rPr>
                            <m:t>,</m:t>
                          </m:r>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𝑢</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a:rPr lang="en-US" i="1" smtClean="0">
                          <a:solidFill>
                            <a:schemeClr val="accent1"/>
                          </a:solidFill>
                          <a:latin typeface="Cambria Math" panose="02040503050406030204" pitchFamily="18" charset="0"/>
                        </a:rPr>
                        <m:t>𝑐</m:t>
                      </m:r>
                      <m:d>
                        <m:dPr>
                          <m:ctrlPr>
                            <a:rPr lang="en-US" i="1" smtClean="0">
                              <a:solidFill>
                                <a:schemeClr val="accent1"/>
                              </a:solidFill>
                              <a:latin typeface="Cambria Math" panose="02040503050406030204" pitchFamily="18" charset="0"/>
                            </a:rPr>
                          </m:ctrlPr>
                        </m:dPr>
                        <m:e>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m:rPr>
                          <m:sty m:val="p"/>
                        </m:rPr>
                        <a:rPr lang="en-US" smtClean="0">
                          <a:solidFill>
                            <a:schemeClr val="accent1"/>
                          </a:solidFill>
                          <a:latin typeface="Cambria Math" panose="02040503050406030204" pitchFamily="18" charset="0"/>
                        </a:rPr>
                        <m:t>Δ</m:t>
                      </m:r>
                      <m:r>
                        <a:rPr lang="en-US" i="1" smtClean="0">
                          <a:solidFill>
                            <a:schemeClr val="bg1"/>
                          </a:solidFill>
                          <a:latin typeface="Cambria Math" panose="02040503050406030204" pitchFamily="18" charset="0"/>
                        </a:rPr>
                        <m:t>&lt;</m:t>
                      </m:r>
                      <m:r>
                        <a:rPr lang="en-US" i="1" smtClean="0">
                          <a:solidFill>
                            <a:schemeClr val="accent5"/>
                          </a:solidFill>
                          <a:latin typeface="Cambria Math" panose="02040503050406030204" pitchFamily="18" charset="0"/>
                        </a:rPr>
                        <m:t>𝛿</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𝑠</m:t>
                          </m:r>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𝑢</m:t>
                          </m:r>
                        </m:e>
                      </m:d>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𝑐</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𝑒</m:t>
                          </m:r>
                        </m:e>
                      </m:d>
                    </m:oMath>
                  </m:oMathPara>
                </a14:m>
                <a:endParaRPr lang="en-US" dirty="0">
                  <a:solidFill>
                    <a:schemeClr val="accent5"/>
                  </a:solidFill>
                </a:endParaRPr>
              </a:p>
              <a:p>
                <a:pPr marL="0" indent="0">
                  <a:buFont typeface="Arial" panose="020B0604020202020204" pitchFamily="34" charset="0"/>
                  <a:buNone/>
                </a:pPr>
                <a:endParaRPr lang="en-US" dirty="0">
                  <a:solidFill>
                    <a:schemeClr val="bg1"/>
                  </a:solidFill>
                </a:endParaRPr>
              </a:p>
            </p:txBody>
          </p:sp>
        </mc:Choice>
        <mc:Fallback xmlns="">
          <p:sp>
            <p:nvSpPr>
              <p:cNvPr id="3" name="Rectangle 3">
                <a:extLst>
                  <a:ext uri="{FF2B5EF4-FFF2-40B4-BE49-F238E27FC236}">
                    <a16:creationId xmlns:a16="http://schemas.microsoft.com/office/drawing/2014/main" id="{39EE796D-6FDB-2382-D169-0F1ECC924F92}"/>
                  </a:ext>
                </a:extLst>
              </p:cNvPr>
              <p:cNvSpPr txBox="1">
                <a:spLocks noRot="1" noChangeAspect="1" noMove="1" noResize="1" noEditPoints="1" noAdjustHandles="1" noChangeArrowheads="1" noChangeShapeType="1" noTextEdit="1"/>
              </p:cNvSpPr>
              <p:nvPr>
                <p:custDataLst>
                  <p:tags r:id="rId9"/>
                </p:custDataLst>
              </p:nvPr>
            </p:nvSpPr>
            <p:spPr>
              <a:xfrm>
                <a:off x="903876" y="3186069"/>
                <a:ext cx="5032130" cy="576814"/>
              </a:xfrm>
              <a:prstGeom prst="rect">
                <a:avLst/>
              </a:prstGeom>
              <a:blipFill>
                <a:blip r:embed="rId1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3">
                <a:extLst>
                  <a:ext uri="{FF2B5EF4-FFF2-40B4-BE49-F238E27FC236}">
                    <a16:creationId xmlns:a16="http://schemas.microsoft.com/office/drawing/2014/main" id="{1812C250-8E92-38DD-819D-EF20A5467443}"/>
                  </a:ext>
                </a:extLst>
              </p:cNvPr>
              <p:cNvSpPr txBox="1">
                <a:spLocks noChangeArrowheads="1"/>
              </p:cNvSpPr>
              <p:nvPr>
                <p:custDataLst>
                  <p:tags r:id="rId5"/>
                </p:custDataLst>
              </p:nvPr>
            </p:nvSpPr>
            <p:spPr>
              <a:xfrm>
                <a:off x="2647684" y="4555626"/>
                <a:ext cx="1544515" cy="587340"/>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n-US" b="0" i="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Δ</m:t>
                      </m:r>
                      <m:r>
                        <a:rPr lang="en-US"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6" name="Rectangle 3">
                <a:extLst>
                  <a:ext uri="{FF2B5EF4-FFF2-40B4-BE49-F238E27FC236}">
                    <a16:creationId xmlns:a16="http://schemas.microsoft.com/office/drawing/2014/main" id="{1812C250-8E92-38DD-819D-EF20A5467443}"/>
                  </a:ext>
                </a:extLst>
              </p:cNvPr>
              <p:cNvSpPr txBox="1">
                <a:spLocks noRot="1" noChangeAspect="1" noMove="1" noResize="1" noEditPoints="1" noAdjustHandles="1" noChangeArrowheads="1" noChangeShapeType="1" noTextEdit="1"/>
              </p:cNvSpPr>
              <p:nvPr>
                <p:custDataLst>
                  <p:tags r:id="rId11"/>
                </p:custDataLst>
              </p:nvPr>
            </p:nvSpPr>
            <p:spPr>
              <a:xfrm>
                <a:off x="2647684" y="4555626"/>
                <a:ext cx="1544515" cy="587340"/>
              </a:xfrm>
              <a:prstGeom prst="rect">
                <a:avLst/>
              </a:prstGeom>
              <a:blipFill>
                <a:blip r:embed="rId12"/>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128361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81842"/>
            <a:ext cx="9905998" cy="646331"/>
          </a:xfrm>
        </p:spPr>
        <p:txBody>
          <a:bodyPr>
            <a:normAutofit/>
          </a:bodyPr>
          <a:lstStyle/>
          <a:p>
            <a:pPr algn="ctr"/>
            <a:r>
              <a:rPr lang="en-US" dirty="0"/>
              <a:t>Formulas</a:t>
            </a:r>
          </a:p>
        </p:txBody>
      </p:sp>
      <p:sp>
        <p:nvSpPr>
          <p:cNvPr id="5" name="Rectangle 3">
            <a:extLst>
              <a:ext uri="{FF2B5EF4-FFF2-40B4-BE49-F238E27FC236}">
                <a16:creationId xmlns:a16="http://schemas.microsoft.com/office/drawing/2014/main" id="{3709DC4E-C2AC-E547-AFEF-1215DDE3ED8C}"/>
              </a:ext>
            </a:extLst>
          </p:cNvPr>
          <p:cNvSpPr txBox="1">
            <a:spLocks noChangeArrowheads="1"/>
          </p:cNvSpPr>
          <p:nvPr>
            <p:custDataLst>
              <p:tags r:id="rId2"/>
            </p:custDataLst>
          </p:nvPr>
        </p:nvSpPr>
        <p:spPr>
          <a:xfrm>
            <a:off x="6248400" y="1219200"/>
            <a:ext cx="5791200" cy="5410200"/>
          </a:xfrm>
          <a:prstGeom prst="rect">
            <a:avLst/>
          </a:prstGeom>
        </p:spPr>
        <p:txBody>
          <a:bodyPr vert="horz">
            <a:normAutofit/>
          </a:bodyPr>
          <a:lstStyle>
            <a:lvl1pPr marL="274320" indent="-274320" algn="just"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just"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just"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just"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just"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marL="0" indent="0" fontAlgn="auto">
              <a:spcAft>
                <a:spcPts val="0"/>
              </a:spcAft>
              <a:buFont typeface="Wingdings 3"/>
              <a:buNone/>
            </a:pPr>
            <a:endParaRPr lang="en-US" dirty="0"/>
          </a:p>
        </p:txBody>
      </p:sp>
      <p:sp>
        <p:nvSpPr>
          <p:cNvPr id="9" name="TextBox 8">
            <a:extLst>
              <a:ext uri="{FF2B5EF4-FFF2-40B4-BE49-F238E27FC236}">
                <a16:creationId xmlns:a16="http://schemas.microsoft.com/office/drawing/2014/main" id="{83ACEC02-B328-3749-8723-97E81067C5CF}"/>
              </a:ext>
            </a:extLst>
          </p:cNvPr>
          <p:cNvSpPr txBox="1"/>
          <p:nvPr/>
        </p:nvSpPr>
        <p:spPr>
          <a:xfrm>
            <a:off x="6034454" y="3429000"/>
            <a:ext cx="5624146" cy="1754326"/>
          </a:xfrm>
          <a:prstGeom prst="rect">
            <a:avLst/>
          </a:prstGeom>
          <a:noFill/>
          <a:ln>
            <a:solidFill>
              <a:schemeClr val="tx1">
                <a:lumMod val="95000"/>
              </a:schemeClr>
            </a:solidFill>
          </a:ln>
        </p:spPr>
        <p:txBody>
          <a:bodyPr wrap="square" rtlCol="0">
            <a:spAutoFit/>
          </a:bodyPr>
          <a:lstStyle/>
          <a:p>
            <a:r>
              <a:rPr lang="en-US" sz="1800" dirty="0"/>
              <a:t>Delta gets removed and inequality still holds (left side may get even smaller</a:t>
            </a:r>
          </a:p>
          <a:p>
            <a:endParaRPr lang="en-US" sz="1800" dirty="0"/>
          </a:p>
          <a:p>
            <a:r>
              <a:rPr lang="en-US" sz="1800" dirty="0"/>
              <a:t>This is a CONTRADICTION. If this equation were true, Dijkstra’s algorithm would have selected v’ as the next known node.</a:t>
            </a:r>
          </a:p>
        </p:txBody>
      </p:sp>
      <mc:AlternateContent xmlns:mc="http://schemas.openxmlformats.org/markup-compatibility/2006" xmlns:a14="http://schemas.microsoft.com/office/drawing/2010/main">
        <mc:Choice Requires="a14">
          <p:sp>
            <p:nvSpPr>
              <p:cNvPr id="10" name="Rectangle 3">
                <a:extLst>
                  <a:ext uri="{FF2B5EF4-FFF2-40B4-BE49-F238E27FC236}">
                    <a16:creationId xmlns:a16="http://schemas.microsoft.com/office/drawing/2014/main" id="{7D05EA12-899F-F63B-AE96-CE030720D669}"/>
                  </a:ext>
                </a:extLst>
              </p:cNvPr>
              <p:cNvSpPr txBox="1">
                <a:spLocks noChangeArrowheads="1"/>
              </p:cNvSpPr>
              <p:nvPr>
                <p:custDataLst>
                  <p:tags r:id="rId3"/>
                </p:custDataLst>
              </p:nvPr>
            </p:nvSpPr>
            <p:spPr>
              <a:xfrm>
                <a:off x="884826" y="1752247"/>
                <a:ext cx="5032130" cy="576814"/>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accent1"/>
                          </a:solidFill>
                          <a:latin typeface="Cambria Math" panose="02040503050406030204" pitchFamily="18" charset="0"/>
                        </a:rPr>
                        <m:t>𝛿</m:t>
                      </m:r>
                      <m:d>
                        <m:dPr>
                          <m:ctrlPr>
                            <a:rPr lang="en-US" i="1" smtClean="0">
                              <a:solidFill>
                                <a:schemeClr val="accent1"/>
                              </a:solidFill>
                              <a:latin typeface="Cambria Math" panose="02040503050406030204" pitchFamily="18" charset="0"/>
                            </a:rPr>
                          </m:ctrlPr>
                        </m:dPr>
                        <m:e>
                          <m:r>
                            <a:rPr lang="en-US" i="1" smtClean="0">
                              <a:solidFill>
                                <a:schemeClr val="accent1"/>
                              </a:solidFill>
                              <a:latin typeface="Cambria Math" panose="02040503050406030204" pitchFamily="18" charset="0"/>
                            </a:rPr>
                            <m:t>𝑠</m:t>
                          </m:r>
                          <m:r>
                            <a:rPr lang="en-US" i="1" smtClean="0">
                              <a:solidFill>
                                <a:schemeClr val="accent1"/>
                              </a:solidFill>
                              <a:latin typeface="Cambria Math" panose="02040503050406030204" pitchFamily="18" charset="0"/>
                            </a:rPr>
                            <m:t>,</m:t>
                          </m:r>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𝑢</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a:rPr lang="en-US" i="1" smtClean="0">
                          <a:solidFill>
                            <a:schemeClr val="accent1"/>
                          </a:solidFill>
                          <a:latin typeface="Cambria Math" panose="02040503050406030204" pitchFamily="18" charset="0"/>
                        </a:rPr>
                        <m:t>𝑐</m:t>
                      </m:r>
                      <m:d>
                        <m:dPr>
                          <m:ctrlPr>
                            <a:rPr lang="en-US" i="1" smtClean="0">
                              <a:solidFill>
                                <a:schemeClr val="accent1"/>
                              </a:solidFill>
                              <a:latin typeface="Cambria Math" panose="02040503050406030204" pitchFamily="18" charset="0"/>
                            </a:rPr>
                          </m:ctrlPr>
                        </m:dPr>
                        <m:e>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m:rPr>
                          <m:sty m:val="p"/>
                        </m:rPr>
                        <a:rPr lang="en-US" smtClean="0">
                          <a:solidFill>
                            <a:schemeClr val="accent1"/>
                          </a:solidFill>
                          <a:latin typeface="Cambria Math" panose="02040503050406030204" pitchFamily="18" charset="0"/>
                        </a:rPr>
                        <m:t>Δ</m:t>
                      </m:r>
                      <m:r>
                        <a:rPr lang="en-US" i="1" smtClean="0">
                          <a:solidFill>
                            <a:schemeClr val="bg1"/>
                          </a:solidFill>
                          <a:latin typeface="Cambria Math" panose="02040503050406030204" pitchFamily="18" charset="0"/>
                        </a:rPr>
                        <m:t>&lt;</m:t>
                      </m:r>
                      <m:r>
                        <a:rPr lang="en-US" i="1" smtClean="0">
                          <a:solidFill>
                            <a:schemeClr val="accent5"/>
                          </a:solidFill>
                          <a:latin typeface="Cambria Math" panose="02040503050406030204" pitchFamily="18" charset="0"/>
                        </a:rPr>
                        <m:t>𝛿</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𝑠</m:t>
                          </m:r>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𝑢</m:t>
                          </m:r>
                        </m:e>
                      </m:d>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𝑐</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𝑒</m:t>
                          </m:r>
                        </m:e>
                      </m:d>
                    </m:oMath>
                  </m:oMathPara>
                </a14:m>
                <a:endParaRPr lang="en-US" dirty="0">
                  <a:solidFill>
                    <a:schemeClr val="accent5"/>
                  </a:solidFill>
                </a:endParaRPr>
              </a:p>
              <a:p>
                <a:pPr marL="0" indent="0">
                  <a:buFont typeface="Arial" panose="020B0604020202020204" pitchFamily="34" charset="0"/>
                  <a:buNone/>
                </a:pPr>
                <a:endParaRPr lang="en-US" dirty="0">
                  <a:solidFill>
                    <a:schemeClr val="bg1"/>
                  </a:solidFill>
                </a:endParaRPr>
              </a:p>
            </p:txBody>
          </p:sp>
        </mc:Choice>
        <mc:Fallback xmlns="">
          <p:sp>
            <p:nvSpPr>
              <p:cNvPr id="10" name="Rectangle 3">
                <a:extLst>
                  <a:ext uri="{FF2B5EF4-FFF2-40B4-BE49-F238E27FC236}">
                    <a16:creationId xmlns:a16="http://schemas.microsoft.com/office/drawing/2014/main" id="{7D05EA12-899F-F63B-AE96-CE030720D669}"/>
                  </a:ext>
                </a:extLst>
              </p:cNvPr>
              <p:cNvSpPr txBox="1">
                <a:spLocks noRot="1" noChangeAspect="1" noMove="1" noResize="1" noEditPoints="1" noAdjustHandles="1" noChangeArrowheads="1" noChangeShapeType="1" noTextEdit="1"/>
              </p:cNvSpPr>
              <p:nvPr>
                <p:custDataLst>
                  <p:tags r:id="rId7"/>
                </p:custDataLst>
              </p:nvPr>
            </p:nvSpPr>
            <p:spPr>
              <a:xfrm>
                <a:off x="884826" y="1752247"/>
                <a:ext cx="5032130" cy="576814"/>
              </a:xfrm>
              <a:prstGeom prst="rect">
                <a:avLst/>
              </a:prstGeom>
              <a:blipFill>
                <a:blip r:embed="rId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3">
                <a:extLst>
                  <a:ext uri="{FF2B5EF4-FFF2-40B4-BE49-F238E27FC236}">
                    <a16:creationId xmlns:a16="http://schemas.microsoft.com/office/drawing/2014/main" id="{89FA79EB-3E78-3CC2-BF91-875F01368656}"/>
                  </a:ext>
                </a:extLst>
              </p:cNvPr>
              <p:cNvSpPr txBox="1">
                <a:spLocks noChangeArrowheads="1"/>
              </p:cNvSpPr>
              <p:nvPr>
                <p:custDataLst>
                  <p:tags r:id="rId4"/>
                </p:custDataLst>
              </p:nvPr>
            </p:nvSpPr>
            <p:spPr>
              <a:xfrm>
                <a:off x="2628634" y="2383170"/>
                <a:ext cx="1544515" cy="587340"/>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n-US" b="0" i="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Δ</m:t>
                      </m:r>
                      <m:r>
                        <a:rPr lang="en-US"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1" name="Rectangle 3">
                <a:extLst>
                  <a:ext uri="{FF2B5EF4-FFF2-40B4-BE49-F238E27FC236}">
                    <a16:creationId xmlns:a16="http://schemas.microsoft.com/office/drawing/2014/main" id="{89FA79EB-3E78-3CC2-BF91-875F01368656}"/>
                  </a:ext>
                </a:extLst>
              </p:cNvPr>
              <p:cNvSpPr txBox="1">
                <a:spLocks noRot="1" noChangeAspect="1" noMove="1" noResize="1" noEditPoints="1" noAdjustHandles="1" noChangeArrowheads="1" noChangeShapeType="1" noTextEdit="1"/>
              </p:cNvSpPr>
              <p:nvPr>
                <p:custDataLst>
                  <p:tags r:id="rId9"/>
                </p:custDataLst>
              </p:nvPr>
            </p:nvSpPr>
            <p:spPr>
              <a:xfrm>
                <a:off x="2628634" y="2383170"/>
                <a:ext cx="1544515" cy="587340"/>
              </a:xfrm>
              <a:prstGeom prst="rect">
                <a:avLst/>
              </a:prstGeom>
              <a:blipFill>
                <a:blip r:embed="rId10"/>
                <a:stretch>
                  <a:fillRect/>
                </a:stretch>
              </a:blipFill>
              <a:ln>
                <a:solidFill>
                  <a:schemeClr val="bg1"/>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25DEC13-79AB-AAA8-F1FB-9A7F3C2B9940}"/>
              </a:ext>
            </a:extLst>
          </p:cNvPr>
          <p:cNvSpPr txBox="1"/>
          <p:nvPr/>
        </p:nvSpPr>
        <p:spPr>
          <a:xfrm>
            <a:off x="6034454" y="1855988"/>
            <a:ext cx="2259622" cy="369332"/>
          </a:xfrm>
          <a:prstGeom prst="rect">
            <a:avLst/>
          </a:prstGeom>
          <a:noFill/>
        </p:spPr>
        <p:txBody>
          <a:bodyPr wrap="square" rtlCol="0">
            <a:spAutoFit/>
          </a:bodyPr>
          <a:lstStyle/>
          <a:p>
            <a:r>
              <a:rPr lang="en-US" sz="1800" dirty="0"/>
              <a:t>…From previous slide</a:t>
            </a:r>
          </a:p>
        </p:txBody>
      </p:sp>
      <mc:AlternateContent xmlns:mc="http://schemas.openxmlformats.org/markup-compatibility/2006" xmlns:a14="http://schemas.microsoft.com/office/drawing/2010/main">
        <mc:Choice Requires="a14">
          <p:sp>
            <p:nvSpPr>
              <p:cNvPr id="13" name="Rectangle 3">
                <a:extLst>
                  <a:ext uri="{FF2B5EF4-FFF2-40B4-BE49-F238E27FC236}">
                    <a16:creationId xmlns:a16="http://schemas.microsoft.com/office/drawing/2014/main" id="{35DB6C37-2254-2090-C59C-6FFA48173223}"/>
                  </a:ext>
                </a:extLst>
              </p:cNvPr>
              <p:cNvSpPr txBox="1">
                <a:spLocks noChangeArrowheads="1"/>
              </p:cNvSpPr>
              <p:nvPr>
                <p:custDataLst>
                  <p:tags r:id="rId5"/>
                </p:custDataLst>
              </p:nvPr>
            </p:nvSpPr>
            <p:spPr>
              <a:xfrm>
                <a:off x="884826" y="3862852"/>
                <a:ext cx="5032130" cy="576814"/>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accent1"/>
                          </a:solidFill>
                          <a:latin typeface="Cambria Math" panose="02040503050406030204" pitchFamily="18" charset="0"/>
                        </a:rPr>
                        <m:t>𝛿</m:t>
                      </m:r>
                      <m:d>
                        <m:dPr>
                          <m:ctrlPr>
                            <a:rPr lang="en-US" i="1" smtClean="0">
                              <a:solidFill>
                                <a:schemeClr val="accent1"/>
                              </a:solidFill>
                              <a:latin typeface="Cambria Math" panose="02040503050406030204" pitchFamily="18" charset="0"/>
                            </a:rPr>
                          </m:ctrlPr>
                        </m:dPr>
                        <m:e>
                          <m:r>
                            <a:rPr lang="en-US" i="1" smtClean="0">
                              <a:solidFill>
                                <a:schemeClr val="accent1"/>
                              </a:solidFill>
                              <a:latin typeface="Cambria Math" panose="02040503050406030204" pitchFamily="18" charset="0"/>
                            </a:rPr>
                            <m:t>𝑠</m:t>
                          </m:r>
                          <m:r>
                            <a:rPr lang="en-US" i="1" smtClean="0">
                              <a:solidFill>
                                <a:schemeClr val="accent1"/>
                              </a:solidFill>
                              <a:latin typeface="Cambria Math" panose="02040503050406030204" pitchFamily="18" charset="0"/>
                            </a:rPr>
                            <m:t>,</m:t>
                          </m:r>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𝑢</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a:rPr lang="en-US" i="1" smtClean="0">
                          <a:solidFill>
                            <a:schemeClr val="accent1"/>
                          </a:solidFill>
                          <a:latin typeface="Cambria Math" panose="02040503050406030204" pitchFamily="18" charset="0"/>
                        </a:rPr>
                        <m:t>𝑐</m:t>
                      </m:r>
                      <m:d>
                        <m:dPr>
                          <m:ctrlPr>
                            <a:rPr lang="en-US" i="1" smtClean="0">
                              <a:solidFill>
                                <a:schemeClr val="accent1"/>
                              </a:solidFill>
                              <a:latin typeface="Cambria Math" panose="02040503050406030204" pitchFamily="18" charset="0"/>
                            </a:rPr>
                          </m:ctrlPr>
                        </m:dPr>
                        <m:e>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rPr>
                                <m:t>′</m:t>
                              </m:r>
                            </m:sup>
                          </m:sSup>
                        </m:e>
                      </m:d>
                      <m:r>
                        <a:rPr lang="en-US" i="1" smtClean="0">
                          <a:solidFill>
                            <a:schemeClr val="bg1"/>
                          </a:solidFill>
                          <a:latin typeface="Cambria Math" panose="02040503050406030204" pitchFamily="18" charset="0"/>
                        </a:rPr>
                        <m:t>&lt;</m:t>
                      </m:r>
                      <m:r>
                        <a:rPr lang="en-US" i="1" smtClean="0">
                          <a:solidFill>
                            <a:schemeClr val="accent5"/>
                          </a:solidFill>
                          <a:latin typeface="Cambria Math" panose="02040503050406030204" pitchFamily="18" charset="0"/>
                        </a:rPr>
                        <m:t>𝛿</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𝑠</m:t>
                          </m:r>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𝑢</m:t>
                          </m:r>
                        </m:e>
                      </m:d>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𝑐</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𝑒</m:t>
                          </m:r>
                        </m:e>
                      </m:d>
                    </m:oMath>
                  </m:oMathPara>
                </a14:m>
                <a:endParaRPr lang="en-US" dirty="0">
                  <a:solidFill>
                    <a:schemeClr val="accent5"/>
                  </a:solidFill>
                </a:endParaRPr>
              </a:p>
              <a:p>
                <a:pPr marL="0" indent="0">
                  <a:buFont typeface="Arial" panose="020B0604020202020204" pitchFamily="34" charset="0"/>
                  <a:buNone/>
                </a:pPr>
                <a:endParaRPr lang="en-US" dirty="0">
                  <a:solidFill>
                    <a:schemeClr val="bg1"/>
                  </a:solidFill>
                </a:endParaRPr>
              </a:p>
            </p:txBody>
          </p:sp>
        </mc:Choice>
        <mc:Fallback xmlns="">
          <p:sp>
            <p:nvSpPr>
              <p:cNvPr id="13" name="Rectangle 3">
                <a:extLst>
                  <a:ext uri="{FF2B5EF4-FFF2-40B4-BE49-F238E27FC236}">
                    <a16:creationId xmlns:a16="http://schemas.microsoft.com/office/drawing/2014/main" id="{35DB6C37-2254-2090-C59C-6FFA48173223}"/>
                  </a:ext>
                </a:extLst>
              </p:cNvPr>
              <p:cNvSpPr txBox="1">
                <a:spLocks noRot="1" noChangeAspect="1" noMove="1" noResize="1" noEditPoints="1" noAdjustHandles="1" noChangeArrowheads="1" noChangeShapeType="1" noTextEdit="1"/>
              </p:cNvSpPr>
              <p:nvPr>
                <p:custDataLst>
                  <p:tags r:id="rId11"/>
                </p:custDataLst>
              </p:nvPr>
            </p:nvSpPr>
            <p:spPr>
              <a:xfrm>
                <a:off x="884826" y="3862852"/>
                <a:ext cx="5032130" cy="576814"/>
              </a:xfrm>
              <a:prstGeom prst="rect">
                <a:avLst/>
              </a:prstGeom>
              <a:blipFill>
                <a:blip r:embed="rId12"/>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969207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Prim’s Algorithm</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834445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265433"/>
            <a:ext cx="9905998" cy="630860"/>
          </a:xfrm>
        </p:spPr>
        <p:txBody>
          <a:bodyPr/>
          <a:lstStyle/>
          <a:p>
            <a:pPr algn="ctr" eaLnBrk="1" hangingPunct="1"/>
            <a:r>
              <a:rPr lang="en-US" dirty="0"/>
              <a:t>Spanning Tree</a:t>
            </a:r>
          </a:p>
        </p:txBody>
      </p:sp>
      <p:sp>
        <p:nvSpPr>
          <p:cNvPr id="66563" name="Rectangle 3"/>
          <p:cNvSpPr>
            <a:spLocks noGrp="1" noChangeArrowheads="1"/>
          </p:cNvSpPr>
          <p:nvPr>
            <p:ph sz="quarter" idx="1"/>
            <p:custDataLst>
              <p:tags r:id="rId2"/>
            </p:custDataLst>
          </p:nvPr>
        </p:nvSpPr>
        <p:spPr>
          <a:xfrm>
            <a:off x="1143000" y="2046084"/>
            <a:ext cx="9905999" cy="1222218"/>
          </a:xfrm>
          <a:solidFill>
            <a:schemeClr val="tx1">
              <a:lumMod val="95000"/>
            </a:schemeClr>
          </a:solidFill>
          <a:ln>
            <a:solidFill>
              <a:schemeClr val="bg1"/>
            </a:solidFill>
          </a:ln>
        </p:spPr>
        <p:txBody>
          <a:bodyPr anchor="ctr"/>
          <a:lstStyle/>
          <a:p>
            <a:pPr marL="0" indent="0" algn="ctr" eaLnBrk="1" hangingPunct="1">
              <a:buNone/>
            </a:pPr>
            <a:r>
              <a:rPr lang="en-US" dirty="0">
                <a:solidFill>
                  <a:sysClr val="windowText" lastClr="000000"/>
                </a:solidFill>
              </a:rPr>
              <a:t>A </a:t>
            </a:r>
            <a:r>
              <a:rPr lang="en-US" b="1" i="1" dirty="0">
                <a:solidFill>
                  <a:sysClr val="windowText" lastClr="000000"/>
                </a:solidFill>
              </a:rPr>
              <a:t>spanning tree </a:t>
            </a:r>
            <a:r>
              <a:rPr lang="en-US" dirty="0">
                <a:solidFill>
                  <a:sysClr val="windowText" lastClr="000000"/>
                </a:solidFill>
              </a:rPr>
              <a:t>of a graph G is a subgraph of G that contains every vertex in G and is also a </a:t>
            </a:r>
            <a:r>
              <a:rPr lang="en-US" b="1" i="1" dirty="0">
                <a:solidFill>
                  <a:sysClr val="windowText" lastClr="000000"/>
                </a:solidFill>
              </a:rPr>
              <a:t>tree </a:t>
            </a:r>
            <a:r>
              <a:rPr lang="en-US" dirty="0">
                <a:solidFill>
                  <a:sysClr val="windowText" lastClr="000000"/>
                </a:solidFill>
              </a:rPr>
              <a:t>(i.e., it has no cycles)</a:t>
            </a:r>
          </a:p>
        </p:txBody>
      </p:sp>
    </p:spTree>
    <p:extLst>
      <p:ext uri="{BB962C8B-B14F-4D97-AF65-F5344CB8AC3E}">
        <p14:creationId xmlns:p14="http://schemas.microsoft.com/office/powerpoint/2010/main" val="301831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04CD-2329-4D47-84D9-12CB3EDD9F46}"/>
              </a:ext>
            </a:extLst>
          </p:cNvPr>
          <p:cNvSpPr>
            <a:spLocks noGrp="1"/>
          </p:cNvSpPr>
          <p:nvPr>
            <p:ph type="title"/>
          </p:nvPr>
        </p:nvSpPr>
        <p:spPr>
          <a:xfrm>
            <a:off x="1141413" y="125537"/>
            <a:ext cx="9905998" cy="860425"/>
          </a:xfrm>
        </p:spPr>
        <p:txBody>
          <a:bodyPr/>
          <a:lstStyle/>
          <a:p>
            <a:pPr algn="ctr"/>
            <a:r>
              <a:rPr lang="en-US" dirty="0"/>
              <a:t>Topics!</a:t>
            </a:r>
          </a:p>
        </p:txBody>
      </p:sp>
      <p:sp>
        <p:nvSpPr>
          <p:cNvPr id="3" name="Content Placeholder 2">
            <a:extLst>
              <a:ext uri="{FF2B5EF4-FFF2-40B4-BE49-F238E27FC236}">
                <a16:creationId xmlns:a16="http://schemas.microsoft.com/office/drawing/2014/main" id="{14278F5F-F936-6145-9FF8-704886F1A386}"/>
              </a:ext>
            </a:extLst>
          </p:cNvPr>
          <p:cNvSpPr>
            <a:spLocks noGrp="1"/>
          </p:cNvSpPr>
          <p:nvPr>
            <p:ph idx="1"/>
          </p:nvPr>
        </p:nvSpPr>
        <p:spPr>
          <a:xfrm>
            <a:off x="1141412" y="1559371"/>
            <a:ext cx="9905999" cy="1089328"/>
          </a:xfrm>
          <a:solidFill>
            <a:schemeClr val="tx1">
              <a:lumMod val="95000"/>
            </a:schemeClr>
          </a:solidFill>
        </p:spPr>
        <p:txBody>
          <a:bodyPr anchor="ctr"/>
          <a:lstStyle/>
          <a:p>
            <a:pPr marL="0" indent="0" algn="ctr">
              <a:buNone/>
            </a:pPr>
            <a:r>
              <a:rPr lang="en-US" b="1" i="1" u="sng" dirty="0">
                <a:solidFill>
                  <a:schemeClr val="bg1"/>
                </a:solidFill>
              </a:rPr>
              <a:t>Dijkstra’s Algorithm</a:t>
            </a:r>
            <a:r>
              <a:rPr lang="en-US" dirty="0">
                <a:solidFill>
                  <a:schemeClr val="bg1"/>
                </a:solidFill>
              </a:rPr>
              <a:t>: Finding the shortest path in a graph</a:t>
            </a:r>
          </a:p>
        </p:txBody>
      </p:sp>
      <p:sp>
        <p:nvSpPr>
          <p:cNvPr id="4" name="Content Placeholder 2">
            <a:extLst>
              <a:ext uri="{FF2B5EF4-FFF2-40B4-BE49-F238E27FC236}">
                <a16:creationId xmlns:a16="http://schemas.microsoft.com/office/drawing/2014/main" id="{C3CBD30C-EB51-C249-A8FC-E343315276A6}"/>
              </a:ext>
            </a:extLst>
          </p:cNvPr>
          <p:cNvSpPr txBox="1">
            <a:spLocks/>
          </p:cNvSpPr>
          <p:nvPr/>
        </p:nvSpPr>
        <p:spPr>
          <a:xfrm>
            <a:off x="1141412" y="2848808"/>
            <a:ext cx="9905999" cy="1089328"/>
          </a:xfrm>
          <a:prstGeom prst="rect">
            <a:avLst/>
          </a:prstGeom>
          <a:solidFill>
            <a:schemeClr val="tx1">
              <a:lumMod val="95000"/>
            </a:schemeClr>
          </a:solidFill>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Prim’s Algorithm</a:t>
            </a:r>
            <a:r>
              <a:rPr lang="en-US" dirty="0">
                <a:solidFill>
                  <a:schemeClr val="bg1"/>
                </a:solidFill>
              </a:rPr>
              <a:t>: Finding a minimum spanning tree</a:t>
            </a:r>
          </a:p>
        </p:txBody>
      </p:sp>
      <p:sp>
        <p:nvSpPr>
          <p:cNvPr id="5" name="Content Placeholder 2">
            <a:extLst>
              <a:ext uri="{FF2B5EF4-FFF2-40B4-BE49-F238E27FC236}">
                <a16:creationId xmlns:a16="http://schemas.microsoft.com/office/drawing/2014/main" id="{B98087DF-8BCB-3D46-8C8D-7FA120BFB404}"/>
              </a:ext>
            </a:extLst>
          </p:cNvPr>
          <p:cNvSpPr txBox="1">
            <a:spLocks/>
          </p:cNvSpPr>
          <p:nvPr/>
        </p:nvSpPr>
        <p:spPr>
          <a:xfrm>
            <a:off x="1141412" y="4138245"/>
            <a:ext cx="9905999" cy="1089328"/>
          </a:xfrm>
          <a:prstGeom prst="rect">
            <a:avLst/>
          </a:prstGeom>
          <a:solidFill>
            <a:schemeClr val="tx1">
              <a:lumMod val="95000"/>
            </a:schemeClr>
          </a:solidFill>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Comparison</a:t>
            </a:r>
            <a:r>
              <a:rPr lang="en-US" dirty="0">
                <a:solidFill>
                  <a:schemeClr val="bg1"/>
                </a:solidFill>
              </a:rPr>
              <a:t>: These algorithms solve very different problems but are somehow VERY similar to one another. Interesting comparison.</a:t>
            </a:r>
          </a:p>
        </p:txBody>
      </p:sp>
    </p:spTree>
    <p:extLst>
      <p:ext uri="{BB962C8B-B14F-4D97-AF65-F5344CB8AC3E}">
        <p14:creationId xmlns:p14="http://schemas.microsoft.com/office/powerpoint/2010/main" val="298724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333071"/>
            <a:ext cx="9905998" cy="705456"/>
          </a:xfrm>
        </p:spPr>
        <p:txBody>
          <a:bodyPr/>
          <a:lstStyle/>
          <a:p>
            <a:pPr algn="ctr" eaLnBrk="1" hangingPunct="1"/>
            <a:r>
              <a:rPr lang="en-US" dirty="0"/>
              <a:t>Spanning Tree: Example</a:t>
            </a:r>
          </a:p>
        </p:txBody>
      </p:sp>
      <p:sp>
        <p:nvSpPr>
          <p:cNvPr id="66563" name="Rectangle 3"/>
          <p:cNvSpPr>
            <a:spLocks noGrp="1" noChangeArrowheads="1"/>
          </p:cNvSpPr>
          <p:nvPr>
            <p:ph sz="quarter" idx="1"/>
            <p:custDataLst>
              <p:tags r:id="rId2"/>
            </p:custDataLst>
          </p:nvPr>
        </p:nvSpPr>
        <p:spPr>
          <a:xfrm>
            <a:off x="2564035" y="1518620"/>
            <a:ext cx="2153201" cy="564333"/>
          </a:xfrm>
        </p:spPr>
        <p:txBody>
          <a:bodyPr>
            <a:normAutofit/>
          </a:bodyPr>
          <a:lstStyle/>
          <a:p>
            <a:pPr marL="0" indent="0" eaLnBrk="1" hangingPunct="1">
              <a:buNone/>
            </a:pPr>
            <a:r>
              <a:rPr lang="en-US" dirty="0"/>
              <a:t>Original Graph:</a:t>
            </a:r>
          </a:p>
        </p:txBody>
      </p:sp>
      <p:grpSp>
        <p:nvGrpSpPr>
          <p:cNvPr id="29" name="Group 28">
            <a:extLst>
              <a:ext uri="{FF2B5EF4-FFF2-40B4-BE49-F238E27FC236}">
                <a16:creationId xmlns:a16="http://schemas.microsoft.com/office/drawing/2014/main" id="{0D95BC4F-BC55-EC41-DDC5-AB3FDD87255A}"/>
              </a:ext>
            </a:extLst>
          </p:cNvPr>
          <p:cNvGrpSpPr/>
          <p:nvPr/>
        </p:nvGrpSpPr>
        <p:grpSpPr>
          <a:xfrm>
            <a:off x="4753069" y="1385178"/>
            <a:ext cx="2885041" cy="1837853"/>
            <a:chOff x="4753069" y="1140737"/>
            <a:chExt cx="2885041" cy="1837853"/>
          </a:xfrm>
        </p:grpSpPr>
        <p:sp>
          <p:nvSpPr>
            <p:cNvPr id="28" name="Rectangle 27">
              <a:extLst>
                <a:ext uri="{FF2B5EF4-FFF2-40B4-BE49-F238E27FC236}">
                  <a16:creationId xmlns:a16="http://schemas.microsoft.com/office/drawing/2014/main" id="{5C42B411-D719-844C-49D7-E50F8BC8EAEE}"/>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AC501F6-9261-8D14-C0F9-3F45925F0842}"/>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8A12B1-2312-D732-997E-412A19F1CCE7}"/>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70E913-44D8-9B89-21E1-0776F6F13590}"/>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1241F2B-487C-32C0-E031-594CEAC7F385}"/>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7AAA91-B48D-533A-4CC7-6AB3012FC6BD}"/>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324933E-8CE2-9E43-96C0-775B4091949E}"/>
                </a:ext>
              </a:extLst>
            </p:cNvPr>
            <p:cNvCxnSpPr>
              <a:cxnSpLocks/>
              <a:stCxn id="4" idx="7"/>
              <a:endCxn id="8"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42E456-1565-0B04-F28C-C3FE737ED776}"/>
                </a:ext>
              </a:extLst>
            </p:cNvPr>
            <p:cNvCxnSpPr>
              <a:cxnSpLocks/>
              <a:stCxn id="8" idx="6"/>
              <a:endCxn id="9"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801C7E-ED97-5FA6-1E90-A1EDDAE25AE8}"/>
                </a:ext>
              </a:extLst>
            </p:cNvPr>
            <p:cNvCxnSpPr>
              <a:cxnSpLocks/>
              <a:stCxn id="10" idx="0"/>
              <a:endCxn id="8"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9B0EE5-BA13-2DEB-E982-24C925970044}"/>
                </a:ext>
              </a:extLst>
            </p:cNvPr>
            <p:cNvCxnSpPr>
              <a:cxnSpLocks/>
              <a:stCxn id="10" idx="6"/>
              <a:endCxn id="11"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FFDAC3-FB92-EDC3-F0C9-B5431B4058D3}"/>
                </a:ext>
              </a:extLst>
            </p:cNvPr>
            <p:cNvCxnSpPr>
              <a:cxnSpLocks/>
              <a:stCxn id="9" idx="4"/>
              <a:endCxn id="11"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 name="Rectangle 3">
            <a:extLst>
              <a:ext uri="{FF2B5EF4-FFF2-40B4-BE49-F238E27FC236}">
                <a16:creationId xmlns:a16="http://schemas.microsoft.com/office/drawing/2014/main" id="{CFA75FA1-A302-F719-7AC7-AAE73DEBD392}"/>
              </a:ext>
            </a:extLst>
          </p:cNvPr>
          <p:cNvSpPr txBox="1">
            <a:spLocks noChangeArrowheads="1"/>
          </p:cNvSpPr>
          <p:nvPr>
            <p:custDataLst>
              <p:tags r:id="rId3"/>
            </p:custDataLst>
          </p:nvPr>
        </p:nvSpPr>
        <p:spPr>
          <a:xfrm>
            <a:off x="2564034" y="3798584"/>
            <a:ext cx="3260362" cy="56433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All possible spanning trees:</a:t>
            </a:r>
          </a:p>
        </p:txBody>
      </p:sp>
      <p:grpSp>
        <p:nvGrpSpPr>
          <p:cNvPr id="31" name="Group 30">
            <a:extLst>
              <a:ext uri="{FF2B5EF4-FFF2-40B4-BE49-F238E27FC236}">
                <a16:creationId xmlns:a16="http://schemas.microsoft.com/office/drawing/2014/main" id="{D7351522-692E-7798-CB56-90CAD9A866E0}"/>
              </a:ext>
            </a:extLst>
          </p:cNvPr>
          <p:cNvGrpSpPr/>
          <p:nvPr/>
        </p:nvGrpSpPr>
        <p:grpSpPr>
          <a:xfrm>
            <a:off x="188617" y="4425636"/>
            <a:ext cx="2885041" cy="1837853"/>
            <a:chOff x="4753069" y="1140737"/>
            <a:chExt cx="2885041" cy="1837853"/>
          </a:xfrm>
        </p:grpSpPr>
        <p:sp>
          <p:nvSpPr>
            <p:cNvPr id="32" name="Rectangle 31">
              <a:extLst>
                <a:ext uri="{FF2B5EF4-FFF2-40B4-BE49-F238E27FC236}">
                  <a16:creationId xmlns:a16="http://schemas.microsoft.com/office/drawing/2014/main" id="{956CA176-7BD0-5326-175E-C0F7702B48C5}"/>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9D8C66-1C5C-4CD7-1AA8-8EABB21EAA34}"/>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957A825-0518-2E5C-A62F-585D0355CE99}"/>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04483C1-360A-ED07-4B19-95E6C31B5DC9}"/>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801789E-6B34-B132-9546-433F9A1111F6}"/>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58AB6FE-C6A4-7EBF-F951-FA862B5F961C}"/>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0A147D9A-9B83-2827-D8DB-5451EF130996}"/>
                </a:ext>
              </a:extLst>
            </p:cNvPr>
            <p:cNvCxnSpPr>
              <a:cxnSpLocks/>
              <a:stCxn id="33" idx="7"/>
              <a:endCxn id="34"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D2976A9-B25B-CE08-87F3-C18EDB26FF64}"/>
                </a:ext>
              </a:extLst>
            </p:cNvPr>
            <p:cNvCxnSpPr>
              <a:cxnSpLocks/>
              <a:stCxn id="36" idx="0"/>
              <a:endCxn id="34"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D303755-F0C9-FAF6-6983-1F8AE19B94E5}"/>
                </a:ext>
              </a:extLst>
            </p:cNvPr>
            <p:cNvCxnSpPr>
              <a:cxnSpLocks/>
              <a:stCxn id="36" idx="6"/>
              <a:endCxn id="37"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E9C39E5-9B44-47BC-4659-E79D587F463F}"/>
                </a:ext>
              </a:extLst>
            </p:cNvPr>
            <p:cNvCxnSpPr>
              <a:cxnSpLocks/>
              <a:stCxn id="35" idx="4"/>
              <a:endCxn id="37"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6076381-2442-5E86-1BAC-9E78DD9996B0}"/>
              </a:ext>
            </a:extLst>
          </p:cNvPr>
          <p:cNvGrpSpPr/>
          <p:nvPr/>
        </p:nvGrpSpPr>
        <p:grpSpPr>
          <a:xfrm>
            <a:off x="3167212" y="4425636"/>
            <a:ext cx="2885041" cy="1837853"/>
            <a:chOff x="4753069" y="1140737"/>
            <a:chExt cx="2885041" cy="1837853"/>
          </a:xfrm>
        </p:grpSpPr>
        <p:sp>
          <p:nvSpPr>
            <p:cNvPr id="44" name="Rectangle 43">
              <a:extLst>
                <a:ext uri="{FF2B5EF4-FFF2-40B4-BE49-F238E27FC236}">
                  <a16:creationId xmlns:a16="http://schemas.microsoft.com/office/drawing/2014/main" id="{F267221C-AE00-8DDA-5325-C7EF9CAC41C8}"/>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405419B-D8FB-E202-AAB8-D7C425853622}"/>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7E2E7E5-DA4B-38E5-6CBB-65AA60AC149D}"/>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A767FB7-236F-6976-2024-BE815B945709}"/>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17E496D-F38B-707A-8D2A-C1E1F5D5AD53}"/>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F0F45CB-6E9D-1ADA-93B3-99E3DF0FB6B9}"/>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7D5AD0F-8642-106E-5BD0-BE338C126175}"/>
                </a:ext>
              </a:extLst>
            </p:cNvPr>
            <p:cNvCxnSpPr>
              <a:cxnSpLocks/>
              <a:stCxn id="45" idx="7"/>
              <a:endCxn id="46"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0EC9F0E-57CB-6F0A-D338-BFE4904FB0DC}"/>
                </a:ext>
              </a:extLst>
            </p:cNvPr>
            <p:cNvCxnSpPr>
              <a:cxnSpLocks/>
              <a:stCxn id="46" idx="6"/>
              <a:endCxn id="47"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57DEA3C-1279-BCB2-ADC7-32D0A3FFD483}"/>
                </a:ext>
              </a:extLst>
            </p:cNvPr>
            <p:cNvCxnSpPr>
              <a:cxnSpLocks/>
              <a:stCxn id="48" idx="6"/>
              <a:endCxn id="49"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5F25697-F7A0-8EB0-C182-4AADEE7DD1D7}"/>
                </a:ext>
              </a:extLst>
            </p:cNvPr>
            <p:cNvCxnSpPr>
              <a:cxnSpLocks/>
              <a:stCxn id="47" idx="4"/>
              <a:endCxn id="49"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B935291-18B6-CDD0-BAC2-6819A01A1C56}"/>
              </a:ext>
            </a:extLst>
          </p:cNvPr>
          <p:cNvGrpSpPr/>
          <p:nvPr/>
        </p:nvGrpSpPr>
        <p:grpSpPr>
          <a:xfrm>
            <a:off x="6177493" y="4425635"/>
            <a:ext cx="2885041" cy="1837853"/>
            <a:chOff x="4753069" y="1140737"/>
            <a:chExt cx="2885041" cy="1837853"/>
          </a:xfrm>
        </p:grpSpPr>
        <p:sp>
          <p:nvSpPr>
            <p:cNvPr id="56" name="Rectangle 55">
              <a:extLst>
                <a:ext uri="{FF2B5EF4-FFF2-40B4-BE49-F238E27FC236}">
                  <a16:creationId xmlns:a16="http://schemas.microsoft.com/office/drawing/2014/main" id="{E1BCC9AA-0CDE-A95E-1765-233BDF1F3DF2}"/>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9EC9A1F-CC4A-59F2-D28B-6FB519169C3F}"/>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67471A0-A34E-6DA3-08F2-A5001BF30588}"/>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C026AB4-1774-932E-C1AC-F97DD8B6AD5B}"/>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CF10382-93E3-BA2F-D649-E65392E1CF3C}"/>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89EA419-1917-E823-5BE5-18EE06BDB3B3}"/>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B67EC6D9-9A8A-59DE-9F2C-C6B40C4AD96C}"/>
                </a:ext>
              </a:extLst>
            </p:cNvPr>
            <p:cNvCxnSpPr>
              <a:cxnSpLocks/>
              <a:stCxn id="57" idx="7"/>
              <a:endCxn id="58"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787234-5731-E57B-75F4-9C1353ACB536}"/>
                </a:ext>
              </a:extLst>
            </p:cNvPr>
            <p:cNvCxnSpPr>
              <a:cxnSpLocks/>
              <a:stCxn id="58" idx="6"/>
              <a:endCxn id="59"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60" name="Straight Connector 66559">
              <a:extLst>
                <a:ext uri="{FF2B5EF4-FFF2-40B4-BE49-F238E27FC236}">
                  <a16:creationId xmlns:a16="http://schemas.microsoft.com/office/drawing/2014/main" id="{9FF5E6FD-20D5-9E31-04C7-DF0E782F08A0}"/>
                </a:ext>
              </a:extLst>
            </p:cNvPr>
            <p:cNvCxnSpPr>
              <a:cxnSpLocks/>
              <a:stCxn id="60" idx="0"/>
              <a:endCxn id="58"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64" name="Straight Connector 66563">
              <a:extLst>
                <a:ext uri="{FF2B5EF4-FFF2-40B4-BE49-F238E27FC236}">
                  <a16:creationId xmlns:a16="http://schemas.microsoft.com/office/drawing/2014/main" id="{70F481C2-E4E1-2E76-8740-ADA3D7193451}"/>
                </a:ext>
              </a:extLst>
            </p:cNvPr>
            <p:cNvCxnSpPr>
              <a:cxnSpLocks/>
              <a:stCxn id="59" idx="4"/>
              <a:endCxn id="61"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565" name="Group 66564">
            <a:extLst>
              <a:ext uri="{FF2B5EF4-FFF2-40B4-BE49-F238E27FC236}">
                <a16:creationId xmlns:a16="http://schemas.microsoft.com/office/drawing/2014/main" id="{04E3B552-B2CF-4EA8-E5A7-A658ED14949B}"/>
              </a:ext>
            </a:extLst>
          </p:cNvPr>
          <p:cNvGrpSpPr/>
          <p:nvPr/>
        </p:nvGrpSpPr>
        <p:grpSpPr>
          <a:xfrm>
            <a:off x="9156086" y="4425635"/>
            <a:ext cx="2885041" cy="1837853"/>
            <a:chOff x="4753069" y="1140737"/>
            <a:chExt cx="2885041" cy="1837853"/>
          </a:xfrm>
        </p:grpSpPr>
        <p:sp>
          <p:nvSpPr>
            <p:cNvPr id="66566" name="Rectangle 66565">
              <a:extLst>
                <a:ext uri="{FF2B5EF4-FFF2-40B4-BE49-F238E27FC236}">
                  <a16:creationId xmlns:a16="http://schemas.microsoft.com/office/drawing/2014/main" id="{701FC30C-A0F7-BFE2-D646-E78E46DB748C}"/>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7" name="Oval 66566">
              <a:extLst>
                <a:ext uri="{FF2B5EF4-FFF2-40B4-BE49-F238E27FC236}">
                  <a16:creationId xmlns:a16="http://schemas.microsoft.com/office/drawing/2014/main" id="{41282829-D061-E37C-059C-64D79162C7F6}"/>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8" name="Oval 66567">
              <a:extLst>
                <a:ext uri="{FF2B5EF4-FFF2-40B4-BE49-F238E27FC236}">
                  <a16:creationId xmlns:a16="http://schemas.microsoft.com/office/drawing/2014/main" id="{3DFD6D64-E6DB-9E9B-4DAF-C0514C3D6128}"/>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9" name="Oval 66568">
              <a:extLst>
                <a:ext uri="{FF2B5EF4-FFF2-40B4-BE49-F238E27FC236}">
                  <a16:creationId xmlns:a16="http://schemas.microsoft.com/office/drawing/2014/main" id="{787CD425-ED11-A92A-655B-2E5D75FCFE93}"/>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70" name="Oval 66569">
              <a:extLst>
                <a:ext uri="{FF2B5EF4-FFF2-40B4-BE49-F238E27FC236}">
                  <a16:creationId xmlns:a16="http://schemas.microsoft.com/office/drawing/2014/main" id="{F2138803-8F93-A0C2-B8F3-B39C4D6B49E1}"/>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71" name="Oval 66570">
              <a:extLst>
                <a:ext uri="{FF2B5EF4-FFF2-40B4-BE49-F238E27FC236}">
                  <a16:creationId xmlns:a16="http://schemas.microsoft.com/office/drawing/2014/main" id="{0556DAF6-A279-B57B-D4C0-F2B90905A02F}"/>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572" name="Straight Connector 66571">
              <a:extLst>
                <a:ext uri="{FF2B5EF4-FFF2-40B4-BE49-F238E27FC236}">
                  <a16:creationId xmlns:a16="http://schemas.microsoft.com/office/drawing/2014/main" id="{BAB8999B-7B39-22B0-1399-C61E4796F8EE}"/>
                </a:ext>
              </a:extLst>
            </p:cNvPr>
            <p:cNvCxnSpPr>
              <a:cxnSpLocks/>
              <a:stCxn id="66567" idx="7"/>
              <a:endCxn id="66568"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73" name="Straight Connector 66572">
              <a:extLst>
                <a:ext uri="{FF2B5EF4-FFF2-40B4-BE49-F238E27FC236}">
                  <a16:creationId xmlns:a16="http://schemas.microsoft.com/office/drawing/2014/main" id="{8BAB00E9-7EDC-3B80-D394-0D056B9AFABC}"/>
                </a:ext>
              </a:extLst>
            </p:cNvPr>
            <p:cNvCxnSpPr>
              <a:cxnSpLocks/>
              <a:stCxn id="66568" idx="6"/>
              <a:endCxn id="66569"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74" name="Straight Connector 66573">
              <a:extLst>
                <a:ext uri="{FF2B5EF4-FFF2-40B4-BE49-F238E27FC236}">
                  <a16:creationId xmlns:a16="http://schemas.microsoft.com/office/drawing/2014/main" id="{556FBD05-C985-B5AB-28E9-A6BAA10BBCE8}"/>
                </a:ext>
              </a:extLst>
            </p:cNvPr>
            <p:cNvCxnSpPr>
              <a:cxnSpLocks/>
              <a:stCxn id="66570" idx="0"/>
              <a:endCxn id="66568"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75" name="Straight Connector 66574">
              <a:extLst>
                <a:ext uri="{FF2B5EF4-FFF2-40B4-BE49-F238E27FC236}">
                  <a16:creationId xmlns:a16="http://schemas.microsoft.com/office/drawing/2014/main" id="{253C6DA5-39FD-4D52-71C6-5544CC573893}"/>
                </a:ext>
              </a:extLst>
            </p:cNvPr>
            <p:cNvCxnSpPr>
              <a:cxnSpLocks/>
              <a:stCxn id="66570" idx="6"/>
              <a:endCxn id="66571"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1682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274487"/>
            <a:ext cx="9905998" cy="692038"/>
          </a:xfrm>
        </p:spPr>
        <p:txBody>
          <a:bodyPr/>
          <a:lstStyle/>
          <a:p>
            <a:pPr algn="ctr" eaLnBrk="1" hangingPunct="1"/>
            <a:r>
              <a:rPr lang="en-US" dirty="0"/>
              <a:t>Spanning Tree: Example (almost)</a:t>
            </a:r>
          </a:p>
        </p:txBody>
      </p:sp>
      <p:pic>
        <p:nvPicPr>
          <p:cNvPr id="8" name="Picture 7">
            <a:extLst>
              <a:ext uri="{FF2B5EF4-FFF2-40B4-BE49-F238E27FC236}">
                <a16:creationId xmlns:a16="http://schemas.microsoft.com/office/drawing/2014/main" id="{5F1FF9BA-E37F-6A43-B616-1A8368B085B9}"/>
              </a:ext>
            </a:extLst>
          </p:cNvPr>
          <p:cNvPicPr>
            <a:picLocks noChangeAspect="1"/>
          </p:cNvPicPr>
          <p:nvPr/>
        </p:nvPicPr>
        <p:blipFill>
          <a:blip r:embed="rId3"/>
          <a:stretch>
            <a:fillRect/>
          </a:stretch>
        </p:blipFill>
        <p:spPr>
          <a:xfrm>
            <a:off x="2300573" y="1138541"/>
            <a:ext cx="7590853" cy="5353463"/>
          </a:xfrm>
          <a:prstGeom prst="rect">
            <a:avLst/>
          </a:prstGeom>
        </p:spPr>
      </p:pic>
    </p:spTree>
    <p:extLst>
      <p:ext uri="{BB962C8B-B14F-4D97-AF65-F5344CB8AC3E}">
        <p14:creationId xmlns:p14="http://schemas.microsoft.com/office/powerpoint/2010/main" val="10934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435939"/>
            <a:ext cx="9905998" cy="630860"/>
          </a:xfrm>
        </p:spPr>
        <p:txBody>
          <a:bodyPr/>
          <a:lstStyle/>
          <a:p>
            <a:pPr algn="ctr" eaLnBrk="1" hangingPunct="1"/>
            <a:r>
              <a:rPr lang="en-US" dirty="0"/>
              <a:t>Minimum Spanning Tree</a:t>
            </a:r>
          </a:p>
        </p:txBody>
      </p:sp>
      <p:sp>
        <p:nvSpPr>
          <p:cNvPr id="2" name="Rectangle 3">
            <a:extLst>
              <a:ext uri="{FF2B5EF4-FFF2-40B4-BE49-F238E27FC236}">
                <a16:creationId xmlns:a16="http://schemas.microsoft.com/office/drawing/2014/main" id="{34685486-D297-F71A-8193-E48619AA277C}"/>
              </a:ext>
            </a:extLst>
          </p:cNvPr>
          <p:cNvSpPr txBox="1">
            <a:spLocks noChangeArrowheads="1"/>
          </p:cNvSpPr>
          <p:nvPr>
            <p:custDataLst>
              <p:tags r:id="rId2"/>
            </p:custDataLst>
          </p:nvPr>
        </p:nvSpPr>
        <p:spPr>
          <a:xfrm>
            <a:off x="1141412" y="1421395"/>
            <a:ext cx="9905999" cy="1222218"/>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ysClr val="windowText" lastClr="000000"/>
                </a:solidFill>
              </a:rPr>
              <a:t>A </a:t>
            </a:r>
            <a:r>
              <a:rPr lang="en-US" b="1" i="1" dirty="0">
                <a:solidFill>
                  <a:sysClr val="windowText" lastClr="000000"/>
                </a:solidFill>
              </a:rPr>
              <a:t>minimum spanning tree </a:t>
            </a:r>
            <a:r>
              <a:rPr lang="en-US" dirty="0">
                <a:solidFill>
                  <a:sysClr val="windowText" lastClr="000000"/>
                </a:solidFill>
              </a:rPr>
              <a:t>of a weighted graph G is the spanning tree that has the lowest overall cost (sum of the cost of the edges in the spanning tree)</a:t>
            </a:r>
          </a:p>
        </p:txBody>
      </p:sp>
      <p:sp>
        <p:nvSpPr>
          <p:cNvPr id="5" name="Rectangle 3">
            <a:extLst>
              <a:ext uri="{FF2B5EF4-FFF2-40B4-BE49-F238E27FC236}">
                <a16:creationId xmlns:a16="http://schemas.microsoft.com/office/drawing/2014/main" id="{6188E75A-660A-D6B7-9518-D4F494D551DD}"/>
              </a:ext>
            </a:extLst>
          </p:cNvPr>
          <p:cNvSpPr>
            <a:spLocks noGrp="1" noChangeArrowheads="1"/>
          </p:cNvSpPr>
          <p:nvPr>
            <p:ph sz="quarter" idx="1"/>
            <p:custDataLst>
              <p:tags r:id="rId3"/>
            </p:custDataLst>
          </p:nvPr>
        </p:nvSpPr>
        <p:spPr>
          <a:xfrm>
            <a:off x="382150" y="3854414"/>
            <a:ext cx="2153201" cy="564333"/>
          </a:xfrm>
        </p:spPr>
        <p:txBody>
          <a:bodyPr>
            <a:normAutofit/>
          </a:bodyPr>
          <a:lstStyle/>
          <a:p>
            <a:pPr marL="0" indent="0" eaLnBrk="1" hangingPunct="1">
              <a:buNone/>
            </a:pPr>
            <a:r>
              <a:rPr lang="en-US" dirty="0"/>
              <a:t>Original Graph:</a:t>
            </a:r>
          </a:p>
        </p:txBody>
      </p:sp>
      <p:grpSp>
        <p:nvGrpSpPr>
          <p:cNvPr id="23" name="Group 22">
            <a:extLst>
              <a:ext uri="{FF2B5EF4-FFF2-40B4-BE49-F238E27FC236}">
                <a16:creationId xmlns:a16="http://schemas.microsoft.com/office/drawing/2014/main" id="{9558EACD-8FBD-B9ED-E85E-ED5B6F10792A}"/>
              </a:ext>
            </a:extLst>
          </p:cNvPr>
          <p:cNvGrpSpPr/>
          <p:nvPr/>
        </p:nvGrpSpPr>
        <p:grpSpPr>
          <a:xfrm>
            <a:off x="2571184" y="3720972"/>
            <a:ext cx="2885041" cy="1837853"/>
            <a:chOff x="2571184" y="3720972"/>
            <a:chExt cx="2885041" cy="1837853"/>
          </a:xfrm>
        </p:grpSpPr>
        <p:sp>
          <p:nvSpPr>
            <p:cNvPr id="7" name="Rectangle 6">
              <a:extLst>
                <a:ext uri="{FF2B5EF4-FFF2-40B4-BE49-F238E27FC236}">
                  <a16:creationId xmlns:a16="http://schemas.microsoft.com/office/drawing/2014/main" id="{0F31628E-2582-B67E-D20F-E98EDF8084C4}"/>
                </a:ext>
              </a:extLst>
            </p:cNvPr>
            <p:cNvSpPr/>
            <p:nvPr/>
          </p:nvSpPr>
          <p:spPr>
            <a:xfrm>
              <a:off x="2571184" y="3720972"/>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8" name="Oval 7">
              <a:extLst>
                <a:ext uri="{FF2B5EF4-FFF2-40B4-BE49-F238E27FC236}">
                  <a16:creationId xmlns:a16="http://schemas.microsoft.com/office/drawing/2014/main" id="{C0C247BC-C5F0-8F3F-A9D2-7416E589DC51}"/>
                </a:ext>
              </a:extLst>
            </p:cNvPr>
            <p:cNvSpPr/>
            <p:nvPr/>
          </p:nvSpPr>
          <p:spPr>
            <a:xfrm>
              <a:off x="2642850" y="426451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AA067A-7C85-62C1-01BC-1E5CB92A7C6D}"/>
                </a:ext>
              </a:extLst>
            </p:cNvPr>
            <p:cNvSpPr/>
            <p:nvPr/>
          </p:nvSpPr>
          <p:spPr>
            <a:xfrm>
              <a:off x="3642511" y="3884593"/>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649DDD1-ED25-9CF8-4685-771BDA498C42}"/>
                </a:ext>
              </a:extLst>
            </p:cNvPr>
            <p:cNvSpPr/>
            <p:nvPr/>
          </p:nvSpPr>
          <p:spPr>
            <a:xfrm>
              <a:off x="4781734" y="384536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360793-E830-90CE-983C-6C9967BE27C3}"/>
                </a:ext>
              </a:extLst>
            </p:cNvPr>
            <p:cNvSpPr/>
            <p:nvPr/>
          </p:nvSpPr>
          <p:spPr>
            <a:xfrm>
              <a:off x="3642511" y="481375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B6EB2E9-7473-5F71-F2C0-72D625D89180}"/>
                </a:ext>
              </a:extLst>
            </p:cNvPr>
            <p:cNvSpPr/>
            <p:nvPr/>
          </p:nvSpPr>
          <p:spPr>
            <a:xfrm>
              <a:off x="4790793" y="478357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5A94818-4DBA-90C4-2897-956E8AD458C1}"/>
                </a:ext>
              </a:extLst>
            </p:cNvPr>
            <p:cNvCxnSpPr>
              <a:cxnSpLocks/>
              <a:stCxn id="8" idx="7"/>
              <a:endCxn id="9" idx="2"/>
            </p:cNvCxnSpPr>
            <p:nvPr/>
          </p:nvCxnSpPr>
          <p:spPr>
            <a:xfrm flipV="1">
              <a:off x="3106507" y="4156197"/>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C06F73-8559-1BBC-904D-DEA665B834B3}"/>
                </a:ext>
              </a:extLst>
            </p:cNvPr>
            <p:cNvCxnSpPr>
              <a:cxnSpLocks/>
              <a:stCxn id="9" idx="6"/>
              <a:endCxn id="10" idx="2"/>
            </p:cNvCxnSpPr>
            <p:nvPr/>
          </p:nvCxnSpPr>
          <p:spPr>
            <a:xfrm flipV="1">
              <a:off x="4185719" y="4116965"/>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3EB3AE-8A71-BCEC-4C44-DF59AF6D52E0}"/>
                </a:ext>
              </a:extLst>
            </p:cNvPr>
            <p:cNvCxnSpPr>
              <a:cxnSpLocks/>
              <a:stCxn id="11" idx="0"/>
              <a:endCxn id="9" idx="4"/>
            </p:cNvCxnSpPr>
            <p:nvPr/>
          </p:nvCxnSpPr>
          <p:spPr>
            <a:xfrm flipV="1">
              <a:off x="3914115" y="4427801"/>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401491-EBD2-CF2A-0B26-44BFF1B59F62}"/>
                </a:ext>
              </a:extLst>
            </p:cNvPr>
            <p:cNvCxnSpPr>
              <a:cxnSpLocks/>
              <a:stCxn id="11" idx="6"/>
              <a:endCxn id="12" idx="2"/>
            </p:cNvCxnSpPr>
            <p:nvPr/>
          </p:nvCxnSpPr>
          <p:spPr>
            <a:xfrm flipV="1">
              <a:off x="4185719" y="5055181"/>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A997722-0E23-85AC-2608-F4D76E152EC0}"/>
                </a:ext>
              </a:extLst>
            </p:cNvPr>
            <p:cNvCxnSpPr>
              <a:cxnSpLocks/>
              <a:stCxn id="10" idx="4"/>
              <a:endCxn id="12" idx="0"/>
            </p:cNvCxnSpPr>
            <p:nvPr/>
          </p:nvCxnSpPr>
          <p:spPr>
            <a:xfrm>
              <a:off x="5053338" y="4388569"/>
              <a:ext cx="9059" cy="395008"/>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CBC6B55-D4D6-9DB3-CC08-976BE9E4F90B}"/>
                </a:ext>
              </a:extLst>
            </p:cNvPr>
            <p:cNvSpPr txBox="1"/>
            <p:nvPr/>
          </p:nvSpPr>
          <p:spPr>
            <a:xfrm>
              <a:off x="3146358" y="3917374"/>
              <a:ext cx="311304" cy="369332"/>
            </a:xfrm>
            <a:prstGeom prst="rect">
              <a:avLst/>
            </a:prstGeom>
            <a:noFill/>
          </p:spPr>
          <p:txBody>
            <a:bodyPr wrap="none" rtlCol="0">
              <a:spAutoFit/>
            </a:bodyPr>
            <a:lstStyle/>
            <a:p>
              <a:r>
                <a:rPr lang="en-US" dirty="0">
                  <a:solidFill>
                    <a:sysClr val="windowText" lastClr="000000"/>
                  </a:solidFill>
                </a:rPr>
                <a:t>3</a:t>
              </a:r>
            </a:p>
          </p:txBody>
        </p:sp>
        <p:sp>
          <p:nvSpPr>
            <p:cNvPr id="19" name="TextBox 18">
              <a:extLst>
                <a:ext uri="{FF2B5EF4-FFF2-40B4-BE49-F238E27FC236}">
                  <a16:creationId xmlns:a16="http://schemas.microsoft.com/office/drawing/2014/main" id="{4EB14EAE-D63E-C3EA-8BFF-16B82A7E8F76}"/>
                </a:ext>
              </a:extLst>
            </p:cNvPr>
            <p:cNvSpPr txBox="1"/>
            <p:nvPr/>
          </p:nvSpPr>
          <p:spPr>
            <a:xfrm>
              <a:off x="4301671" y="3786865"/>
              <a:ext cx="311304" cy="369332"/>
            </a:xfrm>
            <a:prstGeom prst="rect">
              <a:avLst/>
            </a:prstGeom>
            <a:noFill/>
          </p:spPr>
          <p:txBody>
            <a:bodyPr wrap="none" rtlCol="0">
              <a:spAutoFit/>
            </a:bodyPr>
            <a:lstStyle/>
            <a:p>
              <a:r>
                <a:rPr lang="en-US" dirty="0">
                  <a:solidFill>
                    <a:sysClr val="windowText" lastClr="000000"/>
                  </a:solidFill>
                </a:rPr>
                <a:t>8</a:t>
              </a:r>
            </a:p>
          </p:txBody>
        </p:sp>
        <p:sp>
          <p:nvSpPr>
            <p:cNvPr id="20" name="TextBox 19">
              <a:extLst>
                <a:ext uri="{FF2B5EF4-FFF2-40B4-BE49-F238E27FC236}">
                  <a16:creationId xmlns:a16="http://schemas.microsoft.com/office/drawing/2014/main" id="{FF8DD0BE-06C2-995F-A4CC-2C461E1CAEF7}"/>
                </a:ext>
              </a:extLst>
            </p:cNvPr>
            <p:cNvSpPr txBox="1"/>
            <p:nvPr/>
          </p:nvSpPr>
          <p:spPr>
            <a:xfrm>
              <a:off x="3898025" y="4427801"/>
              <a:ext cx="311304" cy="369332"/>
            </a:xfrm>
            <a:prstGeom prst="rect">
              <a:avLst/>
            </a:prstGeom>
            <a:noFill/>
          </p:spPr>
          <p:txBody>
            <a:bodyPr wrap="none" rtlCol="0">
              <a:spAutoFit/>
            </a:bodyPr>
            <a:lstStyle/>
            <a:p>
              <a:r>
                <a:rPr lang="en-US" dirty="0">
                  <a:solidFill>
                    <a:sysClr val="windowText" lastClr="000000"/>
                  </a:solidFill>
                </a:rPr>
                <a:t>4</a:t>
              </a:r>
            </a:p>
          </p:txBody>
        </p:sp>
        <p:sp>
          <p:nvSpPr>
            <p:cNvPr id="21" name="TextBox 20">
              <a:extLst>
                <a:ext uri="{FF2B5EF4-FFF2-40B4-BE49-F238E27FC236}">
                  <a16:creationId xmlns:a16="http://schemas.microsoft.com/office/drawing/2014/main" id="{915DAF6C-8ADD-8817-C139-729737521E83}"/>
                </a:ext>
              </a:extLst>
            </p:cNvPr>
            <p:cNvSpPr txBox="1"/>
            <p:nvPr/>
          </p:nvSpPr>
          <p:spPr>
            <a:xfrm>
              <a:off x="4344409" y="5048890"/>
              <a:ext cx="311304" cy="369332"/>
            </a:xfrm>
            <a:prstGeom prst="rect">
              <a:avLst/>
            </a:prstGeom>
            <a:noFill/>
          </p:spPr>
          <p:txBody>
            <a:bodyPr wrap="none" rtlCol="0">
              <a:spAutoFit/>
            </a:bodyPr>
            <a:lstStyle/>
            <a:p>
              <a:r>
                <a:rPr lang="en-US" dirty="0">
                  <a:solidFill>
                    <a:sysClr val="windowText" lastClr="000000"/>
                  </a:solidFill>
                </a:rPr>
                <a:t>5</a:t>
              </a:r>
            </a:p>
          </p:txBody>
        </p:sp>
        <p:sp>
          <p:nvSpPr>
            <p:cNvPr id="22" name="TextBox 21">
              <a:extLst>
                <a:ext uri="{FF2B5EF4-FFF2-40B4-BE49-F238E27FC236}">
                  <a16:creationId xmlns:a16="http://schemas.microsoft.com/office/drawing/2014/main" id="{C16E30D3-5A17-854A-2E73-E28FC150BDE0}"/>
                </a:ext>
              </a:extLst>
            </p:cNvPr>
            <p:cNvSpPr txBox="1"/>
            <p:nvPr/>
          </p:nvSpPr>
          <p:spPr>
            <a:xfrm>
              <a:off x="4742034" y="4414245"/>
              <a:ext cx="311304" cy="369332"/>
            </a:xfrm>
            <a:prstGeom prst="rect">
              <a:avLst/>
            </a:prstGeom>
            <a:noFill/>
          </p:spPr>
          <p:txBody>
            <a:bodyPr wrap="none" rtlCol="0">
              <a:spAutoFit/>
            </a:bodyPr>
            <a:lstStyle/>
            <a:p>
              <a:r>
                <a:rPr lang="en-US" dirty="0">
                  <a:solidFill>
                    <a:sysClr val="windowText" lastClr="000000"/>
                  </a:solidFill>
                </a:rPr>
                <a:t>6</a:t>
              </a:r>
            </a:p>
          </p:txBody>
        </p:sp>
      </p:grpSp>
      <p:sp>
        <p:nvSpPr>
          <p:cNvPr id="24" name="Rectangle 3">
            <a:extLst>
              <a:ext uri="{FF2B5EF4-FFF2-40B4-BE49-F238E27FC236}">
                <a16:creationId xmlns:a16="http://schemas.microsoft.com/office/drawing/2014/main" id="{A0C51285-15F9-F83E-1FA1-6AA157623A42}"/>
              </a:ext>
            </a:extLst>
          </p:cNvPr>
          <p:cNvSpPr txBox="1">
            <a:spLocks noChangeArrowheads="1"/>
          </p:cNvSpPr>
          <p:nvPr>
            <p:custDataLst>
              <p:tags r:id="rId4"/>
            </p:custDataLst>
          </p:nvPr>
        </p:nvSpPr>
        <p:spPr>
          <a:xfrm>
            <a:off x="6880637" y="3824236"/>
            <a:ext cx="922959" cy="56433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MST:</a:t>
            </a:r>
          </a:p>
        </p:txBody>
      </p:sp>
      <p:grpSp>
        <p:nvGrpSpPr>
          <p:cNvPr id="25" name="Group 24">
            <a:extLst>
              <a:ext uri="{FF2B5EF4-FFF2-40B4-BE49-F238E27FC236}">
                <a16:creationId xmlns:a16="http://schemas.microsoft.com/office/drawing/2014/main" id="{59EF6E7D-5954-4E3F-DA43-0A1C93074501}"/>
              </a:ext>
            </a:extLst>
          </p:cNvPr>
          <p:cNvGrpSpPr/>
          <p:nvPr/>
        </p:nvGrpSpPr>
        <p:grpSpPr>
          <a:xfrm>
            <a:off x="7839429" y="3690794"/>
            <a:ext cx="2885041" cy="1837853"/>
            <a:chOff x="2571184" y="3720972"/>
            <a:chExt cx="2885041" cy="1837853"/>
          </a:xfrm>
        </p:grpSpPr>
        <p:sp>
          <p:nvSpPr>
            <p:cNvPr id="26" name="Rectangle 25">
              <a:extLst>
                <a:ext uri="{FF2B5EF4-FFF2-40B4-BE49-F238E27FC236}">
                  <a16:creationId xmlns:a16="http://schemas.microsoft.com/office/drawing/2014/main" id="{C9819D97-A761-47E3-6206-6A58D93C0FC5}"/>
                </a:ext>
              </a:extLst>
            </p:cNvPr>
            <p:cNvSpPr/>
            <p:nvPr/>
          </p:nvSpPr>
          <p:spPr>
            <a:xfrm>
              <a:off x="2571184" y="3720972"/>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7" name="Oval 26">
              <a:extLst>
                <a:ext uri="{FF2B5EF4-FFF2-40B4-BE49-F238E27FC236}">
                  <a16:creationId xmlns:a16="http://schemas.microsoft.com/office/drawing/2014/main" id="{8FCDFEF8-1C13-A6A3-5D3B-2F74E02C05BA}"/>
                </a:ext>
              </a:extLst>
            </p:cNvPr>
            <p:cNvSpPr/>
            <p:nvPr/>
          </p:nvSpPr>
          <p:spPr>
            <a:xfrm>
              <a:off x="2642850" y="426451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597030-32F4-25FC-2234-A164ABCAEC46}"/>
                </a:ext>
              </a:extLst>
            </p:cNvPr>
            <p:cNvSpPr/>
            <p:nvPr/>
          </p:nvSpPr>
          <p:spPr>
            <a:xfrm>
              <a:off x="3642511" y="3884593"/>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EC11710-F180-8019-B3C0-2DA90DD47011}"/>
                </a:ext>
              </a:extLst>
            </p:cNvPr>
            <p:cNvSpPr/>
            <p:nvPr/>
          </p:nvSpPr>
          <p:spPr>
            <a:xfrm>
              <a:off x="4781734" y="384536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6D63817-EBF0-799B-0DD6-4604F8B7997F}"/>
                </a:ext>
              </a:extLst>
            </p:cNvPr>
            <p:cNvSpPr/>
            <p:nvPr/>
          </p:nvSpPr>
          <p:spPr>
            <a:xfrm>
              <a:off x="3642511" y="481375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9717A5E-E50D-6906-E67B-908CB3B22923}"/>
                </a:ext>
              </a:extLst>
            </p:cNvPr>
            <p:cNvSpPr/>
            <p:nvPr/>
          </p:nvSpPr>
          <p:spPr>
            <a:xfrm>
              <a:off x="4790793" y="478357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72654F6D-0AF8-E951-0573-F82D15231323}"/>
                </a:ext>
              </a:extLst>
            </p:cNvPr>
            <p:cNvCxnSpPr>
              <a:cxnSpLocks/>
              <a:stCxn id="27" idx="7"/>
              <a:endCxn id="28" idx="2"/>
            </p:cNvCxnSpPr>
            <p:nvPr/>
          </p:nvCxnSpPr>
          <p:spPr>
            <a:xfrm flipV="1">
              <a:off x="3106507" y="4156197"/>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7B3C14-DD0A-CE4C-986F-701E2E942400}"/>
                </a:ext>
              </a:extLst>
            </p:cNvPr>
            <p:cNvCxnSpPr>
              <a:cxnSpLocks/>
              <a:stCxn id="30" idx="0"/>
              <a:endCxn id="28" idx="4"/>
            </p:cNvCxnSpPr>
            <p:nvPr/>
          </p:nvCxnSpPr>
          <p:spPr>
            <a:xfrm flipV="1">
              <a:off x="3914115" y="4427801"/>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157E319-9FE0-927B-DF8E-608B6CCF3256}"/>
                </a:ext>
              </a:extLst>
            </p:cNvPr>
            <p:cNvCxnSpPr>
              <a:cxnSpLocks/>
              <a:stCxn id="30" idx="6"/>
              <a:endCxn id="31" idx="2"/>
            </p:cNvCxnSpPr>
            <p:nvPr/>
          </p:nvCxnSpPr>
          <p:spPr>
            <a:xfrm flipV="1">
              <a:off x="4185719" y="5055181"/>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8BF848-F455-6D4E-F7FE-B247DAE79C54}"/>
                </a:ext>
              </a:extLst>
            </p:cNvPr>
            <p:cNvCxnSpPr>
              <a:cxnSpLocks/>
              <a:stCxn id="29" idx="4"/>
              <a:endCxn id="31" idx="0"/>
            </p:cNvCxnSpPr>
            <p:nvPr/>
          </p:nvCxnSpPr>
          <p:spPr>
            <a:xfrm>
              <a:off x="5053338" y="4388569"/>
              <a:ext cx="9059" cy="395008"/>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C94DC0B-5E6D-3B64-123F-A54D944D37F5}"/>
                </a:ext>
              </a:extLst>
            </p:cNvPr>
            <p:cNvSpPr txBox="1"/>
            <p:nvPr/>
          </p:nvSpPr>
          <p:spPr>
            <a:xfrm>
              <a:off x="3146358" y="3917374"/>
              <a:ext cx="311304" cy="369332"/>
            </a:xfrm>
            <a:prstGeom prst="rect">
              <a:avLst/>
            </a:prstGeom>
            <a:noFill/>
          </p:spPr>
          <p:txBody>
            <a:bodyPr wrap="none" rtlCol="0">
              <a:spAutoFit/>
            </a:bodyPr>
            <a:lstStyle/>
            <a:p>
              <a:r>
                <a:rPr lang="en-US" dirty="0">
                  <a:solidFill>
                    <a:sysClr val="windowText" lastClr="000000"/>
                  </a:solidFill>
                </a:rPr>
                <a:t>3</a:t>
              </a:r>
            </a:p>
          </p:txBody>
        </p:sp>
        <p:sp>
          <p:nvSpPr>
            <p:cNvPr id="39" name="TextBox 38">
              <a:extLst>
                <a:ext uri="{FF2B5EF4-FFF2-40B4-BE49-F238E27FC236}">
                  <a16:creationId xmlns:a16="http://schemas.microsoft.com/office/drawing/2014/main" id="{9ED5E424-8E9E-C3E0-EC08-D147F2614827}"/>
                </a:ext>
              </a:extLst>
            </p:cNvPr>
            <p:cNvSpPr txBox="1"/>
            <p:nvPr/>
          </p:nvSpPr>
          <p:spPr>
            <a:xfrm>
              <a:off x="3898025" y="4427801"/>
              <a:ext cx="311304" cy="369332"/>
            </a:xfrm>
            <a:prstGeom prst="rect">
              <a:avLst/>
            </a:prstGeom>
            <a:noFill/>
          </p:spPr>
          <p:txBody>
            <a:bodyPr wrap="none" rtlCol="0">
              <a:spAutoFit/>
            </a:bodyPr>
            <a:lstStyle/>
            <a:p>
              <a:r>
                <a:rPr lang="en-US" dirty="0">
                  <a:solidFill>
                    <a:sysClr val="windowText" lastClr="000000"/>
                  </a:solidFill>
                </a:rPr>
                <a:t>4</a:t>
              </a:r>
            </a:p>
          </p:txBody>
        </p:sp>
        <p:sp>
          <p:nvSpPr>
            <p:cNvPr id="40" name="TextBox 39">
              <a:extLst>
                <a:ext uri="{FF2B5EF4-FFF2-40B4-BE49-F238E27FC236}">
                  <a16:creationId xmlns:a16="http://schemas.microsoft.com/office/drawing/2014/main" id="{B4047B91-25BC-7EF5-2868-D81EE93CA6CC}"/>
                </a:ext>
              </a:extLst>
            </p:cNvPr>
            <p:cNvSpPr txBox="1"/>
            <p:nvPr/>
          </p:nvSpPr>
          <p:spPr>
            <a:xfrm>
              <a:off x="4344409" y="5048890"/>
              <a:ext cx="311304" cy="369332"/>
            </a:xfrm>
            <a:prstGeom prst="rect">
              <a:avLst/>
            </a:prstGeom>
            <a:noFill/>
          </p:spPr>
          <p:txBody>
            <a:bodyPr wrap="none" rtlCol="0">
              <a:spAutoFit/>
            </a:bodyPr>
            <a:lstStyle/>
            <a:p>
              <a:r>
                <a:rPr lang="en-US" dirty="0">
                  <a:solidFill>
                    <a:sysClr val="windowText" lastClr="000000"/>
                  </a:solidFill>
                </a:rPr>
                <a:t>5</a:t>
              </a:r>
            </a:p>
          </p:txBody>
        </p:sp>
        <p:sp>
          <p:nvSpPr>
            <p:cNvPr id="41" name="TextBox 40">
              <a:extLst>
                <a:ext uri="{FF2B5EF4-FFF2-40B4-BE49-F238E27FC236}">
                  <a16:creationId xmlns:a16="http://schemas.microsoft.com/office/drawing/2014/main" id="{DEF6143C-925F-E04A-C984-A447AB92EC42}"/>
                </a:ext>
              </a:extLst>
            </p:cNvPr>
            <p:cNvSpPr txBox="1"/>
            <p:nvPr/>
          </p:nvSpPr>
          <p:spPr>
            <a:xfrm>
              <a:off x="4742034" y="4414245"/>
              <a:ext cx="311304" cy="369332"/>
            </a:xfrm>
            <a:prstGeom prst="rect">
              <a:avLst/>
            </a:prstGeom>
            <a:noFill/>
          </p:spPr>
          <p:txBody>
            <a:bodyPr wrap="none" rtlCol="0">
              <a:spAutoFit/>
            </a:bodyPr>
            <a:lstStyle/>
            <a:p>
              <a:r>
                <a:rPr lang="en-US" dirty="0">
                  <a:solidFill>
                    <a:sysClr val="windowText" lastClr="000000"/>
                  </a:solidFill>
                </a:rPr>
                <a:t>6</a:t>
              </a:r>
            </a:p>
          </p:txBody>
        </p:sp>
      </p:grpSp>
    </p:spTree>
    <p:extLst>
      <p:ext uri="{BB962C8B-B14F-4D97-AF65-F5344CB8AC3E}">
        <p14:creationId xmlns:p14="http://schemas.microsoft.com/office/powerpoint/2010/main" val="328087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87EC-79E9-AB35-9F24-4646BCF14327}"/>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5C2B7A8B-262D-FF34-F6B8-1106F0E91FBB}"/>
              </a:ext>
            </a:extLst>
          </p:cNvPr>
          <p:cNvSpPr>
            <a:spLocks noGrp="1" noChangeArrowheads="1"/>
          </p:cNvSpPr>
          <p:nvPr>
            <p:ph type="title" idx="4294967295"/>
            <p:custDataLst>
              <p:tags r:id="rId1"/>
            </p:custDataLst>
          </p:nvPr>
        </p:nvSpPr>
        <p:spPr>
          <a:xfrm>
            <a:off x="1524000" y="274638"/>
            <a:ext cx="9485014" cy="720723"/>
          </a:xfrm>
        </p:spPr>
        <p:txBody>
          <a:bodyPr/>
          <a:lstStyle/>
          <a:p>
            <a:pPr algn="ctr" eaLnBrk="1" hangingPunct="1"/>
            <a:r>
              <a:rPr lang="en-US" dirty="0"/>
              <a:t>Prim’s Algorithm</a:t>
            </a:r>
          </a:p>
        </p:txBody>
      </p:sp>
      <p:grpSp>
        <p:nvGrpSpPr>
          <p:cNvPr id="67624" name="Group 67623">
            <a:extLst>
              <a:ext uri="{FF2B5EF4-FFF2-40B4-BE49-F238E27FC236}">
                <a16:creationId xmlns:a16="http://schemas.microsoft.com/office/drawing/2014/main" id="{C873A88A-CB1A-9150-477C-04A6FC83338E}"/>
              </a:ext>
            </a:extLst>
          </p:cNvPr>
          <p:cNvGrpSpPr/>
          <p:nvPr/>
        </p:nvGrpSpPr>
        <p:grpSpPr>
          <a:xfrm>
            <a:off x="4246263" y="1241111"/>
            <a:ext cx="3699473" cy="3084115"/>
            <a:chOff x="7710488" y="2454275"/>
            <a:chExt cx="3699473" cy="3084115"/>
          </a:xfrm>
        </p:grpSpPr>
        <mc:AlternateContent xmlns:mc="http://schemas.openxmlformats.org/markup-compatibility/2006" xmlns:a14="http://schemas.microsoft.com/office/drawing/2010/main">
          <mc:Choice Requires="a14">
            <p:sp>
              <p:nvSpPr>
                <p:cNvPr id="3" name="Oval 2">
                  <a:extLst>
                    <a:ext uri="{FF2B5EF4-FFF2-40B4-BE49-F238E27FC236}">
                      <a16:creationId xmlns:a16="http://schemas.microsoft.com/office/drawing/2014/main" id="{8AFB0FE2-8D28-14D2-46F1-98A5E94079BF}"/>
                    </a:ext>
                  </a:extLst>
                </p:cNvPr>
                <p:cNvSpPr/>
                <p:nvPr/>
              </p:nvSpPr>
              <p:spPr>
                <a:xfrm>
                  <a:off x="8290323" y="2575321"/>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dirty="0"/>
                </a:p>
              </p:txBody>
            </p:sp>
          </mc:Choice>
          <mc:Fallback xmlns="">
            <p:sp>
              <p:nvSpPr>
                <p:cNvPr id="3" name="Oval 2">
                  <a:extLst>
                    <a:ext uri="{FF2B5EF4-FFF2-40B4-BE49-F238E27FC236}">
                      <a16:creationId xmlns:a16="http://schemas.microsoft.com/office/drawing/2014/main" id="{8AFB0FE2-8D28-14D2-46F1-98A5E94079BF}"/>
                    </a:ext>
                  </a:extLst>
                </p:cNvPr>
                <p:cNvSpPr>
                  <a:spLocks noRot="1" noChangeAspect="1" noMove="1" noResize="1" noEditPoints="1" noAdjustHandles="1" noChangeArrowheads="1" noChangeShapeType="1" noTextEdit="1"/>
                </p:cNvSpPr>
                <p:nvPr/>
              </p:nvSpPr>
              <p:spPr>
                <a:xfrm>
                  <a:off x="8290323" y="2575321"/>
                  <a:ext cx="465931" cy="465931"/>
                </a:xfrm>
                <a:prstGeom prst="ellipse">
                  <a:avLst/>
                </a:prstGeom>
                <a:blipFill>
                  <a:blip r:embed="rId1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49177708-6389-B2F4-623E-FF5818EA0F34}"/>
                    </a:ext>
                  </a:extLst>
                </p:cNvPr>
                <p:cNvSpPr/>
                <p:nvPr/>
              </p:nvSpPr>
              <p:spPr>
                <a:xfrm>
                  <a:off x="7710488" y="3698060"/>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dirty="0"/>
                </a:p>
              </p:txBody>
            </p:sp>
          </mc:Choice>
          <mc:Fallback xmlns="">
            <p:sp>
              <p:nvSpPr>
                <p:cNvPr id="4" name="Oval 3">
                  <a:extLst>
                    <a:ext uri="{FF2B5EF4-FFF2-40B4-BE49-F238E27FC236}">
                      <a16:creationId xmlns:a16="http://schemas.microsoft.com/office/drawing/2014/main" id="{49177708-6389-B2F4-623E-FF5818EA0F34}"/>
                    </a:ext>
                  </a:extLst>
                </p:cNvPr>
                <p:cNvSpPr>
                  <a:spLocks noRot="1" noChangeAspect="1" noMove="1" noResize="1" noEditPoints="1" noAdjustHandles="1" noChangeArrowheads="1" noChangeShapeType="1" noTextEdit="1"/>
                </p:cNvSpPr>
                <p:nvPr/>
              </p:nvSpPr>
              <p:spPr>
                <a:xfrm>
                  <a:off x="7710488" y="3698060"/>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906D3BE0-6E14-B924-E402-4E314894F693}"/>
                    </a:ext>
                  </a:extLst>
                </p:cNvPr>
                <p:cNvSpPr/>
                <p:nvPr/>
              </p:nvSpPr>
              <p:spPr>
                <a:xfrm>
                  <a:off x="9331551" y="36980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dirty="0"/>
                </a:p>
              </p:txBody>
            </p:sp>
          </mc:Choice>
          <mc:Fallback xmlns="">
            <p:sp>
              <p:nvSpPr>
                <p:cNvPr id="5" name="Oval 4">
                  <a:extLst>
                    <a:ext uri="{FF2B5EF4-FFF2-40B4-BE49-F238E27FC236}">
                      <a16:creationId xmlns:a16="http://schemas.microsoft.com/office/drawing/2014/main" id="{906D3BE0-6E14-B924-E402-4E314894F693}"/>
                    </a:ext>
                  </a:extLst>
                </p:cNvPr>
                <p:cNvSpPr>
                  <a:spLocks noRot="1" noChangeAspect="1" noMove="1" noResize="1" noEditPoints="1" noAdjustHandles="1" noChangeArrowheads="1" noChangeShapeType="1" noTextEdit="1"/>
                </p:cNvSpPr>
                <p:nvPr/>
              </p:nvSpPr>
              <p:spPr>
                <a:xfrm>
                  <a:off x="9331551" y="3698059"/>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122568CA-579E-4618-4941-12722BA5E262}"/>
                    </a:ext>
                  </a:extLst>
                </p:cNvPr>
                <p:cNvSpPr/>
                <p:nvPr/>
              </p:nvSpPr>
              <p:spPr>
                <a:xfrm>
                  <a:off x="10351904" y="253930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dirty="0"/>
                </a:p>
              </p:txBody>
            </p:sp>
          </mc:Choice>
          <mc:Fallback xmlns="">
            <p:sp>
              <p:nvSpPr>
                <p:cNvPr id="6" name="Oval 5">
                  <a:extLst>
                    <a:ext uri="{FF2B5EF4-FFF2-40B4-BE49-F238E27FC236}">
                      <a16:creationId xmlns:a16="http://schemas.microsoft.com/office/drawing/2014/main" id="{122568CA-579E-4618-4941-12722BA5E262}"/>
                    </a:ext>
                  </a:extLst>
                </p:cNvPr>
                <p:cNvSpPr>
                  <a:spLocks noRot="1" noChangeAspect="1" noMove="1" noResize="1" noEditPoints="1" noAdjustHandles="1" noChangeArrowheads="1" noChangeShapeType="1" noTextEdit="1"/>
                </p:cNvSpPr>
                <p:nvPr/>
              </p:nvSpPr>
              <p:spPr>
                <a:xfrm>
                  <a:off x="10351904" y="2539309"/>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BCE3D052-4C18-2616-EE3C-80EFD6FAD8C1}"/>
                    </a:ext>
                  </a:extLst>
                </p:cNvPr>
                <p:cNvSpPr/>
                <p:nvPr/>
              </p:nvSpPr>
              <p:spPr>
                <a:xfrm>
                  <a:off x="10909711" y="368717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dirty="0"/>
                </a:p>
              </p:txBody>
            </p:sp>
          </mc:Choice>
          <mc:Fallback xmlns="">
            <p:sp>
              <p:nvSpPr>
                <p:cNvPr id="7" name="Oval 6">
                  <a:extLst>
                    <a:ext uri="{FF2B5EF4-FFF2-40B4-BE49-F238E27FC236}">
                      <a16:creationId xmlns:a16="http://schemas.microsoft.com/office/drawing/2014/main" id="{BCE3D052-4C18-2616-EE3C-80EFD6FAD8C1}"/>
                    </a:ext>
                  </a:extLst>
                </p:cNvPr>
                <p:cNvSpPr>
                  <a:spLocks noRot="1" noChangeAspect="1" noMove="1" noResize="1" noEditPoints="1" noAdjustHandles="1" noChangeArrowheads="1" noChangeShapeType="1" noTextEdit="1"/>
                </p:cNvSpPr>
                <p:nvPr/>
              </p:nvSpPr>
              <p:spPr>
                <a:xfrm>
                  <a:off x="10909711" y="3687173"/>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8C27CB63-1D26-E013-FDA6-E96FFFDF4665}"/>
                    </a:ext>
                  </a:extLst>
                </p:cNvPr>
                <p:cNvSpPr/>
                <p:nvPr/>
              </p:nvSpPr>
              <p:spPr>
                <a:xfrm>
                  <a:off x="8756254" y="50426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dirty="0"/>
                </a:p>
              </p:txBody>
            </p:sp>
          </mc:Choice>
          <mc:Fallback xmlns="">
            <p:sp>
              <p:nvSpPr>
                <p:cNvPr id="8" name="Oval 7">
                  <a:extLst>
                    <a:ext uri="{FF2B5EF4-FFF2-40B4-BE49-F238E27FC236}">
                      <a16:creationId xmlns:a16="http://schemas.microsoft.com/office/drawing/2014/main" id="{8C27CB63-1D26-E013-FDA6-E96FFFDF4665}"/>
                    </a:ext>
                  </a:extLst>
                </p:cNvPr>
                <p:cNvSpPr>
                  <a:spLocks noRot="1" noChangeAspect="1" noMove="1" noResize="1" noEditPoints="1" noAdjustHandles="1" noChangeArrowheads="1" noChangeShapeType="1" noTextEdit="1"/>
                </p:cNvSpPr>
                <p:nvPr/>
              </p:nvSpPr>
              <p:spPr>
                <a:xfrm>
                  <a:off x="8756254" y="5042694"/>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D06587F1-112D-D493-53CB-0198C3A2621B}"/>
                    </a:ext>
                  </a:extLst>
                </p:cNvPr>
                <p:cNvSpPr/>
                <p:nvPr/>
              </p:nvSpPr>
              <p:spPr>
                <a:xfrm>
                  <a:off x="10446161" y="50724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dirty="0"/>
                </a:p>
              </p:txBody>
            </p:sp>
          </mc:Choice>
          <mc:Fallback xmlns="">
            <p:sp>
              <p:nvSpPr>
                <p:cNvPr id="9" name="Oval 8">
                  <a:extLst>
                    <a:ext uri="{FF2B5EF4-FFF2-40B4-BE49-F238E27FC236}">
                      <a16:creationId xmlns:a16="http://schemas.microsoft.com/office/drawing/2014/main" id="{D06587F1-112D-D493-53CB-0198C3A2621B}"/>
                    </a:ext>
                  </a:extLst>
                </p:cNvPr>
                <p:cNvSpPr>
                  <a:spLocks noRot="1" noChangeAspect="1" noMove="1" noResize="1" noEditPoints="1" noAdjustHandles="1" noChangeArrowheads="1" noChangeShapeType="1" noTextEdit="1"/>
                </p:cNvSpPr>
                <p:nvPr/>
              </p:nvSpPr>
              <p:spPr>
                <a:xfrm>
                  <a:off x="10446161" y="5072459"/>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p:sp>
          <p:nvSpPr>
            <p:cNvPr id="22" name="Text Box 27">
              <a:extLst>
                <a:ext uri="{FF2B5EF4-FFF2-40B4-BE49-F238E27FC236}">
                  <a16:creationId xmlns:a16="http://schemas.microsoft.com/office/drawing/2014/main" id="{9CB0CA99-E0A6-E46B-C4FD-23678888B3CE}"/>
                </a:ext>
              </a:extLst>
            </p:cNvPr>
            <p:cNvSpPr txBox="1">
              <a:spLocks noChangeArrowheads="1"/>
            </p:cNvSpPr>
            <p:nvPr>
              <p:custDataLst>
                <p:tags r:id="rId2"/>
              </p:custDataLst>
            </p:nvPr>
          </p:nvSpPr>
          <p:spPr bwMode="auto">
            <a:xfrm>
              <a:off x="7821702" y="3021806"/>
              <a:ext cx="306494" cy="369332"/>
            </a:xfrm>
            <a:prstGeom prst="rect">
              <a:avLst/>
            </a:prstGeom>
            <a:noFill/>
            <a:ln w="9525">
              <a:noFill/>
              <a:miter lim="800000"/>
              <a:headEnd/>
              <a:tailEnd/>
            </a:ln>
          </p:spPr>
          <p:txBody>
            <a:bodyPr wrap="none">
              <a:spAutoFit/>
            </a:bodyPr>
            <a:lstStyle/>
            <a:p>
              <a:r>
                <a:rPr lang="en-US" b="1" dirty="0"/>
                <a:t>4</a:t>
              </a:r>
            </a:p>
          </p:txBody>
        </p:sp>
        <p:sp>
          <p:nvSpPr>
            <p:cNvPr id="23" name="Text Box 27">
              <a:extLst>
                <a:ext uri="{FF2B5EF4-FFF2-40B4-BE49-F238E27FC236}">
                  <a16:creationId xmlns:a16="http://schemas.microsoft.com/office/drawing/2014/main" id="{B8520BEE-77AA-31C5-BDC7-730443066B49}"/>
                </a:ext>
              </a:extLst>
            </p:cNvPr>
            <p:cNvSpPr txBox="1">
              <a:spLocks noChangeArrowheads="1"/>
            </p:cNvSpPr>
            <p:nvPr>
              <p:custDataLst>
                <p:tags r:id="rId3"/>
              </p:custDataLst>
            </p:nvPr>
          </p:nvSpPr>
          <p:spPr bwMode="auto">
            <a:xfrm>
              <a:off x="9011443" y="3070851"/>
              <a:ext cx="306494" cy="369332"/>
            </a:xfrm>
            <a:prstGeom prst="rect">
              <a:avLst/>
            </a:prstGeom>
            <a:noFill/>
            <a:ln w="9525">
              <a:noFill/>
              <a:miter lim="800000"/>
              <a:headEnd/>
              <a:tailEnd/>
            </a:ln>
          </p:spPr>
          <p:txBody>
            <a:bodyPr wrap="none">
              <a:spAutoFit/>
            </a:bodyPr>
            <a:lstStyle/>
            <a:p>
              <a:r>
                <a:rPr lang="en-US" b="1" dirty="0"/>
                <a:t>1</a:t>
              </a:r>
            </a:p>
          </p:txBody>
        </p:sp>
        <p:sp>
          <p:nvSpPr>
            <p:cNvPr id="24" name="Text Box 27">
              <a:extLst>
                <a:ext uri="{FF2B5EF4-FFF2-40B4-BE49-F238E27FC236}">
                  <a16:creationId xmlns:a16="http://schemas.microsoft.com/office/drawing/2014/main" id="{D9C8517F-973B-A475-6952-357352699D96}"/>
                </a:ext>
              </a:extLst>
            </p:cNvPr>
            <p:cNvSpPr txBox="1">
              <a:spLocks noChangeArrowheads="1"/>
            </p:cNvSpPr>
            <p:nvPr>
              <p:custDataLst>
                <p:tags r:id="rId4"/>
              </p:custDataLst>
            </p:nvPr>
          </p:nvSpPr>
          <p:spPr bwMode="auto">
            <a:xfrm>
              <a:off x="9363922" y="2454275"/>
              <a:ext cx="336550" cy="457200"/>
            </a:xfrm>
            <a:prstGeom prst="rect">
              <a:avLst/>
            </a:prstGeom>
            <a:noFill/>
            <a:ln w="9525">
              <a:noFill/>
              <a:miter lim="800000"/>
              <a:headEnd/>
              <a:tailEnd/>
            </a:ln>
          </p:spPr>
          <p:txBody>
            <a:bodyPr wrap="none">
              <a:spAutoFit/>
            </a:bodyPr>
            <a:lstStyle/>
            <a:p>
              <a:r>
                <a:rPr lang="en-US" b="1" dirty="0"/>
                <a:t>2</a:t>
              </a:r>
            </a:p>
          </p:txBody>
        </p:sp>
        <p:sp>
          <p:nvSpPr>
            <p:cNvPr id="25" name="Text Box 27">
              <a:extLst>
                <a:ext uri="{FF2B5EF4-FFF2-40B4-BE49-F238E27FC236}">
                  <a16:creationId xmlns:a16="http://schemas.microsoft.com/office/drawing/2014/main" id="{926DE59D-178C-EA05-2FBA-2A52DFE73F72}"/>
                </a:ext>
              </a:extLst>
            </p:cNvPr>
            <p:cNvSpPr txBox="1">
              <a:spLocks noChangeArrowheads="1"/>
            </p:cNvSpPr>
            <p:nvPr>
              <p:custDataLst>
                <p:tags r:id="rId5"/>
              </p:custDataLst>
            </p:nvPr>
          </p:nvSpPr>
          <p:spPr bwMode="auto">
            <a:xfrm>
              <a:off x="8523288" y="3582625"/>
              <a:ext cx="306494" cy="369332"/>
            </a:xfrm>
            <a:prstGeom prst="rect">
              <a:avLst/>
            </a:prstGeom>
            <a:noFill/>
            <a:ln w="9525">
              <a:noFill/>
              <a:miter lim="800000"/>
              <a:headEnd/>
              <a:tailEnd/>
            </a:ln>
          </p:spPr>
          <p:txBody>
            <a:bodyPr wrap="none">
              <a:spAutoFit/>
            </a:bodyPr>
            <a:lstStyle/>
            <a:p>
              <a:r>
                <a:rPr lang="en-US" b="1" dirty="0"/>
                <a:t>2</a:t>
              </a:r>
            </a:p>
          </p:txBody>
        </p:sp>
        <p:sp>
          <p:nvSpPr>
            <p:cNvPr id="26" name="Text Box 27">
              <a:extLst>
                <a:ext uri="{FF2B5EF4-FFF2-40B4-BE49-F238E27FC236}">
                  <a16:creationId xmlns:a16="http://schemas.microsoft.com/office/drawing/2014/main" id="{7E74880A-EBAF-ACB3-BE00-F354253B021B}"/>
                </a:ext>
              </a:extLst>
            </p:cNvPr>
            <p:cNvSpPr txBox="1">
              <a:spLocks noChangeArrowheads="1"/>
            </p:cNvSpPr>
            <p:nvPr>
              <p:custDataLst>
                <p:tags r:id="rId6"/>
              </p:custDataLst>
            </p:nvPr>
          </p:nvSpPr>
          <p:spPr bwMode="auto">
            <a:xfrm>
              <a:off x="10981639" y="3054171"/>
              <a:ext cx="428322" cy="369332"/>
            </a:xfrm>
            <a:prstGeom prst="rect">
              <a:avLst/>
            </a:prstGeom>
            <a:noFill/>
            <a:ln w="9525">
              <a:noFill/>
              <a:miter lim="800000"/>
              <a:headEnd/>
              <a:tailEnd/>
            </a:ln>
          </p:spPr>
          <p:txBody>
            <a:bodyPr wrap="none">
              <a:spAutoFit/>
            </a:bodyPr>
            <a:lstStyle/>
            <a:p>
              <a:r>
                <a:rPr lang="en-US" b="1" dirty="0"/>
                <a:t>10</a:t>
              </a:r>
            </a:p>
          </p:txBody>
        </p:sp>
        <p:sp>
          <p:nvSpPr>
            <p:cNvPr id="27" name="Text Box 27">
              <a:extLst>
                <a:ext uri="{FF2B5EF4-FFF2-40B4-BE49-F238E27FC236}">
                  <a16:creationId xmlns:a16="http://schemas.microsoft.com/office/drawing/2014/main" id="{9F9BE4F5-E951-081B-ACA5-BB8EAA38D32B}"/>
                </a:ext>
              </a:extLst>
            </p:cNvPr>
            <p:cNvSpPr txBox="1">
              <a:spLocks noChangeArrowheads="1"/>
            </p:cNvSpPr>
            <p:nvPr>
              <p:custDataLst>
                <p:tags r:id="rId7"/>
              </p:custDataLst>
            </p:nvPr>
          </p:nvSpPr>
          <p:spPr bwMode="auto">
            <a:xfrm>
              <a:off x="10282142" y="3557036"/>
              <a:ext cx="306494" cy="369332"/>
            </a:xfrm>
            <a:prstGeom prst="rect">
              <a:avLst/>
            </a:prstGeom>
            <a:noFill/>
            <a:ln w="9525">
              <a:noFill/>
              <a:miter lim="800000"/>
              <a:headEnd/>
              <a:tailEnd/>
            </a:ln>
          </p:spPr>
          <p:txBody>
            <a:bodyPr wrap="none">
              <a:spAutoFit/>
            </a:bodyPr>
            <a:lstStyle/>
            <a:p>
              <a:r>
                <a:rPr lang="en-US" b="1" dirty="0"/>
                <a:t>7</a:t>
              </a:r>
            </a:p>
          </p:txBody>
        </p:sp>
        <p:sp>
          <p:nvSpPr>
            <p:cNvPr id="28" name="Text Box 27">
              <a:extLst>
                <a:ext uri="{FF2B5EF4-FFF2-40B4-BE49-F238E27FC236}">
                  <a16:creationId xmlns:a16="http://schemas.microsoft.com/office/drawing/2014/main" id="{7FB3C62F-A162-34EF-11B8-5ED0A430B34C}"/>
                </a:ext>
              </a:extLst>
            </p:cNvPr>
            <p:cNvSpPr txBox="1">
              <a:spLocks noChangeArrowheads="1"/>
            </p:cNvSpPr>
            <p:nvPr>
              <p:custDataLst>
                <p:tags r:id="rId8"/>
              </p:custDataLst>
            </p:nvPr>
          </p:nvSpPr>
          <p:spPr bwMode="auto">
            <a:xfrm>
              <a:off x="8077995" y="4425950"/>
              <a:ext cx="306494" cy="369332"/>
            </a:xfrm>
            <a:prstGeom prst="rect">
              <a:avLst/>
            </a:prstGeom>
            <a:noFill/>
            <a:ln w="9525">
              <a:noFill/>
              <a:miter lim="800000"/>
              <a:headEnd/>
              <a:tailEnd/>
            </a:ln>
          </p:spPr>
          <p:txBody>
            <a:bodyPr wrap="none">
              <a:spAutoFit/>
            </a:bodyPr>
            <a:lstStyle/>
            <a:p>
              <a:r>
                <a:rPr lang="en-US" b="1" dirty="0"/>
                <a:t>5</a:t>
              </a:r>
            </a:p>
          </p:txBody>
        </p:sp>
        <p:sp>
          <p:nvSpPr>
            <p:cNvPr id="29" name="Text Box 27">
              <a:extLst>
                <a:ext uri="{FF2B5EF4-FFF2-40B4-BE49-F238E27FC236}">
                  <a16:creationId xmlns:a16="http://schemas.microsoft.com/office/drawing/2014/main" id="{9645EF4E-BDEF-6EEB-5331-6E8F9FBA5508}"/>
                </a:ext>
              </a:extLst>
            </p:cNvPr>
            <p:cNvSpPr txBox="1">
              <a:spLocks noChangeArrowheads="1"/>
            </p:cNvSpPr>
            <p:nvPr>
              <p:custDataLst>
                <p:tags r:id="rId9"/>
              </p:custDataLst>
            </p:nvPr>
          </p:nvSpPr>
          <p:spPr bwMode="auto">
            <a:xfrm>
              <a:off x="8878463" y="4216400"/>
              <a:ext cx="306494" cy="369332"/>
            </a:xfrm>
            <a:prstGeom prst="rect">
              <a:avLst/>
            </a:prstGeom>
            <a:noFill/>
            <a:ln w="9525">
              <a:noFill/>
              <a:miter lim="800000"/>
              <a:headEnd/>
              <a:tailEnd/>
            </a:ln>
          </p:spPr>
          <p:txBody>
            <a:bodyPr wrap="none">
              <a:spAutoFit/>
            </a:bodyPr>
            <a:lstStyle/>
            <a:p>
              <a:r>
                <a:rPr lang="en-US" b="1" dirty="0"/>
                <a:t>8</a:t>
              </a:r>
            </a:p>
          </p:txBody>
        </p:sp>
        <p:sp>
          <p:nvSpPr>
            <p:cNvPr id="30" name="Text Box 27">
              <a:extLst>
                <a:ext uri="{FF2B5EF4-FFF2-40B4-BE49-F238E27FC236}">
                  <a16:creationId xmlns:a16="http://schemas.microsoft.com/office/drawing/2014/main" id="{E84E41FF-6BC8-E4D3-E2CF-50D799A5863C}"/>
                </a:ext>
              </a:extLst>
            </p:cNvPr>
            <p:cNvSpPr txBox="1">
              <a:spLocks noChangeArrowheads="1"/>
            </p:cNvSpPr>
            <p:nvPr>
              <p:custDataLst>
                <p:tags r:id="rId10"/>
              </p:custDataLst>
            </p:nvPr>
          </p:nvSpPr>
          <p:spPr bwMode="auto">
            <a:xfrm>
              <a:off x="10056458" y="4228940"/>
              <a:ext cx="306494" cy="369332"/>
            </a:xfrm>
            <a:prstGeom prst="rect">
              <a:avLst/>
            </a:prstGeom>
            <a:noFill/>
            <a:ln w="9525">
              <a:noFill/>
              <a:miter lim="800000"/>
              <a:headEnd/>
              <a:tailEnd/>
            </a:ln>
          </p:spPr>
          <p:txBody>
            <a:bodyPr wrap="none">
              <a:spAutoFit/>
            </a:bodyPr>
            <a:lstStyle/>
            <a:p>
              <a:r>
                <a:rPr lang="en-US" b="1" dirty="0"/>
                <a:t>4</a:t>
              </a:r>
            </a:p>
          </p:txBody>
        </p:sp>
        <p:sp>
          <p:nvSpPr>
            <p:cNvPr id="31" name="Text Box 27">
              <a:extLst>
                <a:ext uri="{FF2B5EF4-FFF2-40B4-BE49-F238E27FC236}">
                  <a16:creationId xmlns:a16="http://schemas.microsoft.com/office/drawing/2014/main" id="{0E21ACA9-AD4D-E112-E38D-50906302148E}"/>
                </a:ext>
              </a:extLst>
            </p:cNvPr>
            <p:cNvSpPr txBox="1">
              <a:spLocks noChangeArrowheads="1"/>
            </p:cNvSpPr>
            <p:nvPr>
              <p:custDataLst>
                <p:tags r:id="rId11"/>
              </p:custDataLst>
            </p:nvPr>
          </p:nvSpPr>
          <p:spPr bwMode="auto">
            <a:xfrm>
              <a:off x="11031552" y="4543425"/>
              <a:ext cx="306494" cy="369332"/>
            </a:xfrm>
            <a:prstGeom prst="rect">
              <a:avLst/>
            </a:prstGeom>
            <a:noFill/>
            <a:ln w="9525">
              <a:noFill/>
              <a:miter lim="800000"/>
              <a:headEnd/>
              <a:tailEnd/>
            </a:ln>
          </p:spPr>
          <p:txBody>
            <a:bodyPr wrap="none">
              <a:spAutoFit/>
            </a:bodyPr>
            <a:lstStyle/>
            <a:p>
              <a:r>
                <a:rPr lang="en-US" b="1" dirty="0"/>
                <a:t>6</a:t>
              </a:r>
            </a:p>
          </p:txBody>
        </p:sp>
        <p:sp>
          <p:nvSpPr>
            <p:cNvPr id="32" name="Text Box 27">
              <a:extLst>
                <a:ext uri="{FF2B5EF4-FFF2-40B4-BE49-F238E27FC236}">
                  <a16:creationId xmlns:a16="http://schemas.microsoft.com/office/drawing/2014/main" id="{8363DCF2-FE30-513E-049B-D71490CAB7D3}"/>
                </a:ext>
              </a:extLst>
            </p:cNvPr>
            <p:cNvSpPr txBox="1">
              <a:spLocks noChangeArrowheads="1"/>
            </p:cNvSpPr>
            <p:nvPr>
              <p:custDataLst>
                <p:tags r:id="rId12"/>
              </p:custDataLst>
            </p:nvPr>
          </p:nvSpPr>
          <p:spPr bwMode="auto">
            <a:xfrm>
              <a:off x="9583935" y="4912093"/>
              <a:ext cx="306494" cy="369332"/>
            </a:xfrm>
            <a:prstGeom prst="rect">
              <a:avLst/>
            </a:prstGeom>
            <a:noFill/>
            <a:ln w="9525">
              <a:noFill/>
              <a:miter lim="800000"/>
              <a:headEnd/>
              <a:tailEnd/>
            </a:ln>
          </p:spPr>
          <p:txBody>
            <a:bodyPr wrap="none">
              <a:spAutoFit/>
            </a:bodyPr>
            <a:lstStyle/>
            <a:p>
              <a:r>
                <a:rPr lang="en-US" b="1" dirty="0"/>
                <a:t>1</a:t>
              </a:r>
            </a:p>
          </p:txBody>
        </p:sp>
        <p:sp>
          <p:nvSpPr>
            <p:cNvPr id="33" name="Text Box 27">
              <a:extLst>
                <a:ext uri="{FF2B5EF4-FFF2-40B4-BE49-F238E27FC236}">
                  <a16:creationId xmlns:a16="http://schemas.microsoft.com/office/drawing/2014/main" id="{4D3C603E-5F31-18E1-B576-372C6775989E}"/>
                </a:ext>
              </a:extLst>
            </p:cNvPr>
            <p:cNvSpPr txBox="1">
              <a:spLocks noChangeArrowheads="1"/>
            </p:cNvSpPr>
            <p:nvPr>
              <p:custDataLst>
                <p:tags r:id="rId13"/>
              </p:custDataLst>
            </p:nvPr>
          </p:nvSpPr>
          <p:spPr bwMode="auto">
            <a:xfrm>
              <a:off x="9747513" y="3054171"/>
              <a:ext cx="306494" cy="369332"/>
            </a:xfrm>
            <a:prstGeom prst="rect">
              <a:avLst/>
            </a:prstGeom>
            <a:noFill/>
            <a:ln w="9525">
              <a:noFill/>
              <a:miter lim="800000"/>
              <a:headEnd/>
              <a:tailEnd/>
            </a:ln>
          </p:spPr>
          <p:txBody>
            <a:bodyPr wrap="square">
              <a:spAutoFit/>
            </a:bodyPr>
            <a:lstStyle/>
            <a:p>
              <a:r>
                <a:rPr lang="en-US" b="1" dirty="0"/>
                <a:t>3</a:t>
              </a:r>
            </a:p>
          </p:txBody>
        </p:sp>
        <p:cxnSp>
          <p:nvCxnSpPr>
            <p:cNvPr id="35" name="Straight Connector 34">
              <a:extLst>
                <a:ext uri="{FF2B5EF4-FFF2-40B4-BE49-F238E27FC236}">
                  <a16:creationId xmlns:a16="http://schemas.microsoft.com/office/drawing/2014/main" id="{EB08C462-9B99-6561-7E17-51AE355CCCFC}"/>
                </a:ext>
              </a:extLst>
            </p:cNvPr>
            <p:cNvCxnSpPr>
              <a:stCxn id="3" idx="6"/>
              <a:endCxn id="6" idx="2"/>
            </p:cNvCxnSpPr>
            <p:nvPr/>
          </p:nvCxnSpPr>
          <p:spPr>
            <a:xfrm flipV="1">
              <a:off x="8756254" y="2772275"/>
              <a:ext cx="1595650" cy="360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D0564B-97D2-0C68-D74F-0AD4FBA79F33}"/>
                </a:ext>
              </a:extLst>
            </p:cNvPr>
            <p:cNvCxnSpPr>
              <a:cxnSpLocks/>
              <a:stCxn id="3" idx="3"/>
              <a:endCxn id="4" idx="0"/>
            </p:cNvCxnSpPr>
            <p:nvPr/>
          </p:nvCxnSpPr>
          <p:spPr>
            <a:xfrm flipH="1">
              <a:off x="7943454" y="2973018"/>
              <a:ext cx="415103" cy="7250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62F396-F2EE-E44D-0105-5644755CEBFE}"/>
                </a:ext>
              </a:extLst>
            </p:cNvPr>
            <p:cNvCxnSpPr>
              <a:cxnSpLocks/>
              <a:stCxn id="8" idx="1"/>
              <a:endCxn id="4" idx="5"/>
            </p:cNvCxnSpPr>
            <p:nvPr/>
          </p:nvCxnSpPr>
          <p:spPr>
            <a:xfrm flipH="1" flipV="1">
              <a:off x="8108185" y="4095757"/>
              <a:ext cx="716303" cy="1015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F79FD91-BB7A-8D45-680C-6F7B7CE95E1A}"/>
                </a:ext>
              </a:extLst>
            </p:cNvPr>
            <p:cNvCxnSpPr>
              <a:cxnSpLocks/>
              <a:stCxn id="8" idx="6"/>
              <a:endCxn id="9" idx="2"/>
            </p:cNvCxnSpPr>
            <p:nvPr/>
          </p:nvCxnSpPr>
          <p:spPr>
            <a:xfrm>
              <a:off x="9222185" y="5275660"/>
              <a:ext cx="1223976" cy="297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EE14470-A9E2-5AC9-3D30-75D6D166FE2D}"/>
                </a:ext>
              </a:extLst>
            </p:cNvPr>
            <p:cNvCxnSpPr>
              <a:cxnSpLocks/>
              <a:stCxn id="9" idx="7"/>
              <a:endCxn id="7" idx="4"/>
            </p:cNvCxnSpPr>
            <p:nvPr/>
          </p:nvCxnSpPr>
          <p:spPr>
            <a:xfrm flipV="1">
              <a:off x="10843858" y="4153104"/>
              <a:ext cx="298819" cy="9875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AECC0E-DAAB-AA58-4B64-C2796A0552F0}"/>
                </a:ext>
              </a:extLst>
            </p:cNvPr>
            <p:cNvCxnSpPr>
              <a:cxnSpLocks/>
              <a:stCxn id="7" idx="0"/>
              <a:endCxn id="6" idx="5"/>
            </p:cNvCxnSpPr>
            <p:nvPr/>
          </p:nvCxnSpPr>
          <p:spPr>
            <a:xfrm flipH="1" flipV="1">
              <a:off x="10749601" y="2937006"/>
              <a:ext cx="393076" cy="7501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0606212-79A3-7ED0-AA21-92096F8AC518}"/>
                </a:ext>
              </a:extLst>
            </p:cNvPr>
            <p:cNvCxnSpPr>
              <a:cxnSpLocks/>
              <a:stCxn id="6" idx="3"/>
              <a:endCxn id="5" idx="7"/>
            </p:cNvCxnSpPr>
            <p:nvPr/>
          </p:nvCxnSpPr>
          <p:spPr>
            <a:xfrm flipH="1">
              <a:off x="9729248" y="2937006"/>
              <a:ext cx="690890" cy="8292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D19F2DA-F948-3694-8C8D-AB176DC9AC1D}"/>
                </a:ext>
              </a:extLst>
            </p:cNvPr>
            <p:cNvCxnSpPr>
              <a:cxnSpLocks/>
              <a:stCxn id="5" idx="1"/>
              <a:endCxn id="3" idx="5"/>
            </p:cNvCxnSpPr>
            <p:nvPr/>
          </p:nvCxnSpPr>
          <p:spPr>
            <a:xfrm flipH="1" flipV="1">
              <a:off x="8688020" y="2973018"/>
              <a:ext cx="711765" cy="7932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7ED6625-BB19-6264-721E-ABC3C47D14A4}"/>
                </a:ext>
              </a:extLst>
            </p:cNvPr>
            <p:cNvCxnSpPr>
              <a:cxnSpLocks/>
              <a:stCxn id="5" idx="2"/>
              <a:endCxn id="4" idx="6"/>
            </p:cNvCxnSpPr>
            <p:nvPr/>
          </p:nvCxnSpPr>
          <p:spPr>
            <a:xfrm flipH="1">
              <a:off x="8176419" y="3931025"/>
              <a:ext cx="1155132"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50A9AB-4FE7-8E33-1D84-12CA9CFD2BB0}"/>
                </a:ext>
              </a:extLst>
            </p:cNvPr>
            <p:cNvCxnSpPr>
              <a:cxnSpLocks/>
              <a:stCxn id="5" idx="3"/>
              <a:endCxn id="8" idx="0"/>
            </p:cNvCxnSpPr>
            <p:nvPr/>
          </p:nvCxnSpPr>
          <p:spPr>
            <a:xfrm flipH="1">
              <a:off x="8989220" y="4095756"/>
              <a:ext cx="410565" cy="9469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618" name="Straight Connector 67617">
              <a:extLst>
                <a:ext uri="{FF2B5EF4-FFF2-40B4-BE49-F238E27FC236}">
                  <a16:creationId xmlns:a16="http://schemas.microsoft.com/office/drawing/2014/main" id="{0A764217-7FF5-8F23-FBC1-16F0D4CC266F}"/>
                </a:ext>
              </a:extLst>
            </p:cNvPr>
            <p:cNvCxnSpPr>
              <a:cxnSpLocks/>
              <a:stCxn id="5" idx="5"/>
              <a:endCxn id="9" idx="1"/>
            </p:cNvCxnSpPr>
            <p:nvPr/>
          </p:nvCxnSpPr>
          <p:spPr>
            <a:xfrm>
              <a:off x="9729248" y="4095756"/>
              <a:ext cx="785147" cy="10449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621" name="Straight Connector 67620">
              <a:extLst>
                <a:ext uri="{FF2B5EF4-FFF2-40B4-BE49-F238E27FC236}">
                  <a16:creationId xmlns:a16="http://schemas.microsoft.com/office/drawing/2014/main" id="{FE428520-5333-5405-1169-33DBB90E6E68}"/>
                </a:ext>
              </a:extLst>
            </p:cNvPr>
            <p:cNvCxnSpPr>
              <a:cxnSpLocks/>
              <a:stCxn id="5" idx="6"/>
              <a:endCxn id="7" idx="2"/>
            </p:cNvCxnSpPr>
            <p:nvPr/>
          </p:nvCxnSpPr>
          <p:spPr>
            <a:xfrm flipV="1">
              <a:off x="9797482" y="3920139"/>
              <a:ext cx="1112229" cy="10886"/>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67626" name="Straight Connector 67625">
            <a:extLst>
              <a:ext uri="{FF2B5EF4-FFF2-40B4-BE49-F238E27FC236}">
                <a16:creationId xmlns:a16="http://schemas.microsoft.com/office/drawing/2014/main" id="{4565DA8C-EF0D-BAAA-4C0E-CEC5EAD275BD}"/>
              </a:ext>
            </a:extLst>
          </p:cNvPr>
          <p:cNvCxnSpPr/>
          <p:nvPr/>
        </p:nvCxnSpPr>
        <p:spPr>
          <a:xfrm flipV="1">
            <a:off x="3295461" y="4092260"/>
            <a:ext cx="950802" cy="941467"/>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67627" name="TextBox 67626">
            <a:extLst>
              <a:ext uri="{FF2B5EF4-FFF2-40B4-BE49-F238E27FC236}">
                <a16:creationId xmlns:a16="http://schemas.microsoft.com/office/drawing/2014/main" id="{E29541FA-194B-060C-037A-358A55E8A968}"/>
              </a:ext>
            </a:extLst>
          </p:cNvPr>
          <p:cNvSpPr txBox="1"/>
          <p:nvPr/>
        </p:nvSpPr>
        <p:spPr>
          <a:xfrm>
            <a:off x="1921117" y="5096003"/>
            <a:ext cx="2791077" cy="646331"/>
          </a:xfrm>
          <a:prstGeom prst="rect">
            <a:avLst/>
          </a:prstGeom>
          <a:noFill/>
        </p:spPr>
        <p:txBody>
          <a:bodyPr wrap="square" rtlCol="0">
            <a:spAutoFit/>
          </a:bodyPr>
          <a:lstStyle/>
          <a:p>
            <a:r>
              <a:rPr lang="en-US" dirty="0"/>
              <a:t>How do we quickly find the MST of a bigger graph?</a:t>
            </a:r>
          </a:p>
        </p:txBody>
      </p:sp>
      <p:cxnSp>
        <p:nvCxnSpPr>
          <p:cNvPr id="67628" name="Straight Connector 67627">
            <a:extLst>
              <a:ext uri="{FF2B5EF4-FFF2-40B4-BE49-F238E27FC236}">
                <a16:creationId xmlns:a16="http://schemas.microsoft.com/office/drawing/2014/main" id="{8068EC34-0988-9F5D-7F92-F0BB987BDF34}"/>
              </a:ext>
            </a:extLst>
          </p:cNvPr>
          <p:cNvCxnSpPr>
            <a:cxnSpLocks/>
          </p:cNvCxnSpPr>
          <p:nvPr/>
        </p:nvCxnSpPr>
        <p:spPr>
          <a:xfrm flipH="1" flipV="1">
            <a:off x="8075691" y="4209861"/>
            <a:ext cx="596152" cy="1032095"/>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67629" name="TextBox 67628">
            <a:extLst>
              <a:ext uri="{FF2B5EF4-FFF2-40B4-BE49-F238E27FC236}">
                <a16:creationId xmlns:a16="http://schemas.microsoft.com/office/drawing/2014/main" id="{CA292642-086C-E332-9FDB-63D1F15EF45D}"/>
              </a:ext>
            </a:extLst>
          </p:cNvPr>
          <p:cNvSpPr txBox="1"/>
          <p:nvPr/>
        </p:nvSpPr>
        <p:spPr>
          <a:xfrm>
            <a:off x="8217937" y="5328969"/>
            <a:ext cx="2791077" cy="923330"/>
          </a:xfrm>
          <a:prstGeom prst="rect">
            <a:avLst/>
          </a:prstGeom>
          <a:noFill/>
        </p:spPr>
        <p:txBody>
          <a:bodyPr wrap="square" rtlCol="0">
            <a:spAutoFit/>
          </a:bodyPr>
          <a:lstStyle/>
          <a:p>
            <a:r>
              <a:rPr lang="en-US" dirty="0"/>
              <a:t>Once again, we need some kind of </a:t>
            </a:r>
            <a:r>
              <a:rPr lang="en-US" b="1" i="1" u="sng" dirty="0"/>
              <a:t>key idea </a:t>
            </a:r>
            <a:r>
              <a:rPr lang="en-US" dirty="0"/>
              <a:t>that we can build an algorithm from!</a:t>
            </a:r>
          </a:p>
        </p:txBody>
      </p:sp>
    </p:spTree>
    <p:extLst>
      <p:ext uri="{BB962C8B-B14F-4D97-AF65-F5344CB8AC3E}">
        <p14:creationId xmlns:p14="http://schemas.microsoft.com/office/powerpoint/2010/main" val="240967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custDataLst>
              <p:tags r:id="rId1"/>
            </p:custDataLst>
          </p:nvPr>
        </p:nvSpPr>
        <p:spPr>
          <a:xfrm>
            <a:off x="1141412" y="239463"/>
            <a:ext cx="9905998" cy="694234"/>
          </a:xfrm>
        </p:spPr>
        <p:txBody>
          <a:bodyPr/>
          <a:lstStyle/>
          <a:p>
            <a:pPr algn="ctr" eaLnBrk="1" hangingPunct="1"/>
            <a:r>
              <a:rPr lang="en-US" dirty="0"/>
              <a:t>Prim’s algorithm</a:t>
            </a:r>
          </a:p>
        </p:txBody>
      </p:sp>
      <p:sp>
        <p:nvSpPr>
          <p:cNvPr id="43" name="Rectangle 3">
            <a:extLst>
              <a:ext uri="{FF2B5EF4-FFF2-40B4-BE49-F238E27FC236}">
                <a16:creationId xmlns:a16="http://schemas.microsoft.com/office/drawing/2014/main" id="{D34D04A9-5F69-6B74-D425-D13A7D0B4310}"/>
              </a:ext>
            </a:extLst>
          </p:cNvPr>
          <p:cNvSpPr txBox="1">
            <a:spLocks noChangeArrowheads="1"/>
          </p:cNvSpPr>
          <p:nvPr>
            <p:custDataLst>
              <p:tags r:id="rId2"/>
            </p:custDataLst>
          </p:nvPr>
        </p:nvSpPr>
        <p:spPr>
          <a:xfrm>
            <a:off x="1082673" y="1141323"/>
            <a:ext cx="9905999" cy="1041401"/>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Key Idea</a:t>
            </a:r>
            <a:r>
              <a:rPr lang="en-US" b="1" dirty="0">
                <a:solidFill>
                  <a:schemeClr val="bg1"/>
                </a:solidFill>
              </a:rPr>
              <a:t>: </a:t>
            </a:r>
            <a:r>
              <a:rPr lang="en-US" dirty="0">
                <a:solidFill>
                  <a:schemeClr val="bg1"/>
                </a:solidFill>
              </a:rPr>
              <a:t>Maintain three groups of nodes. </a:t>
            </a:r>
            <a:r>
              <a:rPr lang="en-US" b="1" i="1" dirty="0">
                <a:solidFill>
                  <a:schemeClr val="bg1"/>
                </a:solidFill>
              </a:rPr>
              <a:t>Known </a:t>
            </a:r>
            <a:r>
              <a:rPr lang="en-US" dirty="0">
                <a:solidFill>
                  <a:schemeClr val="bg1"/>
                </a:solidFill>
              </a:rPr>
              <a:t>nodes (current </a:t>
            </a:r>
            <a:r>
              <a:rPr lang="en-US" dirty="0" err="1">
                <a:solidFill>
                  <a:schemeClr val="bg1"/>
                </a:solidFill>
              </a:rPr>
              <a:t>mst</a:t>
            </a:r>
            <a:r>
              <a:rPr lang="en-US" dirty="0">
                <a:solidFill>
                  <a:schemeClr val="bg1"/>
                </a:solidFill>
              </a:rPr>
              <a:t>), </a:t>
            </a:r>
            <a:r>
              <a:rPr lang="en-US" b="1" i="1" dirty="0">
                <a:solidFill>
                  <a:schemeClr val="bg1"/>
                </a:solidFill>
              </a:rPr>
              <a:t>fringe</a:t>
            </a:r>
            <a:r>
              <a:rPr lang="en-US" dirty="0">
                <a:solidFill>
                  <a:schemeClr val="bg1"/>
                </a:solidFill>
              </a:rPr>
              <a:t> nodes, and </a:t>
            </a:r>
            <a:r>
              <a:rPr lang="en-US" b="1" i="1" dirty="0">
                <a:solidFill>
                  <a:schemeClr val="bg1"/>
                </a:solidFill>
              </a:rPr>
              <a:t>unknown</a:t>
            </a:r>
            <a:r>
              <a:rPr lang="en-US" dirty="0">
                <a:solidFill>
                  <a:schemeClr val="bg1"/>
                </a:solidFill>
              </a:rPr>
              <a:t> nodes. Grow the current MST one node at a time.</a:t>
            </a:r>
          </a:p>
        </p:txBody>
      </p:sp>
      <p:sp>
        <p:nvSpPr>
          <p:cNvPr id="44" name="TextBox 43">
            <a:extLst>
              <a:ext uri="{FF2B5EF4-FFF2-40B4-BE49-F238E27FC236}">
                <a16:creationId xmlns:a16="http://schemas.microsoft.com/office/drawing/2014/main" id="{F46D3FDA-51F4-484D-0365-90E447E39FA7}"/>
              </a:ext>
            </a:extLst>
          </p:cNvPr>
          <p:cNvSpPr txBox="1"/>
          <p:nvPr/>
        </p:nvSpPr>
        <p:spPr>
          <a:xfrm>
            <a:off x="712413" y="2501813"/>
            <a:ext cx="4195986" cy="1200329"/>
          </a:xfrm>
          <a:prstGeom prst="rect">
            <a:avLst/>
          </a:prstGeom>
          <a:noFill/>
          <a:ln>
            <a:solidFill>
              <a:schemeClr val="accent2"/>
            </a:solidFill>
          </a:ln>
        </p:spPr>
        <p:txBody>
          <a:bodyPr wrap="square" rtlCol="0">
            <a:spAutoFit/>
          </a:bodyPr>
          <a:lstStyle/>
          <a:p>
            <a:r>
              <a:rPr lang="en-US" b="1" i="1" u="sng" dirty="0"/>
              <a:t>Known nodes (and edges)</a:t>
            </a:r>
            <a:r>
              <a:rPr lang="en-US" i="1" dirty="0"/>
              <a:t> are the minimum spanning tree of the subgraph involving only those nodes. This is correct and will never change once set</a:t>
            </a:r>
          </a:p>
        </p:txBody>
      </p:sp>
      <p:sp>
        <p:nvSpPr>
          <p:cNvPr id="45" name="TextBox 44">
            <a:extLst>
              <a:ext uri="{FF2B5EF4-FFF2-40B4-BE49-F238E27FC236}">
                <a16:creationId xmlns:a16="http://schemas.microsoft.com/office/drawing/2014/main" id="{A36C3848-C196-C084-6C9E-2ED1CFDD842D}"/>
              </a:ext>
            </a:extLst>
          </p:cNvPr>
          <p:cNvSpPr txBox="1"/>
          <p:nvPr/>
        </p:nvSpPr>
        <p:spPr>
          <a:xfrm>
            <a:off x="8750740" y="5141209"/>
            <a:ext cx="2586886" cy="1477328"/>
          </a:xfrm>
          <a:prstGeom prst="rect">
            <a:avLst/>
          </a:prstGeom>
          <a:noFill/>
          <a:ln>
            <a:solidFill>
              <a:schemeClr val="accent3"/>
            </a:solidFill>
          </a:ln>
        </p:spPr>
        <p:txBody>
          <a:bodyPr wrap="square" rtlCol="0">
            <a:spAutoFit/>
          </a:bodyPr>
          <a:lstStyle/>
          <a:p>
            <a:r>
              <a:rPr lang="en-US" i="1" dirty="0"/>
              <a:t>Fringe nodes are reachable via one edge from a known node. They can be added into the MST for the cost of that one edge!</a:t>
            </a:r>
          </a:p>
        </p:txBody>
      </p:sp>
      <p:sp>
        <p:nvSpPr>
          <p:cNvPr id="46" name="TextBox 45">
            <a:extLst>
              <a:ext uri="{FF2B5EF4-FFF2-40B4-BE49-F238E27FC236}">
                <a16:creationId xmlns:a16="http://schemas.microsoft.com/office/drawing/2014/main" id="{B2F47939-94A9-262C-7D90-B66B8BD90B59}"/>
              </a:ext>
            </a:extLst>
          </p:cNvPr>
          <p:cNvSpPr txBox="1"/>
          <p:nvPr/>
        </p:nvSpPr>
        <p:spPr>
          <a:xfrm>
            <a:off x="9098217" y="2750642"/>
            <a:ext cx="2239409" cy="1477328"/>
          </a:xfrm>
          <a:prstGeom prst="rect">
            <a:avLst/>
          </a:prstGeom>
          <a:noFill/>
          <a:ln>
            <a:solidFill>
              <a:schemeClr val="accent4"/>
            </a:solidFill>
          </a:ln>
        </p:spPr>
        <p:txBody>
          <a:bodyPr wrap="square" rtlCol="0">
            <a:spAutoFit/>
          </a:bodyPr>
          <a:lstStyle/>
          <a:p>
            <a:r>
              <a:rPr lang="en-US" i="1" dirty="0"/>
              <a:t>Unknown nodes have not been seen by the algorithm yet. They will become fringe, and then known eventually</a:t>
            </a:r>
          </a:p>
        </p:txBody>
      </p:sp>
      <p:grpSp>
        <p:nvGrpSpPr>
          <p:cNvPr id="65536" name="Group 65535">
            <a:extLst>
              <a:ext uri="{FF2B5EF4-FFF2-40B4-BE49-F238E27FC236}">
                <a16:creationId xmlns:a16="http://schemas.microsoft.com/office/drawing/2014/main" id="{FEC6F6A5-D34C-E0BE-DCFA-15C25AA44807}"/>
              </a:ext>
            </a:extLst>
          </p:cNvPr>
          <p:cNvGrpSpPr/>
          <p:nvPr/>
        </p:nvGrpSpPr>
        <p:grpSpPr>
          <a:xfrm>
            <a:off x="3986617" y="2900555"/>
            <a:ext cx="4672228" cy="3261992"/>
            <a:chOff x="3823655" y="2900555"/>
            <a:chExt cx="4672228" cy="3261992"/>
          </a:xfrm>
        </p:grpSpPr>
        <p:sp>
          <p:nvSpPr>
            <p:cNvPr id="3" name="Freeform 2">
              <a:extLst>
                <a:ext uri="{FF2B5EF4-FFF2-40B4-BE49-F238E27FC236}">
                  <a16:creationId xmlns:a16="http://schemas.microsoft.com/office/drawing/2014/main" id="{1171D6A1-C442-C958-747F-7285B80F08C9}"/>
                </a:ext>
              </a:extLst>
            </p:cNvPr>
            <p:cNvSpPr/>
            <p:nvPr/>
          </p:nvSpPr>
          <p:spPr>
            <a:xfrm>
              <a:off x="4494981" y="3435851"/>
              <a:ext cx="2915217" cy="2513336"/>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0BA5738-611C-35DF-9366-D650D10234F0}"/>
                </a:ext>
              </a:extLst>
            </p:cNvPr>
            <p:cNvSpPr/>
            <p:nvPr/>
          </p:nvSpPr>
          <p:spPr>
            <a:xfrm>
              <a:off x="5077744" y="3863742"/>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5" name="Oval 4">
              <a:extLst>
                <a:ext uri="{FF2B5EF4-FFF2-40B4-BE49-F238E27FC236}">
                  <a16:creationId xmlns:a16="http://schemas.microsoft.com/office/drawing/2014/main" id="{33507764-D4E1-D647-B689-FEEB4C29A59A}"/>
                </a:ext>
              </a:extLst>
            </p:cNvPr>
            <p:cNvSpPr/>
            <p:nvPr/>
          </p:nvSpPr>
          <p:spPr>
            <a:xfrm>
              <a:off x="6300587" y="4077102"/>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Oval 5">
              <a:extLst>
                <a:ext uri="{FF2B5EF4-FFF2-40B4-BE49-F238E27FC236}">
                  <a16:creationId xmlns:a16="http://schemas.microsoft.com/office/drawing/2014/main" id="{2245E462-8612-72FF-C8C3-177BDBA0A65A}"/>
                </a:ext>
              </a:extLst>
            </p:cNvPr>
            <p:cNvSpPr/>
            <p:nvPr/>
          </p:nvSpPr>
          <p:spPr>
            <a:xfrm>
              <a:off x="6836187" y="4586941"/>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Oval 6">
              <a:extLst>
                <a:ext uri="{FF2B5EF4-FFF2-40B4-BE49-F238E27FC236}">
                  <a16:creationId xmlns:a16="http://schemas.microsoft.com/office/drawing/2014/main" id="{9D944DD9-06D6-A6D8-D392-5EA2C6362C8F}"/>
                </a:ext>
              </a:extLst>
            </p:cNvPr>
            <p:cNvSpPr/>
            <p:nvPr/>
          </p:nvSpPr>
          <p:spPr>
            <a:xfrm>
              <a:off x="5142203" y="5013661"/>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Oval 8">
              <a:extLst>
                <a:ext uri="{FF2B5EF4-FFF2-40B4-BE49-F238E27FC236}">
                  <a16:creationId xmlns:a16="http://schemas.microsoft.com/office/drawing/2014/main" id="{64B01151-DA44-9EE6-398C-F9CE16C676AA}"/>
                </a:ext>
              </a:extLst>
            </p:cNvPr>
            <p:cNvSpPr/>
            <p:nvPr/>
          </p:nvSpPr>
          <p:spPr>
            <a:xfrm>
              <a:off x="5677175" y="4632649"/>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4D35F718-E12D-8DB8-E907-9293E9120C51}"/>
                </a:ext>
              </a:extLst>
            </p:cNvPr>
            <p:cNvSpPr/>
            <p:nvPr/>
          </p:nvSpPr>
          <p:spPr>
            <a:xfrm>
              <a:off x="6300587" y="3116397"/>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1AEF85F6-4C11-9448-696C-BD09C7A3677B}"/>
                </a:ext>
              </a:extLst>
            </p:cNvPr>
            <p:cNvSpPr/>
            <p:nvPr/>
          </p:nvSpPr>
          <p:spPr>
            <a:xfrm>
              <a:off x="7642443" y="4587122"/>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E2FBBBA1-8EE6-979E-E28B-5D9D59D1C423}"/>
                </a:ext>
              </a:extLst>
            </p:cNvPr>
            <p:cNvSpPr/>
            <p:nvPr/>
          </p:nvSpPr>
          <p:spPr>
            <a:xfrm>
              <a:off x="4432489" y="5735827"/>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Straight Connector 12">
              <a:extLst>
                <a:ext uri="{FF2B5EF4-FFF2-40B4-BE49-F238E27FC236}">
                  <a16:creationId xmlns:a16="http://schemas.microsoft.com/office/drawing/2014/main" id="{D20CF444-6AF8-1D8C-EB29-BE3E75831DD7}"/>
                </a:ext>
              </a:extLst>
            </p:cNvPr>
            <p:cNvCxnSpPr>
              <a:cxnSpLocks/>
              <a:stCxn id="5" idx="0"/>
              <a:endCxn id="10" idx="4"/>
            </p:cNvCxnSpPr>
            <p:nvPr/>
          </p:nvCxnSpPr>
          <p:spPr>
            <a:xfrm flipV="1">
              <a:off x="6513947" y="3543117"/>
              <a:ext cx="0" cy="533985"/>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CAF5D74-F0CD-60DA-BA46-3CF1B7C546DA}"/>
                </a:ext>
              </a:extLst>
            </p:cNvPr>
            <p:cNvCxnSpPr>
              <a:cxnSpLocks/>
              <a:stCxn id="6" idx="6"/>
              <a:endCxn id="11" idx="2"/>
            </p:cNvCxnSpPr>
            <p:nvPr/>
          </p:nvCxnSpPr>
          <p:spPr>
            <a:xfrm>
              <a:off x="7262907" y="4800301"/>
              <a:ext cx="379536" cy="181"/>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55699E70-B3FC-F8CA-4FB6-3A38CD301401}"/>
                </a:ext>
              </a:extLst>
            </p:cNvPr>
            <p:cNvCxnSpPr>
              <a:cxnSpLocks/>
              <a:stCxn id="7" idx="3"/>
              <a:endCxn id="12" idx="7"/>
            </p:cNvCxnSpPr>
            <p:nvPr/>
          </p:nvCxnSpPr>
          <p:spPr>
            <a:xfrm flipH="1">
              <a:off x="4796717" y="5377889"/>
              <a:ext cx="407978" cy="42043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sp>
          <p:nvSpPr>
            <p:cNvPr id="16" name="Oval 15">
              <a:extLst>
                <a:ext uri="{FF2B5EF4-FFF2-40B4-BE49-F238E27FC236}">
                  <a16:creationId xmlns:a16="http://schemas.microsoft.com/office/drawing/2014/main" id="{F03C071D-7A43-1FE5-84D8-7EAAAC77C26A}"/>
                </a:ext>
              </a:extLst>
            </p:cNvPr>
            <p:cNvSpPr/>
            <p:nvPr/>
          </p:nvSpPr>
          <p:spPr>
            <a:xfrm>
              <a:off x="7069682" y="2900555"/>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5C5F2867-0B30-CFEE-8210-BED63A8CA36C}"/>
                </a:ext>
              </a:extLst>
            </p:cNvPr>
            <p:cNvSpPr/>
            <p:nvPr/>
          </p:nvSpPr>
          <p:spPr>
            <a:xfrm>
              <a:off x="8012806" y="5357104"/>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A1AAE4C1-8622-8CFF-2D4B-0F8363C2500E}"/>
                </a:ext>
              </a:extLst>
            </p:cNvPr>
            <p:cNvSpPr/>
            <p:nvPr/>
          </p:nvSpPr>
          <p:spPr>
            <a:xfrm>
              <a:off x="8069163" y="3863742"/>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9D29F5F2-F399-B6E0-06BA-A0654181DFE2}"/>
                </a:ext>
              </a:extLst>
            </p:cNvPr>
            <p:cNvSpPr/>
            <p:nvPr/>
          </p:nvSpPr>
          <p:spPr>
            <a:xfrm>
              <a:off x="3823655" y="4951169"/>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9" name="Straight Connector 48">
              <a:extLst>
                <a:ext uri="{FF2B5EF4-FFF2-40B4-BE49-F238E27FC236}">
                  <a16:creationId xmlns:a16="http://schemas.microsoft.com/office/drawing/2014/main" id="{29C6A4BA-4DFC-F9BD-07C8-46498385450A}"/>
                </a:ext>
              </a:extLst>
            </p:cNvPr>
            <p:cNvCxnSpPr>
              <a:cxnSpLocks/>
              <a:stCxn id="9" idx="1"/>
              <a:endCxn id="4" idx="5"/>
            </p:cNvCxnSpPr>
            <p:nvPr/>
          </p:nvCxnSpPr>
          <p:spPr>
            <a:xfrm flipH="1" flipV="1">
              <a:off x="5441972" y="4227970"/>
              <a:ext cx="297695" cy="467171"/>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28649CD7-7A58-9D99-D381-66F8F660D6B3}"/>
                </a:ext>
              </a:extLst>
            </p:cNvPr>
            <p:cNvCxnSpPr>
              <a:cxnSpLocks/>
              <a:stCxn id="9" idx="2"/>
              <a:endCxn id="7" idx="7"/>
            </p:cNvCxnSpPr>
            <p:nvPr/>
          </p:nvCxnSpPr>
          <p:spPr>
            <a:xfrm flipH="1">
              <a:off x="5506431" y="4846009"/>
              <a:ext cx="170744" cy="230144"/>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98D6B97F-8772-3CA2-9EDF-A78D44D50027}"/>
                </a:ext>
              </a:extLst>
            </p:cNvPr>
            <p:cNvCxnSpPr>
              <a:cxnSpLocks/>
              <a:stCxn id="9" idx="7"/>
              <a:endCxn id="5" idx="3"/>
            </p:cNvCxnSpPr>
            <p:nvPr/>
          </p:nvCxnSpPr>
          <p:spPr>
            <a:xfrm flipV="1">
              <a:off x="6041403" y="4441330"/>
              <a:ext cx="321676" cy="253811"/>
            </a:xfrm>
            <a:prstGeom prst="line">
              <a:avLst/>
            </a:prstGeom>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7CB5F9F8-C479-D7DF-C9D0-0E9A29D21CC4}"/>
                </a:ext>
              </a:extLst>
            </p:cNvPr>
            <p:cNvCxnSpPr>
              <a:cxnSpLocks/>
              <a:stCxn id="6" idx="1"/>
              <a:endCxn id="5" idx="5"/>
            </p:cNvCxnSpPr>
            <p:nvPr/>
          </p:nvCxnSpPr>
          <p:spPr>
            <a:xfrm flipH="1" flipV="1">
              <a:off x="6664815" y="4441330"/>
              <a:ext cx="233864" cy="208103"/>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89652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265433"/>
            <a:ext cx="9905998" cy="621807"/>
          </a:xfrm>
        </p:spPr>
        <p:txBody>
          <a:bodyPr/>
          <a:lstStyle/>
          <a:p>
            <a:pPr algn="ctr" eaLnBrk="1" hangingPunct="1"/>
            <a:r>
              <a:rPr lang="en-US" dirty="0"/>
              <a:t>Prim’s Algorithm for MST</a:t>
            </a:r>
          </a:p>
        </p:txBody>
      </p:sp>
      <p:sp>
        <p:nvSpPr>
          <p:cNvPr id="66563" name="Rectangle 3"/>
          <p:cNvSpPr>
            <a:spLocks noGrp="1" noChangeArrowheads="1"/>
          </p:cNvSpPr>
          <p:nvPr>
            <p:ph sz="quarter" idx="1"/>
            <p:custDataLst>
              <p:tags r:id="rId2"/>
            </p:custDataLst>
          </p:nvPr>
        </p:nvSpPr>
        <p:spPr>
          <a:xfrm>
            <a:off x="1018514" y="1706282"/>
            <a:ext cx="10154971" cy="3617159"/>
          </a:xfrm>
          <a:solidFill>
            <a:schemeClr val="tx1">
              <a:lumMod val="95000"/>
            </a:schemeClr>
          </a:solidFill>
          <a:ln>
            <a:solidFill>
              <a:schemeClr val="bg1"/>
            </a:solidFill>
          </a:ln>
        </p:spPr>
        <p:txBody>
          <a:bodyPr>
            <a:normAutofit/>
          </a:bodyPr>
          <a:lstStyle/>
          <a:p>
            <a:pPr marL="0"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Pick any node to be </a:t>
            </a:r>
            <a:r>
              <a:rPr lang="en-US" sz="1800" i="1" dirty="0">
                <a:solidFill>
                  <a:schemeClr val="accent2"/>
                </a:solidFill>
                <a:latin typeface="Courier New" panose="02070309020205020404" pitchFamily="49" charset="0"/>
                <a:cs typeface="Courier New" panose="02070309020205020404" pitchFamily="49" charset="0"/>
              </a:rPr>
              <a:t>root s</a:t>
            </a:r>
          </a:p>
          <a:p>
            <a:pPr marL="0"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Pick the edge (</a:t>
            </a:r>
            <a:r>
              <a:rPr lang="en-US" sz="1800" i="1" dirty="0" err="1">
                <a:solidFill>
                  <a:sysClr val="windowText" lastClr="000000"/>
                </a:solidFill>
                <a:latin typeface="Courier New" panose="02070309020205020404" pitchFamily="49" charset="0"/>
                <a:cs typeface="Courier New" panose="02070309020205020404" pitchFamily="49" charset="0"/>
              </a:rPr>
              <a:t>u,v</a:t>
            </a:r>
            <a:r>
              <a:rPr lang="en-US" sz="1800" i="1" dirty="0">
                <a:solidFill>
                  <a:sysClr val="windowText" lastClr="000000"/>
                </a:solidFill>
                <a:latin typeface="Courier New" panose="02070309020205020404" pitchFamily="49" charset="0"/>
                <a:cs typeface="Courier New" panose="02070309020205020404" pitchFamily="49" charset="0"/>
              </a:rPr>
              <a:t>) where:</a:t>
            </a:r>
          </a:p>
          <a:p>
            <a:pPr marL="457200" lvl="1" indent="0" eaLnBrk="1" hangingPunct="1">
              <a:buNone/>
            </a:pPr>
            <a:r>
              <a:rPr lang="en-US" sz="1800" i="1" dirty="0">
                <a:solidFill>
                  <a:schemeClr val="accent2"/>
                </a:solidFill>
                <a:latin typeface="Courier New" panose="02070309020205020404" pitchFamily="49" charset="0"/>
                <a:cs typeface="Courier New" panose="02070309020205020404" pitchFamily="49" charset="0"/>
              </a:rPr>
              <a:t>u is in the tree</a:t>
            </a:r>
            <a:r>
              <a:rPr lang="en-US" sz="1800" i="1" dirty="0">
                <a:solidFill>
                  <a:sysClr val="windowText" lastClr="000000"/>
                </a:solidFill>
                <a:latin typeface="Courier New" panose="02070309020205020404" pitchFamily="49" charset="0"/>
                <a:cs typeface="Courier New" panose="02070309020205020404" pitchFamily="49" charset="0"/>
              </a:rPr>
              <a:t>, </a:t>
            </a:r>
            <a:r>
              <a:rPr lang="en-US" sz="1800" i="1" dirty="0">
                <a:solidFill>
                  <a:schemeClr val="accent3"/>
                </a:solidFill>
                <a:latin typeface="Courier New" panose="02070309020205020404" pitchFamily="49" charset="0"/>
                <a:cs typeface="Courier New" panose="02070309020205020404" pitchFamily="49" charset="0"/>
              </a:rPr>
              <a:t>v is not </a:t>
            </a:r>
            <a:r>
              <a:rPr lang="en-US" sz="1800" i="1" dirty="0">
                <a:solidFill>
                  <a:sysClr val="windowText" lastClr="000000"/>
                </a:solidFill>
                <a:latin typeface="Courier New" panose="02070309020205020404" pitchFamily="49" charset="0"/>
                <a:cs typeface="Courier New" panose="02070309020205020404" pitchFamily="49" charset="0"/>
              </a:rPr>
              <a:t>AND cost of (</a:t>
            </a:r>
            <a:r>
              <a:rPr lang="en-US" sz="1800" i="1" dirty="0" err="1">
                <a:solidFill>
                  <a:sysClr val="windowText" lastClr="000000"/>
                </a:solidFill>
                <a:latin typeface="Courier New" panose="02070309020205020404" pitchFamily="49" charset="0"/>
                <a:cs typeface="Courier New" panose="02070309020205020404" pitchFamily="49" charset="0"/>
              </a:rPr>
              <a:t>u,v</a:t>
            </a:r>
            <a:r>
              <a:rPr lang="en-US" sz="1800" i="1" dirty="0">
                <a:solidFill>
                  <a:sysClr val="windowText" lastClr="000000"/>
                </a:solidFill>
                <a:latin typeface="Courier New" panose="02070309020205020404" pitchFamily="49" charset="0"/>
                <a:cs typeface="Courier New" panose="02070309020205020404" pitchFamily="49" charset="0"/>
              </a:rPr>
              <a:t>) is as small as possible.</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Add </a:t>
            </a:r>
            <a:r>
              <a:rPr lang="en-US" sz="1800" i="1" dirty="0">
                <a:solidFill>
                  <a:schemeClr val="accent2"/>
                </a:solidFill>
                <a:latin typeface="Courier New" panose="02070309020205020404" pitchFamily="49" charset="0"/>
                <a:cs typeface="Courier New" panose="02070309020205020404" pitchFamily="49" charset="0"/>
              </a:rPr>
              <a:t>v to known set</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For each </a:t>
            </a:r>
            <a:r>
              <a:rPr lang="en-US" sz="1800" i="1" dirty="0">
                <a:solidFill>
                  <a:schemeClr val="accent4"/>
                </a:solidFill>
                <a:latin typeface="Courier New" panose="02070309020205020404" pitchFamily="49" charset="0"/>
                <a:cs typeface="Courier New" panose="02070309020205020404" pitchFamily="49" charset="0"/>
              </a:rPr>
              <a:t>v’ neighbor</a:t>
            </a:r>
            <a:r>
              <a:rPr lang="en-US" sz="1800" i="1" dirty="0">
                <a:solidFill>
                  <a:sysClr val="windowText" lastClr="000000"/>
                </a:solidFill>
                <a:latin typeface="Courier New" panose="02070309020205020404" pitchFamily="49" charset="0"/>
                <a:cs typeface="Courier New" panose="02070309020205020404" pitchFamily="49" charset="0"/>
              </a:rPr>
              <a:t> of v:</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	If edge (</a:t>
            </a:r>
            <a:r>
              <a:rPr lang="en-US" sz="1800" i="1" dirty="0" err="1">
                <a:solidFill>
                  <a:sysClr val="windowText" lastClr="000000"/>
                </a:solidFill>
                <a:latin typeface="Courier New" panose="02070309020205020404" pitchFamily="49" charset="0"/>
                <a:cs typeface="Courier New" panose="02070309020205020404" pitchFamily="49" charset="0"/>
              </a:rPr>
              <a:t>v,v</a:t>
            </a:r>
            <a:r>
              <a:rPr lang="en-US" sz="1800" i="1" dirty="0">
                <a:solidFill>
                  <a:sysClr val="windowText" lastClr="000000"/>
                </a:solidFill>
                <a:latin typeface="Courier New" panose="02070309020205020404" pitchFamily="49" charset="0"/>
                <a:cs typeface="Courier New" panose="02070309020205020404" pitchFamily="49" charset="0"/>
              </a:rPr>
              <a:t>’) is lowest cost to v’ </a:t>
            </a:r>
            <a:br>
              <a:rPr lang="en-US" sz="1800" i="1" dirty="0">
                <a:solidFill>
                  <a:sysClr val="windowText" lastClr="000000"/>
                </a:solidFill>
                <a:latin typeface="Courier New" panose="02070309020205020404" pitchFamily="49" charset="0"/>
                <a:cs typeface="Courier New" panose="02070309020205020404" pitchFamily="49" charset="0"/>
              </a:rPr>
            </a:br>
            <a:r>
              <a:rPr lang="en-US" sz="1800" i="1" dirty="0">
                <a:solidFill>
                  <a:sysClr val="windowText" lastClr="000000"/>
                </a:solidFill>
                <a:latin typeface="Courier New" panose="02070309020205020404" pitchFamily="49" charset="0"/>
                <a:cs typeface="Courier New" panose="02070309020205020404" pitchFamily="49" charset="0"/>
              </a:rPr>
              <a:t>	</a:t>
            </a:r>
            <a:r>
              <a:rPr lang="en-US" sz="1800" i="1" dirty="0">
                <a:solidFill>
                  <a:schemeClr val="accent3"/>
                </a:solidFill>
                <a:latin typeface="Courier New" panose="02070309020205020404" pitchFamily="49" charset="0"/>
                <a:cs typeface="Courier New" panose="02070309020205020404" pitchFamily="49" charset="0"/>
              </a:rPr>
              <a:t>update v’ best edge to be this one</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Repeat until no more nodes can be added</a:t>
            </a:r>
          </a:p>
        </p:txBody>
      </p:sp>
    </p:spTree>
    <p:extLst>
      <p:ext uri="{BB962C8B-B14F-4D97-AF65-F5344CB8AC3E}">
        <p14:creationId xmlns:p14="http://schemas.microsoft.com/office/powerpoint/2010/main" val="216313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custDataLst>
              <p:tags r:id="rId1"/>
            </p:custDataLst>
          </p:nvPr>
        </p:nvSpPr>
        <p:spPr>
          <a:xfrm>
            <a:off x="1524000" y="274638"/>
            <a:ext cx="9512174" cy="658811"/>
          </a:xfrm>
        </p:spPr>
        <p:txBody>
          <a:bodyPr/>
          <a:lstStyle/>
          <a:p>
            <a:pPr algn="ctr" eaLnBrk="1" hangingPunct="1"/>
            <a:r>
              <a:rPr lang="en-US" dirty="0"/>
              <a:t>Example By Hand</a:t>
            </a:r>
          </a:p>
        </p:txBody>
      </p:sp>
      <p:grpSp>
        <p:nvGrpSpPr>
          <p:cNvPr id="2" name="Group 1">
            <a:extLst>
              <a:ext uri="{FF2B5EF4-FFF2-40B4-BE49-F238E27FC236}">
                <a16:creationId xmlns:a16="http://schemas.microsoft.com/office/drawing/2014/main" id="{A9F88D9F-4207-C830-6C06-75EF98D2343A}"/>
              </a:ext>
            </a:extLst>
          </p:cNvPr>
          <p:cNvGrpSpPr/>
          <p:nvPr/>
        </p:nvGrpSpPr>
        <p:grpSpPr>
          <a:xfrm>
            <a:off x="1204298" y="2064977"/>
            <a:ext cx="3699473" cy="3084115"/>
            <a:chOff x="7710488" y="2454275"/>
            <a:chExt cx="3699473" cy="3084115"/>
          </a:xfrm>
        </p:grpSpPr>
        <mc:AlternateContent xmlns:mc="http://schemas.openxmlformats.org/markup-compatibility/2006" xmlns:a14="http://schemas.microsoft.com/office/drawing/2010/main">
          <mc:Choice Requires="a14">
            <p:sp>
              <p:nvSpPr>
                <p:cNvPr id="3" name="Oval 2">
                  <a:extLst>
                    <a:ext uri="{FF2B5EF4-FFF2-40B4-BE49-F238E27FC236}">
                      <a16:creationId xmlns:a16="http://schemas.microsoft.com/office/drawing/2014/main" id="{12384C0A-02AA-85CD-4C2F-F3EC1E1E1B6F}"/>
                    </a:ext>
                  </a:extLst>
                </p:cNvPr>
                <p:cNvSpPr/>
                <p:nvPr/>
              </p:nvSpPr>
              <p:spPr>
                <a:xfrm>
                  <a:off x="8290323" y="2575321"/>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dirty="0"/>
                </a:p>
              </p:txBody>
            </p:sp>
          </mc:Choice>
          <mc:Fallback xmlns="">
            <p:sp>
              <p:nvSpPr>
                <p:cNvPr id="3" name="Oval 2">
                  <a:extLst>
                    <a:ext uri="{FF2B5EF4-FFF2-40B4-BE49-F238E27FC236}">
                      <a16:creationId xmlns:a16="http://schemas.microsoft.com/office/drawing/2014/main" id="{12384C0A-02AA-85CD-4C2F-F3EC1E1E1B6F}"/>
                    </a:ext>
                  </a:extLst>
                </p:cNvPr>
                <p:cNvSpPr>
                  <a:spLocks noRot="1" noChangeAspect="1" noMove="1" noResize="1" noEditPoints="1" noAdjustHandles="1" noChangeArrowheads="1" noChangeShapeType="1" noTextEdit="1"/>
                </p:cNvSpPr>
                <p:nvPr/>
              </p:nvSpPr>
              <p:spPr>
                <a:xfrm>
                  <a:off x="8290323" y="2575321"/>
                  <a:ext cx="465931" cy="465931"/>
                </a:xfrm>
                <a:prstGeom prst="ellipse">
                  <a:avLst/>
                </a:prstGeom>
                <a:blipFill>
                  <a:blip r:embed="rId1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5C034221-88ED-7711-F1F9-08ECCE7212D2}"/>
                    </a:ext>
                  </a:extLst>
                </p:cNvPr>
                <p:cNvSpPr/>
                <p:nvPr/>
              </p:nvSpPr>
              <p:spPr>
                <a:xfrm>
                  <a:off x="7710488" y="3698060"/>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dirty="0"/>
                </a:p>
              </p:txBody>
            </p:sp>
          </mc:Choice>
          <mc:Fallback xmlns="">
            <p:sp>
              <p:nvSpPr>
                <p:cNvPr id="4" name="Oval 3">
                  <a:extLst>
                    <a:ext uri="{FF2B5EF4-FFF2-40B4-BE49-F238E27FC236}">
                      <a16:creationId xmlns:a16="http://schemas.microsoft.com/office/drawing/2014/main" id="{5C034221-88ED-7711-F1F9-08ECCE7212D2}"/>
                    </a:ext>
                  </a:extLst>
                </p:cNvPr>
                <p:cNvSpPr>
                  <a:spLocks noRot="1" noChangeAspect="1" noMove="1" noResize="1" noEditPoints="1" noAdjustHandles="1" noChangeArrowheads="1" noChangeShapeType="1" noTextEdit="1"/>
                </p:cNvSpPr>
                <p:nvPr/>
              </p:nvSpPr>
              <p:spPr>
                <a:xfrm>
                  <a:off x="7710488" y="3698060"/>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97D2483A-DEF3-EC26-87D4-DD4F1DE828AA}"/>
                    </a:ext>
                  </a:extLst>
                </p:cNvPr>
                <p:cNvSpPr/>
                <p:nvPr/>
              </p:nvSpPr>
              <p:spPr>
                <a:xfrm>
                  <a:off x="9331551" y="36980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dirty="0"/>
                </a:p>
              </p:txBody>
            </p:sp>
          </mc:Choice>
          <mc:Fallback xmlns="">
            <p:sp>
              <p:nvSpPr>
                <p:cNvPr id="5" name="Oval 4">
                  <a:extLst>
                    <a:ext uri="{FF2B5EF4-FFF2-40B4-BE49-F238E27FC236}">
                      <a16:creationId xmlns:a16="http://schemas.microsoft.com/office/drawing/2014/main" id="{97D2483A-DEF3-EC26-87D4-DD4F1DE828AA}"/>
                    </a:ext>
                  </a:extLst>
                </p:cNvPr>
                <p:cNvSpPr>
                  <a:spLocks noRot="1" noChangeAspect="1" noMove="1" noResize="1" noEditPoints="1" noAdjustHandles="1" noChangeArrowheads="1" noChangeShapeType="1" noTextEdit="1"/>
                </p:cNvSpPr>
                <p:nvPr/>
              </p:nvSpPr>
              <p:spPr>
                <a:xfrm>
                  <a:off x="9331551" y="3698059"/>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C57AE43-EB56-8B6B-124F-E2652D6DCB5F}"/>
                    </a:ext>
                  </a:extLst>
                </p:cNvPr>
                <p:cNvSpPr/>
                <p:nvPr/>
              </p:nvSpPr>
              <p:spPr>
                <a:xfrm>
                  <a:off x="10351904" y="253930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dirty="0"/>
                </a:p>
              </p:txBody>
            </p:sp>
          </mc:Choice>
          <mc:Fallback xmlns="">
            <p:sp>
              <p:nvSpPr>
                <p:cNvPr id="6" name="Oval 5">
                  <a:extLst>
                    <a:ext uri="{FF2B5EF4-FFF2-40B4-BE49-F238E27FC236}">
                      <a16:creationId xmlns:a16="http://schemas.microsoft.com/office/drawing/2014/main" id="{2C57AE43-EB56-8B6B-124F-E2652D6DCB5F}"/>
                    </a:ext>
                  </a:extLst>
                </p:cNvPr>
                <p:cNvSpPr>
                  <a:spLocks noRot="1" noChangeAspect="1" noMove="1" noResize="1" noEditPoints="1" noAdjustHandles="1" noChangeArrowheads="1" noChangeShapeType="1" noTextEdit="1"/>
                </p:cNvSpPr>
                <p:nvPr/>
              </p:nvSpPr>
              <p:spPr>
                <a:xfrm>
                  <a:off x="10351904" y="2539309"/>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FDEBB904-F62B-2280-283F-58BD0E68D10B}"/>
                    </a:ext>
                  </a:extLst>
                </p:cNvPr>
                <p:cNvSpPr/>
                <p:nvPr/>
              </p:nvSpPr>
              <p:spPr>
                <a:xfrm>
                  <a:off x="10909711" y="368717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dirty="0"/>
                </a:p>
              </p:txBody>
            </p:sp>
          </mc:Choice>
          <mc:Fallback xmlns="">
            <p:sp>
              <p:nvSpPr>
                <p:cNvPr id="7" name="Oval 6">
                  <a:extLst>
                    <a:ext uri="{FF2B5EF4-FFF2-40B4-BE49-F238E27FC236}">
                      <a16:creationId xmlns:a16="http://schemas.microsoft.com/office/drawing/2014/main" id="{FDEBB904-F62B-2280-283F-58BD0E68D10B}"/>
                    </a:ext>
                  </a:extLst>
                </p:cNvPr>
                <p:cNvSpPr>
                  <a:spLocks noRot="1" noChangeAspect="1" noMove="1" noResize="1" noEditPoints="1" noAdjustHandles="1" noChangeArrowheads="1" noChangeShapeType="1" noTextEdit="1"/>
                </p:cNvSpPr>
                <p:nvPr/>
              </p:nvSpPr>
              <p:spPr>
                <a:xfrm>
                  <a:off x="10909711" y="3687173"/>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30C5D336-505C-0913-37C2-5423664D30AF}"/>
                    </a:ext>
                  </a:extLst>
                </p:cNvPr>
                <p:cNvSpPr/>
                <p:nvPr/>
              </p:nvSpPr>
              <p:spPr>
                <a:xfrm>
                  <a:off x="8756254" y="50426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dirty="0"/>
                </a:p>
              </p:txBody>
            </p:sp>
          </mc:Choice>
          <mc:Fallback xmlns="">
            <p:sp>
              <p:nvSpPr>
                <p:cNvPr id="8" name="Oval 7">
                  <a:extLst>
                    <a:ext uri="{FF2B5EF4-FFF2-40B4-BE49-F238E27FC236}">
                      <a16:creationId xmlns:a16="http://schemas.microsoft.com/office/drawing/2014/main" id="{30C5D336-505C-0913-37C2-5423664D30AF}"/>
                    </a:ext>
                  </a:extLst>
                </p:cNvPr>
                <p:cNvSpPr>
                  <a:spLocks noRot="1" noChangeAspect="1" noMove="1" noResize="1" noEditPoints="1" noAdjustHandles="1" noChangeArrowheads="1" noChangeShapeType="1" noTextEdit="1"/>
                </p:cNvSpPr>
                <p:nvPr/>
              </p:nvSpPr>
              <p:spPr>
                <a:xfrm>
                  <a:off x="8756254" y="5042694"/>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A317D9D8-0DF1-ECD8-A278-E84709FB1841}"/>
                    </a:ext>
                  </a:extLst>
                </p:cNvPr>
                <p:cNvSpPr/>
                <p:nvPr/>
              </p:nvSpPr>
              <p:spPr>
                <a:xfrm>
                  <a:off x="10446161" y="50724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dirty="0"/>
                </a:p>
              </p:txBody>
            </p:sp>
          </mc:Choice>
          <mc:Fallback xmlns="">
            <p:sp>
              <p:nvSpPr>
                <p:cNvPr id="9" name="Oval 8">
                  <a:extLst>
                    <a:ext uri="{FF2B5EF4-FFF2-40B4-BE49-F238E27FC236}">
                      <a16:creationId xmlns:a16="http://schemas.microsoft.com/office/drawing/2014/main" id="{A317D9D8-0DF1-ECD8-A278-E84709FB1841}"/>
                    </a:ext>
                  </a:extLst>
                </p:cNvPr>
                <p:cNvSpPr>
                  <a:spLocks noRot="1" noChangeAspect="1" noMove="1" noResize="1" noEditPoints="1" noAdjustHandles="1" noChangeArrowheads="1" noChangeShapeType="1" noTextEdit="1"/>
                </p:cNvSpPr>
                <p:nvPr/>
              </p:nvSpPr>
              <p:spPr>
                <a:xfrm>
                  <a:off x="10446161" y="5072459"/>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p:sp>
          <p:nvSpPr>
            <p:cNvPr id="10" name="Text Box 27">
              <a:extLst>
                <a:ext uri="{FF2B5EF4-FFF2-40B4-BE49-F238E27FC236}">
                  <a16:creationId xmlns:a16="http://schemas.microsoft.com/office/drawing/2014/main" id="{DF2DEB42-A060-E320-2957-4555CE737346}"/>
                </a:ext>
              </a:extLst>
            </p:cNvPr>
            <p:cNvSpPr txBox="1">
              <a:spLocks noChangeArrowheads="1"/>
            </p:cNvSpPr>
            <p:nvPr>
              <p:custDataLst>
                <p:tags r:id="rId2"/>
              </p:custDataLst>
            </p:nvPr>
          </p:nvSpPr>
          <p:spPr bwMode="auto">
            <a:xfrm>
              <a:off x="7821702" y="3021806"/>
              <a:ext cx="306494" cy="369332"/>
            </a:xfrm>
            <a:prstGeom prst="rect">
              <a:avLst/>
            </a:prstGeom>
            <a:noFill/>
            <a:ln w="9525">
              <a:noFill/>
              <a:miter lim="800000"/>
              <a:headEnd/>
              <a:tailEnd/>
            </a:ln>
          </p:spPr>
          <p:txBody>
            <a:bodyPr wrap="none">
              <a:spAutoFit/>
            </a:bodyPr>
            <a:lstStyle/>
            <a:p>
              <a:r>
                <a:rPr lang="en-US" b="1" dirty="0"/>
                <a:t>4</a:t>
              </a:r>
            </a:p>
          </p:txBody>
        </p:sp>
        <p:sp>
          <p:nvSpPr>
            <p:cNvPr id="11" name="Text Box 27">
              <a:extLst>
                <a:ext uri="{FF2B5EF4-FFF2-40B4-BE49-F238E27FC236}">
                  <a16:creationId xmlns:a16="http://schemas.microsoft.com/office/drawing/2014/main" id="{48F6C14A-0536-076B-8094-34739EABC464}"/>
                </a:ext>
              </a:extLst>
            </p:cNvPr>
            <p:cNvSpPr txBox="1">
              <a:spLocks noChangeArrowheads="1"/>
            </p:cNvSpPr>
            <p:nvPr>
              <p:custDataLst>
                <p:tags r:id="rId3"/>
              </p:custDataLst>
            </p:nvPr>
          </p:nvSpPr>
          <p:spPr bwMode="auto">
            <a:xfrm>
              <a:off x="9011443" y="3070851"/>
              <a:ext cx="306494" cy="369332"/>
            </a:xfrm>
            <a:prstGeom prst="rect">
              <a:avLst/>
            </a:prstGeom>
            <a:noFill/>
            <a:ln w="9525">
              <a:noFill/>
              <a:miter lim="800000"/>
              <a:headEnd/>
              <a:tailEnd/>
            </a:ln>
          </p:spPr>
          <p:txBody>
            <a:bodyPr wrap="none">
              <a:spAutoFit/>
            </a:bodyPr>
            <a:lstStyle/>
            <a:p>
              <a:r>
                <a:rPr lang="en-US" b="1" dirty="0"/>
                <a:t>1</a:t>
              </a:r>
            </a:p>
          </p:txBody>
        </p:sp>
        <p:sp>
          <p:nvSpPr>
            <p:cNvPr id="12" name="Text Box 27">
              <a:extLst>
                <a:ext uri="{FF2B5EF4-FFF2-40B4-BE49-F238E27FC236}">
                  <a16:creationId xmlns:a16="http://schemas.microsoft.com/office/drawing/2014/main" id="{5D757C54-AE26-B132-8420-FB0A0685825A}"/>
                </a:ext>
              </a:extLst>
            </p:cNvPr>
            <p:cNvSpPr txBox="1">
              <a:spLocks noChangeArrowheads="1"/>
            </p:cNvSpPr>
            <p:nvPr>
              <p:custDataLst>
                <p:tags r:id="rId4"/>
              </p:custDataLst>
            </p:nvPr>
          </p:nvSpPr>
          <p:spPr bwMode="auto">
            <a:xfrm>
              <a:off x="9363922" y="2454275"/>
              <a:ext cx="336550" cy="457200"/>
            </a:xfrm>
            <a:prstGeom prst="rect">
              <a:avLst/>
            </a:prstGeom>
            <a:noFill/>
            <a:ln w="9525">
              <a:noFill/>
              <a:miter lim="800000"/>
              <a:headEnd/>
              <a:tailEnd/>
            </a:ln>
          </p:spPr>
          <p:txBody>
            <a:bodyPr wrap="none">
              <a:spAutoFit/>
            </a:bodyPr>
            <a:lstStyle/>
            <a:p>
              <a:r>
                <a:rPr lang="en-US" b="1" dirty="0"/>
                <a:t>2</a:t>
              </a:r>
            </a:p>
          </p:txBody>
        </p:sp>
        <p:sp>
          <p:nvSpPr>
            <p:cNvPr id="13" name="Text Box 27">
              <a:extLst>
                <a:ext uri="{FF2B5EF4-FFF2-40B4-BE49-F238E27FC236}">
                  <a16:creationId xmlns:a16="http://schemas.microsoft.com/office/drawing/2014/main" id="{F38CFE29-BD4A-F218-7472-5C963F39F2A1}"/>
                </a:ext>
              </a:extLst>
            </p:cNvPr>
            <p:cNvSpPr txBox="1">
              <a:spLocks noChangeArrowheads="1"/>
            </p:cNvSpPr>
            <p:nvPr>
              <p:custDataLst>
                <p:tags r:id="rId5"/>
              </p:custDataLst>
            </p:nvPr>
          </p:nvSpPr>
          <p:spPr bwMode="auto">
            <a:xfrm>
              <a:off x="8523288" y="3582625"/>
              <a:ext cx="306494" cy="369332"/>
            </a:xfrm>
            <a:prstGeom prst="rect">
              <a:avLst/>
            </a:prstGeom>
            <a:noFill/>
            <a:ln w="9525">
              <a:noFill/>
              <a:miter lim="800000"/>
              <a:headEnd/>
              <a:tailEnd/>
            </a:ln>
          </p:spPr>
          <p:txBody>
            <a:bodyPr wrap="none">
              <a:spAutoFit/>
            </a:bodyPr>
            <a:lstStyle/>
            <a:p>
              <a:r>
                <a:rPr lang="en-US" b="1" dirty="0"/>
                <a:t>2</a:t>
              </a:r>
            </a:p>
          </p:txBody>
        </p:sp>
        <p:sp>
          <p:nvSpPr>
            <p:cNvPr id="14" name="Text Box 27">
              <a:extLst>
                <a:ext uri="{FF2B5EF4-FFF2-40B4-BE49-F238E27FC236}">
                  <a16:creationId xmlns:a16="http://schemas.microsoft.com/office/drawing/2014/main" id="{D1C1A06D-4098-F689-1B40-7E143F16F409}"/>
                </a:ext>
              </a:extLst>
            </p:cNvPr>
            <p:cNvSpPr txBox="1">
              <a:spLocks noChangeArrowheads="1"/>
            </p:cNvSpPr>
            <p:nvPr>
              <p:custDataLst>
                <p:tags r:id="rId6"/>
              </p:custDataLst>
            </p:nvPr>
          </p:nvSpPr>
          <p:spPr bwMode="auto">
            <a:xfrm>
              <a:off x="10981639" y="3054171"/>
              <a:ext cx="428322" cy="369332"/>
            </a:xfrm>
            <a:prstGeom prst="rect">
              <a:avLst/>
            </a:prstGeom>
            <a:noFill/>
            <a:ln w="9525">
              <a:noFill/>
              <a:miter lim="800000"/>
              <a:headEnd/>
              <a:tailEnd/>
            </a:ln>
          </p:spPr>
          <p:txBody>
            <a:bodyPr wrap="none">
              <a:spAutoFit/>
            </a:bodyPr>
            <a:lstStyle/>
            <a:p>
              <a:r>
                <a:rPr lang="en-US" b="1" dirty="0"/>
                <a:t>10</a:t>
              </a:r>
            </a:p>
          </p:txBody>
        </p:sp>
        <p:sp>
          <p:nvSpPr>
            <p:cNvPr id="15" name="Text Box 27">
              <a:extLst>
                <a:ext uri="{FF2B5EF4-FFF2-40B4-BE49-F238E27FC236}">
                  <a16:creationId xmlns:a16="http://schemas.microsoft.com/office/drawing/2014/main" id="{4FF786A8-117F-5D3A-CA24-5759796BA918}"/>
                </a:ext>
              </a:extLst>
            </p:cNvPr>
            <p:cNvSpPr txBox="1">
              <a:spLocks noChangeArrowheads="1"/>
            </p:cNvSpPr>
            <p:nvPr>
              <p:custDataLst>
                <p:tags r:id="rId7"/>
              </p:custDataLst>
            </p:nvPr>
          </p:nvSpPr>
          <p:spPr bwMode="auto">
            <a:xfrm>
              <a:off x="10282142" y="3557036"/>
              <a:ext cx="306494" cy="369332"/>
            </a:xfrm>
            <a:prstGeom prst="rect">
              <a:avLst/>
            </a:prstGeom>
            <a:noFill/>
            <a:ln w="9525">
              <a:noFill/>
              <a:miter lim="800000"/>
              <a:headEnd/>
              <a:tailEnd/>
            </a:ln>
          </p:spPr>
          <p:txBody>
            <a:bodyPr wrap="none">
              <a:spAutoFit/>
            </a:bodyPr>
            <a:lstStyle/>
            <a:p>
              <a:r>
                <a:rPr lang="en-US" b="1" dirty="0"/>
                <a:t>7</a:t>
              </a:r>
            </a:p>
          </p:txBody>
        </p:sp>
        <p:sp>
          <p:nvSpPr>
            <p:cNvPr id="16" name="Text Box 27">
              <a:extLst>
                <a:ext uri="{FF2B5EF4-FFF2-40B4-BE49-F238E27FC236}">
                  <a16:creationId xmlns:a16="http://schemas.microsoft.com/office/drawing/2014/main" id="{99FD5538-2902-99ED-CF27-F1D5C7D33DBF}"/>
                </a:ext>
              </a:extLst>
            </p:cNvPr>
            <p:cNvSpPr txBox="1">
              <a:spLocks noChangeArrowheads="1"/>
            </p:cNvSpPr>
            <p:nvPr>
              <p:custDataLst>
                <p:tags r:id="rId8"/>
              </p:custDataLst>
            </p:nvPr>
          </p:nvSpPr>
          <p:spPr bwMode="auto">
            <a:xfrm>
              <a:off x="8077995" y="4425950"/>
              <a:ext cx="306494" cy="369332"/>
            </a:xfrm>
            <a:prstGeom prst="rect">
              <a:avLst/>
            </a:prstGeom>
            <a:noFill/>
            <a:ln w="9525">
              <a:noFill/>
              <a:miter lim="800000"/>
              <a:headEnd/>
              <a:tailEnd/>
            </a:ln>
          </p:spPr>
          <p:txBody>
            <a:bodyPr wrap="none">
              <a:spAutoFit/>
            </a:bodyPr>
            <a:lstStyle/>
            <a:p>
              <a:r>
                <a:rPr lang="en-US" b="1" dirty="0"/>
                <a:t>5</a:t>
              </a:r>
            </a:p>
          </p:txBody>
        </p:sp>
        <p:sp>
          <p:nvSpPr>
            <p:cNvPr id="17" name="Text Box 27">
              <a:extLst>
                <a:ext uri="{FF2B5EF4-FFF2-40B4-BE49-F238E27FC236}">
                  <a16:creationId xmlns:a16="http://schemas.microsoft.com/office/drawing/2014/main" id="{7ED96084-7E84-5314-A4C4-05070CED5B58}"/>
                </a:ext>
              </a:extLst>
            </p:cNvPr>
            <p:cNvSpPr txBox="1">
              <a:spLocks noChangeArrowheads="1"/>
            </p:cNvSpPr>
            <p:nvPr>
              <p:custDataLst>
                <p:tags r:id="rId9"/>
              </p:custDataLst>
            </p:nvPr>
          </p:nvSpPr>
          <p:spPr bwMode="auto">
            <a:xfrm>
              <a:off x="8878463" y="4216400"/>
              <a:ext cx="306494" cy="369332"/>
            </a:xfrm>
            <a:prstGeom prst="rect">
              <a:avLst/>
            </a:prstGeom>
            <a:noFill/>
            <a:ln w="9525">
              <a:noFill/>
              <a:miter lim="800000"/>
              <a:headEnd/>
              <a:tailEnd/>
            </a:ln>
          </p:spPr>
          <p:txBody>
            <a:bodyPr wrap="none">
              <a:spAutoFit/>
            </a:bodyPr>
            <a:lstStyle/>
            <a:p>
              <a:r>
                <a:rPr lang="en-US" b="1" dirty="0"/>
                <a:t>8</a:t>
              </a:r>
            </a:p>
          </p:txBody>
        </p:sp>
        <p:sp>
          <p:nvSpPr>
            <p:cNvPr id="18" name="Text Box 27">
              <a:extLst>
                <a:ext uri="{FF2B5EF4-FFF2-40B4-BE49-F238E27FC236}">
                  <a16:creationId xmlns:a16="http://schemas.microsoft.com/office/drawing/2014/main" id="{0C343D46-BFD4-12DE-3DDE-F207D979BD16}"/>
                </a:ext>
              </a:extLst>
            </p:cNvPr>
            <p:cNvSpPr txBox="1">
              <a:spLocks noChangeArrowheads="1"/>
            </p:cNvSpPr>
            <p:nvPr>
              <p:custDataLst>
                <p:tags r:id="rId10"/>
              </p:custDataLst>
            </p:nvPr>
          </p:nvSpPr>
          <p:spPr bwMode="auto">
            <a:xfrm>
              <a:off x="10056458" y="4228940"/>
              <a:ext cx="306494" cy="369332"/>
            </a:xfrm>
            <a:prstGeom prst="rect">
              <a:avLst/>
            </a:prstGeom>
            <a:noFill/>
            <a:ln w="9525">
              <a:noFill/>
              <a:miter lim="800000"/>
              <a:headEnd/>
              <a:tailEnd/>
            </a:ln>
          </p:spPr>
          <p:txBody>
            <a:bodyPr wrap="none">
              <a:spAutoFit/>
            </a:bodyPr>
            <a:lstStyle/>
            <a:p>
              <a:r>
                <a:rPr lang="en-US" b="1" dirty="0"/>
                <a:t>4</a:t>
              </a:r>
            </a:p>
          </p:txBody>
        </p:sp>
        <p:sp>
          <p:nvSpPr>
            <p:cNvPr id="19" name="Text Box 27">
              <a:extLst>
                <a:ext uri="{FF2B5EF4-FFF2-40B4-BE49-F238E27FC236}">
                  <a16:creationId xmlns:a16="http://schemas.microsoft.com/office/drawing/2014/main" id="{CF74C15B-1A9C-0356-D56B-42ECE26581F3}"/>
                </a:ext>
              </a:extLst>
            </p:cNvPr>
            <p:cNvSpPr txBox="1">
              <a:spLocks noChangeArrowheads="1"/>
            </p:cNvSpPr>
            <p:nvPr>
              <p:custDataLst>
                <p:tags r:id="rId11"/>
              </p:custDataLst>
            </p:nvPr>
          </p:nvSpPr>
          <p:spPr bwMode="auto">
            <a:xfrm>
              <a:off x="11031552" y="4543425"/>
              <a:ext cx="306494" cy="369332"/>
            </a:xfrm>
            <a:prstGeom prst="rect">
              <a:avLst/>
            </a:prstGeom>
            <a:noFill/>
            <a:ln w="9525">
              <a:noFill/>
              <a:miter lim="800000"/>
              <a:headEnd/>
              <a:tailEnd/>
            </a:ln>
          </p:spPr>
          <p:txBody>
            <a:bodyPr wrap="none">
              <a:spAutoFit/>
            </a:bodyPr>
            <a:lstStyle/>
            <a:p>
              <a:r>
                <a:rPr lang="en-US" b="1" dirty="0"/>
                <a:t>6</a:t>
              </a:r>
            </a:p>
          </p:txBody>
        </p:sp>
        <p:sp>
          <p:nvSpPr>
            <p:cNvPr id="20" name="Text Box 27">
              <a:extLst>
                <a:ext uri="{FF2B5EF4-FFF2-40B4-BE49-F238E27FC236}">
                  <a16:creationId xmlns:a16="http://schemas.microsoft.com/office/drawing/2014/main" id="{38D6A3E6-D1D2-DEBB-4447-4095E08ACFC3}"/>
                </a:ext>
              </a:extLst>
            </p:cNvPr>
            <p:cNvSpPr txBox="1">
              <a:spLocks noChangeArrowheads="1"/>
            </p:cNvSpPr>
            <p:nvPr>
              <p:custDataLst>
                <p:tags r:id="rId12"/>
              </p:custDataLst>
            </p:nvPr>
          </p:nvSpPr>
          <p:spPr bwMode="auto">
            <a:xfrm>
              <a:off x="9583935" y="4912093"/>
              <a:ext cx="306494" cy="369332"/>
            </a:xfrm>
            <a:prstGeom prst="rect">
              <a:avLst/>
            </a:prstGeom>
            <a:noFill/>
            <a:ln w="9525">
              <a:noFill/>
              <a:miter lim="800000"/>
              <a:headEnd/>
              <a:tailEnd/>
            </a:ln>
          </p:spPr>
          <p:txBody>
            <a:bodyPr wrap="none">
              <a:spAutoFit/>
            </a:bodyPr>
            <a:lstStyle/>
            <a:p>
              <a:r>
                <a:rPr lang="en-US" b="1" dirty="0"/>
                <a:t>1</a:t>
              </a:r>
            </a:p>
          </p:txBody>
        </p:sp>
        <p:sp>
          <p:nvSpPr>
            <p:cNvPr id="21" name="Text Box 27">
              <a:extLst>
                <a:ext uri="{FF2B5EF4-FFF2-40B4-BE49-F238E27FC236}">
                  <a16:creationId xmlns:a16="http://schemas.microsoft.com/office/drawing/2014/main" id="{BDB3805C-A620-FF4A-8FF3-EF379F52FAC9}"/>
                </a:ext>
              </a:extLst>
            </p:cNvPr>
            <p:cNvSpPr txBox="1">
              <a:spLocks noChangeArrowheads="1"/>
            </p:cNvSpPr>
            <p:nvPr>
              <p:custDataLst>
                <p:tags r:id="rId13"/>
              </p:custDataLst>
            </p:nvPr>
          </p:nvSpPr>
          <p:spPr bwMode="auto">
            <a:xfrm>
              <a:off x="9747513" y="3054171"/>
              <a:ext cx="306494" cy="369332"/>
            </a:xfrm>
            <a:prstGeom prst="rect">
              <a:avLst/>
            </a:prstGeom>
            <a:noFill/>
            <a:ln w="9525">
              <a:noFill/>
              <a:miter lim="800000"/>
              <a:headEnd/>
              <a:tailEnd/>
            </a:ln>
          </p:spPr>
          <p:txBody>
            <a:bodyPr wrap="square">
              <a:spAutoFit/>
            </a:bodyPr>
            <a:lstStyle/>
            <a:p>
              <a:r>
                <a:rPr lang="en-US" b="1" dirty="0"/>
                <a:t>3</a:t>
              </a:r>
            </a:p>
          </p:txBody>
        </p:sp>
        <p:cxnSp>
          <p:nvCxnSpPr>
            <p:cNvPr id="22" name="Straight Connector 21">
              <a:extLst>
                <a:ext uri="{FF2B5EF4-FFF2-40B4-BE49-F238E27FC236}">
                  <a16:creationId xmlns:a16="http://schemas.microsoft.com/office/drawing/2014/main" id="{4964A906-A7FA-0396-C096-DF95C4A67F6D}"/>
                </a:ext>
              </a:extLst>
            </p:cNvPr>
            <p:cNvCxnSpPr>
              <a:stCxn id="3" idx="6"/>
              <a:endCxn id="6" idx="2"/>
            </p:cNvCxnSpPr>
            <p:nvPr/>
          </p:nvCxnSpPr>
          <p:spPr>
            <a:xfrm flipV="1">
              <a:off x="8756254" y="2772275"/>
              <a:ext cx="1595650" cy="360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DEA69B-4605-5524-5CD6-599D53F0FF6F}"/>
                </a:ext>
              </a:extLst>
            </p:cNvPr>
            <p:cNvCxnSpPr>
              <a:cxnSpLocks/>
              <a:stCxn id="3" idx="3"/>
              <a:endCxn id="4" idx="0"/>
            </p:cNvCxnSpPr>
            <p:nvPr/>
          </p:nvCxnSpPr>
          <p:spPr>
            <a:xfrm flipH="1">
              <a:off x="7943454" y="2973018"/>
              <a:ext cx="415103" cy="7250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0582FF7-9680-BD5B-EDDF-B09E4FCD5CCC}"/>
                </a:ext>
              </a:extLst>
            </p:cNvPr>
            <p:cNvCxnSpPr>
              <a:cxnSpLocks/>
              <a:stCxn id="8" idx="1"/>
              <a:endCxn id="4" idx="5"/>
            </p:cNvCxnSpPr>
            <p:nvPr/>
          </p:nvCxnSpPr>
          <p:spPr>
            <a:xfrm flipH="1" flipV="1">
              <a:off x="8108185" y="4095757"/>
              <a:ext cx="716303" cy="1015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395218-06D5-01BF-D1AD-B83697CF58B4}"/>
                </a:ext>
              </a:extLst>
            </p:cNvPr>
            <p:cNvCxnSpPr>
              <a:cxnSpLocks/>
              <a:stCxn id="8" idx="6"/>
              <a:endCxn id="9" idx="2"/>
            </p:cNvCxnSpPr>
            <p:nvPr/>
          </p:nvCxnSpPr>
          <p:spPr>
            <a:xfrm>
              <a:off x="9222185" y="5275660"/>
              <a:ext cx="1223976" cy="297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BCFA82-3895-35D8-4418-A26EA64B7F52}"/>
                </a:ext>
              </a:extLst>
            </p:cNvPr>
            <p:cNvCxnSpPr>
              <a:cxnSpLocks/>
              <a:stCxn id="9" idx="7"/>
              <a:endCxn id="7" idx="4"/>
            </p:cNvCxnSpPr>
            <p:nvPr/>
          </p:nvCxnSpPr>
          <p:spPr>
            <a:xfrm flipV="1">
              <a:off x="10843858" y="4153104"/>
              <a:ext cx="298819" cy="9875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6DAFA8-D748-95A8-93CB-5D38E82818B1}"/>
                </a:ext>
              </a:extLst>
            </p:cNvPr>
            <p:cNvCxnSpPr>
              <a:cxnSpLocks/>
              <a:stCxn id="7" idx="0"/>
              <a:endCxn id="6" idx="5"/>
            </p:cNvCxnSpPr>
            <p:nvPr/>
          </p:nvCxnSpPr>
          <p:spPr>
            <a:xfrm flipH="1" flipV="1">
              <a:off x="10749601" y="2937006"/>
              <a:ext cx="393076" cy="7501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F563EA9-328E-0F57-6F30-01F740EAE720}"/>
                </a:ext>
              </a:extLst>
            </p:cNvPr>
            <p:cNvCxnSpPr>
              <a:cxnSpLocks/>
              <a:stCxn id="6" idx="3"/>
              <a:endCxn id="5" idx="7"/>
            </p:cNvCxnSpPr>
            <p:nvPr/>
          </p:nvCxnSpPr>
          <p:spPr>
            <a:xfrm flipH="1">
              <a:off x="9729248" y="2937006"/>
              <a:ext cx="690890" cy="8292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85D2E1-5B56-B7A8-62C9-2A8AFE566A8A}"/>
                </a:ext>
              </a:extLst>
            </p:cNvPr>
            <p:cNvCxnSpPr>
              <a:cxnSpLocks/>
              <a:stCxn id="5" idx="1"/>
              <a:endCxn id="3" idx="5"/>
            </p:cNvCxnSpPr>
            <p:nvPr/>
          </p:nvCxnSpPr>
          <p:spPr>
            <a:xfrm flipH="1" flipV="1">
              <a:off x="8688020" y="2973018"/>
              <a:ext cx="711765" cy="7932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67260D-5068-E4C5-8376-5B5C902CE78A}"/>
                </a:ext>
              </a:extLst>
            </p:cNvPr>
            <p:cNvCxnSpPr>
              <a:cxnSpLocks/>
              <a:stCxn id="5" idx="2"/>
              <a:endCxn id="4" idx="6"/>
            </p:cNvCxnSpPr>
            <p:nvPr/>
          </p:nvCxnSpPr>
          <p:spPr>
            <a:xfrm flipH="1">
              <a:off x="8176419" y="3931025"/>
              <a:ext cx="1155132"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53F233-E917-70DC-61AD-F1B699F3A639}"/>
                </a:ext>
              </a:extLst>
            </p:cNvPr>
            <p:cNvCxnSpPr>
              <a:cxnSpLocks/>
              <a:stCxn id="5" idx="3"/>
              <a:endCxn id="8" idx="0"/>
            </p:cNvCxnSpPr>
            <p:nvPr/>
          </p:nvCxnSpPr>
          <p:spPr>
            <a:xfrm flipH="1">
              <a:off x="8989220" y="4095756"/>
              <a:ext cx="410565" cy="9469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636C40-28BA-9E3C-D38A-B466E7A47E59}"/>
                </a:ext>
              </a:extLst>
            </p:cNvPr>
            <p:cNvCxnSpPr>
              <a:cxnSpLocks/>
              <a:stCxn id="5" idx="5"/>
              <a:endCxn id="9" idx="1"/>
            </p:cNvCxnSpPr>
            <p:nvPr/>
          </p:nvCxnSpPr>
          <p:spPr>
            <a:xfrm>
              <a:off x="9729248" y="4095756"/>
              <a:ext cx="785147" cy="10449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BC01DE-00D5-4773-9A16-EE3E0FC49A16}"/>
                </a:ext>
              </a:extLst>
            </p:cNvPr>
            <p:cNvCxnSpPr>
              <a:cxnSpLocks/>
              <a:stCxn id="5" idx="6"/>
              <a:endCxn id="7" idx="2"/>
            </p:cNvCxnSpPr>
            <p:nvPr/>
          </p:nvCxnSpPr>
          <p:spPr>
            <a:xfrm flipV="1">
              <a:off x="9797482" y="3920139"/>
              <a:ext cx="1112229" cy="10886"/>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1630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custDataLst>
              <p:tags r:id="rId1"/>
            </p:custDataLst>
          </p:nvPr>
        </p:nvSpPr>
        <p:spPr>
          <a:xfrm>
            <a:off x="1141412" y="301991"/>
            <a:ext cx="9905998" cy="603700"/>
          </a:xfrm>
        </p:spPr>
        <p:txBody>
          <a:bodyPr/>
          <a:lstStyle/>
          <a:p>
            <a:pPr algn="ctr"/>
            <a:r>
              <a:rPr lang="en-US" dirty="0"/>
              <a:t>Prim’s Algorithm</a:t>
            </a:r>
          </a:p>
        </p:txBody>
      </p:sp>
      <p:sp>
        <p:nvSpPr>
          <p:cNvPr id="2" name="Rectangle 2">
            <a:extLst>
              <a:ext uri="{FF2B5EF4-FFF2-40B4-BE49-F238E27FC236}">
                <a16:creationId xmlns:a16="http://schemas.microsoft.com/office/drawing/2014/main" id="{6CED9B50-FDC8-A5F3-9AD3-F79E98A95CBC}"/>
              </a:ext>
            </a:extLst>
          </p:cNvPr>
          <p:cNvSpPr txBox="1">
            <a:spLocks noChangeArrowheads="1"/>
          </p:cNvSpPr>
          <p:nvPr>
            <p:custDataLst>
              <p:tags r:id="rId2"/>
            </p:custDataLst>
          </p:nvPr>
        </p:nvSpPr>
        <p:spPr>
          <a:xfrm>
            <a:off x="2794785" y="1229485"/>
            <a:ext cx="6599251" cy="5037909"/>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600" b="1" dirty="0">
                <a:solidFill>
                  <a:schemeClr val="bg1"/>
                </a:solidFill>
                <a:latin typeface="Courier New" pitchFamily="49" charset="0"/>
              </a:rPr>
              <a:t>prim(G, s):</a:t>
            </a:r>
          </a:p>
          <a:p>
            <a:pPr>
              <a:lnSpc>
                <a:spcPct val="80000"/>
              </a:lnSpc>
              <a:buFont typeface="Monotype Sorts" charset="2"/>
              <a:buNone/>
            </a:pPr>
            <a:r>
              <a:rPr lang="en-US" sz="1600" b="1" dirty="0">
                <a:solidFill>
                  <a:schemeClr val="bg1"/>
                </a:solidFill>
                <a:latin typeface="Courier New" pitchFamily="49" charset="0"/>
              </a:rPr>
              <a:t>1. </a:t>
            </a:r>
            <a:r>
              <a:rPr lang="en-US" sz="1600" b="1" dirty="0" err="1">
                <a:solidFill>
                  <a:schemeClr val="accent3"/>
                </a:solidFill>
                <a:latin typeface="Courier New" pitchFamily="49" charset="0"/>
              </a:rPr>
              <a:t>init</a:t>
            </a:r>
            <a:r>
              <a:rPr lang="en-US" sz="1600" b="1" dirty="0">
                <a:solidFill>
                  <a:schemeClr val="accent3"/>
                </a:solidFill>
                <a:latin typeface="Courier New" pitchFamily="49" charset="0"/>
              </a:rPr>
              <a:t> PQ to be empty</a:t>
            </a:r>
          </a:p>
          <a:p>
            <a:pPr>
              <a:lnSpc>
                <a:spcPct val="80000"/>
              </a:lnSpc>
              <a:buFont typeface="Monotype Sorts" charset="2"/>
              <a:buNone/>
            </a:pPr>
            <a:r>
              <a:rPr lang="en-US" sz="1600" b="1" dirty="0">
                <a:solidFill>
                  <a:schemeClr val="bg1"/>
                </a:solidFill>
                <a:latin typeface="Courier New" pitchFamily="49" charset="0"/>
              </a:rPr>
              <a:t>2. </a:t>
            </a:r>
            <a:r>
              <a:rPr lang="en-US" sz="1600" b="1" dirty="0" err="1">
                <a:solidFill>
                  <a:schemeClr val="accent3"/>
                </a:solidFill>
                <a:latin typeface="Courier New" pitchFamily="49" charset="0"/>
              </a:rPr>
              <a:t>PQ.Insert</a:t>
            </a:r>
            <a:r>
              <a:rPr lang="en-US" sz="1600" b="1" dirty="0">
                <a:solidFill>
                  <a:schemeClr val="accent3"/>
                </a:solidFill>
                <a:latin typeface="Courier New" pitchFamily="49" charset="0"/>
              </a:rPr>
              <a:t>(s, </a:t>
            </a:r>
            <a:r>
              <a:rPr lang="en-US" sz="1600" b="1" dirty="0" err="1">
                <a:solidFill>
                  <a:schemeClr val="accent3"/>
                </a:solidFill>
                <a:latin typeface="Courier New" pitchFamily="49" charset="0"/>
              </a:rPr>
              <a:t>wt</a:t>
            </a:r>
            <a:r>
              <a:rPr lang="en-US" sz="1600" b="1" dirty="0">
                <a:solidFill>
                  <a:schemeClr val="accent3"/>
                </a:solidFill>
                <a:latin typeface="Courier New" pitchFamily="49" charset="0"/>
              </a:rPr>
              <a:t>=0)</a:t>
            </a:r>
          </a:p>
          <a:p>
            <a:pPr>
              <a:lnSpc>
                <a:spcPct val="80000"/>
              </a:lnSpc>
              <a:buFont typeface="Monotype Sorts" charset="2"/>
              <a:buNone/>
            </a:pPr>
            <a:r>
              <a:rPr lang="en-US" sz="1600" b="1" dirty="0">
                <a:solidFill>
                  <a:schemeClr val="bg1"/>
                </a:solidFill>
                <a:latin typeface="Courier New" pitchFamily="49" charset="0"/>
                <a:sym typeface="Symbol" pitchFamily="18" charset="2"/>
              </a:rPr>
              <a:t>3. parent[s] = NULL;</a:t>
            </a:r>
          </a:p>
          <a:p>
            <a:pPr>
              <a:lnSpc>
                <a:spcPct val="80000"/>
              </a:lnSpc>
              <a:buFont typeface="Monotype Sorts" charset="2"/>
              <a:buNone/>
            </a:pPr>
            <a:r>
              <a:rPr lang="en-US" sz="1600" b="1" dirty="0">
                <a:solidFill>
                  <a:schemeClr val="bg1"/>
                </a:solidFill>
                <a:latin typeface="Courier New" pitchFamily="49" charset="0"/>
                <a:sym typeface="Symbol" pitchFamily="18" charset="2"/>
              </a:rPr>
              <a:t>4. while (</a:t>
            </a:r>
            <a:r>
              <a:rPr lang="en-US" sz="1600" b="1" dirty="0">
                <a:solidFill>
                  <a:schemeClr val="accent3"/>
                </a:solidFill>
                <a:latin typeface="Courier New" pitchFamily="49" charset="0"/>
                <a:sym typeface="Symbol" pitchFamily="18" charset="2"/>
              </a:rPr>
              <a:t>PQ not empty</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5.   v = </a:t>
            </a:r>
            <a:r>
              <a:rPr lang="en-US" sz="1600" b="1" dirty="0" err="1">
                <a:solidFill>
                  <a:schemeClr val="accent3"/>
                </a:solidFill>
                <a:latin typeface="Courier New" pitchFamily="49" charset="0"/>
                <a:sym typeface="Symbol" pitchFamily="18" charset="2"/>
              </a:rPr>
              <a:t>PQ.ExtractMin</a:t>
            </a:r>
            <a:r>
              <a:rPr lang="en-US" sz="1600" b="1" dirty="0">
                <a:solidFill>
                  <a:schemeClr val="accent3"/>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6.   for each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600" b="1" dirty="0">
                <a:solidFill>
                  <a:schemeClr val="bg1"/>
                </a:solidFill>
                <a:latin typeface="Courier New" pitchFamily="49" charset="0"/>
                <a:sym typeface="Symbol" pitchFamily="18" charset="2"/>
              </a:rPr>
              <a:t>7.     if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600" b="1" dirty="0">
                <a:solidFill>
                  <a:schemeClr val="bg1"/>
                </a:solidFill>
                <a:latin typeface="Courier New" pitchFamily="49" charset="0"/>
                <a:sym typeface="Symbol" pitchFamily="18" charset="2"/>
              </a:rPr>
              <a:t>8.        </a:t>
            </a:r>
            <a:r>
              <a:rPr lang="en-US" sz="1600" b="1" dirty="0" err="1">
                <a:solidFill>
                  <a:schemeClr val="accent3"/>
                </a:solidFill>
                <a:latin typeface="Courier New" pitchFamily="49" charset="0"/>
                <a:sym typeface="Symbol" pitchFamily="18" charset="2"/>
              </a:rPr>
              <a:t>PQ.Insert</a:t>
            </a:r>
            <a:r>
              <a:rPr lang="en-US" sz="1600" b="1" dirty="0">
                <a:solidFill>
                  <a:schemeClr val="accent3"/>
                </a:solidFill>
                <a:latin typeface="Courier New" pitchFamily="49" charset="0"/>
                <a:sym typeface="Symbol" pitchFamily="18" charset="2"/>
              </a:rPr>
              <a:t>(w, </a:t>
            </a:r>
            <a:r>
              <a:rPr lang="en-US" sz="1600" b="1" dirty="0" err="1">
                <a:solidFill>
                  <a:schemeClr val="accent3"/>
                </a:solidFill>
                <a:latin typeface="Courier New" pitchFamily="49" charset="0"/>
                <a:sym typeface="Symbol" pitchFamily="18" charset="2"/>
              </a:rPr>
              <a:t>wt</a:t>
            </a:r>
            <a:r>
              <a:rPr lang="en-US" sz="1600" b="1" dirty="0">
                <a:solidFill>
                  <a:schemeClr val="accent3"/>
                </a:solidFill>
                <a:latin typeface="Courier New" pitchFamily="49" charset="0"/>
                <a:sym typeface="Symbol" pitchFamily="18" charset="2"/>
              </a:rPr>
              <a:t>[</a:t>
            </a:r>
            <a:r>
              <a:rPr lang="en-US" sz="1600" b="1" dirty="0" err="1">
                <a:solidFill>
                  <a:schemeClr val="accent3"/>
                </a:solidFill>
                <a:latin typeface="Courier New" pitchFamily="49" charset="0"/>
                <a:sym typeface="Symbol" pitchFamily="18" charset="2"/>
              </a:rPr>
              <a:t>v,w</a:t>
            </a:r>
            <a:r>
              <a:rPr lang="en-US" sz="1600" b="1" dirty="0">
                <a:solidFill>
                  <a:schemeClr val="accent3"/>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9.        parent[w] = v</a:t>
            </a:r>
          </a:p>
          <a:p>
            <a:pPr>
              <a:lnSpc>
                <a:spcPct val="80000"/>
              </a:lnSpc>
              <a:buFont typeface="Monotype Sorts" charset="2"/>
              <a:buNone/>
            </a:pPr>
            <a:r>
              <a:rPr lang="en-US" sz="1600" b="1" dirty="0">
                <a:solidFill>
                  <a:schemeClr val="bg1"/>
                </a:solidFill>
                <a:latin typeface="Courier New" pitchFamily="49" charset="0"/>
                <a:sym typeface="Symbol" pitchFamily="18" charset="2"/>
              </a:rPr>
              <a:t>10.    else if (w is fringe &amp;&amp; </a:t>
            </a:r>
            <a:r>
              <a:rPr lang="en-US" sz="1600" b="1" dirty="0" err="1">
                <a:solidFill>
                  <a:schemeClr val="bg1"/>
                </a:solidFill>
                <a:latin typeface="Courier New" pitchFamily="49" charset="0"/>
                <a:sym typeface="Symbol" pitchFamily="18" charset="2"/>
              </a:rPr>
              <a:t>wt</a:t>
            </a:r>
            <a:r>
              <a:rPr lang="en-US" sz="1600" b="1" dirty="0">
                <a:solidFill>
                  <a:schemeClr val="bg1"/>
                </a:solidFill>
                <a:latin typeface="Courier New" pitchFamily="49" charset="0"/>
                <a:sym typeface="Symbol" pitchFamily="18" charset="2"/>
              </a:rPr>
              <a: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 &lt;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11.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 = </a:t>
            </a:r>
            <a:r>
              <a:rPr lang="en-US" sz="1600" b="1" dirty="0" err="1">
                <a:solidFill>
                  <a:schemeClr val="bg1"/>
                </a:solidFill>
                <a:latin typeface="Courier New" pitchFamily="49" charset="0"/>
                <a:sym typeface="Symbol" pitchFamily="18" charset="2"/>
              </a:rPr>
              <a:t>wt</a:t>
            </a:r>
            <a:r>
              <a:rPr lang="en-US" sz="1600" b="1" dirty="0">
                <a:solidFill>
                  <a:schemeClr val="bg1"/>
                </a:solidFill>
                <a:latin typeface="Courier New" pitchFamily="49" charset="0"/>
                <a:sym typeface="Symbol" pitchFamily="18" charset="2"/>
              </a:rPr>
              <a: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accent3"/>
                </a:solidFill>
                <a:latin typeface="Courier New" pitchFamily="49" charset="0"/>
                <a:sym typeface="Symbol" pitchFamily="18" charset="2"/>
              </a:rPr>
              <a:t>12.       </a:t>
            </a:r>
            <a:r>
              <a:rPr lang="en-US" sz="1600" b="1" dirty="0" err="1">
                <a:solidFill>
                  <a:schemeClr val="accent3"/>
                </a:solidFill>
                <a:latin typeface="Courier New" pitchFamily="49" charset="0"/>
                <a:sym typeface="Symbol" pitchFamily="18" charset="2"/>
              </a:rPr>
              <a:t>PQ.decreaseKey</a:t>
            </a:r>
            <a:r>
              <a:rPr lang="en-US" sz="1600" b="1" dirty="0">
                <a:solidFill>
                  <a:schemeClr val="accent3"/>
                </a:solidFill>
                <a:latin typeface="Courier New" pitchFamily="49" charset="0"/>
                <a:sym typeface="Symbol" pitchFamily="18" charset="2"/>
              </a:rPr>
              <a:t>(w, </a:t>
            </a:r>
            <a:r>
              <a:rPr lang="en-US" sz="1600" b="1" dirty="0" err="1">
                <a:solidFill>
                  <a:schemeClr val="accent3"/>
                </a:solidFill>
                <a:latin typeface="Courier New" pitchFamily="49" charset="0"/>
                <a:sym typeface="Symbol" pitchFamily="18" charset="2"/>
              </a:rPr>
              <a:t>dist</a:t>
            </a:r>
            <a:r>
              <a:rPr lang="en-US" sz="1600" b="1" dirty="0">
                <a:solidFill>
                  <a:schemeClr val="accent3"/>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13.       parent[w] = v</a:t>
            </a:r>
          </a:p>
        </p:txBody>
      </p:sp>
    </p:spTree>
    <p:extLst>
      <p:ext uri="{BB962C8B-B14F-4D97-AF65-F5344CB8AC3E}">
        <p14:creationId xmlns:p14="http://schemas.microsoft.com/office/powerpoint/2010/main" val="2057633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73BA-B35A-6BA9-B5AB-1AEA59D4D6E3}"/>
            </a:ext>
          </a:extLst>
        </p:cNvPr>
        <p:cNvGrpSpPr/>
        <p:nvPr/>
      </p:nvGrpSpPr>
      <p:grpSpPr>
        <a:xfrm>
          <a:off x="0" y="0"/>
          <a:ext cx="0" cy="0"/>
          <a:chOff x="0" y="0"/>
          <a:chExt cx="0" cy="0"/>
        </a:xfrm>
      </p:grpSpPr>
      <p:sp>
        <p:nvSpPr>
          <p:cNvPr id="47107" name="Rectangle 2">
            <a:extLst>
              <a:ext uri="{FF2B5EF4-FFF2-40B4-BE49-F238E27FC236}">
                <a16:creationId xmlns:a16="http://schemas.microsoft.com/office/drawing/2014/main" id="{63C897DE-17B4-CA40-3136-6EC481AC2F3F}"/>
              </a:ext>
            </a:extLst>
          </p:cNvPr>
          <p:cNvSpPr>
            <a:spLocks noGrp="1" noChangeArrowheads="1"/>
          </p:cNvSpPr>
          <p:nvPr>
            <p:ph type="title"/>
            <p:custDataLst>
              <p:tags r:id="rId1"/>
            </p:custDataLst>
          </p:nvPr>
        </p:nvSpPr>
        <p:spPr>
          <a:xfrm>
            <a:off x="1141412" y="301991"/>
            <a:ext cx="9905998" cy="603700"/>
          </a:xfrm>
        </p:spPr>
        <p:txBody>
          <a:bodyPr/>
          <a:lstStyle/>
          <a:p>
            <a:pPr algn="ctr"/>
            <a:r>
              <a:rPr lang="en-US" dirty="0"/>
              <a:t>Prim’s Algorithm</a:t>
            </a:r>
          </a:p>
        </p:txBody>
      </p:sp>
      <p:sp>
        <p:nvSpPr>
          <p:cNvPr id="2" name="Rectangle 2">
            <a:extLst>
              <a:ext uri="{FF2B5EF4-FFF2-40B4-BE49-F238E27FC236}">
                <a16:creationId xmlns:a16="http://schemas.microsoft.com/office/drawing/2014/main" id="{985A4B1E-4808-2ED5-B2F7-B90ACF94E9E5}"/>
              </a:ext>
            </a:extLst>
          </p:cNvPr>
          <p:cNvSpPr txBox="1">
            <a:spLocks noChangeArrowheads="1"/>
          </p:cNvSpPr>
          <p:nvPr>
            <p:custDataLst>
              <p:tags r:id="rId2"/>
            </p:custDataLst>
          </p:nvPr>
        </p:nvSpPr>
        <p:spPr>
          <a:xfrm>
            <a:off x="1062282" y="1269523"/>
            <a:ext cx="6338281" cy="4722091"/>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600" b="1" dirty="0">
                <a:solidFill>
                  <a:schemeClr val="bg1"/>
                </a:solidFill>
                <a:latin typeface="Courier New" pitchFamily="49" charset="0"/>
              </a:rPr>
              <a:t>prim(G, s):</a:t>
            </a:r>
          </a:p>
          <a:p>
            <a:pPr>
              <a:lnSpc>
                <a:spcPct val="80000"/>
              </a:lnSpc>
              <a:buFont typeface="Monotype Sorts" charset="2"/>
              <a:buNone/>
            </a:pPr>
            <a:r>
              <a:rPr lang="en-US" sz="1600" b="1" dirty="0">
                <a:solidFill>
                  <a:schemeClr val="bg1"/>
                </a:solidFill>
                <a:latin typeface="Courier New" pitchFamily="49" charset="0"/>
              </a:rPr>
              <a:t>1. </a:t>
            </a:r>
            <a:r>
              <a:rPr lang="en-US" sz="1600" b="1" dirty="0" err="1">
                <a:solidFill>
                  <a:schemeClr val="bg1"/>
                </a:solidFill>
                <a:latin typeface="Courier New" pitchFamily="49" charset="0"/>
              </a:rPr>
              <a:t>init</a:t>
            </a:r>
            <a:r>
              <a:rPr lang="en-US" sz="1600" b="1" dirty="0">
                <a:solidFill>
                  <a:schemeClr val="bg1"/>
                </a:solidFill>
                <a:latin typeface="Courier New" pitchFamily="49" charset="0"/>
              </a:rPr>
              <a:t> PQ to be empty</a:t>
            </a:r>
          </a:p>
          <a:p>
            <a:pPr>
              <a:lnSpc>
                <a:spcPct val="80000"/>
              </a:lnSpc>
              <a:buFont typeface="Monotype Sorts" charset="2"/>
              <a:buNone/>
            </a:pPr>
            <a:r>
              <a:rPr lang="en-US" sz="1600" b="1" dirty="0">
                <a:solidFill>
                  <a:schemeClr val="bg1"/>
                </a:solidFill>
                <a:latin typeface="Courier New" pitchFamily="49" charset="0"/>
              </a:rPr>
              <a:t>2. </a:t>
            </a:r>
            <a:r>
              <a:rPr lang="en-US" sz="1600" b="1" dirty="0" err="1">
                <a:solidFill>
                  <a:schemeClr val="bg1"/>
                </a:solidFill>
                <a:latin typeface="Courier New" pitchFamily="49" charset="0"/>
              </a:rPr>
              <a:t>PQ.Insert</a:t>
            </a:r>
            <a:r>
              <a:rPr lang="en-US" sz="1600" b="1" dirty="0">
                <a:solidFill>
                  <a:schemeClr val="bg1"/>
                </a:solidFill>
                <a:latin typeface="Courier New" pitchFamily="49" charset="0"/>
              </a:rPr>
              <a:t>(s, </a:t>
            </a:r>
            <a:r>
              <a:rPr lang="en-US" sz="1600" b="1" dirty="0" err="1">
                <a:solidFill>
                  <a:schemeClr val="bg1"/>
                </a:solidFill>
                <a:latin typeface="Courier New" pitchFamily="49" charset="0"/>
              </a:rPr>
              <a:t>wt</a:t>
            </a:r>
            <a:r>
              <a:rPr lang="en-US" sz="1600" b="1" dirty="0">
                <a:solidFill>
                  <a:schemeClr val="bg1"/>
                </a:solidFill>
                <a:latin typeface="Courier New" pitchFamily="49" charset="0"/>
              </a:rPr>
              <a:t>=0)</a:t>
            </a:r>
          </a:p>
          <a:p>
            <a:pPr>
              <a:lnSpc>
                <a:spcPct val="80000"/>
              </a:lnSpc>
              <a:buFont typeface="Monotype Sorts" charset="2"/>
              <a:buNone/>
            </a:pPr>
            <a:r>
              <a:rPr lang="en-US" sz="1600" b="1" dirty="0">
                <a:solidFill>
                  <a:schemeClr val="bg1"/>
                </a:solidFill>
                <a:latin typeface="Courier New" pitchFamily="49" charset="0"/>
                <a:sym typeface="Symbol" pitchFamily="18" charset="2"/>
              </a:rPr>
              <a:t>3. parent[s] = NULL;</a:t>
            </a:r>
          </a:p>
          <a:p>
            <a:pPr>
              <a:lnSpc>
                <a:spcPct val="80000"/>
              </a:lnSpc>
              <a:buFont typeface="Monotype Sorts" charset="2"/>
              <a:buNone/>
            </a:pPr>
            <a:r>
              <a:rPr lang="en-US" sz="1600" b="1" dirty="0">
                <a:solidFill>
                  <a:schemeClr val="bg1"/>
                </a:solidFill>
                <a:latin typeface="Courier New" pitchFamily="49" charset="0"/>
                <a:sym typeface="Symbol" pitchFamily="18" charset="2"/>
              </a:rPr>
              <a:t>4. while (PQ not empty):</a:t>
            </a:r>
          </a:p>
          <a:p>
            <a:pPr>
              <a:lnSpc>
                <a:spcPct val="80000"/>
              </a:lnSpc>
              <a:buFont typeface="Monotype Sorts" charset="2"/>
              <a:buNone/>
            </a:pPr>
            <a:r>
              <a:rPr lang="en-US" sz="1600" b="1" dirty="0">
                <a:solidFill>
                  <a:schemeClr val="bg1"/>
                </a:solidFill>
                <a:latin typeface="Courier New" pitchFamily="49" charset="0"/>
                <a:sym typeface="Symbol" pitchFamily="18" charset="2"/>
              </a:rPr>
              <a:t>5.   v = </a:t>
            </a:r>
            <a:r>
              <a:rPr lang="en-US" sz="1600" b="1" dirty="0" err="1">
                <a:solidFill>
                  <a:schemeClr val="bg1"/>
                </a:solidFill>
                <a:latin typeface="Courier New" pitchFamily="49" charset="0"/>
                <a:sym typeface="Symbol" pitchFamily="18" charset="2"/>
              </a:rPr>
              <a:t>PQ.ExtractMin</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6.   for each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600" b="1" dirty="0">
                <a:solidFill>
                  <a:schemeClr val="bg1"/>
                </a:solidFill>
                <a:latin typeface="Courier New" pitchFamily="49" charset="0"/>
                <a:sym typeface="Symbol" pitchFamily="18" charset="2"/>
              </a:rPr>
              <a:t>7.     if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600" b="1" dirty="0">
                <a:solidFill>
                  <a:schemeClr val="bg1"/>
                </a:solidFill>
                <a:latin typeface="Courier New" pitchFamily="49" charset="0"/>
                <a:sym typeface="Symbol" pitchFamily="18" charset="2"/>
              </a:rPr>
              <a:t>8.        </a:t>
            </a:r>
            <a:r>
              <a:rPr lang="en-US" sz="1600" b="1" dirty="0" err="1">
                <a:solidFill>
                  <a:schemeClr val="bg1"/>
                </a:solidFill>
                <a:latin typeface="Courier New" pitchFamily="49" charset="0"/>
                <a:sym typeface="Symbol" pitchFamily="18" charset="2"/>
              </a:rPr>
              <a:t>PQ.Insert</a:t>
            </a:r>
            <a:r>
              <a:rPr lang="en-US" sz="1600" b="1" dirty="0">
                <a:solidFill>
                  <a:schemeClr val="bg1"/>
                </a:solidFill>
                <a:latin typeface="Courier New" pitchFamily="49" charset="0"/>
                <a:sym typeface="Symbol" pitchFamily="18" charset="2"/>
              </a:rPr>
              <a:t>(w, </a:t>
            </a:r>
            <a:r>
              <a:rPr lang="en-US" sz="1600" b="1" dirty="0" err="1">
                <a:solidFill>
                  <a:schemeClr val="accent5"/>
                </a:solidFill>
                <a:latin typeface="Courier New" pitchFamily="49" charset="0"/>
                <a:sym typeface="Symbol" pitchFamily="18" charset="2"/>
              </a:rPr>
              <a:t>wt</a:t>
            </a:r>
            <a:r>
              <a:rPr lang="en-US" sz="1600" b="1" dirty="0">
                <a:solidFill>
                  <a:schemeClr val="accent5"/>
                </a:solidFill>
                <a:latin typeface="Courier New" pitchFamily="49" charset="0"/>
                <a:sym typeface="Symbol" pitchFamily="18" charset="2"/>
              </a:rPr>
              <a:t>[</a:t>
            </a:r>
            <a:r>
              <a:rPr lang="en-US" sz="1600" b="1" dirty="0" err="1">
                <a:solidFill>
                  <a:schemeClr val="accent5"/>
                </a:solidFill>
                <a:latin typeface="Courier New" pitchFamily="49" charset="0"/>
                <a:sym typeface="Symbol" pitchFamily="18" charset="2"/>
              </a:rPr>
              <a:t>v,w</a:t>
            </a:r>
            <a:r>
              <a:rPr lang="en-US" sz="1600" b="1" dirty="0">
                <a:solidFill>
                  <a:schemeClr val="accent5"/>
                </a:solidFill>
                <a:latin typeface="Courier New" pitchFamily="49" charset="0"/>
                <a:sym typeface="Symbol" pitchFamily="18" charset="2"/>
              </a:rPr>
              <a:t>]</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9.        parent[w] = v</a:t>
            </a:r>
          </a:p>
          <a:p>
            <a:pPr>
              <a:lnSpc>
                <a:spcPct val="80000"/>
              </a:lnSpc>
              <a:buFont typeface="Monotype Sorts" charset="2"/>
              <a:buNone/>
            </a:pPr>
            <a:r>
              <a:rPr lang="en-US" sz="1600" b="1" dirty="0">
                <a:solidFill>
                  <a:schemeClr val="bg1"/>
                </a:solidFill>
                <a:latin typeface="Courier New" pitchFamily="49" charset="0"/>
                <a:sym typeface="Symbol" pitchFamily="18" charset="2"/>
              </a:rPr>
              <a:t>10.    else if (w is fringe &amp;&amp; </a:t>
            </a:r>
            <a:r>
              <a:rPr lang="en-US" sz="1600" b="1" dirty="0" err="1">
                <a:solidFill>
                  <a:schemeClr val="accent5"/>
                </a:solidFill>
                <a:latin typeface="Courier New" pitchFamily="49" charset="0"/>
                <a:sym typeface="Symbol" pitchFamily="18" charset="2"/>
              </a:rPr>
              <a:t>wt</a:t>
            </a:r>
            <a:r>
              <a:rPr lang="en-US" sz="1600" b="1" dirty="0">
                <a:solidFill>
                  <a:schemeClr val="accent5"/>
                </a:solidFill>
                <a:latin typeface="Courier New" pitchFamily="49" charset="0"/>
                <a:sym typeface="Symbol" pitchFamily="18" charset="2"/>
              </a:rPr>
              <a:t>(</a:t>
            </a:r>
            <a:r>
              <a:rPr lang="en-US" sz="1600" b="1" dirty="0" err="1">
                <a:solidFill>
                  <a:schemeClr val="accent5"/>
                </a:solidFill>
                <a:latin typeface="Courier New" pitchFamily="49" charset="0"/>
                <a:sym typeface="Symbol" pitchFamily="18" charset="2"/>
              </a:rPr>
              <a:t>v,w</a:t>
            </a:r>
            <a:r>
              <a:rPr lang="en-US" sz="1600" b="1" dirty="0">
                <a:solidFill>
                  <a:schemeClr val="accent5"/>
                </a:solidFill>
                <a:latin typeface="Courier New" pitchFamily="49" charset="0"/>
                <a:sym typeface="Symbol" pitchFamily="18" charset="2"/>
              </a:rPr>
              <a:t>)</a:t>
            </a:r>
            <a:r>
              <a:rPr lang="en-US" sz="1600" b="1" dirty="0">
                <a:solidFill>
                  <a:schemeClr val="bg1"/>
                </a:solidFill>
                <a:latin typeface="Courier New" pitchFamily="49" charset="0"/>
                <a:sym typeface="Symbol" pitchFamily="18" charset="2"/>
              </a:rPr>
              <a:t> &lt;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11.       </a:t>
            </a:r>
            <a:r>
              <a:rPr lang="en-US" sz="1600" b="1" dirty="0" err="1">
                <a:solidFill>
                  <a:schemeClr val="accent5"/>
                </a:solidFill>
                <a:latin typeface="Courier New" pitchFamily="49" charset="0"/>
                <a:sym typeface="Symbol" pitchFamily="18" charset="2"/>
              </a:rPr>
              <a:t>dist</a:t>
            </a:r>
            <a:r>
              <a:rPr lang="en-US" sz="1600" b="1" dirty="0">
                <a:solidFill>
                  <a:schemeClr val="accent5"/>
                </a:solidFill>
                <a:latin typeface="Courier New" pitchFamily="49" charset="0"/>
                <a:sym typeface="Symbol" pitchFamily="18" charset="2"/>
              </a:rPr>
              <a:t>[w] = </a:t>
            </a:r>
            <a:r>
              <a:rPr lang="en-US" sz="1600" b="1" dirty="0" err="1">
                <a:solidFill>
                  <a:schemeClr val="accent5"/>
                </a:solidFill>
                <a:latin typeface="Courier New" pitchFamily="49" charset="0"/>
                <a:sym typeface="Symbol" pitchFamily="18" charset="2"/>
              </a:rPr>
              <a:t>wt</a:t>
            </a:r>
            <a:r>
              <a:rPr lang="en-US" sz="1600" b="1" dirty="0">
                <a:solidFill>
                  <a:schemeClr val="accent5"/>
                </a:solidFill>
                <a:latin typeface="Courier New" pitchFamily="49" charset="0"/>
                <a:sym typeface="Symbol" pitchFamily="18" charset="2"/>
              </a:rPr>
              <a:t>(</a:t>
            </a:r>
            <a:r>
              <a:rPr lang="en-US" sz="1600" b="1" dirty="0" err="1">
                <a:solidFill>
                  <a:schemeClr val="accent5"/>
                </a:solidFill>
                <a:latin typeface="Courier New" pitchFamily="49" charset="0"/>
                <a:sym typeface="Symbol" pitchFamily="18" charset="2"/>
              </a:rPr>
              <a:t>v,w</a:t>
            </a:r>
            <a:r>
              <a:rPr lang="en-US" sz="1600" b="1" dirty="0">
                <a:solidFill>
                  <a:schemeClr val="accent5"/>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12.       </a:t>
            </a:r>
            <a:r>
              <a:rPr lang="en-US" sz="1600" b="1" dirty="0" err="1">
                <a:solidFill>
                  <a:schemeClr val="bg1"/>
                </a:solidFill>
                <a:latin typeface="Courier New" pitchFamily="49" charset="0"/>
                <a:sym typeface="Symbol" pitchFamily="18" charset="2"/>
              </a:rPr>
              <a:t>PQ.decreaseKey</a:t>
            </a:r>
            <a:r>
              <a:rPr lang="en-US" sz="1600" b="1" dirty="0">
                <a:solidFill>
                  <a:schemeClr val="bg1"/>
                </a:solidFill>
                <a:latin typeface="Courier New" pitchFamily="49" charset="0"/>
                <a:sym typeface="Symbol" pitchFamily="18" charset="2"/>
              </a:rPr>
              <a:t>(w,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13.       parent[w] = v</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1BF556-4986-4D35-8578-6DD6F2FB8410}"/>
                  </a:ext>
                </a:extLst>
              </p:cNvPr>
              <p:cNvSpPr txBox="1"/>
              <p:nvPr/>
            </p:nvSpPr>
            <p:spPr>
              <a:xfrm>
                <a:off x="7563300" y="4124297"/>
                <a:ext cx="3880237" cy="923330"/>
              </a:xfrm>
              <a:prstGeom prst="rect">
                <a:avLst/>
              </a:prstGeom>
              <a:noFill/>
              <a:ln>
                <a:solidFill>
                  <a:schemeClr val="tx1">
                    <a:lumMod val="95000"/>
                  </a:schemeClr>
                </a:solidFill>
              </a:ln>
            </p:spPr>
            <p:txBody>
              <a:bodyPr wrap="square" rtlCol="0">
                <a:spAutoFit/>
              </a:bodyPr>
              <a:lstStyle/>
              <a:p>
                <a:pPr/>
                <a:r>
                  <a:rPr lang="en-US" dirty="0"/>
                  <a:t>Runtime is same as Dijkstra’s Algorithm:</a:t>
                </a:r>
                <a:br>
                  <a:rPr lang="en-US" dirty="0"/>
                </a:br>
                <a:br>
                  <a:rPr lang="en-US" dirty="0"/>
                </a:b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𝐸𝑙𝑜𝑔</m:t>
                      </m:r>
                      <m:d>
                        <m:dPr>
                          <m:ctrlPr>
                            <a:rPr lang="en-US" b="0" i="1" smtClean="0">
                              <a:latin typeface="Cambria Math" panose="02040503050406030204" pitchFamily="18" charset="0"/>
                            </a:rPr>
                          </m:ctrlPr>
                        </m:dPr>
                        <m:e>
                          <m:r>
                            <a:rPr lang="en-US" b="0" i="1" smtClean="0">
                              <a:latin typeface="Cambria Math" panose="02040503050406030204" pitchFamily="18" charset="0"/>
                            </a:rPr>
                            <m:t>𝑉</m:t>
                          </m:r>
                        </m:e>
                      </m:d>
                      <m:r>
                        <a:rPr lang="en-US"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051BF556-4986-4D35-8578-6DD6F2FB8410}"/>
                  </a:ext>
                </a:extLst>
              </p:cNvPr>
              <p:cNvSpPr txBox="1">
                <a:spLocks noRot="1" noChangeAspect="1" noMove="1" noResize="1" noEditPoints="1" noAdjustHandles="1" noChangeArrowheads="1" noChangeShapeType="1" noTextEdit="1"/>
              </p:cNvSpPr>
              <p:nvPr/>
            </p:nvSpPr>
            <p:spPr>
              <a:xfrm>
                <a:off x="7563300" y="4124297"/>
                <a:ext cx="3880237" cy="923330"/>
              </a:xfrm>
              <a:prstGeom prst="rect">
                <a:avLst/>
              </a:prstGeom>
              <a:blipFill>
                <a:blip r:embed="rId4"/>
                <a:stretch>
                  <a:fillRect l="-1303" t="-2703" b="-5405"/>
                </a:stretch>
              </a:blipFill>
              <a:ln>
                <a:solidFill>
                  <a:schemeClr val="tx1">
                    <a:lumMod val="95000"/>
                  </a:schemeClr>
                </a:solid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C04B9742-2D6C-F48D-3798-96C1041DA71C}"/>
              </a:ext>
            </a:extLst>
          </p:cNvPr>
          <p:cNvSpPr txBox="1"/>
          <p:nvPr/>
        </p:nvSpPr>
        <p:spPr>
          <a:xfrm>
            <a:off x="7563300" y="1876243"/>
            <a:ext cx="3880237" cy="1754326"/>
          </a:xfrm>
          <a:prstGeom prst="rect">
            <a:avLst/>
          </a:prstGeom>
          <a:noFill/>
          <a:ln>
            <a:solidFill>
              <a:schemeClr val="tx1">
                <a:lumMod val="95000"/>
              </a:schemeClr>
            </a:solidFill>
          </a:ln>
        </p:spPr>
        <p:txBody>
          <a:bodyPr wrap="square" rtlCol="0">
            <a:spAutoFit/>
          </a:bodyPr>
          <a:lstStyle/>
          <a:p>
            <a:r>
              <a:rPr lang="en-US" dirty="0"/>
              <a:t>Implementation is basically the same as Dijkstra’s Algorithm. Highlighted sections are the differences between the two! Difference is essentially just what value you put as the weight in the priority queue!</a:t>
            </a:r>
          </a:p>
        </p:txBody>
      </p:sp>
    </p:spTree>
    <p:extLst>
      <p:ext uri="{BB962C8B-B14F-4D97-AF65-F5344CB8AC3E}">
        <p14:creationId xmlns:p14="http://schemas.microsoft.com/office/powerpoint/2010/main" val="3637729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Indirect Heaps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264018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Dijkstra’s Algorithm</a:t>
            </a:r>
          </a:p>
        </p:txBody>
      </p:sp>
    </p:spTree>
    <p:extLst>
      <p:ext uri="{BB962C8B-B14F-4D97-AF65-F5344CB8AC3E}">
        <p14:creationId xmlns:p14="http://schemas.microsoft.com/office/powerpoint/2010/main" val="871031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custDataLst>
              <p:tags r:id="rId1"/>
            </p:custDataLst>
          </p:nvPr>
        </p:nvSpPr>
        <p:spPr>
          <a:xfrm>
            <a:off x="1141412" y="152525"/>
            <a:ext cx="9905998" cy="542067"/>
          </a:xfrm>
        </p:spPr>
        <p:txBody>
          <a:bodyPr>
            <a:normAutofit fontScale="90000"/>
          </a:bodyPr>
          <a:lstStyle/>
          <a:p>
            <a:pPr algn="ctr"/>
            <a:r>
              <a:rPr lang="en-US" dirty="0">
                <a:sym typeface="Symbol" pitchFamily="18" charset="2"/>
              </a:rPr>
              <a:t>Compare</a:t>
            </a:r>
          </a:p>
        </p:txBody>
      </p:sp>
      <p:sp>
        <p:nvSpPr>
          <p:cNvPr id="72708" name="Rectangle 3"/>
          <p:cNvSpPr>
            <a:spLocks noGrp="1" noChangeArrowheads="1"/>
          </p:cNvSpPr>
          <p:nvPr>
            <p:ph sz="quarter" idx="1"/>
            <p:custDataLst>
              <p:tags r:id="rId2"/>
            </p:custDataLst>
          </p:nvPr>
        </p:nvSpPr>
        <p:spPr>
          <a:xfrm>
            <a:off x="1197848" y="5972023"/>
            <a:ext cx="10601429" cy="542067"/>
          </a:xfrm>
        </p:spPr>
        <p:txBody>
          <a:bodyPr>
            <a:normAutofit fontScale="92500"/>
          </a:bodyPr>
          <a:lstStyle/>
          <a:p>
            <a:pPr marL="0" indent="0">
              <a:buNone/>
            </a:pPr>
            <a:r>
              <a:rPr lang="en-US" dirty="0"/>
              <a:t>Both of these require priority queue </a:t>
            </a:r>
            <a:r>
              <a:rPr lang="en-US" dirty="0" err="1"/>
              <a:t>decreaseKey</a:t>
            </a:r>
            <a:r>
              <a:rPr lang="en-US" dirty="0"/>
              <a:t>() to be fast! How do we actually do that!</a:t>
            </a:r>
            <a:endParaRPr lang="en-US" b="1" i="1" dirty="0">
              <a:sym typeface="Symbol" pitchFamily="18" charset="2"/>
            </a:endParaRPr>
          </a:p>
        </p:txBody>
      </p:sp>
      <p:sp>
        <p:nvSpPr>
          <p:cNvPr id="2" name="Rectangle 2">
            <a:extLst>
              <a:ext uri="{FF2B5EF4-FFF2-40B4-BE49-F238E27FC236}">
                <a16:creationId xmlns:a16="http://schemas.microsoft.com/office/drawing/2014/main" id="{65958399-D16F-BF2C-981B-D35E8B29D6C9}"/>
              </a:ext>
            </a:extLst>
          </p:cNvPr>
          <p:cNvSpPr txBox="1">
            <a:spLocks noChangeArrowheads="1"/>
          </p:cNvSpPr>
          <p:nvPr>
            <p:custDataLst>
              <p:tags r:id="rId3"/>
            </p:custDataLst>
          </p:nvPr>
        </p:nvSpPr>
        <p:spPr>
          <a:xfrm>
            <a:off x="6583723" y="894769"/>
            <a:ext cx="5513149" cy="4722091"/>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400" b="1" dirty="0">
                <a:solidFill>
                  <a:schemeClr val="bg1"/>
                </a:solidFill>
                <a:latin typeface="Courier New" pitchFamily="49" charset="0"/>
              </a:rPr>
              <a:t>prim(G, s):</a:t>
            </a:r>
          </a:p>
          <a:p>
            <a:pPr>
              <a:lnSpc>
                <a:spcPct val="80000"/>
              </a:lnSpc>
              <a:buFont typeface="Monotype Sorts" charset="2"/>
              <a:buNone/>
            </a:pPr>
            <a:r>
              <a:rPr lang="en-US" sz="1400" b="1" dirty="0">
                <a:solidFill>
                  <a:schemeClr val="bg1"/>
                </a:solidFill>
                <a:latin typeface="Courier New" pitchFamily="49" charset="0"/>
              </a:rPr>
              <a:t>1. </a:t>
            </a:r>
            <a:r>
              <a:rPr lang="en-US" sz="1400" b="1" dirty="0" err="1">
                <a:solidFill>
                  <a:schemeClr val="bg1"/>
                </a:solidFill>
                <a:latin typeface="Courier New" pitchFamily="49" charset="0"/>
              </a:rPr>
              <a:t>init</a:t>
            </a:r>
            <a:r>
              <a:rPr lang="en-US" sz="1400" b="1" dirty="0">
                <a:solidFill>
                  <a:schemeClr val="bg1"/>
                </a:solidFill>
                <a:latin typeface="Courier New" pitchFamily="49" charset="0"/>
              </a:rPr>
              <a:t> PQ to be empty</a:t>
            </a:r>
          </a:p>
          <a:p>
            <a:pPr>
              <a:lnSpc>
                <a:spcPct val="80000"/>
              </a:lnSpc>
              <a:buFont typeface="Monotype Sorts" charset="2"/>
              <a:buNone/>
            </a:pPr>
            <a:r>
              <a:rPr lang="en-US" sz="1400" b="1" dirty="0">
                <a:solidFill>
                  <a:schemeClr val="bg1"/>
                </a:solidFill>
                <a:latin typeface="Courier New" pitchFamily="49" charset="0"/>
              </a:rPr>
              <a:t>2. </a:t>
            </a:r>
            <a:r>
              <a:rPr lang="en-US" sz="1400" b="1" dirty="0" err="1">
                <a:solidFill>
                  <a:schemeClr val="bg1"/>
                </a:solidFill>
                <a:latin typeface="Courier New" pitchFamily="49" charset="0"/>
              </a:rPr>
              <a:t>PQ.Insert</a:t>
            </a:r>
            <a:r>
              <a:rPr lang="en-US" sz="1400" b="1" dirty="0">
                <a:solidFill>
                  <a:schemeClr val="bg1"/>
                </a:solidFill>
                <a:latin typeface="Courier New" pitchFamily="49" charset="0"/>
              </a:rPr>
              <a:t>(s, </a:t>
            </a:r>
            <a:r>
              <a:rPr lang="en-US" sz="1400" b="1" dirty="0" err="1">
                <a:solidFill>
                  <a:schemeClr val="bg1"/>
                </a:solidFill>
                <a:latin typeface="Courier New" pitchFamily="49" charset="0"/>
              </a:rPr>
              <a:t>wt</a:t>
            </a:r>
            <a:r>
              <a:rPr lang="en-US" sz="1400" b="1" dirty="0">
                <a:solidFill>
                  <a:schemeClr val="bg1"/>
                </a:solidFill>
                <a:latin typeface="Courier New" pitchFamily="49" charset="0"/>
              </a:rPr>
              <a:t>=0)</a:t>
            </a:r>
          </a:p>
          <a:p>
            <a:pPr>
              <a:lnSpc>
                <a:spcPct val="80000"/>
              </a:lnSpc>
              <a:buFont typeface="Monotype Sorts" charset="2"/>
              <a:buNone/>
            </a:pPr>
            <a:r>
              <a:rPr lang="en-US" sz="1400" b="1" dirty="0">
                <a:solidFill>
                  <a:schemeClr val="bg1"/>
                </a:solidFill>
                <a:latin typeface="Courier New" pitchFamily="49" charset="0"/>
                <a:sym typeface="Symbol" pitchFamily="18" charset="2"/>
              </a:rPr>
              <a:t>3. parent[s] = NULL;</a:t>
            </a:r>
          </a:p>
          <a:p>
            <a:pPr>
              <a:lnSpc>
                <a:spcPct val="80000"/>
              </a:lnSpc>
              <a:buFont typeface="Monotype Sorts" charset="2"/>
              <a:buNone/>
            </a:pPr>
            <a:r>
              <a:rPr lang="en-US" sz="1400" b="1" dirty="0">
                <a:solidFill>
                  <a:schemeClr val="bg1"/>
                </a:solidFill>
                <a:latin typeface="Courier New" pitchFamily="49" charset="0"/>
                <a:sym typeface="Symbol" pitchFamily="18" charset="2"/>
              </a:rPr>
              <a:t>4. while (PQ not empty):</a:t>
            </a:r>
          </a:p>
          <a:p>
            <a:pPr>
              <a:lnSpc>
                <a:spcPct val="80000"/>
              </a:lnSpc>
              <a:buFont typeface="Monotype Sorts" charset="2"/>
              <a:buNone/>
            </a:pPr>
            <a:r>
              <a:rPr lang="en-US" sz="1400" b="1" dirty="0">
                <a:solidFill>
                  <a:schemeClr val="bg1"/>
                </a:solidFill>
                <a:latin typeface="Courier New" pitchFamily="49" charset="0"/>
                <a:sym typeface="Symbol" pitchFamily="18" charset="2"/>
              </a:rPr>
              <a:t>5.   v = </a:t>
            </a:r>
            <a:r>
              <a:rPr lang="en-US" sz="1400" b="1" dirty="0" err="1">
                <a:solidFill>
                  <a:schemeClr val="bg1"/>
                </a:solidFill>
                <a:latin typeface="Courier New" pitchFamily="49" charset="0"/>
                <a:sym typeface="Symbol" pitchFamily="18" charset="2"/>
              </a:rPr>
              <a:t>PQ.ExtractMin</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6.   for each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400" b="1" dirty="0">
                <a:solidFill>
                  <a:schemeClr val="bg1"/>
                </a:solidFill>
                <a:latin typeface="Courier New" pitchFamily="49" charset="0"/>
                <a:sym typeface="Symbol" pitchFamily="18" charset="2"/>
              </a:rPr>
              <a:t>7.     if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400" b="1" dirty="0">
                <a:solidFill>
                  <a:schemeClr val="bg1"/>
                </a:solidFill>
                <a:latin typeface="Courier New" pitchFamily="49" charset="0"/>
                <a:sym typeface="Symbol" pitchFamily="18" charset="2"/>
              </a:rPr>
              <a:t>8.        </a:t>
            </a:r>
            <a:r>
              <a:rPr lang="en-US" sz="1400" b="1" dirty="0" err="1">
                <a:solidFill>
                  <a:schemeClr val="bg1"/>
                </a:solidFill>
                <a:latin typeface="Courier New" pitchFamily="49" charset="0"/>
                <a:sym typeface="Symbol" pitchFamily="18" charset="2"/>
              </a:rPr>
              <a:t>PQ.Insert</a:t>
            </a:r>
            <a:r>
              <a:rPr lang="en-US" sz="1400" b="1" dirty="0">
                <a:solidFill>
                  <a:schemeClr val="bg1"/>
                </a:solidFill>
                <a:latin typeface="Courier New" pitchFamily="49" charset="0"/>
                <a:sym typeface="Symbol" pitchFamily="18" charset="2"/>
              </a:rPr>
              <a:t>(w, </a:t>
            </a:r>
            <a:r>
              <a:rPr lang="en-US" sz="1400" b="1" dirty="0" err="1">
                <a:solidFill>
                  <a:schemeClr val="accent5"/>
                </a:solidFill>
                <a:latin typeface="Courier New" pitchFamily="49" charset="0"/>
                <a:sym typeface="Symbol" pitchFamily="18" charset="2"/>
              </a:rPr>
              <a:t>wt</a:t>
            </a:r>
            <a:r>
              <a:rPr lang="en-US" sz="1400" b="1" dirty="0">
                <a:solidFill>
                  <a:schemeClr val="accent5"/>
                </a:solidFill>
                <a:latin typeface="Courier New" pitchFamily="49" charset="0"/>
                <a:sym typeface="Symbol" pitchFamily="18" charset="2"/>
              </a:rPr>
              <a:t>[</a:t>
            </a:r>
            <a:r>
              <a:rPr lang="en-US" sz="1400" b="1" dirty="0" err="1">
                <a:solidFill>
                  <a:schemeClr val="accent5"/>
                </a:solidFill>
                <a:latin typeface="Courier New" pitchFamily="49" charset="0"/>
                <a:sym typeface="Symbol" pitchFamily="18" charset="2"/>
              </a:rPr>
              <a:t>v,w</a:t>
            </a:r>
            <a:r>
              <a:rPr lang="en-US" sz="1400" b="1" dirty="0">
                <a:solidFill>
                  <a:schemeClr val="accent5"/>
                </a:solidFill>
                <a:latin typeface="Courier New" pitchFamily="49" charset="0"/>
                <a:sym typeface="Symbol" pitchFamily="18" charset="2"/>
              </a:rPr>
              <a:t>]</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9.        parent[w] = v</a:t>
            </a:r>
          </a:p>
          <a:p>
            <a:pPr>
              <a:lnSpc>
                <a:spcPct val="80000"/>
              </a:lnSpc>
              <a:buFont typeface="Monotype Sorts" charset="2"/>
              <a:buNone/>
            </a:pPr>
            <a:r>
              <a:rPr lang="en-US" sz="1400" b="1" dirty="0">
                <a:solidFill>
                  <a:schemeClr val="bg1"/>
                </a:solidFill>
                <a:latin typeface="Courier New" pitchFamily="49" charset="0"/>
                <a:sym typeface="Symbol" pitchFamily="18" charset="2"/>
              </a:rPr>
              <a:t>10.    else if (w is fringe &amp;&amp; </a:t>
            </a:r>
            <a:r>
              <a:rPr lang="en-US" sz="1400" b="1" dirty="0" err="1">
                <a:solidFill>
                  <a:schemeClr val="accent5"/>
                </a:solidFill>
                <a:latin typeface="Courier New" pitchFamily="49" charset="0"/>
                <a:sym typeface="Symbol" pitchFamily="18" charset="2"/>
              </a:rPr>
              <a:t>wt</a:t>
            </a:r>
            <a:r>
              <a:rPr lang="en-US" sz="1400" b="1" dirty="0">
                <a:solidFill>
                  <a:schemeClr val="accent5"/>
                </a:solidFill>
                <a:latin typeface="Courier New" pitchFamily="49" charset="0"/>
                <a:sym typeface="Symbol" pitchFamily="18" charset="2"/>
              </a:rPr>
              <a:t>(</a:t>
            </a:r>
            <a:r>
              <a:rPr lang="en-US" sz="1400" b="1" dirty="0" err="1">
                <a:solidFill>
                  <a:schemeClr val="accent5"/>
                </a:solidFill>
                <a:latin typeface="Courier New" pitchFamily="49" charset="0"/>
                <a:sym typeface="Symbol" pitchFamily="18" charset="2"/>
              </a:rPr>
              <a:t>v,w</a:t>
            </a:r>
            <a:r>
              <a:rPr lang="en-US" sz="1400" b="1" dirty="0">
                <a:solidFill>
                  <a:schemeClr val="accent5"/>
                </a:solidFill>
                <a:latin typeface="Courier New" pitchFamily="49" charset="0"/>
                <a:sym typeface="Symbol" pitchFamily="18" charset="2"/>
              </a:rPr>
              <a:t>)</a:t>
            </a:r>
            <a:r>
              <a:rPr lang="en-US" sz="1400" b="1" dirty="0">
                <a:solidFill>
                  <a:schemeClr val="bg1"/>
                </a:solidFill>
                <a:latin typeface="Courier New" pitchFamily="49" charset="0"/>
                <a:sym typeface="Symbol" pitchFamily="18" charset="2"/>
              </a:rPr>
              <a:t> &lt;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11.       </a:t>
            </a:r>
            <a:r>
              <a:rPr lang="en-US" sz="1400" b="1" dirty="0" err="1">
                <a:solidFill>
                  <a:schemeClr val="accent5"/>
                </a:solidFill>
                <a:latin typeface="Courier New" pitchFamily="49" charset="0"/>
                <a:sym typeface="Symbol" pitchFamily="18" charset="2"/>
              </a:rPr>
              <a:t>dist</a:t>
            </a:r>
            <a:r>
              <a:rPr lang="en-US" sz="1400" b="1" dirty="0">
                <a:solidFill>
                  <a:schemeClr val="accent5"/>
                </a:solidFill>
                <a:latin typeface="Courier New" pitchFamily="49" charset="0"/>
                <a:sym typeface="Symbol" pitchFamily="18" charset="2"/>
              </a:rPr>
              <a:t>[w] = </a:t>
            </a:r>
            <a:r>
              <a:rPr lang="en-US" sz="1400" b="1" dirty="0" err="1">
                <a:solidFill>
                  <a:schemeClr val="accent5"/>
                </a:solidFill>
                <a:latin typeface="Courier New" pitchFamily="49" charset="0"/>
                <a:sym typeface="Symbol" pitchFamily="18" charset="2"/>
              </a:rPr>
              <a:t>wt</a:t>
            </a:r>
            <a:r>
              <a:rPr lang="en-US" sz="1400" b="1" dirty="0">
                <a:solidFill>
                  <a:schemeClr val="accent5"/>
                </a:solidFill>
                <a:latin typeface="Courier New" pitchFamily="49" charset="0"/>
                <a:sym typeface="Symbol" pitchFamily="18" charset="2"/>
              </a:rPr>
              <a:t>(</a:t>
            </a:r>
            <a:r>
              <a:rPr lang="en-US" sz="1400" b="1" dirty="0" err="1">
                <a:solidFill>
                  <a:schemeClr val="accent5"/>
                </a:solidFill>
                <a:latin typeface="Courier New" pitchFamily="49" charset="0"/>
                <a:sym typeface="Symbol" pitchFamily="18" charset="2"/>
              </a:rPr>
              <a:t>v,w</a:t>
            </a:r>
            <a:r>
              <a:rPr lang="en-US" sz="1400" b="1" dirty="0">
                <a:solidFill>
                  <a:schemeClr val="accent5"/>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12.       </a:t>
            </a:r>
            <a:r>
              <a:rPr lang="en-US" sz="1400" b="1" dirty="0" err="1">
                <a:solidFill>
                  <a:schemeClr val="bg1"/>
                </a:solidFill>
                <a:latin typeface="Courier New" pitchFamily="49" charset="0"/>
                <a:sym typeface="Symbol" pitchFamily="18" charset="2"/>
              </a:rPr>
              <a:t>PQ.decreaseKey</a:t>
            </a:r>
            <a:r>
              <a:rPr lang="en-US" sz="1400" b="1" dirty="0">
                <a:solidFill>
                  <a:schemeClr val="bg1"/>
                </a:solidFill>
                <a:latin typeface="Courier New" pitchFamily="49" charset="0"/>
                <a:sym typeface="Symbol" pitchFamily="18" charset="2"/>
              </a:rPr>
              <a:t>(w,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13.       parent[w] = v</a:t>
            </a:r>
          </a:p>
        </p:txBody>
      </p:sp>
      <p:sp>
        <p:nvSpPr>
          <p:cNvPr id="3" name="Rectangle 2">
            <a:extLst>
              <a:ext uri="{FF2B5EF4-FFF2-40B4-BE49-F238E27FC236}">
                <a16:creationId xmlns:a16="http://schemas.microsoft.com/office/drawing/2014/main" id="{A2A55BB5-B66E-3C1D-542A-A99889E620B1}"/>
              </a:ext>
            </a:extLst>
          </p:cNvPr>
          <p:cNvSpPr txBox="1">
            <a:spLocks noChangeArrowheads="1"/>
          </p:cNvSpPr>
          <p:nvPr>
            <p:custDataLst>
              <p:tags r:id="rId4"/>
            </p:custDataLst>
          </p:nvPr>
        </p:nvSpPr>
        <p:spPr>
          <a:xfrm>
            <a:off x="79130" y="894769"/>
            <a:ext cx="6410347" cy="5037909"/>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400" b="1" dirty="0" err="1">
                <a:solidFill>
                  <a:schemeClr val="bg1"/>
                </a:solidFill>
                <a:latin typeface="Courier New" pitchFamily="49" charset="0"/>
              </a:rPr>
              <a:t>dijkstra</a:t>
            </a:r>
            <a:r>
              <a:rPr lang="en-US" sz="1400" b="1" dirty="0">
                <a:solidFill>
                  <a:schemeClr val="bg1"/>
                </a:solidFill>
                <a:latin typeface="Courier New" pitchFamily="49" charset="0"/>
              </a:rPr>
              <a:t>(G, s):</a:t>
            </a:r>
          </a:p>
          <a:p>
            <a:pPr>
              <a:lnSpc>
                <a:spcPct val="80000"/>
              </a:lnSpc>
              <a:buFont typeface="Monotype Sorts" charset="2"/>
              <a:buNone/>
            </a:pPr>
            <a:r>
              <a:rPr lang="en-US" sz="1400" b="1" dirty="0">
                <a:solidFill>
                  <a:schemeClr val="bg1"/>
                </a:solidFill>
                <a:latin typeface="Courier New" pitchFamily="49" charset="0"/>
              </a:rPr>
              <a:t>1. </a:t>
            </a:r>
            <a:r>
              <a:rPr lang="en-US" sz="1400" b="1" dirty="0" err="1">
                <a:solidFill>
                  <a:schemeClr val="accent3"/>
                </a:solidFill>
                <a:latin typeface="Courier New" pitchFamily="49" charset="0"/>
              </a:rPr>
              <a:t>init</a:t>
            </a:r>
            <a:r>
              <a:rPr lang="en-US" sz="1400" b="1" dirty="0">
                <a:solidFill>
                  <a:schemeClr val="accent3"/>
                </a:solidFill>
                <a:latin typeface="Courier New" pitchFamily="49" charset="0"/>
              </a:rPr>
              <a:t> PQ to be empty</a:t>
            </a:r>
          </a:p>
          <a:p>
            <a:pPr>
              <a:lnSpc>
                <a:spcPct val="80000"/>
              </a:lnSpc>
              <a:buFont typeface="Monotype Sorts" charset="2"/>
              <a:buNone/>
            </a:pPr>
            <a:r>
              <a:rPr lang="en-US" sz="1400" b="1" dirty="0">
                <a:solidFill>
                  <a:schemeClr val="bg1"/>
                </a:solidFill>
                <a:latin typeface="Courier New" pitchFamily="49" charset="0"/>
              </a:rPr>
              <a:t>2. </a:t>
            </a:r>
            <a:r>
              <a:rPr lang="en-US" sz="1400" b="1" dirty="0" err="1">
                <a:solidFill>
                  <a:schemeClr val="accent3"/>
                </a:solidFill>
                <a:latin typeface="Courier New" pitchFamily="49" charset="0"/>
              </a:rPr>
              <a:t>PQ.Insert</a:t>
            </a:r>
            <a:r>
              <a:rPr lang="en-US" sz="1400" b="1" dirty="0">
                <a:solidFill>
                  <a:schemeClr val="accent3"/>
                </a:solidFill>
                <a:latin typeface="Courier New" pitchFamily="49" charset="0"/>
              </a:rPr>
              <a:t>(s, </a:t>
            </a:r>
            <a:r>
              <a:rPr lang="en-US" sz="1400" b="1" dirty="0" err="1">
                <a:solidFill>
                  <a:schemeClr val="accent3"/>
                </a:solidFill>
                <a:latin typeface="Courier New" pitchFamily="49" charset="0"/>
              </a:rPr>
              <a:t>dist</a:t>
            </a:r>
            <a:r>
              <a:rPr lang="en-US" sz="1400" b="1" dirty="0">
                <a:solidFill>
                  <a:schemeClr val="accent3"/>
                </a:solidFill>
                <a:latin typeface="Courier New" pitchFamily="49" charset="0"/>
              </a:rPr>
              <a:t>=0)</a:t>
            </a:r>
          </a:p>
          <a:p>
            <a:pPr>
              <a:lnSpc>
                <a:spcPct val="80000"/>
              </a:lnSpc>
              <a:buFont typeface="Monotype Sorts" charset="2"/>
              <a:buNone/>
            </a:pPr>
            <a:r>
              <a:rPr lang="en-US" sz="1400" b="1" dirty="0">
                <a:solidFill>
                  <a:schemeClr val="bg1"/>
                </a:solidFill>
                <a:latin typeface="Courier New" pitchFamily="49" charset="0"/>
                <a:sym typeface="Symbol" pitchFamily="18" charset="2"/>
              </a:rPr>
              <a:t>3. parent[s] = NULL;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[s] = 0;</a:t>
            </a:r>
          </a:p>
          <a:p>
            <a:pPr>
              <a:lnSpc>
                <a:spcPct val="80000"/>
              </a:lnSpc>
              <a:buFont typeface="Monotype Sorts" charset="2"/>
              <a:buNone/>
            </a:pPr>
            <a:r>
              <a:rPr lang="en-US" sz="1400" b="1" dirty="0">
                <a:solidFill>
                  <a:schemeClr val="bg1"/>
                </a:solidFill>
                <a:latin typeface="Courier New" pitchFamily="49" charset="0"/>
                <a:sym typeface="Symbol" pitchFamily="18" charset="2"/>
              </a:rPr>
              <a:t>4. while (</a:t>
            </a:r>
            <a:r>
              <a:rPr lang="en-US" sz="1400" b="1" dirty="0">
                <a:solidFill>
                  <a:schemeClr val="accent3"/>
                </a:solidFill>
                <a:latin typeface="Courier New" pitchFamily="49" charset="0"/>
                <a:sym typeface="Symbol" pitchFamily="18" charset="2"/>
              </a:rPr>
              <a:t>PQ not empty</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5.   v = </a:t>
            </a:r>
            <a:r>
              <a:rPr lang="en-US" sz="1400" b="1" dirty="0" err="1">
                <a:solidFill>
                  <a:schemeClr val="accent3"/>
                </a:solidFill>
                <a:latin typeface="Courier New" pitchFamily="49" charset="0"/>
                <a:sym typeface="Symbol" pitchFamily="18" charset="2"/>
              </a:rPr>
              <a:t>PQ.ExtractMin</a:t>
            </a:r>
            <a:r>
              <a:rPr lang="en-US" sz="1400" b="1" dirty="0">
                <a:solidFill>
                  <a:schemeClr val="accent3"/>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6.   for each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400" b="1" dirty="0">
                <a:solidFill>
                  <a:schemeClr val="bg1"/>
                </a:solidFill>
                <a:latin typeface="Courier New" pitchFamily="49" charset="0"/>
                <a:sym typeface="Symbol" pitchFamily="18" charset="2"/>
              </a:rPr>
              <a:t>7.     if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400" b="1" dirty="0">
                <a:solidFill>
                  <a:schemeClr val="bg1"/>
                </a:solidFill>
                <a:latin typeface="Courier New" pitchFamily="49" charset="0"/>
                <a:sym typeface="Symbol" pitchFamily="18" charset="2"/>
              </a:rPr>
              <a:t>8.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 =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[v] + </a:t>
            </a:r>
            <a:r>
              <a:rPr lang="en-US" sz="1400" b="1" dirty="0" err="1">
                <a:solidFill>
                  <a:schemeClr val="bg1"/>
                </a:solidFill>
                <a:latin typeface="Courier New" pitchFamily="49" charset="0"/>
                <a:sym typeface="Symbol" pitchFamily="18" charset="2"/>
              </a:rPr>
              <a:t>wt</a:t>
            </a:r>
            <a:r>
              <a:rPr lang="en-US" sz="1400" b="1" dirty="0">
                <a:solidFill>
                  <a:schemeClr val="bg1"/>
                </a:solidFill>
                <a:latin typeface="Courier New" pitchFamily="49" charset="0"/>
                <a:sym typeface="Symbol" pitchFamily="18" charset="2"/>
              </a:rPr>
              <a:t>(</a:t>
            </a:r>
            <a:r>
              <a:rPr lang="en-US" sz="1400" b="1" dirty="0" err="1">
                <a:solidFill>
                  <a:schemeClr val="bg1"/>
                </a:solidFill>
                <a:latin typeface="Courier New" pitchFamily="49" charset="0"/>
                <a:sym typeface="Symbol" pitchFamily="18" charset="2"/>
              </a:rPr>
              <a:t>v,w</a:t>
            </a:r>
            <a:r>
              <a:rPr lang="en-US" sz="1400" b="1" dirty="0">
                <a:solidFill>
                  <a:schemeClr val="bg1"/>
                </a:solidFill>
                <a:latin typeface="Courier New" pitchFamily="49" charset="0"/>
                <a:sym typeface="Symbol" pitchFamily="18" charset="2"/>
              </a:rPr>
              <a:t>) </a:t>
            </a:r>
          </a:p>
          <a:p>
            <a:pPr>
              <a:lnSpc>
                <a:spcPct val="80000"/>
              </a:lnSpc>
              <a:buFont typeface="Monotype Sorts" charset="2"/>
              <a:buNone/>
            </a:pPr>
            <a:r>
              <a:rPr lang="en-US" sz="1400" b="1" dirty="0">
                <a:solidFill>
                  <a:schemeClr val="bg1"/>
                </a:solidFill>
                <a:latin typeface="Courier New" pitchFamily="49" charset="0"/>
                <a:sym typeface="Symbol" pitchFamily="18" charset="2"/>
              </a:rPr>
              <a:t>9.        </a:t>
            </a:r>
            <a:r>
              <a:rPr lang="en-US" sz="1400" b="1" dirty="0" err="1">
                <a:solidFill>
                  <a:schemeClr val="accent3"/>
                </a:solidFill>
                <a:latin typeface="Courier New" pitchFamily="49" charset="0"/>
                <a:sym typeface="Symbol" pitchFamily="18" charset="2"/>
              </a:rPr>
              <a:t>PQ.Insert</a:t>
            </a:r>
            <a:r>
              <a:rPr lang="en-US" sz="1400" b="1" dirty="0">
                <a:solidFill>
                  <a:schemeClr val="accent3"/>
                </a:solidFill>
                <a:latin typeface="Courier New" pitchFamily="49" charset="0"/>
                <a:sym typeface="Symbol" pitchFamily="18" charset="2"/>
              </a:rPr>
              <a:t>(w, </a:t>
            </a:r>
            <a:r>
              <a:rPr lang="en-US" sz="1400" b="1" dirty="0" err="1">
                <a:solidFill>
                  <a:schemeClr val="accent3"/>
                </a:solidFill>
                <a:latin typeface="Courier New" pitchFamily="49" charset="0"/>
                <a:sym typeface="Symbol" pitchFamily="18" charset="2"/>
              </a:rPr>
              <a:t>dist</a:t>
            </a:r>
            <a:r>
              <a:rPr lang="en-US" sz="1400" b="1" dirty="0">
                <a:solidFill>
                  <a:schemeClr val="accent3"/>
                </a:solidFill>
                <a:latin typeface="Courier New" pitchFamily="49" charset="0"/>
                <a:sym typeface="Symbol" pitchFamily="18" charset="2"/>
              </a:rPr>
              <a:t>[w] )</a:t>
            </a:r>
          </a:p>
          <a:p>
            <a:pPr>
              <a:lnSpc>
                <a:spcPct val="80000"/>
              </a:lnSpc>
              <a:buFont typeface="Monotype Sorts" charset="2"/>
              <a:buNone/>
            </a:pPr>
            <a:r>
              <a:rPr lang="en-US" sz="1400" b="1" dirty="0">
                <a:solidFill>
                  <a:schemeClr val="bg1"/>
                </a:solidFill>
                <a:latin typeface="Courier New" pitchFamily="49" charset="0"/>
                <a:sym typeface="Symbol" pitchFamily="18" charset="2"/>
              </a:rPr>
              <a:t>10.       parent[w] = v</a:t>
            </a:r>
          </a:p>
          <a:p>
            <a:pPr>
              <a:lnSpc>
                <a:spcPct val="80000"/>
              </a:lnSpc>
              <a:buFont typeface="Monotype Sorts" charset="2"/>
              <a:buNone/>
            </a:pPr>
            <a:r>
              <a:rPr lang="en-US" sz="1400" b="1" dirty="0">
                <a:solidFill>
                  <a:schemeClr val="bg1"/>
                </a:solidFill>
                <a:latin typeface="Courier New" pitchFamily="49" charset="0"/>
                <a:sym typeface="Symbol" pitchFamily="18" charset="2"/>
              </a:rPr>
              <a:t>11.    else if (w is fringe &amp;&amp;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[v]+</a:t>
            </a:r>
            <a:r>
              <a:rPr lang="en-US" sz="1400" b="1" dirty="0" err="1">
                <a:solidFill>
                  <a:schemeClr val="bg1"/>
                </a:solidFill>
                <a:latin typeface="Courier New" pitchFamily="49" charset="0"/>
                <a:sym typeface="Symbol" pitchFamily="18" charset="2"/>
              </a:rPr>
              <a:t>wt</a:t>
            </a:r>
            <a:r>
              <a:rPr lang="en-US" sz="1400" b="1" dirty="0">
                <a:solidFill>
                  <a:schemeClr val="bg1"/>
                </a:solidFill>
                <a:latin typeface="Courier New" pitchFamily="49" charset="0"/>
                <a:sym typeface="Symbol" pitchFamily="18" charset="2"/>
              </a:rPr>
              <a:t>(</a:t>
            </a:r>
            <a:r>
              <a:rPr lang="en-US" sz="1400" b="1" dirty="0" err="1">
                <a:solidFill>
                  <a:schemeClr val="bg1"/>
                </a:solidFill>
                <a:latin typeface="Courier New" pitchFamily="49" charset="0"/>
                <a:sym typeface="Symbol" pitchFamily="18" charset="2"/>
              </a:rPr>
              <a:t>v,w</a:t>
            </a:r>
            <a:r>
              <a:rPr lang="en-US" sz="1400" b="1" dirty="0">
                <a:solidFill>
                  <a:schemeClr val="bg1"/>
                </a:solidFill>
                <a:latin typeface="Courier New" pitchFamily="49" charset="0"/>
                <a:sym typeface="Symbol" pitchFamily="18" charset="2"/>
              </a:rPr>
              <a:t>) &lt;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12.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 =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[v] + </a:t>
            </a:r>
            <a:r>
              <a:rPr lang="en-US" sz="1400" b="1" dirty="0" err="1">
                <a:solidFill>
                  <a:schemeClr val="bg1"/>
                </a:solidFill>
                <a:latin typeface="Courier New" pitchFamily="49" charset="0"/>
                <a:sym typeface="Symbol" pitchFamily="18" charset="2"/>
              </a:rPr>
              <a:t>wt</a:t>
            </a:r>
            <a:r>
              <a:rPr lang="en-US" sz="1400" b="1" dirty="0">
                <a:solidFill>
                  <a:schemeClr val="bg1"/>
                </a:solidFill>
                <a:latin typeface="Courier New" pitchFamily="49" charset="0"/>
                <a:sym typeface="Symbol" pitchFamily="18" charset="2"/>
              </a:rPr>
              <a:t>(</a:t>
            </a:r>
            <a:r>
              <a:rPr lang="en-US" sz="1400" b="1" dirty="0" err="1">
                <a:solidFill>
                  <a:schemeClr val="bg1"/>
                </a:solidFill>
                <a:latin typeface="Courier New" pitchFamily="49" charset="0"/>
                <a:sym typeface="Symbol" pitchFamily="18" charset="2"/>
              </a:rPr>
              <a:t>v,w</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accent3"/>
                </a:solidFill>
                <a:latin typeface="Courier New" pitchFamily="49" charset="0"/>
                <a:sym typeface="Symbol" pitchFamily="18" charset="2"/>
              </a:rPr>
              <a:t>13.       </a:t>
            </a:r>
            <a:r>
              <a:rPr lang="en-US" sz="1400" b="1" dirty="0" err="1">
                <a:solidFill>
                  <a:schemeClr val="accent3"/>
                </a:solidFill>
                <a:latin typeface="Courier New" pitchFamily="49" charset="0"/>
                <a:sym typeface="Symbol" pitchFamily="18" charset="2"/>
              </a:rPr>
              <a:t>PQ.decreaseKey</a:t>
            </a:r>
            <a:r>
              <a:rPr lang="en-US" sz="1400" b="1" dirty="0">
                <a:solidFill>
                  <a:schemeClr val="accent3"/>
                </a:solidFill>
                <a:latin typeface="Courier New" pitchFamily="49" charset="0"/>
                <a:sym typeface="Symbol" pitchFamily="18" charset="2"/>
              </a:rPr>
              <a:t>(w, </a:t>
            </a:r>
            <a:r>
              <a:rPr lang="en-US" sz="1400" b="1" dirty="0" err="1">
                <a:solidFill>
                  <a:schemeClr val="accent3"/>
                </a:solidFill>
                <a:latin typeface="Courier New" pitchFamily="49" charset="0"/>
                <a:sym typeface="Symbol" pitchFamily="18" charset="2"/>
              </a:rPr>
              <a:t>dist</a:t>
            </a:r>
            <a:r>
              <a:rPr lang="en-US" sz="1400" b="1" dirty="0">
                <a:solidFill>
                  <a:schemeClr val="accent3"/>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14.       parent[w] = v</a:t>
            </a:r>
          </a:p>
        </p:txBody>
      </p:sp>
    </p:spTree>
    <p:extLst>
      <p:ext uri="{BB962C8B-B14F-4D97-AF65-F5344CB8AC3E}">
        <p14:creationId xmlns:p14="http://schemas.microsoft.com/office/powerpoint/2010/main" val="2920895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custDataLst>
              <p:tags r:id="rId1"/>
            </p:custDataLst>
          </p:nvPr>
        </p:nvSpPr>
        <p:spPr>
          <a:xfrm>
            <a:off x="1141413" y="240448"/>
            <a:ext cx="9905998" cy="647574"/>
          </a:xfrm>
        </p:spPr>
        <p:txBody>
          <a:bodyPr/>
          <a:lstStyle/>
          <a:p>
            <a:pPr algn="ctr"/>
            <a:r>
              <a:rPr lang="en-US" dirty="0">
                <a:sym typeface="Symbol" pitchFamily="18" charset="2"/>
              </a:rPr>
              <a:t>Better PQ Implementations</a:t>
            </a:r>
          </a:p>
        </p:txBody>
      </p:sp>
      <p:sp>
        <p:nvSpPr>
          <p:cNvPr id="72708" name="Rectangle 3"/>
          <p:cNvSpPr>
            <a:spLocks noGrp="1" noChangeArrowheads="1"/>
          </p:cNvSpPr>
          <p:nvPr>
            <p:ph sz="quarter" idx="1"/>
            <p:custDataLst>
              <p:tags r:id="rId2"/>
            </p:custDataLst>
          </p:nvPr>
        </p:nvSpPr>
        <p:spPr>
          <a:xfrm>
            <a:off x="1204546" y="1213338"/>
            <a:ext cx="9842865" cy="5328139"/>
          </a:xfrm>
        </p:spPr>
        <p:txBody>
          <a:bodyPr/>
          <a:lstStyle/>
          <a:p>
            <a:r>
              <a:rPr lang="en-US" dirty="0">
                <a:sym typeface="Symbol" pitchFamily="18" charset="2"/>
              </a:rPr>
              <a:t>Goal: Lower cost of </a:t>
            </a:r>
            <a:r>
              <a:rPr lang="en-US" dirty="0" err="1">
                <a:sym typeface="Symbol" pitchFamily="18" charset="2"/>
              </a:rPr>
              <a:t>PQ.decreaseKey</a:t>
            </a:r>
            <a:r>
              <a:rPr lang="en-US" dirty="0">
                <a:sym typeface="Symbol" pitchFamily="18" charset="2"/>
              </a:rPr>
              <a:t>()</a:t>
            </a:r>
          </a:p>
          <a:p>
            <a:endParaRPr lang="en-US" dirty="0">
              <a:sym typeface="Symbol" pitchFamily="18" charset="2"/>
            </a:endParaRPr>
          </a:p>
          <a:p>
            <a:r>
              <a:rPr lang="en-US" dirty="0">
                <a:sym typeface="Symbol" pitchFamily="18" charset="2"/>
              </a:rPr>
              <a:t>Example of naïve approach first (I will draw manually) </a:t>
            </a:r>
            <a:r>
              <a:rPr lang="en-US" dirty="0">
                <a:sym typeface="Wingdings" pitchFamily="2" charset="2"/>
              </a:rPr>
              <a:t></a:t>
            </a:r>
            <a:endParaRPr lang="en-US" dirty="0">
              <a:sym typeface="Symbol" pitchFamily="18" charset="2"/>
            </a:endParaRPr>
          </a:p>
        </p:txBody>
      </p:sp>
    </p:spTree>
    <p:extLst>
      <p:ext uri="{BB962C8B-B14F-4D97-AF65-F5344CB8AC3E}">
        <p14:creationId xmlns:p14="http://schemas.microsoft.com/office/powerpoint/2010/main" val="3025254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custDataLst>
              <p:tags r:id="rId1"/>
            </p:custDataLst>
          </p:nvPr>
        </p:nvSpPr>
        <p:spPr>
          <a:xfrm>
            <a:off x="1141413" y="249241"/>
            <a:ext cx="9905998" cy="647574"/>
          </a:xfrm>
        </p:spPr>
        <p:txBody>
          <a:bodyPr/>
          <a:lstStyle/>
          <a:p>
            <a:pPr algn="ctr"/>
            <a:r>
              <a:rPr lang="en-US" dirty="0">
                <a:sym typeface="Symbol" pitchFamily="18" charset="2"/>
              </a:rPr>
              <a:t>Better PQ Implementations</a:t>
            </a:r>
          </a:p>
        </p:txBody>
      </p:sp>
      <p:sp>
        <p:nvSpPr>
          <p:cNvPr id="72708" name="Rectangle 3"/>
          <p:cNvSpPr>
            <a:spLocks noGrp="1" noChangeArrowheads="1"/>
          </p:cNvSpPr>
          <p:nvPr>
            <p:ph sz="quarter" idx="1"/>
            <p:custDataLst>
              <p:tags r:id="rId2"/>
            </p:custDataLst>
          </p:nvPr>
        </p:nvSpPr>
        <p:spPr>
          <a:xfrm>
            <a:off x="1141412" y="1230923"/>
            <a:ext cx="9905999" cy="4560278"/>
          </a:xfrm>
        </p:spPr>
        <p:txBody>
          <a:bodyPr/>
          <a:lstStyle/>
          <a:p>
            <a:r>
              <a:rPr lang="en-US" dirty="0">
                <a:sym typeface="Symbol" pitchFamily="18" charset="2"/>
              </a:rPr>
              <a:t>Goal: Lower cost of </a:t>
            </a:r>
            <a:r>
              <a:rPr lang="en-US" dirty="0" err="1">
                <a:sym typeface="Symbol" pitchFamily="18" charset="2"/>
              </a:rPr>
              <a:t>PQ.decreaseKey</a:t>
            </a:r>
            <a:r>
              <a:rPr lang="en-US" dirty="0">
                <a:sym typeface="Symbol" pitchFamily="18" charset="2"/>
              </a:rPr>
              <a:t>()</a:t>
            </a:r>
          </a:p>
          <a:p>
            <a:endParaRPr lang="en-US" dirty="0">
              <a:sym typeface="Symbol" pitchFamily="18" charset="2"/>
            </a:endParaRPr>
          </a:p>
          <a:p>
            <a:r>
              <a:rPr lang="en-US" dirty="0">
                <a:sym typeface="Symbol" pitchFamily="18" charset="2"/>
              </a:rPr>
              <a:t>Indirect Heap </a:t>
            </a:r>
            <a:r>
              <a:rPr lang="en-US" dirty="0">
                <a:sym typeface="Wingdings" pitchFamily="2" charset="2"/>
              </a:rPr>
              <a:t></a:t>
            </a:r>
            <a:endParaRPr lang="en-US" dirty="0">
              <a:sym typeface="Symbol" pitchFamily="18" charset="2"/>
            </a:endParaRPr>
          </a:p>
        </p:txBody>
      </p:sp>
    </p:spTree>
    <p:extLst>
      <p:ext uri="{BB962C8B-B14F-4D97-AF65-F5344CB8AC3E}">
        <p14:creationId xmlns:p14="http://schemas.microsoft.com/office/powerpoint/2010/main" val="3724557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Summary</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384825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222864"/>
            <a:ext cx="9905998" cy="726705"/>
          </a:xfrm>
        </p:spPr>
        <p:txBody>
          <a:bodyPr>
            <a:normAutofit/>
          </a:bodyPr>
          <a:lstStyle/>
          <a:p>
            <a:pPr algn="ctr"/>
            <a:r>
              <a:rPr lang="en-US" dirty="0"/>
              <a:t>What Did We Learn?</a:t>
            </a:r>
          </a:p>
        </p:txBody>
      </p:sp>
      <p:sp>
        <p:nvSpPr>
          <p:cNvPr id="6" name="Content Placeholder 5"/>
          <p:cNvSpPr>
            <a:spLocks noGrp="1"/>
          </p:cNvSpPr>
          <p:nvPr>
            <p:ph sz="quarter" idx="1"/>
          </p:nvPr>
        </p:nvSpPr>
        <p:spPr>
          <a:xfrm>
            <a:off x="1141413" y="1924171"/>
            <a:ext cx="9905999" cy="1091591"/>
          </a:xfrm>
          <a:solidFill>
            <a:schemeClr val="tx1">
              <a:lumMod val="95000"/>
            </a:schemeClr>
          </a:solidFill>
          <a:ln>
            <a:solidFill>
              <a:schemeClr val="bg1"/>
            </a:solidFill>
          </a:ln>
        </p:spPr>
        <p:txBody>
          <a:bodyPr>
            <a:normAutofit/>
          </a:bodyPr>
          <a:lstStyle/>
          <a:p>
            <a:pPr marL="0" indent="0">
              <a:buNone/>
            </a:pPr>
            <a:r>
              <a:rPr lang="en-US" b="1" i="1" u="sng" dirty="0">
                <a:solidFill>
                  <a:schemeClr val="bg1"/>
                </a:solidFill>
              </a:rPr>
              <a:t>Review of Dijkstra’s and Prim’s</a:t>
            </a:r>
            <a:r>
              <a:rPr lang="en-US" dirty="0">
                <a:solidFill>
                  <a:schemeClr val="bg1"/>
                </a:solidFill>
              </a:rPr>
              <a:t>: Almost same algorithm but solve different problems!!</a:t>
            </a:r>
          </a:p>
        </p:txBody>
      </p:sp>
      <p:sp>
        <p:nvSpPr>
          <p:cNvPr id="3" name="Content Placeholder 5">
            <a:extLst>
              <a:ext uri="{FF2B5EF4-FFF2-40B4-BE49-F238E27FC236}">
                <a16:creationId xmlns:a16="http://schemas.microsoft.com/office/drawing/2014/main" id="{4A27E6E9-E493-DD82-FC78-A1CD1FD12CAD}"/>
              </a:ext>
            </a:extLst>
          </p:cNvPr>
          <p:cNvSpPr txBox="1">
            <a:spLocks/>
          </p:cNvSpPr>
          <p:nvPr/>
        </p:nvSpPr>
        <p:spPr>
          <a:xfrm>
            <a:off x="1141412" y="3533164"/>
            <a:ext cx="9905999" cy="818357"/>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i="1" u="sng" dirty="0">
                <a:solidFill>
                  <a:schemeClr val="bg1"/>
                </a:solidFill>
              </a:rPr>
              <a:t>Indirect heap</a:t>
            </a:r>
            <a:r>
              <a:rPr lang="en-US" dirty="0">
                <a:solidFill>
                  <a:schemeClr val="bg1"/>
                </a:solidFill>
              </a:rPr>
              <a:t> and better runtime for each algorithm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Extra Problem (If Time Allows)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556928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1413" y="428017"/>
            <a:ext cx="9905998" cy="638782"/>
          </a:xfrm>
        </p:spPr>
        <p:txBody>
          <a:bodyPr/>
          <a:lstStyle/>
          <a:p>
            <a:pPr algn="ctr"/>
            <a:r>
              <a:rPr lang="en-US" dirty="0"/>
              <a:t>Solve This Problem</a:t>
            </a:r>
          </a:p>
        </p:txBody>
      </p:sp>
      <p:sp>
        <p:nvSpPr>
          <p:cNvPr id="35843" name="Content Placeholder 2"/>
          <p:cNvSpPr>
            <a:spLocks noGrp="1"/>
          </p:cNvSpPr>
          <p:nvPr>
            <p:ph sz="quarter" idx="1"/>
          </p:nvPr>
        </p:nvSpPr>
        <p:spPr>
          <a:xfrm>
            <a:off x="1141412" y="1801079"/>
            <a:ext cx="9905999" cy="3541714"/>
          </a:xfrm>
        </p:spPr>
        <p:txBody>
          <a:bodyPr>
            <a:normAutofit/>
          </a:bodyPr>
          <a:lstStyle/>
          <a:p>
            <a:r>
              <a:rPr lang="en-US" dirty="0"/>
              <a:t>Suppose </a:t>
            </a:r>
            <a:r>
              <a:rPr lang="en-US" dirty="0" err="1"/>
              <a:t>Floryan</a:t>
            </a:r>
            <a:r>
              <a:rPr lang="en-US" dirty="0"/>
              <a:t> is traveling by flying from city S to city D. </a:t>
            </a:r>
            <a:r>
              <a:rPr lang="en-US" dirty="0" err="1"/>
              <a:t>Floryan</a:t>
            </a:r>
            <a:r>
              <a:rPr lang="en-US" dirty="0"/>
              <a:t> doesn’t mind sitting on planes, but he REALLY dislikes layovers in airports (I mean, you are just SITTING there not making any progress).</a:t>
            </a:r>
          </a:p>
          <a:p>
            <a:endParaRPr lang="en-US" dirty="0"/>
          </a:p>
          <a:p>
            <a:r>
              <a:rPr lang="en-US" dirty="0"/>
              <a:t>Given </a:t>
            </a:r>
            <a:r>
              <a:rPr lang="en-US" dirty="0" err="1"/>
              <a:t>Floryan’s</a:t>
            </a:r>
            <a:r>
              <a:rPr lang="en-US" dirty="0"/>
              <a:t> start city S, destination city D, and a long list of flights (each flight is start city, end city, departure date/time, arrival date/time), can you find the optimal itinerary that minimizes </a:t>
            </a:r>
            <a:r>
              <a:rPr lang="en-US" dirty="0" err="1"/>
              <a:t>Floryan’s</a:t>
            </a:r>
            <a:r>
              <a:rPr lang="en-US" dirty="0"/>
              <a:t> layover time?</a:t>
            </a:r>
          </a:p>
          <a:p>
            <a:endParaRPr lang="en-US" dirty="0"/>
          </a:p>
        </p:txBody>
      </p:sp>
    </p:spTree>
    <p:extLst>
      <p:ext uri="{BB962C8B-B14F-4D97-AF65-F5344CB8AC3E}">
        <p14:creationId xmlns:p14="http://schemas.microsoft.com/office/powerpoint/2010/main" val="3196957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Solution:</a:t>
            </a:r>
          </a:p>
        </p:txBody>
      </p:sp>
      <p:sp>
        <p:nvSpPr>
          <p:cNvPr id="35843" name="Content Placeholder 2"/>
          <p:cNvSpPr>
            <a:spLocks noGrp="1"/>
          </p:cNvSpPr>
          <p:nvPr>
            <p:ph sz="quarter" idx="1"/>
          </p:nvPr>
        </p:nvSpPr>
        <p:spPr/>
        <p:txBody>
          <a:bodyPr>
            <a:normAutofit/>
          </a:bodyPr>
          <a:lstStyle/>
          <a:p>
            <a:endParaRPr lang="en-US" dirty="0"/>
          </a:p>
        </p:txBody>
      </p:sp>
    </p:spTree>
    <p:extLst>
      <p:ext uri="{BB962C8B-B14F-4D97-AF65-F5344CB8AC3E}">
        <p14:creationId xmlns:p14="http://schemas.microsoft.com/office/powerpoint/2010/main" val="306647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a:xfrm>
            <a:off x="1141413" y="238124"/>
            <a:ext cx="9905998" cy="713893"/>
          </a:xfrm>
        </p:spPr>
        <p:txBody>
          <a:bodyPr/>
          <a:lstStyle/>
          <a:p>
            <a:pPr algn="ctr" eaLnBrk="1" hangingPunct="1"/>
            <a:r>
              <a:rPr lang="en-US" dirty="0"/>
              <a:t>Weighted Shortest Path</a:t>
            </a:r>
          </a:p>
        </p:txBody>
      </p:sp>
      <p:sp>
        <p:nvSpPr>
          <p:cNvPr id="34819" name="Rectangle 3"/>
          <p:cNvSpPr>
            <a:spLocks noGrp="1" noChangeArrowheads="1"/>
          </p:cNvSpPr>
          <p:nvPr>
            <p:ph sz="quarter" idx="1"/>
            <p:custDataLst>
              <p:tags r:id="rId2"/>
            </p:custDataLst>
          </p:nvPr>
        </p:nvSpPr>
        <p:spPr>
          <a:xfrm>
            <a:off x="1082673" y="1141323"/>
            <a:ext cx="9905999" cy="1041401"/>
          </a:xfrm>
          <a:solidFill>
            <a:schemeClr val="tx1">
              <a:lumMod val="95000"/>
            </a:schemeClr>
          </a:solidFill>
          <a:ln>
            <a:solidFill>
              <a:schemeClr val="bg1"/>
            </a:solidFill>
          </a:ln>
        </p:spPr>
        <p:txBody>
          <a:bodyPr anchor="ctr">
            <a:normAutofit fontScale="92500"/>
          </a:bodyPr>
          <a:lstStyle/>
          <a:p>
            <a:pPr marL="0" indent="0" algn="ctr" eaLnBrk="1" hangingPunct="1">
              <a:buNone/>
            </a:pPr>
            <a:r>
              <a:rPr lang="en-US" b="1" i="1" u="sng" dirty="0">
                <a:solidFill>
                  <a:schemeClr val="bg1"/>
                </a:solidFill>
              </a:rPr>
              <a:t>Problem Statement</a:t>
            </a:r>
            <a:r>
              <a:rPr lang="en-US" b="1" dirty="0">
                <a:solidFill>
                  <a:schemeClr val="bg1"/>
                </a:solidFill>
              </a:rPr>
              <a:t>: </a:t>
            </a:r>
            <a:r>
              <a:rPr lang="en-US" dirty="0">
                <a:solidFill>
                  <a:schemeClr val="bg1"/>
                </a:solidFill>
              </a:rPr>
              <a:t>Given a weighted graph with </a:t>
            </a:r>
            <a:r>
              <a:rPr lang="en-US" b="1" i="1" dirty="0">
                <a:solidFill>
                  <a:schemeClr val="bg1"/>
                </a:solidFill>
              </a:rPr>
              <a:t>no negative edge weights</a:t>
            </a:r>
            <a:r>
              <a:rPr lang="en-US" dirty="0">
                <a:solidFill>
                  <a:schemeClr val="bg1"/>
                </a:solidFill>
              </a:rPr>
              <a:t> and a start node s, find the shortest weighted path from s to every other node in the graph.</a:t>
            </a:r>
          </a:p>
        </p:txBody>
      </p:sp>
      <p:grpSp>
        <p:nvGrpSpPr>
          <p:cNvPr id="34861" name="Group 34860">
            <a:extLst>
              <a:ext uri="{FF2B5EF4-FFF2-40B4-BE49-F238E27FC236}">
                <a16:creationId xmlns:a16="http://schemas.microsoft.com/office/drawing/2014/main" id="{AB3C17CC-5346-CC05-D510-D638D2E01582}"/>
              </a:ext>
            </a:extLst>
          </p:cNvPr>
          <p:cNvGrpSpPr/>
          <p:nvPr/>
        </p:nvGrpSpPr>
        <p:grpSpPr>
          <a:xfrm>
            <a:off x="2879898" y="2632562"/>
            <a:ext cx="3665154" cy="3084115"/>
            <a:chOff x="694046" y="2790509"/>
            <a:chExt cx="3665154" cy="3084115"/>
          </a:xfrm>
        </p:grpSpPr>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233BF43B-C31B-43BD-2489-B9DD8CCB1D25}"/>
                    </a:ext>
                  </a:extLst>
                </p:cNvPr>
                <p:cNvSpPr/>
                <p:nvPr/>
              </p:nvSpPr>
              <p:spPr>
                <a:xfrm>
                  <a:off x="1273881" y="2911555"/>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0</m:t>
                            </m:r>
                          </m:sub>
                        </m:sSub>
                      </m:oMath>
                    </m:oMathPara>
                  </a14:m>
                  <a:endParaRPr lang="en-US" dirty="0">
                    <a:solidFill>
                      <a:schemeClr val="bg1"/>
                    </a:solidFill>
                  </a:endParaRPr>
                </a:p>
              </p:txBody>
            </p:sp>
          </mc:Choice>
          <mc:Fallback xmlns="">
            <p:sp>
              <p:nvSpPr>
                <p:cNvPr id="35" name="Oval 34">
                  <a:extLst>
                    <a:ext uri="{FF2B5EF4-FFF2-40B4-BE49-F238E27FC236}">
                      <a16:creationId xmlns:a16="http://schemas.microsoft.com/office/drawing/2014/main" id="{233BF43B-C31B-43BD-2489-B9DD8CCB1D25}"/>
                    </a:ext>
                  </a:extLst>
                </p:cNvPr>
                <p:cNvSpPr>
                  <a:spLocks noRot="1" noChangeAspect="1" noMove="1" noResize="1" noEditPoints="1" noAdjustHandles="1" noChangeArrowheads="1" noChangeShapeType="1" noTextEdit="1"/>
                </p:cNvSpPr>
                <p:nvPr/>
              </p:nvSpPr>
              <p:spPr>
                <a:xfrm>
                  <a:off x="1273881" y="2911555"/>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93972355-873A-89FB-EB40-AD35A0252711}"/>
                    </a:ext>
                  </a:extLst>
                </p:cNvPr>
                <p:cNvSpPr/>
                <p:nvPr/>
              </p:nvSpPr>
              <p:spPr>
                <a:xfrm>
                  <a:off x="694046" y="40342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m:oMathPara>
                  </a14:m>
                  <a:endParaRPr lang="en-US" dirty="0">
                    <a:solidFill>
                      <a:schemeClr val="bg1"/>
                    </a:solidFill>
                  </a:endParaRPr>
                </a:p>
              </p:txBody>
            </p:sp>
          </mc:Choice>
          <mc:Fallback xmlns="">
            <p:sp>
              <p:nvSpPr>
                <p:cNvPr id="36" name="Oval 35">
                  <a:extLst>
                    <a:ext uri="{FF2B5EF4-FFF2-40B4-BE49-F238E27FC236}">
                      <a16:creationId xmlns:a16="http://schemas.microsoft.com/office/drawing/2014/main" id="{93972355-873A-89FB-EB40-AD35A0252711}"/>
                    </a:ext>
                  </a:extLst>
                </p:cNvPr>
                <p:cNvSpPr>
                  <a:spLocks noRot="1" noChangeAspect="1" noMove="1" noResize="1" noEditPoints="1" noAdjustHandles="1" noChangeArrowheads="1" noChangeShapeType="1" noTextEdit="1"/>
                </p:cNvSpPr>
                <p:nvPr/>
              </p:nvSpPr>
              <p:spPr>
                <a:xfrm>
                  <a:off x="694046" y="4034294"/>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0EA6A8B2-7E00-4DFA-DEC0-A644FBE54CAB}"/>
                    </a:ext>
                  </a:extLst>
                </p:cNvPr>
                <p:cNvSpPr/>
                <p:nvPr/>
              </p:nvSpPr>
              <p:spPr>
                <a:xfrm>
                  <a:off x="2315109" y="40342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3</m:t>
                            </m:r>
                          </m:sub>
                        </m:sSub>
                      </m:oMath>
                    </m:oMathPara>
                  </a14:m>
                  <a:endParaRPr lang="en-US" dirty="0">
                    <a:solidFill>
                      <a:schemeClr val="bg1"/>
                    </a:solidFill>
                  </a:endParaRPr>
                </a:p>
              </p:txBody>
            </p:sp>
          </mc:Choice>
          <mc:Fallback xmlns="">
            <p:sp>
              <p:nvSpPr>
                <p:cNvPr id="37" name="Oval 36">
                  <a:extLst>
                    <a:ext uri="{FF2B5EF4-FFF2-40B4-BE49-F238E27FC236}">
                      <a16:creationId xmlns:a16="http://schemas.microsoft.com/office/drawing/2014/main" id="{0EA6A8B2-7E00-4DFA-DEC0-A644FBE54CAB}"/>
                    </a:ext>
                  </a:extLst>
                </p:cNvPr>
                <p:cNvSpPr>
                  <a:spLocks noRot="1" noChangeAspect="1" noMove="1" noResize="1" noEditPoints="1" noAdjustHandles="1" noChangeArrowheads="1" noChangeShapeType="1" noTextEdit="1"/>
                </p:cNvSpPr>
                <p:nvPr/>
              </p:nvSpPr>
              <p:spPr>
                <a:xfrm>
                  <a:off x="2315109" y="4034293"/>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37">
                  <a:extLst>
                    <a:ext uri="{FF2B5EF4-FFF2-40B4-BE49-F238E27FC236}">
                      <a16:creationId xmlns:a16="http://schemas.microsoft.com/office/drawing/2014/main" id="{1C6A1A69-E45B-8209-04DC-BE2F726BB2D1}"/>
                    </a:ext>
                  </a:extLst>
                </p:cNvPr>
                <p:cNvSpPr/>
                <p:nvPr/>
              </p:nvSpPr>
              <p:spPr>
                <a:xfrm>
                  <a:off x="3335462" y="287554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38" name="Oval 37">
                  <a:extLst>
                    <a:ext uri="{FF2B5EF4-FFF2-40B4-BE49-F238E27FC236}">
                      <a16:creationId xmlns:a16="http://schemas.microsoft.com/office/drawing/2014/main" id="{1C6A1A69-E45B-8209-04DC-BE2F726BB2D1}"/>
                    </a:ext>
                  </a:extLst>
                </p:cNvPr>
                <p:cNvSpPr>
                  <a:spLocks noRot="1" noChangeAspect="1" noMove="1" noResize="1" noEditPoints="1" noAdjustHandles="1" noChangeArrowheads="1" noChangeShapeType="1" noTextEdit="1"/>
                </p:cNvSpPr>
                <p:nvPr/>
              </p:nvSpPr>
              <p:spPr>
                <a:xfrm>
                  <a:off x="3335462" y="2875543"/>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val 38">
                  <a:extLst>
                    <a:ext uri="{FF2B5EF4-FFF2-40B4-BE49-F238E27FC236}">
                      <a16:creationId xmlns:a16="http://schemas.microsoft.com/office/drawing/2014/main" id="{359F3023-F346-A753-83CB-0BFA202F3AA6}"/>
                    </a:ext>
                  </a:extLst>
                </p:cNvPr>
                <p:cNvSpPr/>
                <p:nvPr/>
              </p:nvSpPr>
              <p:spPr>
                <a:xfrm>
                  <a:off x="3893269" y="4023407"/>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4</m:t>
                            </m:r>
                          </m:sub>
                        </m:sSub>
                      </m:oMath>
                    </m:oMathPara>
                  </a14:m>
                  <a:endParaRPr lang="en-US" dirty="0">
                    <a:solidFill>
                      <a:schemeClr val="bg1"/>
                    </a:solidFill>
                  </a:endParaRPr>
                </a:p>
              </p:txBody>
            </p:sp>
          </mc:Choice>
          <mc:Fallback xmlns="">
            <p:sp>
              <p:nvSpPr>
                <p:cNvPr id="39" name="Oval 38">
                  <a:extLst>
                    <a:ext uri="{FF2B5EF4-FFF2-40B4-BE49-F238E27FC236}">
                      <a16:creationId xmlns:a16="http://schemas.microsoft.com/office/drawing/2014/main" id="{359F3023-F346-A753-83CB-0BFA202F3AA6}"/>
                    </a:ext>
                  </a:extLst>
                </p:cNvPr>
                <p:cNvSpPr>
                  <a:spLocks noRot="1" noChangeAspect="1" noMove="1" noResize="1" noEditPoints="1" noAdjustHandles="1" noChangeArrowheads="1" noChangeShapeType="1" noTextEdit="1"/>
                </p:cNvSpPr>
                <p:nvPr/>
              </p:nvSpPr>
              <p:spPr>
                <a:xfrm>
                  <a:off x="3893269" y="4023407"/>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8BBBE503-8726-FB03-0775-6A141CDCDCCB}"/>
                    </a:ext>
                  </a:extLst>
                </p:cNvPr>
                <p:cNvSpPr/>
                <p:nvPr/>
              </p:nvSpPr>
              <p:spPr>
                <a:xfrm>
                  <a:off x="1739812" y="5378928"/>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5</m:t>
                            </m:r>
                          </m:sub>
                        </m:sSub>
                      </m:oMath>
                    </m:oMathPara>
                  </a14:m>
                  <a:endParaRPr lang="en-US" dirty="0">
                    <a:solidFill>
                      <a:schemeClr val="bg1"/>
                    </a:solidFill>
                  </a:endParaRPr>
                </a:p>
              </p:txBody>
            </p:sp>
          </mc:Choice>
          <mc:Fallback xmlns="">
            <p:sp>
              <p:nvSpPr>
                <p:cNvPr id="40" name="Oval 39">
                  <a:extLst>
                    <a:ext uri="{FF2B5EF4-FFF2-40B4-BE49-F238E27FC236}">
                      <a16:creationId xmlns:a16="http://schemas.microsoft.com/office/drawing/2014/main" id="{8BBBE503-8726-FB03-0775-6A141CDCDCCB}"/>
                    </a:ext>
                  </a:extLst>
                </p:cNvPr>
                <p:cNvSpPr>
                  <a:spLocks noRot="1" noChangeAspect="1" noMove="1" noResize="1" noEditPoints="1" noAdjustHandles="1" noChangeArrowheads="1" noChangeShapeType="1" noTextEdit="1"/>
                </p:cNvSpPr>
                <p:nvPr/>
              </p:nvSpPr>
              <p:spPr>
                <a:xfrm>
                  <a:off x="1739812" y="5378928"/>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F8EA2353-20D9-ADAE-7588-BB7366C90250}"/>
                    </a:ext>
                  </a:extLst>
                </p:cNvPr>
                <p:cNvSpPr/>
                <p:nvPr/>
              </p:nvSpPr>
              <p:spPr>
                <a:xfrm>
                  <a:off x="3429719" y="54086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6</m:t>
                            </m:r>
                          </m:sub>
                        </m:sSub>
                      </m:oMath>
                    </m:oMathPara>
                  </a14:m>
                  <a:endParaRPr lang="en-US" dirty="0">
                    <a:solidFill>
                      <a:schemeClr val="bg1"/>
                    </a:solidFill>
                  </a:endParaRPr>
                </a:p>
              </p:txBody>
            </p:sp>
          </mc:Choice>
          <mc:Fallback xmlns="">
            <p:sp>
              <p:nvSpPr>
                <p:cNvPr id="41" name="Oval 40">
                  <a:extLst>
                    <a:ext uri="{FF2B5EF4-FFF2-40B4-BE49-F238E27FC236}">
                      <a16:creationId xmlns:a16="http://schemas.microsoft.com/office/drawing/2014/main" id="{F8EA2353-20D9-ADAE-7588-BB7366C90250}"/>
                    </a:ext>
                  </a:extLst>
                </p:cNvPr>
                <p:cNvSpPr>
                  <a:spLocks noRot="1" noChangeAspect="1" noMove="1" noResize="1" noEditPoints="1" noAdjustHandles="1" noChangeArrowheads="1" noChangeShapeType="1" noTextEdit="1"/>
                </p:cNvSpPr>
                <p:nvPr/>
              </p:nvSpPr>
              <p:spPr>
                <a:xfrm>
                  <a:off x="3429719" y="5408693"/>
                  <a:ext cx="465931" cy="465931"/>
                </a:xfrm>
                <a:prstGeom prst="ellipse">
                  <a:avLst/>
                </a:prstGeom>
                <a:blipFill>
                  <a:blip r:embed="rId22"/>
                  <a:stretch>
                    <a:fillRect/>
                  </a:stretch>
                </a:blipFill>
                <a:ln>
                  <a:solidFill>
                    <a:schemeClr val="bg1"/>
                  </a:solidFill>
                </a:ln>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A390D2B-4110-A6F7-1448-28527997C7D9}"/>
                </a:ext>
              </a:extLst>
            </p:cNvPr>
            <p:cNvCxnSpPr>
              <a:stCxn id="35" idx="3"/>
              <a:endCxn id="36" idx="0"/>
            </p:cNvCxnSpPr>
            <p:nvPr/>
          </p:nvCxnSpPr>
          <p:spPr>
            <a:xfrm flipH="1">
              <a:off x="927012" y="3309252"/>
              <a:ext cx="415103" cy="725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AD6860-760E-06AA-9157-9C5FDF456E00}"/>
                </a:ext>
              </a:extLst>
            </p:cNvPr>
            <p:cNvCxnSpPr>
              <a:cxnSpLocks/>
              <a:stCxn id="36" idx="6"/>
              <a:endCxn id="37" idx="2"/>
            </p:cNvCxnSpPr>
            <p:nvPr/>
          </p:nvCxnSpPr>
          <p:spPr>
            <a:xfrm flipV="1">
              <a:off x="1159977" y="4267259"/>
              <a:ext cx="115513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A283135-5FD3-19E2-07A6-B0FAB7C3C27F}"/>
                </a:ext>
              </a:extLst>
            </p:cNvPr>
            <p:cNvCxnSpPr>
              <a:cxnSpLocks/>
              <a:stCxn id="35" idx="5"/>
              <a:endCxn id="37" idx="1"/>
            </p:cNvCxnSpPr>
            <p:nvPr/>
          </p:nvCxnSpPr>
          <p:spPr>
            <a:xfrm>
              <a:off x="1671578" y="3309252"/>
              <a:ext cx="711765" cy="793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C047CF0-E5E0-069D-30BA-D858B0B5DD45}"/>
                </a:ext>
              </a:extLst>
            </p:cNvPr>
            <p:cNvCxnSpPr>
              <a:cxnSpLocks/>
              <a:stCxn id="38" idx="2"/>
              <a:endCxn id="35" idx="6"/>
            </p:cNvCxnSpPr>
            <p:nvPr/>
          </p:nvCxnSpPr>
          <p:spPr>
            <a:xfrm flipH="1">
              <a:off x="1739812" y="3108509"/>
              <a:ext cx="1595650" cy="36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5DC540B-8B7F-85C9-1688-2E631FC61CE2}"/>
                </a:ext>
              </a:extLst>
            </p:cNvPr>
            <p:cNvCxnSpPr>
              <a:cxnSpLocks/>
              <a:stCxn id="37" idx="7"/>
              <a:endCxn id="38" idx="3"/>
            </p:cNvCxnSpPr>
            <p:nvPr/>
          </p:nvCxnSpPr>
          <p:spPr>
            <a:xfrm flipV="1">
              <a:off x="2712806" y="3273240"/>
              <a:ext cx="690890" cy="829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8CF1CDA-6F78-62E9-91E9-2A2E36AD1645}"/>
                </a:ext>
              </a:extLst>
            </p:cNvPr>
            <p:cNvCxnSpPr>
              <a:cxnSpLocks/>
              <a:stCxn id="37" idx="6"/>
              <a:endCxn id="39" idx="2"/>
            </p:cNvCxnSpPr>
            <p:nvPr/>
          </p:nvCxnSpPr>
          <p:spPr>
            <a:xfrm flipV="1">
              <a:off x="2781040" y="4256373"/>
              <a:ext cx="1112229"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75DBB10-1AB8-F63E-EC15-2B2DD04CA4BD}"/>
                </a:ext>
              </a:extLst>
            </p:cNvPr>
            <p:cNvCxnSpPr>
              <a:cxnSpLocks/>
              <a:stCxn id="39" idx="0"/>
              <a:endCxn id="38" idx="5"/>
            </p:cNvCxnSpPr>
            <p:nvPr/>
          </p:nvCxnSpPr>
          <p:spPr>
            <a:xfrm flipH="1" flipV="1">
              <a:off x="3733159" y="3273240"/>
              <a:ext cx="393076" cy="75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B5ABF42-CF99-2A67-A9FA-C82E19F28681}"/>
                </a:ext>
              </a:extLst>
            </p:cNvPr>
            <p:cNvCxnSpPr>
              <a:cxnSpLocks/>
              <a:stCxn id="41" idx="7"/>
              <a:endCxn id="39" idx="4"/>
            </p:cNvCxnSpPr>
            <p:nvPr/>
          </p:nvCxnSpPr>
          <p:spPr>
            <a:xfrm flipV="1">
              <a:off x="3827416" y="4489338"/>
              <a:ext cx="298819" cy="987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36" name="Straight Arrow Connector 34835">
              <a:extLst>
                <a:ext uri="{FF2B5EF4-FFF2-40B4-BE49-F238E27FC236}">
                  <a16:creationId xmlns:a16="http://schemas.microsoft.com/office/drawing/2014/main" id="{F3A472B0-91BB-716C-FB26-DA79054D8C07}"/>
                </a:ext>
              </a:extLst>
            </p:cNvPr>
            <p:cNvCxnSpPr>
              <a:cxnSpLocks/>
              <a:stCxn id="36" idx="5"/>
              <a:endCxn id="40" idx="1"/>
            </p:cNvCxnSpPr>
            <p:nvPr/>
          </p:nvCxnSpPr>
          <p:spPr>
            <a:xfrm>
              <a:off x="1091743" y="4431991"/>
              <a:ext cx="716303" cy="101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39" name="Straight Arrow Connector 34838">
              <a:extLst>
                <a:ext uri="{FF2B5EF4-FFF2-40B4-BE49-F238E27FC236}">
                  <a16:creationId xmlns:a16="http://schemas.microsoft.com/office/drawing/2014/main" id="{BCEA4537-4F0B-55D2-223D-87A6D3BC1416}"/>
                </a:ext>
              </a:extLst>
            </p:cNvPr>
            <p:cNvCxnSpPr>
              <a:cxnSpLocks/>
              <a:stCxn id="37" idx="3"/>
              <a:endCxn id="40" idx="0"/>
            </p:cNvCxnSpPr>
            <p:nvPr/>
          </p:nvCxnSpPr>
          <p:spPr>
            <a:xfrm flipH="1">
              <a:off x="1972778" y="4431990"/>
              <a:ext cx="410565" cy="946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42" name="Straight Arrow Connector 34841">
              <a:extLst>
                <a:ext uri="{FF2B5EF4-FFF2-40B4-BE49-F238E27FC236}">
                  <a16:creationId xmlns:a16="http://schemas.microsoft.com/office/drawing/2014/main" id="{0711DD89-10E6-A022-A8CC-E36615A3E329}"/>
                </a:ext>
              </a:extLst>
            </p:cNvPr>
            <p:cNvCxnSpPr>
              <a:cxnSpLocks/>
              <a:stCxn id="37" idx="5"/>
              <a:endCxn id="41" idx="1"/>
            </p:cNvCxnSpPr>
            <p:nvPr/>
          </p:nvCxnSpPr>
          <p:spPr>
            <a:xfrm>
              <a:off x="2712806" y="4431990"/>
              <a:ext cx="785147" cy="1044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45" name="Straight Arrow Connector 34844">
              <a:extLst>
                <a:ext uri="{FF2B5EF4-FFF2-40B4-BE49-F238E27FC236}">
                  <a16:creationId xmlns:a16="http://schemas.microsoft.com/office/drawing/2014/main" id="{1A656D24-6667-E815-6C9E-735F630474A0}"/>
                </a:ext>
              </a:extLst>
            </p:cNvPr>
            <p:cNvCxnSpPr>
              <a:cxnSpLocks/>
              <a:stCxn id="40" idx="6"/>
              <a:endCxn id="41" idx="2"/>
            </p:cNvCxnSpPr>
            <p:nvPr/>
          </p:nvCxnSpPr>
          <p:spPr>
            <a:xfrm>
              <a:off x="2205743" y="5611894"/>
              <a:ext cx="1223976" cy="29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848" name="Text Box 27">
              <a:extLst>
                <a:ext uri="{FF2B5EF4-FFF2-40B4-BE49-F238E27FC236}">
                  <a16:creationId xmlns:a16="http://schemas.microsoft.com/office/drawing/2014/main" id="{F8FD2491-CF1F-3BD3-5AD0-E3751C17FFF6}"/>
                </a:ext>
              </a:extLst>
            </p:cNvPr>
            <p:cNvSpPr txBox="1">
              <a:spLocks noChangeArrowheads="1"/>
            </p:cNvSpPr>
            <p:nvPr>
              <p:custDataLst>
                <p:tags r:id="rId3"/>
              </p:custDataLst>
            </p:nvPr>
          </p:nvSpPr>
          <p:spPr bwMode="auto">
            <a:xfrm>
              <a:off x="805260" y="3358040"/>
              <a:ext cx="336550" cy="457200"/>
            </a:xfrm>
            <a:prstGeom prst="rect">
              <a:avLst/>
            </a:prstGeom>
            <a:noFill/>
            <a:ln w="9525">
              <a:noFill/>
              <a:miter lim="800000"/>
              <a:headEnd/>
              <a:tailEnd/>
            </a:ln>
          </p:spPr>
          <p:txBody>
            <a:bodyPr wrap="none">
              <a:spAutoFit/>
            </a:bodyPr>
            <a:lstStyle/>
            <a:p>
              <a:r>
                <a:rPr lang="en-US" b="1" dirty="0"/>
                <a:t>2</a:t>
              </a:r>
            </a:p>
          </p:txBody>
        </p:sp>
        <p:sp>
          <p:nvSpPr>
            <p:cNvPr id="34849" name="Text Box 27">
              <a:extLst>
                <a:ext uri="{FF2B5EF4-FFF2-40B4-BE49-F238E27FC236}">
                  <a16:creationId xmlns:a16="http://schemas.microsoft.com/office/drawing/2014/main" id="{91DE7477-7FF9-11A6-B571-1B043EFA3CC2}"/>
                </a:ext>
              </a:extLst>
            </p:cNvPr>
            <p:cNvSpPr txBox="1">
              <a:spLocks noChangeArrowheads="1"/>
            </p:cNvSpPr>
            <p:nvPr>
              <p:custDataLst>
                <p:tags r:id="rId4"/>
              </p:custDataLst>
            </p:nvPr>
          </p:nvSpPr>
          <p:spPr bwMode="auto">
            <a:xfrm>
              <a:off x="1995001" y="3407085"/>
              <a:ext cx="306494" cy="369332"/>
            </a:xfrm>
            <a:prstGeom prst="rect">
              <a:avLst/>
            </a:prstGeom>
            <a:noFill/>
            <a:ln w="9525">
              <a:noFill/>
              <a:miter lim="800000"/>
              <a:headEnd/>
              <a:tailEnd/>
            </a:ln>
          </p:spPr>
          <p:txBody>
            <a:bodyPr wrap="none">
              <a:spAutoFit/>
            </a:bodyPr>
            <a:lstStyle/>
            <a:p>
              <a:r>
                <a:rPr lang="en-US" b="1" dirty="0"/>
                <a:t>1</a:t>
              </a:r>
            </a:p>
          </p:txBody>
        </p:sp>
        <p:sp>
          <p:nvSpPr>
            <p:cNvPr id="34850" name="Text Box 27">
              <a:extLst>
                <a:ext uri="{FF2B5EF4-FFF2-40B4-BE49-F238E27FC236}">
                  <a16:creationId xmlns:a16="http://schemas.microsoft.com/office/drawing/2014/main" id="{555A2DCF-5762-7446-16E3-C0A8D949EBC9}"/>
                </a:ext>
              </a:extLst>
            </p:cNvPr>
            <p:cNvSpPr txBox="1">
              <a:spLocks noChangeArrowheads="1"/>
            </p:cNvSpPr>
            <p:nvPr>
              <p:custDataLst>
                <p:tags r:id="rId5"/>
              </p:custDataLst>
            </p:nvPr>
          </p:nvSpPr>
          <p:spPr bwMode="auto">
            <a:xfrm>
              <a:off x="2347480" y="2790509"/>
              <a:ext cx="336550" cy="457200"/>
            </a:xfrm>
            <a:prstGeom prst="rect">
              <a:avLst/>
            </a:prstGeom>
            <a:noFill/>
            <a:ln w="9525">
              <a:noFill/>
              <a:miter lim="800000"/>
              <a:headEnd/>
              <a:tailEnd/>
            </a:ln>
          </p:spPr>
          <p:txBody>
            <a:bodyPr wrap="none">
              <a:spAutoFit/>
            </a:bodyPr>
            <a:lstStyle/>
            <a:p>
              <a:r>
                <a:rPr lang="en-US" b="1" dirty="0"/>
                <a:t>2</a:t>
              </a:r>
            </a:p>
          </p:txBody>
        </p:sp>
        <p:sp>
          <p:nvSpPr>
            <p:cNvPr id="34851" name="Text Box 27">
              <a:extLst>
                <a:ext uri="{FF2B5EF4-FFF2-40B4-BE49-F238E27FC236}">
                  <a16:creationId xmlns:a16="http://schemas.microsoft.com/office/drawing/2014/main" id="{A64102C1-9617-49C1-E6C0-DB962C8FFDF1}"/>
                </a:ext>
              </a:extLst>
            </p:cNvPr>
            <p:cNvSpPr txBox="1">
              <a:spLocks noChangeArrowheads="1"/>
            </p:cNvSpPr>
            <p:nvPr>
              <p:custDataLst>
                <p:tags r:id="rId6"/>
              </p:custDataLst>
            </p:nvPr>
          </p:nvSpPr>
          <p:spPr bwMode="auto">
            <a:xfrm>
              <a:off x="1506846" y="3918859"/>
              <a:ext cx="306494" cy="369332"/>
            </a:xfrm>
            <a:prstGeom prst="rect">
              <a:avLst/>
            </a:prstGeom>
            <a:noFill/>
            <a:ln w="9525">
              <a:noFill/>
              <a:miter lim="800000"/>
              <a:headEnd/>
              <a:tailEnd/>
            </a:ln>
          </p:spPr>
          <p:txBody>
            <a:bodyPr wrap="none">
              <a:spAutoFit/>
            </a:bodyPr>
            <a:lstStyle/>
            <a:p>
              <a:r>
                <a:rPr lang="en-US" b="1" dirty="0"/>
                <a:t>1</a:t>
              </a:r>
            </a:p>
          </p:txBody>
        </p:sp>
        <p:sp>
          <p:nvSpPr>
            <p:cNvPr id="34852" name="Text Box 27">
              <a:extLst>
                <a:ext uri="{FF2B5EF4-FFF2-40B4-BE49-F238E27FC236}">
                  <a16:creationId xmlns:a16="http://schemas.microsoft.com/office/drawing/2014/main" id="{8606BD8A-0578-A48B-4D1A-5D452D370D6B}"/>
                </a:ext>
              </a:extLst>
            </p:cNvPr>
            <p:cNvSpPr txBox="1">
              <a:spLocks noChangeArrowheads="1"/>
            </p:cNvSpPr>
            <p:nvPr>
              <p:custDataLst>
                <p:tags r:id="rId7"/>
              </p:custDataLst>
            </p:nvPr>
          </p:nvSpPr>
          <p:spPr bwMode="auto">
            <a:xfrm>
              <a:off x="3965197" y="3390405"/>
              <a:ext cx="306494" cy="369332"/>
            </a:xfrm>
            <a:prstGeom prst="rect">
              <a:avLst/>
            </a:prstGeom>
            <a:noFill/>
            <a:ln w="9525">
              <a:noFill/>
              <a:miter lim="800000"/>
              <a:headEnd/>
              <a:tailEnd/>
            </a:ln>
          </p:spPr>
          <p:txBody>
            <a:bodyPr wrap="none">
              <a:spAutoFit/>
            </a:bodyPr>
            <a:lstStyle/>
            <a:p>
              <a:r>
                <a:rPr lang="en-US" b="1" dirty="0"/>
                <a:t>1</a:t>
              </a:r>
            </a:p>
          </p:txBody>
        </p:sp>
        <p:sp>
          <p:nvSpPr>
            <p:cNvPr id="34853" name="Text Box 27">
              <a:extLst>
                <a:ext uri="{FF2B5EF4-FFF2-40B4-BE49-F238E27FC236}">
                  <a16:creationId xmlns:a16="http://schemas.microsoft.com/office/drawing/2014/main" id="{649113F6-2FFD-64B0-8880-C1CBE4EDF3B7}"/>
                </a:ext>
              </a:extLst>
            </p:cNvPr>
            <p:cNvSpPr txBox="1">
              <a:spLocks noChangeArrowheads="1"/>
            </p:cNvSpPr>
            <p:nvPr>
              <p:custDataLst>
                <p:tags r:id="rId8"/>
              </p:custDataLst>
            </p:nvPr>
          </p:nvSpPr>
          <p:spPr bwMode="auto">
            <a:xfrm>
              <a:off x="3265700" y="3893270"/>
              <a:ext cx="306494" cy="369332"/>
            </a:xfrm>
            <a:prstGeom prst="rect">
              <a:avLst/>
            </a:prstGeom>
            <a:noFill/>
            <a:ln w="9525">
              <a:noFill/>
              <a:miter lim="800000"/>
              <a:headEnd/>
              <a:tailEnd/>
            </a:ln>
          </p:spPr>
          <p:txBody>
            <a:bodyPr wrap="none">
              <a:spAutoFit/>
            </a:bodyPr>
            <a:lstStyle/>
            <a:p>
              <a:r>
                <a:rPr lang="en-US" b="1" dirty="0"/>
                <a:t>1</a:t>
              </a:r>
            </a:p>
          </p:txBody>
        </p:sp>
        <p:sp>
          <p:nvSpPr>
            <p:cNvPr id="34854" name="Text Box 27">
              <a:extLst>
                <a:ext uri="{FF2B5EF4-FFF2-40B4-BE49-F238E27FC236}">
                  <a16:creationId xmlns:a16="http://schemas.microsoft.com/office/drawing/2014/main" id="{00D0EEEE-BE24-80D3-1985-2C9AB6C9E133}"/>
                </a:ext>
              </a:extLst>
            </p:cNvPr>
            <p:cNvSpPr txBox="1">
              <a:spLocks noChangeArrowheads="1"/>
            </p:cNvSpPr>
            <p:nvPr>
              <p:custDataLst>
                <p:tags r:id="rId9"/>
              </p:custDataLst>
            </p:nvPr>
          </p:nvSpPr>
          <p:spPr bwMode="auto">
            <a:xfrm>
              <a:off x="1061553" y="4762184"/>
              <a:ext cx="336550" cy="457200"/>
            </a:xfrm>
            <a:prstGeom prst="rect">
              <a:avLst/>
            </a:prstGeom>
            <a:noFill/>
            <a:ln w="9525">
              <a:noFill/>
              <a:miter lim="800000"/>
              <a:headEnd/>
              <a:tailEnd/>
            </a:ln>
          </p:spPr>
          <p:txBody>
            <a:bodyPr wrap="none">
              <a:spAutoFit/>
            </a:bodyPr>
            <a:lstStyle/>
            <a:p>
              <a:r>
                <a:rPr lang="en-US" b="1" dirty="0"/>
                <a:t>2</a:t>
              </a:r>
            </a:p>
          </p:txBody>
        </p:sp>
        <p:sp>
          <p:nvSpPr>
            <p:cNvPr id="34855" name="Text Box 27">
              <a:extLst>
                <a:ext uri="{FF2B5EF4-FFF2-40B4-BE49-F238E27FC236}">
                  <a16:creationId xmlns:a16="http://schemas.microsoft.com/office/drawing/2014/main" id="{769E1536-A596-0487-86B5-BE074566BAB4}"/>
                </a:ext>
              </a:extLst>
            </p:cNvPr>
            <p:cNvSpPr txBox="1">
              <a:spLocks noChangeArrowheads="1"/>
            </p:cNvSpPr>
            <p:nvPr>
              <p:custDataLst>
                <p:tags r:id="rId10"/>
              </p:custDataLst>
            </p:nvPr>
          </p:nvSpPr>
          <p:spPr bwMode="auto">
            <a:xfrm>
              <a:off x="1862021" y="4552634"/>
              <a:ext cx="306494" cy="369332"/>
            </a:xfrm>
            <a:prstGeom prst="rect">
              <a:avLst/>
            </a:prstGeom>
            <a:noFill/>
            <a:ln w="9525">
              <a:noFill/>
              <a:miter lim="800000"/>
              <a:headEnd/>
              <a:tailEnd/>
            </a:ln>
          </p:spPr>
          <p:txBody>
            <a:bodyPr wrap="none">
              <a:spAutoFit/>
            </a:bodyPr>
            <a:lstStyle/>
            <a:p>
              <a:r>
                <a:rPr lang="en-US" b="1" dirty="0"/>
                <a:t>6</a:t>
              </a:r>
            </a:p>
          </p:txBody>
        </p:sp>
        <p:sp>
          <p:nvSpPr>
            <p:cNvPr id="34856" name="Text Box 27">
              <a:extLst>
                <a:ext uri="{FF2B5EF4-FFF2-40B4-BE49-F238E27FC236}">
                  <a16:creationId xmlns:a16="http://schemas.microsoft.com/office/drawing/2014/main" id="{D54F3050-60AD-CCEE-8112-9F6C1E5D25CB}"/>
                </a:ext>
              </a:extLst>
            </p:cNvPr>
            <p:cNvSpPr txBox="1">
              <a:spLocks noChangeArrowheads="1"/>
            </p:cNvSpPr>
            <p:nvPr>
              <p:custDataLst>
                <p:tags r:id="rId11"/>
              </p:custDataLst>
            </p:nvPr>
          </p:nvSpPr>
          <p:spPr bwMode="auto">
            <a:xfrm>
              <a:off x="3040016" y="4565174"/>
              <a:ext cx="306494" cy="369332"/>
            </a:xfrm>
            <a:prstGeom prst="rect">
              <a:avLst/>
            </a:prstGeom>
            <a:noFill/>
            <a:ln w="9525">
              <a:noFill/>
              <a:miter lim="800000"/>
              <a:headEnd/>
              <a:tailEnd/>
            </a:ln>
          </p:spPr>
          <p:txBody>
            <a:bodyPr wrap="none">
              <a:spAutoFit/>
            </a:bodyPr>
            <a:lstStyle/>
            <a:p>
              <a:r>
                <a:rPr lang="en-US" b="1" dirty="0"/>
                <a:t>5</a:t>
              </a:r>
            </a:p>
          </p:txBody>
        </p:sp>
        <p:sp>
          <p:nvSpPr>
            <p:cNvPr id="34857" name="Text Box 27">
              <a:extLst>
                <a:ext uri="{FF2B5EF4-FFF2-40B4-BE49-F238E27FC236}">
                  <a16:creationId xmlns:a16="http://schemas.microsoft.com/office/drawing/2014/main" id="{7A50F844-A6D7-D5AD-0FCD-EA870418658F}"/>
                </a:ext>
              </a:extLst>
            </p:cNvPr>
            <p:cNvSpPr txBox="1">
              <a:spLocks noChangeArrowheads="1"/>
            </p:cNvSpPr>
            <p:nvPr>
              <p:custDataLst>
                <p:tags r:id="rId12"/>
              </p:custDataLst>
            </p:nvPr>
          </p:nvSpPr>
          <p:spPr bwMode="auto">
            <a:xfrm>
              <a:off x="4015110" y="4879659"/>
              <a:ext cx="306494" cy="369332"/>
            </a:xfrm>
            <a:prstGeom prst="rect">
              <a:avLst/>
            </a:prstGeom>
            <a:noFill/>
            <a:ln w="9525">
              <a:noFill/>
              <a:miter lim="800000"/>
              <a:headEnd/>
              <a:tailEnd/>
            </a:ln>
          </p:spPr>
          <p:txBody>
            <a:bodyPr wrap="none">
              <a:spAutoFit/>
            </a:bodyPr>
            <a:lstStyle/>
            <a:p>
              <a:r>
                <a:rPr lang="en-US" b="1" dirty="0"/>
                <a:t>3</a:t>
              </a:r>
            </a:p>
          </p:txBody>
        </p:sp>
        <p:sp>
          <p:nvSpPr>
            <p:cNvPr id="34858" name="Text Box 27">
              <a:extLst>
                <a:ext uri="{FF2B5EF4-FFF2-40B4-BE49-F238E27FC236}">
                  <a16:creationId xmlns:a16="http://schemas.microsoft.com/office/drawing/2014/main" id="{3B7D973A-6F6B-6C1F-5CAF-1DFB9C63630C}"/>
                </a:ext>
              </a:extLst>
            </p:cNvPr>
            <p:cNvSpPr txBox="1">
              <a:spLocks noChangeArrowheads="1"/>
            </p:cNvSpPr>
            <p:nvPr>
              <p:custDataLst>
                <p:tags r:id="rId13"/>
              </p:custDataLst>
            </p:nvPr>
          </p:nvSpPr>
          <p:spPr bwMode="auto">
            <a:xfrm>
              <a:off x="2567493" y="5248327"/>
              <a:ext cx="428322" cy="369332"/>
            </a:xfrm>
            <a:prstGeom prst="rect">
              <a:avLst/>
            </a:prstGeom>
            <a:noFill/>
            <a:ln w="9525">
              <a:noFill/>
              <a:miter lim="800000"/>
              <a:headEnd/>
              <a:tailEnd/>
            </a:ln>
          </p:spPr>
          <p:txBody>
            <a:bodyPr wrap="none">
              <a:spAutoFit/>
            </a:bodyPr>
            <a:lstStyle/>
            <a:p>
              <a:r>
                <a:rPr lang="en-US" b="1" dirty="0"/>
                <a:t>10</a:t>
              </a:r>
            </a:p>
          </p:txBody>
        </p:sp>
        <p:sp>
          <p:nvSpPr>
            <p:cNvPr id="34859" name="Text Box 27">
              <a:extLst>
                <a:ext uri="{FF2B5EF4-FFF2-40B4-BE49-F238E27FC236}">
                  <a16:creationId xmlns:a16="http://schemas.microsoft.com/office/drawing/2014/main" id="{CA529678-4BEC-AB64-337F-659625479C0E}"/>
                </a:ext>
              </a:extLst>
            </p:cNvPr>
            <p:cNvSpPr txBox="1">
              <a:spLocks noChangeArrowheads="1"/>
            </p:cNvSpPr>
            <p:nvPr>
              <p:custDataLst>
                <p:tags r:id="rId14"/>
              </p:custDataLst>
            </p:nvPr>
          </p:nvSpPr>
          <p:spPr bwMode="auto">
            <a:xfrm>
              <a:off x="2731071" y="3390405"/>
              <a:ext cx="306494" cy="369332"/>
            </a:xfrm>
            <a:prstGeom prst="rect">
              <a:avLst/>
            </a:prstGeom>
            <a:noFill/>
            <a:ln w="9525">
              <a:noFill/>
              <a:miter lim="800000"/>
              <a:headEnd/>
              <a:tailEnd/>
            </a:ln>
          </p:spPr>
          <p:txBody>
            <a:bodyPr wrap="square">
              <a:spAutoFit/>
            </a:bodyPr>
            <a:lstStyle/>
            <a:p>
              <a:r>
                <a:rPr lang="en-US" b="1" dirty="0"/>
                <a:t>5</a:t>
              </a:r>
            </a:p>
          </p:txBody>
        </p:sp>
      </p:grpSp>
      <p:cxnSp>
        <p:nvCxnSpPr>
          <p:cNvPr id="34863" name="Straight Connector 34862">
            <a:extLst>
              <a:ext uri="{FF2B5EF4-FFF2-40B4-BE49-F238E27FC236}">
                <a16:creationId xmlns:a16="http://schemas.microsoft.com/office/drawing/2014/main" id="{9B321360-852A-67A2-A66A-1902A1A6C76E}"/>
              </a:ext>
            </a:extLst>
          </p:cNvPr>
          <p:cNvCxnSpPr/>
          <p:nvPr/>
        </p:nvCxnSpPr>
        <p:spPr>
          <a:xfrm>
            <a:off x="7351743" y="4361768"/>
            <a:ext cx="1384663" cy="627017"/>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4864" name="TextBox 34863">
            <a:extLst>
              <a:ext uri="{FF2B5EF4-FFF2-40B4-BE49-F238E27FC236}">
                <a16:creationId xmlns:a16="http://schemas.microsoft.com/office/drawing/2014/main" id="{67BC3BEA-401A-5CBE-6B5A-7BD7380974F8}"/>
              </a:ext>
            </a:extLst>
          </p:cNvPr>
          <p:cNvSpPr txBox="1"/>
          <p:nvPr/>
        </p:nvSpPr>
        <p:spPr>
          <a:xfrm>
            <a:off x="8813075" y="4807615"/>
            <a:ext cx="2534194" cy="923330"/>
          </a:xfrm>
          <a:prstGeom prst="rect">
            <a:avLst/>
          </a:prstGeom>
          <a:noFill/>
        </p:spPr>
        <p:txBody>
          <a:bodyPr wrap="square" rtlCol="0">
            <a:spAutoFit/>
          </a:bodyPr>
          <a:lstStyle/>
          <a:p>
            <a:r>
              <a:rPr lang="en-US" dirty="0"/>
              <a:t>What is the shortest path from node 0 to node 6 in this graph?</a:t>
            </a:r>
          </a:p>
        </p:txBody>
      </p:sp>
    </p:spTree>
    <p:extLst>
      <p:ext uri="{BB962C8B-B14F-4D97-AF65-F5344CB8AC3E}">
        <p14:creationId xmlns:p14="http://schemas.microsoft.com/office/powerpoint/2010/main" val="136686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A570-BFAA-57F1-3D51-4952CD82C98C}"/>
            </a:ext>
          </a:extLst>
        </p:cNvPr>
        <p:cNvGrpSpPr/>
        <p:nvPr/>
      </p:nvGrpSpPr>
      <p:grpSpPr>
        <a:xfrm>
          <a:off x="0" y="0"/>
          <a:ext cx="0" cy="0"/>
          <a:chOff x="0" y="0"/>
          <a:chExt cx="0" cy="0"/>
        </a:xfrm>
      </p:grpSpPr>
      <p:sp>
        <p:nvSpPr>
          <p:cNvPr id="34818" name="Rectangle 2">
            <a:extLst>
              <a:ext uri="{FF2B5EF4-FFF2-40B4-BE49-F238E27FC236}">
                <a16:creationId xmlns:a16="http://schemas.microsoft.com/office/drawing/2014/main" id="{1E50F822-D0FB-6E3B-294E-0D48D6620F42}"/>
              </a:ext>
            </a:extLst>
          </p:cNvPr>
          <p:cNvSpPr>
            <a:spLocks noGrp="1" noChangeArrowheads="1"/>
          </p:cNvSpPr>
          <p:nvPr>
            <p:ph type="title"/>
            <p:custDataLst>
              <p:tags r:id="rId1"/>
            </p:custDataLst>
          </p:nvPr>
        </p:nvSpPr>
        <p:spPr>
          <a:xfrm>
            <a:off x="1141413" y="238124"/>
            <a:ext cx="9905998" cy="713893"/>
          </a:xfrm>
        </p:spPr>
        <p:txBody>
          <a:bodyPr/>
          <a:lstStyle/>
          <a:p>
            <a:pPr algn="ctr" eaLnBrk="1" hangingPunct="1"/>
            <a:r>
              <a:rPr lang="en-US" dirty="0"/>
              <a:t>Dijkstra’s Algorithm</a:t>
            </a:r>
          </a:p>
        </p:txBody>
      </p:sp>
      <p:sp>
        <p:nvSpPr>
          <p:cNvPr id="2" name="Rectangle 3">
            <a:extLst>
              <a:ext uri="{FF2B5EF4-FFF2-40B4-BE49-F238E27FC236}">
                <a16:creationId xmlns:a16="http://schemas.microsoft.com/office/drawing/2014/main" id="{8C109E4C-803D-8ECA-42BF-37CE57147EF0}"/>
              </a:ext>
            </a:extLst>
          </p:cNvPr>
          <p:cNvSpPr txBox="1">
            <a:spLocks noChangeArrowheads="1"/>
          </p:cNvSpPr>
          <p:nvPr>
            <p:custDataLst>
              <p:tags r:id="rId2"/>
            </p:custDataLst>
          </p:nvPr>
        </p:nvSpPr>
        <p:spPr>
          <a:xfrm>
            <a:off x="1082673" y="1141323"/>
            <a:ext cx="9905999" cy="1041401"/>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Key Idea</a:t>
            </a:r>
            <a:r>
              <a:rPr lang="en-US" b="1" dirty="0">
                <a:solidFill>
                  <a:schemeClr val="bg1"/>
                </a:solidFill>
              </a:rPr>
              <a:t>: </a:t>
            </a:r>
            <a:r>
              <a:rPr lang="en-US" dirty="0">
                <a:solidFill>
                  <a:schemeClr val="bg1"/>
                </a:solidFill>
              </a:rPr>
              <a:t>Maintain three groups of nodes. </a:t>
            </a:r>
            <a:r>
              <a:rPr lang="en-US" b="1" i="1" dirty="0">
                <a:solidFill>
                  <a:schemeClr val="bg1"/>
                </a:solidFill>
              </a:rPr>
              <a:t>Known </a:t>
            </a:r>
            <a:r>
              <a:rPr lang="en-US" dirty="0">
                <a:solidFill>
                  <a:schemeClr val="bg1"/>
                </a:solidFill>
              </a:rPr>
              <a:t>nodes, </a:t>
            </a:r>
            <a:r>
              <a:rPr lang="en-US" b="1" i="1" dirty="0">
                <a:solidFill>
                  <a:schemeClr val="bg1"/>
                </a:solidFill>
              </a:rPr>
              <a:t>fringe</a:t>
            </a:r>
            <a:r>
              <a:rPr lang="en-US" dirty="0">
                <a:solidFill>
                  <a:schemeClr val="bg1"/>
                </a:solidFill>
              </a:rPr>
              <a:t> nodes, and </a:t>
            </a:r>
            <a:r>
              <a:rPr lang="en-US" b="1" i="1" dirty="0">
                <a:solidFill>
                  <a:schemeClr val="bg1"/>
                </a:solidFill>
              </a:rPr>
              <a:t>unknown</a:t>
            </a:r>
            <a:r>
              <a:rPr lang="en-US" dirty="0">
                <a:solidFill>
                  <a:schemeClr val="bg1"/>
                </a:solidFill>
              </a:rPr>
              <a:t> nodes.</a:t>
            </a:r>
          </a:p>
        </p:txBody>
      </p:sp>
      <p:grpSp>
        <p:nvGrpSpPr>
          <p:cNvPr id="28" name="Group 27">
            <a:extLst>
              <a:ext uri="{FF2B5EF4-FFF2-40B4-BE49-F238E27FC236}">
                <a16:creationId xmlns:a16="http://schemas.microsoft.com/office/drawing/2014/main" id="{D7F106DF-362E-6909-7954-8608C812DACD}"/>
              </a:ext>
            </a:extLst>
          </p:cNvPr>
          <p:cNvGrpSpPr/>
          <p:nvPr/>
        </p:nvGrpSpPr>
        <p:grpSpPr>
          <a:xfrm>
            <a:off x="1792437" y="2478133"/>
            <a:ext cx="7317828" cy="2872614"/>
            <a:chOff x="1105989" y="3139984"/>
            <a:chExt cx="7317828" cy="2872614"/>
          </a:xfrm>
        </p:grpSpPr>
        <p:sp>
          <p:nvSpPr>
            <p:cNvPr id="6" name="Freeform 5">
              <a:extLst>
                <a:ext uri="{FF2B5EF4-FFF2-40B4-BE49-F238E27FC236}">
                  <a16:creationId xmlns:a16="http://schemas.microsoft.com/office/drawing/2014/main" id="{4C32F0ED-A28E-7FC6-C74E-849BAC7F2FD9}"/>
                </a:ext>
              </a:extLst>
            </p:cNvPr>
            <p:cNvSpPr/>
            <p:nvPr/>
          </p:nvSpPr>
          <p:spPr>
            <a:xfrm>
              <a:off x="1105989" y="3139984"/>
              <a:ext cx="4667794"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0C7C9A5-CFDA-167E-82C3-3D54DF4EF5F1}"/>
                </a:ext>
              </a:extLst>
            </p:cNvPr>
            <p:cNvSpPr/>
            <p:nvPr/>
          </p:nvSpPr>
          <p:spPr>
            <a:xfrm>
              <a:off x="1341120" y="3927566"/>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7" name="Oval 6">
              <a:extLst>
                <a:ext uri="{FF2B5EF4-FFF2-40B4-BE49-F238E27FC236}">
                  <a16:creationId xmlns:a16="http://schemas.microsoft.com/office/drawing/2014/main" id="{BC41DA0C-27CF-E791-0E6E-23DF72DC533E}"/>
                </a:ext>
              </a:extLst>
            </p:cNvPr>
            <p:cNvSpPr/>
            <p:nvPr/>
          </p:nvSpPr>
          <p:spPr>
            <a:xfrm>
              <a:off x="4802777" y="3848517"/>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Oval 7">
              <a:extLst>
                <a:ext uri="{FF2B5EF4-FFF2-40B4-BE49-F238E27FC236}">
                  <a16:creationId xmlns:a16="http://schemas.microsoft.com/office/drawing/2014/main" id="{44F7B8EF-211A-A108-B313-539C027BEBA2}"/>
                </a:ext>
              </a:extLst>
            </p:cNvPr>
            <p:cNvSpPr/>
            <p:nvPr/>
          </p:nvSpPr>
          <p:spPr>
            <a:xfrm>
              <a:off x="4998561" y="452628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Oval 8">
              <a:extLst>
                <a:ext uri="{FF2B5EF4-FFF2-40B4-BE49-F238E27FC236}">
                  <a16:creationId xmlns:a16="http://schemas.microsoft.com/office/drawing/2014/main" id="{956A70D0-FCC8-4C66-A45F-9A0EA948126E}"/>
                </a:ext>
              </a:extLst>
            </p:cNvPr>
            <p:cNvSpPr/>
            <p:nvPr/>
          </p:nvSpPr>
          <p:spPr>
            <a:xfrm>
              <a:off x="4411801" y="510001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81584E3E-1655-93A4-B0B2-C09A2A827792}"/>
                </a:ext>
              </a:extLst>
            </p:cNvPr>
            <p:cNvSpPr/>
            <p:nvPr/>
          </p:nvSpPr>
          <p:spPr>
            <a:xfrm>
              <a:off x="3013166" y="400594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070F13FE-FBF3-C9C2-CACF-FF7C953BE910}"/>
                </a:ext>
              </a:extLst>
            </p:cNvPr>
            <p:cNvSpPr/>
            <p:nvPr/>
          </p:nvSpPr>
          <p:spPr>
            <a:xfrm>
              <a:off x="2665733" y="492633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D875E064-33ED-7159-5CF0-FF495208908B}"/>
                </a:ext>
              </a:extLst>
            </p:cNvPr>
            <p:cNvSpPr/>
            <p:nvPr/>
          </p:nvSpPr>
          <p:spPr>
            <a:xfrm>
              <a:off x="5969726" y="3692435"/>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865C1A55-C87B-EC41-2108-ECF68B33C2AC}"/>
                </a:ext>
              </a:extLst>
            </p:cNvPr>
            <p:cNvSpPr/>
            <p:nvPr/>
          </p:nvSpPr>
          <p:spPr>
            <a:xfrm>
              <a:off x="5988523" y="4463143"/>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30AA9BB2-6B85-5E14-E31F-41045F2BFE0E}"/>
                </a:ext>
              </a:extLst>
            </p:cNvPr>
            <p:cNvSpPr/>
            <p:nvPr/>
          </p:nvSpPr>
          <p:spPr>
            <a:xfrm>
              <a:off x="5814694" y="5260044"/>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B4F4BBC1-47F1-161F-69C8-F95D97A6F1E2}"/>
                </a:ext>
              </a:extLst>
            </p:cNvPr>
            <p:cNvCxnSpPr>
              <a:stCxn id="7" idx="6"/>
              <a:endCxn id="13" idx="2"/>
            </p:cNvCxnSpPr>
            <p:nvPr/>
          </p:nvCxnSpPr>
          <p:spPr>
            <a:xfrm flipV="1">
              <a:off x="5229497" y="3905795"/>
              <a:ext cx="740229" cy="1560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04FB5D79-EACC-0CD4-2C50-97574AFAA71A}"/>
                </a:ext>
              </a:extLst>
            </p:cNvPr>
            <p:cNvCxnSpPr>
              <a:cxnSpLocks/>
              <a:stCxn id="8" idx="6"/>
              <a:endCxn id="14" idx="2"/>
            </p:cNvCxnSpPr>
            <p:nvPr/>
          </p:nvCxnSpPr>
          <p:spPr>
            <a:xfrm flipV="1">
              <a:off x="5425281" y="4676503"/>
              <a:ext cx="563242" cy="63137"/>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A3F40E0-EBD2-0A60-7A23-28017BF9F41A}"/>
                </a:ext>
              </a:extLst>
            </p:cNvPr>
            <p:cNvCxnSpPr>
              <a:cxnSpLocks/>
              <a:stCxn id="9" idx="6"/>
              <a:endCxn id="15" idx="2"/>
            </p:cNvCxnSpPr>
            <p:nvPr/>
          </p:nvCxnSpPr>
          <p:spPr>
            <a:xfrm>
              <a:off x="4838521" y="5313373"/>
              <a:ext cx="976173" cy="160031"/>
            </a:xfrm>
            <a:prstGeom prst="line">
              <a:avLst/>
            </a:prstGeom>
          </p:spPr>
          <p:style>
            <a:lnRef idx="1">
              <a:schemeClr val="accent2"/>
            </a:lnRef>
            <a:fillRef idx="0">
              <a:schemeClr val="accent2"/>
            </a:fillRef>
            <a:effectRef idx="0">
              <a:schemeClr val="accent2"/>
            </a:effectRef>
            <a:fontRef idx="minor">
              <a:schemeClr val="tx1"/>
            </a:fontRef>
          </p:style>
        </p:cxnSp>
        <p:sp>
          <p:nvSpPr>
            <p:cNvPr id="24" name="Oval 23">
              <a:extLst>
                <a:ext uri="{FF2B5EF4-FFF2-40B4-BE49-F238E27FC236}">
                  <a16:creationId xmlns:a16="http://schemas.microsoft.com/office/drawing/2014/main" id="{19C1EA21-69B3-E0B2-23F6-4F8162A0D977}"/>
                </a:ext>
              </a:extLst>
            </p:cNvPr>
            <p:cNvSpPr/>
            <p:nvPr/>
          </p:nvSpPr>
          <p:spPr>
            <a:xfrm>
              <a:off x="7037830" y="3407835"/>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F8532FD4-0BA1-F50F-59A8-A4BC5AFB6CD9}"/>
                </a:ext>
              </a:extLst>
            </p:cNvPr>
            <p:cNvSpPr/>
            <p:nvPr/>
          </p:nvSpPr>
          <p:spPr>
            <a:xfrm>
              <a:off x="6912428" y="4560507"/>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8C0D8737-3D09-9C6A-F778-5AEBABD50323}"/>
                </a:ext>
              </a:extLst>
            </p:cNvPr>
            <p:cNvSpPr/>
            <p:nvPr/>
          </p:nvSpPr>
          <p:spPr>
            <a:xfrm>
              <a:off x="7805351" y="4576291"/>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CCFB6BF6-848C-018F-7EA6-3C958049F1F6}"/>
                </a:ext>
              </a:extLst>
            </p:cNvPr>
            <p:cNvSpPr/>
            <p:nvPr/>
          </p:nvSpPr>
          <p:spPr>
            <a:xfrm>
              <a:off x="7997097" y="3770476"/>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9" name="TextBox 28">
            <a:extLst>
              <a:ext uri="{FF2B5EF4-FFF2-40B4-BE49-F238E27FC236}">
                <a16:creationId xmlns:a16="http://schemas.microsoft.com/office/drawing/2014/main" id="{174FA6D3-A702-3313-C547-FCA3E8667ED5}"/>
              </a:ext>
            </a:extLst>
          </p:cNvPr>
          <p:cNvSpPr txBox="1"/>
          <p:nvPr/>
        </p:nvSpPr>
        <p:spPr>
          <a:xfrm>
            <a:off x="1330149" y="5441353"/>
            <a:ext cx="4470783" cy="923330"/>
          </a:xfrm>
          <a:prstGeom prst="rect">
            <a:avLst/>
          </a:prstGeom>
          <a:noFill/>
          <a:ln>
            <a:solidFill>
              <a:schemeClr val="accent2"/>
            </a:solidFill>
          </a:ln>
        </p:spPr>
        <p:txBody>
          <a:bodyPr wrap="square" rtlCol="0">
            <a:spAutoFit/>
          </a:bodyPr>
          <a:lstStyle/>
          <a:p>
            <a:r>
              <a:rPr lang="en-US" b="1" i="1" u="sng" dirty="0"/>
              <a:t>Known nodes</a:t>
            </a:r>
            <a:r>
              <a:rPr lang="en-US" i="1" dirty="0"/>
              <a:t> already have their shortest path fully calculated and will never change! This will start as just node s and grow one node at a time</a:t>
            </a:r>
          </a:p>
        </p:txBody>
      </p:sp>
      <p:sp>
        <p:nvSpPr>
          <p:cNvPr id="30" name="TextBox 29">
            <a:extLst>
              <a:ext uri="{FF2B5EF4-FFF2-40B4-BE49-F238E27FC236}">
                <a16:creationId xmlns:a16="http://schemas.microsoft.com/office/drawing/2014/main" id="{D10CB207-5311-862C-AA6A-44C50310009E}"/>
              </a:ext>
            </a:extLst>
          </p:cNvPr>
          <p:cNvSpPr txBox="1"/>
          <p:nvPr/>
        </p:nvSpPr>
        <p:spPr>
          <a:xfrm>
            <a:off x="6785114" y="5131135"/>
            <a:ext cx="3154191" cy="1477328"/>
          </a:xfrm>
          <a:prstGeom prst="rect">
            <a:avLst/>
          </a:prstGeom>
          <a:noFill/>
          <a:ln>
            <a:solidFill>
              <a:schemeClr val="accent3"/>
            </a:solidFill>
          </a:ln>
        </p:spPr>
        <p:txBody>
          <a:bodyPr wrap="square" rtlCol="0">
            <a:spAutoFit/>
          </a:bodyPr>
          <a:lstStyle/>
          <a:p>
            <a:r>
              <a:rPr lang="en-US" i="1" dirty="0"/>
              <a:t>Fringe nodes are reachable via one edge from a known node. They have a possible path cost calculated but it isn’t necessarily the best one (yet)</a:t>
            </a:r>
          </a:p>
        </p:txBody>
      </p:sp>
      <p:sp>
        <p:nvSpPr>
          <p:cNvPr id="31" name="TextBox 30">
            <a:extLst>
              <a:ext uri="{FF2B5EF4-FFF2-40B4-BE49-F238E27FC236}">
                <a16:creationId xmlns:a16="http://schemas.microsoft.com/office/drawing/2014/main" id="{5C976031-5ED8-69B0-0854-E96507FE935F}"/>
              </a:ext>
            </a:extLst>
          </p:cNvPr>
          <p:cNvSpPr txBox="1"/>
          <p:nvPr/>
        </p:nvSpPr>
        <p:spPr>
          <a:xfrm>
            <a:off x="9536985" y="2861174"/>
            <a:ext cx="2239409" cy="1477328"/>
          </a:xfrm>
          <a:prstGeom prst="rect">
            <a:avLst/>
          </a:prstGeom>
          <a:noFill/>
          <a:ln>
            <a:solidFill>
              <a:schemeClr val="accent4"/>
            </a:solidFill>
          </a:ln>
        </p:spPr>
        <p:txBody>
          <a:bodyPr wrap="square" rtlCol="0">
            <a:spAutoFit/>
          </a:bodyPr>
          <a:lstStyle/>
          <a:p>
            <a:r>
              <a:rPr lang="en-US" i="1" dirty="0"/>
              <a:t>Unknown nodes have not been seen by the algorithm yet. They will become fringe, and then known eventually</a:t>
            </a:r>
          </a:p>
        </p:txBody>
      </p:sp>
    </p:spTree>
    <p:extLst>
      <p:ext uri="{BB962C8B-B14F-4D97-AF65-F5344CB8AC3E}">
        <p14:creationId xmlns:p14="http://schemas.microsoft.com/office/powerpoint/2010/main" val="41049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C2B9-1EAC-8EAA-0ACA-40FA08F0532D}"/>
            </a:ext>
          </a:extLst>
        </p:cNvPr>
        <p:cNvGrpSpPr/>
        <p:nvPr/>
      </p:nvGrpSpPr>
      <p:grpSpPr>
        <a:xfrm>
          <a:off x="0" y="0"/>
          <a:ext cx="0" cy="0"/>
          <a:chOff x="0" y="0"/>
          <a:chExt cx="0" cy="0"/>
        </a:xfrm>
      </p:grpSpPr>
      <p:sp>
        <p:nvSpPr>
          <p:cNvPr id="34818" name="Rectangle 2">
            <a:extLst>
              <a:ext uri="{FF2B5EF4-FFF2-40B4-BE49-F238E27FC236}">
                <a16:creationId xmlns:a16="http://schemas.microsoft.com/office/drawing/2014/main" id="{755EDB0D-841A-7C98-26FA-BFF8BF8096A8}"/>
              </a:ext>
            </a:extLst>
          </p:cNvPr>
          <p:cNvSpPr>
            <a:spLocks noGrp="1" noChangeArrowheads="1"/>
          </p:cNvSpPr>
          <p:nvPr>
            <p:ph type="title"/>
            <p:custDataLst>
              <p:tags r:id="rId1"/>
            </p:custDataLst>
          </p:nvPr>
        </p:nvSpPr>
        <p:spPr>
          <a:xfrm>
            <a:off x="1141413" y="238124"/>
            <a:ext cx="9905998" cy="713893"/>
          </a:xfrm>
        </p:spPr>
        <p:txBody>
          <a:bodyPr/>
          <a:lstStyle/>
          <a:p>
            <a:pPr algn="ctr" eaLnBrk="1" hangingPunct="1"/>
            <a:r>
              <a:rPr lang="en-US" dirty="0"/>
              <a:t>Dijkstra’s Algorithm</a:t>
            </a:r>
          </a:p>
        </p:txBody>
      </p:sp>
      <p:grpSp>
        <p:nvGrpSpPr>
          <p:cNvPr id="28" name="Group 27">
            <a:extLst>
              <a:ext uri="{FF2B5EF4-FFF2-40B4-BE49-F238E27FC236}">
                <a16:creationId xmlns:a16="http://schemas.microsoft.com/office/drawing/2014/main" id="{2939431C-8872-0DC8-CC2D-C4B1FFC337AB}"/>
              </a:ext>
            </a:extLst>
          </p:cNvPr>
          <p:cNvGrpSpPr/>
          <p:nvPr/>
        </p:nvGrpSpPr>
        <p:grpSpPr>
          <a:xfrm>
            <a:off x="2062403" y="1232806"/>
            <a:ext cx="7317828" cy="2872614"/>
            <a:chOff x="1105989" y="3139984"/>
            <a:chExt cx="7317828" cy="2872614"/>
          </a:xfrm>
        </p:grpSpPr>
        <p:sp>
          <p:nvSpPr>
            <p:cNvPr id="6" name="Freeform 5">
              <a:extLst>
                <a:ext uri="{FF2B5EF4-FFF2-40B4-BE49-F238E27FC236}">
                  <a16:creationId xmlns:a16="http://schemas.microsoft.com/office/drawing/2014/main" id="{08D39E9D-2227-D1BE-CB7E-D51286AC477D}"/>
                </a:ext>
              </a:extLst>
            </p:cNvPr>
            <p:cNvSpPr/>
            <p:nvPr/>
          </p:nvSpPr>
          <p:spPr>
            <a:xfrm>
              <a:off x="1105989" y="3139984"/>
              <a:ext cx="4667794"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890D3C9-2992-0777-9E29-C32B0C18C218}"/>
                </a:ext>
              </a:extLst>
            </p:cNvPr>
            <p:cNvSpPr/>
            <p:nvPr/>
          </p:nvSpPr>
          <p:spPr>
            <a:xfrm>
              <a:off x="1341120" y="3927566"/>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7" name="Oval 6">
              <a:extLst>
                <a:ext uri="{FF2B5EF4-FFF2-40B4-BE49-F238E27FC236}">
                  <a16:creationId xmlns:a16="http://schemas.microsoft.com/office/drawing/2014/main" id="{BB6597BD-AB88-790D-96C6-2C307C9CE76E}"/>
                </a:ext>
              </a:extLst>
            </p:cNvPr>
            <p:cNvSpPr/>
            <p:nvPr/>
          </p:nvSpPr>
          <p:spPr>
            <a:xfrm>
              <a:off x="4802777" y="3848517"/>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Oval 7">
              <a:extLst>
                <a:ext uri="{FF2B5EF4-FFF2-40B4-BE49-F238E27FC236}">
                  <a16:creationId xmlns:a16="http://schemas.microsoft.com/office/drawing/2014/main" id="{B112296F-63FF-C88F-EBA5-1FCE4568EE30}"/>
                </a:ext>
              </a:extLst>
            </p:cNvPr>
            <p:cNvSpPr/>
            <p:nvPr/>
          </p:nvSpPr>
          <p:spPr>
            <a:xfrm>
              <a:off x="4998561" y="452628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9" name="Oval 8">
              <a:extLst>
                <a:ext uri="{FF2B5EF4-FFF2-40B4-BE49-F238E27FC236}">
                  <a16:creationId xmlns:a16="http://schemas.microsoft.com/office/drawing/2014/main" id="{F9ED9844-81BD-C0C9-6E99-3DEA8FC044FE}"/>
                </a:ext>
              </a:extLst>
            </p:cNvPr>
            <p:cNvSpPr/>
            <p:nvPr/>
          </p:nvSpPr>
          <p:spPr>
            <a:xfrm>
              <a:off x="4411801" y="510001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A1CDC040-C4FA-217F-C731-659FE0D7D8AA}"/>
                </a:ext>
              </a:extLst>
            </p:cNvPr>
            <p:cNvSpPr/>
            <p:nvPr/>
          </p:nvSpPr>
          <p:spPr>
            <a:xfrm>
              <a:off x="3013166" y="400594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AF06BED1-3163-0C87-A481-8491397AD9EF}"/>
                </a:ext>
              </a:extLst>
            </p:cNvPr>
            <p:cNvSpPr/>
            <p:nvPr/>
          </p:nvSpPr>
          <p:spPr>
            <a:xfrm>
              <a:off x="2665733" y="492633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26F68E2C-92AF-5DCD-78C7-D3B2DD188C6A}"/>
                </a:ext>
              </a:extLst>
            </p:cNvPr>
            <p:cNvSpPr/>
            <p:nvPr/>
          </p:nvSpPr>
          <p:spPr>
            <a:xfrm>
              <a:off x="5969726" y="3692435"/>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FF3FC710-8BDF-F677-6AC7-09937372C23F}"/>
                </a:ext>
              </a:extLst>
            </p:cNvPr>
            <p:cNvSpPr/>
            <p:nvPr/>
          </p:nvSpPr>
          <p:spPr>
            <a:xfrm>
              <a:off x="5988523" y="4463143"/>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a:t>
              </a:r>
            </a:p>
          </p:txBody>
        </p:sp>
        <p:sp>
          <p:nvSpPr>
            <p:cNvPr id="15" name="Oval 14">
              <a:extLst>
                <a:ext uri="{FF2B5EF4-FFF2-40B4-BE49-F238E27FC236}">
                  <a16:creationId xmlns:a16="http://schemas.microsoft.com/office/drawing/2014/main" id="{C800F146-9C7A-0A1B-B440-F4E010CC76C1}"/>
                </a:ext>
              </a:extLst>
            </p:cNvPr>
            <p:cNvSpPr/>
            <p:nvPr/>
          </p:nvSpPr>
          <p:spPr>
            <a:xfrm>
              <a:off x="5814694" y="5260044"/>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1CC9F9E1-35E3-164F-4F3A-497C31570256}"/>
                </a:ext>
              </a:extLst>
            </p:cNvPr>
            <p:cNvCxnSpPr>
              <a:stCxn id="7" idx="6"/>
              <a:endCxn id="13" idx="2"/>
            </p:cNvCxnSpPr>
            <p:nvPr/>
          </p:nvCxnSpPr>
          <p:spPr>
            <a:xfrm flipV="1">
              <a:off x="5229497" y="3905795"/>
              <a:ext cx="740229" cy="1560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1601738-3A26-9DE1-80D7-ABE046733CFB}"/>
                </a:ext>
              </a:extLst>
            </p:cNvPr>
            <p:cNvCxnSpPr>
              <a:cxnSpLocks/>
              <a:stCxn id="8" idx="6"/>
              <a:endCxn id="14" idx="2"/>
            </p:cNvCxnSpPr>
            <p:nvPr/>
          </p:nvCxnSpPr>
          <p:spPr>
            <a:xfrm flipV="1">
              <a:off x="5425281" y="4676503"/>
              <a:ext cx="563242" cy="63137"/>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10992A3-6B76-2DDD-6AC7-2D35DD2B3B1F}"/>
                </a:ext>
              </a:extLst>
            </p:cNvPr>
            <p:cNvCxnSpPr>
              <a:cxnSpLocks/>
              <a:stCxn id="9" idx="6"/>
              <a:endCxn id="15" idx="2"/>
            </p:cNvCxnSpPr>
            <p:nvPr/>
          </p:nvCxnSpPr>
          <p:spPr>
            <a:xfrm>
              <a:off x="4838521" y="5313373"/>
              <a:ext cx="976173" cy="160031"/>
            </a:xfrm>
            <a:prstGeom prst="line">
              <a:avLst/>
            </a:prstGeom>
          </p:spPr>
          <p:style>
            <a:lnRef idx="1">
              <a:schemeClr val="accent2"/>
            </a:lnRef>
            <a:fillRef idx="0">
              <a:schemeClr val="accent2"/>
            </a:fillRef>
            <a:effectRef idx="0">
              <a:schemeClr val="accent2"/>
            </a:effectRef>
            <a:fontRef idx="minor">
              <a:schemeClr val="tx1"/>
            </a:fontRef>
          </p:style>
        </p:cxnSp>
        <p:sp>
          <p:nvSpPr>
            <p:cNvPr id="24" name="Oval 23">
              <a:extLst>
                <a:ext uri="{FF2B5EF4-FFF2-40B4-BE49-F238E27FC236}">
                  <a16:creationId xmlns:a16="http://schemas.microsoft.com/office/drawing/2014/main" id="{12BDBF4E-EBB0-5CF5-1A4B-56ECC2DAD16B}"/>
                </a:ext>
              </a:extLst>
            </p:cNvPr>
            <p:cNvSpPr/>
            <p:nvPr/>
          </p:nvSpPr>
          <p:spPr>
            <a:xfrm>
              <a:off x="7037830" y="3407835"/>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6D8ACD16-439B-8C15-CD34-3695B618C0DD}"/>
                </a:ext>
              </a:extLst>
            </p:cNvPr>
            <p:cNvSpPr/>
            <p:nvPr/>
          </p:nvSpPr>
          <p:spPr>
            <a:xfrm>
              <a:off x="6912428" y="4560507"/>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730288C0-42FD-484F-263C-9DBBE0989735}"/>
                </a:ext>
              </a:extLst>
            </p:cNvPr>
            <p:cNvSpPr/>
            <p:nvPr/>
          </p:nvSpPr>
          <p:spPr>
            <a:xfrm>
              <a:off x="7805351" y="4576291"/>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3E86E2F6-C7ED-DB45-1A8E-0AF4D3374680}"/>
                </a:ext>
              </a:extLst>
            </p:cNvPr>
            <p:cNvSpPr/>
            <p:nvPr/>
          </p:nvSpPr>
          <p:spPr>
            <a:xfrm>
              <a:off x="7997097" y="3770476"/>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0" name="TextBox 29">
            <a:extLst>
              <a:ext uri="{FF2B5EF4-FFF2-40B4-BE49-F238E27FC236}">
                <a16:creationId xmlns:a16="http://schemas.microsoft.com/office/drawing/2014/main" id="{845E8B78-B677-7843-F9CA-45BE67CC1D93}"/>
              </a:ext>
            </a:extLst>
          </p:cNvPr>
          <p:cNvSpPr txBox="1"/>
          <p:nvPr/>
        </p:nvSpPr>
        <p:spPr>
          <a:xfrm>
            <a:off x="7139500" y="3911717"/>
            <a:ext cx="3566749" cy="1200329"/>
          </a:xfrm>
          <a:prstGeom prst="rect">
            <a:avLst/>
          </a:prstGeom>
          <a:noFill/>
          <a:ln>
            <a:solidFill>
              <a:schemeClr val="accent3"/>
            </a:solidFill>
          </a:ln>
        </p:spPr>
        <p:txBody>
          <a:bodyPr wrap="square" rtlCol="0">
            <a:spAutoFit/>
          </a:bodyPr>
          <a:lstStyle/>
          <a:p>
            <a:r>
              <a:rPr lang="en-US" i="1" dirty="0"/>
              <a:t>Problem: How do we select the next fringe node that will become the next known node and how do we update the list of fringe nodes?</a:t>
            </a:r>
          </a:p>
        </p:txBody>
      </p:sp>
      <p:sp>
        <p:nvSpPr>
          <p:cNvPr id="3" name="TextBox 2">
            <a:extLst>
              <a:ext uri="{FF2B5EF4-FFF2-40B4-BE49-F238E27FC236}">
                <a16:creationId xmlns:a16="http://schemas.microsoft.com/office/drawing/2014/main" id="{0DC2C3BB-7B67-BDCF-73A0-4C3D1789776C}"/>
              </a:ext>
            </a:extLst>
          </p:cNvPr>
          <p:cNvSpPr txBox="1"/>
          <p:nvPr/>
        </p:nvSpPr>
        <p:spPr>
          <a:xfrm>
            <a:off x="1799440" y="5568600"/>
            <a:ext cx="8967162" cy="646331"/>
          </a:xfrm>
          <a:prstGeom prst="rect">
            <a:avLst/>
          </a:prstGeom>
          <a:solidFill>
            <a:schemeClr val="tx1">
              <a:lumMod val="95000"/>
            </a:schemeClr>
          </a:solidFill>
          <a:ln>
            <a:solidFill>
              <a:schemeClr val="bg1"/>
            </a:solidFill>
          </a:ln>
        </p:spPr>
        <p:txBody>
          <a:bodyPr wrap="square" rtlCol="0">
            <a:spAutoFit/>
          </a:bodyPr>
          <a:lstStyle/>
          <a:p>
            <a:r>
              <a:rPr lang="en-US" b="1" i="1" u="sng" dirty="0">
                <a:solidFill>
                  <a:schemeClr val="bg1"/>
                </a:solidFill>
              </a:rPr>
              <a:t>Key insight</a:t>
            </a:r>
            <a:r>
              <a:rPr lang="en-US" i="1" dirty="0">
                <a:solidFill>
                  <a:schemeClr val="bg1"/>
                </a:solidFill>
              </a:rPr>
              <a:t>: If node v has the lowest overall cost to reach it of any fringe node (cost to get to node u plus cost to get one more edge to v), then this is the shortest path to v and it can become known.</a:t>
            </a:r>
          </a:p>
        </p:txBody>
      </p:sp>
    </p:spTree>
    <p:extLst>
      <p:ext uri="{BB962C8B-B14F-4D97-AF65-F5344CB8AC3E}">
        <p14:creationId xmlns:p14="http://schemas.microsoft.com/office/powerpoint/2010/main" val="231887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3001" y="352906"/>
            <a:ext cx="9905998" cy="713893"/>
          </a:xfrm>
        </p:spPr>
        <p:txBody>
          <a:bodyPr/>
          <a:lstStyle/>
          <a:p>
            <a:pPr algn="ctr"/>
            <a:r>
              <a:rPr lang="en-US" dirty="0"/>
              <a:t>Dijkstra’s algorithm Overview</a:t>
            </a:r>
          </a:p>
        </p:txBody>
      </p:sp>
      <p:sp>
        <p:nvSpPr>
          <p:cNvPr id="35843" name="Content Placeholder 2"/>
          <p:cNvSpPr>
            <a:spLocks noGrp="1"/>
          </p:cNvSpPr>
          <p:nvPr>
            <p:ph sz="quarter" idx="1"/>
          </p:nvPr>
        </p:nvSpPr>
        <p:spPr>
          <a:xfrm>
            <a:off x="2714897" y="1404256"/>
            <a:ext cx="6762206" cy="4223658"/>
          </a:xfrm>
          <a:solidFill>
            <a:schemeClr val="tx1">
              <a:lumMod val="95000"/>
            </a:schemeClr>
          </a:solidFill>
          <a:ln>
            <a:solidFill>
              <a:schemeClr val="bg1"/>
            </a:solidFill>
          </a:ln>
        </p:spPr>
        <p:txBody>
          <a:bodyPr>
            <a:normAutofit/>
          </a:bodyPr>
          <a:lstStyle/>
          <a:p>
            <a:pPr marL="0" indent="0">
              <a:buNone/>
            </a:pPr>
            <a:r>
              <a:rPr lang="en-US" dirty="0">
                <a:solidFill>
                  <a:schemeClr val="bg1"/>
                </a:solidFill>
              </a:rPr>
              <a:t>Initialize each vertex’s distance as infinity</a:t>
            </a:r>
          </a:p>
          <a:p>
            <a:pPr marL="0" indent="0">
              <a:buNone/>
            </a:pPr>
            <a:r>
              <a:rPr lang="en-US" dirty="0">
                <a:solidFill>
                  <a:schemeClr val="bg1"/>
                </a:solidFill>
              </a:rPr>
              <a:t>Start at a given vertex </a:t>
            </a:r>
            <a:r>
              <a:rPr lang="en-US" i="1" dirty="0">
                <a:solidFill>
                  <a:schemeClr val="accent2"/>
                </a:solidFill>
              </a:rPr>
              <a:t>s</a:t>
            </a:r>
          </a:p>
          <a:p>
            <a:pPr marL="457200" lvl="1" indent="0">
              <a:buNone/>
            </a:pPr>
            <a:r>
              <a:rPr lang="en-US" dirty="0">
                <a:solidFill>
                  <a:schemeClr val="accent2"/>
                </a:solidFill>
              </a:rPr>
              <a:t>Update </a:t>
            </a:r>
            <a:r>
              <a:rPr lang="en-US" i="1" dirty="0" err="1">
                <a:solidFill>
                  <a:schemeClr val="accent2"/>
                </a:solidFill>
              </a:rPr>
              <a:t>s</a:t>
            </a:r>
            <a:r>
              <a:rPr lang="en-US" dirty="0" err="1">
                <a:solidFill>
                  <a:schemeClr val="accent2"/>
                </a:solidFill>
              </a:rPr>
              <a:t>’s</a:t>
            </a:r>
            <a:r>
              <a:rPr lang="en-US" dirty="0">
                <a:solidFill>
                  <a:schemeClr val="accent2"/>
                </a:solidFill>
              </a:rPr>
              <a:t> distance to be 0</a:t>
            </a:r>
          </a:p>
          <a:p>
            <a:pPr marL="0" indent="0">
              <a:buNone/>
            </a:pPr>
            <a:r>
              <a:rPr lang="en-US" dirty="0">
                <a:solidFill>
                  <a:schemeClr val="bg1"/>
                </a:solidFill>
              </a:rPr>
              <a:t>Repeat</a:t>
            </a:r>
          </a:p>
          <a:p>
            <a:pPr marL="457200" lvl="1" indent="0">
              <a:buNone/>
            </a:pPr>
            <a:r>
              <a:rPr lang="en-US" dirty="0">
                <a:solidFill>
                  <a:schemeClr val="bg1"/>
                </a:solidFill>
              </a:rPr>
              <a:t>Pick next </a:t>
            </a:r>
            <a:r>
              <a:rPr lang="en-US" dirty="0">
                <a:solidFill>
                  <a:schemeClr val="accent3"/>
                </a:solidFill>
              </a:rPr>
              <a:t>fringe vertex with shortest distance to be next </a:t>
            </a:r>
            <a:r>
              <a:rPr lang="en-US" i="1" dirty="0">
                <a:solidFill>
                  <a:schemeClr val="accent3"/>
                </a:solidFill>
              </a:rPr>
              <a:t>v</a:t>
            </a:r>
          </a:p>
          <a:p>
            <a:pPr marL="457200" lvl="1" indent="0">
              <a:buNone/>
            </a:pPr>
            <a:r>
              <a:rPr lang="en-US" dirty="0">
                <a:solidFill>
                  <a:schemeClr val="accent2"/>
                </a:solidFill>
              </a:rPr>
              <a:t>Mark </a:t>
            </a:r>
            <a:r>
              <a:rPr lang="en-US" i="1" dirty="0">
                <a:solidFill>
                  <a:schemeClr val="accent2"/>
                </a:solidFill>
              </a:rPr>
              <a:t>v</a:t>
            </a:r>
            <a:r>
              <a:rPr lang="en-US" dirty="0">
                <a:solidFill>
                  <a:schemeClr val="accent2"/>
                </a:solidFill>
              </a:rPr>
              <a:t> as known</a:t>
            </a:r>
          </a:p>
          <a:p>
            <a:pPr marL="457200" lvl="1" indent="0">
              <a:buNone/>
            </a:pPr>
            <a:r>
              <a:rPr lang="en-US" dirty="0">
                <a:solidFill>
                  <a:schemeClr val="bg1"/>
                </a:solidFill>
              </a:rPr>
              <a:t>For each edge from </a:t>
            </a:r>
            <a:r>
              <a:rPr lang="en-US" i="1" dirty="0">
                <a:solidFill>
                  <a:schemeClr val="bg1"/>
                </a:solidFill>
              </a:rPr>
              <a:t>v</a:t>
            </a:r>
            <a:r>
              <a:rPr lang="en-US" dirty="0">
                <a:solidFill>
                  <a:schemeClr val="bg1"/>
                </a:solidFill>
              </a:rPr>
              <a:t> to adjacent unknown vertices </a:t>
            </a:r>
            <a:r>
              <a:rPr lang="en-US" i="1" dirty="0">
                <a:solidFill>
                  <a:schemeClr val="bg1"/>
                </a:solidFill>
              </a:rPr>
              <a:t>w</a:t>
            </a:r>
          </a:p>
          <a:p>
            <a:pPr marL="914400" lvl="2" indent="0">
              <a:buNone/>
            </a:pPr>
            <a:r>
              <a:rPr lang="en-US" dirty="0">
                <a:solidFill>
                  <a:schemeClr val="bg1"/>
                </a:solidFill>
              </a:rPr>
              <a:t>If the total distance to </a:t>
            </a:r>
            <a:r>
              <a:rPr lang="en-US" i="1" dirty="0">
                <a:solidFill>
                  <a:schemeClr val="bg1"/>
                </a:solidFill>
              </a:rPr>
              <a:t>w</a:t>
            </a:r>
            <a:r>
              <a:rPr lang="en-US" dirty="0">
                <a:solidFill>
                  <a:schemeClr val="bg1"/>
                </a:solidFill>
              </a:rPr>
              <a:t> is </a:t>
            </a:r>
            <a:r>
              <a:rPr lang="en-US" dirty="0">
                <a:solidFill>
                  <a:schemeClr val="accent4"/>
                </a:solidFill>
              </a:rPr>
              <a:t>less than the current distance to </a:t>
            </a:r>
            <a:r>
              <a:rPr lang="en-US" i="1" dirty="0">
                <a:solidFill>
                  <a:schemeClr val="accent4"/>
                </a:solidFill>
              </a:rPr>
              <a:t>w</a:t>
            </a:r>
          </a:p>
          <a:p>
            <a:pPr marL="1371600" lvl="3" indent="0">
              <a:buNone/>
            </a:pPr>
            <a:r>
              <a:rPr lang="en-US" dirty="0">
                <a:solidFill>
                  <a:schemeClr val="accent3"/>
                </a:solidFill>
              </a:rPr>
              <a:t>Update </a:t>
            </a:r>
            <a:r>
              <a:rPr lang="en-US" i="1" dirty="0" err="1">
                <a:solidFill>
                  <a:schemeClr val="accent3"/>
                </a:solidFill>
              </a:rPr>
              <a:t>w</a:t>
            </a:r>
            <a:r>
              <a:rPr lang="en-US" dirty="0" err="1">
                <a:solidFill>
                  <a:schemeClr val="accent3"/>
                </a:solidFill>
              </a:rPr>
              <a:t>’s</a:t>
            </a:r>
            <a:r>
              <a:rPr lang="en-US" dirty="0">
                <a:solidFill>
                  <a:schemeClr val="accent3"/>
                </a:solidFill>
              </a:rPr>
              <a:t> distance and the path to </a:t>
            </a:r>
            <a:r>
              <a:rPr lang="en-US" i="1" dirty="0">
                <a:solidFill>
                  <a:schemeClr val="accent3"/>
                </a:solidFill>
              </a:rPr>
              <a:t>w</a:t>
            </a:r>
          </a:p>
          <a:p>
            <a:pPr lvl="3"/>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60361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99" name="Group 83"/>
          <p:cNvGraphicFramePr>
            <a:graphicFrameLocks noGrp="1"/>
          </p:cNvGraphicFramePr>
          <p:nvPr>
            <p:ph type="tbl" idx="1"/>
            <p:custDataLst>
              <p:tags r:id="rId1"/>
            </p:custDataLst>
            <p:extLst>
              <p:ext uri="{D42A27DB-BD31-4B8C-83A1-F6EECF244321}">
                <p14:modId xmlns:p14="http://schemas.microsoft.com/office/powerpoint/2010/main" val="2943577082"/>
              </p:ext>
            </p:extLst>
          </p:nvPr>
        </p:nvGraphicFramePr>
        <p:xfrm>
          <a:off x="1635059" y="1907312"/>
          <a:ext cx="3886200" cy="3705226"/>
        </p:xfrm>
        <a:graphic>
          <a:graphicData uri="http://schemas.openxmlformats.org/drawingml/2006/table">
            <a:tbl>
              <a:tblPr>
                <a:tableStyleId>{2D5ABB26-0587-4C30-8999-92F81FD0307C}</a:tableStyleId>
              </a:tblPr>
              <a:tblGrid>
                <a:gridCol w="68580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gridCol w="971550">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tblGrid>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V</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Known</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Dist</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path</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v0</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19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v1</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v2</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v3</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v4</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19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v5</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v6</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pSp>
        <p:nvGrpSpPr>
          <p:cNvPr id="3" name="Group 2">
            <a:extLst>
              <a:ext uri="{FF2B5EF4-FFF2-40B4-BE49-F238E27FC236}">
                <a16:creationId xmlns:a16="http://schemas.microsoft.com/office/drawing/2014/main" id="{28B223AE-FD13-9EC8-C9CB-BAAC7A3CE358}"/>
              </a:ext>
            </a:extLst>
          </p:cNvPr>
          <p:cNvGrpSpPr/>
          <p:nvPr/>
        </p:nvGrpSpPr>
        <p:grpSpPr>
          <a:xfrm>
            <a:off x="6670743" y="2397430"/>
            <a:ext cx="3665154" cy="3084115"/>
            <a:chOff x="694046" y="2790509"/>
            <a:chExt cx="3665154" cy="3084115"/>
          </a:xfrm>
        </p:grpSpPr>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130F9E67-8826-58D7-B09A-9416C1815FEC}"/>
                    </a:ext>
                  </a:extLst>
                </p:cNvPr>
                <p:cNvSpPr/>
                <p:nvPr/>
              </p:nvSpPr>
              <p:spPr>
                <a:xfrm>
                  <a:off x="1273881" y="2911555"/>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0</m:t>
                            </m:r>
                          </m:sub>
                        </m:sSub>
                      </m:oMath>
                    </m:oMathPara>
                  </a14:m>
                  <a:endParaRPr lang="en-US" dirty="0">
                    <a:solidFill>
                      <a:schemeClr val="bg1"/>
                    </a:solidFill>
                  </a:endParaRPr>
                </a:p>
              </p:txBody>
            </p:sp>
          </mc:Choice>
          <mc:Fallback xmlns="">
            <p:sp>
              <p:nvSpPr>
                <p:cNvPr id="4" name="Oval 3">
                  <a:extLst>
                    <a:ext uri="{FF2B5EF4-FFF2-40B4-BE49-F238E27FC236}">
                      <a16:creationId xmlns:a16="http://schemas.microsoft.com/office/drawing/2014/main" id="{130F9E67-8826-58D7-B09A-9416C1815FEC}"/>
                    </a:ext>
                  </a:extLst>
                </p:cNvPr>
                <p:cNvSpPr>
                  <a:spLocks noRot="1" noChangeAspect="1" noMove="1" noResize="1" noEditPoints="1" noAdjustHandles="1" noChangeArrowheads="1" noChangeShapeType="1" noTextEdit="1"/>
                </p:cNvSpPr>
                <p:nvPr/>
              </p:nvSpPr>
              <p:spPr>
                <a:xfrm>
                  <a:off x="1273881" y="2911555"/>
                  <a:ext cx="465931" cy="465931"/>
                </a:xfrm>
                <a:prstGeom prst="ellipse">
                  <a:avLst/>
                </a:prstGeom>
                <a:blipFill>
                  <a:blip r:embed="rId1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DBDD08B1-0087-CF53-5AE7-58282F206C4B}"/>
                    </a:ext>
                  </a:extLst>
                </p:cNvPr>
                <p:cNvSpPr/>
                <p:nvPr/>
              </p:nvSpPr>
              <p:spPr>
                <a:xfrm>
                  <a:off x="694046" y="40342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m:oMathPara>
                  </a14:m>
                  <a:endParaRPr lang="en-US" dirty="0">
                    <a:solidFill>
                      <a:schemeClr val="bg1"/>
                    </a:solidFill>
                  </a:endParaRPr>
                </a:p>
              </p:txBody>
            </p:sp>
          </mc:Choice>
          <mc:Fallback xmlns="">
            <p:sp>
              <p:nvSpPr>
                <p:cNvPr id="5" name="Oval 4">
                  <a:extLst>
                    <a:ext uri="{FF2B5EF4-FFF2-40B4-BE49-F238E27FC236}">
                      <a16:creationId xmlns:a16="http://schemas.microsoft.com/office/drawing/2014/main" id="{DBDD08B1-0087-CF53-5AE7-58282F206C4B}"/>
                    </a:ext>
                  </a:extLst>
                </p:cNvPr>
                <p:cNvSpPr>
                  <a:spLocks noRot="1" noChangeAspect="1" noMove="1" noResize="1" noEditPoints="1" noAdjustHandles="1" noChangeArrowheads="1" noChangeShapeType="1" noTextEdit="1"/>
                </p:cNvSpPr>
                <p:nvPr/>
              </p:nvSpPr>
              <p:spPr>
                <a:xfrm>
                  <a:off x="694046" y="4034294"/>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436DC519-A1BC-4EE3-4E54-AAAD4BDF0EFA}"/>
                    </a:ext>
                  </a:extLst>
                </p:cNvPr>
                <p:cNvSpPr/>
                <p:nvPr/>
              </p:nvSpPr>
              <p:spPr>
                <a:xfrm>
                  <a:off x="2315109" y="40342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3</m:t>
                            </m:r>
                          </m:sub>
                        </m:sSub>
                      </m:oMath>
                    </m:oMathPara>
                  </a14:m>
                  <a:endParaRPr lang="en-US" dirty="0">
                    <a:solidFill>
                      <a:schemeClr val="bg1"/>
                    </a:solidFill>
                  </a:endParaRPr>
                </a:p>
              </p:txBody>
            </p:sp>
          </mc:Choice>
          <mc:Fallback xmlns="">
            <p:sp>
              <p:nvSpPr>
                <p:cNvPr id="6" name="Oval 5">
                  <a:extLst>
                    <a:ext uri="{FF2B5EF4-FFF2-40B4-BE49-F238E27FC236}">
                      <a16:creationId xmlns:a16="http://schemas.microsoft.com/office/drawing/2014/main" id="{436DC519-A1BC-4EE3-4E54-AAAD4BDF0EFA}"/>
                    </a:ext>
                  </a:extLst>
                </p:cNvPr>
                <p:cNvSpPr>
                  <a:spLocks noRot="1" noChangeAspect="1" noMove="1" noResize="1" noEditPoints="1" noAdjustHandles="1" noChangeArrowheads="1" noChangeShapeType="1" noTextEdit="1"/>
                </p:cNvSpPr>
                <p:nvPr/>
              </p:nvSpPr>
              <p:spPr>
                <a:xfrm>
                  <a:off x="2315109" y="4034293"/>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90B95E15-5FFA-BA7E-B298-B10D3AA3A7D5}"/>
                    </a:ext>
                  </a:extLst>
                </p:cNvPr>
                <p:cNvSpPr/>
                <p:nvPr/>
              </p:nvSpPr>
              <p:spPr>
                <a:xfrm>
                  <a:off x="3335462" y="287554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7" name="Oval 6">
                  <a:extLst>
                    <a:ext uri="{FF2B5EF4-FFF2-40B4-BE49-F238E27FC236}">
                      <a16:creationId xmlns:a16="http://schemas.microsoft.com/office/drawing/2014/main" id="{90B95E15-5FFA-BA7E-B298-B10D3AA3A7D5}"/>
                    </a:ext>
                  </a:extLst>
                </p:cNvPr>
                <p:cNvSpPr>
                  <a:spLocks noRot="1" noChangeAspect="1" noMove="1" noResize="1" noEditPoints="1" noAdjustHandles="1" noChangeArrowheads="1" noChangeShapeType="1" noTextEdit="1"/>
                </p:cNvSpPr>
                <p:nvPr/>
              </p:nvSpPr>
              <p:spPr>
                <a:xfrm>
                  <a:off x="3335462" y="2875543"/>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5B6EC8EC-7C44-142A-F696-4BD6A4EA233D}"/>
                    </a:ext>
                  </a:extLst>
                </p:cNvPr>
                <p:cNvSpPr/>
                <p:nvPr/>
              </p:nvSpPr>
              <p:spPr>
                <a:xfrm>
                  <a:off x="3893269" y="4023407"/>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4</m:t>
                            </m:r>
                          </m:sub>
                        </m:sSub>
                      </m:oMath>
                    </m:oMathPara>
                  </a14:m>
                  <a:endParaRPr lang="en-US" dirty="0">
                    <a:solidFill>
                      <a:schemeClr val="bg1"/>
                    </a:solidFill>
                  </a:endParaRPr>
                </a:p>
              </p:txBody>
            </p:sp>
          </mc:Choice>
          <mc:Fallback xmlns="">
            <p:sp>
              <p:nvSpPr>
                <p:cNvPr id="8" name="Oval 7">
                  <a:extLst>
                    <a:ext uri="{FF2B5EF4-FFF2-40B4-BE49-F238E27FC236}">
                      <a16:creationId xmlns:a16="http://schemas.microsoft.com/office/drawing/2014/main" id="{5B6EC8EC-7C44-142A-F696-4BD6A4EA233D}"/>
                    </a:ext>
                  </a:extLst>
                </p:cNvPr>
                <p:cNvSpPr>
                  <a:spLocks noRot="1" noChangeAspect="1" noMove="1" noResize="1" noEditPoints="1" noAdjustHandles="1" noChangeArrowheads="1" noChangeShapeType="1" noTextEdit="1"/>
                </p:cNvSpPr>
                <p:nvPr/>
              </p:nvSpPr>
              <p:spPr>
                <a:xfrm>
                  <a:off x="3893269" y="4023407"/>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6B0C92DE-B00C-82F1-A756-BC5772EFA4F8}"/>
                    </a:ext>
                  </a:extLst>
                </p:cNvPr>
                <p:cNvSpPr/>
                <p:nvPr/>
              </p:nvSpPr>
              <p:spPr>
                <a:xfrm>
                  <a:off x="1739812" y="5378928"/>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5</m:t>
                            </m:r>
                          </m:sub>
                        </m:sSub>
                      </m:oMath>
                    </m:oMathPara>
                  </a14:m>
                  <a:endParaRPr lang="en-US" dirty="0">
                    <a:solidFill>
                      <a:schemeClr val="bg1"/>
                    </a:solidFill>
                  </a:endParaRPr>
                </a:p>
              </p:txBody>
            </p:sp>
          </mc:Choice>
          <mc:Fallback xmlns="">
            <p:sp>
              <p:nvSpPr>
                <p:cNvPr id="9" name="Oval 8">
                  <a:extLst>
                    <a:ext uri="{FF2B5EF4-FFF2-40B4-BE49-F238E27FC236}">
                      <a16:creationId xmlns:a16="http://schemas.microsoft.com/office/drawing/2014/main" id="{6B0C92DE-B00C-82F1-A756-BC5772EFA4F8}"/>
                    </a:ext>
                  </a:extLst>
                </p:cNvPr>
                <p:cNvSpPr>
                  <a:spLocks noRot="1" noChangeAspect="1" noMove="1" noResize="1" noEditPoints="1" noAdjustHandles="1" noChangeArrowheads="1" noChangeShapeType="1" noTextEdit="1"/>
                </p:cNvSpPr>
                <p:nvPr/>
              </p:nvSpPr>
              <p:spPr>
                <a:xfrm>
                  <a:off x="1739812" y="5378928"/>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4C664441-1428-06F1-FD99-70722635EF86}"/>
                    </a:ext>
                  </a:extLst>
                </p:cNvPr>
                <p:cNvSpPr/>
                <p:nvPr/>
              </p:nvSpPr>
              <p:spPr>
                <a:xfrm>
                  <a:off x="3429719" y="54086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6</m:t>
                            </m:r>
                          </m:sub>
                        </m:sSub>
                      </m:oMath>
                    </m:oMathPara>
                  </a14:m>
                  <a:endParaRPr lang="en-US" dirty="0">
                    <a:solidFill>
                      <a:schemeClr val="bg1"/>
                    </a:solidFill>
                  </a:endParaRPr>
                </a:p>
              </p:txBody>
            </p:sp>
          </mc:Choice>
          <mc:Fallback xmlns="">
            <p:sp>
              <p:nvSpPr>
                <p:cNvPr id="10" name="Oval 9">
                  <a:extLst>
                    <a:ext uri="{FF2B5EF4-FFF2-40B4-BE49-F238E27FC236}">
                      <a16:creationId xmlns:a16="http://schemas.microsoft.com/office/drawing/2014/main" id="{4C664441-1428-06F1-FD99-70722635EF86}"/>
                    </a:ext>
                  </a:extLst>
                </p:cNvPr>
                <p:cNvSpPr>
                  <a:spLocks noRot="1" noChangeAspect="1" noMove="1" noResize="1" noEditPoints="1" noAdjustHandles="1" noChangeArrowheads="1" noChangeShapeType="1" noTextEdit="1"/>
                </p:cNvSpPr>
                <p:nvPr/>
              </p:nvSpPr>
              <p:spPr>
                <a:xfrm>
                  <a:off x="3429719" y="5408693"/>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248E3EAD-B252-0E43-7EBE-9CA8B4683482}"/>
                </a:ext>
              </a:extLst>
            </p:cNvPr>
            <p:cNvCxnSpPr>
              <a:stCxn id="4" idx="3"/>
              <a:endCxn id="5" idx="0"/>
            </p:cNvCxnSpPr>
            <p:nvPr/>
          </p:nvCxnSpPr>
          <p:spPr>
            <a:xfrm flipH="1">
              <a:off x="927012" y="3309252"/>
              <a:ext cx="415103" cy="725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F1E78-94C4-9D98-C90B-A8E87AFF6CF0}"/>
                </a:ext>
              </a:extLst>
            </p:cNvPr>
            <p:cNvCxnSpPr>
              <a:cxnSpLocks/>
              <a:stCxn id="5" idx="6"/>
              <a:endCxn id="6" idx="2"/>
            </p:cNvCxnSpPr>
            <p:nvPr/>
          </p:nvCxnSpPr>
          <p:spPr>
            <a:xfrm flipV="1">
              <a:off x="1159977" y="4267259"/>
              <a:ext cx="115513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FF8ED0E-928B-B936-8E9A-5A4C9BF0087C}"/>
                </a:ext>
              </a:extLst>
            </p:cNvPr>
            <p:cNvCxnSpPr>
              <a:cxnSpLocks/>
              <a:stCxn id="4" idx="5"/>
              <a:endCxn id="6" idx="1"/>
            </p:cNvCxnSpPr>
            <p:nvPr/>
          </p:nvCxnSpPr>
          <p:spPr>
            <a:xfrm>
              <a:off x="1671578" y="3309252"/>
              <a:ext cx="711765" cy="793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14FD67-4615-2528-D7B0-CA0A58AB681B}"/>
                </a:ext>
              </a:extLst>
            </p:cNvPr>
            <p:cNvCxnSpPr>
              <a:cxnSpLocks/>
              <a:stCxn id="7" idx="2"/>
              <a:endCxn id="4" idx="6"/>
            </p:cNvCxnSpPr>
            <p:nvPr/>
          </p:nvCxnSpPr>
          <p:spPr>
            <a:xfrm flipH="1">
              <a:off x="1739812" y="3108509"/>
              <a:ext cx="1595650" cy="36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3B19332-C027-AAD8-3D72-C028C4C86890}"/>
                </a:ext>
              </a:extLst>
            </p:cNvPr>
            <p:cNvCxnSpPr>
              <a:cxnSpLocks/>
              <a:stCxn id="6" idx="7"/>
              <a:endCxn id="7" idx="3"/>
            </p:cNvCxnSpPr>
            <p:nvPr/>
          </p:nvCxnSpPr>
          <p:spPr>
            <a:xfrm flipV="1">
              <a:off x="2712806" y="3273240"/>
              <a:ext cx="690890" cy="829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567CD9A-73E8-7DD3-61A5-039B81D9A3E8}"/>
                </a:ext>
              </a:extLst>
            </p:cNvPr>
            <p:cNvCxnSpPr>
              <a:cxnSpLocks/>
              <a:stCxn id="6" idx="6"/>
              <a:endCxn id="8" idx="2"/>
            </p:cNvCxnSpPr>
            <p:nvPr/>
          </p:nvCxnSpPr>
          <p:spPr>
            <a:xfrm flipV="1">
              <a:off x="2781040" y="4256373"/>
              <a:ext cx="1112229"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2555EA-7A13-867B-1BF0-433E460C0B0A}"/>
                </a:ext>
              </a:extLst>
            </p:cNvPr>
            <p:cNvCxnSpPr>
              <a:cxnSpLocks/>
              <a:stCxn id="8" idx="0"/>
              <a:endCxn id="7" idx="5"/>
            </p:cNvCxnSpPr>
            <p:nvPr/>
          </p:nvCxnSpPr>
          <p:spPr>
            <a:xfrm flipH="1" flipV="1">
              <a:off x="3733159" y="3273240"/>
              <a:ext cx="393076" cy="75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5ED878-BFE1-737A-1C8D-131F29E5C077}"/>
                </a:ext>
              </a:extLst>
            </p:cNvPr>
            <p:cNvCxnSpPr>
              <a:cxnSpLocks/>
              <a:stCxn id="10" idx="7"/>
              <a:endCxn id="8" idx="4"/>
            </p:cNvCxnSpPr>
            <p:nvPr/>
          </p:nvCxnSpPr>
          <p:spPr>
            <a:xfrm flipV="1">
              <a:off x="3827416" y="4489338"/>
              <a:ext cx="298819" cy="987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C99E086-76B4-730E-6063-2F7EADDD58F4}"/>
                </a:ext>
              </a:extLst>
            </p:cNvPr>
            <p:cNvCxnSpPr>
              <a:cxnSpLocks/>
              <a:stCxn id="5" idx="5"/>
              <a:endCxn id="9" idx="1"/>
            </p:cNvCxnSpPr>
            <p:nvPr/>
          </p:nvCxnSpPr>
          <p:spPr>
            <a:xfrm>
              <a:off x="1091743" y="4431991"/>
              <a:ext cx="716303" cy="101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B6E0E2-620A-9DBC-3AFD-D7E8CB22A59F}"/>
                </a:ext>
              </a:extLst>
            </p:cNvPr>
            <p:cNvCxnSpPr>
              <a:cxnSpLocks/>
              <a:stCxn id="6" idx="3"/>
              <a:endCxn id="9" idx="0"/>
            </p:cNvCxnSpPr>
            <p:nvPr/>
          </p:nvCxnSpPr>
          <p:spPr>
            <a:xfrm flipH="1">
              <a:off x="1972778" y="4431990"/>
              <a:ext cx="410565" cy="946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77837-2377-F0A8-17DC-64CDB4440539}"/>
                </a:ext>
              </a:extLst>
            </p:cNvPr>
            <p:cNvCxnSpPr>
              <a:cxnSpLocks/>
              <a:stCxn id="6" idx="5"/>
              <a:endCxn id="10" idx="1"/>
            </p:cNvCxnSpPr>
            <p:nvPr/>
          </p:nvCxnSpPr>
          <p:spPr>
            <a:xfrm>
              <a:off x="2712806" y="4431990"/>
              <a:ext cx="785147" cy="1044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5896DE-C863-E3A0-C62E-F2C3DD2FD51B}"/>
                </a:ext>
              </a:extLst>
            </p:cNvPr>
            <p:cNvCxnSpPr>
              <a:cxnSpLocks/>
              <a:stCxn id="9" idx="6"/>
              <a:endCxn id="10" idx="2"/>
            </p:cNvCxnSpPr>
            <p:nvPr/>
          </p:nvCxnSpPr>
          <p:spPr>
            <a:xfrm>
              <a:off x="2205743" y="5611894"/>
              <a:ext cx="1223976" cy="29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 Box 27">
              <a:extLst>
                <a:ext uri="{FF2B5EF4-FFF2-40B4-BE49-F238E27FC236}">
                  <a16:creationId xmlns:a16="http://schemas.microsoft.com/office/drawing/2014/main" id="{31850C44-1906-B663-D455-35280CF9A243}"/>
                </a:ext>
              </a:extLst>
            </p:cNvPr>
            <p:cNvSpPr txBox="1">
              <a:spLocks noChangeArrowheads="1"/>
            </p:cNvSpPr>
            <p:nvPr>
              <p:custDataLst>
                <p:tags r:id="rId2"/>
              </p:custDataLst>
            </p:nvPr>
          </p:nvSpPr>
          <p:spPr bwMode="auto">
            <a:xfrm>
              <a:off x="805260" y="3358040"/>
              <a:ext cx="336550" cy="457200"/>
            </a:xfrm>
            <a:prstGeom prst="rect">
              <a:avLst/>
            </a:prstGeom>
            <a:noFill/>
            <a:ln w="9525">
              <a:noFill/>
              <a:miter lim="800000"/>
              <a:headEnd/>
              <a:tailEnd/>
            </a:ln>
          </p:spPr>
          <p:txBody>
            <a:bodyPr wrap="none">
              <a:spAutoFit/>
            </a:bodyPr>
            <a:lstStyle/>
            <a:p>
              <a:r>
                <a:rPr lang="en-US" b="1" dirty="0"/>
                <a:t>2</a:t>
              </a:r>
            </a:p>
          </p:txBody>
        </p:sp>
        <p:sp>
          <p:nvSpPr>
            <p:cNvPr id="24" name="Text Box 27">
              <a:extLst>
                <a:ext uri="{FF2B5EF4-FFF2-40B4-BE49-F238E27FC236}">
                  <a16:creationId xmlns:a16="http://schemas.microsoft.com/office/drawing/2014/main" id="{0BAFCB2E-7D04-FF74-C9BF-E58F3E8851C9}"/>
                </a:ext>
              </a:extLst>
            </p:cNvPr>
            <p:cNvSpPr txBox="1">
              <a:spLocks noChangeArrowheads="1"/>
            </p:cNvSpPr>
            <p:nvPr>
              <p:custDataLst>
                <p:tags r:id="rId3"/>
              </p:custDataLst>
            </p:nvPr>
          </p:nvSpPr>
          <p:spPr bwMode="auto">
            <a:xfrm>
              <a:off x="1995001" y="3407085"/>
              <a:ext cx="306494" cy="369332"/>
            </a:xfrm>
            <a:prstGeom prst="rect">
              <a:avLst/>
            </a:prstGeom>
            <a:noFill/>
            <a:ln w="9525">
              <a:noFill/>
              <a:miter lim="800000"/>
              <a:headEnd/>
              <a:tailEnd/>
            </a:ln>
          </p:spPr>
          <p:txBody>
            <a:bodyPr wrap="none">
              <a:spAutoFit/>
            </a:bodyPr>
            <a:lstStyle/>
            <a:p>
              <a:r>
                <a:rPr lang="en-US" b="1" dirty="0"/>
                <a:t>1</a:t>
              </a:r>
            </a:p>
          </p:txBody>
        </p:sp>
        <p:sp>
          <p:nvSpPr>
            <p:cNvPr id="25" name="Text Box 27">
              <a:extLst>
                <a:ext uri="{FF2B5EF4-FFF2-40B4-BE49-F238E27FC236}">
                  <a16:creationId xmlns:a16="http://schemas.microsoft.com/office/drawing/2014/main" id="{DCC689B9-FE8A-698F-9B5F-2246BEFC516F}"/>
                </a:ext>
              </a:extLst>
            </p:cNvPr>
            <p:cNvSpPr txBox="1">
              <a:spLocks noChangeArrowheads="1"/>
            </p:cNvSpPr>
            <p:nvPr>
              <p:custDataLst>
                <p:tags r:id="rId4"/>
              </p:custDataLst>
            </p:nvPr>
          </p:nvSpPr>
          <p:spPr bwMode="auto">
            <a:xfrm>
              <a:off x="2347480" y="2790509"/>
              <a:ext cx="336550" cy="457200"/>
            </a:xfrm>
            <a:prstGeom prst="rect">
              <a:avLst/>
            </a:prstGeom>
            <a:noFill/>
            <a:ln w="9525">
              <a:noFill/>
              <a:miter lim="800000"/>
              <a:headEnd/>
              <a:tailEnd/>
            </a:ln>
          </p:spPr>
          <p:txBody>
            <a:bodyPr wrap="none">
              <a:spAutoFit/>
            </a:bodyPr>
            <a:lstStyle/>
            <a:p>
              <a:r>
                <a:rPr lang="en-US" b="1" dirty="0"/>
                <a:t>2</a:t>
              </a:r>
            </a:p>
          </p:txBody>
        </p:sp>
        <p:sp>
          <p:nvSpPr>
            <p:cNvPr id="26" name="Text Box 27">
              <a:extLst>
                <a:ext uri="{FF2B5EF4-FFF2-40B4-BE49-F238E27FC236}">
                  <a16:creationId xmlns:a16="http://schemas.microsoft.com/office/drawing/2014/main" id="{629414AD-0FD9-2A07-FDAB-ACBF51A751D4}"/>
                </a:ext>
              </a:extLst>
            </p:cNvPr>
            <p:cNvSpPr txBox="1">
              <a:spLocks noChangeArrowheads="1"/>
            </p:cNvSpPr>
            <p:nvPr>
              <p:custDataLst>
                <p:tags r:id="rId5"/>
              </p:custDataLst>
            </p:nvPr>
          </p:nvSpPr>
          <p:spPr bwMode="auto">
            <a:xfrm>
              <a:off x="1506846" y="3918859"/>
              <a:ext cx="306494" cy="369332"/>
            </a:xfrm>
            <a:prstGeom prst="rect">
              <a:avLst/>
            </a:prstGeom>
            <a:noFill/>
            <a:ln w="9525">
              <a:noFill/>
              <a:miter lim="800000"/>
              <a:headEnd/>
              <a:tailEnd/>
            </a:ln>
          </p:spPr>
          <p:txBody>
            <a:bodyPr wrap="none">
              <a:spAutoFit/>
            </a:bodyPr>
            <a:lstStyle/>
            <a:p>
              <a:r>
                <a:rPr lang="en-US" b="1" dirty="0"/>
                <a:t>1</a:t>
              </a:r>
            </a:p>
          </p:txBody>
        </p:sp>
        <p:sp>
          <p:nvSpPr>
            <p:cNvPr id="27" name="Text Box 27">
              <a:extLst>
                <a:ext uri="{FF2B5EF4-FFF2-40B4-BE49-F238E27FC236}">
                  <a16:creationId xmlns:a16="http://schemas.microsoft.com/office/drawing/2014/main" id="{2C80E0D4-D2F2-2C1D-F129-3C513F04D30A}"/>
                </a:ext>
              </a:extLst>
            </p:cNvPr>
            <p:cNvSpPr txBox="1">
              <a:spLocks noChangeArrowheads="1"/>
            </p:cNvSpPr>
            <p:nvPr>
              <p:custDataLst>
                <p:tags r:id="rId6"/>
              </p:custDataLst>
            </p:nvPr>
          </p:nvSpPr>
          <p:spPr bwMode="auto">
            <a:xfrm>
              <a:off x="3965197" y="3390405"/>
              <a:ext cx="306494" cy="369332"/>
            </a:xfrm>
            <a:prstGeom prst="rect">
              <a:avLst/>
            </a:prstGeom>
            <a:noFill/>
            <a:ln w="9525">
              <a:noFill/>
              <a:miter lim="800000"/>
              <a:headEnd/>
              <a:tailEnd/>
            </a:ln>
          </p:spPr>
          <p:txBody>
            <a:bodyPr wrap="none">
              <a:spAutoFit/>
            </a:bodyPr>
            <a:lstStyle/>
            <a:p>
              <a:r>
                <a:rPr lang="en-US" b="1" dirty="0"/>
                <a:t>1</a:t>
              </a:r>
            </a:p>
          </p:txBody>
        </p:sp>
        <p:sp>
          <p:nvSpPr>
            <p:cNvPr id="28" name="Text Box 27">
              <a:extLst>
                <a:ext uri="{FF2B5EF4-FFF2-40B4-BE49-F238E27FC236}">
                  <a16:creationId xmlns:a16="http://schemas.microsoft.com/office/drawing/2014/main" id="{5F9C6090-4301-AE5F-4653-01982A1997FF}"/>
                </a:ext>
              </a:extLst>
            </p:cNvPr>
            <p:cNvSpPr txBox="1">
              <a:spLocks noChangeArrowheads="1"/>
            </p:cNvSpPr>
            <p:nvPr>
              <p:custDataLst>
                <p:tags r:id="rId7"/>
              </p:custDataLst>
            </p:nvPr>
          </p:nvSpPr>
          <p:spPr bwMode="auto">
            <a:xfrm>
              <a:off x="3265700" y="3893270"/>
              <a:ext cx="306494" cy="369332"/>
            </a:xfrm>
            <a:prstGeom prst="rect">
              <a:avLst/>
            </a:prstGeom>
            <a:noFill/>
            <a:ln w="9525">
              <a:noFill/>
              <a:miter lim="800000"/>
              <a:headEnd/>
              <a:tailEnd/>
            </a:ln>
          </p:spPr>
          <p:txBody>
            <a:bodyPr wrap="none">
              <a:spAutoFit/>
            </a:bodyPr>
            <a:lstStyle/>
            <a:p>
              <a:r>
                <a:rPr lang="en-US" b="1" dirty="0"/>
                <a:t>1</a:t>
              </a:r>
            </a:p>
          </p:txBody>
        </p:sp>
        <p:sp>
          <p:nvSpPr>
            <p:cNvPr id="29" name="Text Box 27">
              <a:extLst>
                <a:ext uri="{FF2B5EF4-FFF2-40B4-BE49-F238E27FC236}">
                  <a16:creationId xmlns:a16="http://schemas.microsoft.com/office/drawing/2014/main" id="{53741420-F439-5B90-B640-6347667B30F6}"/>
                </a:ext>
              </a:extLst>
            </p:cNvPr>
            <p:cNvSpPr txBox="1">
              <a:spLocks noChangeArrowheads="1"/>
            </p:cNvSpPr>
            <p:nvPr>
              <p:custDataLst>
                <p:tags r:id="rId8"/>
              </p:custDataLst>
            </p:nvPr>
          </p:nvSpPr>
          <p:spPr bwMode="auto">
            <a:xfrm>
              <a:off x="1061553" y="4762184"/>
              <a:ext cx="336550" cy="457200"/>
            </a:xfrm>
            <a:prstGeom prst="rect">
              <a:avLst/>
            </a:prstGeom>
            <a:noFill/>
            <a:ln w="9525">
              <a:noFill/>
              <a:miter lim="800000"/>
              <a:headEnd/>
              <a:tailEnd/>
            </a:ln>
          </p:spPr>
          <p:txBody>
            <a:bodyPr wrap="none">
              <a:spAutoFit/>
            </a:bodyPr>
            <a:lstStyle/>
            <a:p>
              <a:r>
                <a:rPr lang="en-US" b="1" dirty="0"/>
                <a:t>2</a:t>
              </a:r>
            </a:p>
          </p:txBody>
        </p:sp>
        <p:sp>
          <p:nvSpPr>
            <p:cNvPr id="30" name="Text Box 27">
              <a:extLst>
                <a:ext uri="{FF2B5EF4-FFF2-40B4-BE49-F238E27FC236}">
                  <a16:creationId xmlns:a16="http://schemas.microsoft.com/office/drawing/2014/main" id="{1E4FB66B-0EDD-5F47-A51D-3DB2A4870C04}"/>
                </a:ext>
              </a:extLst>
            </p:cNvPr>
            <p:cNvSpPr txBox="1">
              <a:spLocks noChangeArrowheads="1"/>
            </p:cNvSpPr>
            <p:nvPr>
              <p:custDataLst>
                <p:tags r:id="rId9"/>
              </p:custDataLst>
            </p:nvPr>
          </p:nvSpPr>
          <p:spPr bwMode="auto">
            <a:xfrm>
              <a:off x="1862021" y="4552634"/>
              <a:ext cx="306494" cy="369332"/>
            </a:xfrm>
            <a:prstGeom prst="rect">
              <a:avLst/>
            </a:prstGeom>
            <a:noFill/>
            <a:ln w="9525">
              <a:noFill/>
              <a:miter lim="800000"/>
              <a:headEnd/>
              <a:tailEnd/>
            </a:ln>
          </p:spPr>
          <p:txBody>
            <a:bodyPr wrap="none">
              <a:spAutoFit/>
            </a:bodyPr>
            <a:lstStyle/>
            <a:p>
              <a:r>
                <a:rPr lang="en-US" b="1" dirty="0"/>
                <a:t>6</a:t>
              </a:r>
            </a:p>
          </p:txBody>
        </p:sp>
        <p:sp>
          <p:nvSpPr>
            <p:cNvPr id="31" name="Text Box 27">
              <a:extLst>
                <a:ext uri="{FF2B5EF4-FFF2-40B4-BE49-F238E27FC236}">
                  <a16:creationId xmlns:a16="http://schemas.microsoft.com/office/drawing/2014/main" id="{86B74619-9C2C-F6D0-E835-DCB4DB38627A}"/>
                </a:ext>
              </a:extLst>
            </p:cNvPr>
            <p:cNvSpPr txBox="1">
              <a:spLocks noChangeArrowheads="1"/>
            </p:cNvSpPr>
            <p:nvPr>
              <p:custDataLst>
                <p:tags r:id="rId10"/>
              </p:custDataLst>
            </p:nvPr>
          </p:nvSpPr>
          <p:spPr bwMode="auto">
            <a:xfrm>
              <a:off x="3040016" y="4565174"/>
              <a:ext cx="306494" cy="369332"/>
            </a:xfrm>
            <a:prstGeom prst="rect">
              <a:avLst/>
            </a:prstGeom>
            <a:noFill/>
            <a:ln w="9525">
              <a:noFill/>
              <a:miter lim="800000"/>
              <a:headEnd/>
              <a:tailEnd/>
            </a:ln>
          </p:spPr>
          <p:txBody>
            <a:bodyPr wrap="none">
              <a:spAutoFit/>
            </a:bodyPr>
            <a:lstStyle/>
            <a:p>
              <a:r>
                <a:rPr lang="en-US" b="1" dirty="0"/>
                <a:t>5</a:t>
              </a:r>
            </a:p>
          </p:txBody>
        </p:sp>
        <p:sp>
          <p:nvSpPr>
            <p:cNvPr id="32" name="Text Box 27">
              <a:extLst>
                <a:ext uri="{FF2B5EF4-FFF2-40B4-BE49-F238E27FC236}">
                  <a16:creationId xmlns:a16="http://schemas.microsoft.com/office/drawing/2014/main" id="{EF12B975-53EE-3D10-A345-B4F8651CA4F7}"/>
                </a:ext>
              </a:extLst>
            </p:cNvPr>
            <p:cNvSpPr txBox="1">
              <a:spLocks noChangeArrowheads="1"/>
            </p:cNvSpPr>
            <p:nvPr>
              <p:custDataLst>
                <p:tags r:id="rId11"/>
              </p:custDataLst>
            </p:nvPr>
          </p:nvSpPr>
          <p:spPr bwMode="auto">
            <a:xfrm>
              <a:off x="4015110" y="4879659"/>
              <a:ext cx="306494" cy="369332"/>
            </a:xfrm>
            <a:prstGeom prst="rect">
              <a:avLst/>
            </a:prstGeom>
            <a:noFill/>
            <a:ln w="9525">
              <a:noFill/>
              <a:miter lim="800000"/>
              <a:headEnd/>
              <a:tailEnd/>
            </a:ln>
          </p:spPr>
          <p:txBody>
            <a:bodyPr wrap="none">
              <a:spAutoFit/>
            </a:bodyPr>
            <a:lstStyle/>
            <a:p>
              <a:r>
                <a:rPr lang="en-US" b="1" dirty="0"/>
                <a:t>3</a:t>
              </a:r>
            </a:p>
          </p:txBody>
        </p:sp>
        <p:sp>
          <p:nvSpPr>
            <p:cNvPr id="33" name="Text Box 27">
              <a:extLst>
                <a:ext uri="{FF2B5EF4-FFF2-40B4-BE49-F238E27FC236}">
                  <a16:creationId xmlns:a16="http://schemas.microsoft.com/office/drawing/2014/main" id="{A3CBCA4E-B6A3-14A8-EA70-644734960BDF}"/>
                </a:ext>
              </a:extLst>
            </p:cNvPr>
            <p:cNvSpPr txBox="1">
              <a:spLocks noChangeArrowheads="1"/>
            </p:cNvSpPr>
            <p:nvPr>
              <p:custDataLst>
                <p:tags r:id="rId12"/>
              </p:custDataLst>
            </p:nvPr>
          </p:nvSpPr>
          <p:spPr bwMode="auto">
            <a:xfrm>
              <a:off x="2567493" y="5248327"/>
              <a:ext cx="428322" cy="369332"/>
            </a:xfrm>
            <a:prstGeom prst="rect">
              <a:avLst/>
            </a:prstGeom>
            <a:noFill/>
            <a:ln w="9525">
              <a:noFill/>
              <a:miter lim="800000"/>
              <a:headEnd/>
              <a:tailEnd/>
            </a:ln>
          </p:spPr>
          <p:txBody>
            <a:bodyPr wrap="none">
              <a:spAutoFit/>
            </a:bodyPr>
            <a:lstStyle/>
            <a:p>
              <a:r>
                <a:rPr lang="en-US" b="1" dirty="0"/>
                <a:t>10</a:t>
              </a:r>
            </a:p>
          </p:txBody>
        </p:sp>
        <p:sp>
          <p:nvSpPr>
            <p:cNvPr id="34" name="Text Box 27">
              <a:extLst>
                <a:ext uri="{FF2B5EF4-FFF2-40B4-BE49-F238E27FC236}">
                  <a16:creationId xmlns:a16="http://schemas.microsoft.com/office/drawing/2014/main" id="{C7B85BE6-BE2C-447D-884A-0D4686A9B38F}"/>
                </a:ext>
              </a:extLst>
            </p:cNvPr>
            <p:cNvSpPr txBox="1">
              <a:spLocks noChangeArrowheads="1"/>
            </p:cNvSpPr>
            <p:nvPr>
              <p:custDataLst>
                <p:tags r:id="rId13"/>
              </p:custDataLst>
            </p:nvPr>
          </p:nvSpPr>
          <p:spPr bwMode="auto">
            <a:xfrm>
              <a:off x="2731071" y="3390405"/>
              <a:ext cx="306494" cy="369332"/>
            </a:xfrm>
            <a:prstGeom prst="rect">
              <a:avLst/>
            </a:prstGeom>
            <a:noFill/>
            <a:ln w="9525">
              <a:noFill/>
              <a:miter lim="800000"/>
              <a:headEnd/>
              <a:tailEnd/>
            </a:ln>
          </p:spPr>
          <p:txBody>
            <a:bodyPr wrap="square">
              <a:spAutoFit/>
            </a:bodyPr>
            <a:lstStyle/>
            <a:p>
              <a:r>
                <a:rPr lang="en-US" b="1" dirty="0"/>
                <a:t>5</a:t>
              </a:r>
            </a:p>
          </p:txBody>
        </p:sp>
      </p:grpSp>
      <p:sp>
        <p:nvSpPr>
          <p:cNvPr id="38" name="Title 1">
            <a:extLst>
              <a:ext uri="{FF2B5EF4-FFF2-40B4-BE49-F238E27FC236}">
                <a16:creationId xmlns:a16="http://schemas.microsoft.com/office/drawing/2014/main" id="{304737B4-3878-BB84-2899-20894661C48D}"/>
              </a:ext>
            </a:extLst>
          </p:cNvPr>
          <p:cNvSpPr>
            <a:spLocks noGrp="1"/>
          </p:cNvSpPr>
          <p:nvPr>
            <p:ph type="title"/>
          </p:nvPr>
        </p:nvSpPr>
        <p:spPr>
          <a:xfrm>
            <a:off x="1143001" y="352906"/>
            <a:ext cx="9905998" cy="713893"/>
          </a:xfrm>
        </p:spPr>
        <p:txBody>
          <a:bodyPr/>
          <a:lstStyle/>
          <a:p>
            <a:pPr algn="ctr"/>
            <a:r>
              <a:rPr lang="en-US" dirty="0"/>
              <a:t>Example</a:t>
            </a:r>
          </a:p>
        </p:txBody>
      </p:sp>
    </p:spTree>
    <p:extLst>
      <p:ext uri="{BB962C8B-B14F-4D97-AF65-F5344CB8AC3E}">
        <p14:creationId xmlns:p14="http://schemas.microsoft.com/office/powerpoint/2010/main" val="1027958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sz="quarter" idx="1"/>
            <p:custDataLst>
              <p:tags r:id="rId1"/>
            </p:custDataLst>
          </p:nvPr>
        </p:nvSpPr>
        <p:spPr>
          <a:xfrm>
            <a:off x="1603465" y="1271451"/>
            <a:ext cx="6895011" cy="5065123"/>
          </a:xfrm>
          <a:solidFill>
            <a:schemeClr val="tx1">
              <a:lumMod val="95000"/>
            </a:schemeClr>
          </a:solidFill>
          <a:ln>
            <a:solidFill>
              <a:schemeClr val="bg1"/>
            </a:solidFill>
          </a:ln>
        </p:spPr>
        <p:txBody>
          <a:bodyPr anchor="ctr">
            <a:normAutofit fontScale="92500" lnSpcReduction="10000"/>
          </a:bodyPr>
          <a:lstStyle/>
          <a:p>
            <a:pPr eaLnBrk="1" hangingPunct="1">
              <a:lnSpc>
                <a:spcPct val="80000"/>
              </a:lnSpc>
              <a:buFontTx/>
              <a:buNone/>
            </a:pPr>
            <a:r>
              <a:rPr lang="en-US" sz="2400" b="1" dirty="0" err="1">
                <a:solidFill>
                  <a:schemeClr val="bg1"/>
                </a:solidFill>
                <a:latin typeface="Courier New" pitchFamily="49" charset="0"/>
              </a:rPr>
              <a:t>dijkstra</a:t>
            </a:r>
            <a:r>
              <a:rPr lang="en-US" sz="2400" b="1" dirty="0">
                <a:solidFill>
                  <a:schemeClr val="bg1"/>
                </a:solidFill>
                <a:latin typeface="Courier New" pitchFamily="49" charset="0"/>
              </a:rPr>
              <a:t>(Graph G, Vertex s):</a:t>
            </a:r>
          </a:p>
          <a:p>
            <a:pPr eaLnBrk="1" hangingPunct="1">
              <a:lnSpc>
                <a:spcPct val="80000"/>
              </a:lnSpc>
              <a:buFontTx/>
              <a:buNone/>
            </a:pPr>
            <a:r>
              <a:rPr lang="en-US" sz="2400" b="1" dirty="0">
                <a:solidFill>
                  <a:schemeClr val="bg1"/>
                </a:solidFill>
                <a:latin typeface="Courier New" pitchFamily="49" charset="0"/>
              </a:rPr>
              <a:t>  Vertex </a:t>
            </a:r>
            <a:r>
              <a:rPr lang="en-US" sz="2400" b="1" dirty="0" err="1">
                <a:solidFill>
                  <a:schemeClr val="bg1"/>
                </a:solidFill>
                <a:latin typeface="Courier New" pitchFamily="49" charset="0"/>
              </a:rPr>
              <a:t>v,w</a:t>
            </a:r>
            <a:endParaRPr lang="en-US" sz="2400" b="1" dirty="0">
              <a:solidFill>
                <a:schemeClr val="bg1"/>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a:t>
            </a:r>
            <a:r>
              <a:rPr lang="en-US" sz="2400" b="1" dirty="0" err="1">
                <a:solidFill>
                  <a:schemeClr val="bg1"/>
                </a:solidFill>
                <a:latin typeface="Courier New" pitchFamily="49" charset="0"/>
              </a:rPr>
              <a:t>s.dist</a:t>
            </a:r>
            <a:r>
              <a:rPr lang="en-US" sz="2400" b="1" dirty="0">
                <a:solidFill>
                  <a:schemeClr val="bg1"/>
                </a:solidFill>
                <a:latin typeface="Courier New" pitchFamily="49" charset="0"/>
              </a:rPr>
              <a:t> = 0</a:t>
            </a:r>
          </a:p>
          <a:p>
            <a:pPr eaLnBrk="1" hangingPunct="1">
              <a:lnSpc>
                <a:spcPct val="80000"/>
              </a:lnSpc>
              <a:buFontTx/>
              <a:buNone/>
            </a:pPr>
            <a:endParaRPr lang="en-US" sz="2400" b="1" dirty="0">
              <a:solidFill>
                <a:schemeClr val="bg1"/>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while (</a:t>
            </a:r>
            <a:r>
              <a:rPr lang="en-US" sz="2400" b="1" dirty="0">
                <a:solidFill>
                  <a:schemeClr val="accent3"/>
                </a:solidFill>
                <a:latin typeface="Courier New" pitchFamily="49" charset="0"/>
              </a:rPr>
              <a:t>there exist unknown vertices</a:t>
            </a:r>
            <a:r>
              <a:rPr lang="en-US" b="1" dirty="0">
                <a:solidFill>
                  <a:schemeClr val="bg1"/>
                </a:solidFill>
                <a:latin typeface="Courier New" pitchFamily="49" charset="0"/>
              </a:rPr>
              <a:t>)</a:t>
            </a:r>
          </a:p>
          <a:p>
            <a:pPr eaLnBrk="1" hangingPunct="1">
              <a:lnSpc>
                <a:spcPct val="80000"/>
              </a:lnSpc>
              <a:buFontTx/>
              <a:buNone/>
            </a:pPr>
            <a:r>
              <a:rPr lang="en-US" sz="2400" b="1" dirty="0">
                <a:solidFill>
                  <a:schemeClr val="bg1"/>
                </a:solidFill>
                <a:latin typeface="Courier New" pitchFamily="49" charset="0"/>
              </a:rPr>
              <a:t>    </a:t>
            </a:r>
            <a:r>
              <a:rPr lang="en-US" sz="2400" b="1" dirty="0">
                <a:solidFill>
                  <a:schemeClr val="accent3"/>
                </a:solidFill>
                <a:latin typeface="Courier New" pitchFamily="49" charset="0"/>
              </a:rPr>
              <a:t>find the unknown v with lowest </a:t>
            </a:r>
            <a:r>
              <a:rPr lang="en-US" sz="2400" b="1" dirty="0" err="1">
                <a:solidFill>
                  <a:schemeClr val="accent3"/>
                </a:solidFill>
                <a:latin typeface="Courier New" pitchFamily="49" charset="0"/>
              </a:rPr>
              <a:t>dist</a:t>
            </a:r>
            <a:endParaRPr lang="en-US" sz="2400" b="1" dirty="0">
              <a:solidFill>
                <a:schemeClr val="accent3"/>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a:t>
            </a:r>
            <a:r>
              <a:rPr lang="en-US" sz="2400" b="1" dirty="0" err="1">
                <a:solidFill>
                  <a:schemeClr val="bg1"/>
                </a:solidFill>
                <a:latin typeface="Courier New" pitchFamily="49" charset="0"/>
              </a:rPr>
              <a:t>v.known</a:t>
            </a:r>
            <a:r>
              <a:rPr lang="en-US" sz="2400" b="1" dirty="0">
                <a:solidFill>
                  <a:schemeClr val="bg1"/>
                </a:solidFill>
                <a:latin typeface="Courier New" pitchFamily="49" charset="0"/>
              </a:rPr>
              <a:t> = true;</a:t>
            </a:r>
          </a:p>
          <a:p>
            <a:pPr eaLnBrk="1" hangingPunct="1">
              <a:lnSpc>
                <a:spcPct val="80000"/>
              </a:lnSpc>
              <a:buFontTx/>
              <a:buNone/>
            </a:pPr>
            <a:endParaRPr lang="en-US" sz="2400" b="1" dirty="0">
              <a:solidFill>
                <a:schemeClr val="bg1"/>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for each w adjacent to v</a:t>
            </a:r>
          </a:p>
          <a:p>
            <a:pPr eaLnBrk="1" hangingPunct="1">
              <a:lnSpc>
                <a:spcPct val="80000"/>
              </a:lnSpc>
              <a:buFontTx/>
              <a:buNone/>
            </a:pPr>
            <a:r>
              <a:rPr lang="en-US" sz="2400" b="1" dirty="0">
                <a:solidFill>
                  <a:schemeClr val="bg1"/>
                </a:solidFill>
                <a:latin typeface="Courier New" pitchFamily="49" charset="0"/>
              </a:rPr>
              <a:t>      if (!</a:t>
            </a:r>
            <a:r>
              <a:rPr lang="en-US" sz="2400" b="1" dirty="0" err="1">
                <a:solidFill>
                  <a:schemeClr val="bg1"/>
                </a:solidFill>
                <a:latin typeface="Courier New" pitchFamily="49" charset="0"/>
              </a:rPr>
              <a:t>w.known</a:t>
            </a:r>
            <a:r>
              <a:rPr lang="en-US" sz="2400" b="1" dirty="0">
                <a:solidFill>
                  <a:schemeClr val="bg1"/>
                </a:solidFill>
                <a:latin typeface="Courier New" pitchFamily="49" charset="0"/>
              </a:rPr>
              <a:t>)</a:t>
            </a:r>
          </a:p>
          <a:p>
            <a:pPr eaLnBrk="1" hangingPunct="1">
              <a:lnSpc>
                <a:spcPct val="80000"/>
              </a:lnSpc>
              <a:buFontTx/>
              <a:buNone/>
            </a:pPr>
            <a:r>
              <a:rPr lang="en-US" sz="2400" b="1" dirty="0">
                <a:solidFill>
                  <a:schemeClr val="bg1"/>
                </a:solidFill>
                <a:latin typeface="Courier New" pitchFamily="49" charset="0"/>
              </a:rPr>
              <a:t>        if (</a:t>
            </a:r>
            <a:r>
              <a:rPr lang="en-US" sz="2400" b="1" dirty="0" err="1">
                <a:solidFill>
                  <a:schemeClr val="bg1"/>
                </a:solidFill>
                <a:latin typeface="Courier New" pitchFamily="49" charset="0"/>
              </a:rPr>
              <a:t>v.dist</a:t>
            </a:r>
            <a:r>
              <a:rPr lang="en-US" sz="2400" b="1" dirty="0">
                <a:solidFill>
                  <a:schemeClr val="bg1"/>
                </a:solidFill>
                <a:latin typeface="Courier New" pitchFamily="49" charset="0"/>
              </a:rPr>
              <a:t> + </a:t>
            </a:r>
            <a:r>
              <a:rPr lang="en-US" sz="2400" b="1" dirty="0" err="1">
                <a:solidFill>
                  <a:schemeClr val="bg1"/>
                </a:solidFill>
                <a:latin typeface="Courier New" pitchFamily="49" charset="0"/>
              </a:rPr>
              <a:t>Cost_VW</a:t>
            </a:r>
            <a:r>
              <a:rPr lang="en-US" sz="2400" b="1" dirty="0">
                <a:solidFill>
                  <a:schemeClr val="bg1"/>
                </a:solidFill>
                <a:latin typeface="Courier New" pitchFamily="49" charset="0"/>
              </a:rPr>
              <a:t> &lt; </a:t>
            </a:r>
            <a:r>
              <a:rPr lang="en-US" sz="2400" b="1" dirty="0" err="1">
                <a:solidFill>
                  <a:schemeClr val="bg1"/>
                </a:solidFill>
                <a:latin typeface="Courier New" pitchFamily="49" charset="0"/>
              </a:rPr>
              <a:t>w.dist</a:t>
            </a:r>
            <a:r>
              <a:rPr lang="en-US" b="1" dirty="0">
                <a:solidFill>
                  <a:schemeClr val="bg1"/>
                </a:solidFill>
                <a:latin typeface="Courier New" pitchFamily="49" charset="0"/>
              </a:rPr>
              <a:t>)</a:t>
            </a:r>
            <a:endParaRPr lang="en-US" sz="2400" b="1" dirty="0">
              <a:solidFill>
                <a:schemeClr val="bg1"/>
              </a:solidFill>
              <a:latin typeface="Courier New" pitchFamily="49" charset="0"/>
            </a:endParaRPr>
          </a:p>
          <a:p>
            <a:pPr eaLnBrk="1" hangingPunct="1">
              <a:lnSpc>
                <a:spcPct val="80000"/>
              </a:lnSpc>
              <a:buFontTx/>
              <a:buNone/>
            </a:pPr>
            <a:r>
              <a:rPr lang="en-US" b="1" dirty="0">
                <a:solidFill>
                  <a:schemeClr val="bg1"/>
                </a:solidFill>
                <a:latin typeface="Courier New" pitchFamily="49" charset="0"/>
              </a:rPr>
              <a:t>     </a:t>
            </a:r>
            <a:r>
              <a:rPr lang="en-US" sz="2400" b="1" dirty="0">
                <a:solidFill>
                  <a:schemeClr val="bg1"/>
                </a:solidFill>
                <a:latin typeface="Courier New" pitchFamily="49" charset="0"/>
              </a:rPr>
              <a:t>     </a:t>
            </a:r>
            <a:r>
              <a:rPr lang="en-US" sz="2400" b="1" dirty="0" err="1">
                <a:solidFill>
                  <a:schemeClr val="bg1"/>
                </a:solidFill>
                <a:latin typeface="Courier New" pitchFamily="49" charset="0"/>
              </a:rPr>
              <a:t>w.dist</a:t>
            </a:r>
            <a:r>
              <a:rPr lang="en-US" sz="2400" b="1" dirty="0">
                <a:solidFill>
                  <a:schemeClr val="bg1"/>
                </a:solidFill>
                <a:latin typeface="Courier New" pitchFamily="49" charset="0"/>
              </a:rPr>
              <a:t> = </a:t>
            </a:r>
            <a:r>
              <a:rPr lang="en-US" sz="2400" b="1" dirty="0" err="1">
                <a:solidFill>
                  <a:schemeClr val="bg1"/>
                </a:solidFill>
                <a:latin typeface="Courier New" pitchFamily="49" charset="0"/>
              </a:rPr>
              <a:t>v.dist</a:t>
            </a:r>
            <a:r>
              <a:rPr lang="en-US" sz="2400" b="1" dirty="0">
                <a:solidFill>
                  <a:schemeClr val="bg1"/>
                </a:solidFill>
                <a:latin typeface="Courier New" pitchFamily="49" charset="0"/>
              </a:rPr>
              <a:t> + </a:t>
            </a:r>
            <a:r>
              <a:rPr lang="en-US" sz="2400" b="1" dirty="0" err="1">
                <a:solidFill>
                  <a:schemeClr val="bg1"/>
                </a:solidFill>
                <a:latin typeface="Courier New" pitchFamily="49" charset="0"/>
              </a:rPr>
              <a:t>Cost_VW</a:t>
            </a:r>
            <a:r>
              <a:rPr lang="en-US" sz="2400" b="1" dirty="0">
                <a:solidFill>
                  <a:schemeClr val="bg1"/>
                </a:solidFill>
                <a:latin typeface="Courier New" pitchFamily="49" charset="0"/>
              </a:rPr>
              <a:t>;</a:t>
            </a:r>
          </a:p>
          <a:p>
            <a:pPr eaLnBrk="1" hangingPunct="1">
              <a:lnSpc>
                <a:spcPct val="80000"/>
              </a:lnSpc>
              <a:buFontTx/>
              <a:buNone/>
            </a:pPr>
            <a:r>
              <a:rPr lang="en-US" sz="2400" b="1" dirty="0">
                <a:solidFill>
                  <a:schemeClr val="bg1"/>
                </a:solidFill>
                <a:latin typeface="Courier New" pitchFamily="49" charset="0"/>
              </a:rPr>
              <a:t>          </a:t>
            </a:r>
            <a:r>
              <a:rPr lang="en-US" sz="2400" b="1" dirty="0" err="1">
                <a:solidFill>
                  <a:schemeClr val="bg1"/>
                </a:solidFill>
                <a:latin typeface="Courier New" pitchFamily="49" charset="0"/>
              </a:rPr>
              <a:t>w.path</a:t>
            </a:r>
            <a:r>
              <a:rPr lang="en-US" sz="2400" b="1" dirty="0">
                <a:solidFill>
                  <a:schemeClr val="bg1"/>
                </a:solidFill>
                <a:latin typeface="Courier New" pitchFamily="49" charset="0"/>
              </a:rPr>
              <a:t> = v;</a:t>
            </a:r>
          </a:p>
        </p:txBody>
      </p:sp>
      <p:sp>
        <p:nvSpPr>
          <p:cNvPr id="2" name="Title 1">
            <a:extLst>
              <a:ext uri="{FF2B5EF4-FFF2-40B4-BE49-F238E27FC236}">
                <a16:creationId xmlns:a16="http://schemas.microsoft.com/office/drawing/2014/main" id="{5DFCC702-0BBD-6880-5ABF-327A3E1956A2}"/>
              </a:ext>
            </a:extLst>
          </p:cNvPr>
          <p:cNvSpPr>
            <a:spLocks noGrp="1"/>
          </p:cNvSpPr>
          <p:nvPr>
            <p:ph type="title"/>
          </p:nvPr>
        </p:nvSpPr>
        <p:spPr>
          <a:xfrm>
            <a:off x="1143001" y="222277"/>
            <a:ext cx="9905998" cy="713893"/>
          </a:xfrm>
        </p:spPr>
        <p:txBody>
          <a:bodyPr/>
          <a:lstStyle/>
          <a:p>
            <a:pPr algn="ctr"/>
            <a:r>
              <a:rPr lang="en-US" dirty="0"/>
              <a:t>Dijkstra’s algorithm </a:t>
            </a:r>
            <a:r>
              <a:rPr lang="en-US" dirty="0" err="1"/>
              <a:t>Psuedocode</a:t>
            </a:r>
            <a:endParaRPr lang="en-US" dirty="0"/>
          </a:p>
        </p:txBody>
      </p:sp>
      <p:cxnSp>
        <p:nvCxnSpPr>
          <p:cNvPr id="5" name="Straight Connector 4">
            <a:extLst>
              <a:ext uri="{FF2B5EF4-FFF2-40B4-BE49-F238E27FC236}">
                <a16:creationId xmlns:a16="http://schemas.microsoft.com/office/drawing/2014/main" id="{4F87303D-9426-0F52-6B30-742F3B61B73E}"/>
              </a:ext>
            </a:extLst>
          </p:cNvPr>
          <p:cNvCxnSpPr>
            <a:cxnSpLocks/>
          </p:cNvCxnSpPr>
          <p:nvPr/>
        </p:nvCxnSpPr>
        <p:spPr>
          <a:xfrm flipV="1">
            <a:off x="8595360" y="2177143"/>
            <a:ext cx="957943" cy="795201"/>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EFE21A-04F9-956B-8240-6C2947E8F084}"/>
              </a:ext>
            </a:extLst>
          </p:cNvPr>
          <p:cNvSpPr txBox="1"/>
          <p:nvPr/>
        </p:nvSpPr>
        <p:spPr>
          <a:xfrm>
            <a:off x="9650187" y="1374414"/>
            <a:ext cx="1935481" cy="1200329"/>
          </a:xfrm>
          <a:prstGeom prst="rect">
            <a:avLst/>
          </a:prstGeom>
          <a:noFill/>
        </p:spPr>
        <p:txBody>
          <a:bodyPr wrap="square" rtlCol="0">
            <a:spAutoFit/>
          </a:bodyPr>
          <a:lstStyle/>
          <a:p>
            <a:r>
              <a:rPr lang="en-US" dirty="0"/>
              <a:t>Will need to figure out how to do these two purple items fast</a:t>
            </a:r>
          </a:p>
        </p:txBody>
      </p:sp>
      <p:cxnSp>
        <p:nvCxnSpPr>
          <p:cNvPr id="10" name="Straight Connector 9">
            <a:extLst>
              <a:ext uri="{FF2B5EF4-FFF2-40B4-BE49-F238E27FC236}">
                <a16:creationId xmlns:a16="http://schemas.microsoft.com/office/drawing/2014/main" id="{222D4477-704D-18A0-9B7A-5D3AFB455DDF}"/>
              </a:ext>
            </a:extLst>
          </p:cNvPr>
          <p:cNvCxnSpPr>
            <a:cxnSpLocks/>
          </p:cNvCxnSpPr>
          <p:nvPr/>
        </p:nvCxnSpPr>
        <p:spPr>
          <a:xfrm>
            <a:off x="8643802" y="3369944"/>
            <a:ext cx="478972" cy="434068"/>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66B5CC8-F93E-427F-BAA8-BF7377A58559}"/>
                  </a:ext>
                </a:extLst>
              </p:cNvPr>
              <p:cNvSpPr txBox="1"/>
              <p:nvPr/>
            </p:nvSpPr>
            <p:spPr>
              <a:xfrm>
                <a:off x="9149447" y="3767543"/>
                <a:ext cx="2392677" cy="2031325"/>
              </a:xfrm>
              <a:prstGeom prst="rect">
                <a:avLst/>
              </a:prstGeom>
              <a:noFill/>
            </p:spPr>
            <p:txBody>
              <a:bodyPr wrap="square" rtlCol="0">
                <a:spAutoFit/>
              </a:bodyPr>
              <a:lstStyle/>
              <a:p>
                <a:r>
                  <a:rPr lang="en-US" dirty="0"/>
                  <a:t>If nodes in list, then </a:t>
                </a:r>
                <a14:m>
                  <m:oMath xmlns:m="http://schemas.openxmlformats.org/officeDocument/2006/math">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𝑉</m:t>
                            </m:r>
                          </m:e>
                        </m:d>
                      </m:e>
                    </m:d>
                  </m:oMath>
                </a14:m>
                <a:r>
                  <a:rPr lang="en-US" dirty="0"/>
                  <a:t> time to find next vertex. Need to run loop once per node and inner loop once per edge so total runtime is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𝑉</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oMath>
                </a14:m>
                <a:endParaRPr lang="en-US" dirty="0"/>
              </a:p>
            </p:txBody>
          </p:sp>
        </mc:Choice>
        <mc:Fallback xmlns="">
          <p:sp>
            <p:nvSpPr>
              <p:cNvPr id="12" name="TextBox 11">
                <a:extLst>
                  <a:ext uri="{FF2B5EF4-FFF2-40B4-BE49-F238E27FC236}">
                    <a16:creationId xmlns:a16="http://schemas.microsoft.com/office/drawing/2014/main" id="{466B5CC8-F93E-427F-BAA8-BF7377A58559}"/>
                  </a:ext>
                </a:extLst>
              </p:cNvPr>
              <p:cNvSpPr txBox="1">
                <a:spLocks noRot="1" noChangeAspect="1" noMove="1" noResize="1" noEditPoints="1" noAdjustHandles="1" noChangeArrowheads="1" noChangeShapeType="1" noTextEdit="1"/>
              </p:cNvSpPr>
              <p:nvPr/>
            </p:nvSpPr>
            <p:spPr>
              <a:xfrm>
                <a:off x="9149447" y="3767543"/>
                <a:ext cx="2392677" cy="2031325"/>
              </a:xfrm>
              <a:prstGeom prst="rect">
                <a:avLst/>
              </a:prstGeom>
              <a:blipFill>
                <a:blip r:embed="rId4"/>
                <a:stretch>
                  <a:fillRect l="-2116" t="-1242" r="-4233" b="-1863"/>
                </a:stretch>
              </a:blipFill>
            </p:spPr>
            <p:txBody>
              <a:bodyPr/>
              <a:lstStyle/>
              <a:p>
                <a:r>
                  <a:rPr lang="en-US">
                    <a:noFill/>
                  </a:rPr>
                  <a:t> </a:t>
                </a:r>
              </a:p>
            </p:txBody>
          </p:sp>
        </mc:Fallback>
      </mc:AlternateContent>
    </p:spTree>
    <p:extLst>
      <p:ext uri="{BB962C8B-B14F-4D97-AF65-F5344CB8AC3E}">
        <p14:creationId xmlns:p14="http://schemas.microsoft.com/office/powerpoint/2010/main" val="12096955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{78731ABC-CB82-E74D-A429-13D3326A7E5D}tf10001122</Template>
  <TotalTime>39822</TotalTime>
  <Words>2507</Words>
  <Application>Microsoft Macintosh PowerPoint</Application>
  <PresentationFormat>Widescreen</PresentationFormat>
  <Paragraphs>347</Paragraphs>
  <Slides>37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Cambria Math</vt:lpstr>
      <vt:lpstr>Courier New</vt:lpstr>
      <vt:lpstr>Monotype Sorts</vt:lpstr>
      <vt:lpstr>Symbol</vt:lpstr>
      <vt:lpstr>Tw Cen MT</vt:lpstr>
      <vt:lpstr>Wingdings</vt:lpstr>
      <vt:lpstr>Wingdings 3</vt:lpstr>
      <vt:lpstr>Circuit</vt:lpstr>
      <vt:lpstr>Graphs: Dijkstra’s Algorithm And Prim’s Algorithm</vt:lpstr>
      <vt:lpstr>Topics!</vt:lpstr>
      <vt:lpstr>Dijkstra’s Algorithm</vt:lpstr>
      <vt:lpstr>Weighted Shortest Path</vt:lpstr>
      <vt:lpstr>Dijkstra’s Algorithm</vt:lpstr>
      <vt:lpstr>Dijkstra’s Algorithm</vt:lpstr>
      <vt:lpstr>Dijkstra’s algorithm Overview</vt:lpstr>
      <vt:lpstr>Example</vt:lpstr>
      <vt:lpstr>Dijkstra’s algorithm Psuedocode</vt:lpstr>
      <vt:lpstr>Dijkstra' Algorithm</vt:lpstr>
      <vt:lpstr>Dijkstra’s Proof of Correctness</vt:lpstr>
      <vt:lpstr>How to Prove Correctness?</vt:lpstr>
      <vt:lpstr>Proof w/ Picture:</vt:lpstr>
      <vt:lpstr>Proof w/ Picture:</vt:lpstr>
      <vt:lpstr>Proof w/ Picture:</vt:lpstr>
      <vt:lpstr>Formulas</vt:lpstr>
      <vt:lpstr>Formulas</vt:lpstr>
      <vt:lpstr>Prim’s Algorithm</vt:lpstr>
      <vt:lpstr>Spanning Tree</vt:lpstr>
      <vt:lpstr>Spanning Tree: Example</vt:lpstr>
      <vt:lpstr>Spanning Tree: Example (almost)</vt:lpstr>
      <vt:lpstr>Minimum Spanning Tree</vt:lpstr>
      <vt:lpstr>Prim’s Algorithm</vt:lpstr>
      <vt:lpstr>Prim’s algorithm</vt:lpstr>
      <vt:lpstr>Prim’s Algorithm for MST</vt:lpstr>
      <vt:lpstr>Example By Hand</vt:lpstr>
      <vt:lpstr>Prim’s Algorithm</vt:lpstr>
      <vt:lpstr>Prim’s Algorithm</vt:lpstr>
      <vt:lpstr>Indirect Heaps</vt:lpstr>
      <vt:lpstr>Compare</vt:lpstr>
      <vt:lpstr>Better PQ Implementations</vt:lpstr>
      <vt:lpstr>Better PQ Implementations</vt:lpstr>
      <vt:lpstr>Summary</vt:lpstr>
      <vt:lpstr>What Did We Learn?</vt:lpstr>
      <vt:lpstr>Extra Problem (If Time Allows)</vt:lpstr>
      <vt:lpstr>Solve This Problem</vt:lpstr>
      <vt:lpstr>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Linear Programming</dc:title>
  <dc:creator>Mark Floryan</dc:creator>
  <cp:lastModifiedBy>Floryan, Mark Richard (mrf8t)</cp:lastModifiedBy>
  <cp:revision>245</cp:revision>
  <dcterms:created xsi:type="dcterms:W3CDTF">2023-02-24T14:15:53Z</dcterms:created>
  <dcterms:modified xsi:type="dcterms:W3CDTF">2025-09-16T12:58:36Z</dcterms:modified>
</cp:coreProperties>
</file>