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41"/>
  </p:notesMasterIdLst>
  <p:sldIdLst>
    <p:sldId id="642" r:id="rId2"/>
    <p:sldId id="617" r:id="rId3"/>
    <p:sldId id="665" r:id="rId4"/>
    <p:sldId id="449" r:id="rId5"/>
    <p:sldId id="674" r:id="rId6"/>
    <p:sldId id="662" r:id="rId7"/>
    <p:sldId id="668" r:id="rId8"/>
    <p:sldId id="675" r:id="rId9"/>
    <p:sldId id="676" r:id="rId10"/>
    <p:sldId id="677" r:id="rId11"/>
    <p:sldId id="678" r:id="rId12"/>
    <p:sldId id="679" r:id="rId13"/>
    <p:sldId id="699" r:id="rId14"/>
    <p:sldId id="644" r:id="rId15"/>
    <p:sldId id="680" r:id="rId16"/>
    <p:sldId id="670" r:id="rId17"/>
    <p:sldId id="669" r:id="rId18"/>
    <p:sldId id="671" r:id="rId19"/>
    <p:sldId id="681" r:id="rId20"/>
    <p:sldId id="682" r:id="rId21"/>
    <p:sldId id="666" r:id="rId22"/>
    <p:sldId id="672" r:id="rId23"/>
    <p:sldId id="646" r:id="rId24"/>
    <p:sldId id="683" r:id="rId25"/>
    <p:sldId id="684" r:id="rId26"/>
    <p:sldId id="685" r:id="rId27"/>
    <p:sldId id="686" r:id="rId28"/>
    <p:sldId id="688" r:id="rId29"/>
    <p:sldId id="687" r:id="rId30"/>
    <p:sldId id="689" r:id="rId31"/>
    <p:sldId id="690" r:id="rId32"/>
    <p:sldId id="691" r:id="rId33"/>
    <p:sldId id="692" r:id="rId34"/>
    <p:sldId id="693" r:id="rId35"/>
    <p:sldId id="694" r:id="rId36"/>
    <p:sldId id="695" r:id="rId37"/>
    <p:sldId id="696" r:id="rId38"/>
    <p:sldId id="697" r:id="rId39"/>
    <p:sldId id="6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0"/>
    <p:restoredTop sz="94822"/>
  </p:normalViewPr>
  <p:slideViewPr>
    <p:cSldViewPr snapToGrid="0" snapToObjects="1">
      <p:cViewPr varScale="1">
        <p:scale>
          <a:sx n="145" d="100"/>
          <a:sy n="145" d="100"/>
        </p:scale>
        <p:origin x="1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ADCBB9-4DAA-DC4B-80A5-C231400C2D6E}" type="slidenum">
              <a:rPr lang="en-US" smtClean="0"/>
              <a:pPr/>
              <a:t>4</a:t>
            </a:fld>
            <a:endParaRPr lang="en-US"/>
          </a:p>
        </p:txBody>
      </p:sp>
    </p:spTree>
    <p:extLst>
      <p:ext uri="{BB962C8B-B14F-4D97-AF65-F5344CB8AC3E}">
        <p14:creationId xmlns:p14="http://schemas.microsoft.com/office/powerpoint/2010/main" val="114756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C70E1-E2AF-B352-0ED8-792666592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5FD98-CF2B-E519-01AA-F7BA786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EC1D5-CD96-6646-1285-C1B12CD56A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D6F823-E0B0-CE06-A037-702138BE1280}"/>
              </a:ext>
            </a:extLst>
          </p:cNvPr>
          <p:cNvSpPr>
            <a:spLocks noGrp="1"/>
          </p:cNvSpPr>
          <p:nvPr>
            <p:ph type="sldNum" sz="quarter" idx="10"/>
          </p:nvPr>
        </p:nvSpPr>
        <p:spPr/>
        <p:txBody>
          <a:bodyPr/>
          <a:lstStyle/>
          <a:p>
            <a:fld id="{71ADCBB9-4DAA-DC4B-80A5-C231400C2D6E}" type="slidenum">
              <a:rPr lang="en-US" smtClean="0"/>
              <a:pPr/>
              <a:t>5</a:t>
            </a:fld>
            <a:endParaRPr lang="en-US"/>
          </a:p>
        </p:txBody>
      </p:sp>
    </p:spTree>
    <p:extLst>
      <p:ext uri="{BB962C8B-B14F-4D97-AF65-F5344CB8AC3E}">
        <p14:creationId xmlns:p14="http://schemas.microsoft.com/office/powerpoint/2010/main" val="32221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08FE-6FFB-D527-B345-0183C6A05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2BF99-7FC5-D50F-30C2-7B016D2EB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6AE35-B534-0E07-8511-AE495C9135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1A3D2F-7445-ADCE-3B8B-B49C997D5BE9}"/>
              </a:ext>
            </a:extLst>
          </p:cNvPr>
          <p:cNvSpPr>
            <a:spLocks noGrp="1"/>
          </p:cNvSpPr>
          <p:nvPr>
            <p:ph type="sldNum" sz="quarter" idx="10"/>
          </p:nvPr>
        </p:nvSpPr>
        <p:spPr/>
        <p:txBody>
          <a:bodyPr/>
          <a:lstStyle/>
          <a:p>
            <a:fld id="{71ADCBB9-4DAA-DC4B-80A5-C231400C2D6E}" type="slidenum">
              <a:rPr lang="en-US" smtClean="0"/>
              <a:pPr/>
              <a:t>9</a:t>
            </a:fld>
            <a:endParaRPr lang="en-US"/>
          </a:p>
        </p:txBody>
      </p:sp>
    </p:spTree>
    <p:extLst>
      <p:ext uri="{BB962C8B-B14F-4D97-AF65-F5344CB8AC3E}">
        <p14:creationId xmlns:p14="http://schemas.microsoft.com/office/powerpoint/2010/main" val="24182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FE228-086E-26D9-FB3B-D533798A8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156E2-3FDE-CFC1-DB46-B5A7C7D10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D2516-52DE-5C67-3182-0B776D73E9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3CD4AE-6D3A-501A-2E0D-B66384A5E41E}"/>
              </a:ext>
            </a:extLst>
          </p:cNvPr>
          <p:cNvSpPr>
            <a:spLocks noGrp="1"/>
          </p:cNvSpPr>
          <p:nvPr>
            <p:ph type="sldNum" sz="quarter" idx="10"/>
          </p:nvPr>
        </p:nvSpPr>
        <p:spPr/>
        <p:txBody>
          <a:bodyPr/>
          <a:lstStyle/>
          <a:p>
            <a:fld id="{71ADCBB9-4DAA-DC4B-80A5-C231400C2D6E}" type="slidenum">
              <a:rPr lang="en-US" smtClean="0"/>
              <a:pPr/>
              <a:t>10</a:t>
            </a:fld>
            <a:endParaRPr lang="en-US"/>
          </a:p>
        </p:txBody>
      </p:sp>
    </p:spTree>
    <p:extLst>
      <p:ext uri="{BB962C8B-B14F-4D97-AF65-F5344CB8AC3E}">
        <p14:creationId xmlns:p14="http://schemas.microsoft.com/office/powerpoint/2010/main" val="1713797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28B93F6-2AA2-E742-96C0-91CC6C37346E}" type="datetime1">
              <a:rPr lang="en-US" smtClean="0"/>
              <a:t>10/16/25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C7F93-9472-6241-AC2B-72F74AA1DE16}" type="datetime1">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ADB7C-184E-414E-A4DF-FB809FAEE0DB}" type="datetime1">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4F239-827B-A44D-B371-E1FB0AEFC666}" type="datetime1">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C8CE76-DDF1-D54D-BA30-5C532B8CE93D}" type="datetime1">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AE64B14-9148-6242-A1A9-9FA65E3827FC}" type="datetime1">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92A4448-BA0A-DD40-A4EB-EE95E56ADA5C}" type="datetime1">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A9AB6-4F19-6A4D-9BC3-085E640D5A4B}" type="datetime1">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3D3A4-E127-F34E-80B6-95CA75B6855F}" type="datetime1">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7B758-1E48-B749-B6F3-77CBF932267F}" type="datetime1">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B8CFCE-32DD-6747-949C-BB9B8C8859A9}" type="datetime1">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BB622-9EC2-8C40-9E83-C1681332884A}" type="datetime1">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FD485-8597-F343-B5CA-6875220B82BD}" type="datetime1">
              <a:rPr lang="en-US" smtClean="0"/>
              <a:t>10/16/25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714CA-4A28-9A44-B77F-85CCFB30A4F8}" type="datetime1">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7FCF1-B4B2-9B4A-93C7-79AC6C0C102B}" type="datetime1">
              <a:rPr lang="en-US" smtClean="0"/>
              <a:t>10/16/25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0B0CBA-6546-774E-93A1-07D389BCF4B8}" type="datetime1">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05667-FE45-A543-955D-23F150EF208F}" type="datetime1">
              <a:rPr lang="en-US" smtClean="0"/>
              <a:t>10/16/25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74CB07-F611-C04C-B0CB-97EBA9CC81ED}" type="datetime1">
              <a:rPr lang="en-US" smtClean="0"/>
              <a:t>10/16/25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19.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8.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10.png"/><Relationship Id="rId26" Type="http://schemas.openxmlformats.org/officeDocument/2006/relationships/image" Target="../media/image15.png"/><Relationship Id="rId3" Type="http://schemas.openxmlformats.org/officeDocument/2006/relationships/tags" Target="../tags/tag24.xml"/><Relationship Id="rId21" Type="http://schemas.openxmlformats.org/officeDocument/2006/relationships/image" Target="../media/image12.png"/><Relationship Id="rId34" Type="http://schemas.openxmlformats.org/officeDocument/2006/relationships/image" Target="../media/image22.png"/><Relationship Id="rId7" Type="http://schemas.openxmlformats.org/officeDocument/2006/relationships/tags" Target="../tags/tag28.xml"/><Relationship Id="rId12" Type="http://schemas.openxmlformats.org/officeDocument/2006/relationships/image" Target="../media/image4.png"/><Relationship Id="rId17" Type="http://schemas.openxmlformats.org/officeDocument/2006/relationships/image" Target="../media/image9.png"/><Relationship Id="rId25" Type="http://schemas.openxmlformats.org/officeDocument/2006/relationships/image" Target="../media/image14.png"/><Relationship Id="rId33" Type="http://schemas.openxmlformats.org/officeDocument/2006/relationships/tags" Target="../tags/tag27.xml"/><Relationship Id="rId2" Type="http://schemas.openxmlformats.org/officeDocument/2006/relationships/tags" Target="../tags/tag23.xml"/><Relationship Id="rId16" Type="http://schemas.openxmlformats.org/officeDocument/2006/relationships/image" Target="../media/image8.png"/><Relationship Id="rId20" Type="http://schemas.openxmlformats.org/officeDocument/2006/relationships/tags" Target="../tags/tag29.xml"/><Relationship Id="rId29" Type="http://schemas.openxmlformats.org/officeDocument/2006/relationships/image" Target="../media/image18.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24.xml"/><Relationship Id="rId24" Type="http://schemas.openxmlformats.org/officeDocument/2006/relationships/tags" Target="../tags/tag26.xml"/><Relationship Id="rId32" Type="http://schemas.openxmlformats.org/officeDocument/2006/relationships/image" Target="../media/image21.png"/><Relationship Id="rId5" Type="http://schemas.openxmlformats.org/officeDocument/2006/relationships/tags" Target="../tags/tag26.xml"/><Relationship Id="rId15" Type="http://schemas.openxmlformats.org/officeDocument/2006/relationships/image" Target="../media/image7.png"/><Relationship Id="rId23" Type="http://schemas.openxmlformats.org/officeDocument/2006/relationships/image" Target="../media/image13.png"/><Relationship Id="rId28" Type="http://schemas.openxmlformats.org/officeDocument/2006/relationships/image" Target="../media/image17.png"/><Relationship Id="rId36" Type="http://schemas.openxmlformats.org/officeDocument/2006/relationships/image" Target="../media/image23.png"/><Relationship Id="rId10" Type="http://schemas.openxmlformats.org/officeDocument/2006/relationships/slideLayout" Target="../slideLayouts/slideLayout2.xml"/><Relationship Id="rId19" Type="http://schemas.openxmlformats.org/officeDocument/2006/relationships/image" Target="../media/image11.png"/><Relationship Id="rId31" Type="http://schemas.openxmlformats.org/officeDocument/2006/relationships/image" Target="../media/image20.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6.png"/><Relationship Id="rId22" Type="http://schemas.openxmlformats.org/officeDocument/2006/relationships/tags" Target="../tags/tag30.xml"/><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tags" Target="../tags/tag28.xml"/><Relationship Id="rId8" Type="http://schemas.openxmlformats.org/officeDocument/2006/relationships/tags" Target="../tags/tag29.xml"/></Relationships>
</file>

<file path=ppt/slides/_rels/slide1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6.png"/><Relationship Id="rId3" Type="http://schemas.openxmlformats.org/officeDocument/2006/relationships/tags" Target="../tags/tag33.xml"/><Relationship Id="rId21" Type="http://schemas.openxmlformats.org/officeDocument/2006/relationships/tags" Target="../tags/tag39.xml"/><Relationship Id="rId7" Type="http://schemas.openxmlformats.org/officeDocument/2006/relationships/tags" Target="../tags/tag37.xml"/><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5.png"/><Relationship Id="rId2" Type="http://schemas.openxmlformats.org/officeDocument/2006/relationships/tags" Target="../tags/tag32.xml"/><Relationship Id="rId16" Type="http://schemas.openxmlformats.org/officeDocument/2006/relationships/image" Target="../media/image28.png"/><Relationship Id="rId20" Type="http://schemas.openxmlformats.org/officeDocument/2006/relationships/image" Target="../media/image31.png"/><Relationship Id="rId29" Type="http://schemas.openxmlformats.org/officeDocument/2006/relationships/tags" Target="../tags/tag37.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33.xml"/><Relationship Id="rId24" Type="http://schemas.openxmlformats.org/officeDocument/2006/relationships/image" Target="../media/image34.png"/><Relationship Id="rId5" Type="http://schemas.openxmlformats.org/officeDocument/2006/relationships/tags" Target="../tags/tag35.xml"/><Relationship Id="rId15" Type="http://schemas.openxmlformats.org/officeDocument/2006/relationships/image" Target="../media/image27.png"/><Relationship Id="rId23" Type="http://schemas.openxmlformats.org/officeDocument/2006/relationships/image" Target="../media/image33.png"/><Relationship Id="rId28" Type="http://schemas.openxmlformats.org/officeDocument/2006/relationships/image" Target="../media/image37.png"/><Relationship Id="rId10" Type="http://schemas.openxmlformats.org/officeDocument/2006/relationships/slideLayout" Target="../slideLayouts/slideLayout2.xml"/><Relationship Id="rId19" Type="http://schemas.openxmlformats.org/officeDocument/2006/relationships/tags" Target="../tags/tag38.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26.png"/><Relationship Id="rId22" Type="http://schemas.openxmlformats.org/officeDocument/2006/relationships/image" Target="../media/image32.png"/><Relationship Id="rId27" Type="http://schemas.openxmlformats.org/officeDocument/2006/relationships/tags" Target="../tags/tag36.xml"/><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tags" Target="../tags/tag42.xml"/><Relationship Id="rId7" Type="http://schemas.openxmlformats.org/officeDocument/2006/relationships/slideLayout" Target="../slideLayouts/slideLayout2.xml"/><Relationship Id="rId12" Type="http://schemas.openxmlformats.org/officeDocument/2006/relationships/tags" Target="../tags/tag42.xml"/><Relationship Id="rId17" Type="http://schemas.openxmlformats.org/officeDocument/2006/relationships/tags" Target="../tags/tag44.xml"/><Relationship Id="rId2" Type="http://schemas.openxmlformats.org/officeDocument/2006/relationships/tags" Target="../tags/tag41.xml"/><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42.png"/><Relationship Id="rId5" Type="http://schemas.openxmlformats.org/officeDocument/2006/relationships/tags" Target="../tags/tag44.xml"/><Relationship Id="rId15" Type="http://schemas.openxmlformats.org/officeDocument/2006/relationships/image" Target="../media/image44.png"/><Relationship Id="rId10" Type="http://schemas.openxmlformats.org/officeDocument/2006/relationships/image" Target="../media/image41.png"/><Relationship Id="rId19" Type="http://schemas.openxmlformats.org/officeDocument/2006/relationships/tags" Target="../tags/tag45.xml"/><Relationship Id="rId4" Type="http://schemas.openxmlformats.org/officeDocument/2006/relationships/tags" Target="../tags/tag43.xml"/><Relationship Id="rId9" Type="http://schemas.openxmlformats.org/officeDocument/2006/relationships/image" Target="../media/image40.png"/><Relationship Id="rId14" Type="http://schemas.openxmlformats.org/officeDocument/2006/relationships/tags" Target="../tags/tag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6CE7-81B2-8049-9E87-758163BB5B98}"/>
              </a:ext>
            </a:extLst>
          </p:cNvPr>
          <p:cNvSpPr>
            <a:spLocks noGrp="1"/>
          </p:cNvSpPr>
          <p:nvPr>
            <p:ph type="ctrTitle"/>
          </p:nvPr>
        </p:nvSpPr>
        <p:spPr>
          <a:xfrm>
            <a:off x="1518085" y="1907959"/>
            <a:ext cx="10363200" cy="1981200"/>
          </a:xfrm>
        </p:spPr>
        <p:txBody>
          <a:bodyPr>
            <a:normAutofit/>
          </a:bodyPr>
          <a:lstStyle/>
          <a:p>
            <a:pPr algn="ctr"/>
            <a:r>
              <a:rPr lang="en-US" dirty="0">
                <a:ln w="3175">
                  <a:noFill/>
                </a:ln>
                <a:solidFill>
                  <a:schemeClr val="tx1">
                    <a:lumMod val="95000"/>
                  </a:schemeClr>
                </a:solidFill>
                <a:ea typeface="Helvetica Neue" panose="02000503000000020004" pitchFamily="2" charset="0"/>
              </a:rPr>
              <a:t>Greedy Algorithms</a:t>
            </a:r>
            <a:br>
              <a:rPr lang="en-US" dirty="0">
                <a:ln w="3175">
                  <a:noFill/>
                </a:ln>
                <a:solidFill>
                  <a:schemeClr val="tx1">
                    <a:lumMod val="95000"/>
                  </a:schemeClr>
                </a:solidFill>
                <a:ea typeface="Helvetica Neue" panose="02000503000000020004" pitchFamily="2" charset="0"/>
              </a:rPr>
            </a:br>
            <a:r>
              <a:rPr lang="en-US" dirty="0">
                <a:ln w="3175">
                  <a:noFill/>
                </a:ln>
                <a:solidFill>
                  <a:schemeClr val="tx1">
                    <a:lumMod val="95000"/>
                  </a:schemeClr>
                </a:solidFill>
                <a:ea typeface="Helvetica Neue" panose="02000503000000020004" pitchFamily="2" charset="0"/>
              </a:rPr>
              <a:t>Introduction / Making Change</a:t>
            </a:r>
            <a:endParaRPr lang="en-US" dirty="0">
              <a:solidFill>
                <a:schemeClr val="tx1">
                  <a:lumMod val="95000"/>
                </a:schemeClr>
              </a:solidFill>
            </a:endParaRPr>
          </a:p>
        </p:txBody>
      </p:sp>
      <p:sp>
        <p:nvSpPr>
          <p:cNvPr id="3" name="Subtitle 2">
            <a:extLst>
              <a:ext uri="{FF2B5EF4-FFF2-40B4-BE49-F238E27FC236}">
                <a16:creationId xmlns:a16="http://schemas.microsoft.com/office/drawing/2014/main" id="{EAD58644-965A-D547-8284-0CF0702A7861}"/>
              </a:ext>
            </a:extLst>
          </p:cNvPr>
          <p:cNvSpPr>
            <a:spLocks noGrp="1"/>
          </p:cNvSpPr>
          <p:nvPr>
            <p:ph type="subTitle" idx="1"/>
          </p:nvPr>
        </p:nvSpPr>
        <p:spPr>
          <a:xfrm>
            <a:off x="2059623" y="4136993"/>
            <a:ext cx="8534400" cy="2364419"/>
          </a:xfrm>
        </p:spPr>
        <p:txBody>
          <a:bodyPr/>
          <a:lstStyle/>
          <a:p>
            <a:pPr algn="ctr"/>
            <a:r>
              <a:rPr lang="en-US" dirty="0"/>
              <a:t>CS 3100 – Data structures and Algorithms II</a:t>
            </a:r>
          </a:p>
          <a:p>
            <a:pPr algn="ctr"/>
            <a:r>
              <a:rPr lang="en-US" dirty="0"/>
              <a:t>Mark Floryan</a:t>
            </a:r>
          </a:p>
        </p:txBody>
      </p:sp>
    </p:spTree>
    <p:extLst>
      <p:ext uri="{BB962C8B-B14F-4D97-AF65-F5344CB8AC3E}">
        <p14:creationId xmlns:p14="http://schemas.microsoft.com/office/powerpoint/2010/main" val="392184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75D50-8CAB-01C2-326E-5A5280569F88}"/>
            </a:ext>
          </a:extLst>
        </p:cNvPr>
        <p:cNvGrpSpPr/>
        <p:nvPr/>
      </p:nvGrpSpPr>
      <p:grpSpPr>
        <a:xfrm>
          <a:off x="0" y="0"/>
          <a:ext cx="0" cy="0"/>
          <a:chOff x="0" y="0"/>
          <a:chExt cx="0" cy="0"/>
        </a:xfrm>
      </p:grpSpPr>
      <p:sp>
        <p:nvSpPr>
          <p:cNvPr id="17411" name="Rectangle 2">
            <a:extLst>
              <a:ext uri="{FF2B5EF4-FFF2-40B4-BE49-F238E27FC236}">
                <a16:creationId xmlns:a16="http://schemas.microsoft.com/office/drawing/2014/main" id="{7B3D7689-4D1E-1C3F-8DED-DEACAA0CBEB9}"/>
              </a:ext>
            </a:extLst>
          </p:cNvPr>
          <p:cNvSpPr>
            <a:spLocks noGrp="1" noChangeArrowheads="1"/>
          </p:cNvSpPr>
          <p:nvPr>
            <p:ph type="title"/>
            <p:custDataLst>
              <p:tags r:id="rId1"/>
            </p:custDataLst>
          </p:nvPr>
        </p:nvSpPr>
        <p:spPr>
          <a:xfrm>
            <a:off x="1143001" y="121367"/>
            <a:ext cx="9905998" cy="670265"/>
          </a:xfrm>
        </p:spPr>
        <p:txBody>
          <a:bodyPr/>
          <a:lstStyle/>
          <a:p>
            <a:pPr algn="ctr"/>
            <a:r>
              <a:rPr lang="en-US" dirty="0">
                <a:latin typeface="Arial" charset="0"/>
                <a:ea typeface="ＭＳ Ｐゴシック" charset="0"/>
                <a:cs typeface="ＭＳ Ｐゴシック" charset="0"/>
              </a:rPr>
              <a:t>Making Change visualized</a:t>
            </a:r>
          </a:p>
        </p:txBody>
      </p:sp>
      <p:grpSp>
        <p:nvGrpSpPr>
          <p:cNvPr id="2" name="Group 1">
            <a:extLst>
              <a:ext uri="{FF2B5EF4-FFF2-40B4-BE49-F238E27FC236}">
                <a16:creationId xmlns:a16="http://schemas.microsoft.com/office/drawing/2014/main" id="{F9931418-D379-E75D-BD05-CDCD6586E6DD}"/>
              </a:ext>
            </a:extLst>
          </p:cNvPr>
          <p:cNvGrpSpPr/>
          <p:nvPr/>
        </p:nvGrpSpPr>
        <p:grpSpPr>
          <a:xfrm>
            <a:off x="1023088" y="1298803"/>
            <a:ext cx="6225953" cy="4959658"/>
            <a:chOff x="2886722" y="1359763"/>
            <a:chExt cx="6225953" cy="4959658"/>
          </a:xfrm>
        </p:grpSpPr>
        <p:sp>
          <p:nvSpPr>
            <p:cNvPr id="5" name="Rectangle 4">
              <a:extLst>
                <a:ext uri="{FF2B5EF4-FFF2-40B4-BE49-F238E27FC236}">
                  <a16:creationId xmlns:a16="http://schemas.microsoft.com/office/drawing/2014/main" id="{7D02845C-6A9E-18E9-374B-3507D9D2EDCA}"/>
                </a:ext>
              </a:extLst>
            </p:cNvPr>
            <p:cNvSpPr/>
            <p:nvPr/>
          </p:nvSpPr>
          <p:spPr>
            <a:xfrm>
              <a:off x="4844247" y="2991775"/>
              <a:ext cx="2272684" cy="16956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number of coins(x)</a:t>
              </a:r>
            </a:p>
            <a:p>
              <a:pPr algn="ctr"/>
              <a:endParaRPr lang="en-US" dirty="0">
                <a:solidFill>
                  <a:schemeClr val="bg1"/>
                </a:solidFill>
              </a:endParaRPr>
            </a:p>
            <a:p>
              <a:pPr algn="ctr"/>
              <a:r>
                <a:rPr lang="en-US" dirty="0">
                  <a:solidFill>
                    <a:schemeClr val="bg1"/>
                  </a:solidFill>
                </a:rPr>
                <a:t>Want the minimum here!</a:t>
              </a:r>
            </a:p>
          </p:txBody>
        </p:sp>
        <p:sp>
          <p:nvSpPr>
            <p:cNvPr id="6" name="Rectangle 5">
              <a:extLst>
                <a:ext uri="{FF2B5EF4-FFF2-40B4-BE49-F238E27FC236}">
                  <a16:creationId xmlns:a16="http://schemas.microsoft.com/office/drawing/2014/main" id="{26EC4BBC-ED13-F42F-38B9-3FBAA875045D}"/>
                </a:ext>
              </a:extLst>
            </p:cNvPr>
            <p:cNvSpPr/>
            <p:nvPr/>
          </p:nvSpPr>
          <p:spPr>
            <a:xfrm>
              <a:off x="2929631" y="2321511"/>
              <a:ext cx="1012054" cy="303616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 63 pennies</a:t>
              </a:r>
            </a:p>
            <a:p>
              <a:pPr algn="ctr"/>
              <a:endParaRPr lang="en-US" dirty="0">
                <a:solidFill>
                  <a:schemeClr val="bg1"/>
                </a:solidFill>
              </a:endParaRPr>
            </a:p>
            <a:p>
              <a:pPr algn="ctr"/>
              <a:r>
                <a:rPr lang="en-US" dirty="0">
                  <a:solidFill>
                    <a:schemeClr val="bg1"/>
                  </a:solidFill>
                </a:rPr>
                <a:t>X = 6 dimes, three pennies</a:t>
              </a:r>
            </a:p>
            <a:p>
              <a:pPr algn="ctr"/>
              <a:endParaRPr lang="en-US" dirty="0">
                <a:solidFill>
                  <a:schemeClr val="bg1"/>
                </a:solidFill>
              </a:endParaRPr>
            </a:p>
            <a:p>
              <a:pPr algn="ctr"/>
              <a:r>
                <a:rPr lang="en-US" dirty="0">
                  <a:solidFill>
                    <a:schemeClr val="bg1"/>
                  </a:solidFill>
                </a:rPr>
                <a:t>Etc.</a:t>
              </a:r>
            </a:p>
          </p:txBody>
        </p:sp>
        <p:sp>
          <p:nvSpPr>
            <p:cNvPr id="7" name="Rectangle 6">
              <a:extLst>
                <a:ext uri="{FF2B5EF4-FFF2-40B4-BE49-F238E27FC236}">
                  <a16:creationId xmlns:a16="http://schemas.microsoft.com/office/drawing/2014/main" id="{BDAE331F-118C-0BA1-1772-0807B520B154}"/>
                </a:ext>
              </a:extLst>
            </p:cNvPr>
            <p:cNvSpPr/>
            <p:nvPr/>
          </p:nvSpPr>
          <p:spPr>
            <a:xfrm>
              <a:off x="2886722" y="135976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 1 quarter</a:t>
              </a:r>
            </a:p>
          </p:txBody>
        </p:sp>
        <p:sp>
          <p:nvSpPr>
            <p:cNvPr id="8" name="Rectangle 7">
              <a:extLst>
                <a:ext uri="{FF2B5EF4-FFF2-40B4-BE49-F238E27FC236}">
                  <a16:creationId xmlns:a16="http://schemas.microsoft.com/office/drawing/2014/main" id="{FA6C8BB7-4819-EE17-5EDC-8950014613C1}"/>
                </a:ext>
              </a:extLst>
            </p:cNvPr>
            <p:cNvSpPr/>
            <p:nvPr/>
          </p:nvSpPr>
          <p:spPr>
            <a:xfrm>
              <a:off x="2886722" y="535767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 100 pennies</a:t>
              </a:r>
            </a:p>
          </p:txBody>
        </p:sp>
        <p:cxnSp>
          <p:nvCxnSpPr>
            <p:cNvPr id="10" name="Straight Connector 9">
              <a:extLst>
                <a:ext uri="{FF2B5EF4-FFF2-40B4-BE49-F238E27FC236}">
                  <a16:creationId xmlns:a16="http://schemas.microsoft.com/office/drawing/2014/main" id="{EA786D0B-F4BE-CB96-F836-35443F6E7797}"/>
                </a:ext>
              </a:extLst>
            </p:cNvPr>
            <p:cNvCxnSpPr>
              <a:cxnSpLocks/>
            </p:cNvCxnSpPr>
            <p:nvPr/>
          </p:nvCxnSpPr>
          <p:spPr>
            <a:xfrm>
              <a:off x="3941685" y="2330388"/>
              <a:ext cx="902562"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ED2A20-FDF0-6834-D8DF-44FBFB403C5E}"/>
                </a:ext>
              </a:extLst>
            </p:cNvPr>
            <p:cNvCxnSpPr>
              <a:cxnSpLocks/>
            </p:cNvCxnSpPr>
            <p:nvPr/>
          </p:nvCxnSpPr>
          <p:spPr>
            <a:xfrm flipV="1">
              <a:off x="3984594" y="4687409"/>
              <a:ext cx="859653"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A93076-C241-0DB8-A802-997972A63712}"/>
                </a:ext>
              </a:extLst>
            </p:cNvPr>
            <p:cNvCxnSpPr>
              <a:cxnSpLocks/>
            </p:cNvCxnSpPr>
            <p:nvPr/>
          </p:nvCxnSpPr>
          <p:spPr>
            <a:xfrm flipV="1">
              <a:off x="7116931" y="1824360"/>
              <a:ext cx="909961" cy="1167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7F54E2-6F54-A4AC-B0EE-500D1009B355}"/>
                </a:ext>
              </a:extLst>
            </p:cNvPr>
            <p:cNvCxnSpPr>
              <a:cxnSpLocks/>
            </p:cNvCxnSpPr>
            <p:nvPr/>
          </p:nvCxnSpPr>
          <p:spPr>
            <a:xfrm>
              <a:off x="7116931" y="4687409"/>
              <a:ext cx="961748" cy="6613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337D487-9159-A208-30D3-3D423D087146}"/>
                </a:ext>
              </a:extLst>
            </p:cNvPr>
            <p:cNvSpPr/>
            <p:nvPr/>
          </p:nvSpPr>
          <p:spPr>
            <a:xfrm>
              <a:off x="8052552" y="1816413"/>
              <a:ext cx="1012054" cy="303616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63 coins</a:t>
              </a:r>
            </a:p>
            <a:p>
              <a:pPr algn="ctr"/>
              <a:endParaRPr lang="en-US" dirty="0">
                <a:solidFill>
                  <a:schemeClr val="bg1"/>
                </a:solidFill>
              </a:endParaRPr>
            </a:p>
            <a:p>
              <a:pPr algn="ctr"/>
              <a:r>
                <a:rPr lang="en-US" dirty="0">
                  <a:solidFill>
                    <a:schemeClr val="bg1"/>
                  </a:solidFill>
                </a:rPr>
                <a:t>…</a:t>
              </a:r>
            </a:p>
            <a:p>
              <a:pPr algn="ctr"/>
              <a:endParaRPr lang="en-US" dirty="0">
                <a:solidFill>
                  <a:schemeClr val="bg1"/>
                </a:solidFill>
              </a:endParaRPr>
            </a:p>
            <a:p>
              <a:pPr algn="ctr"/>
              <a:r>
                <a:rPr lang="en-US" dirty="0">
                  <a:solidFill>
                    <a:schemeClr val="bg1"/>
                  </a:solidFill>
                </a:rPr>
                <a:t>9 coins</a:t>
              </a:r>
            </a:p>
            <a:p>
              <a:pPr algn="ctr"/>
              <a:endParaRPr lang="en-US" dirty="0">
                <a:solidFill>
                  <a:schemeClr val="bg1"/>
                </a:solidFill>
              </a:endParaRPr>
            </a:p>
            <a:p>
              <a:pPr algn="ctr"/>
              <a:r>
                <a:rPr lang="en-US" dirty="0">
                  <a:solidFill>
                    <a:schemeClr val="bg1"/>
                  </a:solidFill>
                </a:rPr>
                <a:t>8 coins</a:t>
              </a:r>
            </a:p>
            <a:p>
              <a:pPr algn="ctr"/>
              <a:endParaRPr lang="en-US" dirty="0">
                <a:solidFill>
                  <a:schemeClr val="bg1"/>
                </a:solidFill>
              </a:endParaRPr>
            </a:p>
            <a:p>
              <a:pPr algn="ctr"/>
              <a:r>
                <a:rPr lang="en-US" dirty="0">
                  <a:solidFill>
                    <a:schemeClr val="bg1"/>
                  </a:solidFill>
                </a:rPr>
                <a:t>7 coins</a:t>
              </a:r>
            </a:p>
          </p:txBody>
        </p:sp>
        <p:sp>
          <p:nvSpPr>
            <p:cNvPr id="21" name="Rectangle 20">
              <a:extLst>
                <a:ext uri="{FF2B5EF4-FFF2-40B4-BE49-F238E27FC236}">
                  <a16:creationId xmlns:a16="http://schemas.microsoft.com/office/drawing/2014/main" id="{37DBAD87-BEB4-DA4A-231B-4873CF332D83}"/>
                </a:ext>
              </a:extLst>
            </p:cNvPr>
            <p:cNvSpPr/>
            <p:nvPr/>
          </p:nvSpPr>
          <p:spPr>
            <a:xfrm>
              <a:off x="8014803" y="4828691"/>
              <a:ext cx="1097872" cy="506027"/>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 coins</a:t>
              </a:r>
            </a:p>
          </p:txBody>
        </p:sp>
      </p:grpSp>
      <p:sp>
        <p:nvSpPr>
          <p:cNvPr id="3" name="TextBox 2">
            <a:extLst>
              <a:ext uri="{FF2B5EF4-FFF2-40B4-BE49-F238E27FC236}">
                <a16:creationId xmlns:a16="http://schemas.microsoft.com/office/drawing/2014/main" id="{67A9A45B-A4A0-0C11-A1C7-D2B1304534C4}"/>
              </a:ext>
            </a:extLst>
          </p:cNvPr>
          <p:cNvSpPr txBox="1"/>
          <p:nvPr/>
        </p:nvSpPr>
        <p:spPr>
          <a:xfrm>
            <a:off x="7665320" y="1896281"/>
            <a:ext cx="3865921" cy="307777"/>
          </a:xfrm>
          <a:prstGeom prst="rect">
            <a:avLst/>
          </a:prstGeom>
          <a:noFill/>
        </p:spPr>
        <p:txBody>
          <a:bodyPr wrap="square" rtlCol="0">
            <a:spAutoFit/>
          </a:bodyPr>
          <a:lstStyle/>
          <a:p>
            <a:r>
              <a:rPr lang="en-US" sz="1400" i="1" dirty="0"/>
              <a:t>All optimization problems have this algorithm:</a:t>
            </a:r>
          </a:p>
        </p:txBody>
      </p:sp>
      <p:sp>
        <p:nvSpPr>
          <p:cNvPr id="4" name="TextBox 3">
            <a:extLst>
              <a:ext uri="{FF2B5EF4-FFF2-40B4-BE49-F238E27FC236}">
                <a16:creationId xmlns:a16="http://schemas.microsoft.com/office/drawing/2014/main" id="{0F27F45B-E9DF-C9A8-E09D-1CCEDD697D3B}"/>
              </a:ext>
            </a:extLst>
          </p:cNvPr>
          <p:cNvSpPr txBox="1"/>
          <p:nvPr/>
        </p:nvSpPr>
        <p:spPr>
          <a:xfrm>
            <a:off x="7665320" y="2260551"/>
            <a:ext cx="3865921" cy="2031325"/>
          </a:xfrm>
          <a:prstGeom prst="rect">
            <a:avLst/>
          </a:prstGeom>
          <a:solidFill>
            <a:schemeClr val="tx1">
              <a:lumMod val="95000"/>
            </a:schemeClr>
          </a:solidFill>
          <a:ln>
            <a:solidFill>
              <a:schemeClr val="bg1"/>
            </a:solidFill>
          </a:ln>
        </p:spPr>
        <p:txBody>
          <a:bodyPr wrap="square" rtlCol="0">
            <a:spAutoFit/>
          </a:bodyPr>
          <a:lstStyle/>
          <a:p>
            <a:r>
              <a:rPr lang="en-US" sz="1400" i="1" dirty="0">
                <a:solidFill>
                  <a:schemeClr val="bg1"/>
                </a:solidFill>
                <a:latin typeface="Courier New" panose="02070309020205020404" pitchFamily="49" charset="0"/>
                <a:cs typeface="Courier New" panose="02070309020205020404" pitchFamily="49" charset="0"/>
              </a:rPr>
              <a:t>best = infinity </a:t>
            </a:r>
            <a:r>
              <a:rPr lang="en-US" sz="1400" i="1" dirty="0">
                <a:solidFill>
                  <a:schemeClr val="accent1"/>
                </a:solidFill>
                <a:latin typeface="Courier New" panose="02070309020205020404" pitchFamily="49" charset="0"/>
                <a:cs typeface="Courier New" panose="02070309020205020404" pitchFamily="49" charset="0"/>
              </a:rPr>
              <a:t>//or -infinity</a:t>
            </a:r>
          </a:p>
          <a:p>
            <a:r>
              <a:rPr lang="en-US" sz="1400" i="1" dirty="0">
                <a:solidFill>
                  <a:schemeClr val="bg1"/>
                </a:solidFill>
                <a:latin typeface="Courier New" panose="02070309020205020404" pitchFamily="49" charset="0"/>
                <a:cs typeface="Courier New" panose="02070309020205020404" pitchFamily="49" charset="0"/>
              </a:rPr>
              <a:t>solution = null</a:t>
            </a:r>
          </a:p>
          <a:p>
            <a:endParaRPr lang="en-US" sz="1400" i="1" dirty="0">
              <a:solidFill>
                <a:schemeClr val="bg1"/>
              </a:solidFill>
              <a:latin typeface="Courier New" panose="02070309020205020404" pitchFamily="49" charset="0"/>
              <a:cs typeface="Courier New" panose="02070309020205020404" pitchFamily="49" charset="0"/>
            </a:endParaRPr>
          </a:p>
          <a:p>
            <a:r>
              <a:rPr lang="en-US" sz="1400" i="1" dirty="0">
                <a:solidFill>
                  <a:schemeClr val="bg1"/>
                </a:solidFill>
                <a:latin typeface="Courier New" panose="02070309020205020404" pitchFamily="49" charset="0"/>
                <a:cs typeface="Courier New" panose="02070309020205020404" pitchFamily="49" charset="0"/>
              </a:rPr>
              <a:t>For each feasible solution x:</a:t>
            </a:r>
          </a:p>
          <a:p>
            <a:r>
              <a:rPr lang="en-US" sz="1400" i="1" dirty="0">
                <a:solidFill>
                  <a:schemeClr val="bg1"/>
                </a:solidFill>
                <a:latin typeface="Courier New" panose="02070309020205020404" pitchFamily="49" charset="0"/>
                <a:cs typeface="Courier New" panose="02070309020205020404" pitchFamily="49" charset="0"/>
              </a:rPr>
              <a:t>   if objective(x) &lt; best: </a:t>
            </a:r>
            <a:r>
              <a:rPr lang="en-US" sz="1400" i="1" dirty="0">
                <a:solidFill>
                  <a:schemeClr val="accent1"/>
                </a:solidFill>
                <a:latin typeface="Courier New" panose="02070309020205020404" pitchFamily="49" charset="0"/>
                <a:cs typeface="Courier New" panose="02070309020205020404" pitchFamily="49" charset="0"/>
              </a:rPr>
              <a:t>//or &gt;</a:t>
            </a:r>
          </a:p>
          <a:p>
            <a:r>
              <a:rPr lang="en-US" sz="1400" i="1" dirty="0">
                <a:solidFill>
                  <a:schemeClr val="bg1"/>
                </a:solidFill>
                <a:latin typeface="Courier New" panose="02070309020205020404" pitchFamily="49" charset="0"/>
                <a:cs typeface="Courier New" panose="02070309020205020404" pitchFamily="49" charset="0"/>
              </a:rPr>
              <a:t>      best = objective(x)</a:t>
            </a:r>
          </a:p>
          <a:p>
            <a:r>
              <a:rPr lang="en-US" sz="1400" i="1" dirty="0">
                <a:solidFill>
                  <a:schemeClr val="bg1"/>
                </a:solidFill>
                <a:latin typeface="Courier New" panose="02070309020205020404" pitchFamily="49" charset="0"/>
                <a:cs typeface="Courier New" panose="02070309020205020404" pitchFamily="49" charset="0"/>
              </a:rPr>
              <a:t>      solution = x</a:t>
            </a:r>
          </a:p>
          <a:p>
            <a:endParaRPr lang="en-US" sz="1400" i="1" dirty="0">
              <a:solidFill>
                <a:schemeClr val="bg1"/>
              </a:solidFill>
              <a:latin typeface="Courier New" panose="02070309020205020404" pitchFamily="49" charset="0"/>
              <a:cs typeface="Courier New" panose="02070309020205020404" pitchFamily="49" charset="0"/>
            </a:endParaRPr>
          </a:p>
          <a:p>
            <a:r>
              <a:rPr lang="en-US" sz="1400" i="1" dirty="0">
                <a:solidFill>
                  <a:schemeClr val="bg1"/>
                </a:solidFill>
                <a:latin typeface="Courier New" panose="02070309020205020404" pitchFamily="49" charset="0"/>
                <a:cs typeface="Courier New" panose="02070309020205020404" pitchFamily="49" charset="0"/>
              </a:rPr>
              <a:t>return (solution, best)</a:t>
            </a:r>
          </a:p>
        </p:txBody>
      </p:sp>
      <p:sp>
        <p:nvSpPr>
          <p:cNvPr id="9" name="TextBox 8">
            <a:extLst>
              <a:ext uri="{FF2B5EF4-FFF2-40B4-BE49-F238E27FC236}">
                <a16:creationId xmlns:a16="http://schemas.microsoft.com/office/drawing/2014/main" id="{FFF69616-D2AE-8DF2-C902-A988C60DA367}"/>
              </a:ext>
            </a:extLst>
          </p:cNvPr>
          <p:cNvSpPr txBox="1"/>
          <p:nvPr/>
        </p:nvSpPr>
        <p:spPr>
          <a:xfrm>
            <a:off x="8899242" y="5408255"/>
            <a:ext cx="2400301" cy="738664"/>
          </a:xfrm>
          <a:prstGeom prst="rect">
            <a:avLst/>
          </a:prstGeom>
          <a:noFill/>
          <a:ln>
            <a:solidFill>
              <a:schemeClr val="tx1">
                <a:lumMod val="95000"/>
              </a:schemeClr>
            </a:solidFill>
          </a:ln>
        </p:spPr>
        <p:txBody>
          <a:bodyPr wrap="square" rtlCol="0">
            <a:spAutoFit/>
          </a:bodyPr>
          <a:lstStyle/>
          <a:p>
            <a:r>
              <a:rPr lang="en-US" sz="1400" i="1" dirty="0"/>
              <a:t>Just try every solution one at a time. For making change, how many solutions are there to try?</a:t>
            </a:r>
          </a:p>
        </p:txBody>
      </p:sp>
      <p:cxnSp>
        <p:nvCxnSpPr>
          <p:cNvPr id="13" name="Straight Connector 12">
            <a:extLst>
              <a:ext uri="{FF2B5EF4-FFF2-40B4-BE49-F238E27FC236}">
                <a16:creationId xmlns:a16="http://schemas.microsoft.com/office/drawing/2014/main" id="{1BD5F5AE-5714-1BB6-663B-AB25CE9C06E2}"/>
              </a:ext>
            </a:extLst>
          </p:cNvPr>
          <p:cNvCxnSpPr/>
          <p:nvPr/>
        </p:nvCxnSpPr>
        <p:spPr>
          <a:xfrm>
            <a:off x="9413968" y="4406537"/>
            <a:ext cx="339634" cy="8901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0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3825DDE-6CAE-0F32-AEF2-F92700529B0D}"/>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147B9B14-261E-7266-B46B-8397B1957752}"/>
              </a:ext>
            </a:extLst>
          </p:cNvPr>
          <p:cNvSpPr>
            <a:spLocks noGrp="1" noChangeArrowheads="1"/>
          </p:cNvSpPr>
          <p:nvPr>
            <p:ph type="title"/>
            <p:custDataLst>
              <p:tags r:id="rId1"/>
            </p:custDataLst>
          </p:nvPr>
        </p:nvSpPr>
        <p:spPr>
          <a:xfrm>
            <a:off x="1141413" y="296300"/>
            <a:ext cx="9905998" cy="705185"/>
          </a:xfrm>
        </p:spPr>
        <p:txBody>
          <a:bodyPr>
            <a:normAutofit/>
          </a:bodyPr>
          <a:lstStyle/>
          <a:p>
            <a:pPr algn="ctr"/>
            <a:r>
              <a:rPr lang="en-US" dirty="0"/>
              <a:t>Simple Algorithm: Making Change</a:t>
            </a:r>
          </a:p>
        </p:txBody>
      </p:sp>
      <p:sp>
        <p:nvSpPr>
          <p:cNvPr id="6" name="TextBox 5">
            <a:extLst>
              <a:ext uri="{FF2B5EF4-FFF2-40B4-BE49-F238E27FC236}">
                <a16:creationId xmlns:a16="http://schemas.microsoft.com/office/drawing/2014/main" id="{35BB5357-486B-1184-4859-D961FC10A157}"/>
              </a:ext>
            </a:extLst>
          </p:cNvPr>
          <p:cNvSpPr txBox="1"/>
          <p:nvPr/>
        </p:nvSpPr>
        <p:spPr>
          <a:xfrm>
            <a:off x="3704009" y="4131987"/>
            <a:ext cx="5303728" cy="2554545"/>
          </a:xfrm>
          <a:prstGeom prst="rect">
            <a:avLst/>
          </a:prstGeom>
          <a:solidFill>
            <a:schemeClr val="tx1">
              <a:lumMod val="95000"/>
            </a:schemeClr>
          </a:solidFill>
          <a:ln>
            <a:solidFill>
              <a:schemeClr val="bg1"/>
            </a:solidFill>
          </a:ln>
        </p:spPr>
        <p:txBody>
          <a:bodyPr wrap="square" rtlCol="0">
            <a:spAutoFit/>
          </a:bodyPr>
          <a:lstStyle/>
          <a:p>
            <a:r>
              <a:rPr lang="en-US" sz="1600" i="1" dirty="0" err="1">
                <a:solidFill>
                  <a:schemeClr val="accent3"/>
                </a:solidFill>
                <a:latin typeface="Courier New" panose="02070309020205020404" pitchFamily="49" charset="0"/>
                <a:cs typeface="Courier New" panose="02070309020205020404" pitchFamily="49" charset="0"/>
              </a:rPr>
              <a:t>denom</a:t>
            </a:r>
            <a:r>
              <a:rPr lang="en-US" sz="1600" i="1" dirty="0">
                <a:solidFill>
                  <a:schemeClr val="bg1"/>
                </a:solidFill>
                <a:latin typeface="Courier New" panose="02070309020205020404" pitchFamily="49" charset="0"/>
                <a:cs typeface="Courier New" panose="02070309020205020404" pitchFamily="49" charset="0"/>
              </a:rPr>
              <a:t> = [25,10,5,1] </a:t>
            </a:r>
            <a:r>
              <a:rPr lang="en-US" sz="1600" i="1" dirty="0">
                <a:solidFill>
                  <a:schemeClr val="accent1"/>
                </a:solidFill>
                <a:latin typeface="Courier New" panose="02070309020205020404" pitchFamily="49" charset="0"/>
                <a:cs typeface="Courier New" panose="02070309020205020404" pitchFamily="49" charset="0"/>
              </a:rPr>
              <a:t>//coin denominations</a:t>
            </a:r>
          </a:p>
          <a:p>
            <a:r>
              <a:rPr lang="en-US" sz="1600" i="1" dirty="0">
                <a:solidFill>
                  <a:schemeClr val="accent5"/>
                </a:solidFill>
                <a:latin typeface="Courier New" panose="02070309020205020404" pitchFamily="49" charset="0"/>
                <a:cs typeface="Courier New" panose="02070309020205020404" pitchFamily="49" charset="0"/>
              </a:rPr>
              <a:t>sol</a:t>
            </a:r>
            <a:r>
              <a:rPr lang="en-US" sz="1600" i="1" dirty="0">
                <a:solidFill>
                  <a:schemeClr val="bg1"/>
                </a:solidFill>
                <a:latin typeface="Courier New" panose="02070309020205020404" pitchFamily="49" charset="0"/>
                <a:cs typeface="Courier New" panose="02070309020205020404" pitchFamily="49" charset="0"/>
              </a:rPr>
              <a:t> = []</a:t>
            </a:r>
          </a:p>
          <a:p>
            <a:endParaRPr lang="en-US" sz="1600" i="1" dirty="0">
              <a:solidFill>
                <a:schemeClr val="bg1"/>
              </a:solidFill>
              <a:latin typeface="Courier New" panose="02070309020205020404" pitchFamily="49" charset="0"/>
              <a:cs typeface="Courier New" panose="02070309020205020404" pitchFamily="49" charset="0"/>
            </a:endParaRPr>
          </a:p>
          <a:p>
            <a:r>
              <a:rPr lang="en-US" sz="1600" i="1" dirty="0" err="1">
                <a:solidFill>
                  <a:schemeClr val="bg1"/>
                </a:solidFill>
                <a:latin typeface="Courier New" panose="02070309020205020404" pitchFamily="49" charset="0"/>
                <a:cs typeface="Courier New" panose="02070309020205020404" pitchFamily="49" charset="0"/>
              </a:rPr>
              <a:t>makeChange</a:t>
            </a:r>
            <a:r>
              <a:rPr lang="en-US" sz="1600" i="1" dirty="0">
                <a:solidFill>
                  <a:schemeClr val="bg1"/>
                </a:solidFill>
                <a:latin typeface="Courier New" panose="02070309020205020404" pitchFamily="49" charset="0"/>
                <a:cs typeface="Courier New" panose="02070309020205020404" pitchFamily="49" charset="0"/>
              </a:rPr>
              <a:t>(cents):</a:t>
            </a:r>
          </a:p>
          <a:p>
            <a:r>
              <a:rPr lang="en-US" sz="1600" i="1" dirty="0">
                <a:solidFill>
                  <a:schemeClr val="bg1"/>
                </a:solidFill>
                <a:latin typeface="Courier New" panose="02070309020205020404" pitchFamily="49" charset="0"/>
                <a:cs typeface="Courier New" panose="02070309020205020404" pitchFamily="49" charset="0"/>
              </a:rPr>
              <a:t>   for each </a:t>
            </a:r>
            <a:r>
              <a:rPr lang="en-US" sz="1600" i="1" dirty="0">
                <a:solidFill>
                  <a:schemeClr val="accent4"/>
                </a:solidFill>
                <a:latin typeface="Courier New" panose="02070309020205020404" pitchFamily="49" charset="0"/>
                <a:cs typeface="Courier New" panose="02070309020205020404" pitchFamily="49" charset="0"/>
              </a:rPr>
              <a:t>coin</a:t>
            </a:r>
            <a:r>
              <a:rPr lang="en-US" sz="1600" i="1" dirty="0">
                <a:solidFill>
                  <a:schemeClr val="bg1"/>
                </a:solidFill>
                <a:latin typeface="Courier New" panose="02070309020205020404" pitchFamily="49" charset="0"/>
                <a:cs typeface="Courier New" panose="02070309020205020404" pitchFamily="49" charset="0"/>
              </a:rPr>
              <a:t> in </a:t>
            </a:r>
            <a:r>
              <a:rPr lang="en-US" sz="1600" i="1" dirty="0" err="1">
                <a:solidFill>
                  <a:schemeClr val="accent3"/>
                </a:solidFill>
                <a:latin typeface="Courier New" panose="02070309020205020404" pitchFamily="49" charset="0"/>
                <a:cs typeface="Courier New" panose="02070309020205020404" pitchFamily="49" charset="0"/>
              </a:rPr>
              <a:t>denom</a:t>
            </a:r>
            <a:r>
              <a:rPr lang="en-US" sz="1600" i="1" dirty="0">
                <a:solidFill>
                  <a:schemeClr val="bg1"/>
                </a:solidFill>
                <a:latin typeface="Courier New" panose="02070309020205020404" pitchFamily="49" charset="0"/>
                <a:cs typeface="Courier New" panose="02070309020205020404" pitchFamily="49" charset="0"/>
              </a:rPr>
              <a:t>:</a:t>
            </a:r>
          </a:p>
          <a:p>
            <a:r>
              <a:rPr lang="en-US" sz="1600" i="1" dirty="0">
                <a:solidFill>
                  <a:schemeClr val="bg1"/>
                </a:solidFill>
                <a:latin typeface="Courier New" panose="02070309020205020404" pitchFamily="49" charset="0"/>
                <a:cs typeface="Courier New" panose="02070309020205020404" pitchFamily="49" charset="0"/>
              </a:rPr>
              <a:t>      while </a:t>
            </a:r>
            <a:r>
              <a:rPr lang="en-US" sz="1600" i="1" dirty="0">
                <a:solidFill>
                  <a:schemeClr val="accent4"/>
                </a:solidFill>
                <a:latin typeface="Courier New" panose="02070309020205020404" pitchFamily="49" charset="0"/>
                <a:cs typeface="Courier New" panose="02070309020205020404" pitchFamily="49" charset="0"/>
              </a:rPr>
              <a:t>coin</a:t>
            </a:r>
            <a:r>
              <a:rPr lang="en-US" sz="1600" i="1" dirty="0">
                <a:solidFill>
                  <a:schemeClr val="bg1"/>
                </a:solidFill>
                <a:latin typeface="Courier New" panose="02070309020205020404" pitchFamily="49" charset="0"/>
                <a:cs typeface="Courier New" panose="02070309020205020404" pitchFamily="49" charset="0"/>
              </a:rPr>
              <a:t> &gt; cents:</a:t>
            </a:r>
          </a:p>
          <a:p>
            <a:r>
              <a:rPr lang="en-US" sz="1600" i="1" dirty="0">
                <a:solidFill>
                  <a:schemeClr val="bg1"/>
                </a:solidFill>
                <a:latin typeface="Courier New" panose="02070309020205020404" pitchFamily="49" charset="0"/>
                <a:cs typeface="Courier New" panose="02070309020205020404" pitchFamily="49" charset="0"/>
              </a:rPr>
              <a:t>         </a:t>
            </a:r>
            <a:r>
              <a:rPr lang="en-US" sz="1600" i="1" dirty="0" err="1">
                <a:solidFill>
                  <a:schemeClr val="accent5"/>
                </a:solidFill>
                <a:latin typeface="Courier New" panose="02070309020205020404" pitchFamily="49" charset="0"/>
                <a:cs typeface="Courier New" panose="02070309020205020404" pitchFamily="49" charset="0"/>
              </a:rPr>
              <a:t>sol</a:t>
            </a:r>
            <a:r>
              <a:rPr lang="en-US" sz="1600" i="1" dirty="0" err="1">
                <a:solidFill>
                  <a:schemeClr val="bg1"/>
                </a:solidFill>
                <a:latin typeface="Courier New" panose="02070309020205020404" pitchFamily="49" charset="0"/>
                <a:cs typeface="Courier New" panose="02070309020205020404" pitchFamily="49" charset="0"/>
              </a:rPr>
              <a:t>.append</a:t>
            </a:r>
            <a:r>
              <a:rPr lang="en-US" sz="1600" i="1" dirty="0">
                <a:solidFill>
                  <a:schemeClr val="bg1"/>
                </a:solidFill>
                <a:latin typeface="Courier New" panose="02070309020205020404" pitchFamily="49" charset="0"/>
                <a:cs typeface="Courier New" panose="02070309020205020404" pitchFamily="49" charset="0"/>
              </a:rPr>
              <a:t>(</a:t>
            </a:r>
            <a:r>
              <a:rPr lang="en-US" sz="1600" i="1" dirty="0">
                <a:solidFill>
                  <a:schemeClr val="accent4"/>
                </a:solidFill>
                <a:latin typeface="Courier New" panose="02070309020205020404" pitchFamily="49" charset="0"/>
                <a:cs typeface="Courier New" panose="02070309020205020404" pitchFamily="49" charset="0"/>
              </a:rPr>
              <a:t>coin</a:t>
            </a:r>
            <a:r>
              <a:rPr lang="en-US" sz="1600" i="1" dirty="0">
                <a:solidFill>
                  <a:schemeClr val="bg1"/>
                </a:solidFill>
                <a:latin typeface="Courier New" panose="02070309020205020404" pitchFamily="49" charset="0"/>
                <a:cs typeface="Courier New" panose="02070309020205020404" pitchFamily="49" charset="0"/>
              </a:rPr>
              <a:t>)</a:t>
            </a:r>
          </a:p>
          <a:p>
            <a:r>
              <a:rPr lang="en-US" sz="1600" i="1" dirty="0">
                <a:solidFill>
                  <a:schemeClr val="bg1"/>
                </a:solidFill>
                <a:latin typeface="Courier New" panose="02070309020205020404" pitchFamily="49" charset="0"/>
                <a:cs typeface="Courier New" panose="02070309020205020404" pitchFamily="49" charset="0"/>
              </a:rPr>
              <a:t>         cents -= </a:t>
            </a:r>
            <a:r>
              <a:rPr lang="en-US" sz="1600" i="1" dirty="0">
                <a:solidFill>
                  <a:schemeClr val="accent4"/>
                </a:solidFill>
                <a:latin typeface="Courier New" panose="02070309020205020404" pitchFamily="49" charset="0"/>
                <a:cs typeface="Courier New" panose="02070309020205020404" pitchFamily="49" charset="0"/>
              </a:rPr>
              <a:t>coin</a:t>
            </a:r>
            <a:endParaRPr lang="en-US" sz="1600" i="1" dirty="0">
              <a:solidFill>
                <a:schemeClr val="accent3"/>
              </a:solidFill>
              <a:latin typeface="Courier New" panose="02070309020205020404" pitchFamily="49" charset="0"/>
              <a:cs typeface="Courier New" panose="02070309020205020404" pitchFamily="49" charset="0"/>
            </a:endParaRPr>
          </a:p>
          <a:p>
            <a:endParaRPr lang="en-US" sz="1600" i="1" dirty="0">
              <a:solidFill>
                <a:schemeClr val="bg1"/>
              </a:solidFill>
              <a:latin typeface="Courier New" panose="02070309020205020404" pitchFamily="49" charset="0"/>
              <a:cs typeface="Courier New" panose="02070309020205020404" pitchFamily="49" charset="0"/>
            </a:endParaRPr>
          </a:p>
          <a:p>
            <a:r>
              <a:rPr lang="en-US" sz="1600" i="1" dirty="0">
                <a:solidFill>
                  <a:schemeClr val="bg1"/>
                </a:solidFill>
                <a:latin typeface="Courier New" panose="02070309020205020404" pitchFamily="49" charset="0"/>
                <a:cs typeface="Courier New" panose="02070309020205020404" pitchFamily="49" charset="0"/>
              </a:rPr>
              <a:t>return </a:t>
            </a:r>
            <a:r>
              <a:rPr lang="en-US" sz="1600" i="1" dirty="0">
                <a:solidFill>
                  <a:schemeClr val="accent5"/>
                </a:solidFill>
                <a:latin typeface="Courier New" panose="02070309020205020404" pitchFamily="49" charset="0"/>
                <a:cs typeface="Courier New" panose="02070309020205020404" pitchFamily="49" charset="0"/>
              </a:rPr>
              <a:t>sol</a:t>
            </a:r>
          </a:p>
        </p:txBody>
      </p:sp>
      <p:grpSp>
        <p:nvGrpSpPr>
          <p:cNvPr id="18" name="Group 17">
            <a:extLst>
              <a:ext uri="{FF2B5EF4-FFF2-40B4-BE49-F238E27FC236}">
                <a16:creationId xmlns:a16="http://schemas.microsoft.com/office/drawing/2014/main" id="{811F8B60-E516-5CDE-C43D-EF720F484F47}"/>
              </a:ext>
            </a:extLst>
          </p:cNvPr>
          <p:cNvGrpSpPr/>
          <p:nvPr/>
        </p:nvGrpSpPr>
        <p:grpSpPr>
          <a:xfrm>
            <a:off x="2259685" y="1261954"/>
            <a:ext cx="7959633" cy="2522475"/>
            <a:chOff x="2577737" y="2184090"/>
            <a:chExt cx="7959633" cy="2522475"/>
          </a:xfrm>
        </p:grpSpPr>
        <p:sp>
          <p:nvSpPr>
            <p:cNvPr id="19" name="Rectangle 18">
              <a:extLst>
                <a:ext uri="{FF2B5EF4-FFF2-40B4-BE49-F238E27FC236}">
                  <a16:creationId xmlns:a16="http://schemas.microsoft.com/office/drawing/2014/main" id="{C98CFEF6-EF39-67DB-56A1-2447B60477EC}"/>
                </a:ext>
              </a:extLst>
            </p:cNvPr>
            <p:cNvSpPr/>
            <p:nvPr/>
          </p:nvSpPr>
          <p:spPr>
            <a:xfrm>
              <a:off x="5007429" y="2657203"/>
              <a:ext cx="1950720" cy="154359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Make Change</a:t>
              </a:r>
            </a:p>
          </p:txBody>
        </p:sp>
        <p:sp>
          <p:nvSpPr>
            <p:cNvPr id="20" name="Rectangle 19">
              <a:extLst>
                <a:ext uri="{FF2B5EF4-FFF2-40B4-BE49-F238E27FC236}">
                  <a16:creationId xmlns:a16="http://schemas.microsoft.com/office/drawing/2014/main" id="{BBA1F50F-3E5E-14B6-E5EF-562355F0C5C3}"/>
                </a:ext>
              </a:extLst>
            </p:cNvPr>
            <p:cNvSpPr/>
            <p:nvPr/>
          </p:nvSpPr>
          <p:spPr>
            <a:xfrm>
              <a:off x="2743200" y="2822666"/>
              <a:ext cx="1362892" cy="48659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$5.00</a:t>
              </a:r>
            </a:p>
          </p:txBody>
        </p:sp>
        <p:sp>
          <p:nvSpPr>
            <p:cNvPr id="21" name="Rectangle 20">
              <a:extLst>
                <a:ext uri="{FF2B5EF4-FFF2-40B4-BE49-F238E27FC236}">
                  <a16:creationId xmlns:a16="http://schemas.microsoft.com/office/drawing/2014/main" id="{B49D8B13-179D-FACE-DD4E-14F7245A05F3}"/>
                </a:ext>
              </a:extLst>
            </p:cNvPr>
            <p:cNvSpPr/>
            <p:nvPr/>
          </p:nvSpPr>
          <p:spPr>
            <a:xfrm>
              <a:off x="2577737" y="3548744"/>
              <a:ext cx="1528355" cy="48659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Cost = $4.37</a:t>
              </a:r>
            </a:p>
          </p:txBody>
        </p:sp>
        <p:cxnSp>
          <p:nvCxnSpPr>
            <p:cNvPr id="22" name="Straight Arrow Connector 21">
              <a:extLst>
                <a:ext uri="{FF2B5EF4-FFF2-40B4-BE49-F238E27FC236}">
                  <a16:creationId xmlns:a16="http://schemas.microsoft.com/office/drawing/2014/main" id="{E4648A06-1F75-D3BE-9321-EA425F200C60}"/>
                </a:ext>
              </a:extLst>
            </p:cNvPr>
            <p:cNvCxnSpPr>
              <a:cxnSpLocks/>
              <a:stCxn id="20" idx="3"/>
              <a:endCxn id="19" idx="1"/>
            </p:cNvCxnSpPr>
            <p:nvPr/>
          </p:nvCxnSpPr>
          <p:spPr>
            <a:xfrm>
              <a:off x="4106092" y="3065962"/>
              <a:ext cx="901337" cy="363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CCB8A5-7B04-092A-62D3-191B654C662B}"/>
                </a:ext>
              </a:extLst>
            </p:cNvPr>
            <p:cNvCxnSpPr>
              <a:cxnSpLocks/>
              <a:stCxn id="21" idx="3"/>
              <a:endCxn id="19" idx="1"/>
            </p:cNvCxnSpPr>
            <p:nvPr/>
          </p:nvCxnSpPr>
          <p:spPr>
            <a:xfrm flipV="1">
              <a:off x="4106092" y="3429000"/>
              <a:ext cx="901337" cy="36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DA18B00-1CB5-75B6-D8FD-9B52672A7003}"/>
                </a:ext>
              </a:extLst>
            </p:cNvPr>
            <p:cNvCxnSpPr>
              <a:cxnSpLocks/>
              <a:stCxn id="19" idx="3"/>
            </p:cNvCxnSpPr>
            <p:nvPr/>
          </p:nvCxnSpPr>
          <p:spPr>
            <a:xfrm>
              <a:off x="6958149" y="3429000"/>
              <a:ext cx="901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AA8F2F8-BA8D-11C7-9D8F-191A90DDBAD4}"/>
                </a:ext>
              </a:extLst>
            </p:cNvPr>
            <p:cNvSpPr/>
            <p:nvPr/>
          </p:nvSpPr>
          <p:spPr>
            <a:xfrm>
              <a:off x="8106590" y="2184090"/>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26" name="Oval 25">
              <a:extLst>
                <a:ext uri="{FF2B5EF4-FFF2-40B4-BE49-F238E27FC236}">
                  <a16:creationId xmlns:a16="http://schemas.microsoft.com/office/drawing/2014/main" id="{40F5D601-534B-35EA-86CF-E6D146642DE5}"/>
                </a:ext>
              </a:extLst>
            </p:cNvPr>
            <p:cNvSpPr/>
            <p:nvPr/>
          </p:nvSpPr>
          <p:spPr>
            <a:xfrm>
              <a:off x="8955675" y="2184090"/>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27" name="Oval 26">
              <a:extLst>
                <a:ext uri="{FF2B5EF4-FFF2-40B4-BE49-F238E27FC236}">
                  <a16:creationId xmlns:a16="http://schemas.microsoft.com/office/drawing/2014/main" id="{0D41CB8E-37D4-7ABC-7D7F-ACF627EB0E3D}"/>
                </a:ext>
              </a:extLst>
            </p:cNvPr>
            <p:cNvSpPr/>
            <p:nvPr/>
          </p:nvSpPr>
          <p:spPr>
            <a:xfrm>
              <a:off x="8106590" y="3075213"/>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28" name="Oval 27">
              <a:extLst>
                <a:ext uri="{FF2B5EF4-FFF2-40B4-BE49-F238E27FC236}">
                  <a16:creationId xmlns:a16="http://schemas.microsoft.com/office/drawing/2014/main" id="{D63B8F4B-B6C1-FCBF-AB76-33972993DBCA}"/>
                </a:ext>
              </a:extLst>
            </p:cNvPr>
            <p:cNvSpPr/>
            <p:nvPr/>
          </p:nvSpPr>
          <p:spPr>
            <a:xfrm>
              <a:off x="8114209" y="396633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9" name="Oval 28">
              <a:extLst>
                <a:ext uri="{FF2B5EF4-FFF2-40B4-BE49-F238E27FC236}">
                  <a16:creationId xmlns:a16="http://schemas.microsoft.com/office/drawing/2014/main" id="{278B8FD1-82F4-51EF-134D-19270D6EDBCC}"/>
                </a:ext>
              </a:extLst>
            </p:cNvPr>
            <p:cNvSpPr/>
            <p:nvPr/>
          </p:nvSpPr>
          <p:spPr>
            <a:xfrm>
              <a:off x="8955675" y="396633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0" name="Oval 29">
              <a:extLst>
                <a:ext uri="{FF2B5EF4-FFF2-40B4-BE49-F238E27FC236}">
                  <a16:creationId xmlns:a16="http://schemas.microsoft.com/office/drawing/2014/main" id="{BDB12ADB-4CF6-5469-21BB-69912303BC9A}"/>
                </a:ext>
              </a:extLst>
            </p:cNvPr>
            <p:cNvSpPr/>
            <p:nvPr/>
          </p:nvSpPr>
          <p:spPr>
            <a:xfrm>
              <a:off x="9797141" y="396633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Tree>
    <p:extLst>
      <p:ext uri="{BB962C8B-B14F-4D97-AF65-F5344CB8AC3E}">
        <p14:creationId xmlns:p14="http://schemas.microsoft.com/office/powerpoint/2010/main" val="145575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AA0DC40-0F1B-84C8-2C87-4FEC069C4FAD}"/>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0499BF26-66F0-31CA-4392-ACA36989CE2A}"/>
              </a:ext>
            </a:extLst>
          </p:cNvPr>
          <p:cNvSpPr>
            <a:spLocks noGrp="1" noChangeArrowheads="1"/>
          </p:cNvSpPr>
          <p:nvPr>
            <p:ph type="title"/>
            <p:custDataLst>
              <p:tags r:id="rId1"/>
            </p:custDataLst>
          </p:nvPr>
        </p:nvSpPr>
        <p:spPr>
          <a:xfrm>
            <a:off x="1141413" y="296300"/>
            <a:ext cx="9905998" cy="705185"/>
          </a:xfrm>
        </p:spPr>
        <p:txBody>
          <a:bodyPr>
            <a:normAutofit/>
          </a:bodyPr>
          <a:lstStyle/>
          <a:p>
            <a:pPr algn="ctr"/>
            <a:r>
              <a:rPr lang="en-US" dirty="0"/>
              <a:t>Greedy Algorithm</a:t>
            </a:r>
          </a:p>
        </p:txBody>
      </p:sp>
      <p:sp>
        <p:nvSpPr>
          <p:cNvPr id="6" name="TextBox 5">
            <a:extLst>
              <a:ext uri="{FF2B5EF4-FFF2-40B4-BE49-F238E27FC236}">
                <a16:creationId xmlns:a16="http://schemas.microsoft.com/office/drawing/2014/main" id="{9BEFA83E-97E1-0E41-1DFF-0EA5CF6765DA}"/>
              </a:ext>
            </a:extLst>
          </p:cNvPr>
          <p:cNvSpPr txBox="1"/>
          <p:nvPr/>
        </p:nvSpPr>
        <p:spPr>
          <a:xfrm>
            <a:off x="1520553" y="3153708"/>
            <a:ext cx="5303728" cy="2554545"/>
          </a:xfrm>
          <a:prstGeom prst="rect">
            <a:avLst/>
          </a:prstGeom>
          <a:solidFill>
            <a:schemeClr val="tx1">
              <a:lumMod val="95000"/>
            </a:schemeClr>
          </a:solidFill>
          <a:ln>
            <a:solidFill>
              <a:schemeClr val="bg1"/>
            </a:solidFill>
          </a:ln>
        </p:spPr>
        <p:txBody>
          <a:bodyPr wrap="square" rtlCol="0">
            <a:spAutoFit/>
          </a:bodyPr>
          <a:lstStyle/>
          <a:p>
            <a:r>
              <a:rPr lang="en-US" sz="1600" i="1" dirty="0" err="1">
                <a:solidFill>
                  <a:schemeClr val="accent3"/>
                </a:solidFill>
                <a:latin typeface="Courier New" panose="02070309020205020404" pitchFamily="49" charset="0"/>
                <a:cs typeface="Courier New" panose="02070309020205020404" pitchFamily="49" charset="0"/>
              </a:rPr>
              <a:t>denom</a:t>
            </a:r>
            <a:r>
              <a:rPr lang="en-US" sz="1600" i="1" dirty="0">
                <a:solidFill>
                  <a:schemeClr val="bg1"/>
                </a:solidFill>
                <a:latin typeface="Courier New" panose="02070309020205020404" pitchFamily="49" charset="0"/>
                <a:cs typeface="Courier New" panose="02070309020205020404" pitchFamily="49" charset="0"/>
              </a:rPr>
              <a:t> = [25,10,5,1] </a:t>
            </a:r>
            <a:r>
              <a:rPr lang="en-US" sz="1600" i="1" dirty="0">
                <a:solidFill>
                  <a:schemeClr val="accent1"/>
                </a:solidFill>
                <a:latin typeface="Courier New" panose="02070309020205020404" pitchFamily="49" charset="0"/>
                <a:cs typeface="Courier New" panose="02070309020205020404" pitchFamily="49" charset="0"/>
              </a:rPr>
              <a:t>//coin denominations</a:t>
            </a:r>
          </a:p>
          <a:p>
            <a:r>
              <a:rPr lang="en-US" sz="1600" i="1" dirty="0">
                <a:solidFill>
                  <a:schemeClr val="accent5"/>
                </a:solidFill>
                <a:latin typeface="Courier New" panose="02070309020205020404" pitchFamily="49" charset="0"/>
                <a:cs typeface="Courier New" panose="02070309020205020404" pitchFamily="49" charset="0"/>
              </a:rPr>
              <a:t>sol</a:t>
            </a:r>
            <a:r>
              <a:rPr lang="en-US" sz="1600" i="1" dirty="0">
                <a:solidFill>
                  <a:schemeClr val="bg1"/>
                </a:solidFill>
                <a:latin typeface="Courier New" panose="02070309020205020404" pitchFamily="49" charset="0"/>
                <a:cs typeface="Courier New" panose="02070309020205020404" pitchFamily="49" charset="0"/>
              </a:rPr>
              <a:t> = []</a:t>
            </a:r>
          </a:p>
          <a:p>
            <a:endParaRPr lang="en-US" sz="1600" i="1" dirty="0">
              <a:solidFill>
                <a:schemeClr val="bg1"/>
              </a:solidFill>
              <a:latin typeface="Courier New" panose="02070309020205020404" pitchFamily="49" charset="0"/>
              <a:cs typeface="Courier New" panose="02070309020205020404" pitchFamily="49" charset="0"/>
            </a:endParaRPr>
          </a:p>
          <a:p>
            <a:r>
              <a:rPr lang="en-US" sz="1600" i="1" dirty="0" err="1">
                <a:solidFill>
                  <a:schemeClr val="bg1"/>
                </a:solidFill>
                <a:latin typeface="Courier New" panose="02070309020205020404" pitchFamily="49" charset="0"/>
                <a:cs typeface="Courier New" panose="02070309020205020404" pitchFamily="49" charset="0"/>
              </a:rPr>
              <a:t>makeChange</a:t>
            </a:r>
            <a:r>
              <a:rPr lang="en-US" sz="1600" i="1" dirty="0">
                <a:solidFill>
                  <a:schemeClr val="bg1"/>
                </a:solidFill>
                <a:latin typeface="Courier New" panose="02070309020205020404" pitchFamily="49" charset="0"/>
                <a:cs typeface="Courier New" panose="02070309020205020404" pitchFamily="49" charset="0"/>
              </a:rPr>
              <a:t>(cents):</a:t>
            </a:r>
          </a:p>
          <a:p>
            <a:r>
              <a:rPr lang="en-US" sz="1600" i="1" dirty="0">
                <a:solidFill>
                  <a:schemeClr val="bg1"/>
                </a:solidFill>
                <a:latin typeface="Courier New" panose="02070309020205020404" pitchFamily="49" charset="0"/>
                <a:cs typeface="Courier New" panose="02070309020205020404" pitchFamily="49" charset="0"/>
              </a:rPr>
              <a:t>   for each </a:t>
            </a:r>
            <a:r>
              <a:rPr lang="en-US" sz="1600" i="1" dirty="0">
                <a:solidFill>
                  <a:schemeClr val="accent4"/>
                </a:solidFill>
                <a:latin typeface="Courier New" panose="02070309020205020404" pitchFamily="49" charset="0"/>
                <a:cs typeface="Courier New" panose="02070309020205020404" pitchFamily="49" charset="0"/>
              </a:rPr>
              <a:t>coin</a:t>
            </a:r>
            <a:r>
              <a:rPr lang="en-US" sz="1600" i="1" dirty="0">
                <a:solidFill>
                  <a:schemeClr val="bg1"/>
                </a:solidFill>
                <a:latin typeface="Courier New" panose="02070309020205020404" pitchFamily="49" charset="0"/>
                <a:cs typeface="Courier New" panose="02070309020205020404" pitchFamily="49" charset="0"/>
              </a:rPr>
              <a:t> in </a:t>
            </a:r>
            <a:r>
              <a:rPr lang="en-US" sz="1600" i="1" dirty="0" err="1">
                <a:solidFill>
                  <a:schemeClr val="accent3"/>
                </a:solidFill>
                <a:latin typeface="Courier New" panose="02070309020205020404" pitchFamily="49" charset="0"/>
                <a:cs typeface="Courier New" panose="02070309020205020404" pitchFamily="49" charset="0"/>
              </a:rPr>
              <a:t>denom</a:t>
            </a:r>
            <a:r>
              <a:rPr lang="en-US" sz="1600" i="1" dirty="0">
                <a:solidFill>
                  <a:schemeClr val="bg1"/>
                </a:solidFill>
                <a:latin typeface="Courier New" panose="02070309020205020404" pitchFamily="49" charset="0"/>
                <a:cs typeface="Courier New" panose="02070309020205020404" pitchFamily="49" charset="0"/>
              </a:rPr>
              <a:t>:</a:t>
            </a:r>
          </a:p>
          <a:p>
            <a:r>
              <a:rPr lang="en-US" sz="1600" i="1" dirty="0">
                <a:solidFill>
                  <a:schemeClr val="bg1"/>
                </a:solidFill>
                <a:latin typeface="Courier New" panose="02070309020205020404" pitchFamily="49" charset="0"/>
                <a:cs typeface="Courier New" panose="02070309020205020404" pitchFamily="49" charset="0"/>
              </a:rPr>
              <a:t>      while </a:t>
            </a:r>
            <a:r>
              <a:rPr lang="en-US" sz="1600" i="1" dirty="0">
                <a:solidFill>
                  <a:schemeClr val="accent4"/>
                </a:solidFill>
                <a:latin typeface="Courier New" panose="02070309020205020404" pitchFamily="49" charset="0"/>
                <a:cs typeface="Courier New" panose="02070309020205020404" pitchFamily="49" charset="0"/>
              </a:rPr>
              <a:t>coin</a:t>
            </a:r>
            <a:r>
              <a:rPr lang="en-US" sz="1600" i="1" dirty="0">
                <a:solidFill>
                  <a:schemeClr val="bg1"/>
                </a:solidFill>
                <a:latin typeface="Courier New" panose="02070309020205020404" pitchFamily="49" charset="0"/>
                <a:cs typeface="Courier New" panose="02070309020205020404" pitchFamily="49" charset="0"/>
              </a:rPr>
              <a:t> &gt; cents:</a:t>
            </a:r>
          </a:p>
          <a:p>
            <a:r>
              <a:rPr lang="en-US" sz="1600" i="1" dirty="0">
                <a:solidFill>
                  <a:schemeClr val="bg1"/>
                </a:solidFill>
                <a:latin typeface="Courier New" panose="02070309020205020404" pitchFamily="49" charset="0"/>
                <a:cs typeface="Courier New" panose="02070309020205020404" pitchFamily="49" charset="0"/>
              </a:rPr>
              <a:t>         </a:t>
            </a:r>
            <a:r>
              <a:rPr lang="en-US" sz="1600" i="1" dirty="0" err="1">
                <a:solidFill>
                  <a:schemeClr val="accent5"/>
                </a:solidFill>
                <a:latin typeface="Courier New" panose="02070309020205020404" pitchFamily="49" charset="0"/>
                <a:cs typeface="Courier New" panose="02070309020205020404" pitchFamily="49" charset="0"/>
              </a:rPr>
              <a:t>sol</a:t>
            </a:r>
            <a:r>
              <a:rPr lang="en-US" sz="1600" i="1" dirty="0" err="1">
                <a:solidFill>
                  <a:schemeClr val="bg1"/>
                </a:solidFill>
                <a:latin typeface="Courier New" panose="02070309020205020404" pitchFamily="49" charset="0"/>
                <a:cs typeface="Courier New" panose="02070309020205020404" pitchFamily="49" charset="0"/>
              </a:rPr>
              <a:t>.append</a:t>
            </a:r>
            <a:r>
              <a:rPr lang="en-US" sz="1600" i="1" dirty="0">
                <a:solidFill>
                  <a:schemeClr val="bg1"/>
                </a:solidFill>
                <a:latin typeface="Courier New" panose="02070309020205020404" pitchFamily="49" charset="0"/>
                <a:cs typeface="Courier New" panose="02070309020205020404" pitchFamily="49" charset="0"/>
              </a:rPr>
              <a:t>(</a:t>
            </a:r>
            <a:r>
              <a:rPr lang="en-US" sz="1600" i="1" dirty="0">
                <a:solidFill>
                  <a:schemeClr val="accent4"/>
                </a:solidFill>
                <a:latin typeface="Courier New" panose="02070309020205020404" pitchFamily="49" charset="0"/>
                <a:cs typeface="Courier New" panose="02070309020205020404" pitchFamily="49" charset="0"/>
              </a:rPr>
              <a:t>coin</a:t>
            </a:r>
            <a:r>
              <a:rPr lang="en-US" sz="1600" i="1" dirty="0">
                <a:solidFill>
                  <a:schemeClr val="bg1"/>
                </a:solidFill>
                <a:latin typeface="Courier New" panose="02070309020205020404" pitchFamily="49" charset="0"/>
                <a:cs typeface="Courier New" panose="02070309020205020404" pitchFamily="49" charset="0"/>
              </a:rPr>
              <a:t>)</a:t>
            </a:r>
          </a:p>
          <a:p>
            <a:r>
              <a:rPr lang="en-US" sz="1600" i="1" dirty="0">
                <a:solidFill>
                  <a:schemeClr val="bg1"/>
                </a:solidFill>
                <a:latin typeface="Courier New" panose="02070309020205020404" pitchFamily="49" charset="0"/>
                <a:cs typeface="Courier New" panose="02070309020205020404" pitchFamily="49" charset="0"/>
              </a:rPr>
              <a:t>         cents -= </a:t>
            </a:r>
            <a:r>
              <a:rPr lang="en-US" sz="1600" i="1" dirty="0">
                <a:solidFill>
                  <a:schemeClr val="accent4"/>
                </a:solidFill>
                <a:latin typeface="Courier New" panose="02070309020205020404" pitchFamily="49" charset="0"/>
                <a:cs typeface="Courier New" panose="02070309020205020404" pitchFamily="49" charset="0"/>
              </a:rPr>
              <a:t>coin</a:t>
            </a:r>
            <a:endParaRPr lang="en-US" sz="1600" i="1" dirty="0">
              <a:solidFill>
                <a:schemeClr val="accent3"/>
              </a:solidFill>
              <a:latin typeface="Courier New" panose="02070309020205020404" pitchFamily="49" charset="0"/>
              <a:cs typeface="Courier New" panose="02070309020205020404" pitchFamily="49" charset="0"/>
            </a:endParaRPr>
          </a:p>
          <a:p>
            <a:endParaRPr lang="en-US" sz="1600" i="1" dirty="0">
              <a:solidFill>
                <a:schemeClr val="bg1"/>
              </a:solidFill>
              <a:latin typeface="Courier New" panose="02070309020205020404" pitchFamily="49" charset="0"/>
              <a:cs typeface="Courier New" panose="02070309020205020404" pitchFamily="49" charset="0"/>
            </a:endParaRPr>
          </a:p>
          <a:p>
            <a:r>
              <a:rPr lang="en-US" sz="1600" i="1" dirty="0">
                <a:solidFill>
                  <a:schemeClr val="bg1"/>
                </a:solidFill>
                <a:latin typeface="Courier New" panose="02070309020205020404" pitchFamily="49" charset="0"/>
                <a:cs typeface="Courier New" panose="02070309020205020404" pitchFamily="49" charset="0"/>
              </a:rPr>
              <a:t>return </a:t>
            </a:r>
            <a:r>
              <a:rPr lang="en-US" sz="1600" i="1" dirty="0">
                <a:solidFill>
                  <a:schemeClr val="accent5"/>
                </a:solidFill>
                <a:latin typeface="Courier New" panose="02070309020205020404" pitchFamily="49" charset="0"/>
                <a:cs typeface="Courier New" panose="02070309020205020404" pitchFamily="49" charset="0"/>
              </a:rPr>
              <a:t>sol</a:t>
            </a:r>
          </a:p>
        </p:txBody>
      </p:sp>
      <p:sp>
        <p:nvSpPr>
          <p:cNvPr id="2" name="TextBox 1">
            <a:extLst>
              <a:ext uri="{FF2B5EF4-FFF2-40B4-BE49-F238E27FC236}">
                <a16:creationId xmlns:a16="http://schemas.microsoft.com/office/drawing/2014/main" id="{AD2701A3-DBBC-79E9-1DB1-5EDFC7AAB4B9}"/>
              </a:ext>
            </a:extLst>
          </p:cNvPr>
          <p:cNvSpPr txBox="1"/>
          <p:nvPr/>
        </p:nvSpPr>
        <p:spPr>
          <a:xfrm>
            <a:off x="1520553" y="1411357"/>
            <a:ext cx="9526858" cy="1015663"/>
          </a:xfrm>
          <a:prstGeom prst="rect">
            <a:avLst/>
          </a:prstGeom>
          <a:solidFill>
            <a:schemeClr val="tx1">
              <a:lumMod val="95000"/>
            </a:schemeClr>
          </a:solidFill>
          <a:ln>
            <a:solidFill>
              <a:schemeClr val="bg1"/>
            </a:solidFill>
          </a:ln>
        </p:spPr>
        <p:txBody>
          <a:bodyPr wrap="square" rtlCol="0">
            <a:spAutoFit/>
          </a:bodyPr>
          <a:lstStyle/>
          <a:p>
            <a:r>
              <a:rPr lang="en-US" sz="2000" b="1" i="1" u="sng" dirty="0">
                <a:solidFill>
                  <a:schemeClr val="bg1"/>
                </a:solidFill>
              </a:rPr>
              <a:t>Greedy Algorithm</a:t>
            </a:r>
            <a:r>
              <a:rPr lang="en-US" sz="2000" dirty="0">
                <a:solidFill>
                  <a:schemeClr val="bg1"/>
                </a:solidFill>
              </a:rPr>
              <a:t>: A greedy algorithm is an algorithm for an optimization problem that makes a greedy choice at each step. The algorithm makes a choice to extend the solution and never backtracks to change its mind. In. some cases these algorithms are optimal.</a:t>
            </a:r>
          </a:p>
        </p:txBody>
      </p:sp>
      <p:sp>
        <p:nvSpPr>
          <p:cNvPr id="3" name="TextBox 2">
            <a:extLst>
              <a:ext uri="{FF2B5EF4-FFF2-40B4-BE49-F238E27FC236}">
                <a16:creationId xmlns:a16="http://schemas.microsoft.com/office/drawing/2014/main" id="{D2D0E3AF-FB5D-1CE4-7B16-D7A87DB4E44E}"/>
              </a:ext>
            </a:extLst>
          </p:cNvPr>
          <p:cNvSpPr txBox="1"/>
          <p:nvPr/>
        </p:nvSpPr>
        <p:spPr>
          <a:xfrm>
            <a:off x="7071568" y="3692316"/>
            <a:ext cx="3975843" cy="1477328"/>
          </a:xfrm>
          <a:prstGeom prst="rect">
            <a:avLst/>
          </a:prstGeom>
          <a:noFill/>
          <a:ln>
            <a:solidFill>
              <a:schemeClr val="tx1">
                <a:lumMod val="95000"/>
              </a:schemeClr>
            </a:solidFill>
          </a:ln>
        </p:spPr>
        <p:txBody>
          <a:bodyPr wrap="square" rtlCol="0">
            <a:spAutoFit/>
          </a:bodyPr>
          <a:lstStyle/>
          <a:p>
            <a:r>
              <a:rPr lang="en-US" dirty="0"/>
              <a:t>Here, we always choose to add the next largest coin denomination and never go back to change our mind. Thus, this is a greedy algorithm. Does it always return the optimal solution?</a:t>
            </a:r>
          </a:p>
        </p:txBody>
      </p:sp>
    </p:spTree>
    <p:extLst>
      <p:ext uri="{BB962C8B-B14F-4D97-AF65-F5344CB8AC3E}">
        <p14:creationId xmlns:p14="http://schemas.microsoft.com/office/powerpoint/2010/main" val="340510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2503-1F4D-B574-7F30-1DD6F8EE7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03BD9-8CD2-8667-49D7-583350E1B089}"/>
              </a:ext>
            </a:extLst>
          </p:cNvPr>
          <p:cNvSpPr>
            <a:spLocks noGrp="1"/>
          </p:cNvSpPr>
          <p:nvPr>
            <p:ph type="ctrTitle"/>
          </p:nvPr>
        </p:nvSpPr>
        <p:spPr>
          <a:xfrm>
            <a:off x="2181224" y="1697129"/>
            <a:ext cx="8791575" cy="2387600"/>
          </a:xfrm>
        </p:spPr>
        <p:txBody>
          <a:bodyPr/>
          <a:lstStyle/>
          <a:p>
            <a:pPr algn="ctr"/>
            <a:r>
              <a:rPr lang="en-US" dirty="0"/>
              <a:t>Optimal Substructure</a:t>
            </a:r>
          </a:p>
        </p:txBody>
      </p:sp>
    </p:spTree>
    <p:extLst>
      <p:ext uri="{BB962C8B-B14F-4D97-AF65-F5344CB8AC3E}">
        <p14:creationId xmlns:p14="http://schemas.microsoft.com/office/powerpoint/2010/main" val="291421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a:xfrm>
            <a:off x="1143001" y="189712"/>
            <a:ext cx="9905998" cy="623873"/>
          </a:xfrm>
        </p:spPr>
        <p:txBody>
          <a:bodyPr/>
          <a:lstStyle/>
          <a:p>
            <a:pPr algn="ctr"/>
            <a:r>
              <a:rPr lang="en-US" dirty="0"/>
              <a:t>Optimal Substructure</a:t>
            </a:r>
          </a:p>
        </p:txBody>
      </p:sp>
      <p:sp>
        <p:nvSpPr>
          <p:cNvPr id="32771" name="Rectangle 3"/>
          <p:cNvSpPr>
            <a:spLocks noGrp="1" noChangeArrowheads="1"/>
          </p:cNvSpPr>
          <p:nvPr>
            <p:ph sz="quarter" idx="1"/>
            <p:custDataLst>
              <p:tags r:id="rId2"/>
            </p:custDataLst>
          </p:nvPr>
        </p:nvSpPr>
        <p:spPr>
          <a:xfrm>
            <a:off x="1143001" y="1152942"/>
            <a:ext cx="10005391" cy="1212574"/>
          </a:xfrm>
          <a:solidFill>
            <a:schemeClr val="tx1">
              <a:lumMod val="95000"/>
            </a:schemeClr>
          </a:solidFill>
          <a:ln>
            <a:solidFill>
              <a:schemeClr val="bg1"/>
            </a:solidFill>
          </a:ln>
        </p:spPr>
        <p:txBody>
          <a:bodyPr anchor="ctr">
            <a:normAutofit/>
          </a:bodyPr>
          <a:lstStyle/>
          <a:p>
            <a:pPr marL="0" indent="0">
              <a:buNone/>
            </a:pPr>
            <a:r>
              <a:rPr lang="en-US" b="1" i="1" u="sng" dirty="0">
                <a:solidFill>
                  <a:schemeClr val="bg1"/>
                </a:solidFill>
              </a:rPr>
              <a:t>Optimal Substructure</a:t>
            </a:r>
            <a:r>
              <a:rPr lang="en-US" dirty="0">
                <a:solidFill>
                  <a:schemeClr val="bg1"/>
                </a:solidFill>
              </a:rPr>
              <a:t>: If given an optimal solution to the larger problem, it can be seen to be made up of optimal solutions to smaller versions of the same problem.</a:t>
            </a:r>
          </a:p>
        </p:txBody>
      </p:sp>
      <p:grpSp>
        <p:nvGrpSpPr>
          <p:cNvPr id="10" name="Group 9">
            <a:extLst>
              <a:ext uri="{FF2B5EF4-FFF2-40B4-BE49-F238E27FC236}">
                <a16:creationId xmlns:a16="http://schemas.microsoft.com/office/drawing/2014/main" id="{A84A6576-272B-4903-5365-F93331FACF9C}"/>
              </a:ext>
            </a:extLst>
          </p:cNvPr>
          <p:cNvGrpSpPr/>
          <p:nvPr/>
        </p:nvGrpSpPr>
        <p:grpSpPr>
          <a:xfrm>
            <a:off x="1590266" y="2951920"/>
            <a:ext cx="2922105" cy="2961861"/>
            <a:chOff x="1769165" y="2852530"/>
            <a:chExt cx="2922105" cy="2961861"/>
          </a:xfrm>
        </p:grpSpPr>
        <p:sp>
          <p:nvSpPr>
            <p:cNvPr id="2" name="Oval 1">
              <a:extLst>
                <a:ext uri="{FF2B5EF4-FFF2-40B4-BE49-F238E27FC236}">
                  <a16:creationId xmlns:a16="http://schemas.microsoft.com/office/drawing/2014/main" id="{41C2599F-E40C-C2DE-C92B-A1992701F80E}"/>
                </a:ext>
              </a:extLst>
            </p:cNvPr>
            <p:cNvSpPr/>
            <p:nvPr/>
          </p:nvSpPr>
          <p:spPr>
            <a:xfrm>
              <a:off x="2073538" y="3021180"/>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3" name="Oval 2">
              <a:extLst>
                <a:ext uri="{FF2B5EF4-FFF2-40B4-BE49-F238E27FC236}">
                  <a16:creationId xmlns:a16="http://schemas.microsoft.com/office/drawing/2014/main" id="{AA300A39-BCFF-FFF7-36D5-8084FC306057}"/>
                </a:ext>
              </a:extLst>
            </p:cNvPr>
            <p:cNvSpPr/>
            <p:nvPr/>
          </p:nvSpPr>
          <p:spPr>
            <a:xfrm>
              <a:off x="2922623" y="3021180"/>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5" name="Oval 4">
              <a:extLst>
                <a:ext uri="{FF2B5EF4-FFF2-40B4-BE49-F238E27FC236}">
                  <a16:creationId xmlns:a16="http://schemas.microsoft.com/office/drawing/2014/main" id="{BA382030-F236-6E96-0E68-E705B6385E26}"/>
                </a:ext>
              </a:extLst>
            </p:cNvPr>
            <p:cNvSpPr/>
            <p:nvPr/>
          </p:nvSpPr>
          <p:spPr>
            <a:xfrm>
              <a:off x="2073538" y="3912303"/>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6" name="Oval 5">
              <a:extLst>
                <a:ext uri="{FF2B5EF4-FFF2-40B4-BE49-F238E27FC236}">
                  <a16:creationId xmlns:a16="http://schemas.microsoft.com/office/drawing/2014/main" id="{890E047E-63AB-0881-F47B-96FED6C7AD91}"/>
                </a:ext>
              </a:extLst>
            </p:cNvPr>
            <p:cNvSpPr/>
            <p:nvPr/>
          </p:nvSpPr>
          <p:spPr>
            <a:xfrm>
              <a:off x="2081157" y="480342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7" name="Oval 6">
              <a:extLst>
                <a:ext uri="{FF2B5EF4-FFF2-40B4-BE49-F238E27FC236}">
                  <a16:creationId xmlns:a16="http://schemas.microsoft.com/office/drawing/2014/main" id="{14C7811A-05E2-7462-DF81-DF78A249967C}"/>
                </a:ext>
              </a:extLst>
            </p:cNvPr>
            <p:cNvSpPr/>
            <p:nvPr/>
          </p:nvSpPr>
          <p:spPr>
            <a:xfrm>
              <a:off x="2922623" y="480342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8" name="Oval 7">
              <a:extLst>
                <a:ext uri="{FF2B5EF4-FFF2-40B4-BE49-F238E27FC236}">
                  <a16:creationId xmlns:a16="http://schemas.microsoft.com/office/drawing/2014/main" id="{CF113072-8EED-8BC7-4CEB-90365C17898D}"/>
                </a:ext>
              </a:extLst>
            </p:cNvPr>
            <p:cNvSpPr/>
            <p:nvPr/>
          </p:nvSpPr>
          <p:spPr>
            <a:xfrm>
              <a:off x="3764089" y="480342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9" name="Rectangle 8">
              <a:extLst>
                <a:ext uri="{FF2B5EF4-FFF2-40B4-BE49-F238E27FC236}">
                  <a16:creationId xmlns:a16="http://schemas.microsoft.com/office/drawing/2014/main" id="{ED212F5D-CB01-B6ED-5BE7-6F5663E03709}"/>
                </a:ext>
              </a:extLst>
            </p:cNvPr>
            <p:cNvSpPr/>
            <p:nvPr/>
          </p:nvSpPr>
          <p:spPr>
            <a:xfrm>
              <a:off x="1769165" y="2852530"/>
              <a:ext cx="2922105" cy="2961861"/>
            </a:xfrm>
            <a:prstGeom prst="rect">
              <a:avLst/>
            </a:prstGeom>
            <a:no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D581222-A1E2-0B5D-6922-4B634840D661}"/>
              </a:ext>
            </a:extLst>
          </p:cNvPr>
          <p:cNvSpPr txBox="1"/>
          <p:nvPr/>
        </p:nvSpPr>
        <p:spPr>
          <a:xfrm>
            <a:off x="1590266" y="6082431"/>
            <a:ext cx="2497992" cy="369332"/>
          </a:xfrm>
          <a:prstGeom prst="rect">
            <a:avLst/>
          </a:prstGeom>
          <a:noFill/>
        </p:spPr>
        <p:txBody>
          <a:bodyPr wrap="none" rtlCol="0">
            <a:spAutoFit/>
          </a:bodyPr>
          <a:lstStyle/>
          <a:p>
            <a:r>
              <a:rPr lang="en-US" dirty="0"/>
              <a:t>Optimal solution for $.63</a:t>
            </a:r>
          </a:p>
        </p:txBody>
      </p:sp>
      <p:sp>
        <p:nvSpPr>
          <p:cNvPr id="12" name="Right Arrow 11">
            <a:extLst>
              <a:ext uri="{FF2B5EF4-FFF2-40B4-BE49-F238E27FC236}">
                <a16:creationId xmlns:a16="http://schemas.microsoft.com/office/drawing/2014/main" id="{F354162F-1426-D258-1901-36AD6D94DEB7}"/>
              </a:ext>
            </a:extLst>
          </p:cNvPr>
          <p:cNvSpPr/>
          <p:nvPr/>
        </p:nvSpPr>
        <p:spPr>
          <a:xfrm>
            <a:off x="4929811" y="4011693"/>
            <a:ext cx="1341783"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834F05B-BF8C-FB7E-F1DA-130AB8CB4D44}"/>
              </a:ext>
            </a:extLst>
          </p:cNvPr>
          <p:cNvGrpSpPr/>
          <p:nvPr/>
        </p:nvGrpSpPr>
        <p:grpSpPr>
          <a:xfrm>
            <a:off x="6599583" y="2951920"/>
            <a:ext cx="2795642" cy="2892285"/>
            <a:chOff x="7156174" y="2713385"/>
            <a:chExt cx="2795642" cy="2892285"/>
          </a:xfrm>
        </p:grpSpPr>
        <p:sp>
          <p:nvSpPr>
            <p:cNvPr id="14" name="Oval 13">
              <a:extLst>
                <a:ext uri="{FF2B5EF4-FFF2-40B4-BE49-F238E27FC236}">
                  <a16:creationId xmlns:a16="http://schemas.microsoft.com/office/drawing/2014/main" id="{10598A81-57EE-53F5-819F-E7F5BD9A1293}"/>
                </a:ext>
              </a:extLst>
            </p:cNvPr>
            <p:cNvSpPr/>
            <p:nvPr/>
          </p:nvSpPr>
          <p:spPr>
            <a:xfrm>
              <a:off x="7334084" y="2882034"/>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15" name="Oval 14">
              <a:extLst>
                <a:ext uri="{FF2B5EF4-FFF2-40B4-BE49-F238E27FC236}">
                  <a16:creationId xmlns:a16="http://schemas.microsoft.com/office/drawing/2014/main" id="{C5C28216-E81A-CFE6-E2F2-28BAB86F0906}"/>
                </a:ext>
              </a:extLst>
            </p:cNvPr>
            <p:cNvSpPr/>
            <p:nvPr/>
          </p:nvSpPr>
          <p:spPr>
            <a:xfrm>
              <a:off x="8183169" y="2882034"/>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16" name="Oval 15">
              <a:extLst>
                <a:ext uri="{FF2B5EF4-FFF2-40B4-BE49-F238E27FC236}">
                  <a16:creationId xmlns:a16="http://schemas.microsoft.com/office/drawing/2014/main" id="{22D5726E-4650-0F05-26E2-00E7B4505787}"/>
                </a:ext>
              </a:extLst>
            </p:cNvPr>
            <p:cNvSpPr/>
            <p:nvPr/>
          </p:nvSpPr>
          <p:spPr>
            <a:xfrm>
              <a:off x="7334084" y="3773157"/>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7" name="Oval 16">
              <a:extLst>
                <a:ext uri="{FF2B5EF4-FFF2-40B4-BE49-F238E27FC236}">
                  <a16:creationId xmlns:a16="http://schemas.microsoft.com/office/drawing/2014/main" id="{2D6788F1-2E49-633B-7A9E-F77980B22093}"/>
                </a:ext>
              </a:extLst>
            </p:cNvPr>
            <p:cNvSpPr/>
            <p:nvPr/>
          </p:nvSpPr>
          <p:spPr>
            <a:xfrm>
              <a:off x="7341703" y="4783548"/>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8" name="Oval 17">
              <a:extLst>
                <a:ext uri="{FF2B5EF4-FFF2-40B4-BE49-F238E27FC236}">
                  <a16:creationId xmlns:a16="http://schemas.microsoft.com/office/drawing/2014/main" id="{E012B00E-495A-0818-3487-ACD925652BA2}"/>
                </a:ext>
              </a:extLst>
            </p:cNvPr>
            <p:cNvSpPr/>
            <p:nvPr/>
          </p:nvSpPr>
          <p:spPr>
            <a:xfrm>
              <a:off x="8183169" y="4783547"/>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9" name="Oval 18">
              <a:extLst>
                <a:ext uri="{FF2B5EF4-FFF2-40B4-BE49-F238E27FC236}">
                  <a16:creationId xmlns:a16="http://schemas.microsoft.com/office/drawing/2014/main" id="{0931C03A-A52A-9098-E6E1-322152385305}"/>
                </a:ext>
              </a:extLst>
            </p:cNvPr>
            <p:cNvSpPr/>
            <p:nvPr/>
          </p:nvSpPr>
          <p:spPr>
            <a:xfrm>
              <a:off x="9024635" y="4783547"/>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0" name="Rectangle 19">
              <a:extLst>
                <a:ext uri="{FF2B5EF4-FFF2-40B4-BE49-F238E27FC236}">
                  <a16:creationId xmlns:a16="http://schemas.microsoft.com/office/drawing/2014/main" id="{39D386DA-315E-32FD-369F-83AC3164CC84}"/>
                </a:ext>
              </a:extLst>
            </p:cNvPr>
            <p:cNvSpPr/>
            <p:nvPr/>
          </p:nvSpPr>
          <p:spPr>
            <a:xfrm>
              <a:off x="7156174" y="2713385"/>
              <a:ext cx="2795642" cy="1878496"/>
            </a:xfrm>
            <a:prstGeom prst="rect">
              <a:avLst/>
            </a:prstGeom>
            <a:no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EE8945-409D-EE99-4012-5AAC114260F2}"/>
                </a:ext>
              </a:extLst>
            </p:cNvPr>
            <p:cNvSpPr/>
            <p:nvPr/>
          </p:nvSpPr>
          <p:spPr>
            <a:xfrm>
              <a:off x="7156174" y="4706862"/>
              <a:ext cx="2795641" cy="898808"/>
            </a:xfrm>
            <a:prstGeom prst="rect">
              <a:avLst/>
            </a:prstGeom>
            <a:no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FA83CDB-2721-B605-DA58-E8D2B1C42B14}"/>
              </a:ext>
            </a:extLst>
          </p:cNvPr>
          <p:cNvSpPr txBox="1"/>
          <p:nvPr/>
        </p:nvSpPr>
        <p:spPr>
          <a:xfrm>
            <a:off x="9504081" y="3225102"/>
            <a:ext cx="1995023" cy="646331"/>
          </a:xfrm>
          <a:prstGeom prst="rect">
            <a:avLst/>
          </a:prstGeom>
          <a:noFill/>
        </p:spPr>
        <p:txBody>
          <a:bodyPr wrap="square" rtlCol="0">
            <a:spAutoFit/>
          </a:bodyPr>
          <a:lstStyle/>
          <a:p>
            <a:r>
              <a:rPr lang="en-US" dirty="0"/>
              <a:t>Optimal solution for $.60</a:t>
            </a:r>
          </a:p>
        </p:txBody>
      </p:sp>
      <p:sp>
        <p:nvSpPr>
          <p:cNvPr id="24" name="TextBox 23">
            <a:extLst>
              <a:ext uri="{FF2B5EF4-FFF2-40B4-BE49-F238E27FC236}">
                <a16:creationId xmlns:a16="http://schemas.microsoft.com/office/drawing/2014/main" id="{755BC83D-A8D7-F83F-4A31-3B3DFB1AB457}"/>
              </a:ext>
            </a:extLst>
          </p:cNvPr>
          <p:cNvSpPr txBox="1"/>
          <p:nvPr/>
        </p:nvSpPr>
        <p:spPr>
          <a:xfrm>
            <a:off x="9504081" y="5069030"/>
            <a:ext cx="1995023" cy="646331"/>
          </a:xfrm>
          <a:prstGeom prst="rect">
            <a:avLst/>
          </a:prstGeom>
          <a:noFill/>
        </p:spPr>
        <p:txBody>
          <a:bodyPr wrap="square" rtlCol="0">
            <a:spAutoFit/>
          </a:bodyPr>
          <a:lstStyle/>
          <a:p>
            <a:r>
              <a:rPr lang="en-US" dirty="0"/>
              <a:t>Optimal solution for $.03</a:t>
            </a:r>
          </a:p>
        </p:txBody>
      </p:sp>
    </p:spTree>
    <p:extLst>
      <p:ext uri="{BB962C8B-B14F-4D97-AF65-F5344CB8AC3E}">
        <p14:creationId xmlns:p14="http://schemas.microsoft.com/office/powerpoint/2010/main" val="130514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0137A-C897-B94A-B629-89FE81FF4F06}"/>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45FAB244-8ECF-FC8B-394D-B749E4E1BBD3}"/>
              </a:ext>
            </a:extLst>
          </p:cNvPr>
          <p:cNvSpPr>
            <a:spLocks noGrp="1" noChangeArrowheads="1"/>
          </p:cNvSpPr>
          <p:nvPr>
            <p:ph type="title"/>
            <p:custDataLst>
              <p:tags r:id="rId1"/>
            </p:custDataLst>
          </p:nvPr>
        </p:nvSpPr>
        <p:spPr>
          <a:xfrm>
            <a:off x="1143001" y="189712"/>
            <a:ext cx="9905998" cy="623873"/>
          </a:xfrm>
        </p:spPr>
        <p:txBody>
          <a:bodyPr/>
          <a:lstStyle/>
          <a:p>
            <a:pPr algn="ctr"/>
            <a:r>
              <a:rPr lang="en-US" dirty="0"/>
              <a:t>Optimal Substructure</a:t>
            </a:r>
          </a:p>
        </p:txBody>
      </p:sp>
      <p:sp>
        <p:nvSpPr>
          <p:cNvPr id="32771" name="Rectangle 3">
            <a:extLst>
              <a:ext uri="{FF2B5EF4-FFF2-40B4-BE49-F238E27FC236}">
                <a16:creationId xmlns:a16="http://schemas.microsoft.com/office/drawing/2014/main" id="{BEE9238B-647C-8971-7D2F-6CDB82813985}"/>
              </a:ext>
            </a:extLst>
          </p:cNvPr>
          <p:cNvSpPr>
            <a:spLocks noGrp="1" noChangeArrowheads="1"/>
          </p:cNvSpPr>
          <p:nvPr>
            <p:ph sz="quarter" idx="1"/>
            <p:custDataLst>
              <p:tags r:id="rId2"/>
            </p:custDataLst>
          </p:nvPr>
        </p:nvSpPr>
        <p:spPr>
          <a:xfrm>
            <a:off x="1143001" y="1152942"/>
            <a:ext cx="10005391" cy="1212574"/>
          </a:xfrm>
          <a:solidFill>
            <a:schemeClr val="tx1">
              <a:lumMod val="95000"/>
            </a:schemeClr>
          </a:solidFill>
          <a:ln>
            <a:solidFill>
              <a:schemeClr val="bg1"/>
            </a:solidFill>
          </a:ln>
        </p:spPr>
        <p:txBody>
          <a:bodyPr anchor="ctr">
            <a:normAutofit fontScale="92500" lnSpcReduction="10000"/>
          </a:bodyPr>
          <a:lstStyle/>
          <a:p>
            <a:pPr marL="0" indent="0">
              <a:buNone/>
            </a:pPr>
            <a:r>
              <a:rPr lang="en-US" b="1" i="1" u="sng" dirty="0">
                <a:solidFill>
                  <a:schemeClr val="bg1"/>
                </a:solidFill>
              </a:rPr>
              <a:t>Note</a:t>
            </a:r>
            <a:r>
              <a:rPr lang="en-US" dirty="0">
                <a:solidFill>
                  <a:schemeClr val="bg1"/>
                </a:solidFill>
              </a:rPr>
              <a:t>: Optimal substructure does NOT work the other way around. If you have two small optimal solutions you cannot always combine them. In other words you can’t split the problem arbitrarily to FIND an optimal solution</a:t>
            </a:r>
          </a:p>
        </p:txBody>
      </p:sp>
      <p:sp>
        <p:nvSpPr>
          <p:cNvPr id="11" name="TextBox 10">
            <a:extLst>
              <a:ext uri="{FF2B5EF4-FFF2-40B4-BE49-F238E27FC236}">
                <a16:creationId xmlns:a16="http://schemas.microsoft.com/office/drawing/2014/main" id="{C92101F9-1975-97DB-4571-FDFB12CAEA79}"/>
              </a:ext>
            </a:extLst>
          </p:cNvPr>
          <p:cNvSpPr txBox="1"/>
          <p:nvPr/>
        </p:nvSpPr>
        <p:spPr>
          <a:xfrm>
            <a:off x="894529" y="3989067"/>
            <a:ext cx="2252733" cy="646331"/>
          </a:xfrm>
          <a:prstGeom prst="rect">
            <a:avLst/>
          </a:prstGeom>
          <a:noFill/>
          <a:ln>
            <a:solidFill>
              <a:schemeClr val="tx1">
                <a:lumMod val="95000"/>
              </a:schemeClr>
            </a:solidFill>
          </a:ln>
        </p:spPr>
        <p:txBody>
          <a:bodyPr wrap="none" rtlCol="0">
            <a:spAutoFit/>
          </a:bodyPr>
          <a:lstStyle/>
          <a:p>
            <a:pPr algn="ctr"/>
            <a:r>
              <a:rPr lang="en-US" dirty="0"/>
              <a:t>Goal:</a:t>
            </a:r>
            <a:br>
              <a:rPr lang="en-US" dirty="0"/>
            </a:br>
            <a:r>
              <a:rPr lang="en-US" dirty="0"/>
              <a:t>Make change for $.63</a:t>
            </a:r>
          </a:p>
        </p:txBody>
      </p:sp>
      <p:sp>
        <p:nvSpPr>
          <p:cNvPr id="23" name="TextBox 22">
            <a:extLst>
              <a:ext uri="{FF2B5EF4-FFF2-40B4-BE49-F238E27FC236}">
                <a16:creationId xmlns:a16="http://schemas.microsoft.com/office/drawing/2014/main" id="{CF58DFBD-053A-9CB4-20F0-10B1C6735083}"/>
              </a:ext>
            </a:extLst>
          </p:cNvPr>
          <p:cNvSpPr txBox="1"/>
          <p:nvPr/>
        </p:nvSpPr>
        <p:spPr>
          <a:xfrm>
            <a:off x="9114050" y="2990644"/>
            <a:ext cx="1995023" cy="646331"/>
          </a:xfrm>
          <a:prstGeom prst="rect">
            <a:avLst/>
          </a:prstGeom>
          <a:noFill/>
        </p:spPr>
        <p:txBody>
          <a:bodyPr wrap="square" rtlCol="0">
            <a:spAutoFit/>
          </a:bodyPr>
          <a:lstStyle/>
          <a:p>
            <a:r>
              <a:rPr lang="en-US" dirty="0"/>
              <a:t>Optimal solution for $.07</a:t>
            </a:r>
          </a:p>
        </p:txBody>
      </p:sp>
      <p:sp>
        <p:nvSpPr>
          <p:cNvPr id="24" name="TextBox 23">
            <a:extLst>
              <a:ext uri="{FF2B5EF4-FFF2-40B4-BE49-F238E27FC236}">
                <a16:creationId xmlns:a16="http://schemas.microsoft.com/office/drawing/2014/main" id="{AF08A5FE-4537-5D5E-373F-BB29EF706A95}"/>
              </a:ext>
            </a:extLst>
          </p:cNvPr>
          <p:cNvSpPr txBox="1"/>
          <p:nvPr/>
        </p:nvSpPr>
        <p:spPr>
          <a:xfrm>
            <a:off x="9220609" y="5159880"/>
            <a:ext cx="1995023" cy="646331"/>
          </a:xfrm>
          <a:prstGeom prst="rect">
            <a:avLst/>
          </a:prstGeom>
          <a:noFill/>
        </p:spPr>
        <p:txBody>
          <a:bodyPr wrap="square" rtlCol="0">
            <a:spAutoFit/>
          </a:bodyPr>
          <a:lstStyle/>
          <a:p>
            <a:r>
              <a:rPr lang="en-US" dirty="0"/>
              <a:t>Optimal solution for $.56</a:t>
            </a:r>
          </a:p>
        </p:txBody>
      </p:sp>
      <p:cxnSp>
        <p:nvCxnSpPr>
          <p:cNvPr id="13" name="Straight Connector 12">
            <a:extLst>
              <a:ext uri="{FF2B5EF4-FFF2-40B4-BE49-F238E27FC236}">
                <a16:creationId xmlns:a16="http://schemas.microsoft.com/office/drawing/2014/main" id="{38EF1E66-58FF-9E76-33F4-2299AB411CE5}"/>
              </a:ext>
            </a:extLst>
          </p:cNvPr>
          <p:cNvCxnSpPr>
            <a:cxnSpLocks/>
            <a:stCxn id="11" idx="3"/>
            <a:endCxn id="29" idx="1"/>
          </p:cNvCxnSpPr>
          <p:nvPr/>
        </p:nvCxnSpPr>
        <p:spPr>
          <a:xfrm flipV="1">
            <a:off x="3147262" y="3321407"/>
            <a:ext cx="407772" cy="99082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69D219-3459-F0DE-A7B2-E377FE0AF813}"/>
              </a:ext>
            </a:extLst>
          </p:cNvPr>
          <p:cNvCxnSpPr>
            <a:cxnSpLocks/>
            <a:stCxn id="11" idx="3"/>
            <a:endCxn id="31" idx="1"/>
          </p:cNvCxnSpPr>
          <p:nvPr/>
        </p:nvCxnSpPr>
        <p:spPr>
          <a:xfrm>
            <a:off x="3147262" y="4312233"/>
            <a:ext cx="407772" cy="125404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3F5191-8ECD-1A2E-BBB0-9418E0C8253C}"/>
              </a:ext>
            </a:extLst>
          </p:cNvPr>
          <p:cNvSpPr txBox="1"/>
          <p:nvPr/>
        </p:nvSpPr>
        <p:spPr>
          <a:xfrm>
            <a:off x="3555034" y="2998241"/>
            <a:ext cx="2252733" cy="646331"/>
          </a:xfrm>
          <a:prstGeom prst="rect">
            <a:avLst/>
          </a:prstGeom>
          <a:noFill/>
          <a:ln>
            <a:solidFill>
              <a:schemeClr val="tx1">
                <a:lumMod val="95000"/>
              </a:schemeClr>
            </a:solidFill>
          </a:ln>
        </p:spPr>
        <p:txBody>
          <a:bodyPr wrap="none" rtlCol="0">
            <a:spAutoFit/>
          </a:bodyPr>
          <a:lstStyle/>
          <a:p>
            <a:pPr algn="ctr"/>
            <a:r>
              <a:rPr lang="en-US" dirty="0"/>
              <a:t>Subproblem:</a:t>
            </a:r>
            <a:br>
              <a:rPr lang="en-US" dirty="0"/>
            </a:br>
            <a:r>
              <a:rPr lang="en-US" dirty="0"/>
              <a:t>Make change for $.07</a:t>
            </a:r>
          </a:p>
        </p:txBody>
      </p:sp>
      <p:sp>
        <p:nvSpPr>
          <p:cNvPr id="31" name="TextBox 30">
            <a:extLst>
              <a:ext uri="{FF2B5EF4-FFF2-40B4-BE49-F238E27FC236}">
                <a16:creationId xmlns:a16="http://schemas.microsoft.com/office/drawing/2014/main" id="{4BF292AE-424D-CBF1-68A8-AB4C22CC2747}"/>
              </a:ext>
            </a:extLst>
          </p:cNvPr>
          <p:cNvSpPr txBox="1"/>
          <p:nvPr/>
        </p:nvSpPr>
        <p:spPr>
          <a:xfrm>
            <a:off x="3555034" y="5243110"/>
            <a:ext cx="2252733" cy="646331"/>
          </a:xfrm>
          <a:prstGeom prst="rect">
            <a:avLst/>
          </a:prstGeom>
          <a:noFill/>
          <a:ln>
            <a:solidFill>
              <a:schemeClr val="tx1">
                <a:lumMod val="95000"/>
              </a:schemeClr>
            </a:solidFill>
          </a:ln>
        </p:spPr>
        <p:txBody>
          <a:bodyPr wrap="none" rtlCol="0">
            <a:spAutoFit/>
          </a:bodyPr>
          <a:lstStyle/>
          <a:p>
            <a:pPr algn="ctr"/>
            <a:r>
              <a:rPr lang="en-US" dirty="0"/>
              <a:t>Subproblem:</a:t>
            </a:r>
            <a:br>
              <a:rPr lang="en-US" dirty="0"/>
            </a:br>
            <a:r>
              <a:rPr lang="en-US" dirty="0"/>
              <a:t>Make change for $.56</a:t>
            </a:r>
          </a:p>
        </p:txBody>
      </p:sp>
      <p:grpSp>
        <p:nvGrpSpPr>
          <p:cNvPr id="34" name="Group 33">
            <a:extLst>
              <a:ext uri="{FF2B5EF4-FFF2-40B4-BE49-F238E27FC236}">
                <a16:creationId xmlns:a16="http://schemas.microsoft.com/office/drawing/2014/main" id="{A47BF3D1-BA48-6224-59BC-B19AC6364535}"/>
              </a:ext>
            </a:extLst>
          </p:cNvPr>
          <p:cNvGrpSpPr/>
          <p:nvPr/>
        </p:nvGrpSpPr>
        <p:grpSpPr>
          <a:xfrm>
            <a:off x="6284846" y="2871598"/>
            <a:ext cx="2795642" cy="898808"/>
            <a:chOff x="6487719" y="2762673"/>
            <a:chExt cx="2795642" cy="898808"/>
          </a:xfrm>
        </p:grpSpPr>
        <p:sp>
          <p:nvSpPr>
            <p:cNvPr id="18" name="Oval 17">
              <a:extLst>
                <a:ext uri="{FF2B5EF4-FFF2-40B4-BE49-F238E27FC236}">
                  <a16:creationId xmlns:a16="http://schemas.microsoft.com/office/drawing/2014/main" id="{B015BB87-CC60-806D-BB3F-3F9A3F1FF007}"/>
                </a:ext>
              </a:extLst>
            </p:cNvPr>
            <p:cNvSpPr/>
            <p:nvPr/>
          </p:nvSpPr>
          <p:spPr>
            <a:xfrm>
              <a:off x="8382045" y="2841963"/>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9" name="Oval 18">
              <a:extLst>
                <a:ext uri="{FF2B5EF4-FFF2-40B4-BE49-F238E27FC236}">
                  <a16:creationId xmlns:a16="http://schemas.microsoft.com/office/drawing/2014/main" id="{5A29EDEC-E9BC-9FDB-C39A-3BC344A39EC1}"/>
                </a:ext>
              </a:extLst>
            </p:cNvPr>
            <p:cNvSpPr/>
            <p:nvPr/>
          </p:nvSpPr>
          <p:spPr>
            <a:xfrm>
              <a:off x="7525341" y="2825902"/>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1" name="Rectangle 20">
              <a:extLst>
                <a:ext uri="{FF2B5EF4-FFF2-40B4-BE49-F238E27FC236}">
                  <a16:creationId xmlns:a16="http://schemas.microsoft.com/office/drawing/2014/main" id="{84B1B2C1-6BDB-167B-B916-05D8ED75FD7D}"/>
                </a:ext>
              </a:extLst>
            </p:cNvPr>
            <p:cNvSpPr/>
            <p:nvPr/>
          </p:nvSpPr>
          <p:spPr>
            <a:xfrm>
              <a:off x="6487719" y="2762673"/>
              <a:ext cx="2795642" cy="898808"/>
            </a:xfrm>
            <a:prstGeom prst="rect">
              <a:avLst/>
            </a:prstGeom>
            <a:no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2376ED5-8994-0B84-BD76-9B8C6157AF07}"/>
                </a:ext>
              </a:extLst>
            </p:cNvPr>
            <p:cNvSpPr/>
            <p:nvPr/>
          </p:nvSpPr>
          <p:spPr>
            <a:xfrm>
              <a:off x="6668637" y="2825902"/>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p:grpSp>
      <p:grpSp>
        <p:nvGrpSpPr>
          <p:cNvPr id="36" name="Group 35">
            <a:extLst>
              <a:ext uri="{FF2B5EF4-FFF2-40B4-BE49-F238E27FC236}">
                <a16:creationId xmlns:a16="http://schemas.microsoft.com/office/drawing/2014/main" id="{5C41410D-EC71-C1A1-FA5D-2964B5FE5D86}"/>
              </a:ext>
            </a:extLst>
          </p:cNvPr>
          <p:cNvGrpSpPr/>
          <p:nvPr/>
        </p:nvGrpSpPr>
        <p:grpSpPr>
          <a:xfrm>
            <a:off x="6358164" y="4635398"/>
            <a:ext cx="2795642" cy="1864092"/>
            <a:chOff x="6522437" y="4174435"/>
            <a:chExt cx="2795642" cy="1864092"/>
          </a:xfrm>
        </p:grpSpPr>
        <p:sp>
          <p:nvSpPr>
            <p:cNvPr id="14" name="Oval 13">
              <a:extLst>
                <a:ext uri="{FF2B5EF4-FFF2-40B4-BE49-F238E27FC236}">
                  <a16:creationId xmlns:a16="http://schemas.microsoft.com/office/drawing/2014/main" id="{5D0623F8-5734-8612-0927-DC3B8A1CFD47}"/>
                </a:ext>
              </a:extLst>
            </p:cNvPr>
            <p:cNvSpPr/>
            <p:nvPr/>
          </p:nvSpPr>
          <p:spPr>
            <a:xfrm>
              <a:off x="6668636" y="4281854"/>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15" name="Oval 14">
              <a:extLst>
                <a:ext uri="{FF2B5EF4-FFF2-40B4-BE49-F238E27FC236}">
                  <a16:creationId xmlns:a16="http://schemas.microsoft.com/office/drawing/2014/main" id="{0234AFA6-68D8-6235-1B7F-1ECBFED5C07E}"/>
                </a:ext>
              </a:extLst>
            </p:cNvPr>
            <p:cNvSpPr/>
            <p:nvPr/>
          </p:nvSpPr>
          <p:spPr>
            <a:xfrm>
              <a:off x="7515425" y="4281854"/>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17" name="Oval 16">
              <a:extLst>
                <a:ext uri="{FF2B5EF4-FFF2-40B4-BE49-F238E27FC236}">
                  <a16:creationId xmlns:a16="http://schemas.microsoft.com/office/drawing/2014/main" id="{4C037CEE-FDB5-AB12-1821-B999518306A8}"/>
                </a:ext>
              </a:extLst>
            </p:cNvPr>
            <p:cNvSpPr/>
            <p:nvPr/>
          </p:nvSpPr>
          <p:spPr>
            <a:xfrm>
              <a:off x="7515424" y="5127482"/>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0" name="Rectangle 19">
              <a:extLst>
                <a:ext uri="{FF2B5EF4-FFF2-40B4-BE49-F238E27FC236}">
                  <a16:creationId xmlns:a16="http://schemas.microsoft.com/office/drawing/2014/main" id="{1B1B5DEB-F5C0-182B-C19F-2AA70C44823D}"/>
                </a:ext>
              </a:extLst>
            </p:cNvPr>
            <p:cNvSpPr/>
            <p:nvPr/>
          </p:nvSpPr>
          <p:spPr>
            <a:xfrm>
              <a:off x="6522437" y="4174435"/>
              <a:ext cx="2795642" cy="1864092"/>
            </a:xfrm>
            <a:prstGeom prst="rect">
              <a:avLst/>
            </a:prstGeom>
            <a:noFill/>
            <a:ln>
              <a:solidFill>
                <a:schemeClr val="tx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A28B86E-B2FE-5F43-FEC4-087ABD96BCAB}"/>
                </a:ext>
              </a:extLst>
            </p:cNvPr>
            <p:cNvSpPr/>
            <p:nvPr/>
          </p:nvSpPr>
          <p:spPr>
            <a:xfrm>
              <a:off x="6668636" y="5127482"/>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p:grpSp>
      <p:cxnSp>
        <p:nvCxnSpPr>
          <p:cNvPr id="37" name="Straight Connector 36">
            <a:extLst>
              <a:ext uri="{FF2B5EF4-FFF2-40B4-BE49-F238E27FC236}">
                <a16:creationId xmlns:a16="http://schemas.microsoft.com/office/drawing/2014/main" id="{E03E9653-90D2-164B-6F21-31BD69A9274C}"/>
              </a:ext>
            </a:extLst>
          </p:cNvPr>
          <p:cNvCxnSpPr>
            <a:cxnSpLocks/>
            <a:stCxn id="29" idx="3"/>
            <a:endCxn id="21" idx="1"/>
          </p:cNvCxnSpPr>
          <p:nvPr/>
        </p:nvCxnSpPr>
        <p:spPr>
          <a:xfrm flipV="1">
            <a:off x="5807767" y="3321002"/>
            <a:ext cx="477079" cy="40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0CE98-F235-BC85-9E64-4CC5967B31E9}"/>
              </a:ext>
            </a:extLst>
          </p:cNvPr>
          <p:cNvCxnSpPr>
            <a:cxnSpLocks/>
            <a:stCxn id="31" idx="3"/>
            <a:endCxn id="20" idx="1"/>
          </p:cNvCxnSpPr>
          <p:nvPr/>
        </p:nvCxnSpPr>
        <p:spPr>
          <a:xfrm>
            <a:off x="5807767" y="5566276"/>
            <a:ext cx="550397" cy="116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53BCD1C-8ACC-2EF0-8040-A2A29AAE1D48}"/>
              </a:ext>
            </a:extLst>
          </p:cNvPr>
          <p:cNvSpPr txBox="1"/>
          <p:nvPr/>
        </p:nvSpPr>
        <p:spPr>
          <a:xfrm>
            <a:off x="8549286" y="4029095"/>
            <a:ext cx="2971391" cy="369332"/>
          </a:xfrm>
          <a:prstGeom prst="rect">
            <a:avLst/>
          </a:prstGeom>
          <a:noFill/>
          <a:ln>
            <a:solidFill>
              <a:schemeClr val="accent4"/>
            </a:solidFill>
          </a:ln>
        </p:spPr>
        <p:txBody>
          <a:bodyPr wrap="square" rtlCol="0">
            <a:spAutoFit/>
          </a:bodyPr>
          <a:lstStyle/>
          <a:p>
            <a:r>
              <a:rPr lang="en-US" dirty="0">
                <a:solidFill>
                  <a:schemeClr val="accent4"/>
                </a:solidFill>
              </a:rPr>
              <a:t>Uses 7 coins instead of 6!!</a:t>
            </a:r>
          </a:p>
        </p:txBody>
      </p:sp>
    </p:spTree>
    <p:extLst>
      <p:ext uri="{BB962C8B-B14F-4D97-AF65-F5344CB8AC3E}">
        <p14:creationId xmlns:p14="http://schemas.microsoft.com/office/powerpoint/2010/main" val="321596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a:xfrm>
            <a:off x="1143001" y="254533"/>
            <a:ext cx="9905998" cy="753082"/>
          </a:xfrm>
        </p:spPr>
        <p:txBody>
          <a:bodyPr/>
          <a:lstStyle/>
          <a:p>
            <a:pPr algn="ctr"/>
            <a:r>
              <a:rPr lang="en-US" dirty="0"/>
              <a:t>Optimal Substructure</a:t>
            </a:r>
          </a:p>
        </p:txBody>
      </p:sp>
      <p:sp>
        <p:nvSpPr>
          <p:cNvPr id="32771" name="Rectangle 3"/>
          <p:cNvSpPr>
            <a:spLocks noGrp="1" noChangeArrowheads="1"/>
          </p:cNvSpPr>
          <p:nvPr>
            <p:ph sz="quarter" idx="1"/>
            <p:custDataLst>
              <p:tags r:id="rId2"/>
            </p:custDataLst>
          </p:nvPr>
        </p:nvSpPr>
        <p:spPr>
          <a:xfrm>
            <a:off x="876300" y="1753341"/>
            <a:ext cx="10439399" cy="1043125"/>
          </a:xfrm>
          <a:solidFill>
            <a:schemeClr val="tx1">
              <a:lumMod val="95000"/>
            </a:schemeClr>
          </a:solidFill>
          <a:ln>
            <a:solidFill>
              <a:schemeClr val="bg1"/>
            </a:solidFill>
          </a:ln>
        </p:spPr>
        <p:txBody>
          <a:bodyPr>
            <a:normAutofit/>
          </a:bodyPr>
          <a:lstStyle/>
          <a:p>
            <a:pPr marL="0" indent="0">
              <a:buNone/>
            </a:pPr>
            <a:r>
              <a:rPr lang="en-US" b="1" i="1" u="sng" dirty="0">
                <a:solidFill>
                  <a:schemeClr val="bg1"/>
                </a:solidFill>
              </a:rPr>
              <a:t>Lemma 1</a:t>
            </a:r>
            <a:r>
              <a:rPr lang="en-US" dirty="0">
                <a:solidFill>
                  <a:schemeClr val="bg1"/>
                </a:solidFill>
              </a:rPr>
              <a:t>: If a problem has optimal substructure, then a greedy algorithm MIGHT solve it (but not necessarily).</a:t>
            </a:r>
          </a:p>
        </p:txBody>
      </p:sp>
      <p:sp>
        <p:nvSpPr>
          <p:cNvPr id="2" name="Rectangle 3">
            <a:extLst>
              <a:ext uri="{FF2B5EF4-FFF2-40B4-BE49-F238E27FC236}">
                <a16:creationId xmlns:a16="http://schemas.microsoft.com/office/drawing/2014/main" id="{B4C308FE-7507-8EC0-A255-3AECF5DD5D75}"/>
              </a:ext>
            </a:extLst>
          </p:cNvPr>
          <p:cNvSpPr txBox="1">
            <a:spLocks noChangeArrowheads="1"/>
          </p:cNvSpPr>
          <p:nvPr>
            <p:custDataLst>
              <p:tags r:id="rId3"/>
            </p:custDataLst>
          </p:nvPr>
        </p:nvSpPr>
        <p:spPr>
          <a:xfrm>
            <a:off x="4793201" y="4447713"/>
            <a:ext cx="6255798" cy="12147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dirty="0"/>
              <a:t>Lesson</a:t>
            </a:r>
            <a:r>
              <a:rPr lang="en-US" dirty="0"/>
              <a:t>: Check for optimal substructure to see if a greedy algorithm MIGHT be applicable. Also gives hints as to what the algorithm might be!!</a:t>
            </a:r>
          </a:p>
        </p:txBody>
      </p:sp>
      <p:sp>
        <p:nvSpPr>
          <p:cNvPr id="3" name="Rectangle 3">
            <a:extLst>
              <a:ext uri="{FF2B5EF4-FFF2-40B4-BE49-F238E27FC236}">
                <a16:creationId xmlns:a16="http://schemas.microsoft.com/office/drawing/2014/main" id="{9B77ECF5-CF30-C2C5-207A-63A074FF221D}"/>
              </a:ext>
            </a:extLst>
          </p:cNvPr>
          <p:cNvSpPr txBox="1">
            <a:spLocks noChangeArrowheads="1"/>
          </p:cNvSpPr>
          <p:nvPr>
            <p:custDataLst>
              <p:tags r:id="rId4"/>
            </p:custDataLst>
          </p:nvPr>
        </p:nvSpPr>
        <p:spPr>
          <a:xfrm>
            <a:off x="876300" y="3215936"/>
            <a:ext cx="10439399" cy="699117"/>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bg1"/>
                </a:solidFill>
              </a:rPr>
              <a:t>Lemma 2</a:t>
            </a:r>
            <a:r>
              <a:rPr lang="en-US" dirty="0">
                <a:solidFill>
                  <a:schemeClr val="bg1"/>
                </a:solidFill>
              </a:rPr>
              <a:t>: If a greedy algorithm solves the problem, then it has optimal substructure.</a:t>
            </a:r>
          </a:p>
        </p:txBody>
      </p:sp>
    </p:spTree>
    <p:extLst>
      <p:ext uri="{BB962C8B-B14F-4D97-AF65-F5344CB8AC3E}">
        <p14:creationId xmlns:p14="http://schemas.microsoft.com/office/powerpoint/2010/main" val="191681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a:xfrm>
            <a:off x="1143001" y="313718"/>
            <a:ext cx="9905998" cy="753082"/>
          </a:xfrm>
        </p:spPr>
        <p:txBody>
          <a:bodyPr/>
          <a:lstStyle/>
          <a:p>
            <a:pPr algn="ctr"/>
            <a:r>
              <a:rPr lang="en-US" dirty="0"/>
              <a:t>Optimal Substructure</a:t>
            </a:r>
          </a:p>
        </p:txBody>
      </p:sp>
      <mc:AlternateContent xmlns:mc="http://schemas.openxmlformats.org/markup-compatibility/2006" xmlns:a14="http://schemas.microsoft.com/office/drawing/2010/main">
        <mc:Choice Requires="a14">
          <p:sp>
            <p:nvSpPr>
              <p:cNvPr id="32771" name="Rectangle 3"/>
              <p:cNvSpPr>
                <a:spLocks noGrp="1" noChangeArrowheads="1"/>
              </p:cNvSpPr>
              <p:nvPr>
                <p:ph sz="quarter" idx="1"/>
                <p:custDataLst>
                  <p:tags r:id="rId2"/>
                </p:custDataLst>
              </p:nvPr>
            </p:nvSpPr>
            <p:spPr>
              <a:xfrm>
                <a:off x="876300" y="3159036"/>
                <a:ext cx="10439399" cy="1419497"/>
              </a:xfrm>
              <a:solidFill>
                <a:schemeClr val="tx1">
                  <a:lumMod val="95000"/>
                </a:schemeClr>
              </a:solidFill>
              <a:ln>
                <a:solidFill>
                  <a:schemeClr val="bg1"/>
                </a:solidFill>
              </a:ln>
            </p:spPr>
            <p:txBody>
              <a:bodyPr>
                <a:normAutofit/>
              </a:bodyPr>
              <a:lstStyle/>
              <a:p>
                <a:pPr marL="0" indent="0">
                  <a:buNone/>
                </a:pPr>
                <a:r>
                  <a:rPr lang="en-US" dirty="0">
                    <a:solidFill>
                      <a:schemeClr val="bg1"/>
                    </a:solidFill>
                  </a:rPr>
                  <a:t>If </a:t>
                </a:r>
                <a14:m>
                  <m:oMath xmlns:m="http://schemas.openxmlformats.org/officeDocument/2006/math">
                    <m:r>
                      <m:rPr>
                        <m:sty m:val="p"/>
                      </m:rPr>
                      <a:rPr lang="en-US" b="0" i="0" smtClean="0">
                        <a:solidFill>
                          <a:schemeClr val="accent3"/>
                        </a:solidFill>
                        <a:latin typeface="Cambria Math" panose="02040503050406030204" pitchFamily="18" charset="0"/>
                      </a:rPr>
                      <m:t>C</m:t>
                    </m:r>
                    <m:r>
                      <a:rPr lang="en-US" b="0" i="1" smtClean="0">
                        <a:solidFill>
                          <a:schemeClr val="accent3"/>
                        </a:solidFill>
                        <a:latin typeface="Cambria Math" panose="02040503050406030204" pitchFamily="18" charset="0"/>
                      </a:rPr>
                      <m:t>=</m:t>
                    </m:r>
                    <m:d>
                      <m:dPr>
                        <m:begChr m:val="{"/>
                        <m:endChr m:val="}"/>
                        <m:ctrlPr>
                          <a:rPr lang="en-US" b="0" i="1" smtClean="0">
                            <a:solidFill>
                              <a:schemeClr val="accent3"/>
                            </a:solidFill>
                            <a:latin typeface="Cambria Math" panose="02040503050406030204" pitchFamily="18" charset="0"/>
                          </a:rPr>
                        </m:ctrlPr>
                      </m:dPr>
                      <m:e>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𝑐</m:t>
                            </m:r>
                          </m:e>
                          <m:sub>
                            <m:r>
                              <a:rPr lang="en-US" b="0" i="1" smtClean="0">
                                <a:solidFill>
                                  <a:schemeClr val="accent3"/>
                                </a:solidFill>
                                <a:latin typeface="Cambria Math" panose="02040503050406030204" pitchFamily="18" charset="0"/>
                              </a:rPr>
                              <m:t>1</m:t>
                            </m:r>
                          </m:sub>
                        </m:sSub>
                        <m:r>
                          <a:rPr lang="en-US" b="0" i="1" smtClean="0">
                            <a:solidFill>
                              <a:schemeClr val="accent3"/>
                            </a:solidFill>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𝑐</m:t>
                            </m:r>
                          </m:e>
                          <m:sub>
                            <m:r>
                              <a:rPr lang="en-US" b="0" i="1" smtClean="0">
                                <a:solidFill>
                                  <a:schemeClr val="accent3"/>
                                </a:solidFill>
                                <a:latin typeface="Cambria Math" panose="02040503050406030204" pitchFamily="18" charset="0"/>
                              </a:rPr>
                              <m:t>2</m:t>
                            </m:r>
                          </m:sub>
                        </m:sSub>
                        <m:r>
                          <a:rPr lang="en-US" b="0" i="1" smtClean="0">
                            <a:solidFill>
                              <a:schemeClr val="accent3"/>
                            </a:solidFill>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3"/>
                                </a:solidFill>
                                <a:latin typeface="Cambria Math" panose="02040503050406030204" pitchFamily="18" charset="0"/>
                              </a:rPr>
                              <m:t>𝑐</m:t>
                            </m:r>
                          </m:e>
                          <m:sub>
                            <m:r>
                              <a:rPr lang="en-US" b="0" i="1" smtClean="0">
                                <a:solidFill>
                                  <a:schemeClr val="accent3"/>
                                </a:solidFill>
                                <a:latin typeface="Cambria Math" panose="02040503050406030204" pitchFamily="18" charset="0"/>
                              </a:rPr>
                              <m:t>𝑛</m:t>
                            </m:r>
                          </m:sub>
                        </m:sSub>
                      </m:e>
                    </m:d>
                    <m:r>
                      <a:rPr lang="en-US" b="0" i="1" smtClean="0">
                        <a:solidFill>
                          <a:schemeClr val="bg1"/>
                        </a:solidFill>
                        <a:latin typeface="Cambria Math" panose="02040503050406030204" pitchFamily="18" charset="0"/>
                      </a:rPr>
                      <m:t> </m:t>
                    </m:r>
                  </m:oMath>
                </a14:m>
                <a:r>
                  <a:rPr lang="en-US" dirty="0">
                    <a:solidFill>
                      <a:schemeClr val="bg1"/>
                    </a:solidFill>
                  </a:rPr>
                  <a:t>is the optimal set of coins to make </a:t>
                </a:r>
                <a:r>
                  <a:rPr lang="en-US" i="1" dirty="0">
                    <a:solidFill>
                      <a:schemeClr val="accent4"/>
                    </a:solidFill>
                  </a:rPr>
                  <a:t>A</a:t>
                </a:r>
                <a:r>
                  <a:rPr lang="en-US" dirty="0">
                    <a:solidFill>
                      <a:schemeClr val="bg1"/>
                    </a:solidFill>
                  </a:rPr>
                  <a:t> cents of change:</a:t>
                </a:r>
              </a:p>
              <a:p>
                <a:pPr marL="0" indent="0">
                  <a:buNone/>
                </a:pPr>
                <a:r>
                  <a:rPr lang="en-US" dirty="0">
                    <a:solidFill>
                      <a:schemeClr val="bg1"/>
                    </a:solidFill>
                  </a:rPr>
                  <a:t>Then </a:t>
                </a:r>
                <a14:m>
                  <m:oMath xmlns:m="http://schemas.openxmlformats.org/officeDocument/2006/math">
                    <m:sSup>
                      <m:sSupPr>
                        <m:ctrlPr>
                          <a:rPr lang="en-US" b="0" i="1" smtClean="0">
                            <a:solidFill>
                              <a:schemeClr val="accent5"/>
                            </a:solidFill>
                            <a:latin typeface="Cambria Math" panose="02040503050406030204" pitchFamily="18" charset="0"/>
                          </a:rPr>
                        </m:ctrlPr>
                      </m:sSupPr>
                      <m:e>
                        <m:r>
                          <a:rPr lang="en-US" b="0" i="1" smtClean="0">
                            <a:solidFill>
                              <a:schemeClr val="accent5"/>
                            </a:solidFill>
                            <a:latin typeface="Cambria Math" panose="02040503050406030204" pitchFamily="18" charset="0"/>
                          </a:rPr>
                          <m:t>𝐶</m:t>
                        </m:r>
                      </m:e>
                      <m:sup>
                        <m:r>
                          <a:rPr lang="en-US" b="0" i="1" smtClean="0">
                            <a:solidFill>
                              <a:schemeClr val="accent5"/>
                            </a:solidFill>
                            <a:latin typeface="Cambria Math" panose="02040503050406030204" pitchFamily="18" charset="0"/>
                          </a:rPr>
                          <m:t>′</m:t>
                        </m:r>
                      </m:sup>
                    </m:sSup>
                    <m:r>
                      <a:rPr lang="en-US" b="0" i="1" smtClean="0">
                        <a:solidFill>
                          <a:schemeClr val="accent5"/>
                        </a:solidFill>
                        <a:latin typeface="Cambria Math" panose="02040503050406030204" pitchFamily="18" charset="0"/>
                      </a:rPr>
                      <m:t>={</m:t>
                    </m:r>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𝑐</m:t>
                        </m:r>
                      </m:e>
                      <m:sub>
                        <m:r>
                          <a:rPr lang="en-US" b="0" i="1" smtClean="0">
                            <a:solidFill>
                              <a:schemeClr val="accent5"/>
                            </a:solidFill>
                            <a:latin typeface="Cambria Math" panose="02040503050406030204" pitchFamily="18" charset="0"/>
                          </a:rPr>
                          <m:t>2</m:t>
                        </m:r>
                      </m:sub>
                    </m:sSub>
                    <m:r>
                      <a:rPr lang="en-US" b="0" i="1" smtClean="0">
                        <a:solidFill>
                          <a:schemeClr val="accent5"/>
                        </a:solidFill>
                        <a:latin typeface="Cambria Math" panose="02040503050406030204" pitchFamily="18" charset="0"/>
                      </a:rPr>
                      <m:t>,</m:t>
                    </m:r>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𝑐</m:t>
                        </m:r>
                      </m:e>
                      <m:sub>
                        <m:r>
                          <a:rPr lang="en-US" b="0" i="1" smtClean="0">
                            <a:solidFill>
                              <a:schemeClr val="accent5"/>
                            </a:solidFill>
                            <a:latin typeface="Cambria Math" panose="02040503050406030204" pitchFamily="18" charset="0"/>
                          </a:rPr>
                          <m:t>3</m:t>
                        </m:r>
                      </m:sub>
                    </m:sSub>
                    <m:r>
                      <a:rPr lang="en-US" b="0" i="1" smtClean="0">
                        <a:solidFill>
                          <a:schemeClr val="accent5"/>
                        </a:solidFill>
                        <a:latin typeface="Cambria Math" panose="02040503050406030204" pitchFamily="18" charset="0"/>
                      </a:rPr>
                      <m:t>,…,</m:t>
                    </m:r>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𝑐</m:t>
                        </m:r>
                      </m:e>
                      <m:sub>
                        <m:r>
                          <a:rPr lang="en-US" b="0" i="1" smtClean="0">
                            <a:solidFill>
                              <a:schemeClr val="accent5"/>
                            </a:solidFill>
                            <a:latin typeface="Cambria Math" panose="02040503050406030204" pitchFamily="18" charset="0"/>
                          </a:rPr>
                          <m:t>𝑛</m:t>
                        </m:r>
                      </m:sub>
                    </m:sSub>
                    <m:r>
                      <a:rPr lang="en-US" b="0" i="1" smtClean="0">
                        <a:solidFill>
                          <a:schemeClr val="accent5"/>
                        </a:solidFill>
                        <a:latin typeface="Cambria Math" panose="02040503050406030204" pitchFamily="18" charset="0"/>
                      </a:rPr>
                      <m:t>}</m:t>
                    </m:r>
                  </m:oMath>
                </a14:m>
                <a:r>
                  <a:rPr lang="en-US" dirty="0">
                    <a:solidFill>
                      <a:schemeClr val="accent5"/>
                    </a:solidFill>
                  </a:rPr>
                  <a:t> </a:t>
                </a:r>
                <a:r>
                  <a:rPr lang="en-US" dirty="0">
                    <a:solidFill>
                      <a:schemeClr val="bg1"/>
                    </a:solidFill>
                  </a:rPr>
                  <a:t>is the optimal set of coins to make </a:t>
                </a:r>
                <a14:m>
                  <m:oMath xmlns:m="http://schemas.openxmlformats.org/officeDocument/2006/math">
                    <m:r>
                      <a:rPr lang="en-US" b="0" i="1" smtClean="0">
                        <a:solidFill>
                          <a:schemeClr val="accent4"/>
                        </a:solidFill>
                        <a:latin typeface="Cambria Math" panose="02040503050406030204" pitchFamily="18" charset="0"/>
                      </a:rPr>
                      <m:t>𝐴</m:t>
                    </m:r>
                    <m:r>
                      <a:rPr lang="en-US" b="0" i="1" smtClean="0">
                        <a:solidFill>
                          <a:schemeClr val="bg1"/>
                        </a:solidFill>
                        <a:latin typeface="Cambria Math" panose="02040503050406030204" pitchFamily="18" charset="0"/>
                      </a:rPr>
                      <m:t>−</m:t>
                    </m:r>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𝑐</m:t>
                        </m:r>
                      </m:e>
                      <m:sub>
                        <m:r>
                          <a:rPr lang="en-US" b="0" i="1" smtClean="0">
                            <a:solidFill>
                              <a:schemeClr val="accent5"/>
                            </a:solidFill>
                            <a:latin typeface="Cambria Math" panose="02040503050406030204" pitchFamily="18" charset="0"/>
                          </a:rPr>
                          <m:t>1</m:t>
                        </m:r>
                      </m:sub>
                    </m:sSub>
                  </m:oMath>
                </a14:m>
                <a:r>
                  <a:rPr lang="en-US" dirty="0">
                    <a:solidFill>
                      <a:schemeClr val="accent5"/>
                    </a:solidFill>
                  </a:rPr>
                  <a:t> </a:t>
                </a:r>
                <a:r>
                  <a:rPr lang="en-US" dirty="0">
                    <a:solidFill>
                      <a:schemeClr val="bg1"/>
                    </a:solidFill>
                  </a:rPr>
                  <a:t>cents of change.</a:t>
                </a:r>
              </a:p>
              <a:p>
                <a:endParaRPr lang="en-US" dirty="0">
                  <a:solidFill>
                    <a:schemeClr val="bg1"/>
                  </a:solidFill>
                </a:endParaRPr>
              </a:p>
            </p:txBody>
          </p:sp>
        </mc:Choice>
        <mc:Fallback xmlns="">
          <p:sp>
            <p:nvSpPr>
              <p:cNvPr id="32771" name="Rectangle 3"/>
              <p:cNvSpPr>
                <a:spLocks noGrp="1" noRot="1" noChangeAspect="1" noMove="1" noResize="1" noEditPoints="1" noAdjustHandles="1" noChangeArrowheads="1" noChangeShapeType="1" noTextEdit="1"/>
              </p:cNvSpPr>
              <p:nvPr>
                <p:ph sz="quarter" idx="1"/>
                <p:custDataLst>
                  <p:tags r:id="rId6"/>
                </p:custDataLst>
              </p:nvPr>
            </p:nvSpPr>
            <p:spPr>
              <a:xfrm>
                <a:off x="876300" y="3159036"/>
                <a:ext cx="10439399" cy="1419497"/>
              </a:xfrm>
              <a:blipFill>
                <a:blip r:embed="rId7"/>
                <a:stretch>
                  <a:fillRect l="-850" t="-885"/>
                </a:stretch>
              </a:blipFill>
              <a:ln>
                <a:solidFill>
                  <a:schemeClr val="bg1"/>
                </a:solidFill>
              </a:ln>
            </p:spPr>
            <p:txBody>
              <a:bodyPr/>
              <a:lstStyle/>
              <a:p>
                <a:r>
                  <a:rPr lang="en-US">
                    <a:noFill/>
                  </a:rPr>
                  <a:t> </a:t>
                </a:r>
              </a:p>
            </p:txBody>
          </p:sp>
        </mc:Fallback>
      </mc:AlternateContent>
      <p:sp>
        <p:nvSpPr>
          <p:cNvPr id="3" name="Rectangle 3">
            <a:extLst>
              <a:ext uri="{FF2B5EF4-FFF2-40B4-BE49-F238E27FC236}">
                <a16:creationId xmlns:a16="http://schemas.microsoft.com/office/drawing/2014/main" id="{20B10D88-429F-DDE0-2C8A-E6D5168EC57C}"/>
              </a:ext>
            </a:extLst>
          </p:cNvPr>
          <p:cNvSpPr txBox="1">
            <a:spLocks noChangeArrowheads="1"/>
          </p:cNvSpPr>
          <p:nvPr>
            <p:custDataLst>
              <p:tags r:id="rId3"/>
            </p:custDataLst>
          </p:nvPr>
        </p:nvSpPr>
        <p:spPr>
          <a:xfrm>
            <a:off x="2512423" y="1360717"/>
            <a:ext cx="7167154" cy="64008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u="sng" dirty="0">
                <a:solidFill>
                  <a:schemeClr val="tx1">
                    <a:lumMod val="95000"/>
                  </a:schemeClr>
                </a:solidFill>
              </a:rPr>
              <a:t>Prove</a:t>
            </a:r>
            <a:r>
              <a:rPr lang="en-US" dirty="0">
                <a:solidFill>
                  <a:schemeClr val="tx1">
                    <a:lumMod val="95000"/>
                  </a:schemeClr>
                </a:solidFill>
              </a:rPr>
              <a:t>: The coin change problem has optimal substructure</a:t>
            </a:r>
          </a:p>
        </p:txBody>
      </p:sp>
      <p:sp>
        <p:nvSpPr>
          <p:cNvPr id="6" name="Rectangle 3">
            <a:extLst>
              <a:ext uri="{FF2B5EF4-FFF2-40B4-BE49-F238E27FC236}">
                <a16:creationId xmlns:a16="http://schemas.microsoft.com/office/drawing/2014/main" id="{B4D2AE11-1674-5E51-D540-821AB5148686}"/>
              </a:ext>
            </a:extLst>
          </p:cNvPr>
          <p:cNvSpPr txBox="1">
            <a:spLocks noChangeArrowheads="1"/>
          </p:cNvSpPr>
          <p:nvPr>
            <p:custDataLst>
              <p:tags r:id="rId4"/>
            </p:custDataLst>
          </p:nvPr>
        </p:nvSpPr>
        <p:spPr>
          <a:xfrm>
            <a:off x="876300" y="2669181"/>
            <a:ext cx="1178923" cy="5181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Claim:</a:t>
            </a:r>
          </a:p>
        </p:txBody>
      </p:sp>
    </p:spTree>
    <p:extLst>
      <p:ext uri="{BB962C8B-B14F-4D97-AF65-F5344CB8AC3E}">
        <p14:creationId xmlns:p14="http://schemas.microsoft.com/office/powerpoint/2010/main" val="109362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a:xfrm>
            <a:off x="1143001" y="226632"/>
            <a:ext cx="9905998" cy="600682"/>
          </a:xfrm>
        </p:spPr>
        <p:txBody>
          <a:bodyPr/>
          <a:lstStyle/>
          <a:p>
            <a:pPr algn="ctr"/>
            <a:r>
              <a:rPr lang="en-US" dirty="0"/>
              <a:t>Proof</a:t>
            </a:r>
          </a:p>
        </p:txBody>
      </p:sp>
      <p:sp>
        <p:nvSpPr>
          <p:cNvPr id="32771" name="Rectangle 3"/>
          <p:cNvSpPr>
            <a:spLocks noGrp="1" noChangeArrowheads="1"/>
          </p:cNvSpPr>
          <p:nvPr>
            <p:ph sz="quarter" idx="1"/>
            <p:custDataLst>
              <p:tags r:id="rId2"/>
            </p:custDataLst>
          </p:nvPr>
        </p:nvSpPr>
        <p:spPr>
          <a:xfrm>
            <a:off x="1550124" y="2930436"/>
            <a:ext cx="3979817" cy="960118"/>
          </a:xfrm>
        </p:spPr>
        <p:txBody>
          <a:bodyPr>
            <a:normAutofit fontScale="70000" lnSpcReduction="20000"/>
          </a:bodyPr>
          <a:lstStyle/>
          <a:p>
            <a:pPr marL="0" indent="0">
              <a:buNone/>
            </a:pPr>
            <a:r>
              <a:rPr lang="en-US" dirty="0"/>
              <a:t>Suppose for the sake of contradiction that C is optimal for A. So n coins is best way to make A cents!</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EA2C8613-F10E-CD99-9532-FA92BD19AD1B}"/>
                  </a:ext>
                </a:extLst>
              </p:cNvPr>
              <p:cNvSpPr txBox="1">
                <a:spLocks noChangeArrowheads="1"/>
              </p:cNvSpPr>
              <p:nvPr>
                <p:custDataLst>
                  <p:tags r:id="rId3"/>
                </p:custDataLst>
              </p:nvPr>
            </p:nvSpPr>
            <p:spPr>
              <a:xfrm>
                <a:off x="963386" y="1147356"/>
                <a:ext cx="10439399" cy="1419497"/>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If </a:t>
                </a:r>
                <a14:m>
                  <m:oMath xmlns:m="http://schemas.openxmlformats.org/officeDocument/2006/math">
                    <m:r>
                      <m:rPr>
                        <m:sty m:val="p"/>
                      </m:rPr>
                      <a:rPr lang="en-US" smtClean="0">
                        <a:solidFill>
                          <a:schemeClr val="accent3"/>
                        </a:solidFill>
                        <a:latin typeface="Cambria Math" panose="02040503050406030204" pitchFamily="18" charset="0"/>
                      </a:rPr>
                      <m:t>C</m:t>
                    </m:r>
                    <m:r>
                      <a:rPr lang="en-US" i="1" smtClean="0">
                        <a:solidFill>
                          <a:schemeClr val="accent3"/>
                        </a:solidFill>
                        <a:latin typeface="Cambria Math" panose="02040503050406030204" pitchFamily="18" charset="0"/>
                      </a:rPr>
                      <m:t>=</m:t>
                    </m:r>
                    <m:d>
                      <m:dPr>
                        <m:begChr m:val="{"/>
                        <m:endChr m:val="}"/>
                        <m:ctrlPr>
                          <a:rPr lang="en-US" i="1" smtClean="0">
                            <a:solidFill>
                              <a:schemeClr val="accent3"/>
                            </a:solidFill>
                            <a:latin typeface="Cambria Math" panose="02040503050406030204" pitchFamily="18" charset="0"/>
                          </a:rPr>
                        </m:ctrlPr>
                      </m:dPr>
                      <m:e>
                        <m:sSub>
                          <m:sSubPr>
                            <m:ctrlPr>
                              <a:rPr lang="en-US" i="1" smtClean="0">
                                <a:solidFill>
                                  <a:schemeClr val="accent3"/>
                                </a:solidFill>
                                <a:latin typeface="Cambria Math" panose="02040503050406030204" pitchFamily="18" charset="0"/>
                              </a:rPr>
                            </m:ctrlPr>
                          </m:sSubPr>
                          <m:e>
                            <m:r>
                              <a:rPr lang="en-US" i="1" smtClean="0">
                                <a:solidFill>
                                  <a:schemeClr val="accent3"/>
                                </a:solidFill>
                                <a:latin typeface="Cambria Math" panose="02040503050406030204" pitchFamily="18" charset="0"/>
                              </a:rPr>
                              <m:t>𝑐</m:t>
                            </m:r>
                          </m:e>
                          <m:sub>
                            <m:r>
                              <a:rPr lang="en-US" i="1" smtClean="0">
                                <a:solidFill>
                                  <a:schemeClr val="accent3"/>
                                </a:solidFill>
                                <a:latin typeface="Cambria Math" panose="02040503050406030204" pitchFamily="18" charset="0"/>
                              </a:rPr>
                              <m:t>1</m:t>
                            </m:r>
                          </m:sub>
                        </m:sSub>
                        <m:r>
                          <a:rPr lang="en-US" i="1" smtClean="0">
                            <a:solidFill>
                              <a:schemeClr val="accent3"/>
                            </a:solidFill>
                            <a:latin typeface="Cambria Math" panose="02040503050406030204" pitchFamily="18" charset="0"/>
                          </a:rPr>
                          <m:t>,</m:t>
                        </m:r>
                        <m:sSub>
                          <m:sSubPr>
                            <m:ctrlPr>
                              <a:rPr lang="en-US" i="1" smtClean="0">
                                <a:solidFill>
                                  <a:schemeClr val="accent3"/>
                                </a:solidFill>
                                <a:latin typeface="Cambria Math" panose="02040503050406030204" pitchFamily="18" charset="0"/>
                              </a:rPr>
                            </m:ctrlPr>
                          </m:sSubPr>
                          <m:e>
                            <m:r>
                              <a:rPr lang="en-US" i="1" smtClean="0">
                                <a:solidFill>
                                  <a:schemeClr val="accent3"/>
                                </a:solidFill>
                                <a:latin typeface="Cambria Math" panose="02040503050406030204" pitchFamily="18" charset="0"/>
                              </a:rPr>
                              <m:t>𝑐</m:t>
                            </m:r>
                          </m:e>
                          <m:sub>
                            <m:r>
                              <a:rPr lang="en-US" i="1" smtClean="0">
                                <a:solidFill>
                                  <a:schemeClr val="accent3"/>
                                </a:solidFill>
                                <a:latin typeface="Cambria Math" panose="02040503050406030204" pitchFamily="18" charset="0"/>
                              </a:rPr>
                              <m:t>2</m:t>
                            </m:r>
                          </m:sub>
                        </m:sSub>
                        <m:r>
                          <a:rPr lang="en-US" i="1" smtClean="0">
                            <a:solidFill>
                              <a:schemeClr val="accent3"/>
                            </a:solidFill>
                            <a:latin typeface="Cambria Math" panose="02040503050406030204" pitchFamily="18" charset="0"/>
                          </a:rPr>
                          <m:t>,…,</m:t>
                        </m:r>
                        <m:sSub>
                          <m:sSubPr>
                            <m:ctrlPr>
                              <a:rPr lang="en-US" i="1" smtClean="0">
                                <a:solidFill>
                                  <a:schemeClr val="accent3"/>
                                </a:solidFill>
                                <a:latin typeface="Cambria Math" panose="02040503050406030204" pitchFamily="18" charset="0"/>
                              </a:rPr>
                            </m:ctrlPr>
                          </m:sSubPr>
                          <m:e>
                            <m:r>
                              <a:rPr lang="en-US" i="1" smtClean="0">
                                <a:solidFill>
                                  <a:schemeClr val="accent3"/>
                                </a:solidFill>
                                <a:latin typeface="Cambria Math" panose="02040503050406030204" pitchFamily="18" charset="0"/>
                              </a:rPr>
                              <m:t>𝑐</m:t>
                            </m:r>
                          </m:e>
                          <m:sub>
                            <m:r>
                              <a:rPr lang="en-US" i="1" smtClean="0">
                                <a:solidFill>
                                  <a:schemeClr val="accent3"/>
                                </a:solidFill>
                                <a:latin typeface="Cambria Math" panose="02040503050406030204" pitchFamily="18" charset="0"/>
                              </a:rPr>
                              <m:t>𝑛</m:t>
                            </m:r>
                          </m:sub>
                        </m:sSub>
                      </m:e>
                    </m:d>
                    <m:r>
                      <a:rPr lang="en-US" i="1" smtClean="0">
                        <a:solidFill>
                          <a:schemeClr val="bg1"/>
                        </a:solidFill>
                        <a:latin typeface="Cambria Math" panose="02040503050406030204" pitchFamily="18" charset="0"/>
                      </a:rPr>
                      <m:t> </m:t>
                    </m:r>
                  </m:oMath>
                </a14:m>
                <a:r>
                  <a:rPr lang="en-US" dirty="0">
                    <a:solidFill>
                      <a:schemeClr val="bg1"/>
                    </a:solidFill>
                  </a:rPr>
                  <a:t>is the optimal set of coins to make </a:t>
                </a:r>
                <a:r>
                  <a:rPr lang="en-US" i="1" dirty="0">
                    <a:solidFill>
                      <a:schemeClr val="accent4"/>
                    </a:solidFill>
                  </a:rPr>
                  <a:t>A</a:t>
                </a:r>
                <a:r>
                  <a:rPr lang="en-US" dirty="0">
                    <a:solidFill>
                      <a:schemeClr val="bg1"/>
                    </a:solidFill>
                  </a:rPr>
                  <a:t> cents of change:</a:t>
                </a:r>
              </a:p>
              <a:p>
                <a:pPr marL="0" indent="0">
                  <a:buFont typeface="Arial" panose="020B0604020202020204" pitchFamily="34" charset="0"/>
                  <a:buNone/>
                </a:pPr>
                <a:r>
                  <a:rPr lang="en-US" dirty="0">
                    <a:solidFill>
                      <a:schemeClr val="bg1"/>
                    </a:solidFill>
                  </a:rPr>
                  <a:t>Then </a:t>
                </a:r>
                <a14:m>
                  <m:oMath xmlns:m="http://schemas.openxmlformats.org/officeDocument/2006/math">
                    <m:sSup>
                      <m:sSupPr>
                        <m:ctrlPr>
                          <a:rPr lang="en-US" i="1" smtClean="0">
                            <a:solidFill>
                              <a:schemeClr val="accent5"/>
                            </a:solidFill>
                            <a:latin typeface="Cambria Math" panose="02040503050406030204" pitchFamily="18" charset="0"/>
                          </a:rPr>
                        </m:ctrlPr>
                      </m:sSupPr>
                      <m:e>
                        <m:r>
                          <a:rPr lang="en-US" i="1" smtClean="0">
                            <a:solidFill>
                              <a:schemeClr val="accent5"/>
                            </a:solidFill>
                            <a:latin typeface="Cambria Math" panose="02040503050406030204" pitchFamily="18" charset="0"/>
                          </a:rPr>
                          <m:t>𝐶</m:t>
                        </m:r>
                      </m:e>
                      <m:sup>
                        <m:r>
                          <a:rPr lang="en-US" i="1" smtClean="0">
                            <a:solidFill>
                              <a:schemeClr val="accent5"/>
                            </a:solidFill>
                            <a:latin typeface="Cambria Math" panose="02040503050406030204" pitchFamily="18" charset="0"/>
                          </a:rPr>
                          <m:t>′</m:t>
                        </m:r>
                      </m:sup>
                    </m:sSup>
                    <m:r>
                      <a:rPr lang="en-US" i="1" smtClean="0">
                        <a:solidFill>
                          <a:schemeClr val="accent5"/>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2</m:t>
                        </m:r>
                      </m:sub>
                    </m:sSub>
                    <m:r>
                      <a:rPr lang="en-US" i="1" smtClean="0">
                        <a:solidFill>
                          <a:schemeClr val="accent5"/>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3</m:t>
                        </m:r>
                      </m:sub>
                    </m:sSub>
                    <m:r>
                      <a:rPr lang="en-US" i="1" smtClean="0">
                        <a:solidFill>
                          <a:schemeClr val="accent5"/>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𝑛</m:t>
                        </m:r>
                      </m:sub>
                    </m:sSub>
                    <m:r>
                      <a:rPr lang="en-US" i="1" smtClean="0">
                        <a:solidFill>
                          <a:schemeClr val="accent5"/>
                        </a:solidFill>
                        <a:latin typeface="Cambria Math" panose="02040503050406030204" pitchFamily="18" charset="0"/>
                      </a:rPr>
                      <m:t>}</m:t>
                    </m:r>
                  </m:oMath>
                </a14:m>
                <a:r>
                  <a:rPr lang="en-US" dirty="0">
                    <a:solidFill>
                      <a:schemeClr val="accent5"/>
                    </a:solidFill>
                  </a:rPr>
                  <a:t> </a:t>
                </a:r>
                <a:r>
                  <a:rPr lang="en-US" dirty="0">
                    <a:solidFill>
                      <a:schemeClr val="bg1"/>
                    </a:solidFill>
                  </a:rPr>
                  <a:t>is the optimal set of coins to make </a:t>
                </a:r>
                <a14:m>
                  <m:oMath xmlns:m="http://schemas.openxmlformats.org/officeDocument/2006/math">
                    <m:r>
                      <a:rPr lang="en-US" i="1" smtClean="0">
                        <a:solidFill>
                          <a:schemeClr val="accent4"/>
                        </a:solidFill>
                        <a:latin typeface="Cambria Math" panose="02040503050406030204" pitchFamily="18" charset="0"/>
                      </a:rPr>
                      <m:t>𝐴</m:t>
                    </m:r>
                    <m:r>
                      <a:rPr lang="en-US" i="1" smtClean="0">
                        <a:solidFill>
                          <a:schemeClr val="accent4"/>
                        </a:solidFill>
                        <a:latin typeface="Cambria Math" panose="02040503050406030204" pitchFamily="18" charset="0"/>
                      </a:rPr>
                      <m:t>−</m:t>
                    </m:r>
                    <m:sSub>
                      <m:sSubPr>
                        <m:ctrlPr>
                          <a:rPr lang="en-US" i="1" smtClean="0">
                            <a:solidFill>
                              <a:schemeClr val="accent4"/>
                            </a:solidFill>
                            <a:latin typeface="Cambria Math" panose="02040503050406030204" pitchFamily="18" charset="0"/>
                          </a:rPr>
                        </m:ctrlPr>
                      </m:sSubPr>
                      <m:e>
                        <m:r>
                          <a:rPr lang="en-US" i="1" smtClean="0">
                            <a:solidFill>
                              <a:schemeClr val="accent4"/>
                            </a:solidFill>
                            <a:latin typeface="Cambria Math" panose="02040503050406030204" pitchFamily="18" charset="0"/>
                          </a:rPr>
                          <m:t>𝑐</m:t>
                        </m:r>
                      </m:e>
                      <m:sub>
                        <m:r>
                          <a:rPr lang="en-US" i="1" smtClean="0">
                            <a:solidFill>
                              <a:schemeClr val="accent4"/>
                            </a:solidFill>
                            <a:latin typeface="Cambria Math" panose="02040503050406030204" pitchFamily="18" charset="0"/>
                          </a:rPr>
                          <m:t>1</m:t>
                        </m:r>
                      </m:sub>
                    </m:sSub>
                  </m:oMath>
                </a14:m>
                <a:r>
                  <a:rPr lang="en-US" dirty="0">
                    <a:solidFill>
                      <a:schemeClr val="accent5"/>
                    </a:solidFill>
                  </a:rPr>
                  <a:t> </a:t>
                </a:r>
                <a:r>
                  <a:rPr lang="en-US" dirty="0">
                    <a:solidFill>
                      <a:schemeClr val="bg1"/>
                    </a:solidFill>
                  </a:rPr>
                  <a:t>cents of change.</a:t>
                </a:r>
              </a:p>
              <a:p>
                <a:endParaRPr lang="en-US" dirty="0">
                  <a:solidFill>
                    <a:schemeClr val="bg1"/>
                  </a:solidFill>
                </a:endParaRPr>
              </a:p>
            </p:txBody>
          </p:sp>
        </mc:Choice>
        <mc:Fallback xmlns="">
          <p:sp>
            <p:nvSpPr>
              <p:cNvPr id="2" name="Rectangle 3">
                <a:extLst>
                  <a:ext uri="{FF2B5EF4-FFF2-40B4-BE49-F238E27FC236}">
                    <a16:creationId xmlns:a16="http://schemas.microsoft.com/office/drawing/2014/main" id="{EA2C8613-F10E-CD99-9532-FA92BD19AD1B}"/>
                  </a:ext>
                </a:extLst>
              </p:cNvPr>
              <p:cNvSpPr txBox="1">
                <a:spLocks noRot="1" noChangeAspect="1" noMove="1" noResize="1" noEditPoints="1" noAdjustHandles="1" noChangeArrowheads="1" noChangeShapeType="1" noTextEdit="1"/>
              </p:cNvSpPr>
              <p:nvPr>
                <p:custDataLst>
                  <p:tags r:id="rId11"/>
                </p:custDataLst>
              </p:nvPr>
            </p:nvSpPr>
            <p:spPr>
              <a:xfrm>
                <a:off x="963386" y="1147356"/>
                <a:ext cx="10439399" cy="1419497"/>
              </a:xfrm>
              <a:prstGeom prst="rect">
                <a:avLst/>
              </a:prstGeom>
              <a:blipFill>
                <a:blip r:embed="rId12"/>
                <a:stretch>
                  <a:fillRect l="-850"/>
                </a:stretch>
              </a:blipFill>
              <a:ln>
                <a:solidFill>
                  <a:schemeClr val="bg1"/>
                </a:solidFill>
              </a:ln>
            </p:spPr>
            <p:txBody>
              <a:bodyPr/>
              <a:lstStyle/>
              <a:p>
                <a:r>
                  <a:rPr lang="en-US">
                    <a:noFill/>
                  </a:rPr>
                  <a:t> </a:t>
                </a:r>
              </a:p>
            </p:txBody>
          </p:sp>
        </mc:Fallback>
      </mc:AlternateContent>
      <p:sp>
        <p:nvSpPr>
          <p:cNvPr id="3" name="Rectangle 3">
            <a:extLst>
              <a:ext uri="{FF2B5EF4-FFF2-40B4-BE49-F238E27FC236}">
                <a16:creationId xmlns:a16="http://schemas.microsoft.com/office/drawing/2014/main" id="{55E6F69C-BC79-96E1-D553-0DAFC2D15B11}"/>
              </a:ext>
            </a:extLst>
          </p:cNvPr>
          <p:cNvSpPr txBox="1">
            <a:spLocks noChangeArrowheads="1"/>
          </p:cNvSpPr>
          <p:nvPr>
            <p:custDataLst>
              <p:tags r:id="rId4"/>
            </p:custDataLst>
          </p:nvPr>
        </p:nvSpPr>
        <p:spPr>
          <a:xfrm>
            <a:off x="963386" y="657501"/>
            <a:ext cx="1178923" cy="5181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Claim:</a:t>
            </a:r>
          </a:p>
        </p:txBody>
      </p:sp>
      <p:grpSp>
        <p:nvGrpSpPr>
          <p:cNvPr id="26" name="Group 25">
            <a:extLst>
              <a:ext uri="{FF2B5EF4-FFF2-40B4-BE49-F238E27FC236}">
                <a16:creationId xmlns:a16="http://schemas.microsoft.com/office/drawing/2014/main" id="{2D81BAD9-254F-F4B4-EE93-764A9C05BA2B}"/>
              </a:ext>
            </a:extLst>
          </p:cNvPr>
          <p:cNvGrpSpPr/>
          <p:nvPr/>
        </p:nvGrpSpPr>
        <p:grpSpPr>
          <a:xfrm>
            <a:off x="1550124" y="3927564"/>
            <a:ext cx="3979817" cy="2547048"/>
            <a:chOff x="1550124" y="3927564"/>
            <a:chExt cx="3979817" cy="2547048"/>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405D0F0-2DE7-46B5-E3E7-20F900CF59AF}"/>
                    </a:ext>
                  </a:extLst>
                </p:cNvPr>
                <p:cNvSpPr/>
                <p:nvPr/>
              </p:nvSpPr>
              <p:spPr>
                <a:xfrm>
                  <a:off x="1705939" y="4134393"/>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5" name="Oval 4">
                  <a:extLst>
                    <a:ext uri="{FF2B5EF4-FFF2-40B4-BE49-F238E27FC236}">
                      <a16:creationId xmlns:a16="http://schemas.microsoft.com/office/drawing/2014/main" id="{0405D0F0-2DE7-46B5-E3E7-20F900CF59AF}"/>
                    </a:ext>
                  </a:extLst>
                </p:cNvPr>
                <p:cNvSpPr>
                  <a:spLocks noRot="1" noChangeAspect="1" noMove="1" noResize="1" noEditPoints="1" noAdjustHandles="1" noChangeArrowheads="1" noChangeShapeType="1" noTextEdit="1"/>
                </p:cNvSpPr>
                <p:nvPr/>
              </p:nvSpPr>
              <p:spPr>
                <a:xfrm>
                  <a:off x="1705939" y="4134393"/>
                  <a:ext cx="740229" cy="740229"/>
                </a:xfrm>
                <a:prstGeom prst="ellipse">
                  <a:avLst/>
                </a:prstGeom>
                <a:blipFill>
                  <a:blip r:embed="rId1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6ECE9BA-4262-0358-3E97-CD76B5EDC6E3}"/>
                    </a:ext>
                  </a:extLst>
                </p:cNvPr>
                <p:cNvSpPr/>
                <p:nvPr/>
              </p:nvSpPr>
              <p:spPr>
                <a:xfrm>
                  <a:off x="2718310" y="4134393"/>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6" name="Oval 5">
                  <a:extLst>
                    <a:ext uri="{FF2B5EF4-FFF2-40B4-BE49-F238E27FC236}">
                      <a16:creationId xmlns:a16="http://schemas.microsoft.com/office/drawing/2014/main" id="{76ECE9BA-4262-0358-3E97-CD76B5EDC6E3}"/>
                    </a:ext>
                  </a:extLst>
                </p:cNvPr>
                <p:cNvSpPr>
                  <a:spLocks noRot="1" noChangeAspect="1" noMove="1" noResize="1" noEditPoints="1" noAdjustHandles="1" noChangeArrowheads="1" noChangeShapeType="1" noTextEdit="1"/>
                </p:cNvSpPr>
                <p:nvPr/>
              </p:nvSpPr>
              <p:spPr>
                <a:xfrm>
                  <a:off x="2718310" y="4134393"/>
                  <a:ext cx="740229" cy="740229"/>
                </a:xfrm>
                <a:prstGeom prst="ellipse">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F3BCA352-DC51-BECD-1AF4-55BFF111AB39}"/>
                    </a:ext>
                  </a:extLst>
                </p:cNvPr>
                <p:cNvSpPr/>
                <p:nvPr/>
              </p:nvSpPr>
              <p:spPr>
                <a:xfrm>
                  <a:off x="3605348" y="4134392"/>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7" name="Oval 6">
                  <a:extLst>
                    <a:ext uri="{FF2B5EF4-FFF2-40B4-BE49-F238E27FC236}">
                      <a16:creationId xmlns:a16="http://schemas.microsoft.com/office/drawing/2014/main" id="{F3BCA352-DC51-BECD-1AF4-55BFF111AB39}"/>
                    </a:ext>
                  </a:extLst>
                </p:cNvPr>
                <p:cNvSpPr>
                  <a:spLocks noRot="1" noChangeAspect="1" noMove="1" noResize="1" noEditPoints="1" noAdjustHandles="1" noChangeArrowheads="1" noChangeShapeType="1" noTextEdit="1"/>
                </p:cNvSpPr>
                <p:nvPr/>
              </p:nvSpPr>
              <p:spPr>
                <a:xfrm>
                  <a:off x="3605348" y="4134392"/>
                  <a:ext cx="740229" cy="740229"/>
                </a:xfrm>
                <a:prstGeom prst="ellipse">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A8F890E6-52A4-14EE-636A-20083B46D0D1}"/>
                    </a:ext>
                  </a:extLst>
                </p:cNvPr>
                <p:cNvSpPr/>
                <p:nvPr/>
              </p:nvSpPr>
              <p:spPr>
                <a:xfrm>
                  <a:off x="2718310" y="500089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5</m:t>
                            </m:r>
                          </m:sub>
                        </m:sSub>
                      </m:oMath>
                    </m:oMathPara>
                  </a14:m>
                  <a:endParaRPr lang="en-US" dirty="0">
                    <a:solidFill>
                      <a:schemeClr val="bg1"/>
                    </a:solidFill>
                  </a:endParaRPr>
                </a:p>
              </p:txBody>
            </p:sp>
          </mc:Choice>
          <mc:Fallback xmlns="">
            <p:sp>
              <p:nvSpPr>
                <p:cNvPr id="8" name="Oval 7">
                  <a:extLst>
                    <a:ext uri="{FF2B5EF4-FFF2-40B4-BE49-F238E27FC236}">
                      <a16:creationId xmlns:a16="http://schemas.microsoft.com/office/drawing/2014/main" id="{A8F890E6-52A4-14EE-636A-20083B46D0D1}"/>
                    </a:ext>
                  </a:extLst>
                </p:cNvPr>
                <p:cNvSpPr>
                  <a:spLocks noRot="1" noChangeAspect="1" noMove="1" noResize="1" noEditPoints="1" noAdjustHandles="1" noChangeArrowheads="1" noChangeShapeType="1" noTextEdit="1"/>
                </p:cNvSpPr>
                <p:nvPr/>
              </p:nvSpPr>
              <p:spPr>
                <a:xfrm>
                  <a:off x="2718310" y="5000896"/>
                  <a:ext cx="740229" cy="740229"/>
                </a:xfrm>
                <a:prstGeom prst="ellipse">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DEC7532F-B900-9BB0-B5DE-AAC585078142}"/>
                    </a:ext>
                  </a:extLst>
                </p:cNvPr>
                <p:cNvSpPr/>
                <p:nvPr/>
              </p:nvSpPr>
              <p:spPr>
                <a:xfrm>
                  <a:off x="3605348" y="500089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9" name="Oval 8">
                  <a:extLst>
                    <a:ext uri="{FF2B5EF4-FFF2-40B4-BE49-F238E27FC236}">
                      <a16:creationId xmlns:a16="http://schemas.microsoft.com/office/drawing/2014/main" id="{DEC7532F-B900-9BB0-B5DE-AAC585078142}"/>
                    </a:ext>
                  </a:extLst>
                </p:cNvPr>
                <p:cNvSpPr>
                  <a:spLocks noRot="1" noChangeAspect="1" noMove="1" noResize="1" noEditPoints="1" noAdjustHandles="1" noChangeArrowheads="1" noChangeShapeType="1" noTextEdit="1"/>
                </p:cNvSpPr>
                <p:nvPr/>
              </p:nvSpPr>
              <p:spPr>
                <a:xfrm>
                  <a:off x="3605348" y="5000895"/>
                  <a:ext cx="740229" cy="740229"/>
                </a:xfrm>
                <a:prstGeom prst="ellipse">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C9A1F0DE-FEF6-D600-AB81-C0F31CB073C9}"/>
                    </a:ext>
                  </a:extLst>
                </p:cNvPr>
                <p:cNvSpPr/>
                <p:nvPr/>
              </p:nvSpPr>
              <p:spPr>
                <a:xfrm>
                  <a:off x="4492386" y="500742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0" name="Oval 9">
                  <a:extLst>
                    <a:ext uri="{FF2B5EF4-FFF2-40B4-BE49-F238E27FC236}">
                      <a16:creationId xmlns:a16="http://schemas.microsoft.com/office/drawing/2014/main" id="{C9A1F0DE-FEF6-D600-AB81-C0F31CB073C9}"/>
                    </a:ext>
                  </a:extLst>
                </p:cNvPr>
                <p:cNvSpPr>
                  <a:spLocks noRot="1" noChangeAspect="1" noMove="1" noResize="1" noEditPoints="1" noAdjustHandles="1" noChangeArrowheads="1" noChangeShapeType="1" noTextEdit="1"/>
                </p:cNvSpPr>
                <p:nvPr/>
              </p:nvSpPr>
              <p:spPr>
                <a:xfrm>
                  <a:off x="4492386" y="5007425"/>
                  <a:ext cx="740229" cy="740229"/>
                </a:xfrm>
                <a:prstGeom prst="ellipse">
                  <a:avLst/>
                </a:prstGeom>
                <a:blipFill>
                  <a:blip r:embed="rId1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261DBE22-EB2D-99C9-7A55-9AA3EBBCCE07}"/>
                    </a:ext>
                  </a:extLst>
                </p:cNvPr>
                <p:cNvSpPr/>
                <p:nvPr/>
              </p:nvSpPr>
              <p:spPr>
                <a:xfrm>
                  <a:off x="4492387" y="413439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1" name="Oval 10">
                  <a:extLst>
                    <a:ext uri="{FF2B5EF4-FFF2-40B4-BE49-F238E27FC236}">
                      <a16:creationId xmlns:a16="http://schemas.microsoft.com/office/drawing/2014/main" id="{261DBE22-EB2D-99C9-7A55-9AA3EBBCCE07}"/>
                    </a:ext>
                  </a:extLst>
                </p:cNvPr>
                <p:cNvSpPr>
                  <a:spLocks noRot="1" noChangeAspect="1" noMove="1" noResize="1" noEditPoints="1" noAdjustHandles="1" noChangeArrowheads="1" noChangeShapeType="1" noTextEdit="1"/>
                </p:cNvSpPr>
                <p:nvPr/>
              </p:nvSpPr>
              <p:spPr>
                <a:xfrm>
                  <a:off x="4492387" y="4134391"/>
                  <a:ext cx="740229" cy="740229"/>
                </a:xfrm>
                <a:prstGeom prst="ellipse">
                  <a:avLst/>
                </a:prstGeom>
                <a:blipFill>
                  <a:blip r:embed="rId19"/>
                  <a:stretch>
                    <a:fillRect/>
                  </a:stretch>
                </a:blipFill>
                <a:ln>
                  <a:solidFill>
                    <a:schemeClr val="bg1"/>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6D5104EC-EF2D-AF0B-CC6F-D5C9C6A31409}"/>
                </a:ext>
              </a:extLst>
            </p:cNvPr>
            <p:cNvSpPr/>
            <p:nvPr/>
          </p:nvSpPr>
          <p:spPr>
            <a:xfrm>
              <a:off x="1550124" y="3927564"/>
              <a:ext cx="3979817" cy="2547048"/>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3">
                  <a:extLst>
                    <a:ext uri="{FF2B5EF4-FFF2-40B4-BE49-F238E27FC236}">
                      <a16:creationId xmlns:a16="http://schemas.microsoft.com/office/drawing/2014/main" id="{DBA18174-DF26-17EF-D102-AF0CDF28862A}"/>
                    </a:ext>
                  </a:extLst>
                </p:cNvPr>
                <p:cNvSpPr txBox="1">
                  <a:spLocks noChangeArrowheads="1"/>
                </p:cNvSpPr>
                <p:nvPr>
                  <p:custDataLst>
                    <p:tags r:id="rId8"/>
                  </p:custDataLst>
                </p:nvPr>
              </p:nvSpPr>
              <p:spPr>
                <a:xfrm>
                  <a:off x="1607795" y="5420877"/>
                  <a:ext cx="1202724" cy="105373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𝑛</m:t>
                        </m:r>
                      </m:oMath>
                    </m:oMathPara>
                  </a14:m>
                  <a:br>
                    <a:rPr lang="en-US" b="0" dirty="0"/>
                  </a:br>
                  <a:endParaRPr lang="en-US" dirty="0"/>
                </a:p>
              </p:txBody>
            </p:sp>
          </mc:Choice>
          <mc:Fallback xmlns="">
            <p:sp>
              <p:nvSpPr>
                <p:cNvPr id="13" name="Rectangle 3">
                  <a:extLst>
                    <a:ext uri="{FF2B5EF4-FFF2-40B4-BE49-F238E27FC236}">
                      <a16:creationId xmlns:a16="http://schemas.microsoft.com/office/drawing/2014/main" id="{DBA18174-DF26-17EF-D102-AF0CDF28862A}"/>
                    </a:ext>
                  </a:extLst>
                </p:cNvPr>
                <p:cNvSpPr txBox="1">
                  <a:spLocks noRot="1" noChangeAspect="1" noMove="1" noResize="1" noEditPoints="1" noAdjustHandles="1" noChangeArrowheads="1" noChangeShapeType="1" noTextEdit="1"/>
                </p:cNvSpPr>
                <p:nvPr>
                  <p:custDataLst>
                    <p:tags r:id="rId20"/>
                  </p:custDataLst>
                </p:nvPr>
              </p:nvSpPr>
              <p:spPr>
                <a:xfrm>
                  <a:off x="1607795" y="5420877"/>
                  <a:ext cx="1202724" cy="105373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EAB8D111-3086-BBC2-DC9C-2BD25F18AD22}"/>
                    </a:ext>
                  </a:extLst>
                </p:cNvPr>
                <p:cNvSpPr txBox="1">
                  <a:spLocks noChangeArrowheads="1"/>
                </p:cNvSpPr>
                <p:nvPr>
                  <p:custDataLst>
                    <p:tags r:id="rId9"/>
                  </p:custDataLst>
                </p:nvPr>
              </p:nvSpPr>
              <p:spPr>
                <a:xfrm>
                  <a:off x="3333969" y="5893520"/>
                  <a:ext cx="2195972" cy="5450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t>Makes </a:t>
                  </a:r>
                  <a14:m>
                    <m:oMath xmlns:m="http://schemas.openxmlformats.org/officeDocument/2006/math">
                      <m:r>
                        <a:rPr lang="en-US" b="0" i="1" smtClean="0">
                          <a:solidFill>
                            <a:schemeClr val="accent4"/>
                          </a:solidFill>
                          <a:latin typeface="Cambria Math" panose="02040503050406030204" pitchFamily="18" charset="0"/>
                        </a:rPr>
                        <m:t>𝐴</m:t>
                      </m:r>
                    </m:oMath>
                  </a14:m>
                  <a:r>
                    <a:rPr lang="en-US" dirty="0"/>
                    <a:t> change</a:t>
                  </a:r>
                </a:p>
              </p:txBody>
            </p:sp>
          </mc:Choice>
          <mc:Fallback xmlns="">
            <p:sp>
              <p:nvSpPr>
                <p:cNvPr id="14" name="Rectangle 3">
                  <a:extLst>
                    <a:ext uri="{FF2B5EF4-FFF2-40B4-BE49-F238E27FC236}">
                      <a16:creationId xmlns:a16="http://schemas.microsoft.com/office/drawing/2014/main" id="{EAB8D111-3086-BBC2-DC9C-2BD25F18AD22}"/>
                    </a:ext>
                  </a:extLst>
                </p:cNvPr>
                <p:cNvSpPr txBox="1">
                  <a:spLocks noRot="1" noChangeAspect="1" noMove="1" noResize="1" noEditPoints="1" noAdjustHandles="1" noChangeArrowheads="1" noChangeShapeType="1" noTextEdit="1"/>
                </p:cNvSpPr>
                <p:nvPr>
                  <p:custDataLst>
                    <p:tags r:id="rId22"/>
                  </p:custDataLst>
                </p:nvPr>
              </p:nvSpPr>
              <p:spPr>
                <a:xfrm>
                  <a:off x="3333969" y="5893520"/>
                  <a:ext cx="2195972" cy="545058"/>
                </a:xfrm>
                <a:prstGeom prst="rect">
                  <a:avLst/>
                </a:prstGeom>
                <a:blipFill>
                  <a:blip r:embed="rId23"/>
                  <a:stretch>
                    <a:fillRect l="-3448" t="-2326" b="-930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Rectangle 3">
                <a:extLst>
                  <a:ext uri="{FF2B5EF4-FFF2-40B4-BE49-F238E27FC236}">
                    <a16:creationId xmlns:a16="http://schemas.microsoft.com/office/drawing/2014/main" id="{1EF2CD59-4EE7-404C-6E05-D6BD59A85116}"/>
                  </a:ext>
                </a:extLst>
              </p:cNvPr>
              <p:cNvSpPr txBox="1">
                <a:spLocks noChangeArrowheads="1"/>
              </p:cNvSpPr>
              <p:nvPr>
                <p:custDataLst>
                  <p:tags r:id="rId5"/>
                </p:custDataLst>
              </p:nvPr>
            </p:nvSpPr>
            <p:spPr>
              <a:xfrm>
                <a:off x="6893483" y="3113108"/>
                <a:ext cx="4279616" cy="62287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…but this is NOT optimal for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a14:m>
                <a:endParaRPr lang="en-US" dirty="0"/>
              </a:p>
            </p:txBody>
          </p:sp>
        </mc:Choice>
        <mc:Fallback xmlns="">
          <p:sp>
            <p:nvSpPr>
              <p:cNvPr id="15" name="Rectangle 3">
                <a:extLst>
                  <a:ext uri="{FF2B5EF4-FFF2-40B4-BE49-F238E27FC236}">
                    <a16:creationId xmlns:a16="http://schemas.microsoft.com/office/drawing/2014/main" id="{1EF2CD59-4EE7-404C-6E05-D6BD59A85116}"/>
                  </a:ext>
                </a:extLst>
              </p:cNvPr>
              <p:cNvSpPr txBox="1">
                <a:spLocks noRot="1" noChangeAspect="1" noMove="1" noResize="1" noEditPoints="1" noAdjustHandles="1" noChangeArrowheads="1" noChangeShapeType="1" noTextEdit="1"/>
              </p:cNvSpPr>
              <p:nvPr>
                <p:custDataLst>
                  <p:tags r:id="rId24"/>
                </p:custDataLst>
              </p:nvPr>
            </p:nvSpPr>
            <p:spPr>
              <a:xfrm>
                <a:off x="6893483" y="3113108"/>
                <a:ext cx="4279616" cy="622871"/>
              </a:xfrm>
              <a:prstGeom prst="rect">
                <a:avLst/>
              </a:prstGeom>
              <a:blipFill>
                <a:blip r:embed="rId25"/>
                <a:stretch>
                  <a:fillRect l="-1775" t="-2000"/>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39202A7D-01DB-B121-DFF0-117E8778630E}"/>
              </a:ext>
            </a:extLst>
          </p:cNvPr>
          <p:cNvGrpSpPr/>
          <p:nvPr/>
        </p:nvGrpSpPr>
        <p:grpSpPr>
          <a:xfrm>
            <a:off x="6467051" y="3927564"/>
            <a:ext cx="4406249" cy="2547048"/>
            <a:chOff x="6467051" y="3927564"/>
            <a:chExt cx="4406249" cy="2547048"/>
          </a:xfrm>
        </p:grpSpPr>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D8FF8460-9725-90BE-881C-9E05C0804348}"/>
                    </a:ext>
                  </a:extLst>
                </p:cNvPr>
                <p:cNvSpPr/>
                <p:nvPr/>
              </p:nvSpPr>
              <p:spPr>
                <a:xfrm>
                  <a:off x="6467051" y="4134390"/>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6" name="Oval 15">
                  <a:extLst>
                    <a:ext uri="{FF2B5EF4-FFF2-40B4-BE49-F238E27FC236}">
                      <a16:creationId xmlns:a16="http://schemas.microsoft.com/office/drawing/2014/main" id="{D8FF8460-9725-90BE-881C-9E05C0804348}"/>
                    </a:ext>
                  </a:extLst>
                </p:cNvPr>
                <p:cNvSpPr>
                  <a:spLocks noRot="1" noChangeAspect="1" noMove="1" noResize="1" noEditPoints="1" noAdjustHandles="1" noChangeArrowheads="1" noChangeShapeType="1" noTextEdit="1"/>
                </p:cNvSpPr>
                <p:nvPr/>
              </p:nvSpPr>
              <p:spPr>
                <a:xfrm>
                  <a:off x="6467051" y="4134390"/>
                  <a:ext cx="740229" cy="740229"/>
                </a:xfrm>
                <a:prstGeom prst="ellipse">
                  <a:avLst/>
                </a:prstGeom>
                <a:blipFill>
                  <a:blip r:embed="rId2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A953168A-A5A5-95CE-DCE7-1A446FB10DF5}"/>
                    </a:ext>
                  </a:extLst>
                </p:cNvPr>
                <p:cNvSpPr/>
                <p:nvPr/>
              </p:nvSpPr>
              <p:spPr>
                <a:xfrm>
                  <a:off x="8061669" y="4134393"/>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7" name="Oval 16">
                  <a:extLst>
                    <a:ext uri="{FF2B5EF4-FFF2-40B4-BE49-F238E27FC236}">
                      <a16:creationId xmlns:a16="http://schemas.microsoft.com/office/drawing/2014/main" id="{A953168A-A5A5-95CE-DCE7-1A446FB10DF5}"/>
                    </a:ext>
                  </a:extLst>
                </p:cNvPr>
                <p:cNvSpPr>
                  <a:spLocks noRot="1" noChangeAspect="1" noMove="1" noResize="1" noEditPoints="1" noAdjustHandles="1" noChangeArrowheads="1" noChangeShapeType="1" noTextEdit="1"/>
                </p:cNvSpPr>
                <p:nvPr/>
              </p:nvSpPr>
              <p:spPr>
                <a:xfrm>
                  <a:off x="8061669" y="4134393"/>
                  <a:ext cx="740229" cy="740229"/>
                </a:xfrm>
                <a:prstGeom prst="ellipse">
                  <a:avLst/>
                </a:prstGeom>
                <a:blipFill>
                  <a:blip r:embed="rId2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1C5EAF18-6C23-FE16-3901-140399D0FB4E}"/>
                    </a:ext>
                  </a:extLst>
                </p:cNvPr>
                <p:cNvSpPr/>
                <p:nvPr/>
              </p:nvSpPr>
              <p:spPr>
                <a:xfrm>
                  <a:off x="8948707" y="4134392"/>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8" name="Oval 17">
                  <a:extLst>
                    <a:ext uri="{FF2B5EF4-FFF2-40B4-BE49-F238E27FC236}">
                      <a16:creationId xmlns:a16="http://schemas.microsoft.com/office/drawing/2014/main" id="{1C5EAF18-6C23-FE16-3901-140399D0FB4E}"/>
                    </a:ext>
                  </a:extLst>
                </p:cNvPr>
                <p:cNvSpPr>
                  <a:spLocks noRot="1" noChangeAspect="1" noMove="1" noResize="1" noEditPoints="1" noAdjustHandles="1" noChangeArrowheads="1" noChangeShapeType="1" noTextEdit="1"/>
                </p:cNvSpPr>
                <p:nvPr/>
              </p:nvSpPr>
              <p:spPr>
                <a:xfrm>
                  <a:off x="8948707" y="4134392"/>
                  <a:ext cx="740229" cy="740229"/>
                </a:xfrm>
                <a:prstGeom prst="ellipse">
                  <a:avLst/>
                </a:prstGeom>
                <a:blipFill>
                  <a:blip r:embed="rId2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0DF35CF2-C0C9-F63B-0282-45F6DCDFA619}"/>
                    </a:ext>
                  </a:extLst>
                </p:cNvPr>
                <p:cNvSpPr/>
                <p:nvPr/>
              </p:nvSpPr>
              <p:spPr>
                <a:xfrm>
                  <a:off x="8061669" y="500089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5</m:t>
                            </m:r>
                          </m:sub>
                        </m:sSub>
                      </m:oMath>
                    </m:oMathPara>
                  </a14:m>
                  <a:endParaRPr lang="en-US" dirty="0">
                    <a:solidFill>
                      <a:schemeClr val="bg1"/>
                    </a:solidFill>
                  </a:endParaRPr>
                </a:p>
              </p:txBody>
            </p:sp>
          </mc:Choice>
          <mc:Fallback xmlns="">
            <p:sp>
              <p:nvSpPr>
                <p:cNvPr id="19" name="Oval 18">
                  <a:extLst>
                    <a:ext uri="{FF2B5EF4-FFF2-40B4-BE49-F238E27FC236}">
                      <a16:creationId xmlns:a16="http://schemas.microsoft.com/office/drawing/2014/main" id="{0DF35CF2-C0C9-F63B-0282-45F6DCDFA619}"/>
                    </a:ext>
                  </a:extLst>
                </p:cNvPr>
                <p:cNvSpPr>
                  <a:spLocks noRot="1" noChangeAspect="1" noMove="1" noResize="1" noEditPoints="1" noAdjustHandles="1" noChangeArrowheads="1" noChangeShapeType="1" noTextEdit="1"/>
                </p:cNvSpPr>
                <p:nvPr/>
              </p:nvSpPr>
              <p:spPr>
                <a:xfrm>
                  <a:off x="8061669" y="5000896"/>
                  <a:ext cx="740229" cy="740229"/>
                </a:xfrm>
                <a:prstGeom prst="ellipse">
                  <a:avLst/>
                </a:prstGeom>
                <a:blipFill>
                  <a:blip r:embed="rId29"/>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3A2D9203-EF80-50D0-FF02-CAC21D110645}"/>
                    </a:ext>
                  </a:extLst>
                </p:cNvPr>
                <p:cNvSpPr/>
                <p:nvPr/>
              </p:nvSpPr>
              <p:spPr>
                <a:xfrm>
                  <a:off x="8948707" y="500089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0" name="Oval 19">
                  <a:extLst>
                    <a:ext uri="{FF2B5EF4-FFF2-40B4-BE49-F238E27FC236}">
                      <a16:creationId xmlns:a16="http://schemas.microsoft.com/office/drawing/2014/main" id="{3A2D9203-EF80-50D0-FF02-CAC21D110645}"/>
                    </a:ext>
                  </a:extLst>
                </p:cNvPr>
                <p:cNvSpPr>
                  <a:spLocks noRot="1" noChangeAspect="1" noMove="1" noResize="1" noEditPoints="1" noAdjustHandles="1" noChangeArrowheads="1" noChangeShapeType="1" noTextEdit="1"/>
                </p:cNvSpPr>
                <p:nvPr/>
              </p:nvSpPr>
              <p:spPr>
                <a:xfrm>
                  <a:off x="8948707" y="5000895"/>
                  <a:ext cx="740229" cy="740229"/>
                </a:xfrm>
                <a:prstGeom prst="ellipse">
                  <a:avLst/>
                </a:prstGeom>
                <a:blipFill>
                  <a:blip r:embed="rId3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E28BC8DD-73AA-2664-F619-784F630FD844}"/>
                    </a:ext>
                  </a:extLst>
                </p:cNvPr>
                <p:cNvSpPr/>
                <p:nvPr/>
              </p:nvSpPr>
              <p:spPr>
                <a:xfrm>
                  <a:off x="9835745" y="500742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21" name="Oval 20">
                  <a:extLst>
                    <a:ext uri="{FF2B5EF4-FFF2-40B4-BE49-F238E27FC236}">
                      <a16:creationId xmlns:a16="http://schemas.microsoft.com/office/drawing/2014/main" id="{E28BC8DD-73AA-2664-F619-784F630FD844}"/>
                    </a:ext>
                  </a:extLst>
                </p:cNvPr>
                <p:cNvSpPr>
                  <a:spLocks noRot="1" noChangeAspect="1" noMove="1" noResize="1" noEditPoints="1" noAdjustHandles="1" noChangeArrowheads="1" noChangeShapeType="1" noTextEdit="1"/>
                </p:cNvSpPr>
                <p:nvPr/>
              </p:nvSpPr>
              <p:spPr>
                <a:xfrm>
                  <a:off x="9835745" y="5007425"/>
                  <a:ext cx="740229" cy="740229"/>
                </a:xfrm>
                <a:prstGeom prst="ellipse">
                  <a:avLst/>
                </a:prstGeom>
                <a:blipFill>
                  <a:blip r:embed="rId31"/>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FD5A7003-2879-852B-9012-35F640A372C2}"/>
                    </a:ext>
                  </a:extLst>
                </p:cNvPr>
                <p:cNvSpPr/>
                <p:nvPr/>
              </p:nvSpPr>
              <p:spPr>
                <a:xfrm>
                  <a:off x="9835746" y="413439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2" name="Oval 21">
                  <a:extLst>
                    <a:ext uri="{FF2B5EF4-FFF2-40B4-BE49-F238E27FC236}">
                      <a16:creationId xmlns:a16="http://schemas.microsoft.com/office/drawing/2014/main" id="{FD5A7003-2879-852B-9012-35F640A372C2}"/>
                    </a:ext>
                  </a:extLst>
                </p:cNvPr>
                <p:cNvSpPr>
                  <a:spLocks noRot="1" noChangeAspect="1" noMove="1" noResize="1" noEditPoints="1" noAdjustHandles="1" noChangeArrowheads="1" noChangeShapeType="1" noTextEdit="1"/>
                </p:cNvSpPr>
                <p:nvPr/>
              </p:nvSpPr>
              <p:spPr>
                <a:xfrm>
                  <a:off x="9835746" y="4134391"/>
                  <a:ext cx="740229" cy="740229"/>
                </a:xfrm>
                <a:prstGeom prst="ellipse">
                  <a:avLst/>
                </a:prstGeom>
                <a:blipFill>
                  <a:blip r:embed="rId32"/>
                  <a:stretch>
                    <a:fillRect/>
                  </a:stretch>
                </a:blipFill>
                <a:ln>
                  <a:solidFill>
                    <a:schemeClr val="bg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84663FE4-FACF-BC6D-B143-BC31E200AD9A}"/>
                </a:ext>
              </a:extLst>
            </p:cNvPr>
            <p:cNvSpPr/>
            <p:nvPr/>
          </p:nvSpPr>
          <p:spPr>
            <a:xfrm>
              <a:off x="7488139" y="3927564"/>
              <a:ext cx="3385161" cy="254704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3">
                  <a:extLst>
                    <a:ext uri="{FF2B5EF4-FFF2-40B4-BE49-F238E27FC236}">
                      <a16:creationId xmlns:a16="http://schemas.microsoft.com/office/drawing/2014/main" id="{B6EB22F7-6801-3602-F2DB-A29972346CCB}"/>
                    </a:ext>
                  </a:extLst>
                </p:cNvPr>
                <p:cNvSpPr txBox="1">
                  <a:spLocks noChangeArrowheads="1"/>
                </p:cNvSpPr>
                <p:nvPr>
                  <p:custDataLst>
                    <p:tags r:id="rId6"/>
                  </p:custDataLst>
                </p:nvPr>
              </p:nvSpPr>
              <p:spPr>
                <a:xfrm>
                  <a:off x="7454541" y="5697167"/>
                  <a:ext cx="1347357" cy="7774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br>
                    <a:rPr lang="en-US" b="0" dirty="0"/>
                  </a:br>
                  <a:endParaRPr lang="en-US" dirty="0"/>
                </a:p>
              </p:txBody>
            </p:sp>
          </mc:Choice>
          <mc:Fallback xmlns="">
            <p:sp>
              <p:nvSpPr>
                <p:cNvPr id="24" name="Rectangle 3">
                  <a:extLst>
                    <a:ext uri="{FF2B5EF4-FFF2-40B4-BE49-F238E27FC236}">
                      <a16:creationId xmlns:a16="http://schemas.microsoft.com/office/drawing/2014/main" id="{B6EB22F7-6801-3602-F2DB-A29972346CCB}"/>
                    </a:ext>
                  </a:extLst>
                </p:cNvPr>
                <p:cNvSpPr txBox="1">
                  <a:spLocks noRot="1" noChangeAspect="1" noMove="1" noResize="1" noEditPoints="1" noAdjustHandles="1" noChangeArrowheads="1" noChangeShapeType="1" noTextEdit="1"/>
                </p:cNvSpPr>
                <p:nvPr>
                  <p:custDataLst>
                    <p:tags r:id="rId33"/>
                  </p:custDataLst>
                </p:nvPr>
              </p:nvSpPr>
              <p:spPr>
                <a:xfrm>
                  <a:off x="7454541" y="5697167"/>
                  <a:ext cx="1347357" cy="777445"/>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3">
                  <a:extLst>
                    <a:ext uri="{FF2B5EF4-FFF2-40B4-BE49-F238E27FC236}">
                      <a16:creationId xmlns:a16="http://schemas.microsoft.com/office/drawing/2014/main" id="{F25199C6-0489-9AB1-4CC8-A19ED321E204}"/>
                    </a:ext>
                  </a:extLst>
                </p:cNvPr>
                <p:cNvSpPr txBox="1">
                  <a:spLocks noChangeArrowheads="1"/>
                </p:cNvSpPr>
                <p:nvPr>
                  <p:custDataLst>
                    <p:tags r:id="rId7"/>
                  </p:custDataLst>
                </p:nvPr>
              </p:nvSpPr>
              <p:spPr>
                <a:xfrm>
                  <a:off x="8801898" y="6043748"/>
                  <a:ext cx="2071402" cy="3948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t>Makes </a:t>
                  </a:r>
                  <a14:m>
                    <m:oMath xmlns:m="http://schemas.openxmlformats.org/officeDocument/2006/math">
                      <m:r>
                        <a:rPr lang="en-US" b="0" i="1" smtClean="0">
                          <a:solidFill>
                            <a:schemeClr val="accent4"/>
                          </a:solidFill>
                          <a:latin typeface="Cambria Math" panose="02040503050406030204" pitchFamily="18" charset="0"/>
                        </a:rPr>
                        <m:t>𝐴</m:t>
                      </m:r>
                      <m:r>
                        <a:rPr lang="en-US" b="0" i="1" smtClean="0">
                          <a:solidFill>
                            <a:schemeClr val="accent4"/>
                          </a:solidFill>
                          <a:latin typeface="Cambria Math" panose="02040503050406030204" pitchFamily="18" charset="0"/>
                        </a:rPr>
                        <m:t>−</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𝑐</m:t>
                          </m:r>
                        </m:e>
                        <m:sub>
                          <m:r>
                            <a:rPr lang="en-US" b="0" i="1" smtClean="0">
                              <a:solidFill>
                                <a:schemeClr val="accent4"/>
                              </a:solidFill>
                              <a:latin typeface="Cambria Math" panose="02040503050406030204" pitchFamily="18" charset="0"/>
                            </a:rPr>
                            <m:t>1</m:t>
                          </m:r>
                        </m:sub>
                      </m:sSub>
                    </m:oMath>
                  </a14:m>
                  <a:r>
                    <a:rPr lang="en-US" dirty="0"/>
                    <a:t> change</a:t>
                  </a:r>
                </a:p>
              </p:txBody>
            </p:sp>
          </mc:Choice>
          <mc:Fallback xmlns="">
            <p:sp>
              <p:nvSpPr>
                <p:cNvPr id="25" name="Rectangle 3">
                  <a:extLst>
                    <a:ext uri="{FF2B5EF4-FFF2-40B4-BE49-F238E27FC236}">
                      <a16:creationId xmlns:a16="http://schemas.microsoft.com/office/drawing/2014/main" id="{F25199C6-0489-9AB1-4CC8-A19ED321E204}"/>
                    </a:ext>
                  </a:extLst>
                </p:cNvPr>
                <p:cNvSpPr txBox="1">
                  <a:spLocks noRot="1" noChangeAspect="1" noMove="1" noResize="1" noEditPoints="1" noAdjustHandles="1" noChangeArrowheads="1" noChangeShapeType="1" noTextEdit="1"/>
                </p:cNvSpPr>
                <p:nvPr>
                  <p:custDataLst>
                    <p:tags r:id="rId35"/>
                  </p:custDataLst>
                </p:nvPr>
              </p:nvSpPr>
              <p:spPr>
                <a:xfrm>
                  <a:off x="8801898" y="6043748"/>
                  <a:ext cx="2071402" cy="394830"/>
                </a:xfrm>
                <a:prstGeom prst="rect">
                  <a:avLst/>
                </a:prstGeom>
                <a:blipFill>
                  <a:blip r:embed="rId36"/>
                  <a:stretch>
                    <a:fillRect l="-1829" t="-3125" r="-1829" b="-9375"/>
                  </a:stretch>
                </a:blipFill>
              </p:spPr>
              <p:txBody>
                <a:bodyPr/>
                <a:lstStyle/>
                <a:p>
                  <a:r>
                    <a:rPr lang="en-US">
                      <a:noFill/>
                    </a:rPr>
                    <a:t> </a:t>
                  </a:r>
                </a:p>
              </p:txBody>
            </p:sp>
          </mc:Fallback>
        </mc:AlternateContent>
      </p:grpSp>
    </p:spTree>
    <p:extLst>
      <p:ext uri="{BB962C8B-B14F-4D97-AF65-F5344CB8AC3E}">
        <p14:creationId xmlns:p14="http://schemas.microsoft.com/office/powerpoint/2010/main" val="32380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52FDC-7550-6463-9B6A-480F00A37E30}"/>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2ABE5425-FF04-9B2E-4374-6F2261EE1FF7}"/>
              </a:ext>
            </a:extLst>
          </p:cNvPr>
          <p:cNvSpPr>
            <a:spLocks noGrp="1" noChangeArrowheads="1"/>
          </p:cNvSpPr>
          <p:nvPr>
            <p:ph type="title"/>
            <p:custDataLst>
              <p:tags r:id="rId1"/>
            </p:custDataLst>
          </p:nvPr>
        </p:nvSpPr>
        <p:spPr>
          <a:xfrm>
            <a:off x="1143001" y="226632"/>
            <a:ext cx="9905998" cy="600682"/>
          </a:xfrm>
        </p:spPr>
        <p:txBody>
          <a:bodyPr/>
          <a:lstStyle/>
          <a:p>
            <a:pPr algn="ctr"/>
            <a:r>
              <a:rPr lang="en-US" dirty="0"/>
              <a:t>Proof</a:t>
            </a:r>
          </a:p>
        </p:txBody>
      </p:sp>
      <p:sp>
        <p:nvSpPr>
          <p:cNvPr id="32771" name="Rectangle 3">
            <a:extLst>
              <a:ext uri="{FF2B5EF4-FFF2-40B4-BE49-F238E27FC236}">
                <a16:creationId xmlns:a16="http://schemas.microsoft.com/office/drawing/2014/main" id="{D98AB85B-5E0E-83AF-BF6E-6C8B34A23313}"/>
              </a:ext>
            </a:extLst>
          </p:cNvPr>
          <p:cNvSpPr>
            <a:spLocks noGrp="1" noChangeArrowheads="1"/>
          </p:cNvSpPr>
          <p:nvPr>
            <p:ph sz="quarter" idx="1"/>
            <p:custDataLst>
              <p:tags r:id="rId2"/>
            </p:custDataLst>
          </p:nvPr>
        </p:nvSpPr>
        <p:spPr>
          <a:xfrm>
            <a:off x="1347649" y="2729757"/>
            <a:ext cx="9701350" cy="545058"/>
          </a:xfrm>
          <a:ln>
            <a:solidFill>
              <a:schemeClr val="tx1">
                <a:lumMod val="95000"/>
              </a:schemeClr>
            </a:solidFill>
          </a:ln>
        </p:spPr>
        <p:txBody>
          <a:bodyPr>
            <a:normAutofit/>
          </a:bodyPr>
          <a:lstStyle/>
          <a:p>
            <a:pPr marL="0" indent="0">
              <a:buNone/>
            </a:pPr>
            <a:r>
              <a:rPr lang="en-US" dirty="0"/>
              <a:t>If C’ is not optimal, there is some way to make A-c_1 cents with fewer coins!</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E752A92F-2589-9150-890B-AFE4AF38DC1A}"/>
                  </a:ext>
                </a:extLst>
              </p:cNvPr>
              <p:cNvSpPr txBox="1">
                <a:spLocks noChangeArrowheads="1"/>
              </p:cNvSpPr>
              <p:nvPr>
                <p:custDataLst>
                  <p:tags r:id="rId3"/>
                </p:custDataLst>
              </p:nvPr>
            </p:nvSpPr>
            <p:spPr>
              <a:xfrm>
                <a:off x="963386" y="1147356"/>
                <a:ext cx="10439399" cy="1419497"/>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If </a:t>
                </a:r>
                <a14:m>
                  <m:oMath xmlns:m="http://schemas.openxmlformats.org/officeDocument/2006/math">
                    <m:r>
                      <m:rPr>
                        <m:sty m:val="p"/>
                      </m:rPr>
                      <a:rPr lang="en-US" smtClean="0">
                        <a:solidFill>
                          <a:schemeClr val="accent3"/>
                        </a:solidFill>
                        <a:latin typeface="Cambria Math" panose="02040503050406030204" pitchFamily="18" charset="0"/>
                      </a:rPr>
                      <m:t>C</m:t>
                    </m:r>
                    <m:r>
                      <a:rPr lang="en-US" i="1" smtClean="0">
                        <a:solidFill>
                          <a:schemeClr val="accent3"/>
                        </a:solidFill>
                        <a:latin typeface="Cambria Math" panose="02040503050406030204" pitchFamily="18" charset="0"/>
                      </a:rPr>
                      <m:t>=</m:t>
                    </m:r>
                    <m:d>
                      <m:dPr>
                        <m:begChr m:val="{"/>
                        <m:endChr m:val="}"/>
                        <m:ctrlPr>
                          <a:rPr lang="en-US" i="1" smtClean="0">
                            <a:solidFill>
                              <a:schemeClr val="accent3"/>
                            </a:solidFill>
                            <a:latin typeface="Cambria Math" panose="02040503050406030204" pitchFamily="18" charset="0"/>
                          </a:rPr>
                        </m:ctrlPr>
                      </m:dPr>
                      <m:e>
                        <m:sSub>
                          <m:sSubPr>
                            <m:ctrlPr>
                              <a:rPr lang="en-US" i="1" smtClean="0">
                                <a:solidFill>
                                  <a:schemeClr val="accent3"/>
                                </a:solidFill>
                                <a:latin typeface="Cambria Math" panose="02040503050406030204" pitchFamily="18" charset="0"/>
                              </a:rPr>
                            </m:ctrlPr>
                          </m:sSubPr>
                          <m:e>
                            <m:r>
                              <a:rPr lang="en-US" i="1" smtClean="0">
                                <a:solidFill>
                                  <a:schemeClr val="accent3"/>
                                </a:solidFill>
                                <a:latin typeface="Cambria Math" panose="02040503050406030204" pitchFamily="18" charset="0"/>
                              </a:rPr>
                              <m:t>𝑐</m:t>
                            </m:r>
                          </m:e>
                          <m:sub>
                            <m:r>
                              <a:rPr lang="en-US" i="1" smtClean="0">
                                <a:solidFill>
                                  <a:schemeClr val="accent3"/>
                                </a:solidFill>
                                <a:latin typeface="Cambria Math" panose="02040503050406030204" pitchFamily="18" charset="0"/>
                              </a:rPr>
                              <m:t>1</m:t>
                            </m:r>
                          </m:sub>
                        </m:sSub>
                        <m:r>
                          <a:rPr lang="en-US" i="1" smtClean="0">
                            <a:solidFill>
                              <a:schemeClr val="accent3"/>
                            </a:solidFill>
                            <a:latin typeface="Cambria Math" panose="02040503050406030204" pitchFamily="18" charset="0"/>
                          </a:rPr>
                          <m:t>,</m:t>
                        </m:r>
                        <m:sSub>
                          <m:sSubPr>
                            <m:ctrlPr>
                              <a:rPr lang="en-US" i="1" smtClean="0">
                                <a:solidFill>
                                  <a:schemeClr val="accent3"/>
                                </a:solidFill>
                                <a:latin typeface="Cambria Math" panose="02040503050406030204" pitchFamily="18" charset="0"/>
                              </a:rPr>
                            </m:ctrlPr>
                          </m:sSubPr>
                          <m:e>
                            <m:r>
                              <a:rPr lang="en-US" i="1" smtClean="0">
                                <a:solidFill>
                                  <a:schemeClr val="accent3"/>
                                </a:solidFill>
                                <a:latin typeface="Cambria Math" panose="02040503050406030204" pitchFamily="18" charset="0"/>
                              </a:rPr>
                              <m:t>𝑐</m:t>
                            </m:r>
                          </m:e>
                          <m:sub>
                            <m:r>
                              <a:rPr lang="en-US" i="1" smtClean="0">
                                <a:solidFill>
                                  <a:schemeClr val="accent3"/>
                                </a:solidFill>
                                <a:latin typeface="Cambria Math" panose="02040503050406030204" pitchFamily="18" charset="0"/>
                              </a:rPr>
                              <m:t>2</m:t>
                            </m:r>
                          </m:sub>
                        </m:sSub>
                        <m:r>
                          <a:rPr lang="en-US" i="1" smtClean="0">
                            <a:solidFill>
                              <a:schemeClr val="accent3"/>
                            </a:solidFill>
                            <a:latin typeface="Cambria Math" panose="02040503050406030204" pitchFamily="18" charset="0"/>
                          </a:rPr>
                          <m:t>,…,</m:t>
                        </m:r>
                        <m:sSub>
                          <m:sSubPr>
                            <m:ctrlPr>
                              <a:rPr lang="en-US" i="1" smtClean="0">
                                <a:solidFill>
                                  <a:schemeClr val="accent3"/>
                                </a:solidFill>
                                <a:latin typeface="Cambria Math" panose="02040503050406030204" pitchFamily="18" charset="0"/>
                              </a:rPr>
                            </m:ctrlPr>
                          </m:sSubPr>
                          <m:e>
                            <m:r>
                              <a:rPr lang="en-US" i="1" smtClean="0">
                                <a:solidFill>
                                  <a:schemeClr val="accent3"/>
                                </a:solidFill>
                                <a:latin typeface="Cambria Math" panose="02040503050406030204" pitchFamily="18" charset="0"/>
                              </a:rPr>
                              <m:t>𝑐</m:t>
                            </m:r>
                          </m:e>
                          <m:sub>
                            <m:r>
                              <a:rPr lang="en-US" i="1" smtClean="0">
                                <a:solidFill>
                                  <a:schemeClr val="accent3"/>
                                </a:solidFill>
                                <a:latin typeface="Cambria Math" panose="02040503050406030204" pitchFamily="18" charset="0"/>
                              </a:rPr>
                              <m:t>𝑛</m:t>
                            </m:r>
                          </m:sub>
                        </m:sSub>
                      </m:e>
                    </m:d>
                    <m:r>
                      <a:rPr lang="en-US" i="1" smtClean="0">
                        <a:solidFill>
                          <a:schemeClr val="bg1"/>
                        </a:solidFill>
                        <a:latin typeface="Cambria Math" panose="02040503050406030204" pitchFamily="18" charset="0"/>
                      </a:rPr>
                      <m:t> </m:t>
                    </m:r>
                  </m:oMath>
                </a14:m>
                <a:r>
                  <a:rPr lang="en-US" dirty="0">
                    <a:solidFill>
                      <a:schemeClr val="bg1"/>
                    </a:solidFill>
                  </a:rPr>
                  <a:t>is the optimal set of coins to make </a:t>
                </a:r>
                <a:r>
                  <a:rPr lang="en-US" i="1" dirty="0">
                    <a:solidFill>
                      <a:schemeClr val="accent4"/>
                    </a:solidFill>
                  </a:rPr>
                  <a:t>A</a:t>
                </a:r>
                <a:r>
                  <a:rPr lang="en-US" dirty="0">
                    <a:solidFill>
                      <a:schemeClr val="bg1"/>
                    </a:solidFill>
                  </a:rPr>
                  <a:t> cents of change:</a:t>
                </a:r>
              </a:p>
              <a:p>
                <a:pPr marL="0" indent="0">
                  <a:buFont typeface="Arial" panose="020B0604020202020204" pitchFamily="34" charset="0"/>
                  <a:buNone/>
                </a:pPr>
                <a:r>
                  <a:rPr lang="en-US" dirty="0">
                    <a:solidFill>
                      <a:schemeClr val="bg1"/>
                    </a:solidFill>
                  </a:rPr>
                  <a:t>Then </a:t>
                </a:r>
                <a14:m>
                  <m:oMath xmlns:m="http://schemas.openxmlformats.org/officeDocument/2006/math">
                    <m:sSup>
                      <m:sSupPr>
                        <m:ctrlPr>
                          <a:rPr lang="en-US" i="1" smtClean="0">
                            <a:solidFill>
                              <a:schemeClr val="accent5"/>
                            </a:solidFill>
                            <a:latin typeface="Cambria Math" panose="02040503050406030204" pitchFamily="18" charset="0"/>
                          </a:rPr>
                        </m:ctrlPr>
                      </m:sSupPr>
                      <m:e>
                        <m:r>
                          <a:rPr lang="en-US" i="1" smtClean="0">
                            <a:solidFill>
                              <a:schemeClr val="accent5"/>
                            </a:solidFill>
                            <a:latin typeface="Cambria Math" panose="02040503050406030204" pitchFamily="18" charset="0"/>
                          </a:rPr>
                          <m:t>𝐶</m:t>
                        </m:r>
                      </m:e>
                      <m:sup>
                        <m:r>
                          <a:rPr lang="en-US" i="1" smtClean="0">
                            <a:solidFill>
                              <a:schemeClr val="accent5"/>
                            </a:solidFill>
                            <a:latin typeface="Cambria Math" panose="02040503050406030204" pitchFamily="18" charset="0"/>
                          </a:rPr>
                          <m:t>′</m:t>
                        </m:r>
                      </m:sup>
                    </m:sSup>
                    <m:r>
                      <a:rPr lang="en-US" i="1" smtClean="0">
                        <a:solidFill>
                          <a:schemeClr val="accent5"/>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2</m:t>
                        </m:r>
                      </m:sub>
                    </m:sSub>
                    <m:r>
                      <a:rPr lang="en-US" i="1" smtClean="0">
                        <a:solidFill>
                          <a:schemeClr val="accent5"/>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3</m:t>
                        </m:r>
                      </m:sub>
                    </m:sSub>
                    <m:r>
                      <a:rPr lang="en-US" i="1" smtClean="0">
                        <a:solidFill>
                          <a:schemeClr val="accent5"/>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𝑛</m:t>
                        </m:r>
                      </m:sub>
                    </m:sSub>
                    <m:r>
                      <a:rPr lang="en-US" i="1" smtClean="0">
                        <a:solidFill>
                          <a:schemeClr val="accent5"/>
                        </a:solidFill>
                        <a:latin typeface="Cambria Math" panose="02040503050406030204" pitchFamily="18" charset="0"/>
                      </a:rPr>
                      <m:t>}</m:t>
                    </m:r>
                  </m:oMath>
                </a14:m>
                <a:r>
                  <a:rPr lang="en-US" dirty="0">
                    <a:solidFill>
                      <a:schemeClr val="accent5"/>
                    </a:solidFill>
                  </a:rPr>
                  <a:t> </a:t>
                </a:r>
                <a:r>
                  <a:rPr lang="en-US" dirty="0">
                    <a:solidFill>
                      <a:schemeClr val="bg1"/>
                    </a:solidFill>
                  </a:rPr>
                  <a:t>is the optimal set of coins to make </a:t>
                </a:r>
                <a14:m>
                  <m:oMath xmlns:m="http://schemas.openxmlformats.org/officeDocument/2006/math">
                    <m:r>
                      <a:rPr lang="en-US" i="1" smtClean="0">
                        <a:solidFill>
                          <a:schemeClr val="accent4"/>
                        </a:solidFill>
                        <a:latin typeface="Cambria Math" panose="02040503050406030204" pitchFamily="18" charset="0"/>
                      </a:rPr>
                      <m:t>𝐴</m:t>
                    </m:r>
                    <m:r>
                      <a:rPr lang="en-US" i="1" smtClean="0">
                        <a:solidFill>
                          <a:schemeClr val="bg1"/>
                        </a:solidFill>
                        <a:latin typeface="Cambria Math" panose="02040503050406030204" pitchFamily="18" charset="0"/>
                      </a:rPr>
                      <m:t>−</m:t>
                    </m:r>
                    <m:sSub>
                      <m:sSubPr>
                        <m:ctrlPr>
                          <a:rPr lang="en-US" i="1" smtClean="0">
                            <a:solidFill>
                              <a:schemeClr val="accent5"/>
                            </a:solidFill>
                            <a:latin typeface="Cambria Math" panose="02040503050406030204" pitchFamily="18" charset="0"/>
                          </a:rPr>
                        </m:ctrlPr>
                      </m:sSubPr>
                      <m:e>
                        <m:r>
                          <a:rPr lang="en-US" i="1" smtClean="0">
                            <a:solidFill>
                              <a:schemeClr val="accent5"/>
                            </a:solidFill>
                            <a:latin typeface="Cambria Math" panose="02040503050406030204" pitchFamily="18" charset="0"/>
                          </a:rPr>
                          <m:t>𝑐</m:t>
                        </m:r>
                      </m:e>
                      <m:sub>
                        <m:r>
                          <a:rPr lang="en-US" i="1" smtClean="0">
                            <a:solidFill>
                              <a:schemeClr val="accent5"/>
                            </a:solidFill>
                            <a:latin typeface="Cambria Math" panose="02040503050406030204" pitchFamily="18" charset="0"/>
                          </a:rPr>
                          <m:t>1</m:t>
                        </m:r>
                      </m:sub>
                    </m:sSub>
                  </m:oMath>
                </a14:m>
                <a:r>
                  <a:rPr lang="en-US" dirty="0">
                    <a:solidFill>
                      <a:schemeClr val="accent5"/>
                    </a:solidFill>
                  </a:rPr>
                  <a:t> </a:t>
                </a:r>
                <a:r>
                  <a:rPr lang="en-US" dirty="0">
                    <a:solidFill>
                      <a:schemeClr val="bg1"/>
                    </a:solidFill>
                  </a:rPr>
                  <a:t>cents of change.</a:t>
                </a:r>
              </a:p>
              <a:p>
                <a:endParaRPr lang="en-US" dirty="0">
                  <a:solidFill>
                    <a:schemeClr val="bg1"/>
                  </a:solidFill>
                </a:endParaRPr>
              </a:p>
            </p:txBody>
          </p:sp>
        </mc:Choice>
        <mc:Fallback xmlns="">
          <p:sp>
            <p:nvSpPr>
              <p:cNvPr id="2" name="Rectangle 3">
                <a:extLst>
                  <a:ext uri="{FF2B5EF4-FFF2-40B4-BE49-F238E27FC236}">
                    <a16:creationId xmlns:a16="http://schemas.microsoft.com/office/drawing/2014/main" id="{E752A92F-2589-9150-890B-AFE4AF38DC1A}"/>
                  </a:ext>
                </a:extLst>
              </p:cNvPr>
              <p:cNvSpPr txBox="1">
                <a:spLocks noRot="1" noChangeAspect="1" noMove="1" noResize="1" noEditPoints="1" noAdjustHandles="1" noChangeArrowheads="1" noChangeShapeType="1" noTextEdit="1"/>
              </p:cNvSpPr>
              <p:nvPr>
                <p:custDataLst>
                  <p:tags r:id="rId11"/>
                </p:custDataLst>
              </p:nvPr>
            </p:nvSpPr>
            <p:spPr>
              <a:xfrm>
                <a:off x="963386" y="1147356"/>
                <a:ext cx="10439399" cy="1419497"/>
              </a:xfrm>
              <a:prstGeom prst="rect">
                <a:avLst/>
              </a:prstGeom>
              <a:blipFill>
                <a:blip r:embed="rId12"/>
                <a:stretch>
                  <a:fillRect l="-850"/>
                </a:stretch>
              </a:blipFill>
              <a:ln>
                <a:solidFill>
                  <a:schemeClr val="bg1"/>
                </a:solidFill>
              </a:ln>
            </p:spPr>
            <p:txBody>
              <a:bodyPr/>
              <a:lstStyle/>
              <a:p>
                <a:r>
                  <a:rPr lang="en-US">
                    <a:noFill/>
                  </a:rPr>
                  <a:t> </a:t>
                </a:r>
              </a:p>
            </p:txBody>
          </p:sp>
        </mc:Fallback>
      </mc:AlternateContent>
      <p:sp>
        <p:nvSpPr>
          <p:cNvPr id="3" name="Rectangle 3">
            <a:extLst>
              <a:ext uri="{FF2B5EF4-FFF2-40B4-BE49-F238E27FC236}">
                <a16:creationId xmlns:a16="http://schemas.microsoft.com/office/drawing/2014/main" id="{96859A0E-96C4-8C6D-B567-6A14C8A4604E}"/>
              </a:ext>
            </a:extLst>
          </p:cNvPr>
          <p:cNvSpPr txBox="1">
            <a:spLocks noChangeArrowheads="1"/>
          </p:cNvSpPr>
          <p:nvPr>
            <p:custDataLst>
              <p:tags r:id="rId4"/>
            </p:custDataLst>
          </p:nvPr>
        </p:nvSpPr>
        <p:spPr>
          <a:xfrm>
            <a:off x="963386" y="657501"/>
            <a:ext cx="1178923" cy="51815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Claim:</a:t>
            </a:r>
          </a:p>
        </p:txBody>
      </p:sp>
      <p:grpSp>
        <p:nvGrpSpPr>
          <p:cNvPr id="4" name="Group 3">
            <a:extLst>
              <a:ext uri="{FF2B5EF4-FFF2-40B4-BE49-F238E27FC236}">
                <a16:creationId xmlns:a16="http://schemas.microsoft.com/office/drawing/2014/main" id="{B473C796-FBD0-5339-8AD6-B4DAF0799728}"/>
              </a:ext>
            </a:extLst>
          </p:cNvPr>
          <p:cNvGrpSpPr/>
          <p:nvPr/>
        </p:nvGrpSpPr>
        <p:grpSpPr>
          <a:xfrm>
            <a:off x="1552847" y="3823061"/>
            <a:ext cx="3418759" cy="2547048"/>
            <a:chOff x="1663341" y="3788227"/>
            <a:chExt cx="3418759" cy="2547048"/>
          </a:xfrm>
        </p:grpSpPr>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77147995-4083-0C30-2AAF-4A431C8FCED9}"/>
                    </a:ext>
                  </a:extLst>
                </p:cNvPr>
                <p:cNvSpPr/>
                <p:nvPr/>
              </p:nvSpPr>
              <p:spPr>
                <a:xfrm>
                  <a:off x="2270469" y="399505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7" name="Oval 16">
                  <a:extLst>
                    <a:ext uri="{FF2B5EF4-FFF2-40B4-BE49-F238E27FC236}">
                      <a16:creationId xmlns:a16="http://schemas.microsoft.com/office/drawing/2014/main" id="{77147995-4083-0C30-2AAF-4A431C8FCED9}"/>
                    </a:ext>
                  </a:extLst>
                </p:cNvPr>
                <p:cNvSpPr>
                  <a:spLocks noRot="1" noChangeAspect="1" noMove="1" noResize="1" noEditPoints="1" noAdjustHandles="1" noChangeArrowheads="1" noChangeShapeType="1" noTextEdit="1"/>
                </p:cNvSpPr>
                <p:nvPr/>
              </p:nvSpPr>
              <p:spPr>
                <a:xfrm>
                  <a:off x="2270469" y="3995056"/>
                  <a:ext cx="740229" cy="740229"/>
                </a:xfrm>
                <a:prstGeom prst="ellipse">
                  <a:avLst/>
                </a:prstGeom>
                <a:blipFill>
                  <a:blip r:embed="rId1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B3779BCA-2F88-50E2-81B8-2C45A1DF98AA}"/>
                    </a:ext>
                  </a:extLst>
                </p:cNvPr>
                <p:cNvSpPr/>
                <p:nvPr/>
              </p:nvSpPr>
              <p:spPr>
                <a:xfrm>
                  <a:off x="3157507" y="399505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8" name="Oval 17">
                  <a:extLst>
                    <a:ext uri="{FF2B5EF4-FFF2-40B4-BE49-F238E27FC236}">
                      <a16:creationId xmlns:a16="http://schemas.microsoft.com/office/drawing/2014/main" id="{B3779BCA-2F88-50E2-81B8-2C45A1DF98AA}"/>
                    </a:ext>
                  </a:extLst>
                </p:cNvPr>
                <p:cNvSpPr>
                  <a:spLocks noRot="1" noChangeAspect="1" noMove="1" noResize="1" noEditPoints="1" noAdjustHandles="1" noChangeArrowheads="1" noChangeShapeType="1" noTextEdit="1"/>
                </p:cNvSpPr>
                <p:nvPr/>
              </p:nvSpPr>
              <p:spPr>
                <a:xfrm>
                  <a:off x="3157507" y="3995055"/>
                  <a:ext cx="740229" cy="740229"/>
                </a:xfrm>
                <a:prstGeom prst="ellipse">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395689FD-9DD7-3D21-0ACF-D6BF3FA1DC8F}"/>
                    </a:ext>
                  </a:extLst>
                </p:cNvPr>
                <p:cNvSpPr/>
                <p:nvPr/>
              </p:nvSpPr>
              <p:spPr>
                <a:xfrm>
                  <a:off x="2270469" y="4861559"/>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5</m:t>
                            </m:r>
                          </m:sub>
                        </m:sSub>
                      </m:oMath>
                    </m:oMathPara>
                  </a14:m>
                  <a:endParaRPr lang="en-US" dirty="0">
                    <a:solidFill>
                      <a:schemeClr val="bg1"/>
                    </a:solidFill>
                  </a:endParaRPr>
                </a:p>
              </p:txBody>
            </p:sp>
          </mc:Choice>
          <mc:Fallback xmlns="">
            <p:sp>
              <p:nvSpPr>
                <p:cNvPr id="19" name="Oval 18">
                  <a:extLst>
                    <a:ext uri="{FF2B5EF4-FFF2-40B4-BE49-F238E27FC236}">
                      <a16:creationId xmlns:a16="http://schemas.microsoft.com/office/drawing/2014/main" id="{395689FD-9DD7-3D21-0ACF-D6BF3FA1DC8F}"/>
                    </a:ext>
                  </a:extLst>
                </p:cNvPr>
                <p:cNvSpPr>
                  <a:spLocks noRot="1" noChangeAspect="1" noMove="1" noResize="1" noEditPoints="1" noAdjustHandles="1" noChangeArrowheads="1" noChangeShapeType="1" noTextEdit="1"/>
                </p:cNvSpPr>
                <p:nvPr/>
              </p:nvSpPr>
              <p:spPr>
                <a:xfrm>
                  <a:off x="2270469" y="4861559"/>
                  <a:ext cx="740229" cy="740229"/>
                </a:xfrm>
                <a:prstGeom prst="ellipse">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F072EFB0-F16A-80FF-199C-5BF4A9B30EDB}"/>
                    </a:ext>
                  </a:extLst>
                </p:cNvPr>
                <p:cNvSpPr/>
                <p:nvPr/>
              </p:nvSpPr>
              <p:spPr>
                <a:xfrm>
                  <a:off x="3157507" y="4861558"/>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0" name="Oval 19">
                  <a:extLst>
                    <a:ext uri="{FF2B5EF4-FFF2-40B4-BE49-F238E27FC236}">
                      <a16:creationId xmlns:a16="http://schemas.microsoft.com/office/drawing/2014/main" id="{F072EFB0-F16A-80FF-199C-5BF4A9B30EDB}"/>
                    </a:ext>
                  </a:extLst>
                </p:cNvPr>
                <p:cNvSpPr>
                  <a:spLocks noRot="1" noChangeAspect="1" noMove="1" noResize="1" noEditPoints="1" noAdjustHandles="1" noChangeArrowheads="1" noChangeShapeType="1" noTextEdit="1"/>
                </p:cNvSpPr>
                <p:nvPr/>
              </p:nvSpPr>
              <p:spPr>
                <a:xfrm>
                  <a:off x="3157507" y="4861558"/>
                  <a:ext cx="740229" cy="740229"/>
                </a:xfrm>
                <a:prstGeom prst="ellipse">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8BD1DBC5-579B-D499-6CC9-57EAD752542E}"/>
                    </a:ext>
                  </a:extLst>
                </p:cNvPr>
                <p:cNvSpPr/>
                <p:nvPr/>
              </p:nvSpPr>
              <p:spPr>
                <a:xfrm>
                  <a:off x="4044545" y="4868088"/>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6</m:t>
                            </m:r>
                          </m:sub>
                        </m:sSub>
                      </m:oMath>
                    </m:oMathPara>
                  </a14:m>
                  <a:endParaRPr lang="en-US" dirty="0">
                    <a:solidFill>
                      <a:schemeClr val="bg1"/>
                    </a:solidFill>
                  </a:endParaRPr>
                </a:p>
              </p:txBody>
            </p:sp>
          </mc:Choice>
          <mc:Fallback xmlns="">
            <p:sp>
              <p:nvSpPr>
                <p:cNvPr id="21" name="Oval 20">
                  <a:extLst>
                    <a:ext uri="{FF2B5EF4-FFF2-40B4-BE49-F238E27FC236}">
                      <a16:creationId xmlns:a16="http://schemas.microsoft.com/office/drawing/2014/main" id="{8BD1DBC5-579B-D499-6CC9-57EAD752542E}"/>
                    </a:ext>
                  </a:extLst>
                </p:cNvPr>
                <p:cNvSpPr>
                  <a:spLocks noRot="1" noChangeAspect="1" noMove="1" noResize="1" noEditPoints="1" noAdjustHandles="1" noChangeArrowheads="1" noChangeShapeType="1" noTextEdit="1"/>
                </p:cNvSpPr>
                <p:nvPr/>
              </p:nvSpPr>
              <p:spPr>
                <a:xfrm>
                  <a:off x="4044545" y="4868088"/>
                  <a:ext cx="740229" cy="740229"/>
                </a:xfrm>
                <a:prstGeom prst="ellipse">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92E6B8BB-0E31-2E6F-7ADD-342F31C7EC70}"/>
                    </a:ext>
                  </a:extLst>
                </p:cNvPr>
                <p:cNvSpPr/>
                <p:nvPr/>
              </p:nvSpPr>
              <p:spPr>
                <a:xfrm>
                  <a:off x="4044546" y="3995054"/>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2" name="Oval 21">
                  <a:extLst>
                    <a:ext uri="{FF2B5EF4-FFF2-40B4-BE49-F238E27FC236}">
                      <a16:creationId xmlns:a16="http://schemas.microsoft.com/office/drawing/2014/main" id="{92E6B8BB-0E31-2E6F-7ADD-342F31C7EC70}"/>
                    </a:ext>
                  </a:extLst>
                </p:cNvPr>
                <p:cNvSpPr>
                  <a:spLocks noRot="1" noChangeAspect="1" noMove="1" noResize="1" noEditPoints="1" noAdjustHandles="1" noChangeArrowheads="1" noChangeShapeType="1" noTextEdit="1"/>
                </p:cNvSpPr>
                <p:nvPr/>
              </p:nvSpPr>
              <p:spPr>
                <a:xfrm>
                  <a:off x="4044546" y="3995054"/>
                  <a:ext cx="740229" cy="740229"/>
                </a:xfrm>
                <a:prstGeom prst="ellipse">
                  <a:avLst/>
                </a:prstGeom>
                <a:blipFill>
                  <a:blip r:embed="rId18"/>
                  <a:stretch>
                    <a:fillRect/>
                  </a:stretch>
                </a:blipFill>
                <a:ln>
                  <a:solidFill>
                    <a:schemeClr val="bg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82AD87D2-8237-642B-467B-98259D5DEA2E}"/>
                </a:ext>
              </a:extLst>
            </p:cNvPr>
            <p:cNvSpPr/>
            <p:nvPr/>
          </p:nvSpPr>
          <p:spPr>
            <a:xfrm>
              <a:off x="1696939" y="3788227"/>
              <a:ext cx="3385161" cy="254704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3">
                  <a:extLst>
                    <a:ext uri="{FF2B5EF4-FFF2-40B4-BE49-F238E27FC236}">
                      <a16:creationId xmlns:a16="http://schemas.microsoft.com/office/drawing/2014/main" id="{2B08EE69-F88F-7556-229B-B47DFDBB6839}"/>
                    </a:ext>
                  </a:extLst>
                </p:cNvPr>
                <p:cNvSpPr txBox="1">
                  <a:spLocks noChangeArrowheads="1"/>
                </p:cNvSpPr>
                <p:nvPr>
                  <p:custDataLst>
                    <p:tags r:id="rId8"/>
                  </p:custDataLst>
                </p:nvPr>
              </p:nvSpPr>
              <p:spPr>
                <a:xfrm>
                  <a:off x="1663341" y="5557830"/>
                  <a:ext cx="1257801" cy="7774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br>
                    <a:rPr lang="en-US" b="0" dirty="0"/>
                  </a:br>
                  <a:endParaRPr lang="en-US" dirty="0"/>
                </a:p>
              </p:txBody>
            </p:sp>
          </mc:Choice>
          <mc:Fallback xmlns="">
            <p:sp>
              <p:nvSpPr>
                <p:cNvPr id="24" name="Rectangle 3">
                  <a:extLst>
                    <a:ext uri="{FF2B5EF4-FFF2-40B4-BE49-F238E27FC236}">
                      <a16:creationId xmlns:a16="http://schemas.microsoft.com/office/drawing/2014/main" id="{2B08EE69-F88F-7556-229B-B47DFDBB6839}"/>
                    </a:ext>
                  </a:extLst>
                </p:cNvPr>
                <p:cNvSpPr txBox="1">
                  <a:spLocks noRot="1" noChangeAspect="1" noMove="1" noResize="1" noEditPoints="1" noAdjustHandles="1" noChangeArrowheads="1" noChangeShapeType="1" noTextEdit="1"/>
                </p:cNvSpPr>
                <p:nvPr>
                  <p:custDataLst>
                    <p:tags r:id="rId19"/>
                  </p:custDataLst>
                </p:nvPr>
              </p:nvSpPr>
              <p:spPr>
                <a:xfrm>
                  <a:off x="1663341" y="5557830"/>
                  <a:ext cx="1257801" cy="77744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3">
                  <a:extLst>
                    <a:ext uri="{FF2B5EF4-FFF2-40B4-BE49-F238E27FC236}">
                      <a16:creationId xmlns:a16="http://schemas.microsoft.com/office/drawing/2014/main" id="{3E3E0658-AC4B-B321-5907-74A8A0F84F71}"/>
                    </a:ext>
                  </a:extLst>
                </p:cNvPr>
                <p:cNvSpPr txBox="1">
                  <a:spLocks noChangeArrowheads="1"/>
                </p:cNvSpPr>
                <p:nvPr>
                  <p:custDataLst>
                    <p:tags r:id="rId9"/>
                  </p:custDataLst>
                </p:nvPr>
              </p:nvSpPr>
              <p:spPr>
                <a:xfrm>
                  <a:off x="3010698" y="5904411"/>
                  <a:ext cx="2071402" cy="3948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t>Makes </a:t>
                  </a:r>
                  <a14:m>
                    <m:oMath xmlns:m="http://schemas.openxmlformats.org/officeDocument/2006/math">
                      <m:r>
                        <a:rPr lang="en-US" b="0" i="1" smtClean="0">
                          <a:solidFill>
                            <a:schemeClr val="accent4"/>
                          </a:solidFill>
                          <a:latin typeface="Cambria Math" panose="02040503050406030204" pitchFamily="18" charset="0"/>
                        </a:rPr>
                        <m:t>𝐴</m:t>
                      </m:r>
                      <m:r>
                        <a:rPr lang="en-US" b="0" i="1" smtClean="0">
                          <a:solidFill>
                            <a:schemeClr val="accent4"/>
                          </a:solidFill>
                          <a:latin typeface="Cambria Math" panose="02040503050406030204" pitchFamily="18" charset="0"/>
                        </a:rPr>
                        <m:t>−</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𝑐</m:t>
                          </m:r>
                        </m:e>
                        <m:sub>
                          <m:r>
                            <a:rPr lang="en-US" b="0" i="1" smtClean="0">
                              <a:solidFill>
                                <a:schemeClr val="accent4"/>
                              </a:solidFill>
                              <a:latin typeface="Cambria Math" panose="02040503050406030204" pitchFamily="18" charset="0"/>
                            </a:rPr>
                            <m:t>1</m:t>
                          </m:r>
                        </m:sub>
                      </m:sSub>
                    </m:oMath>
                  </a14:m>
                  <a:r>
                    <a:rPr lang="en-US" dirty="0"/>
                    <a:t> change</a:t>
                  </a:r>
                </a:p>
              </p:txBody>
            </p:sp>
          </mc:Choice>
          <mc:Fallback xmlns="">
            <p:sp>
              <p:nvSpPr>
                <p:cNvPr id="25" name="Rectangle 3">
                  <a:extLst>
                    <a:ext uri="{FF2B5EF4-FFF2-40B4-BE49-F238E27FC236}">
                      <a16:creationId xmlns:a16="http://schemas.microsoft.com/office/drawing/2014/main" id="{3E3E0658-AC4B-B321-5907-74A8A0F84F71}"/>
                    </a:ext>
                  </a:extLst>
                </p:cNvPr>
                <p:cNvSpPr txBox="1">
                  <a:spLocks noRot="1" noChangeAspect="1" noMove="1" noResize="1" noEditPoints="1" noAdjustHandles="1" noChangeArrowheads="1" noChangeShapeType="1" noTextEdit="1"/>
                </p:cNvSpPr>
                <p:nvPr>
                  <p:custDataLst>
                    <p:tags r:id="rId21"/>
                  </p:custDataLst>
                </p:nvPr>
              </p:nvSpPr>
              <p:spPr>
                <a:xfrm>
                  <a:off x="3010698" y="5904411"/>
                  <a:ext cx="2071402" cy="394830"/>
                </a:xfrm>
                <a:prstGeom prst="rect">
                  <a:avLst/>
                </a:prstGeom>
                <a:blipFill>
                  <a:blip r:embed="rId22"/>
                  <a:stretch>
                    <a:fillRect l="-1829" t="-3125" r="-1829" b="-9375"/>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19A76376-3331-FDB1-984C-B512A3C2F02D}"/>
              </a:ext>
            </a:extLst>
          </p:cNvPr>
          <p:cNvGrpSpPr/>
          <p:nvPr/>
        </p:nvGrpSpPr>
        <p:grpSpPr>
          <a:xfrm>
            <a:off x="5873037" y="3823061"/>
            <a:ext cx="3418759" cy="2547048"/>
            <a:chOff x="6869430" y="3823061"/>
            <a:chExt cx="3418759" cy="2547048"/>
          </a:xfrm>
        </p:grpSpPr>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EDC34430-3573-4566-A6D8-43A737F45F17}"/>
                    </a:ext>
                  </a:extLst>
                </p:cNvPr>
                <p:cNvSpPr/>
                <p:nvPr/>
              </p:nvSpPr>
              <p:spPr>
                <a:xfrm>
                  <a:off x="7476558" y="4029890"/>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𝑑</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27" name="Oval 26">
                  <a:extLst>
                    <a:ext uri="{FF2B5EF4-FFF2-40B4-BE49-F238E27FC236}">
                      <a16:creationId xmlns:a16="http://schemas.microsoft.com/office/drawing/2014/main" id="{EDC34430-3573-4566-A6D8-43A737F45F17}"/>
                    </a:ext>
                  </a:extLst>
                </p:cNvPr>
                <p:cNvSpPr>
                  <a:spLocks noRot="1" noChangeAspect="1" noMove="1" noResize="1" noEditPoints="1" noAdjustHandles="1" noChangeArrowheads="1" noChangeShapeType="1" noTextEdit="1"/>
                </p:cNvSpPr>
                <p:nvPr/>
              </p:nvSpPr>
              <p:spPr>
                <a:xfrm>
                  <a:off x="7476558" y="4029890"/>
                  <a:ext cx="740229" cy="740229"/>
                </a:xfrm>
                <a:prstGeom prst="ellipse">
                  <a:avLst/>
                </a:prstGeom>
                <a:blipFill>
                  <a:blip r:embed="rId2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7CF3BFFE-63E2-0E0B-8D1F-7F677864792A}"/>
                    </a:ext>
                  </a:extLst>
                </p:cNvPr>
                <p:cNvSpPr/>
                <p:nvPr/>
              </p:nvSpPr>
              <p:spPr>
                <a:xfrm>
                  <a:off x="8363596" y="4029889"/>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𝑑</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8" name="Oval 27">
                  <a:extLst>
                    <a:ext uri="{FF2B5EF4-FFF2-40B4-BE49-F238E27FC236}">
                      <a16:creationId xmlns:a16="http://schemas.microsoft.com/office/drawing/2014/main" id="{7CF3BFFE-63E2-0E0B-8D1F-7F677864792A}"/>
                    </a:ext>
                  </a:extLst>
                </p:cNvPr>
                <p:cNvSpPr>
                  <a:spLocks noRot="1" noChangeAspect="1" noMove="1" noResize="1" noEditPoints="1" noAdjustHandles="1" noChangeArrowheads="1" noChangeShapeType="1" noTextEdit="1"/>
                </p:cNvSpPr>
                <p:nvPr/>
              </p:nvSpPr>
              <p:spPr>
                <a:xfrm>
                  <a:off x="8363596" y="4029889"/>
                  <a:ext cx="740229" cy="740229"/>
                </a:xfrm>
                <a:prstGeom prst="ellipse">
                  <a:avLst/>
                </a:prstGeom>
                <a:blipFill>
                  <a:blip r:embed="rId2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2FD8EAC7-86BA-9C63-1911-1F467A1551B0}"/>
                    </a:ext>
                  </a:extLst>
                </p:cNvPr>
                <p:cNvSpPr/>
                <p:nvPr/>
              </p:nvSpPr>
              <p:spPr>
                <a:xfrm>
                  <a:off x="7476558" y="4896393"/>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9" name="Oval 28">
                  <a:extLst>
                    <a:ext uri="{FF2B5EF4-FFF2-40B4-BE49-F238E27FC236}">
                      <a16:creationId xmlns:a16="http://schemas.microsoft.com/office/drawing/2014/main" id="{2FD8EAC7-86BA-9C63-1911-1F467A1551B0}"/>
                    </a:ext>
                  </a:extLst>
                </p:cNvPr>
                <p:cNvSpPr>
                  <a:spLocks noRot="1" noChangeAspect="1" noMove="1" noResize="1" noEditPoints="1" noAdjustHandles="1" noChangeArrowheads="1" noChangeShapeType="1" noTextEdit="1"/>
                </p:cNvSpPr>
                <p:nvPr/>
              </p:nvSpPr>
              <p:spPr>
                <a:xfrm>
                  <a:off x="7476558" y="4896393"/>
                  <a:ext cx="740229" cy="740229"/>
                </a:xfrm>
                <a:prstGeom prst="ellipse">
                  <a:avLst/>
                </a:prstGeom>
                <a:blipFill>
                  <a:blip r:embed="rId2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0B70B3E-A2B6-7C99-05A0-20A9EBB97092}"/>
                    </a:ext>
                  </a:extLst>
                </p:cNvPr>
                <p:cNvSpPr/>
                <p:nvPr/>
              </p:nvSpPr>
              <p:spPr>
                <a:xfrm>
                  <a:off x="8363596" y="4896392"/>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𝑑</m:t>
                            </m:r>
                          </m:e>
                          <m:sub>
                            <m:r>
                              <a:rPr lang="en-US" b="0" i="1" smtClean="0">
                                <a:solidFill>
                                  <a:schemeClr val="bg1"/>
                                </a:solidFill>
                                <a:latin typeface="Cambria Math" panose="02040503050406030204" pitchFamily="18" charset="0"/>
                              </a:rPr>
                              <m:t>𝑗</m:t>
                            </m:r>
                          </m:sub>
                        </m:sSub>
                      </m:oMath>
                    </m:oMathPara>
                  </a14:m>
                  <a:endParaRPr lang="en-US" dirty="0">
                    <a:solidFill>
                      <a:schemeClr val="bg1"/>
                    </a:solidFill>
                  </a:endParaRPr>
                </a:p>
              </p:txBody>
            </p:sp>
          </mc:Choice>
          <mc:Fallback xmlns="">
            <p:sp>
              <p:nvSpPr>
                <p:cNvPr id="30" name="Oval 29">
                  <a:extLst>
                    <a:ext uri="{FF2B5EF4-FFF2-40B4-BE49-F238E27FC236}">
                      <a16:creationId xmlns:a16="http://schemas.microsoft.com/office/drawing/2014/main" id="{80B70B3E-A2B6-7C99-05A0-20A9EBB97092}"/>
                    </a:ext>
                  </a:extLst>
                </p:cNvPr>
                <p:cNvSpPr>
                  <a:spLocks noRot="1" noChangeAspect="1" noMove="1" noResize="1" noEditPoints="1" noAdjustHandles="1" noChangeArrowheads="1" noChangeShapeType="1" noTextEdit="1"/>
                </p:cNvSpPr>
                <p:nvPr/>
              </p:nvSpPr>
              <p:spPr>
                <a:xfrm>
                  <a:off x="8363596" y="4896392"/>
                  <a:ext cx="740229" cy="740229"/>
                </a:xfrm>
                <a:prstGeom prst="ellipse">
                  <a:avLst/>
                </a:prstGeom>
                <a:blipFill>
                  <a:blip r:embed="rId26"/>
                  <a:stretch>
                    <a:fillRect/>
                  </a:stretch>
                </a:blipFill>
                <a:ln>
                  <a:solidFill>
                    <a:schemeClr val="bg1"/>
                  </a:solidFill>
                </a:ln>
              </p:spPr>
              <p:txBody>
                <a:bodyPr/>
                <a:lstStyle/>
                <a:p>
                  <a:r>
                    <a:rPr lang="en-US">
                      <a:noFill/>
                    </a:rPr>
                    <a:t> </a:t>
                  </a:r>
                </a:p>
              </p:txBody>
            </p:sp>
          </mc:Fallback>
        </mc:AlternateContent>
        <p:sp>
          <p:nvSpPr>
            <p:cNvPr id="33" name="Rectangle 32">
              <a:extLst>
                <a:ext uri="{FF2B5EF4-FFF2-40B4-BE49-F238E27FC236}">
                  <a16:creationId xmlns:a16="http://schemas.microsoft.com/office/drawing/2014/main" id="{FC5A1163-8180-FAB2-E298-63E4C4EF4B63}"/>
                </a:ext>
              </a:extLst>
            </p:cNvPr>
            <p:cNvSpPr/>
            <p:nvPr/>
          </p:nvSpPr>
          <p:spPr>
            <a:xfrm>
              <a:off x="6903028" y="3823061"/>
              <a:ext cx="3385161" cy="25470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
                  <a:extLst>
                    <a:ext uri="{FF2B5EF4-FFF2-40B4-BE49-F238E27FC236}">
                      <a16:creationId xmlns:a16="http://schemas.microsoft.com/office/drawing/2014/main" id="{9522CA8C-1019-8AEC-DF3E-F56BFD137F63}"/>
                    </a:ext>
                  </a:extLst>
                </p:cNvPr>
                <p:cNvSpPr txBox="1">
                  <a:spLocks noChangeArrowheads="1"/>
                </p:cNvSpPr>
                <p:nvPr>
                  <p:custDataLst>
                    <p:tags r:id="rId6"/>
                  </p:custDataLst>
                </p:nvPr>
              </p:nvSpPr>
              <p:spPr>
                <a:xfrm>
                  <a:off x="6869430" y="5592664"/>
                  <a:ext cx="1743347" cy="7774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br>
                    <a:rPr lang="en-US" b="0" dirty="0"/>
                  </a:br>
                  <a:endParaRPr lang="en-US" dirty="0"/>
                </a:p>
              </p:txBody>
            </p:sp>
          </mc:Choice>
          <mc:Fallback xmlns="">
            <p:sp>
              <p:nvSpPr>
                <p:cNvPr id="34" name="Rectangle 3">
                  <a:extLst>
                    <a:ext uri="{FF2B5EF4-FFF2-40B4-BE49-F238E27FC236}">
                      <a16:creationId xmlns:a16="http://schemas.microsoft.com/office/drawing/2014/main" id="{9522CA8C-1019-8AEC-DF3E-F56BFD137F63}"/>
                    </a:ext>
                  </a:extLst>
                </p:cNvPr>
                <p:cNvSpPr txBox="1">
                  <a:spLocks noRot="1" noChangeAspect="1" noMove="1" noResize="1" noEditPoints="1" noAdjustHandles="1" noChangeArrowheads="1" noChangeShapeType="1" noTextEdit="1"/>
                </p:cNvSpPr>
                <p:nvPr>
                  <p:custDataLst>
                    <p:tags r:id="rId27"/>
                  </p:custDataLst>
                </p:nvPr>
              </p:nvSpPr>
              <p:spPr>
                <a:xfrm>
                  <a:off x="6869430" y="5592664"/>
                  <a:ext cx="1743347" cy="77744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
                  <a:extLst>
                    <a:ext uri="{FF2B5EF4-FFF2-40B4-BE49-F238E27FC236}">
                      <a16:creationId xmlns:a16="http://schemas.microsoft.com/office/drawing/2014/main" id="{324FF77E-A787-29B2-5011-9A6A2B95549C}"/>
                    </a:ext>
                  </a:extLst>
                </p:cNvPr>
                <p:cNvSpPr txBox="1">
                  <a:spLocks noChangeArrowheads="1"/>
                </p:cNvSpPr>
                <p:nvPr>
                  <p:custDataLst>
                    <p:tags r:id="rId7"/>
                  </p:custDataLst>
                </p:nvPr>
              </p:nvSpPr>
              <p:spPr>
                <a:xfrm>
                  <a:off x="9004663" y="5762895"/>
                  <a:ext cx="1283526" cy="57118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t>Makes </a:t>
                  </a:r>
                  <a14:m>
                    <m:oMath xmlns:m="http://schemas.openxmlformats.org/officeDocument/2006/math">
                      <m:r>
                        <a:rPr lang="en-US" b="0" i="1" smtClean="0">
                          <a:solidFill>
                            <a:schemeClr val="accent4"/>
                          </a:solidFill>
                          <a:latin typeface="Cambria Math" panose="02040503050406030204" pitchFamily="18" charset="0"/>
                        </a:rPr>
                        <m:t>𝐴</m:t>
                      </m:r>
                      <m:r>
                        <a:rPr lang="en-US" b="0" i="1" smtClean="0">
                          <a:solidFill>
                            <a:schemeClr val="accent4"/>
                          </a:solidFill>
                          <a:latin typeface="Cambria Math" panose="02040503050406030204" pitchFamily="18" charset="0"/>
                        </a:rPr>
                        <m:t>−</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𝑐</m:t>
                          </m:r>
                        </m:e>
                        <m:sub>
                          <m:r>
                            <a:rPr lang="en-US" b="0" i="1" smtClean="0">
                              <a:solidFill>
                                <a:schemeClr val="accent4"/>
                              </a:solidFill>
                              <a:latin typeface="Cambria Math" panose="02040503050406030204" pitchFamily="18" charset="0"/>
                            </a:rPr>
                            <m:t>1</m:t>
                          </m:r>
                        </m:sub>
                      </m:sSub>
                    </m:oMath>
                  </a14:m>
                  <a:r>
                    <a:rPr lang="en-US" dirty="0"/>
                    <a:t> change</a:t>
                  </a:r>
                </a:p>
              </p:txBody>
            </p:sp>
          </mc:Choice>
          <mc:Fallback xmlns="">
            <p:sp>
              <p:nvSpPr>
                <p:cNvPr id="35" name="Rectangle 3">
                  <a:extLst>
                    <a:ext uri="{FF2B5EF4-FFF2-40B4-BE49-F238E27FC236}">
                      <a16:creationId xmlns:a16="http://schemas.microsoft.com/office/drawing/2014/main" id="{324FF77E-A787-29B2-5011-9A6A2B95549C}"/>
                    </a:ext>
                  </a:extLst>
                </p:cNvPr>
                <p:cNvSpPr txBox="1">
                  <a:spLocks noRot="1" noChangeAspect="1" noMove="1" noResize="1" noEditPoints="1" noAdjustHandles="1" noChangeArrowheads="1" noChangeShapeType="1" noTextEdit="1"/>
                </p:cNvSpPr>
                <p:nvPr>
                  <p:custDataLst>
                    <p:tags r:id="rId29"/>
                  </p:custDataLst>
                </p:nvPr>
              </p:nvSpPr>
              <p:spPr>
                <a:xfrm>
                  <a:off x="9004663" y="5762895"/>
                  <a:ext cx="1283526" cy="571180"/>
                </a:xfrm>
                <a:prstGeom prst="rect">
                  <a:avLst/>
                </a:prstGeom>
                <a:blipFill>
                  <a:blip r:embed="rId30"/>
                  <a:stretch>
                    <a:fillRect l="-1961" t="-2174" b="-8696"/>
                  </a:stretch>
                </a:blipFill>
              </p:spPr>
              <p:txBody>
                <a:bodyPr/>
                <a:lstStyle/>
                <a:p>
                  <a:r>
                    <a:rPr lang="en-US">
                      <a:noFill/>
                    </a:rPr>
                    <a:t> </a:t>
                  </a:r>
                </a:p>
              </p:txBody>
            </p:sp>
          </mc:Fallback>
        </mc:AlternateContent>
      </p:grpSp>
      <p:sp>
        <p:nvSpPr>
          <p:cNvPr id="37" name="Rectangle 3">
            <a:extLst>
              <a:ext uri="{FF2B5EF4-FFF2-40B4-BE49-F238E27FC236}">
                <a16:creationId xmlns:a16="http://schemas.microsoft.com/office/drawing/2014/main" id="{A586BC4A-4C66-D00A-2720-72DE04215D34}"/>
              </a:ext>
            </a:extLst>
          </p:cNvPr>
          <p:cNvSpPr txBox="1">
            <a:spLocks noChangeArrowheads="1"/>
          </p:cNvSpPr>
          <p:nvPr>
            <p:custDataLst>
              <p:tags r:id="rId5"/>
            </p:custDataLst>
          </p:nvPr>
        </p:nvSpPr>
        <p:spPr>
          <a:xfrm>
            <a:off x="9438605" y="4473606"/>
            <a:ext cx="2100251" cy="112558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This is the better way to make A-c_1 cents. It uses fewer coins!</a:t>
            </a:r>
          </a:p>
        </p:txBody>
      </p:sp>
    </p:spTree>
    <p:extLst>
      <p:ext uri="{BB962C8B-B14F-4D97-AF65-F5344CB8AC3E}">
        <p14:creationId xmlns:p14="http://schemas.microsoft.com/office/powerpoint/2010/main" val="18451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9765"/>
          </a:xfrm>
        </p:spPr>
        <p:txBody>
          <a:bodyPr/>
          <a:lstStyle/>
          <a:p>
            <a:pPr algn="ctr"/>
            <a:r>
              <a:rPr lang="en-US" dirty="0"/>
              <a:t>CLRS Readings</a:t>
            </a:r>
          </a:p>
        </p:txBody>
      </p:sp>
      <p:sp>
        <p:nvSpPr>
          <p:cNvPr id="3" name="Content Placeholder 2"/>
          <p:cNvSpPr>
            <a:spLocks noGrp="1"/>
          </p:cNvSpPr>
          <p:nvPr>
            <p:ph idx="1"/>
          </p:nvPr>
        </p:nvSpPr>
        <p:spPr>
          <a:xfrm>
            <a:off x="1141412" y="2249487"/>
            <a:ext cx="9905999" cy="1923018"/>
          </a:xfrm>
        </p:spPr>
        <p:txBody>
          <a:bodyPr>
            <a:normAutofit/>
          </a:bodyPr>
          <a:lstStyle/>
          <a:p>
            <a:pPr algn="ctr"/>
            <a:r>
              <a:rPr lang="en-US" dirty="0"/>
              <a:t>Chapter 16, Greedy Algorithms</a:t>
            </a:r>
          </a:p>
          <a:p>
            <a:pPr marL="457200" lvl="1" indent="0">
              <a:buNone/>
            </a:pPr>
            <a:endParaRPr lang="en-US" dirty="0"/>
          </a:p>
          <a:p>
            <a:endParaRPr lang="en-US" dirty="0"/>
          </a:p>
        </p:txBody>
      </p:sp>
    </p:spTree>
    <p:extLst>
      <p:ext uri="{BB962C8B-B14F-4D97-AF65-F5344CB8AC3E}">
        <p14:creationId xmlns:p14="http://schemas.microsoft.com/office/powerpoint/2010/main" val="24674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43A8-4AE5-3C19-ED57-1F16A3892D0A}"/>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2016E64A-E4E3-901E-3B49-A118F1AFF25C}"/>
              </a:ext>
            </a:extLst>
          </p:cNvPr>
          <p:cNvSpPr>
            <a:spLocks noGrp="1" noChangeArrowheads="1"/>
          </p:cNvSpPr>
          <p:nvPr>
            <p:ph type="title"/>
            <p:custDataLst>
              <p:tags r:id="rId1"/>
            </p:custDataLst>
          </p:nvPr>
        </p:nvSpPr>
        <p:spPr>
          <a:xfrm>
            <a:off x="1143001" y="226632"/>
            <a:ext cx="9905998" cy="600682"/>
          </a:xfrm>
        </p:spPr>
        <p:txBody>
          <a:bodyPr/>
          <a:lstStyle/>
          <a:p>
            <a:pPr algn="ctr"/>
            <a:r>
              <a:rPr lang="en-US" dirty="0"/>
              <a:t>Proof</a:t>
            </a:r>
          </a:p>
        </p:txBody>
      </p:sp>
      <p:sp>
        <p:nvSpPr>
          <p:cNvPr id="37" name="Rectangle 3">
            <a:extLst>
              <a:ext uri="{FF2B5EF4-FFF2-40B4-BE49-F238E27FC236}">
                <a16:creationId xmlns:a16="http://schemas.microsoft.com/office/drawing/2014/main" id="{58F7AE24-49FF-A58F-E5AA-BFE2FAA2C2B3}"/>
              </a:ext>
            </a:extLst>
          </p:cNvPr>
          <p:cNvSpPr txBox="1">
            <a:spLocks noChangeArrowheads="1"/>
          </p:cNvSpPr>
          <p:nvPr>
            <p:custDataLst>
              <p:tags r:id="rId2"/>
            </p:custDataLst>
          </p:nvPr>
        </p:nvSpPr>
        <p:spPr>
          <a:xfrm>
            <a:off x="3556913" y="4726854"/>
            <a:ext cx="5078174" cy="1522280"/>
          </a:xfrm>
          <a:prstGeom prst="rect">
            <a:avLst/>
          </a:prstGeom>
          <a:ln>
            <a:solidFill>
              <a:schemeClr val="tx1">
                <a:lumMod val="9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Adding the original coin back in gets us a solution with less than n coins, which should be impossible!</a:t>
            </a:r>
          </a:p>
          <a:p>
            <a:pPr marL="0" indent="0" algn="ctr">
              <a:buFont typeface="Arial" panose="020B0604020202020204" pitchFamily="34" charset="0"/>
              <a:buNone/>
            </a:pPr>
            <a:endParaRPr lang="en-US" sz="1800" i="1" dirty="0"/>
          </a:p>
          <a:p>
            <a:pPr marL="0" indent="0" algn="ctr">
              <a:buFont typeface="Arial" panose="020B0604020202020204" pitchFamily="34" charset="0"/>
              <a:buNone/>
            </a:pPr>
            <a:r>
              <a:rPr lang="en-US" sz="1800" i="1" dirty="0"/>
              <a:t>Q.E.D. The coin change problem has optimal substructure</a:t>
            </a:r>
          </a:p>
        </p:txBody>
      </p:sp>
      <p:grpSp>
        <p:nvGrpSpPr>
          <p:cNvPr id="51" name="Group 50">
            <a:extLst>
              <a:ext uri="{FF2B5EF4-FFF2-40B4-BE49-F238E27FC236}">
                <a16:creationId xmlns:a16="http://schemas.microsoft.com/office/drawing/2014/main" id="{FC9058DD-4159-1071-CA95-98DD6FCB27E0}"/>
              </a:ext>
            </a:extLst>
          </p:cNvPr>
          <p:cNvGrpSpPr/>
          <p:nvPr/>
        </p:nvGrpSpPr>
        <p:grpSpPr>
          <a:xfrm>
            <a:off x="2987040" y="1385694"/>
            <a:ext cx="6293756" cy="2973240"/>
            <a:chOff x="5813287" y="1456717"/>
            <a:chExt cx="6293756" cy="2973240"/>
          </a:xfrm>
        </p:grpSpPr>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A396B6D8-D5DD-C835-50CA-BCBBC95E133A}"/>
                    </a:ext>
                  </a:extLst>
                </p:cNvPr>
                <p:cNvSpPr/>
                <p:nvPr/>
              </p:nvSpPr>
              <p:spPr>
                <a:xfrm>
                  <a:off x="6586164" y="1863739"/>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𝑑</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27" name="Oval 26">
                  <a:extLst>
                    <a:ext uri="{FF2B5EF4-FFF2-40B4-BE49-F238E27FC236}">
                      <a16:creationId xmlns:a16="http://schemas.microsoft.com/office/drawing/2014/main" id="{A396B6D8-D5DD-C835-50CA-BCBBC95E133A}"/>
                    </a:ext>
                  </a:extLst>
                </p:cNvPr>
                <p:cNvSpPr>
                  <a:spLocks noRot="1" noChangeAspect="1" noMove="1" noResize="1" noEditPoints="1" noAdjustHandles="1" noChangeArrowheads="1" noChangeShapeType="1" noTextEdit="1"/>
                </p:cNvSpPr>
                <p:nvPr/>
              </p:nvSpPr>
              <p:spPr>
                <a:xfrm>
                  <a:off x="6586164" y="1863739"/>
                  <a:ext cx="740229" cy="740229"/>
                </a:xfrm>
                <a:prstGeom prst="ellipse">
                  <a:avLst/>
                </a:prstGeom>
                <a:blipFill>
                  <a:blip r:embed="rId8"/>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8D5DC491-6385-B099-737E-EC1EE4DE88EC}"/>
                    </a:ext>
                  </a:extLst>
                </p:cNvPr>
                <p:cNvSpPr/>
                <p:nvPr/>
              </p:nvSpPr>
              <p:spPr>
                <a:xfrm>
                  <a:off x="7473202" y="1863738"/>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𝑑</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8" name="Oval 27">
                  <a:extLst>
                    <a:ext uri="{FF2B5EF4-FFF2-40B4-BE49-F238E27FC236}">
                      <a16:creationId xmlns:a16="http://schemas.microsoft.com/office/drawing/2014/main" id="{8D5DC491-6385-B099-737E-EC1EE4DE88EC}"/>
                    </a:ext>
                  </a:extLst>
                </p:cNvPr>
                <p:cNvSpPr>
                  <a:spLocks noRot="1" noChangeAspect="1" noMove="1" noResize="1" noEditPoints="1" noAdjustHandles="1" noChangeArrowheads="1" noChangeShapeType="1" noTextEdit="1"/>
                </p:cNvSpPr>
                <p:nvPr/>
              </p:nvSpPr>
              <p:spPr>
                <a:xfrm>
                  <a:off x="7473202" y="1863738"/>
                  <a:ext cx="740229" cy="740229"/>
                </a:xfrm>
                <a:prstGeom prst="ellipse">
                  <a:avLst/>
                </a:prstGeom>
                <a:blipFill>
                  <a:blip r:embed="rId9"/>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9B667038-CC19-8B32-9541-A39A471F963E}"/>
                    </a:ext>
                  </a:extLst>
                </p:cNvPr>
                <p:cNvSpPr/>
                <p:nvPr/>
              </p:nvSpPr>
              <p:spPr>
                <a:xfrm>
                  <a:off x="6586164" y="2730242"/>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9" name="Oval 28">
                  <a:extLst>
                    <a:ext uri="{FF2B5EF4-FFF2-40B4-BE49-F238E27FC236}">
                      <a16:creationId xmlns:a16="http://schemas.microsoft.com/office/drawing/2014/main" id="{9B667038-CC19-8B32-9541-A39A471F963E}"/>
                    </a:ext>
                  </a:extLst>
                </p:cNvPr>
                <p:cNvSpPr>
                  <a:spLocks noRot="1" noChangeAspect="1" noMove="1" noResize="1" noEditPoints="1" noAdjustHandles="1" noChangeArrowheads="1" noChangeShapeType="1" noTextEdit="1"/>
                </p:cNvSpPr>
                <p:nvPr/>
              </p:nvSpPr>
              <p:spPr>
                <a:xfrm>
                  <a:off x="6586164" y="2730242"/>
                  <a:ext cx="740229" cy="740229"/>
                </a:xfrm>
                <a:prstGeom prst="ellipse">
                  <a:avLst/>
                </a:prstGeom>
                <a:blipFill>
                  <a:blip r:embed="rId1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E7B4E751-89ED-8B65-37C0-17E188CE4D5F}"/>
                    </a:ext>
                  </a:extLst>
                </p:cNvPr>
                <p:cNvSpPr/>
                <p:nvPr/>
              </p:nvSpPr>
              <p:spPr>
                <a:xfrm>
                  <a:off x="7473202" y="2730241"/>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𝑑</m:t>
                            </m:r>
                          </m:e>
                          <m:sub>
                            <m:r>
                              <a:rPr lang="en-US" b="0" i="1" smtClean="0">
                                <a:solidFill>
                                  <a:schemeClr val="bg1"/>
                                </a:solidFill>
                                <a:latin typeface="Cambria Math" panose="02040503050406030204" pitchFamily="18" charset="0"/>
                              </a:rPr>
                              <m:t>𝑗</m:t>
                            </m:r>
                          </m:sub>
                        </m:sSub>
                      </m:oMath>
                    </m:oMathPara>
                  </a14:m>
                  <a:endParaRPr lang="en-US" dirty="0">
                    <a:solidFill>
                      <a:schemeClr val="bg1"/>
                    </a:solidFill>
                  </a:endParaRPr>
                </a:p>
              </p:txBody>
            </p:sp>
          </mc:Choice>
          <mc:Fallback xmlns="">
            <p:sp>
              <p:nvSpPr>
                <p:cNvPr id="30" name="Oval 29">
                  <a:extLst>
                    <a:ext uri="{FF2B5EF4-FFF2-40B4-BE49-F238E27FC236}">
                      <a16:creationId xmlns:a16="http://schemas.microsoft.com/office/drawing/2014/main" id="{E7B4E751-89ED-8B65-37C0-17E188CE4D5F}"/>
                    </a:ext>
                  </a:extLst>
                </p:cNvPr>
                <p:cNvSpPr>
                  <a:spLocks noRot="1" noChangeAspect="1" noMove="1" noResize="1" noEditPoints="1" noAdjustHandles="1" noChangeArrowheads="1" noChangeShapeType="1" noTextEdit="1"/>
                </p:cNvSpPr>
                <p:nvPr/>
              </p:nvSpPr>
              <p:spPr>
                <a:xfrm>
                  <a:off x="7473202" y="2730241"/>
                  <a:ext cx="740229" cy="740229"/>
                </a:xfrm>
                <a:prstGeom prst="ellipse">
                  <a:avLst/>
                </a:prstGeom>
                <a:blipFill>
                  <a:blip r:embed="rId11"/>
                  <a:stretch>
                    <a:fillRect/>
                  </a:stretch>
                </a:blipFill>
                <a:ln>
                  <a:solidFill>
                    <a:schemeClr val="bg1"/>
                  </a:solidFill>
                </a:ln>
              </p:spPr>
              <p:txBody>
                <a:bodyPr/>
                <a:lstStyle/>
                <a:p>
                  <a:r>
                    <a:rPr lang="en-US">
                      <a:noFill/>
                    </a:rPr>
                    <a:t> </a:t>
                  </a:r>
                </a:p>
              </p:txBody>
            </p:sp>
          </mc:Fallback>
        </mc:AlternateContent>
        <p:sp>
          <p:nvSpPr>
            <p:cNvPr id="33" name="Rectangle 32">
              <a:extLst>
                <a:ext uri="{FF2B5EF4-FFF2-40B4-BE49-F238E27FC236}">
                  <a16:creationId xmlns:a16="http://schemas.microsoft.com/office/drawing/2014/main" id="{6A993574-9E24-F303-3C98-FD73AFE53911}"/>
                </a:ext>
              </a:extLst>
            </p:cNvPr>
            <p:cNvSpPr/>
            <p:nvPr/>
          </p:nvSpPr>
          <p:spPr>
            <a:xfrm>
              <a:off x="6012634" y="1656910"/>
              <a:ext cx="3385161" cy="254704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
                  <a:extLst>
                    <a:ext uri="{FF2B5EF4-FFF2-40B4-BE49-F238E27FC236}">
                      <a16:creationId xmlns:a16="http://schemas.microsoft.com/office/drawing/2014/main" id="{16D9B8E9-135F-59D2-B8B5-87A76EF563DD}"/>
                    </a:ext>
                  </a:extLst>
                </p:cNvPr>
                <p:cNvSpPr txBox="1">
                  <a:spLocks noChangeArrowheads="1"/>
                </p:cNvSpPr>
                <p:nvPr>
                  <p:custDataLst>
                    <p:tags r:id="rId3"/>
                  </p:custDataLst>
                </p:nvPr>
              </p:nvSpPr>
              <p:spPr>
                <a:xfrm>
                  <a:off x="5979036" y="3426513"/>
                  <a:ext cx="1743347" cy="7774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br>
                    <a:rPr lang="en-US" b="0" dirty="0"/>
                  </a:br>
                  <a:endParaRPr lang="en-US" dirty="0"/>
                </a:p>
              </p:txBody>
            </p:sp>
          </mc:Choice>
          <mc:Fallback xmlns="">
            <p:sp>
              <p:nvSpPr>
                <p:cNvPr id="34" name="Rectangle 3">
                  <a:extLst>
                    <a:ext uri="{FF2B5EF4-FFF2-40B4-BE49-F238E27FC236}">
                      <a16:creationId xmlns:a16="http://schemas.microsoft.com/office/drawing/2014/main" id="{16D9B8E9-135F-59D2-B8B5-87A76EF563DD}"/>
                    </a:ext>
                  </a:extLst>
                </p:cNvPr>
                <p:cNvSpPr txBox="1">
                  <a:spLocks noRot="1" noChangeAspect="1" noMove="1" noResize="1" noEditPoints="1" noAdjustHandles="1" noChangeArrowheads="1" noChangeShapeType="1" noTextEdit="1"/>
                </p:cNvSpPr>
                <p:nvPr>
                  <p:custDataLst>
                    <p:tags r:id="rId12"/>
                  </p:custDataLst>
                </p:nvPr>
              </p:nvSpPr>
              <p:spPr>
                <a:xfrm>
                  <a:off x="5979036" y="3426513"/>
                  <a:ext cx="1743347" cy="77744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
                  <a:extLst>
                    <a:ext uri="{FF2B5EF4-FFF2-40B4-BE49-F238E27FC236}">
                      <a16:creationId xmlns:a16="http://schemas.microsoft.com/office/drawing/2014/main" id="{235129F4-548C-C743-D931-A1EC49061A03}"/>
                    </a:ext>
                  </a:extLst>
                </p:cNvPr>
                <p:cNvSpPr txBox="1">
                  <a:spLocks noChangeArrowheads="1"/>
                </p:cNvSpPr>
                <p:nvPr>
                  <p:custDataLst>
                    <p:tags r:id="rId4"/>
                  </p:custDataLst>
                </p:nvPr>
              </p:nvSpPr>
              <p:spPr>
                <a:xfrm>
                  <a:off x="8114269" y="3596744"/>
                  <a:ext cx="1283526" cy="57118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t>Makes </a:t>
                  </a:r>
                  <a14:m>
                    <m:oMath xmlns:m="http://schemas.openxmlformats.org/officeDocument/2006/math">
                      <m:r>
                        <a:rPr lang="en-US" b="0" i="1" smtClean="0">
                          <a:solidFill>
                            <a:schemeClr val="accent4"/>
                          </a:solidFill>
                          <a:latin typeface="Cambria Math" panose="02040503050406030204" pitchFamily="18" charset="0"/>
                        </a:rPr>
                        <m:t>𝐴</m:t>
                      </m:r>
                      <m:r>
                        <a:rPr lang="en-US" b="0" i="1" smtClean="0">
                          <a:solidFill>
                            <a:schemeClr val="accent4"/>
                          </a:solidFill>
                          <a:latin typeface="Cambria Math" panose="02040503050406030204" pitchFamily="18" charset="0"/>
                        </a:rPr>
                        <m:t>−</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𝑐</m:t>
                          </m:r>
                        </m:e>
                        <m:sub>
                          <m:r>
                            <a:rPr lang="en-US" b="0" i="1" smtClean="0">
                              <a:solidFill>
                                <a:schemeClr val="accent4"/>
                              </a:solidFill>
                              <a:latin typeface="Cambria Math" panose="02040503050406030204" pitchFamily="18" charset="0"/>
                            </a:rPr>
                            <m:t>1</m:t>
                          </m:r>
                        </m:sub>
                      </m:sSub>
                    </m:oMath>
                  </a14:m>
                  <a:r>
                    <a:rPr lang="en-US" dirty="0"/>
                    <a:t> change</a:t>
                  </a:r>
                </a:p>
              </p:txBody>
            </p:sp>
          </mc:Choice>
          <mc:Fallback xmlns="">
            <p:sp>
              <p:nvSpPr>
                <p:cNvPr id="35" name="Rectangle 3">
                  <a:extLst>
                    <a:ext uri="{FF2B5EF4-FFF2-40B4-BE49-F238E27FC236}">
                      <a16:creationId xmlns:a16="http://schemas.microsoft.com/office/drawing/2014/main" id="{235129F4-548C-C743-D931-A1EC49061A03}"/>
                    </a:ext>
                  </a:extLst>
                </p:cNvPr>
                <p:cNvSpPr txBox="1">
                  <a:spLocks noRot="1" noChangeAspect="1" noMove="1" noResize="1" noEditPoints="1" noAdjustHandles="1" noChangeArrowheads="1" noChangeShapeType="1" noTextEdit="1"/>
                </p:cNvSpPr>
                <p:nvPr>
                  <p:custDataLst>
                    <p:tags r:id="rId14"/>
                  </p:custDataLst>
                </p:nvPr>
              </p:nvSpPr>
              <p:spPr>
                <a:xfrm>
                  <a:off x="8114269" y="3596744"/>
                  <a:ext cx="1283526" cy="571180"/>
                </a:xfrm>
                <a:prstGeom prst="rect">
                  <a:avLst/>
                </a:prstGeom>
                <a:blipFill>
                  <a:blip r:embed="rId15"/>
                  <a:stretch>
                    <a:fillRect l="-1961" t="-2174"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193EC2D7-E97D-CFFB-B8FA-823010CFD82D}"/>
                    </a:ext>
                  </a:extLst>
                </p:cNvPr>
                <p:cNvSpPr/>
                <p:nvPr/>
              </p:nvSpPr>
              <p:spPr>
                <a:xfrm>
                  <a:off x="9672978" y="1863738"/>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47" name="Oval 46">
                  <a:extLst>
                    <a:ext uri="{FF2B5EF4-FFF2-40B4-BE49-F238E27FC236}">
                      <a16:creationId xmlns:a16="http://schemas.microsoft.com/office/drawing/2014/main" id="{193EC2D7-E97D-CFFB-B8FA-823010CFD82D}"/>
                    </a:ext>
                  </a:extLst>
                </p:cNvPr>
                <p:cNvSpPr>
                  <a:spLocks noRot="1" noChangeAspect="1" noMove="1" noResize="1" noEditPoints="1" noAdjustHandles="1" noChangeArrowheads="1" noChangeShapeType="1" noTextEdit="1"/>
                </p:cNvSpPr>
                <p:nvPr/>
              </p:nvSpPr>
              <p:spPr>
                <a:xfrm>
                  <a:off x="9672978" y="1863738"/>
                  <a:ext cx="740229" cy="740229"/>
                </a:xfrm>
                <a:prstGeom prst="ellipse">
                  <a:avLst/>
                </a:prstGeom>
                <a:blipFill>
                  <a:blip r:embed="rId16"/>
                  <a:stretch>
                    <a:fillRect/>
                  </a:stretch>
                </a:blipFill>
                <a:ln>
                  <a:solidFill>
                    <a:schemeClr val="bg1"/>
                  </a:solidFill>
                </a:ln>
              </p:spPr>
              <p:txBody>
                <a:bodyPr/>
                <a:lstStyle/>
                <a:p>
                  <a:r>
                    <a:rPr lang="en-US">
                      <a:noFill/>
                    </a:rPr>
                    <a:t> </a:t>
                  </a:r>
                </a:p>
              </p:txBody>
            </p:sp>
          </mc:Fallback>
        </mc:AlternateContent>
        <p:sp>
          <p:nvSpPr>
            <p:cNvPr id="48" name="Rectangle 47">
              <a:extLst>
                <a:ext uri="{FF2B5EF4-FFF2-40B4-BE49-F238E27FC236}">
                  <a16:creationId xmlns:a16="http://schemas.microsoft.com/office/drawing/2014/main" id="{DA7EBB45-468E-D17F-DEDA-05E22674A8BE}"/>
                </a:ext>
              </a:extLst>
            </p:cNvPr>
            <p:cNvSpPr/>
            <p:nvPr/>
          </p:nvSpPr>
          <p:spPr>
            <a:xfrm>
              <a:off x="5813287" y="1456717"/>
              <a:ext cx="6293756" cy="2973240"/>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9" name="Rectangle 3">
                  <a:extLst>
                    <a:ext uri="{FF2B5EF4-FFF2-40B4-BE49-F238E27FC236}">
                      <a16:creationId xmlns:a16="http://schemas.microsoft.com/office/drawing/2014/main" id="{71D12017-6922-420B-C3F3-F4E7793F22AA}"/>
                    </a:ext>
                  </a:extLst>
                </p:cNvPr>
                <p:cNvSpPr txBox="1">
                  <a:spLocks noChangeArrowheads="1"/>
                </p:cNvSpPr>
                <p:nvPr>
                  <p:custDataLst>
                    <p:tags r:id="rId5"/>
                  </p:custDataLst>
                </p:nvPr>
              </p:nvSpPr>
              <p:spPr>
                <a:xfrm>
                  <a:off x="9453857" y="3167041"/>
                  <a:ext cx="1477848" cy="36711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t>Makes </a:t>
                  </a:r>
                  <a14:m>
                    <m:oMath xmlns:m="http://schemas.openxmlformats.org/officeDocument/2006/math">
                      <m:r>
                        <a:rPr lang="en-US" b="0" i="1" smtClean="0">
                          <a:solidFill>
                            <a:schemeClr val="accent4"/>
                          </a:solidFill>
                          <a:latin typeface="Cambria Math" panose="02040503050406030204" pitchFamily="18" charset="0"/>
                        </a:rPr>
                        <m:t>𝐴</m:t>
                      </m:r>
                    </m:oMath>
                  </a14:m>
                  <a:r>
                    <a:rPr lang="en-US" dirty="0"/>
                    <a:t> change</a:t>
                  </a:r>
                </a:p>
              </p:txBody>
            </p:sp>
          </mc:Choice>
          <mc:Fallback xmlns="">
            <p:sp>
              <p:nvSpPr>
                <p:cNvPr id="49" name="Rectangle 3">
                  <a:extLst>
                    <a:ext uri="{FF2B5EF4-FFF2-40B4-BE49-F238E27FC236}">
                      <a16:creationId xmlns:a16="http://schemas.microsoft.com/office/drawing/2014/main" id="{71D12017-6922-420B-C3F3-F4E7793F22AA}"/>
                    </a:ext>
                  </a:extLst>
                </p:cNvPr>
                <p:cNvSpPr txBox="1">
                  <a:spLocks noRot="1" noChangeAspect="1" noMove="1" noResize="1" noEditPoints="1" noAdjustHandles="1" noChangeArrowheads="1" noChangeShapeType="1" noTextEdit="1"/>
                </p:cNvSpPr>
                <p:nvPr>
                  <p:custDataLst>
                    <p:tags r:id="rId17"/>
                  </p:custDataLst>
                </p:nvPr>
              </p:nvSpPr>
              <p:spPr>
                <a:xfrm>
                  <a:off x="9453857" y="3167041"/>
                  <a:ext cx="1477848" cy="367119"/>
                </a:xfrm>
                <a:prstGeom prst="rect">
                  <a:avLst/>
                </a:prstGeom>
                <a:blipFill>
                  <a:blip r:embed="rId18"/>
                  <a:stretch>
                    <a:fillRect l="-1695" t="-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3">
                  <a:extLst>
                    <a:ext uri="{FF2B5EF4-FFF2-40B4-BE49-F238E27FC236}">
                      <a16:creationId xmlns:a16="http://schemas.microsoft.com/office/drawing/2014/main" id="{65898053-0E21-91E8-8E5F-CF43D7E3B4B2}"/>
                    </a:ext>
                  </a:extLst>
                </p:cNvPr>
                <p:cNvSpPr txBox="1">
                  <a:spLocks noChangeArrowheads="1"/>
                </p:cNvSpPr>
                <p:nvPr>
                  <p:custDataLst>
                    <p:tags r:id="rId6"/>
                  </p:custDataLst>
                </p:nvPr>
              </p:nvSpPr>
              <p:spPr>
                <a:xfrm>
                  <a:off x="9354965" y="3626706"/>
                  <a:ext cx="2752078" cy="77744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𝑪</m:t>
                            </m:r>
                            <m:r>
                              <a:rPr lang="en-US" b="1" i="1" smtClean="0">
                                <a:latin typeface="Cambria Math" panose="02040503050406030204" pitchFamily="18" charset="0"/>
                              </a:rPr>
                              <m:t>′′′</m:t>
                            </m:r>
                          </m:e>
                        </m:d>
                        <m:r>
                          <a:rPr lang="en-US" b="1" i="1" smtClean="0">
                            <a:latin typeface="Cambria Math" panose="02040503050406030204" pitchFamily="18" charset="0"/>
                          </a:rPr>
                          <m:t>=</m:t>
                        </m:r>
                        <m: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&lt;</m:t>
                        </m:r>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&lt;</m:t>
                        </m:r>
                        <m:r>
                          <a:rPr lang="en-US" b="1" i="1" smtClean="0">
                            <a:latin typeface="Cambria Math" panose="02040503050406030204" pitchFamily="18" charset="0"/>
                          </a:rPr>
                          <m:t>𝒏</m:t>
                        </m:r>
                      </m:oMath>
                    </m:oMathPara>
                  </a14:m>
                  <a:br>
                    <a:rPr lang="en-US" b="1" dirty="0"/>
                  </a:br>
                  <a:endParaRPr lang="en-US" b="1" dirty="0"/>
                </a:p>
              </p:txBody>
            </p:sp>
          </mc:Choice>
          <mc:Fallback xmlns="">
            <p:sp>
              <p:nvSpPr>
                <p:cNvPr id="50" name="Rectangle 3">
                  <a:extLst>
                    <a:ext uri="{FF2B5EF4-FFF2-40B4-BE49-F238E27FC236}">
                      <a16:creationId xmlns:a16="http://schemas.microsoft.com/office/drawing/2014/main" id="{65898053-0E21-91E8-8E5F-CF43D7E3B4B2}"/>
                    </a:ext>
                  </a:extLst>
                </p:cNvPr>
                <p:cNvSpPr txBox="1">
                  <a:spLocks noRot="1" noChangeAspect="1" noMove="1" noResize="1" noEditPoints="1" noAdjustHandles="1" noChangeArrowheads="1" noChangeShapeType="1" noTextEdit="1"/>
                </p:cNvSpPr>
                <p:nvPr>
                  <p:custDataLst>
                    <p:tags r:id="rId19"/>
                  </p:custDataLst>
                </p:nvPr>
              </p:nvSpPr>
              <p:spPr>
                <a:xfrm>
                  <a:off x="9354965" y="3626706"/>
                  <a:ext cx="2752078" cy="777445"/>
                </a:xfrm>
                <a:prstGeom prst="rect">
                  <a:avLst/>
                </a:prstGeom>
                <a:blipFill>
                  <a:blip r:embed="rId2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23850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3" y="344789"/>
            <a:ext cx="9905998" cy="722010"/>
          </a:xfrm>
        </p:spPr>
        <p:txBody>
          <a:bodyPr/>
          <a:lstStyle/>
          <a:p>
            <a:pPr algn="ctr"/>
            <a:r>
              <a:rPr lang="en-US" dirty="0"/>
              <a:t>Summary So Far</a:t>
            </a:r>
          </a:p>
        </p:txBody>
      </p:sp>
      <p:sp>
        <p:nvSpPr>
          <p:cNvPr id="4" name="Content Placeholder 3"/>
          <p:cNvSpPr>
            <a:spLocks noGrp="1"/>
          </p:cNvSpPr>
          <p:nvPr>
            <p:ph sz="quarter" idx="1"/>
          </p:nvPr>
        </p:nvSpPr>
        <p:spPr>
          <a:xfrm>
            <a:off x="2443786" y="1805604"/>
            <a:ext cx="7301252" cy="3541714"/>
          </a:xfrm>
        </p:spPr>
        <p:txBody>
          <a:bodyPr/>
          <a:lstStyle/>
          <a:p>
            <a:r>
              <a:rPr lang="en-US" dirty="0"/>
              <a:t>Done</a:t>
            </a:r>
          </a:p>
          <a:p>
            <a:pPr lvl="1"/>
            <a:r>
              <a:rPr lang="en-US" dirty="0"/>
              <a:t>We’ve shown the </a:t>
            </a:r>
            <a:r>
              <a:rPr lang="en-US" b="1" i="1" dirty="0"/>
              <a:t>Coin Change Problem </a:t>
            </a:r>
            <a:r>
              <a:rPr lang="en-US" dirty="0"/>
              <a:t>has </a:t>
            </a:r>
            <a:r>
              <a:rPr lang="en-US" b="1" i="1" dirty="0"/>
              <a:t>Optimal Substructure</a:t>
            </a:r>
          </a:p>
          <a:p>
            <a:pPr lvl="1"/>
            <a:r>
              <a:rPr lang="en-US" dirty="0"/>
              <a:t>We’ve presented a </a:t>
            </a:r>
            <a:r>
              <a:rPr lang="en-US" b="1" i="1" dirty="0"/>
              <a:t>Greedy Algorithm </a:t>
            </a:r>
            <a:r>
              <a:rPr lang="en-US" dirty="0"/>
              <a:t>that MIGHT solve it</a:t>
            </a:r>
          </a:p>
          <a:p>
            <a:endParaRPr lang="en-US" dirty="0"/>
          </a:p>
          <a:p>
            <a:r>
              <a:rPr lang="en-US" dirty="0"/>
              <a:t>Up Next:</a:t>
            </a:r>
          </a:p>
          <a:p>
            <a:pPr lvl="1"/>
            <a:r>
              <a:rPr lang="en-US" dirty="0"/>
              <a:t>Prove that the greedy algorithm is </a:t>
            </a:r>
            <a:r>
              <a:rPr lang="en-US" b="1" i="1" u="sng" dirty="0"/>
              <a:t>correct</a:t>
            </a:r>
            <a:r>
              <a:rPr lang="en-US" dirty="0"/>
              <a:t>.</a:t>
            </a:r>
          </a:p>
        </p:txBody>
      </p:sp>
    </p:spTree>
    <p:extLst>
      <p:ext uri="{BB962C8B-B14F-4D97-AF65-F5344CB8AC3E}">
        <p14:creationId xmlns:p14="http://schemas.microsoft.com/office/powerpoint/2010/main" val="44983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470472"/>
            <a:ext cx="9905998" cy="800979"/>
          </a:xfrm>
        </p:spPr>
        <p:txBody>
          <a:bodyPr>
            <a:normAutofit fontScale="90000"/>
          </a:bodyPr>
          <a:lstStyle/>
          <a:p>
            <a:pPr algn="ctr"/>
            <a:r>
              <a:rPr lang="en-US" dirty="0"/>
              <a:t>Proving Correctness of A greedy Algorithm</a:t>
            </a:r>
          </a:p>
        </p:txBody>
      </p:sp>
      <p:sp>
        <p:nvSpPr>
          <p:cNvPr id="4" name="Content Placeholder 3"/>
          <p:cNvSpPr>
            <a:spLocks noGrp="1"/>
          </p:cNvSpPr>
          <p:nvPr>
            <p:ph sz="quarter" idx="1"/>
          </p:nvPr>
        </p:nvSpPr>
        <p:spPr>
          <a:xfrm>
            <a:off x="3260941" y="1928110"/>
            <a:ext cx="5670115" cy="566889"/>
          </a:xfrm>
        </p:spPr>
        <p:txBody>
          <a:bodyPr>
            <a:normAutofit fontScale="85000" lnSpcReduction="10000"/>
          </a:bodyPr>
          <a:lstStyle/>
          <a:p>
            <a:pPr marL="0" indent="0">
              <a:buNone/>
            </a:pPr>
            <a:r>
              <a:rPr lang="en-US" dirty="0"/>
              <a:t>A greedy algorithm is correct if the following hold:</a:t>
            </a:r>
          </a:p>
        </p:txBody>
      </p:sp>
      <p:sp>
        <p:nvSpPr>
          <p:cNvPr id="2" name="Content Placeholder 3">
            <a:extLst>
              <a:ext uri="{FF2B5EF4-FFF2-40B4-BE49-F238E27FC236}">
                <a16:creationId xmlns:a16="http://schemas.microsoft.com/office/drawing/2014/main" id="{31E0F92F-6B8E-D7D7-CA9A-584706B5002C}"/>
              </a:ext>
            </a:extLst>
          </p:cNvPr>
          <p:cNvSpPr txBox="1">
            <a:spLocks/>
          </p:cNvSpPr>
          <p:nvPr/>
        </p:nvSpPr>
        <p:spPr>
          <a:xfrm>
            <a:off x="3260941" y="2364372"/>
            <a:ext cx="5670115" cy="64092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problem has </a:t>
            </a:r>
            <a:r>
              <a:rPr lang="en-US" b="1" i="1" u="sng" dirty="0">
                <a:solidFill>
                  <a:schemeClr val="bg1"/>
                </a:solidFill>
              </a:rPr>
              <a:t>optimal substructure</a:t>
            </a:r>
          </a:p>
        </p:txBody>
      </p:sp>
      <p:sp>
        <p:nvSpPr>
          <p:cNvPr id="6" name="Content Placeholder 3">
            <a:extLst>
              <a:ext uri="{FF2B5EF4-FFF2-40B4-BE49-F238E27FC236}">
                <a16:creationId xmlns:a16="http://schemas.microsoft.com/office/drawing/2014/main" id="{9F307E91-E767-66B5-0644-C5369CD01658}"/>
              </a:ext>
            </a:extLst>
          </p:cNvPr>
          <p:cNvSpPr txBox="1">
            <a:spLocks/>
          </p:cNvSpPr>
          <p:nvPr/>
        </p:nvSpPr>
        <p:spPr>
          <a:xfrm>
            <a:off x="3260942" y="3309254"/>
            <a:ext cx="5670116" cy="64092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algorithm has the </a:t>
            </a:r>
            <a:r>
              <a:rPr lang="en-US" b="1" i="1" u="sng" dirty="0">
                <a:solidFill>
                  <a:schemeClr val="bg1"/>
                </a:solidFill>
              </a:rPr>
              <a:t>greedy choice property</a:t>
            </a:r>
          </a:p>
        </p:txBody>
      </p:sp>
      <p:sp>
        <p:nvSpPr>
          <p:cNvPr id="7" name="Content Placeholder 3">
            <a:extLst>
              <a:ext uri="{FF2B5EF4-FFF2-40B4-BE49-F238E27FC236}">
                <a16:creationId xmlns:a16="http://schemas.microsoft.com/office/drawing/2014/main" id="{EAD25FE1-493B-68BA-4A70-C830E43975CF}"/>
              </a:ext>
            </a:extLst>
          </p:cNvPr>
          <p:cNvSpPr txBox="1">
            <a:spLocks/>
          </p:cNvSpPr>
          <p:nvPr/>
        </p:nvSpPr>
        <p:spPr>
          <a:xfrm>
            <a:off x="6766058" y="5093676"/>
            <a:ext cx="3980319" cy="137679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Greedy Choice Property</a:t>
            </a:r>
            <a:r>
              <a:rPr lang="en-US" dirty="0"/>
              <a:t>: The greedy choice that the algorithm makes must be a member of some optimal solution</a:t>
            </a:r>
          </a:p>
        </p:txBody>
      </p:sp>
      <p:cxnSp>
        <p:nvCxnSpPr>
          <p:cNvPr id="9" name="Straight Connector 8">
            <a:extLst>
              <a:ext uri="{FF2B5EF4-FFF2-40B4-BE49-F238E27FC236}">
                <a16:creationId xmlns:a16="http://schemas.microsoft.com/office/drawing/2014/main" id="{1B8A81D5-027A-C05D-FAF6-A031A258A050}"/>
              </a:ext>
            </a:extLst>
          </p:cNvPr>
          <p:cNvCxnSpPr/>
          <p:nvPr/>
        </p:nvCxnSpPr>
        <p:spPr>
          <a:xfrm>
            <a:off x="6966857" y="4162697"/>
            <a:ext cx="557349" cy="80989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01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396448"/>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14312983-878F-BD76-6401-00AABDEE93CB}"/>
                  </a:ext>
                </a:extLst>
              </p:cNvPr>
              <p:cNvSpPr txBox="1">
                <a:spLocks/>
              </p:cNvSpPr>
              <p:nvPr/>
            </p:nvSpPr>
            <p:spPr>
              <a:xfrm>
                <a:off x="2430780" y="1696494"/>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𝑖</m:t>
                        </m:r>
                      </m:sub>
                    </m:sSub>
                  </m:oMath>
                </a14:m>
                <a:r>
                  <a:rPr lang="en-US" dirty="0">
                    <a:solidFill>
                      <a:schemeClr val="bg1"/>
                    </a:solidFill>
                  </a:rPr>
                  <a:t>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14312983-878F-BD76-6401-00AABDEE93CB}"/>
                  </a:ext>
                </a:extLst>
              </p:cNvPr>
              <p:cNvSpPr txBox="1">
                <a:spLocks noRot="1" noChangeAspect="1" noMove="1" noResize="1" noEditPoints="1" noAdjustHandles="1" noChangeArrowheads="1" noChangeShapeType="1" noTextEdit="1"/>
              </p:cNvSpPr>
              <p:nvPr/>
            </p:nvSpPr>
            <p:spPr>
              <a:xfrm>
                <a:off x="2430780" y="1696494"/>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8" name="Content Placeholder 3">
            <a:extLst>
              <a:ext uri="{FF2B5EF4-FFF2-40B4-BE49-F238E27FC236}">
                <a16:creationId xmlns:a16="http://schemas.microsoft.com/office/drawing/2014/main" id="{C31D7003-5CB2-1BCD-C7F2-45CE87469B6B}"/>
              </a:ext>
            </a:extLst>
          </p:cNvPr>
          <p:cNvSpPr txBox="1">
            <a:spLocks/>
          </p:cNvSpPr>
          <p:nvPr/>
        </p:nvSpPr>
        <p:spPr>
          <a:xfrm>
            <a:off x="1262240" y="4131381"/>
            <a:ext cx="5025348" cy="1376791"/>
          </a:xfrm>
          <a:prstGeom prst="rect">
            <a:avLst/>
          </a:prstGeom>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Basic Idea</a:t>
            </a:r>
            <a:r>
              <a:rPr lang="en-US" dirty="0"/>
              <a:t>: Show that if we don’t use the largest coin, then a “better” solution could have just used the largest coin instead </a:t>
            </a:r>
          </a:p>
        </p:txBody>
      </p:sp>
      <p:cxnSp>
        <p:nvCxnSpPr>
          <p:cNvPr id="9" name="Straight Connector 8">
            <a:extLst>
              <a:ext uri="{FF2B5EF4-FFF2-40B4-BE49-F238E27FC236}">
                <a16:creationId xmlns:a16="http://schemas.microsoft.com/office/drawing/2014/main" id="{9B2A2E71-3C0C-D01A-49DB-36F8F5EEE4AF}"/>
              </a:ext>
            </a:extLst>
          </p:cNvPr>
          <p:cNvCxnSpPr>
            <a:cxnSpLocks/>
          </p:cNvCxnSpPr>
          <p:nvPr/>
        </p:nvCxnSpPr>
        <p:spPr>
          <a:xfrm flipH="1">
            <a:off x="2751909" y="2950029"/>
            <a:ext cx="557348" cy="107333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7400A75C-4D35-6075-9D1A-2D2251D9FE5A}"/>
              </a:ext>
            </a:extLst>
          </p:cNvPr>
          <p:cNvSpPr txBox="1">
            <a:spLocks/>
          </p:cNvSpPr>
          <p:nvPr/>
        </p:nvSpPr>
        <p:spPr>
          <a:xfrm>
            <a:off x="7648051" y="3486694"/>
            <a:ext cx="3183486" cy="2412903"/>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4 Cases:</a:t>
            </a:r>
          </a:p>
          <a:p>
            <a:pPr marL="0" indent="0">
              <a:buFont typeface="Arial" panose="020B0604020202020204" pitchFamily="34" charset="0"/>
              <a:buNone/>
            </a:pPr>
            <a:r>
              <a:rPr lang="en-US" i="1" dirty="0"/>
              <a:t>Largest coin is a </a:t>
            </a:r>
            <a:r>
              <a:rPr lang="en-US" i="1" dirty="0">
                <a:solidFill>
                  <a:schemeClr val="accent4"/>
                </a:solidFill>
              </a:rPr>
              <a:t>penny</a:t>
            </a:r>
            <a:br>
              <a:rPr lang="en-US" i="1" dirty="0"/>
            </a:br>
            <a:r>
              <a:rPr lang="en-US" i="1" dirty="0"/>
              <a:t>Largest coin is a </a:t>
            </a:r>
            <a:r>
              <a:rPr lang="en-US" i="1" dirty="0">
                <a:solidFill>
                  <a:schemeClr val="accent5"/>
                </a:solidFill>
              </a:rPr>
              <a:t>nickel</a:t>
            </a:r>
            <a:br>
              <a:rPr lang="en-US" i="1" dirty="0"/>
            </a:br>
            <a:r>
              <a:rPr lang="en-US" i="1" dirty="0"/>
              <a:t>Largest coin is a </a:t>
            </a:r>
            <a:r>
              <a:rPr lang="en-US" i="1" dirty="0">
                <a:solidFill>
                  <a:schemeClr val="accent2"/>
                </a:solidFill>
              </a:rPr>
              <a:t>dime</a:t>
            </a:r>
            <a:br>
              <a:rPr lang="en-US" i="1" dirty="0"/>
            </a:br>
            <a:r>
              <a:rPr lang="en-US" i="1" dirty="0"/>
              <a:t>Largest coin is a </a:t>
            </a:r>
            <a:r>
              <a:rPr lang="en-US" i="1" dirty="0">
                <a:solidFill>
                  <a:schemeClr val="accent1"/>
                </a:solidFill>
              </a:rPr>
              <a:t>quarter</a:t>
            </a:r>
          </a:p>
        </p:txBody>
      </p:sp>
    </p:spTree>
    <p:extLst>
      <p:ext uri="{BB962C8B-B14F-4D97-AF65-F5344CB8AC3E}">
        <p14:creationId xmlns:p14="http://schemas.microsoft.com/office/powerpoint/2010/main" val="1955796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92DEA-F208-C7A5-6DBD-32816ED9B5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FF0663-6BE1-F81D-68D9-94B8A0F6AD59}"/>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2FDE1C18-F030-0260-FAB1-5CD7E2F6D6E4}"/>
                  </a:ext>
                </a:extLst>
              </p:cNvPr>
              <p:cNvSpPr txBox="1">
                <a:spLocks/>
              </p:cNvSpPr>
              <p:nvPr/>
            </p:nvSpPr>
            <p:spPr>
              <a:xfrm>
                <a:off x="2430780" y="1078185"/>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2FDE1C18-F030-0260-FAB1-5CD7E2F6D6E4}"/>
                  </a:ext>
                </a:extLst>
              </p:cNvPr>
              <p:cNvSpPr txBox="1">
                <a:spLocks noRot="1" noChangeAspect="1" noMove="1" noResize="1" noEditPoints="1" noAdjustHandles="1" noChangeArrowheads="1" noChangeShapeType="1" noTextEdit="1"/>
              </p:cNvSpPr>
              <p:nvPr/>
            </p:nvSpPr>
            <p:spPr>
              <a:xfrm>
                <a:off x="2430780" y="1078185"/>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E5AF6990-EE90-1BE0-8742-94689D1413DD}"/>
              </a:ext>
            </a:extLst>
          </p:cNvPr>
          <p:cNvSpPr txBox="1">
            <a:spLocks/>
          </p:cNvSpPr>
          <p:nvPr/>
        </p:nvSpPr>
        <p:spPr>
          <a:xfrm>
            <a:off x="2430779" y="2406832"/>
            <a:ext cx="7330440"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Case 1</a:t>
            </a:r>
            <a:r>
              <a:rPr lang="en-US" i="1" dirty="0"/>
              <a:t>: Largest coin is a </a:t>
            </a:r>
            <a:r>
              <a:rPr lang="en-US" i="1" dirty="0">
                <a:solidFill>
                  <a:schemeClr val="accent4"/>
                </a:solidFill>
              </a:rPr>
              <a:t>penny</a:t>
            </a:r>
            <a:endParaRPr lang="en-US" i="1" dirty="0">
              <a:solidFill>
                <a:schemeClr val="accent1"/>
              </a:solidFill>
            </a:endParaRP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F67FFC2-8501-2D7B-216B-7D7D94206D87}"/>
                  </a:ext>
                </a:extLst>
              </p:cNvPr>
              <p:cNvSpPr txBox="1">
                <a:spLocks/>
              </p:cNvSpPr>
              <p:nvPr/>
            </p:nvSpPr>
            <p:spPr>
              <a:xfrm>
                <a:off x="2430779" y="4173589"/>
                <a:ext cx="1923507"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≤4</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AF67FFC2-8501-2D7B-216B-7D7D94206D87}"/>
                  </a:ext>
                </a:extLst>
              </p:cNvPr>
              <p:cNvSpPr txBox="1">
                <a:spLocks noRot="1" noChangeAspect="1" noMove="1" noResize="1" noEditPoints="1" noAdjustHandles="1" noChangeArrowheads="1" noChangeShapeType="1" noTextEdit="1"/>
              </p:cNvSpPr>
              <p:nvPr/>
            </p:nvSpPr>
            <p:spPr>
              <a:xfrm>
                <a:off x="2430779" y="4173589"/>
                <a:ext cx="1923507" cy="670351"/>
              </a:xfrm>
              <a:prstGeom prst="rect">
                <a:avLst/>
              </a:prstGeom>
              <a:blipFill>
                <a:blip r:embed="rId3"/>
                <a:stretch>
                  <a:fillRect l="-5229" t="-1818"/>
                </a:stretch>
              </a:blipFill>
              <a:ln>
                <a:solidFill>
                  <a:schemeClr val="tx1">
                    <a:lumMod val="95000"/>
                  </a:schemeClr>
                </a:solid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B19DA13-C4B6-6EDB-6E8C-05F8104B059D}"/>
              </a:ext>
            </a:extLst>
          </p:cNvPr>
          <p:cNvCxnSpPr/>
          <p:nvPr/>
        </p:nvCxnSpPr>
        <p:spPr>
          <a:xfrm>
            <a:off x="1027611" y="3466011"/>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A954B42-26A3-79FE-85FD-80060C556CEF}"/>
              </a:ext>
            </a:extLst>
          </p:cNvPr>
          <p:cNvGrpSpPr/>
          <p:nvPr/>
        </p:nvGrpSpPr>
        <p:grpSpPr>
          <a:xfrm>
            <a:off x="4968238" y="4173589"/>
            <a:ext cx="1711235" cy="1591700"/>
            <a:chOff x="3749038" y="5170509"/>
            <a:chExt cx="1711235" cy="1591700"/>
          </a:xfrm>
        </p:grpSpPr>
        <p:sp>
          <p:nvSpPr>
            <p:cNvPr id="7" name="Oval 6">
              <a:extLst>
                <a:ext uri="{FF2B5EF4-FFF2-40B4-BE49-F238E27FC236}">
                  <a16:creationId xmlns:a16="http://schemas.microsoft.com/office/drawing/2014/main" id="{33B3DC9F-3D90-C9C5-7687-F0B071CA852A}"/>
                </a:ext>
              </a:extLst>
            </p:cNvPr>
            <p:cNvSpPr/>
            <p:nvPr/>
          </p:nvSpPr>
          <p:spPr>
            <a:xfrm>
              <a:off x="3749038" y="51705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0" name="Oval 9">
              <a:extLst>
                <a:ext uri="{FF2B5EF4-FFF2-40B4-BE49-F238E27FC236}">
                  <a16:creationId xmlns:a16="http://schemas.microsoft.com/office/drawing/2014/main" id="{8506AC95-B65E-082D-E02A-87A1D3217552}"/>
                </a:ext>
              </a:extLst>
            </p:cNvPr>
            <p:cNvSpPr/>
            <p:nvPr/>
          </p:nvSpPr>
          <p:spPr>
            <a:xfrm>
              <a:off x="4720044" y="51705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2" name="Oval 11">
              <a:extLst>
                <a:ext uri="{FF2B5EF4-FFF2-40B4-BE49-F238E27FC236}">
                  <a16:creationId xmlns:a16="http://schemas.microsoft.com/office/drawing/2014/main" id="{ABE4E90C-EB01-5828-9A24-8D66085CC90C}"/>
                </a:ext>
              </a:extLst>
            </p:cNvPr>
            <p:cNvSpPr/>
            <p:nvPr/>
          </p:nvSpPr>
          <p:spPr>
            <a:xfrm>
              <a:off x="3749038" y="6021980"/>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3" name="Oval 12">
              <a:extLst>
                <a:ext uri="{FF2B5EF4-FFF2-40B4-BE49-F238E27FC236}">
                  <a16:creationId xmlns:a16="http://schemas.microsoft.com/office/drawing/2014/main" id="{5B894526-1DED-D666-DDCB-42E17E7CDE53}"/>
                </a:ext>
              </a:extLst>
            </p:cNvPr>
            <p:cNvSpPr/>
            <p:nvPr/>
          </p:nvSpPr>
          <p:spPr>
            <a:xfrm>
              <a:off x="4720044" y="602197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
        <p:nvSpPr>
          <p:cNvPr id="15" name="Content Placeholder 3">
            <a:extLst>
              <a:ext uri="{FF2B5EF4-FFF2-40B4-BE49-F238E27FC236}">
                <a16:creationId xmlns:a16="http://schemas.microsoft.com/office/drawing/2014/main" id="{E686754A-12B9-7375-6CEB-978A5C5F0048}"/>
              </a:ext>
            </a:extLst>
          </p:cNvPr>
          <p:cNvSpPr txBox="1">
            <a:spLocks/>
          </p:cNvSpPr>
          <p:nvPr/>
        </p:nvSpPr>
        <p:spPr>
          <a:xfrm>
            <a:off x="7608025" y="4173589"/>
            <a:ext cx="2363289" cy="1717762"/>
          </a:xfrm>
          <a:prstGeom prst="rect">
            <a:avLst/>
          </a:prstGeom>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Theorem is trivially true because </a:t>
            </a:r>
            <a:r>
              <a:rPr lang="en-US" dirty="0">
                <a:solidFill>
                  <a:schemeClr val="accent4"/>
                </a:solidFill>
              </a:rPr>
              <a:t>penny</a:t>
            </a:r>
            <a:r>
              <a:rPr lang="en-US" dirty="0"/>
              <a:t> is the only option</a:t>
            </a:r>
            <a:endParaRPr lang="en-US" dirty="0">
              <a:solidFill>
                <a:schemeClr val="accent1"/>
              </a:solidFill>
            </a:endParaRPr>
          </a:p>
        </p:txBody>
      </p:sp>
    </p:spTree>
    <p:extLst>
      <p:ext uri="{BB962C8B-B14F-4D97-AF65-F5344CB8AC3E}">
        <p14:creationId xmlns:p14="http://schemas.microsoft.com/office/powerpoint/2010/main" val="264733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3886B-513E-BEB4-6BE8-A8CF694259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3A26CD-5E47-2766-C6F5-67247FFD2A59}"/>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F27E0DD3-828F-FD93-0ACF-0876B66729D7}"/>
                  </a:ext>
                </a:extLst>
              </p:cNvPr>
              <p:cNvSpPr txBox="1">
                <a:spLocks/>
              </p:cNvSpPr>
              <p:nvPr/>
            </p:nvSpPr>
            <p:spPr>
              <a:xfrm>
                <a:off x="2430780" y="1078185"/>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F27E0DD3-828F-FD93-0ACF-0876B66729D7}"/>
                  </a:ext>
                </a:extLst>
              </p:cNvPr>
              <p:cNvSpPr txBox="1">
                <a:spLocks noRot="1" noChangeAspect="1" noMove="1" noResize="1" noEditPoints="1" noAdjustHandles="1" noChangeArrowheads="1" noChangeShapeType="1" noTextEdit="1"/>
              </p:cNvSpPr>
              <p:nvPr/>
            </p:nvSpPr>
            <p:spPr>
              <a:xfrm>
                <a:off x="2430780" y="1078185"/>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0C71AEC3-501E-D721-2853-697A449A0A6B}"/>
              </a:ext>
            </a:extLst>
          </p:cNvPr>
          <p:cNvSpPr txBox="1">
            <a:spLocks/>
          </p:cNvSpPr>
          <p:nvPr/>
        </p:nvSpPr>
        <p:spPr>
          <a:xfrm>
            <a:off x="2430779" y="2345871"/>
            <a:ext cx="7330440"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Case 2</a:t>
            </a:r>
            <a:r>
              <a:rPr lang="en-US" i="1" dirty="0"/>
              <a:t>: Largest coin is a </a:t>
            </a:r>
            <a:r>
              <a:rPr lang="en-US" i="1" dirty="0">
                <a:solidFill>
                  <a:schemeClr val="accent5"/>
                </a:solidFill>
              </a:rPr>
              <a:t>nickel</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37EB432-C9F1-4CF2-FAA0-1FEEDB50F76E}"/>
                  </a:ext>
                </a:extLst>
              </p:cNvPr>
              <p:cNvSpPr txBox="1">
                <a:spLocks/>
              </p:cNvSpPr>
              <p:nvPr/>
            </p:nvSpPr>
            <p:spPr>
              <a:xfrm>
                <a:off x="1215933" y="3430096"/>
                <a:ext cx="2133600" cy="670351"/>
              </a:xfrm>
              <a:prstGeom prst="rect">
                <a:avLst/>
              </a:prstGeom>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≤9</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F37EB432-C9F1-4CF2-FAA0-1FEEDB50F76E}"/>
                  </a:ext>
                </a:extLst>
              </p:cNvPr>
              <p:cNvSpPr txBox="1">
                <a:spLocks noRot="1" noChangeAspect="1" noMove="1" noResize="1" noEditPoints="1" noAdjustHandles="1" noChangeArrowheads="1" noChangeShapeType="1" noTextEdit="1"/>
              </p:cNvSpPr>
              <p:nvPr/>
            </p:nvSpPr>
            <p:spPr>
              <a:xfrm>
                <a:off x="1215933" y="3430096"/>
                <a:ext cx="2133600" cy="670351"/>
              </a:xfrm>
              <a:prstGeom prst="rect">
                <a:avLst/>
              </a:prstGeom>
              <a:blipFill>
                <a:blip r:embed="rId3"/>
                <a:stretch>
                  <a:fillRect l="-3550"/>
                </a:stretch>
              </a:blipFill>
              <a:ln>
                <a:solidFill>
                  <a:schemeClr val="tx1">
                    <a:lumMod val="95000"/>
                  </a:schemeClr>
                </a:solid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E2108A49-2DAD-06FF-8D3B-667FE1944C14}"/>
              </a:ext>
            </a:extLst>
          </p:cNvPr>
          <p:cNvCxnSpPr/>
          <p:nvPr/>
        </p:nvCxnSpPr>
        <p:spPr>
          <a:xfrm>
            <a:off x="1027611" y="3204751"/>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BAAE2D27-72C4-EC12-710F-DAF10E740A2F}"/>
              </a:ext>
            </a:extLst>
          </p:cNvPr>
          <p:cNvSpPr txBox="1">
            <a:spLocks/>
          </p:cNvSpPr>
          <p:nvPr/>
        </p:nvSpPr>
        <p:spPr>
          <a:xfrm>
            <a:off x="3503565" y="3428790"/>
            <a:ext cx="6467749" cy="98209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5"/>
                </a:solidFill>
              </a:rPr>
              <a:t>nickel</a:t>
            </a:r>
            <a:r>
              <a:rPr lang="en-US" dirty="0"/>
              <a:t>, then it can only contain </a:t>
            </a:r>
            <a:r>
              <a:rPr lang="en-US" dirty="0">
                <a:solidFill>
                  <a:schemeClr val="accent4"/>
                </a:solidFill>
              </a:rPr>
              <a:t>pennies</a:t>
            </a: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005CB208-C5AB-F433-BA0A-8A1D04A983BF}"/>
                  </a:ext>
                </a:extLst>
              </p:cNvPr>
              <p:cNvSpPr txBox="1">
                <a:spLocks/>
              </p:cNvSpPr>
              <p:nvPr/>
            </p:nvSpPr>
            <p:spPr>
              <a:xfrm>
                <a:off x="1076594" y="5183568"/>
                <a:ext cx="1605644" cy="805439"/>
              </a:xfrm>
              <a:prstGeom prst="rect">
                <a:avLst/>
              </a:prstGeom>
              <a:ln>
                <a:solidFill>
                  <a:schemeClr val="tx1">
                    <a:lumMod val="95000"/>
                  </a:schemeClr>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Num pennies is </a:t>
                </a:r>
                <a14:m>
                  <m:oMath xmlns:m="http://schemas.openxmlformats.org/officeDocument/2006/math">
                    <m:r>
                      <m:rPr>
                        <m:sty m:val="p"/>
                      </m:rPr>
                      <a:rPr lang="en-US">
                        <a:latin typeface="Cambria Math" panose="02040503050406030204" pitchFamily="18" charset="0"/>
                      </a:rPr>
                      <m:t>p</m:t>
                    </m:r>
                    <m:r>
                      <a:rPr lang="en-US" b="0" i="1" smtClean="0">
                        <a:latin typeface="Cambria Math" panose="02040503050406030204" pitchFamily="18" charset="0"/>
                      </a:rPr>
                      <m:t>≥5</m:t>
                    </m:r>
                  </m:oMath>
                </a14:m>
                <a:endParaRPr lang="en-US" dirty="0">
                  <a:solidFill>
                    <a:schemeClr val="accent1"/>
                  </a:solidFill>
                </a:endParaRPr>
              </a:p>
            </p:txBody>
          </p:sp>
        </mc:Choice>
        <mc:Fallback xmlns="">
          <p:sp>
            <p:nvSpPr>
              <p:cNvPr id="5" name="Content Placeholder 3">
                <a:extLst>
                  <a:ext uri="{FF2B5EF4-FFF2-40B4-BE49-F238E27FC236}">
                    <a16:creationId xmlns:a16="http://schemas.microsoft.com/office/drawing/2014/main" id="{005CB208-C5AB-F433-BA0A-8A1D04A983BF}"/>
                  </a:ext>
                </a:extLst>
              </p:cNvPr>
              <p:cNvSpPr txBox="1">
                <a:spLocks noRot="1" noChangeAspect="1" noMove="1" noResize="1" noEditPoints="1" noAdjustHandles="1" noChangeArrowheads="1" noChangeShapeType="1" noTextEdit="1"/>
              </p:cNvSpPr>
              <p:nvPr/>
            </p:nvSpPr>
            <p:spPr>
              <a:xfrm>
                <a:off x="1076594" y="5183568"/>
                <a:ext cx="1605644" cy="805439"/>
              </a:xfrm>
              <a:prstGeom prst="rect">
                <a:avLst/>
              </a:prstGeom>
              <a:blipFill>
                <a:blip r:embed="rId4"/>
                <a:stretch>
                  <a:fillRect l="-4688" t="-3077" r="-7813" b="-10769"/>
                </a:stretch>
              </a:blipFill>
              <a:ln>
                <a:solidFill>
                  <a:schemeClr val="tx1">
                    <a:lumMod val="95000"/>
                  </a:schemeClr>
                </a:solid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460D7F77-0C71-D146-6A76-9CDD67EF1968}"/>
              </a:ext>
            </a:extLst>
          </p:cNvPr>
          <p:cNvSpPr/>
          <p:nvPr/>
        </p:nvSpPr>
        <p:spPr>
          <a:xfrm>
            <a:off x="5778132" y="5048479"/>
            <a:ext cx="792480" cy="940528"/>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1CDBF49E-BBF7-A12E-64E0-EFF704A81278}"/>
              </a:ext>
            </a:extLst>
          </p:cNvPr>
          <p:cNvGrpSpPr/>
          <p:nvPr/>
        </p:nvGrpSpPr>
        <p:grpSpPr>
          <a:xfrm>
            <a:off x="2804160" y="4693916"/>
            <a:ext cx="2760614" cy="1806624"/>
            <a:chOff x="2804160" y="4693916"/>
            <a:chExt cx="2760614" cy="1806624"/>
          </a:xfrm>
        </p:grpSpPr>
        <p:sp>
          <p:nvSpPr>
            <p:cNvPr id="7" name="Oval 6">
              <a:extLst>
                <a:ext uri="{FF2B5EF4-FFF2-40B4-BE49-F238E27FC236}">
                  <a16:creationId xmlns:a16="http://schemas.microsoft.com/office/drawing/2014/main" id="{520DA04A-9D88-03AE-6773-F5B58A5703F5}"/>
                </a:ext>
              </a:extLst>
            </p:cNvPr>
            <p:cNvSpPr/>
            <p:nvPr/>
          </p:nvSpPr>
          <p:spPr>
            <a:xfrm>
              <a:off x="2869467" y="481345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0" name="Oval 9">
              <a:extLst>
                <a:ext uri="{FF2B5EF4-FFF2-40B4-BE49-F238E27FC236}">
                  <a16:creationId xmlns:a16="http://schemas.microsoft.com/office/drawing/2014/main" id="{F7A7CFC8-82E2-2338-720B-ABC2ACC7DA22}"/>
                </a:ext>
              </a:extLst>
            </p:cNvPr>
            <p:cNvSpPr/>
            <p:nvPr/>
          </p:nvSpPr>
          <p:spPr>
            <a:xfrm>
              <a:off x="3840473" y="481345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2" name="Oval 11">
              <a:extLst>
                <a:ext uri="{FF2B5EF4-FFF2-40B4-BE49-F238E27FC236}">
                  <a16:creationId xmlns:a16="http://schemas.microsoft.com/office/drawing/2014/main" id="{0B953468-B9E6-86C1-6F65-F73DDD97E785}"/>
                </a:ext>
              </a:extLst>
            </p:cNvPr>
            <p:cNvSpPr/>
            <p:nvPr/>
          </p:nvSpPr>
          <p:spPr>
            <a:xfrm>
              <a:off x="2869467" y="566492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3" name="Oval 12">
              <a:extLst>
                <a:ext uri="{FF2B5EF4-FFF2-40B4-BE49-F238E27FC236}">
                  <a16:creationId xmlns:a16="http://schemas.microsoft.com/office/drawing/2014/main" id="{0A557A0A-19FD-8EA9-1480-9221A64DEC45}"/>
                </a:ext>
              </a:extLst>
            </p:cNvPr>
            <p:cNvSpPr/>
            <p:nvPr/>
          </p:nvSpPr>
          <p:spPr>
            <a:xfrm>
              <a:off x="3840473" y="566492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8" name="Oval 7">
              <a:extLst>
                <a:ext uri="{FF2B5EF4-FFF2-40B4-BE49-F238E27FC236}">
                  <a16:creationId xmlns:a16="http://schemas.microsoft.com/office/drawing/2014/main" id="{8D6C13AC-B39A-A21B-5DFE-3F71D1E2AEE8}"/>
                </a:ext>
              </a:extLst>
            </p:cNvPr>
            <p:cNvSpPr/>
            <p:nvPr/>
          </p:nvSpPr>
          <p:spPr>
            <a:xfrm>
              <a:off x="4735278" y="477851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6" name="Content Placeholder 3">
              <a:extLst>
                <a:ext uri="{FF2B5EF4-FFF2-40B4-BE49-F238E27FC236}">
                  <a16:creationId xmlns:a16="http://schemas.microsoft.com/office/drawing/2014/main" id="{DD0E88B4-BE02-934A-58DE-68E968E32565}"/>
                </a:ext>
              </a:extLst>
            </p:cNvPr>
            <p:cNvSpPr txBox="1">
              <a:spLocks/>
            </p:cNvSpPr>
            <p:nvPr/>
          </p:nvSpPr>
          <p:spPr>
            <a:xfrm>
              <a:off x="4834338" y="5747965"/>
              <a:ext cx="542108" cy="574145"/>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a:t>
              </a:r>
              <a:endParaRPr lang="en-US" dirty="0">
                <a:solidFill>
                  <a:schemeClr val="accent1"/>
                </a:solidFill>
              </a:endParaRPr>
            </a:p>
          </p:txBody>
        </p:sp>
        <p:cxnSp>
          <p:nvCxnSpPr>
            <p:cNvPr id="19" name="Straight Connector 18">
              <a:extLst>
                <a:ext uri="{FF2B5EF4-FFF2-40B4-BE49-F238E27FC236}">
                  <a16:creationId xmlns:a16="http://schemas.microsoft.com/office/drawing/2014/main" id="{39729E84-A2E1-DD48-01FB-615B4A40C885}"/>
                </a:ext>
              </a:extLst>
            </p:cNvPr>
            <p:cNvCxnSpPr/>
            <p:nvPr/>
          </p:nvCxnSpPr>
          <p:spPr>
            <a:xfrm>
              <a:off x="2804160" y="4693916"/>
              <a:ext cx="0" cy="179396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4E131E6-E748-091C-D587-A602E65242B8}"/>
                </a:ext>
              </a:extLst>
            </p:cNvPr>
            <p:cNvCxnSpPr>
              <a:cxnSpLocks/>
            </p:cNvCxnSpPr>
            <p:nvPr/>
          </p:nvCxnSpPr>
          <p:spPr>
            <a:xfrm>
              <a:off x="2804160" y="4693916"/>
              <a:ext cx="276061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426752-34C5-B372-C9BD-634C67ECB1A1}"/>
                </a:ext>
              </a:extLst>
            </p:cNvPr>
            <p:cNvCxnSpPr>
              <a:cxnSpLocks/>
            </p:cNvCxnSpPr>
            <p:nvPr/>
          </p:nvCxnSpPr>
          <p:spPr>
            <a:xfrm flipV="1">
              <a:off x="5564774" y="4693916"/>
              <a:ext cx="0" cy="90942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2E5830-B819-54A6-1E15-4DEED428C05A}"/>
                </a:ext>
              </a:extLst>
            </p:cNvPr>
            <p:cNvCxnSpPr>
              <a:cxnSpLocks/>
            </p:cNvCxnSpPr>
            <p:nvPr/>
          </p:nvCxnSpPr>
          <p:spPr>
            <a:xfrm flipH="1">
              <a:off x="4667791" y="5597228"/>
              <a:ext cx="89698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44F64F-5A7D-4DBE-E9A6-2BBC4DA2EB5D}"/>
                </a:ext>
              </a:extLst>
            </p:cNvPr>
            <p:cNvCxnSpPr>
              <a:cxnSpLocks/>
            </p:cNvCxnSpPr>
            <p:nvPr/>
          </p:nvCxnSpPr>
          <p:spPr>
            <a:xfrm flipV="1">
              <a:off x="4667791" y="5597228"/>
              <a:ext cx="0" cy="903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347A228-32EC-3E16-35A3-3AF7CF9393B3}"/>
                </a:ext>
              </a:extLst>
            </p:cNvPr>
            <p:cNvCxnSpPr>
              <a:cxnSpLocks/>
            </p:cNvCxnSpPr>
            <p:nvPr/>
          </p:nvCxnSpPr>
          <p:spPr>
            <a:xfrm flipH="1" flipV="1">
              <a:off x="2804160" y="6487882"/>
              <a:ext cx="1863630" cy="1265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46119DF-EAF9-C476-8C72-3B00396B24D1}"/>
              </a:ext>
            </a:extLst>
          </p:cNvPr>
          <p:cNvGrpSpPr/>
          <p:nvPr/>
        </p:nvGrpSpPr>
        <p:grpSpPr>
          <a:xfrm>
            <a:off x="6756752" y="4693916"/>
            <a:ext cx="2760614" cy="1806624"/>
            <a:chOff x="6756752" y="4693916"/>
            <a:chExt cx="2760614" cy="1806624"/>
          </a:xfrm>
        </p:grpSpPr>
        <p:sp>
          <p:nvSpPr>
            <p:cNvPr id="43" name="Content Placeholder 3">
              <a:extLst>
                <a:ext uri="{FF2B5EF4-FFF2-40B4-BE49-F238E27FC236}">
                  <a16:creationId xmlns:a16="http://schemas.microsoft.com/office/drawing/2014/main" id="{11BB84EF-A81C-BD69-7C54-D648C3BEB322}"/>
                </a:ext>
              </a:extLst>
            </p:cNvPr>
            <p:cNvSpPr txBox="1">
              <a:spLocks/>
            </p:cNvSpPr>
            <p:nvPr/>
          </p:nvSpPr>
          <p:spPr>
            <a:xfrm>
              <a:off x="8786930" y="5747965"/>
              <a:ext cx="542108" cy="574145"/>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a:t>
              </a:r>
              <a:endParaRPr lang="en-US" dirty="0">
                <a:solidFill>
                  <a:schemeClr val="accent1"/>
                </a:solidFill>
              </a:endParaRPr>
            </a:p>
          </p:txBody>
        </p:sp>
        <p:cxnSp>
          <p:nvCxnSpPr>
            <p:cNvPr id="44" name="Straight Connector 43">
              <a:extLst>
                <a:ext uri="{FF2B5EF4-FFF2-40B4-BE49-F238E27FC236}">
                  <a16:creationId xmlns:a16="http://schemas.microsoft.com/office/drawing/2014/main" id="{DECCA708-6E4A-9AFD-767D-0F1726A6E38F}"/>
                </a:ext>
              </a:extLst>
            </p:cNvPr>
            <p:cNvCxnSpPr/>
            <p:nvPr/>
          </p:nvCxnSpPr>
          <p:spPr>
            <a:xfrm>
              <a:off x="6756752" y="4693916"/>
              <a:ext cx="0" cy="179396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870EE6-F5D8-2CB1-4AAF-B269CA27E3DB}"/>
                </a:ext>
              </a:extLst>
            </p:cNvPr>
            <p:cNvCxnSpPr>
              <a:cxnSpLocks/>
            </p:cNvCxnSpPr>
            <p:nvPr/>
          </p:nvCxnSpPr>
          <p:spPr>
            <a:xfrm>
              <a:off x="6756752" y="4693916"/>
              <a:ext cx="276061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526F1AB-DE09-945E-4422-F44FE5848250}"/>
                </a:ext>
              </a:extLst>
            </p:cNvPr>
            <p:cNvCxnSpPr>
              <a:cxnSpLocks/>
            </p:cNvCxnSpPr>
            <p:nvPr/>
          </p:nvCxnSpPr>
          <p:spPr>
            <a:xfrm flipV="1">
              <a:off x="9517366" y="4693916"/>
              <a:ext cx="0" cy="90942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ED32ED1-6E3A-1616-D1CB-DFF62AECDA18}"/>
                </a:ext>
              </a:extLst>
            </p:cNvPr>
            <p:cNvCxnSpPr>
              <a:cxnSpLocks/>
            </p:cNvCxnSpPr>
            <p:nvPr/>
          </p:nvCxnSpPr>
          <p:spPr>
            <a:xfrm flipH="1">
              <a:off x="8620383" y="5597228"/>
              <a:ext cx="89698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C95C09-B64A-4810-7D88-6FADB9BA5103}"/>
                </a:ext>
              </a:extLst>
            </p:cNvPr>
            <p:cNvCxnSpPr>
              <a:cxnSpLocks/>
            </p:cNvCxnSpPr>
            <p:nvPr/>
          </p:nvCxnSpPr>
          <p:spPr>
            <a:xfrm flipV="1">
              <a:off x="8620383" y="5597228"/>
              <a:ext cx="0" cy="903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987D485-7431-4DD4-9F30-00814514719C}"/>
                </a:ext>
              </a:extLst>
            </p:cNvPr>
            <p:cNvCxnSpPr>
              <a:cxnSpLocks/>
            </p:cNvCxnSpPr>
            <p:nvPr/>
          </p:nvCxnSpPr>
          <p:spPr>
            <a:xfrm flipH="1" flipV="1">
              <a:off x="6756752" y="6487882"/>
              <a:ext cx="1863630" cy="1265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3322887-C952-5457-D2CC-E9BB575DE736}"/>
                </a:ext>
              </a:extLst>
            </p:cNvPr>
            <p:cNvSpPr/>
            <p:nvPr/>
          </p:nvSpPr>
          <p:spPr>
            <a:xfrm>
              <a:off x="7366347" y="520098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p:grpSp>
      <p:sp>
        <p:nvSpPr>
          <p:cNvPr id="51" name="Content Placeholder 3">
            <a:extLst>
              <a:ext uri="{FF2B5EF4-FFF2-40B4-BE49-F238E27FC236}">
                <a16:creationId xmlns:a16="http://schemas.microsoft.com/office/drawing/2014/main" id="{817BDEA5-3DDB-CD98-4CC0-0DB7753BAAF3}"/>
              </a:ext>
            </a:extLst>
          </p:cNvPr>
          <p:cNvSpPr txBox="1">
            <a:spLocks/>
          </p:cNvSpPr>
          <p:nvPr/>
        </p:nvSpPr>
        <p:spPr>
          <a:xfrm>
            <a:off x="9752511" y="4778618"/>
            <a:ext cx="1620884" cy="1641052"/>
          </a:xfrm>
          <a:prstGeom prst="rect">
            <a:avLst/>
          </a:prstGeom>
          <a:ln>
            <a:solidFill>
              <a:schemeClr val="tx1">
                <a:lumMod val="9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dirty="0"/>
              <a:t>Q.E.D.</a:t>
            </a:r>
            <a:br>
              <a:rPr lang="en-US" dirty="0"/>
            </a:br>
            <a:r>
              <a:rPr lang="en-US" dirty="0"/>
              <a:t>There is a better solution that contains a </a:t>
            </a:r>
            <a:r>
              <a:rPr lang="en-US" dirty="0">
                <a:solidFill>
                  <a:schemeClr val="accent5"/>
                </a:solidFill>
              </a:rPr>
              <a:t>nickel</a:t>
            </a:r>
            <a:r>
              <a:rPr lang="en-US" dirty="0"/>
              <a:t>!</a:t>
            </a:r>
            <a:endParaRPr lang="en-US" dirty="0">
              <a:solidFill>
                <a:schemeClr val="accent1"/>
              </a:solidFill>
            </a:endParaRPr>
          </a:p>
        </p:txBody>
      </p:sp>
    </p:spTree>
    <p:extLst>
      <p:ext uri="{BB962C8B-B14F-4D97-AF65-F5344CB8AC3E}">
        <p14:creationId xmlns:p14="http://schemas.microsoft.com/office/powerpoint/2010/main" val="39476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5D95-2050-49E7-EFE3-0DF76EA3EA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424054-1961-BD30-2027-0963EF4794DB}"/>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C191F5D4-9BE5-5C04-8C81-44CD77AB881D}"/>
                  </a:ext>
                </a:extLst>
              </p:cNvPr>
              <p:cNvSpPr txBox="1">
                <a:spLocks/>
              </p:cNvSpPr>
              <p:nvPr/>
            </p:nvSpPr>
            <p:spPr>
              <a:xfrm>
                <a:off x="2430780" y="1078185"/>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C191F5D4-9BE5-5C04-8C81-44CD77AB881D}"/>
                  </a:ext>
                </a:extLst>
              </p:cNvPr>
              <p:cNvSpPr txBox="1">
                <a:spLocks noRot="1" noChangeAspect="1" noMove="1" noResize="1" noEditPoints="1" noAdjustHandles="1" noChangeArrowheads="1" noChangeShapeType="1" noTextEdit="1"/>
              </p:cNvSpPr>
              <p:nvPr/>
            </p:nvSpPr>
            <p:spPr>
              <a:xfrm>
                <a:off x="2430780" y="1078185"/>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7C262F64-D67E-A99D-4A4C-42DC6E8F3606}"/>
              </a:ext>
            </a:extLst>
          </p:cNvPr>
          <p:cNvSpPr txBox="1">
            <a:spLocks/>
          </p:cNvSpPr>
          <p:nvPr/>
        </p:nvSpPr>
        <p:spPr>
          <a:xfrm>
            <a:off x="2430779" y="2345871"/>
            <a:ext cx="7330440"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Case 3</a:t>
            </a:r>
            <a:r>
              <a:rPr lang="en-US" i="1" dirty="0"/>
              <a:t>: Largest coin is a </a:t>
            </a:r>
            <a:r>
              <a:rPr lang="en-US" i="1" dirty="0">
                <a:solidFill>
                  <a:schemeClr val="accent2"/>
                </a:solidFill>
              </a:rPr>
              <a:t>dime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77C43AD-4587-04B4-9BE0-B7B6E9F6F08E}"/>
                  </a:ext>
                </a:extLst>
              </p:cNvPr>
              <p:cNvSpPr txBox="1">
                <a:spLocks/>
              </p:cNvSpPr>
              <p:nvPr/>
            </p:nvSpPr>
            <p:spPr>
              <a:xfrm>
                <a:off x="1215933" y="4065825"/>
                <a:ext cx="2133600" cy="670351"/>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≤24</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477C43AD-4587-04B4-9BE0-B7B6E9F6F08E}"/>
                  </a:ext>
                </a:extLst>
              </p:cNvPr>
              <p:cNvSpPr txBox="1">
                <a:spLocks noRot="1" noChangeAspect="1" noMove="1" noResize="1" noEditPoints="1" noAdjustHandles="1" noChangeArrowheads="1" noChangeShapeType="1" noTextEdit="1"/>
              </p:cNvSpPr>
              <p:nvPr/>
            </p:nvSpPr>
            <p:spPr>
              <a:xfrm>
                <a:off x="1215933" y="4065825"/>
                <a:ext cx="2133600" cy="670351"/>
              </a:xfrm>
              <a:prstGeom prst="rect">
                <a:avLst/>
              </a:prstGeom>
              <a:blipFill>
                <a:blip r:embed="rId3"/>
                <a:stretch>
                  <a:fillRect l="-2959" t="-1818"/>
                </a:stretch>
              </a:blipFill>
              <a:ln>
                <a:solidFill>
                  <a:schemeClr val="tx1">
                    <a:lumMod val="95000"/>
                  </a:schemeClr>
                </a:solid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29698CE7-0EFA-118C-4979-1366A13E57D7}"/>
              </a:ext>
            </a:extLst>
          </p:cNvPr>
          <p:cNvCxnSpPr/>
          <p:nvPr/>
        </p:nvCxnSpPr>
        <p:spPr>
          <a:xfrm>
            <a:off x="1027611" y="3439884"/>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BCABF2A6-C423-DF76-95B0-EDC9CA4386AF}"/>
              </a:ext>
            </a:extLst>
          </p:cNvPr>
          <p:cNvSpPr txBox="1">
            <a:spLocks/>
          </p:cNvSpPr>
          <p:nvPr/>
        </p:nvSpPr>
        <p:spPr>
          <a:xfrm>
            <a:off x="3503565" y="4064519"/>
            <a:ext cx="6467749" cy="98209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2"/>
                </a:solidFill>
              </a:rPr>
              <a:t>dime</a:t>
            </a:r>
            <a:r>
              <a:rPr lang="en-US" dirty="0"/>
              <a:t>, then it can only contain </a:t>
            </a:r>
            <a:r>
              <a:rPr lang="en-US" dirty="0">
                <a:solidFill>
                  <a:schemeClr val="accent5"/>
                </a:solidFill>
              </a:rPr>
              <a:t>nickels</a:t>
            </a:r>
            <a:r>
              <a:rPr lang="en-US" dirty="0"/>
              <a:t> and </a:t>
            </a:r>
            <a:r>
              <a:rPr lang="en-US" dirty="0">
                <a:solidFill>
                  <a:schemeClr val="accent4"/>
                </a:solidFill>
              </a:rPr>
              <a:t>pennies </a:t>
            </a:r>
            <a:r>
              <a:rPr lang="en-US" dirty="0">
                <a:solidFill>
                  <a:schemeClr val="tx1">
                    <a:lumMod val="95000"/>
                  </a:schemeClr>
                </a:solidFill>
              </a:rPr>
              <a:t>(see next slide).</a:t>
            </a:r>
          </a:p>
        </p:txBody>
      </p:sp>
    </p:spTree>
    <p:extLst>
      <p:ext uri="{BB962C8B-B14F-4D97-AF65-F5344CB8AC3E}">
        <p14:creationId xmlns:p14="http://schemas.microsoft.com/office/powerpoint/2010/main" val="328865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D1941-09F1-CDA7-1533-CD1679F659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B916B7-E496-FD14-2CB8-D355050B812D}"/>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CBEC84B-15A5-19E7-FFFA-4FD31ED8562B}"/>
                  </a:ext>
                </a:extLst>
              </p:cNvPr>
              <p:cNvSpPr txBox="1">
                <a:spLocks/>
              </p:cNvSpPr>
              <p:nvPr/>
            </p:nvSpPr>
            <p:spPr>
              <a:xfrm>
                <a:off x="1215933" y="991692"/>
                <a:ext cx="2133600" cy="670351"/>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≤24</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7CBEC84B-15A5-19E7-FFFA-4FD31ED8562B}"/>
                  </a:ext>
                </a:extLst>
              </p:cNvPr>
              <p:cNvSpPr txBox="1">
                <a:spLocks noRot="1" noChangeAspect="1" noMove="1" noResize="1" noEditPoints="1" noAdjustHandles="1" noChangeArrowheads="1" noChangeShapeType="1" noTextEdit="1"/>
              </p:cNvSpPr>
              <p:nvPr/>
            </p:nvSpPr>
            <p:spPr>
              <a:xfrm>
                <a:off x="1215933" y="991692"/>
                <a:ext cx="2133600" cy="670351"/>
              </a:xfrm>
              <a:prstGeom prst="rect">
                <a:avLst/>
              </a:prstGeom>
              <a:blipFill>
                <a:blip r:embed="rId2"/>
                <a:stretch>
                  <a:fillRect l="-2959" t="-1818"/>
                </a:stretch>
              </a:blipFill>
              <a:ln>
                <a:solidFill>
                  <a:schemeClr val="tx1">
                    <a:lumMod val="95000"/>
                  </a:schemeClr>
                </a:solidFill>
              </a:ln>
            </p:spPr>
            <p:txBody>
              <a:bodyPr/>
              <a:lstStyle/>
              <a:p>
                <a:r>
                  <a:rPr lang="en-US">
                    <a:noFill/>
                  </a:rPr>
                  <a:t> </a:t>
                </a:r>
              </a:p>
            </p:txBody>
          </p:sp>
        </mc:Fallback>
      </mc:AlternateContent>
      <p:sp>
        <p:nvSpPr>
          <p:cNvPr id="15" name="Content Placeholder 3">
            <a:extLst>
              <a:ext uri="{FF2B5EF4-FFF2-40B4-BE49-F238E27FC236}">
                <a16:creationId xmlns:a16="http://schemas.microsoft.com/office/drawing/2014/main" id="{39774C92-5AE4-1C82-338D-64986B6668A1}"/>
              </a:ext>
            </a:extLst>
          </p:cNvPr>
          <p:cNvSpPr txBox="1">
            <a:spLocks/>
          </p:cNvSpPr>
          <p:nvPr/>
        </p:nvSpPr>
        <p:spPr>
          <a:xfrm>
            <a:off x="3503565" y="990386"/>
            <a:ext cx="6467749" cy="98209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2"/>
                </a:solidFill>
              </a:rPr>
              <a:t>dime</a:t>
            </a:r>
            <a:r>
              <a:rPr lang="en-US" dirty="0"/>
              <a:t>, then it can only contain </a:t>
            </a:r>
            <a:r>
              <a:rPr lang="en-US" dirty="0">
                <a:solidFill>
                  <a:schemeClr val="accent5"/>
                </a:solidFill>
              </a:rPr>
              <a:t>nickels</a:t>
            </a:r>
            <a:r>
              <a:rPr lang="en-US" dirty="0"/>
              <a:t> and </a:t>
            </a:r>
            <a:r>
              <a:rPr lang="en-US" dirty="0">
                <a:solidFill>
                  <a:schemeClr val="accent4"/>
                </a:solidFill>
              </a:rPr>
              <a:t>pennies</a:t>
            </a:r>
            <a:r>
              <a:rPr lang="en-US" dirty="0">
                <a:solidFill>
                  <a:schemeClr val="tx1">
                    <a:lumMod val="95000"/>
                  </a:schemeClr>
                </a:solidFill>
              </a:rPr>
              <a:t>.</a:t>
            </a:r>
          </a:p>
        </p:txBody>
      </p:sp>
      <p:cxnSp>
        <p:nvCxnSpPr>
          <p:cNvPr id="5" name="Straight Connector 4">
            <a:extLst>
              <a:ext uri="{FF2B5EF4-FFF2-40B4-BE49-F238E27FC236}">
                <a16:creationId xmlns:a16="http://schemas.microsoft.com/office/drawing/2014/main" id="{9D13D93E-D0EA-2501-C785-E0E768562AF4}"/>
              </a:ext>
            </a:extLst>
          </p:cNvPr>
          <p:cNvCxnSpPr/>
          <p:nvPr/>
        </p:nvCxnSpPr>
        <p:spPr>
          <a:xfrm>
            <a:off x="1027611" y="2111819"/>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A0DC7E60-E0C6-EC1F-0E11-8A368341ED8E}"/>
              </a:ext>
            </a:extLst>
          </p:cNvPr>
          <p:cNvSpPr txBox="1">
            <a:spLocks/>
          </p:cNvSpPr>
          <p:nvPr/>
        </p:nvSpPr>
        <p:spPr>
          <a:xfrm>
            <a:off x="905144" y="2220662"/>
            <a:ext cx="3373484"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Solution then must contain:</a:t>
            </a:r>
            <a:endParaRPr lang="en-US" dirty="0">
              <a:solidFill>
                <a:schemeClr val="tx1">
                  <a:lumMod val="95000"/>
                </a:schemeClr>
              </a:solidFill>
            </a:endParaRPr>
          </a:p>
        </p:txBody>
      </p:sp>
      <p:sp>
        <p:nvSpPr>
          <p:cNvPr id="8" name="Content Placeholder 3">
            <a:extLst>
              <a:ext uri="{FF2B5EF4-FFF2-40B4-BE49-F238E27FC236}">
                <a16:creationId xmlns:a16="http://schemas.microsoft.com/office/drawing/2014/main" id="{7EDE9117-DE16-DB57-D5B0-BA8A9170D5AA}"/>
              </a:ext>
            </a:extLst>
          </p:cNvPr>
          <p:cNvSpPr txBox="1">
            <a:spLocks/>
          </p:cNvSpPr>
          <p:nvPr/>
        </p:nvSpPr>
        <p:spPr>
          <a:xfrm>
            <a:off x="3745769" y="3809990"/>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sp>
        <p:nvSpPr>
          <p:cNvPr id="9" name="Content Placeholder 3">
            <a:extLst>
              <a:ext uri="{FF2B5EF4-FFF2-40B4-BE49-F238E27FC236}">
                <a16:creationId xmlns:a16="http://schemas.microsoft.com/office/drawing/2014/main" id="{B3540D47-6A4F-0F00-5BCB-C436A0E34EF6}"/>
              </a:ext>
            </a:extLst>
          </p:cNvPr>
          <p:cNvSpPr txBox="1">
            <a:spLocks/>
          </p:cNvSpPr>
          <p:nvPr/>
        </p:nvSpPr>
        <p:spPr>
          <a:xfrm>
            <a:off x="7950928" y="3809990"/>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grpSp>
        <p:nvGrpSpPr>
          <p:cNvPr id="42" name="Group 41">
            <a:extLst>
              <a:ext uri="{FF2B5EF4-FFF2-40B4-BE49-F238E27FC236}">
                <a16:creationId xmlns:a16="http://schemas.microsoft.com/office/drawing/2014/main" id="{1B311A3E-AEEC-B661-D23A-4D862840FCC5}"/>
              </a:ext>
            </a:extLst>
          </p:cNvPr>
          <p:cNvGrpSpPr/>
          <p:nvPr/>
        </p:nvGrpSpPr>
        <p:grpSpPr>
          <a:xfrm>
            <a:off x="623746" y="3331022"/>
            <a:ext cx="2755719" cy="1430083"/>
            <a:chOff x="1076596" y="3635821"/>
            <a:chExt cx="2755719" cy="1430083"/>
          </a:xfrm>
        </p:grpSpPr>
        <p:sp>
          <p:nvSpPr>
            <p:cNvPr id="12" name="Oval 11">
              <a:extLst>
                <a:ext uri="{FF2B5EF4-FFF2-40B4-BE49-F238E27FC236}">
                  <a16:creationId xmlns:a16="http://schemas.microsoft.com/office/drawing/2014/main" id="{81A39F29-4AAD-D559-4F13-9E9A3260E122}"/>
                </a:ext>
              </a:extLst>
            </p:cNvPr>
            <p:cNvSpPr/>
            <p:nvPr/>
          </p:nvSpPr>
          <p:spPr>
            <a:xfrm>
              <a:off x="1076596"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p:sp>
          <p:nvSpPr>
            <p:cNvPr id="13" name="Oval 12">
              <a:extLst>
                <a:ext uri="{FF2B5EF4-FFF2-40B4-BE49-F238E27FC236}">
                  <a16:creationId xmlns:a16="http://schemas.microsoft.com/office/drawing/2014/main" id="{F0B514DB-B83A-93A4-4D07-5DEAB19997F7}"/>
                </a:ext>
              </a:extLst>
            </p:cNvPr>
            <p:cNvSpPr/>
            <p:nvPr/>
          </p:nvSpPr>
          <p:spPr>
            <a:xfrm>
              <a:off x="2023110"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20F91ADD-A06C-528E-930C-1AE1BD778201}"/>
                    </a:ext>
                  </a:extLst>
                </p:cNvPr>
                <p:cNvSpPr txBox="1">
                  <a:spLocks/>
                </p:cNvSpPr>
                <p:nvPr/>
              </p:nvSpPr>
              <p:spPr>
                <a:xfrm>
                  <a:off x="2849334"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≥2</m:t>
                        </m:r>
                      </m:oMath>
                    </m:oMathPara>
                  </a14:m>
                  <a:endParaRPr lang="en-US" dirty="0">
                    <a:solidFill>
                      <a:schemeClr val="tx1">
                        <a:lumMod val="95000"/>
                      </a:schemeClr>
                    </a:solidFill>
                  </a:endParaRPr>
                </a:p>
              </p:txBody>
            </p:sp>
          </mc:Choice>
          <mc:Fallback xmlns="">
            <p:sp>
              <p:nvSpPr>
                <p:cNvPr id="16" name="Content Placeholder 3">
                  <a:extLst>
                    <a:ext uri="{FF2B5EF4-FFF2-40B4-BE49-F238E27FC236}">
                      <a16:creationId xmlns:a16="http://schemas.microsoft.com/office/drawing/2014/main" id="{20F91ADD-A06C-528E-930C-1AE1BD778201}"/>
                    </a:ext>
                  </a:extLst>
                </p:cNvPr>
                <p:cNvSpPr txBox="1">
                  <a:spLocks noRot="1" noChangeAspect="1" noMove="1" noResize="1" noEditPoints="1" noAdjustHandles="1" noChangeArrowheads="1" noChangeShapeType="1" noTextEdit="1"/>
                </p:cNvSpPr>
                <p:nvPr/>
              </p:nvSpPr>
              <p:spPr>
                <a:xfrm>
                  <a:off x="2849334" y="3753382"/>
                  <a:ext cx="982981" cy="496398"/>
                </a:xfrm>
                <a:prstGeom prst="rect">
                  <a:avLst/>
                </a:prstGeom>
                <a:blipFill>
                  <a:blip r:embed="rId3"/>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3">
                  <a:extLst>
                    <a:ext uri="{FF2B5EF4-FFF2-40B4-BE49-F238E27FC236}">
                      <a16:creationId xmlns:a16="http://schemas.microsoft.com/office/drawing/2014/main" id="{C5325208-02A4-86E8-9C45-F16177C1AE0E}"/>
                    </a:ext>
                  </a:extLst>
                </p:cNvPr>
                <p:cNvSpPr txBox="1">
                  <a:spLocks/>
                </p:cNvSpPr>
                <p:nvPr/>
              </p:nvSpPr>
              <p:spPr>
                <a:xfrm>
                  <a:off x="2849333" y="4569506"/>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17" name="Content Placeholder 3">
                  <a:extLst>
                    <a:ext uri="{FF2B5EF4-FFF2-40B4-BE49-F238E27FC236}">
                      <a16:creationId xmlns:a16="http://schemas.microsoft.com/office/drawing/2014/main" id="{C5325208-02A4-86E8-9C45-F16177C1AE0E}"/>
                    </a:ext>
                  </a:extLst>
                </p:cNvPr>
                <p:cNvSpPr txBox="1">
                  <a:spLocks noRot="1" noChangeAspect="1" noMove="1" noResize="1" noEditPoints="1" noAdjustHandles="1" noChangeArrowheads="1" noChangeShapeType="1" noTextEdit="1"/>
                </p:cNvSpPr>
                <p:nvPr/>
              </p:nvSpPr>
              <p:spPr>
                <a:xfrm>
                  <a:off x="2849333" y="4569506"/>
                  <a:ext cx="982981" cy="496398"/>
                </a:xfrm>
                <a:prstGeom prst="rect">
                  <a:avLst/>
                </a:prstGeom>
                <a:blipFill>
                  <a:blip r:embed="rId4"/>
                  <a:stretch>
                    <a:fillRect/>
                  </a:stretch>
                </a:blipFill>
                <a:ln>
                  <a:solidFill>
                    <a:schemeClr val="accent4"/>
                  </a:solidFill>
                </a:ln>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E71E67BE-18F8-C3B5-C6F8-3BBEC2CDF0DC}"/>
              </a:ext>
            </a:extLst>
          </p:cNvPr>
          <p:cNvGrpSpPr/>
          <p:nvPr/>
        </p:nvGrpSpPr>
        <p:grpSpPr>
          <a:xfrm>
            <a:off x="4723285" y="2869482"/>
            <a:ext cx="2776368" cy="2503503"/>
            <a:chOff x="4735278" y="3635821"/>
            <a:chExt cx="2776368" cy="2503503"/>
          </a:xfrm>
        </p:grpSpPr>
        <p:sp>
          <p:nvSpPr>
            <p:cNvPr id="18" name="Oval 17">
              <a:extLst>
                <a:ext uri="{FF2B5EF4-FFF2-40B4-BE49-F238E27FC236}">
                  <a16:creationId xmlns:a16="http://schemas.microsoft.com/office/drawing/2014/main" id="{23C02BE9-BF77-FBAD-1F4C-D99C918158B3}"/>
                </a:ext>
              </a:extLst>
            </p:cNvPr>
            <p:cNvSpPr/>
            <p:nvPr/>
          </p:nvSpPr>
          <p:spPr>
            <a:xfrm>
              <a:off x="4751072"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mc:AlternateContent xmlns:mc="http://schemas.openxmlformats.org/markup-compatibility/2006" xmlns:a14="http://schemas.microsoft.com/office/drawing/2010/main">
          <mc:Choice Requires="a14">
            <p:sp>
              <p:nvSpPr>
                <p:cNvPr id="20" name="Content Placeholder 3">
                  <a:extLst>
                    <a:ext uri="{FF2B5EF4-FFF2-40B4-BE49-F238E27FC236}">
                      <a16:creationId xmlns:a16="http://schemas.microsoft.com/office/drawing/2014/main" id="{7EDA2308-5278-86B4-699E-706CED859618}"/>
                    </a:ext>
                  </a:extLst>
                </p:cNvPr>
                <p:cNvSpPr txBox="1">
                  <a:spLocks/>
                </p:cNvSpPr>
                <p:nvPr/>
              </p:nvSpPr>
              <p:spPr>
                <a:xfrm>
                  <a:off x="6523810"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20" name="Content Placeholder 3">
                  <a:extLst>
                    <a:ext uri="{FF2B5EF4-FFF2-40B4-BE49-F238E27FC236}">
                      <a16:creationId xmlns:a16="http://schemas.microsoft.com/office/drawing/2014/main" id="{7EDA2308-5278-86B4-699E-706CED859618}"/>
                    </a:ext>
                  </a:extLst>
                </p:cNvPr>
                <p:cNvSpPr txBox="1">
                  <a:spLocks noRot="1" noChangeAspect="1" noMove="1" noResize="1" noEditPoints="1" noAdjustHandles="1" noChangeArrowheads="1" noChangeShapeType="1" noTextEdit="1"/>
                </p:cNvSpPr>
                <p:nvPr/>
              </p:nvSpPr>
              <p:spPr>
                <a:xfrm>
                  <a:off x="6523810" y="3753382"/>
                  <a:ext cx="982981" cy="496398"/>
                </a:xfrm>
                <a:prstGeom prst="rect">
                  <a:avLst/>
                </a:prstGeom>
                <a:blipFill>
                  <a:blip r:embed="rId5"/>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3">
                  <a:extLst>
                    <a:ext uri="{FF2B5EF4-FFF2-40B4-BE49-F238E27FC236}">
                      <a16:creationId xmlns:a16="http://schemas.microsoft.com/office/drawing/2014/main" id="{C2AB8ED1-BBD1-954E-F5E1-65C5D565FB1F}"/>
                    </a:ext>
                  </a:extLst>
                </p:cNvPr>
                <p:cNvSpPr txBox="1">
                  <a:spLocks/>
                </p:cNvSpPr>
                <p:nvPr/>
              </p:nvSpPr>
              <p:spPr>
                <a:xfrm>
                  <a:off x="6528665" y="4541501"/>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≥5</m:t>
                        </m:r>
                      </m:oMath>
                    </m:oMathPara>
                  </a14:m>
                  <a:endParaRPr lang="en-US" dirty="0">
                    <a:solidFill>
                      <a:schemeClr val="tx1">
                        <a:lumMod val="95000"/>
                      </a:schemeClr>
                    </a:solidFill>
                  </a:endParaRPr>
                </a:p>
              </p:txBody>
            </p:sp>
          </mc:Choice>
          <mc:Fallback xmlns="">
            <p:sp>
              <p:nvSpPr>
                <p:cNvPr id="21" name="Content Placeholder 3">
                  <a:extLst>
                    <a:ext uri="{FF2B5EF4-FFF2-40B4-BE49-F238E27FC236}">
                      <a16:creationId xmlns:a16="http://schemas.microsoft.com/office/drawing/2014/main" id="{C2AB8ED1-BBD1-954E-F5E1-65C5D565FB1F}"/>
                    </a:ext>
                  </a:extLst>
                </p:cNvPr>
                <p:cNvSpPr txBox="1">
                  <a:spLocks noRot="1" noChangeAspect="1" noMove="1" noResize="1" noEditPoints="1" noAdjustHandles="1" noChangeArrowheads="1" noChangeShapeType="1" noTextEdit="1"/>
                </p:cNvSpPr>
                <p:nvPr/>
              </p:nvSpPr>
              <p:spPr>
                <a:xfrm>
                  <a:off x="6528665" y="4541501"/>
                  <a:ext cx="982981" cy="496398"/>
                </a:xfrm>
                <a:prstGeom prst="rect">
                  <a:avLst/>
                </a:prstGeom>
                <a:blipFill>
                  <a:blip r:embed="rId6"/>
                  <a:stretch>
                    <a:fillRect/>
                  </a:stretch>
                </a:blipFill>
                <a:ln>
                  <a:solidFill>
                    <a:schemeClr val="accent4"/>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427E99BA-A64E-F88A-E10D-B4FECC080F5A}"/>
                </a:ext>
              </a:extLst>
            </p:cNvPr>
            <p:cNvSpPr/>
            <p:nvPr/>
          </p:nvSpPr>
          <p:spPr>
            <a:xfrm>
              <a:off x="473527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3" name="Oval 22">
              <a:extLst>
                <a:ext uri="{FF2B5EF4-FFF2-40B4-BE49-F238E27FC236}">
                  <a16:creationId xmlns:a16="http://schemas.microsoft.com/office/drawing/2014/main" id="{AC834333-6504-F5A6-88C5-5901C9D99F81}"/>
                </a:ext>
              </a:extLst>
            </p:cNvPr>
            <p:cNvSpPr/>
            <p:nvPr/>
          </p:nvSpPr>
          <p:spPr>
            <a:xfrm>
              <a:off x="557075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4" name="Oval 23">
              <a:extLst>
                <a:ext uri="{FF2B5EF4-FFF2-40B4-BE49-F238E27FC236}">
                  <a16:creationId xmlns:a16="http://schemas.microsoft.com/office/drawing/2014/main" id="{885E724F-08E5-AB19-7B98-5DB3A29C4E5E}"/>
                </a:ext>
              </a:extLst>
            </p:cNvPr>
            <p:cNvSpPr/>
            <p:nvPr/>
          </p:nvSpPr>
          <p:spPr>
            <a:xfrm>
              <a:off x="4738556"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5" name="Oval 24">
              <a:extLst>
                <a:ext uri="{FF2B5EF4-FFF2-40B4-BE49-F238E27FC236}">
                  <a16:creationId xmlns:a16="http://schemas.microsoft.com/office/drawing/2014/main" id="{CABECD94-E8BF-12D8-FCF2-40DDDD331F4E}"/>
                </a:ext>
              </a:extLst>
            </p:cNvPr>
            <p:cNvSpPr/>
            <p:nvPr/>
          </p:nvSpPr>
          <p:spPr>
            <a:xfrm>
              <a:off x="5570757"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6" name="Oval 25">
              <a:extLst>
                <a:ext uri="{FF2B5EF4-FFF2-40B4-BE49-F238E27FC236}">
                  <a16:creationId xmlns:a16="http://schemas.microsoft.com/office/drawing/2014/main" id="{5EBF35E1-69EE-D6AF-DD98-6C6A28CB701D}"/>
                </a:ext>
              </a:extLst>
            </p:cNvPr>
            <p:cNvSpPr/>
            <p:nvPr/>
          </p:nvSpPr>
          <p:spPr>
            <a:xfrm>
              <a:off x="6402958"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grpSp>
        <p:nvGrpSpPr>
          <p:cNvPr id="44" name="Group 43">
            <a:extLst>
              <a:ext uri="{FF2B5EF4-FFF2-40B4-BE49-F238E27FC236}">
                <a16:creationId xmlns:a16="http://schemas.microsoft.com/office/drawing/2014/main" id="{FAAF75CF-D458-1914-A6D0-8D2DCE36EE2A}"/>
              </a:ext>
            </a:extLst>
          </p:cNvPr>
          <p:cNvGrpSpPr/>
          <p:nvPr/>
        </p:nvGrpSpPr>
        <p:grpSpPr>
          <a:xfrm>
            <a:off x="8985066" y="2451449"/>
            <a:ext cx="2737748" cy="3239603"/>
            <a:chOff x="8501210" y="2738824"/>
            <a:chExt cx="2737748" cy="3239603"/>
          </a:xfrm>
        </p:grpSpPr>
        <mc:AlternateContent xmlns:mc="http://schemas.openxmlformats.org/markup-compatibility/2006" xmlns:a14="http://schemas.microsoft.com/office/drawing/2010/main">
          <mc:Choice Requires="a14">
            <p:sp>
              <p:nvSpPr>
                <p:cNvPr id="29" name="Content Placeholder 3">
                  <a:extLst>
                    <a:ext uri="{FF2B5EF4-FFF2-40B4-BE49-F238E27FC236}">
                      <a16:creationId xmlns:a16="http://schemas.microsoft.com/office/drawing/2014/main" id="{3836C441-E12B-7402-3542-F9F5FFAF4517}"/>
                    </a:ext>
                  </a:extLst>
                </p:cNvPr>
                <p:cNvSpPr txBox="1">
                  <a:spLocks/>
                </p:cNvSpPr>
                <p:nvPr/>
              </p:nvSpPr>
              <p:spPr>
                <a:xfrm>
                  <a:off x="10247269"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29" name="Content Placeholder 3">
                  <a:extLst>
                    <a:ext uri="{FF2B5EF4-FFF2-40B4-BE49-F238E27FC236}">
                      <a16:creationId xmlns:a16="http://schemas.microsoft.com/office/drawing/2014/main" id="{3836C441-E12B-7402-3542-F9F5FFAF4517}"/>
                    </a:ext>
                  </a:extLst>
                </p:cNvPr>
                <p:cNvSpPr txBox="1">
                  <a:spLocks noRot="1" noChangeAspect="1" noMove="1" noResize="1" noEditPoints="1" noAdjustHandles="1" noChangeArrowheads="1" noChangeShapeType="1" noTextEdit="1"/>
                </p:cNvSpPr>
                <p:nvPr/>
              </p:nvSpPr>
              <p:spPr>
                <a:xfrm>
                  <a:off x="10247269" y="3753382"/>
                  <a:ext cx="982981" cy="496398"/>
                </a:xfrm>
                <a:prstGeom prst="rect">
                  <a:avLst/>
                </a:prstGeom>
                <a:blipFill>
                  <a:blip r:embed="rId7"/>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3">
                  <a:extLst>
                    <a:ext uri="{FF2B5EF4-FFF2-40B4-BE49-F238E27FC236}">
                      <a16:creationId xmlns:a16="http://schemas.microsoft.com/office/drawing/2014/main" id="{4E7F9EB1-565A-A27E-8BCA-317FB5E9736F}"/>
                    </a:ext>
                  </a:extLst>
                </p:cNvPr>
                <p:cNvSpPr txBox="1">
                  <a:spLocks/>
                </p:cNvSpPr>
                <p:nvPr/>
              </p:nvSpPr>
              <p:spPr>
                <a:xfrm>
                  <a:off x="10255977" y="4541501"/>
                  <a:ext cx="982981" cy="496398"/>
                </a:xfrm>
                <a:prstGeom prst="rect">
                  <a:avLst/>
                </a:prstGeom>
                <a:ln>
                  <a:solidFill>
                    <a:schemeClr val="accent4"/>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≥10</m:t>
                        </m:r>
                      </m:oMath>
                    </m:oMathPara>
                  </a14:m>
                  <a:endParaRPr lang="en-US" dirty="0">
                    <a:solidFill>
                      <a:schemeClr val="tx1">
                        <a:lumMod val="95000"/>
                      </a:schemeClr>
                    </a:solidFill>
                  </a:endParaRPr>
                </a:p>
              </p:txBody>
            </p:sp>
          </mc:Choice>
          <mc:Fallback xmlns="">
            <p:sp>
              <p:nvSpPr>
                <p:cNvPr id="30" name="Content Placeholder 3">
                  <a:extLst>
                    <a:ext uri="{FF2B5EF4-FFF2-40B4-BE49-F238E27FC236}">
                      <a16:creationId xmlns:a16="http://schemas.microsoft.com/office/drawing/2014/main" id="{4E7F9EB1-565A-A27E-8BCA-317FB5E9736F}"/>
                    </a:ext>
                  </a:extLst>
                </p:cNvPr>
                <p:cNvSpPr txBox="1">
                  <a:spLocks noRot="1" noChangeAspect="1" noMove="1" noResize="1" noEditPoints="1" noAdjustHandles="1" noChangeArrowheads="1" noChangeShapeType="1" noTextEdit="1"/>
                </p:cNvSpPr>
                <p:nvPr/>
              </p:nvSpPr>
              <p:spPr>
                <a:xfrm>
                  <a:off x="10255977" y="4541501"/>
                  <a:ext cx="982981" cy="496398"/>
                </a:xfrm>
                <a:prstGeom prst="rect">
                  <a:avLst/>
                </a:prstGeom>
                <a:blipFill>
                  <a:blip r:embed="rId8"/>
                  <a:stretch>
                    <a:fillRect/>
                  </a:stretch>
                </a:blipFill>
                <a:ln>
                  <a:solidFill>
                    <a:schemeClr val="accent4"/>
                  </a:solidFill>
                </a:ln>
              </p:spPr>
              <p:txBody>
                <a:bodyPr/>
                <a:lstStyle/>
                <a:p>
                  <a:r>
                    <a:rPr lang="en-US">
                      <a:noFill/>
                    </a:rPr>
                    <a:t> </a:t>
                  </a:r>
                </a:p>
              </p:txBody>
            </p:sp>
          </mc:Fallback>
        </mc:AlternateContent>
        <p:sp>
          <p:nvSpPr>
            <p:cNvPr id="31" name="Oval 30">
              <a:extLst>
                <a:ext uri="{FF2B5EF4-FFF2-40B4-BE49-F238E27FC236}">
                  <a16:creationId xmlns:a16="http://schemas.microsoft.com/office/drawing/2014/main" id="{D76A4DA7-89BF-C735-FC05-6147C15DDDB0}"/>
                </a:ext>
              </a:extLst>
            </p:cNvPr>
            <p:cNvSpPr/>
            <p:nvPr/>
          </p:nvSpPr>
          <p:spPr>
            <a:xfrm>
              <a:off x="850121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2" name="Oval 31">
              <a:extLst>
                <a:ext uri="{FF2B5EF4-FFF2-40B4-BE49-F238E27FC236}">
                  <a16:creationId xmlns:a16="http://schemas.microsoft.com/office/drawing/2014/main" id="{B8D65FC2-36E8-015B-92E9-501A93BA676C}"/>
                </a:ext>
              </a:extLst>
            </p:cNvPr>
            <p:cNvSpPr/>
            <p:nvPr/>
          </p:nvSpPr>
          <p:spPr>
            <a:xfrm>
              <a:off x="933669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3" name="Oval 32">
              <a:extLst>
                <a:ext uri="{FF2B5EF4-FFF2-40B4-BE49-F238E27FC236}">
                  <a16:creationId xmlns:a16="http://schemas.microsoft.com/office/drawing/2014/main" id="{AC2C4CA4-6DDA-8C04-0612-D9FBC45FB50F}"/>
                </a:ext>
              </a:extLst>
            </p:cNvPr>
            <p:cNvSpPr/>
            <p:nvPr/>
          </p:nvSpPr>
          <p:spPr>
            <a:xfrm>
              <a:off x="8504488"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4" name="Oval 33">
              <a:extLst>
                <a:ext uri="{FF2B5EF4-FFF2-40B4-BE49-F238E27FC236}">
                  <a16:creationId xmlns:a16="http://schemas.microsoft.com/office/drawing/2014/main" id="{B3B7A285-F9AF-3F8A-3B7B-4551E0E02EFB}"/>
                </a:ext>
              </a:extLst>
            </p:cNvPr>
            <p:cNvSpPr/>
            <p:nvPr/>
          </p:nvSpPr>
          <p:spPr>
            <a:xfrm>
              <a:off x="9336689"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6" name="Oval 35">
              <a:extLst>
                <a:ext uri="{FF2B5EF4-FFF2-40B4-BE49-F238E27FC236}">
                  <a16:creationId xmlns:a16="http://schemas.microsoft.com/office/drawing/2014/main" id="{3B95D084-3446-8DCC-FB27-0AB218D7C22C}"/>
                </a:ext>
              </a:extLst>
            </p:cNvPr>
            <p:cNvSpPr/>
            <p:nvPr/>
          </p:nvSpPr>
          <p:spPr>
            <a:xfrm>
              <a:off x="851156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7" name="Oval 36">
              <a:extLst>
                <a:ext uri="{FF2B5EF4-FFF2-40B4-BE49-F238E27FC236}">
                  <a16:creationId xmlns:a16="http://schemas.microsoft.com/office/drawing/2014/main" id="{86CF9FBE-3BF6-26CC-D69F-6C983C06B501}"/>
                </a:ext>
              </a:extLst>
            </p:cNvPr>
            <p:cNvSpPr/>
            <p:nvPr/>
          </p:nvSpPr>
          <p:spPr>
            <a:xfrm>
              <a:off x="934704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8" name="Oval 37">
              <a:extLst>
                <a:ext uri="{FF2B5EF4-FFF2-40B4-BE49-F238E27FC236}">
                  <a16:creationId xmlns:a16="http://schemas.microsoft.com/office/drawing/2014/main" id="{E74F9C61-C7C1-F25A-26A5-A8999625BA6F}"/>
                </a:ext>
              </a:extLst>
            </p:cNvPr>
            <p:cNvSpPr/>
            <p:nvPr/>
          </p:nvSpPr>
          <p:spPr>
            <a:xfrm>
              <a:off x="8514841"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9" name="Oval 38">
              <a:extLst>
                <a:ext uri="{FF2B5EF4-FFF2-40B4-BE49-F238E27FC236}">
                  <a16:creationId xmlns:a16="http://schemas.microsoft.com/office/drawing/2014/main" id="{1961E3B7-D13C-2F59-8A12-1E8544A91969}"/>
                </a:ext>
              </a:extLst>
            </p:cNvPr>
            <p:cNvSpPr/>
            <p:nvPr/>
          </p:nvSpPr>
          <p:spPr>
            <a:xfrm>
              <a:off x="934704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0" name="Oval 39">
              <a:extLst>
                <a:ext uri="{FF2B5EF4-FFF2-40B4-BE49-F238E27FC236}">
                  <a16:creationId xmlns:a16="http://schemas.microsoft.com/office/drawing/2014/main" id="{3DEAB080-E61C-E108-8663-EA59509A9FDB}"/>
                </a:ext>
              </a:extLst>
            </p:cNvPr>
            <p:cNvSpPr/>
            <p:nvPr/>
          </p:nvSpPr>
          <p:spPr>
            <a:xfrm>
              <a:off x="10204292" y="273882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1" name="Oval 40">
              <a:extLst>
                <a:ext uri="{FF2B5EF4-FFF2-40B4-BE49-F238E27FC236}">
                  <a16:creationId xmlns:a16="http://schemas.microsoft.com/office/drawing/2014/main" id="{B847D1B6-5F43-944D-CFBC-CB05A568ABCC}"/>
                </a:ext>
              </a:extLst>
            </p:cNvPr>
            <p:cNvSpPr/>
            <p:nvPr/>
          </p:nvSpPr>
          <p:spPr>
            <a:xfrm>
              <a:off x="1020429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
        <p:nvSpPr>
          <p:cNvPr id="45" name="Content Placeholder 3">
            <a:extLst>
              <a:ext uri="{FF2B5EF4-FFF2-40B4-BE49-F238E27FC236}">
                <a16:creationId xmlns:a16="http://schemas.microsoft.com/office/drawing/2014/main" id="{E80DF019-CE6D-CA90-848C-6DA8CDD64A81}"/>
              </a:ext>
            </a:extLst>
          </p:cNvPr>
          <p:cNvSpPr txBox="1">
            <a:spLocks/>
          </p:cNvSpPr>
          <p:nvPr/>
        </p:nvSpPr>
        <p:spPr>
          <a:xfrm>
            <a:off x="1981171" y="6073825"/>
            <a:ext cx="8635643" cy="496398"/>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All of these can be replaced with a </a:t>
            </a:r>
            <a:r>
              <a:rPr lang="en-US" dirty="0">
                <a:solidFill>
                  <a:schemeClr val="accent2"/>
                </a:solidFill>
              </a:rPr>
              <a:t>dime</a:t>
            </a:r>
            <a:r>
              <a:rPr lang="en-US" dirty="0"/>
              <a:t> instead which lowers the number of coins!</a:t>
            </a:r>
            <a:endParaRPr lang="en-US" dirty="0">
              <a:solidFill>
                <a:schemeClr val="tx1">
                  <a:lumMod val="95000"/>
                </a:schemeClr>
              </a:solidFill>
            </a:endParaRPr>
          </a:p>
        </p:txBody>
      </p:sp>
    </p:spTree>
    <p:extLst>
      <p:ext uri="{BB962C8B-B14F-4D97-AF65-F5344CB8AC3E}">
        <p14:creationId xmlns:p14="http://schemas.microsoft.com/office/powerpoint/2010/main" val="8728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7C12C-D070-1FF5-A228-22178905FC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6C3495-1E04-6E18-B228-6A80300DB02C}"/>
              </a:ext>
            </a:extLst>
          </p:cNvPr>
          <p:cNvSpPr>
            <a:spLocks noGrp="1"/>
          </p:cNvSpPr>
          <p:nvPr>
            <p:ph type="title"/>
          </p:nvPr>
        </p:nvSpPr>
        <p:spPr>
          <a:xfrm>
            <a:off x="1143001" y="28678"/>
            <a:ext cx="9905998" cy="670351"/>
          </a:xfrm>
        </p:spPr>
        <p:txBody>
          <a:bodyPr/>
          <a:lstStyle/>
          <a:p>
            <a:pPr algn="ctr"/>
            <a:r>
              <a:rPr lang="en-US" dirty="0"/>
              <a:t>Making change proof</a:t>
            </a:r>
          </a:p>
        </p:txBody>
      </p:sp>
      <p:sp>
        <p:nvSpPr>
          <p:cNvPr id="8" name="Content Placeholder 3">
            <a:extLst>
              <a:ext uri="{FF2B5EF4-FFF2-40B4-BE49-F238E27FC236}">
                <a16:creationId xmlns:a16="http://schemas.microsoft.com/office/drawing/2014/main" id="{BB583559-D60F-03C6-6A72-7A478E5A56DF}"/>
              </a:ext>
            </a:extLst>
          </p:cNvPr>
          <p:cNvSpPr txBox="1">
            <a:spLocks/>
          </p:cNvSpPr>
          <p:nvPr/>
        </p:nvSpPr>
        <p:spPr>
          <a:xfrm>
            <a:off x="3615141" y="1780226"/>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sp>
        <p:nvSpPr>
          <p:cNvPr id="9" name="Content Placeholder 3">
            <a:extLst>
              <a:ext uri="{FF2B5EF4-FFF2-40B4-BE49-F238E27FC236}">
                <a16:creationId xmlns:a16="http://schemas.microsoft.com/office/drawing/2014/main" id="{3CD9350D-2B8D-9556-A58D-10F44214B9FE}"/>
              </a:ext>
            </a:extLst>
          </p:cNvPr>
          <p:cNvSpPr txBox="1">
            <a:spLocks/>
          </p:cNvSpPr>
          <p:nvPr/>
        </p:nvSpPr>
        <p:spPr>
          <a:xfrm>
            <a:off x="7820300" y="1780226"/>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grpSp>
        <p:nvGrpSpPr>
          <p:cNvPr id="42" name="Group 41">
            <a:extLst>
              <a:ext uri="{FF2B5EF4-FFF2-40B4-BE49-F238E27FC236}">
                <a16:creationId xmlns:a16="http://schemas.microsoft.com/office/drawing/2014/main" id="{450CC686-CDB1-103E-3F40-760E6FCA9873}"/>
              </a:ext>
            </a:extLst>
          </p:cNvPr>
          <p:cNvGrpSpPr/>
          <p:nvPr/>
        </p:nvGrpSpPr>
        <p:grpSpPr>
          <a:xfrm>
            <a:off x="493118" y="1301258"/>
            <a:ext cx="2755719" cy="1430083"/>
            <a:chOff x="1076596" y="3635821"/>
            <a:chExt cx="2755719" cy="1430083"/>
          </a:xfrm>
        </p:grpSpPr>
        <p:sp>
          <p:nvSpPr>
            <p:cNvPr id="12" name="Oval 11">
              <a:extLst>
                <a:ext uri="{FF2B5EF4-FFF2-40B4-BE49-F238E27FC236}">
                  <a16:creationId xmlns:a16="http://schemas.microsoft.com/office/drawing/2014/main" id="{7A920C53-A5A9-14BA-2605-F57206BF4F84}"/>
                </a:ext>
              </a:extLst>
            </p:cNvPr>
            <p:cNvSpPr/>
            <p:nvPr/>
          </p:nvSpPr>
          <p:spPr>
            <a:xfrm>
              <a:off x="1076596"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p:sp>
          <p:nvSpPr>
            <p:cNvPr id="13" name="Oval 12">
              <a:extLst>
                <a:ext uri="{FF2B5EF4-FFF2-40B4-BE49-F238E27FC236}">
                  <a16:creationId xmlns:a16="http://schemas.microsoft.com/office/drawing/2014/main" id="{3C652D5F-BF4D-AAAE-DCD7-D3801A4DAC72}"/>
                </a:ext>
              </a:extLst>
            </p:cNvPr>
            <p:cNvSpPr/>
            <p:nvPr/>
          </p:nvSpPr>
          <p:spPr>
            <a:xfrm>
              <a:off x="2023110"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2C23616F-B97A-895D-2711-20B72F691984}"/>
                    </a:ext>
                  </a:extLst>
                </p:cNvPr>
                <p:cNvSpPr txBox="1">
                  <a:spLocks/>
                </p:cNvSpPr>
                <p:nvPr/>
              </p:nvSpPr>
              <p:spPr>
                <a:xfrm>
                  <a:off x="2849334"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≥2</m:t>
                        </m:r>
                      </m:oMath>
                    </m:oMathPara>
                  </a14:m>
                  <a:endParaRPr lang="en-US" dirty="0">
                    <a:solidFill>
                      <a:schemeClr val="tx1">
                        <a:lumMod val="95000"/>
                      </a:schemeClr>
                    </a:solidFill>
                  </a:endParaRPr>
                </a:p>
              </p:txBody>
            </p:sp>
          </mc:Choice>
          <mc:Fallback xmlns="">
            <p:sp>
              <p:nvSpPr>
                <p:cNvPr id="16" name="Content Placeholder 3">
                  <a:extLst>
                    <a:ext uri="{FF2B5EF4-FFF2-40B4-BE49-F238E27FC236}">
                      <a16:creationId xmlns:a16="http://schemas.microsoft.com/office/drawing/2014/main" id="{2C23616F-B97A-895D-2711-20B72F691984}"/>
                    </a:ext>
                  </a:extLst>
                </p:cNvPr>
                <p:cNvSpPr txBox="1">
                  <a:spLocks noRot="1" noChangeAspect="1" noMove="1" noResize="1" noEditPoints="1" noAdjustHandles="1" noChangeArrowheads="1" noChangeShapeType="1" noTextEdit="1"/>
                </p:cNvSpPr>
                <p:nvPr/>
              </p:nvSpPr>
              <p:spPr>
                <a:xfrm>
                  <a:off x="2849334" y="3753382"/>
                  <a:ext cx="982981" cy="496398"/>
                </a:xfrm>
                <a:prstGeom prst="rect">
                  <a:avLst/>
                </a:prstGeom>
                <a:blipFill>
                  <a:blip r:embed="rId2"/>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3">
                  <a:extLst>
                    <a:ext uri="{FF2B5EF4-FFF2-40B4-BE49-F238E27FC236}">
                      <a16:creationId xmlns:a16="http://schemas.microsoft.com/office/drawing/2014/main" id="{F9C1B222-1068-CF45-2D02-456465CEBEAC}"/>
                    </a:ext>
                  </a:extLst>
                </p:cNvPr>
                <p:cNvSpPr txBox="1">
                  <a:spLocks/>
                </p:cNvSpPr>
                <p:nvPr/>
              </p:nvSpPr>
              <p:spPr>
                <a:xfrm>
                  <a:off x="2849333" y="4569506"/>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17" name="Content Placeholder 3">
                  <a:extLst>
                    <a:ext uri="{FF2B5EF4-FFF2-40B4-BE49-F238E27FC236}">
                      <a16:creationId xmlns:a16="http://schemas.microsoft.com/office/drawing/2014/main" id="{F9C1B222-1068-CF45-2D02-456465CEBEAC}"/>
                    </a:ext>
                  </a:extLst>
                </p:cNvPr>
                <p:cNvSpPr txBox="1">
                  <a:spLocks noRot="1" noChangeAspect="1" noMove="1" noResize="1" noEditPoints="1" noAdjustHandles="1" noChangeArrowheads="1" noChangeShapeType="1" noTextEdit="1"/>
                </p:cNvSpPr>
                <p:nvPr/>
              </p:nvSpPr>
              <p:spPr>
                <a:xfrm>
                  <a:off x="2849333" y="4569506"/>
                  <a:ext cx="982981" cy="496398"/>
                </a:xfrm>
                <a:prstGeom prst="rect">
                  <a:avLst/>
                </a:prstGeom>
                <a:blipFill>
                  <a:blip r:embed="rId3"/>
                  <a:stretch>
                    <a:fillRect/>
                  </a:stretch>
                </a:blipFill>
                <a:ln>
                  <a:solidFill>
                    <a:schemeClr val="accent4"/>
                  </a:solidFill>
                </a:ln>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FD2B7225-9A6D-C8A3-2EC4-B9A68891C156}"/>
              </a:ext>
            </a:extLst>
          </p:cNvPr>
          <p:cNvGrpSpPr/>
          <p:nvPr/>
        </p:nvGrpSpPr>
        <p:grpSpPr>
          <a:xfrm>
            <a:off x="4592657" y="839718"/>
            <a:ext cx="2776368" cy="2503503"/>
            <a:chOff x="4735278" y="3635821"/>
            <a:chExt cx="2776368" cy="2503503"/>
          </a:xfrm>
        </p:grpSpPr>
        <p:sp>
          <p:nvSpPr>
            <p:cNvPr id="18" name="Oval 17">
              <a:extLst>
                <a:ext uri="{FF2B5EF4-FFF2-40B4-BE49-F238E27FC236}">
                  <a16:creationId xmlns:a16="http://schemas.microsoft.com/office/drawing/2014/main" id="{9AC859D5-EB30-336E-1EB3-71C79594FAFC}"/>
                </a:ext>
              </a:extLst>
            </p:cNvPr>
            <p:cNvSpPr/>
            <p:nvPr/>
          </p:nvSpPr>
          <p:spPr>
            <a:xfrm>
              <a:off x="4751072"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.05</a:t>
              </a:r>
            </a:p>
          </p:txBody>
        </p:sp>
        <mc:AlternateContent xmlns:mc="http://schemas.openxmlformats.org/markup-compatibility/2006" xmlns:a14="http://schemas.microsoft.com/office/drawing/2010/main">
          <mc:Choice Requires="a14">
            <p:sp>
              <p:nvSpPr>
                <p:cNvPr id="20" name="Content Placeholder 3">
                  <a:extLst>
                    <a:ext uri="{FF2B5EF4-FFF2-40B4-BE49-F238E27FC236}">
                      <a16:creationId xmlns:a16="http://schemas.microsoft.com/office/drawing/2014/main" id="{29DF8E6D-AE16-9B7E-54FA-38F868EA2C53}"/>
                    </a:ext>
                  </a:extLst>
                </p:cNvPr>
                <p:cNvSpPr txBox="1">
                  <a:spLocks/>
                </p:cNvSpPr>
                <p:nvPr/>
              </p:nvSpPr>
              <p:spPr>
                <a:xfrm>
                  <a:off x="6523810"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20" name="Content Placeholder 3">
                  <a:extLst>
                    <a:ext uri="{FF2B5EF4-FFF2-40B4-BE49-F238E27FC236}">
                      <a16:creationId xmlns:a16="http://schemas.microsoft.com/office/drawing/2014/main" id="{29DF8E6D-AE16-9B7E-54FA-38F868EA2C53}"/>
                    </a:ext>
                  </a:extLst>
                </p:cNvPr>
                <p:cNvSpPr txBox="1">
                  <a:spLocks noRot="1" noChangeAspect="1" noMove="1" noResize="1" noEditPoints="1" noAdjustHandles="1" noChangeArrowheads="1" noChangeShapeType="1" noTextEdit="1"/>
                </p:cNvSpPr>
                <p:nvPr/>
              </p:nvSpPr>
              <p:spPr>
                <a:xfrm>
                  <a:off x="6523810" y="3753382"/>
                  <a:ext cx="982981" cy="496398"/>
                </a:xfrm>
                <a:prstGeom prst="rect">
                  <a:avLst/>
                </a:prstGeom>
                <a:blipFill>
                  <a:blip r:embed="rId4"/>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3">
                  <a:extLst>
                    <a:ext uri="{FF2B5EF4-FFF2-40B4-BE49-F238E27FC236}">
                      <a16:creationId xmlns:a16="http://schemas.microsoft.com/office/drawing/2014/main" id="{817A7E40-D480-91F9-EE61-9C3624ED82E2}"/>
                    </a:ext>
                  </a:extLst>
                </p:cNvPr>
                <p:cNvSpPr txBox="1">
                  <a:spLocks/>
                </p:cNvSpPr>
                <p:nvPr/>
              </p:nvSpPr>
              <p:spPr>
                <a:xfrm>
                  <a:off x="6528665" y="4541501"/>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≥5</m:t>
                        </m:r>
                      </m:oMath>
                    </m:oMathPara>
                  </a14:m>
                  <a:endParaRPr lang="en-US" dirty="0">
                    <a:solidFill>
                      <a:schemeClr val="tx1">
                        <a:lumMod val="95000"/>
                      </a:schemeClr>
                    </a:solidFill>
                  </a:endParaRPr>
                </a:p>
              </p:txBody>
            </p:sp>
          </mc:Choice>
          <mc:Fallback xmlns="">
            <p:sp>
              <p:nvSpPr>
                <p:cNvPr id="21" name="Content Placeholder 3">
                  <a:extLst>
                    <a:ext uri="{FF2B5EF4-FFF2-40B4-BE49-F238E27FC236}">
                      <a16:creationId xmlns:a16="http://schemas.microsoft.com/office/drawing/2014/main" id="{817A7E40-D480-91F9-EE61-9C3624ED82E2}"/>
                    </a:ext>
                  </a:extLst>
                </p:cNvPr>
                <p:cNvSpPr txBox="1">
                  <a:spLocks noRot="1" noChangeAspect="1" noMove="1" noResize="1" noEditPoints="1" noAdjustHandles="1" noChangeArrowheads="1" noChangeShapeType="1" noTextEdit="1"/>
                </p:cNvSpPr>
                <p:nvPr/>
              </p:nvSpPr>
              <p:spPr>
                <a:xfrm>
                  <a:off x="6528665" y="4541501"/>
                  <a:ext cx="982981" cy="496398"/>
                </a:xfrm>
                <a:prstGeom prst="rect">
                  <a:avLst/>
                </a:prstGeom>
                <a:blipFill>
                  <a:blip r:embed="rId5"/>
                  <a:stretch>
                    <a:fillRect/>
                  </a:stretch>
                </a:blipFill>
                <a:ln>
                  <a:solidFill>
                    <a:schemeClr val="accent4"/>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14A7EBC9-4B27-AE80-DED9-081DB37F57B9}"/>
                </a:ext>
              </a:extLst>
            </p:cNvPr>
            <p:cNvSpPr/>
            <p:nvPr/>
          </p:nvSpPr>
          <p:spPr>
            <a:xfrm>
              <a:off x="473527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3" name="Oval 22">
              <a:extLst>
                <a:ext uri="{FF2B5EF4-FFF2-40B4-BE49-F238E27FC236}">
                  <a16:creationId xmlns:a16="http://schemas.microsoft.com/office/drawing/2014/main" id="{CBAB44FC-9385-C5E5-BD9B-962018D4A468}"/>
                </a:ext>
              </a:extLst>
            </p:cNvPr>
            <p:cNvSpPr/>
            <p:nvPr/>
          </p:nvSpPr>
          <p:spPr>
            <a:xfrm>
              <a:off x="557075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4" name="Oval 23">
              <a:extLst>
                <a:ext uri="{FF2B5EF4-FFF2-40B4-BE49-F238E27FC236}">
                  <a16:creationId xmlns:a16="http://schemas.microsoft.com/office/drawing/2014/main" id="{7C74C843-DAF0-7185-85EB-45893C86167D}"/>
                </a:ext>
              </a:extLst>
            </p:cNvPr>
            <p:cNvSpPr/>
            <p:nvPr/>
          </p:nvSpPr>
          <p:spPr>
            <a:xfrm>
              <a:off x="4738556"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5" name="Oval 24">
              <a:extLst>
                <a:ext uri="{FF2B5EF4-FFF2-40B4-BE49-F238E27FC236}">
                  <a16:creationId xmlns:a16="http://schemas.microsoft.com/office/drawing/2014/main" id="{4ED171E7-B776-6A24-468C-9F37A130433B}"/>
                </a:ext>
              </a:extLst>
            </p:cNvPr>
            <p:cNvSpPr/>
            <p:nvPr/>
          </p:nvSpPr>
          <p:spPr>
            <a:xfrm>
              <a:off x="5570757"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6" name="Oval 25">
              <a:extLst>
                <a:ext uri="{FF2B5EF4-FFF2-40B4-BE49-F238E27FC236}">
                  <a16:creationId xmlns:a16="http://schemas.microsoft.com/office/drawing/2014/main" id="{6AD93877-7DF8-2484-2699-C77B3974AD33}"/>
                </a:ext>
              </a:extLst>
            </p:cNvPr>
            <p:cNvSpPr/>
            <p:nvPr/>
          </p:nvSpPr>
          <p:spPr>
            <a:xfrm>
              <a:off x="6402958"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grpSp>
        <p:nvGrpSpPr>
          <p:cNvPr id="44" name="Group 43">
            <a:extLst>
              <a:ext uri="{FF2B5EF4-FFF2-40B4-BE49-F238E27FC236}">
                <a16:creationId xmlns:a16="http://schemas.microsoft.com/office/drawing/2014/main" id="{DF6CB8A4-5142-492A-7718-F969DA584188}"/>
              </a:ext>
            </a:extLst>
          </p:cNvPr>
          <p:cNvGrpSpPr/>
          <p:nvPr/>
        </p:nvGrpSpPr>
        <p:grpSpPr>
          <a:xfrm>
            <a:off x="8854438" y="421685"/>
            <a:ext cx="2737748" cy="3239603"/>
            <a:chOff x="8501210" y="2738824"/>
            <a:chExt cx="2737748" cy="3239603"/>
          </a:xfrm>
        </p:grpSpPr>
        <mc:AlternateContent xmlns:mc="http://schemas.openxmlformats.org/markup-compatibility/2006" xmlns:a14="http://schemas.microsoft.com/office/drawing/2010/main">
          <mc:Choice Requires="a14">
            <p:sp>
              <p:nvSpPr>
                <p:cNvPr id="29" name="Content Placeholder 3">
                  <a:extLst>
                    <a:ext uri="{FF2B5EF4-FFF2-40B4-BE49-F238E27FC236}">
                      <a16:creationId xmlns:a16="http://schemas.microsoft.com/office/drawing/2014/main" id="{9D30C8D4-D55E-034B-684D-A3DF3092D070}"/>
                    </a:ext>
                  </a:extLst>
                </p:cNvPr>
                <p:cNvSpPr txBox="1">
                  <a:spLocks/>
                </p:cNvSpPr>
                <p:nvPr/>
              </p:nvSpPr>
              <p:spPr>
                <a:xfrm>
                  <a:off x="10247269"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29" name="Content Placeholder 3">
                  <a:extLst>
                    <a:ext uri="{FF2B5EF4-FFF2-40B4-BE49-F238E27FC236}">
                      <a16:creationId xmlns:a16="http://schemas.microsoft.com/office/drawing/2014/main" id="{9D30C8D4-D55E-034B-684D-A3DF3092D070}"/>
                    </a:ext>
                  </a:extLst>
                </p:cNvPr>
                <p:cNvSpPr txBox="1">
                  <a:spLocks noRot="1" noChangeAspect="1" noMove="1" noResize="1" noEditPoints="1" noAdjustHandles="1" noChangeArrowheads="1" noChangeShapeType="1" noTextEdit="1"/>
                </p:cNvSpPr>
                <p:nvPr/>
              </p:nvSpPr>
              <p:spPr>
                <a:xfrm>
                  <a:off x="10247269" y="3753382"/>
                  <a:ext cx="982981" cy="496398"/>
                </a:xfrm>
                <a:prstGeom prst="rect">
                  <a:avLst/>
                </a:prstGeom>
                <a:blipFill>
                  <a:blip r:embed="rId6"/>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3">
                  <a:extLst>
                    <a:ext uri="{FF2B5EF4-FFF2-40B4-BE49-F238E27FC236}">
                      <a16:creationId xmlns:a16="http://schemas.microsoft.com/office/drawing/2014/main" id="{A78135FA-D057-CDE1-C387-9AAC9E37F310}"/>
                    </a:ext>
                  </a:extLst>
                </p:cNvPr>
                <p:cNvSpPr txBox="1">
                  <a:spLocks/>
                </p:cNvSpPr>
                <p:nvPr/>
              </p:nvSpPr>
              <p:spPr>
                <a:xfrm>
                  <a:off x="10255977" y="4541501"/>
                  <a:ext cx="982981" cy="496398"/>
                </a:xfrm>
                <a:prstGeom prst="rect">
                  <a:avLst/>
                </a:prstGeom>
                <a:ln>
                  <a:solidFill>
                    <a:schemeClr val="accent4"/>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≥10</m:t>
                        </m:r>
                      </m:oMath>
                    </m:oMathPara>
                  </a14:m>
                  <a:endParaRPr lang="en-US" dirty="0">
                    <a:solidFill>
                      <a:schemeClr val="tx1">
                        <a:lumMod val="95000"/>
                      </a:schemeClr>
                    </a:solidFill>
                  </a:endParaRPr>
                </a:p>
              </p:txBody>
            </p:sp>
          </mc:Choice>
          <mc:Fallback xmlns="">
            <p:sp>
              <p:nvSpPr>
                <p:cNvPr id="30" name="Content Placeholder 3">
                  <a:extLst>
                    <a:ext uri="{FF2B5EF4-FFF2-40B4-BE49-F238E27FC236}">
                      <a16:creationId xmlns:a16="http://schemas.microsoft.com/office/drawing/2014/main" id="{A78135FA-D057-CDE1-C387-9AAC9E37F310}"/>
                    </a:ext>
                  </a:extLst>
                </p:cNvPr>
                <p:cNvSpPr txBox="1">
                  <a:spLocks noRot="1" noChangeAspect="1" noMove="1" noResize="1" noEditPoints="1" noAdjustHandles="1" noChangeArrowheads="1" noChangeShapeType="1" noTextEdit="1"/>
                </p:cNvSpPr>
                <p:nvPr/>
              </p:nvSpPr>
              <p:spPr>
                <a:xfrm>
                  <a:off x="10255977" y="4541501"/>
                  <a:ext cx="982981" cy="496398"/>
                </a:xfrm>
                <a:prstGeom prst="rect">
                  <a:avLst/>
                </a:prstGeom>
                <a:blipFill>
                  <a:blip r:embed="rId7"/>
                  <a:stretch>
                    <a:fillRect/>
                  </a:stretch>
                </a:blipFill>
                <a:ln>
                  <a:solidFill>
                    <a:schemeClr val="accent4"/>
                  </a:solidFill>
                </a:ln>
              </p:spPr>
              <p:txBody>
                <a:bodyPr/>
                <a:lstStyle/>
                <a:p>
                  <a:r>
                    <a:rPr lang="en-US">
                      <a:noFill/>
                    </a:rPr>
                    <a:t> </a:t>
                  </a:r>
                </a:p>
              </p:txBody>
            </p:sp>
          </mc:Fallback>
        </mc:AlternateContent>
        <p:sp>
          <p:nvSpPr>
            <p:cNvPr id="31" name="Oval 30">
              <a:extLst>
                <a:ext uri="{FF2B5EF4-FFF2-40B4-BE49-F238E27FC236}">
                  <a16:creationId xmlns:a16="http://schemas.microsoft.com/office/drawing/2014/main" id="{F8631CA6-6991-3541-EFC7-F5D101EFC28E}"/>
                </a:ext>
              </a:extLst>
            </p:cNvPr>
            <p:cNvSpPr/>
            <p:nvPr/>
          </p:nvSpPr>
          <p:spPr>
            <a:xfrm>
              <a:off x="850121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2" name="Oval 31">
              <a:extLst>
                <a:ext uri="{FF2B5EF4-FFF2-40B4-BE49-F238E27FC236}">
                  <a16:creationId xmlns:a16="http://schemas.microsoft.com/office/drawing/2014/main" id="{6929BE74-A7D8-174B-8053-97F0BBBE4F44}"/>
                </a:ext>
              </a:extLst>
            </p:cNvPr>
            <p:cNvSpPr/>
            <p:nvPr/>
          </p:nvSpPr>
          <p:spPr>
            <a:xfrm>
              <a:off x="933669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3" name="Oval 32">
              <a:extLst>
                <a:ext uri="{FF2B5EF4-FFF2-40B4-BE49-F238E27FC236}">
                  <a16:creationId xmlns:a16="http://schemas.microsoft.com/office/drawing/2014/main" id="{31504680-B69C-21C3-47EC-2F4136F86EC3}"/>
                </a:ext>
              </a:extLst>
            </p:cNvPr>
            <p:cNvSpPr/>
            <p:nvPr/>
          </p:nvSpPr>
          <p:spPr>
            <a:xfrm>
              <a:off x="8504488"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4" name="Oval 33">
              <a:extLst>
                <a:ext uri="{FF2B5EF4-FFF2-40B4-BE49-F238E27FC236}">
                  <a16:creationId xmlns:a16="http://schemas.microsoft.com/office/drawing/2014/main" id="{4DC4CE1E-50F1-18FB-74B0-49836581F40F}"/>
                </a:ext>
              </a:extLst>
            </p:cNvPr>
            <p:cNvSpPr/>
            <p:nvPr/>
          </p:nvSpPr>
          <p:spPr>
            <a:xfrm>
              <a:off x="9336689"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6" name="Oval 35">
              <a:extLst>
                <a:ext uri="{FF2B5EF4-FFF2-40B4-BE49-F238E27FC236}">
                  <a16:creationId xmlns:a16="http://schemas.microsoft.com/office/drawing/2014/main" id="{974D9C98-1AA3-94A6-3C83-EA2B0A0DAF77}"/>
                </a:ext>
              </a:extLst>
            </p:cNvPr>
            <p:cNvSpPr/>
            <p:nvPr/>
          </p:nvSpPr>
          <p:spPr>
            <a:xfrm>
              <a:off x="851156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7" name="Oval 36">
              <a:extLst>
                <a:ext uri="{FF2B5EF4-FFF2-40B4-BE49-F238E27FC236}">
                  <a16:creationId xmlns:a16="http://schemas.microsoft.com/office/drawing/2014/main" id="{9214EE78-3E35-5186-E984-3E5D3560A439}"/>
                </a:ext>
              </a:extLst>
            </p:cNvPr>
            <p:cNvSpPr/>
            <p:nvPr/>
          </p:nvSpPr>
          <p:spPr>
            <a:xfrm>
              <a:off x="934704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8" name="Oval 37">
              <a:extLst>
                <a:ext uri="{FF2B5EF4-FFF2-40B4-BE49-F238E27FC236}">
                  <a16:creationId xmlns:a16="http://schemas.microsoft.com/office/drawing/2014/main" id="{C8F12867-9E5C-6C87-B5A9-669DB93CD655}"/>
                </a:ext>
              </a:extLst>
            </p:cNvPr>
            <p:cNvSpPr/>
            <p:nvPr/>
          </p:nvSpPr>
          <p:spPr>
            <a:xfrm>
              <a:off x="8514841"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9" name="Oval 38">
              <a:extLst>
                <a:ext uri="{FF2B5EF4-FFF2-40B4-BE49-F238E27FC236}">
                  <a16:creationId xmlns:a16="http://schemas.microsoft.com/office/drawing/2014/main" id="{AC201441-EF5D-37DC-1B2C-F6617F6BA98F}"/>
                </a:ext>
              </a:extLst>
            </p:cNvPr>
            <p:cNvSpPr/>
            <p:nvPr/>
          </p:nvSpPr>
          <p:spPr>
            <a:xfrm>
              <a:off x="934704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0" name="Oval 39">
              <a:extLst>
                <a:ext uri="{FF2B5EF4-FFF2-40B4-BE49-F238E27FC236}">
                  <a16:creationId xmlns:a16="http://schemas.microsoft.com/office/drawing/2014/main" id="{C69B70AA-EC7B-7CE1-21B7-53CF5227C95C}"/>
                </a:ext>
              </a:extLst>
            </p:cNvPr>
            <p:cNvSpPr/>
            <p:nvPr/>
          </p:nvSpPr>
          <p:spPr>
            <a:xfrm>
              <a:off x="10204292" y="273882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1" name="Oval 40">
              <a:extLst>
                <a:ext uri="{FF2B5EF4-FFF2-40B4-BE49-F238E27FC236}">
                  <a16:creationId xmlns:a16="http://schemas.microsoft.com/office/drawing/2014/main" id="{3F06FC58-2B62-FC14-94FA-39EE37D04265}"/>
                </a:ext>
              </a:extLst>
            </p:cNvPr>
            <p:cNvSpPr/>
            <p:nvPr/>
          </p:nvSpPr>
          <p:spPr>
            <a:xfrm>
              <a:off x="1020429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
        <p:nvSpPr>
          <p:cNvPr id="45" name="Content Placeholder 3">
            <a:extLst>
              <a:ext uri="{FF2B5EF4-FFF2-40B4-BE49-F238E27FC236}">
                <a16:creationId xmlns:a16="http://schemas.microsoft.com/office/drawing/2014/main" id="{359AAA9D-536D-F405-D5F7-6B26FAE2FCAF}"/>
              </a:ext>
            </a:extLst>
          </p:cNvPr>
          <p:cNvSpPr txBox="1">
            <a:spLocks/>
          </p:cNvSpPr>
          <p:nvPr/>
        </p:nvSpPr>
        <p:spPr>
          <a:xfrm>
            <a:off x="1850543" y="6194405"/>
            <a:ext cx="8635643" cy="496398"/>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All of these can be replaced with a </a:t>
            </a:r>
            <a:r>
              <a:rPr lang="en-US" dirty="0">
                <a:solidFill>
                  <a:schemeClr val="accent2"/>
                </a:solidFill>
              </a:rPr>
              <a:t>dime</a:t>
            </a:r>
            <a:r>
              <a:rPr lang="en-US" dirty="0"/>
              <a:t> instead which lowers the number of coins!</a:t>
            </a:r>
            <a:endParaRPr lang="en-US" dirty="0">
              <a:solidFill>
                <a:schemeClr val="tx1">
                  <a:lumMod val="95000"/>
                </a:schemeClr>
              </a:solidFill>
            </a:endParaRPr>
          </a:p>
        </p:txBody>
      </p:sp>
      <p:sp>
        <p:nvSpPr>
          <p:cNvPr id="6" name="Down Arrow 5">
            <a:extLst>
              <a:ext uri="{FF2B5EF4-FFF2-40B4-BE49-F238E27FC236}">
                <a16:creationId xmlns:a16="http://schemas.microsoft.com/office/drawing/2014/main" id="{00AB534B-91BE-CE1B-BC02-C61E28406E7D}"/>
              </a:ext>
            </a:extLst>
          </p:cNvPr>
          <p:cNvSpPr/>
          <p:nvPr/>
        </p:nvSpPr>
        <p:spPr>
          <a:xfrm>
            <a:off x="1509672" y="3772877"/>
            <a:ext cx="740229" cy="523688"/>
          </a:xfrm>
          <a:prstGeom prst="down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B1541A96-DBDA-88F7-5DF6-3D300C1323BE}"/>
              </a:ext>
            </a:extLst>
          </p:cNvPr>
          <p:cNvSpPr/>
          <p:nvPr/>
        </p:nvSpPr>
        <p:spPr>
          <a:xfrm>
            <a:off x="5428136" y="3770363"/>
            <a:ext cx="740229" cy="523688"/>
          </a:xfrm>
          <a:prstGeom prst="down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E9BDCAEA-4255-7579-FEFC-BD0DA590613C}"/>
              </a:ext>
            </a:extLst>
          </p:cNvPr>
          <p:cNvSpPr/>
          <p:nvPr/>
        </p:nvSpPr>
        <p:spPr>
          <a:xfrm>
            <a:off x="9700658" y="3770363"/>
            <a:ext cx="740229" cy="523688"/>
          </a:xfrm>
          <a:prstGeom prst="down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C59B7CAE-6933-2BBB-509C-BDA7D25D51A3}"/>
              </a:ext>
            </a:extLst>
          </p:cNvPr>
          <p:cNvGrpSpPr/>
          <p:nvPr/>
        </p:nvGrpSpPr>
        <p:grpSpPr>
          <a:xfrm>
            <a:off x="1016764" y="4435674"/>
            <a:ext cx="2232073" cy="1613564"/>
            <a:chOff x="1147392" y="4435674"/>
            <a:chExt cx="2232073" cy="1613564"/>
          </a:xfrm>
        </p:grpSpPr>
        <p:sp>
          <p:nvSpPr>
            <p:cNvPr id="19" name="Oval 18">
              <a:extLst>
                <a:ext uri="{FF2B5EF4-FFF2-40B4-BE49-F238E27FC236}">
                  <a16:creationId xmlns:a16="http://schemas.microsoft.com/office/drawing/2014/main" id="{F8155D55-7F44-B786-41FF-5A105BE7D0EA}"/>
                </a:ext>
              </a:extLst>
            </p:cNvPr>
            <p:cNvSpPr/>
            <p:nvPr/>
          </p:nvSpPr>
          <p:spPr>
            <a:xfrm>
              <a:off x="1147392" y="4716270"/>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mc:AlternateContent xmlns:mc="http://schemas.openxmlformats.org/markup-compatibility/2006" xmlns:a14="http://schemas.microsoft.com/office/drawing/2010/main">
          <mc:Choice Requires="a14">
            <p:sp>
              <p:nvSpPr>
                <p:cNvPr id="28" name="Content Placeholder 3">
                  <a:extLst>
                    <a:ext uri="{FF2B5EF4-FFF2-40B4-BE49-F238E27FC236}">
                      <a16:creationId xmlns:a16="http://schemas.microsoft.com/office/drawing/2014/main" id="{0923F6DC-9CC8-F4A9-8673-A84704049870}"/>
                    </a:ext>
                  </a:extLst>
                </p:cNvPr>
                <p:cNvSpPr txBox="1">
                  <a:spLocks/>
                </p:cNvSpPr>
                <p:nvPr/>
              </p:nvSpPr>
              <p:spPr>
                <a:xfrm>
                  <a:off x="2396484" y="4997971"/>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28" name="Content Placeholder 3">
                  <a:extLst>
                    <a:ext uri="{FF2B5EF4-FFF2-40B4-BE49-F238E27FC236}">
                      <a16:creationId xmlns:a16="http://schemas.microsoft.com/office/drawing/2014/main" id="{0923F6DC-9CC8-F4A9-8673-A84704049870}"/>
                    </a:ext>
                  </a:extLst>
                </p:cNvPr>
                <p:cNvSpPr txBox="1">
                  <a:spLocks noRot="1" noChangeAspect="1" noMove="1" noResize="1" noEditPoints="1" noAdjustHandles="1" noChangeArrowheads="1" noChangeShapeType="1" noTextEdit="1"/>
                </p:cNvSpPr>
                <p:nvPr/>
              </p:nvSpPr>
              <p:spPr>
                <a:xfrm>
                  <a:off x="2396484" y="4997971"/>
                  <a:ext cx="982981" cy="496398"/>
                </a:xfrm>
                <a:prstGeom prst="rect">
                  <a:avLst/>
                </a:prstGeom>
                <a:blipFill>
                  <a:blip r:embed="rId8"/>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ontent Placeholder 3">
                  <a:extLst>
                    <a:ext uri="{FF2B5EF4-FFF2-40B4-BE49-F238E27FC236}">
                      <a16:creationId xmlns:a16="http://schemas.microsoft.com/office/drawing/2014/main" id="{5F0D69AE-2A59-8B0F-4835-42112E11540B}"/>
                    </a:ext>
                  </a:extLst>
                </p:cNvPr>
                <p:cNvSpPr txBox="1">
                  <a:spLocks/>
                </p:cNvSpPr>
                <p:nvPr/>
              </p:nvSpPr>
              <p:spPr>
                <a:xfrm>
                  <a:off x="2396483" y="5552840"/>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35" name="Content Placeholder 3">
                  <a:extLst>
                    <a:ext uri="{FF2B5EF4-FFF2-40B4-BE49-F238E27FC236}">
                      <a16:creationId xmlns:a16="http://schemas.microsoft.com/office/drawing/2014/main" id="{5F0D69AE-2A59-8B0F-4835-42112E11540B}"/>
                    </a:ext>
                  </a:extLst>
                </p:cNvPr>
                <p:cNvSpPr txBox="1">
                  <a:spLocks noRot="1" noChangeAspect="1" noMove="1" noResize="1" noEditPoints="1" noAdjustHandles="1" noChangeArrowheads="1" noChangeShapeType="1" noTextEdit="1"/>
                </p:cNvSpPr>
                <p:nvPr/>
              </p:nvSpPr>
              <p:spPr>
                <a:xfrm>
                  <a:off x="2396483" y="5552840"/>
                  <a:ext cx="982981" cy="496398"/>
                </a:xfrm>
                <a:prstGeom prst="rect">
                  <a:avLst/>
                </a:prstGeom>
                <a:blipFill>
                  <a:blip r:embed="rId9"/>
                  <a:stretch>
                    <a:fillRect/>
                  </a:stretch>
                </a:blipFill>
                <a:ln>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ontent Placeholder 3">
                  <a:extLst>
                    <a:ext uri="{FF2B5EF4-FFF2-40B4-BE49-F238E27FC236}">
                      <a16:creationId xmlns:a16="http://schemas.microsoft.com/office/drawing/2014/main" id="{B977498B-868C-92EF-655D-69D4B4DF4DE7}"/>
                    </a:ext>
                  </a:extLst>
                </p:cNvPr>
                <p:cNvSpPr txBox="1">
                  <a:spLocks/>
                </p:cNvSpPr>
                <p:nvPr/>
              </p:nvSpPr>
              <p:spPr>
                <a:xfrm>
                  <a:off x="2396482" y="4435674"/>
                  <a:ext cx="982981" cy="496398"/>
                </a:xfrm>
                <a:prstGeom prst="rect">
                  <a:avLst/>
                </a:prstGeom>
                <a:ln>
                  <a:solidFill>
                    <a:schemeClr val="accent2"/>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mtClean="0">
                            <a:solidFill>
                              <a:schemeClr val="tx1">
                                <a:lumMod val="95000"/>
                              </a:schemeClr>
                            </a:solidFill>
                            <a:latin typeface="Cambria Math" panose="02040503050406030204" pitchFamily="18" charset="0"/>
                          </a:rPr>
                          <m:t>D</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46" name="Content Placeholder 3">
                  <a:extLst>
                    <a:ext uri="{FF2B5EF4-FFF2-40B4-BE49-F238E27FC236}">
                      <a16:creationId xmlns:a16="http://schemas.microsoft.com/office/drawing/2014/main" id="{B977498B-868C-92EF-655D-69D4B4DF4DE7}"/>
                    </a:ext>
                  </a:extLst>
                </p:cNvPr>
                <p:cNvSpPr txBox="1">
                  <a:spLocks noRot="1" noChangeAspect="1" noMove="1" noResize="1" noEditPoints="1" noAdjustHandles="1" noChangeArrowheads="1" noChangeShapeType="1" noTextEdit="1"/>
                </p:cNvSpPr>
                <p:nvPr/>
              </p:nvSpPr>
              <p:spPr>
                <a:xfrm>
                  <a:off x="2396482" y="4435674"/>
                  <a:ext cx="982981" cy="496398"/>
                </a:xfrm>
                <a:prstGeom prst="rect">
                  <a:avLst/>
                </a:prstGeom>
                <a:blipFill>
                  <a:blip r:embed="rId10"/>
                  <a:stretch>
                    <a:fillRect/>
                  </a:stretch>
                </a:blipFill>
                <a:ln>
                  <a:solidFill>
                    <a:schemeClr val="accent2"/>
                  </a:solidFill>
                </a:ln>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F363446B-37E8-25E7-98AD-4F16392497DA}"/>
              </a:ext>
            </a:extLst>
          </p:cNvPr>
          <p:cNvGrpSpPr/>
          <p:nvPr/>
        </p:nvGrpSpPr>
        <p:grpSpPr>
          <a:xfrm>
            <a:off x="4760915" y="4435674"/>
            <a:ext cx="2232073" cy="1613564"/>
            <a:chOff x="4891543" y="4435674"/>
            <a:chExt cx="2232073" cy="1613564"/>
          </a:xfrm>
        </p:grpSpPr>
        <p:sp>
          <p:nvSpPr>
            <p:cNvPr id="47" name="Oval 46">
              <a:extLst>
                <a:ext uri="{FF2B5EF4-FFF2-40B4-BE49-F238E27FC236}">
                  <a16:creationId xmlns:a16="http://schemas.microsoft.com/office/drawing/2014/main" id="{B2C3396E-3BCD-648B-6C37-3DB6849A2487}"/>
                </a:ext>
              </a:extLst>
            </p:cNvPr>
            <p:cNvSpPr/>
            <p:nvPr/>
          </p:nvSpPr>
          <p:spPr>
            <a:xfrm>
              <a:off x="4891543" y="4716270"/>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mc:AlternateContent xmlns:mc="http://schemas.openxmlformats.org/markup-compatibility/2006" xmlns:a14="http://schemas.microsoft.com/office/drawing/2010/main">
          <mc:Choice Requires="a14">
            <p:sp>
              <p:nvSpPr>
                <p:cNvPr id="48" name="Content Placeholder 3">
                  <a:extLst>
                    <a:ext uri="{FF2B5EF4-FFF2-40B4-BE49-F238E27FC236}">
                      <a16:creationId xmlns:a16="http://schemas.microsoft.com/office/drawing/2014/main" id="{555B2062-5497-B14F-06BF-5F50C7BDF99F}"/>
                    </a:ext>
                  </a:extLst>
                </p:cNvPr>
                <p:cNvSpPr txBox="1">
                  <a:spLocks/>
                </p:cNvSpPr>
                <p:nvPr/>
              </p:nvSpPr>
              <p:spPr>
                <a:xfrm>
                  <a:off x="6140635" y="4997971"/>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48" name="Content Placeholder 3">
                  <a:extLst>
                    <a:ext uri="{FF2B5EF4-FFF2-40B4-BE49-F238E27FC236}">
                      <a16:creationId xmlns:a16="http://schemas.microsoft.com/office/drawing/2014/main" id="{555B2062-5497-B14F-06BF-5F50C7BDF99F}"/>
                    </a:ext>
                  </a:extLst>
                </p:cNvPr>
                <p:cNvSpPr txBox="1">
                  <a:spLocks noRot="1" noChangeAspect="1" noMove="1" noResize="1" noEditPoints="1" noAdjustHandles="1" noChangeArrowheads="1" noChangeShapeType="1" noTextEdit="1"/>
                </p:cNvSpPr>
                <p:nvPr/>
              </p:nvSpPr>
              <p:spPr>
                <a:xfrm>
                  <a:off x="6140635" y="4997971"/>
                  <a:ext cx="982981" cy="496398"/>
                </a:xfrm>
                <a:prstGeom prst="rect">
                  <a:avLst/>
                </a:prstGeom>
                <a:blipFill>
                  <a:blip r:embed="rId11"/>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3">
                  <a:extLst>
                    <a:ext uri="{FF2B5EF4-FFF2-40B4-BE49-F238E27FC236}">
                      <a16:creationId xmlns:a16="http://schemas.microsoft.com/office/drawing/2014/main" id="{960CD373-5095-DCA2-A68C-E50A82DDC85D}"/>
                    </a:ext>
                  </a:extLst>
                </p:cNvPr>
                <p:cNvSpPr txBox="1">
                  <a:spLocks/>
                </p:cNvSpPr>
                <p:nvPr/>
              </p:nvSpPr>
              <p:spPr>
                <a:xfrm>
                  <a:off x="6140634" y="5552840"/>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49" name="Content Placeholder 3">
                  <a:extLst>
                    <a:ext uri="{FF2B5EF4-FFF2-40B4-BE49-F238E27FC236}">
                      <a16:creationId xmlns:a16="http://schemas.microsoft.com/office/drawing/2014/main" id="{960CD373-5095-DCA2-A68C-E50A82DDC85D}"/>
                    </a:ext>
                  </a:extLst>
                </p:cNvPr>
                <p:cNvSpPr txBox="1">
                  <a:spLocks noRot="1" noChangeAspect="1" noMove="1" noResize="1" noEditPoints="1" noAdjustHandles="1" noChangeArrowheads="1" noChangeShapeType="1" noTextEdit="1"/>
                </p:cNvSpPr>
                <p:nvPr/>
              </p:nvSpPr>
              <p:spPr>
                <a:xfrm>
                  <a:off x="6140634" y="5552840"/>
                  <a:ext cx="982981" cy="496398"/>
                </a:xfrm>
                <a:prstGeom prst="rect">
                  <a:avLst/>
                </a:prstGeom>
                <a:blipFill>
                  <a:blip r:embed="rId12"/>
                  <a:stretch>
                    <a:fillRect/>
                  </a:stretch>
                </a:blipFill>
                <a:ln>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3">
                  <a:extLst>
                    <a:ext uri="{FF2B5EF4-FFF2-40B4-BE49-F238E27FC236}">
                      <a16:creationId xmlns:a16="http://schemas.microsoft.com/office/drawing/2014/main" id="{02FCC243-6495-180D-D42E-0E5E9F686E63}"/>
                    </a:ext>
                  </a:extLst>
                </p:cNvPr>
                <p:cNvSpPr txBox="1">
                  <a:spLocks/>
                </p:cNvSpPr>
                <p:nvPr/>
              </p:nvSpPr>
              <p:spPr>
                <a:xfrm>
                  <a:off x="6140633" y="4435674"/>
                  <a:ext cx="982981" cy="496398"/>
                </a:xfrm>
                <a:prstGeom prst="rect">
                  <a:avLst/>
                </a:prstGeom>
                <a:ln>
                  <a:solidFill>
                    <a:schemeClr val="accent2"/>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mtClean="0">
                            <a:solidFill>
                              <a:schemeClr val="tx1">
                                <a:lumMod val="95000"/>
                              </a:schemeClr>
                            </a:solidFill>
                            <a:latin typeface="Cambria Math" panose="02040503050406030204" pitchFamily="18" charset="0"/>
                          </a:rPr>
                          <m:t>D</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50" name="Content Placeholder 3">
                  <a:extLst>
                    <a:ext uri="{FF2B5EF4-FFF2-40B4-BE49-F238E27FC236}">
                      <a16:creationId xmlns:a16="http://schemas.microsoft.com/office/drawing/2014/main" id="{02FCC243-6495-180D-D42E-0E5E9F686E63}"/>
                    </a:ext>
                  </a:extLst>
                </p:cNvPr>
                <p:cNvSpPr txBox="1">
                  <a:spLocks noRot="1" noChangeAspect="1" noMove="1" noResize="1" noEditPoints="1" noAdjustHandles="1" noChangeArrowheads="1" noChangeShapeType="1" noTextEdit="1"/>
                </p:cNvSpPr>
                <p:nvPr/>
              </p:nvSpPr>
              <p:spPr>
                <a:xfrm>
                  <a:off x="6140633" y="4435674"/>
                  <a:ext cx="982981" cy="496398"/>
                </a:xfrm>
                <a:prstGeom prst="rect">
                  <a:avLst/>
                </a:prstGeom>
                <a:blipFill>
                  <a:blip r:embed="rId13"/>
                  <a:stretch>
                    <a:fillRect/>
                  </a:stretch>
                </a:blipFill>
                <a:ln>
                  <a:solidFill>
                    <a:schemeClr val="accent2"/>
                  </a:solidFill>
                </a:ln>
              </p:spPr>
              <p:txBody>
                <a:bodyPr/>
                <a:lstStyle/>
                <a:p>
                  <a:r>
                    <a:rPr lang="en-US">
                      <a:noFill/>
                    </a:rPr>
                    <a:t> </a:t>
                  </a:r>
                </a:p>
              </p:txBody>
            </p:sp>
          </mc:Fallback>
        </mc:AlternateContent>
      </p:grpSp>
      <p:grpSp>
        <p:nvGrpSpPr>
          <p:cNvPr id="57" name="Group 56">
            <a:extLst>
              <a:ext uri="{FF2B5EF4-FFF2-40B4-BE49-F238E27FC236}">
                <a16:creationId xmlns:a16="http://schemas.microsoft.com/office/drawing/2014/main" id="{7223954D-716F-C45C-3A23-4BE172B7C65B}"/>
              </a:ext>
            </a:extLst>
          </p:cNvPr>
          <p:cNvGrpSpPr/>
          <p:nvPr/>
        </p:nvGrpSpPr>
        <p:grpSpPr>
          <a:xfrm>
            <a:off x="9063283" y="4435674"/>
            <a:ext cx="2232073" cy="1613564"/>
            <a:chOff x="9193911" y="4435674"/>
            <a:chExt cx="2232073" cy="1613564"/>
          </a:xfrm>
        </p:grpSpPr>
        <p:sp>
          <p:nvSpPr>
            <p:cNvPr id="51" name="Oval 50">
              <a:extLst>
                <a:ext uri="{FF2B5EF4-FFF2-40B4-BE49-F238E27FC236}">
                  <a16:creationId xmlns:a16="http://schemas.microsoft.com/office/drawing/2014/main" id="{FC2DCB0E-EE23-C263-E9E9-0691D5C94C36}"/>
                </a:ext>
              </a:extLst>
            </p:cNvPr>
            <p:cNvSpPr/>
            <p:nvPr/>
          </p:nvSpPr>
          <p:spPr>
            <a:xfrm>
              <a:off x="9193911" y="4716270"/>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mc:AlternateContent xmlns:mc="http://schemas.openxmlformats.org/markup-compatibility/2006" xmlns:a14="http://schemas.microsoft.com/office/drawing/2010/main">
          <mc:Choice Requires="a14">
            <p:sp>
              <p:nvSpPr>
                <p:cNvPr id="52" name="Content Placeholder 3">
                  <a:extLst>
                    <a:ext uri="{FF2B5EF4-FFF2-40B4-BE49-F238E27FC236}">
                      <a16:creationId xmlns:a16="http://schemas.microsoft.com/office/drawing/2014/main" id="{FBC988DD-067A-28C4-3888-11A458F1292C}"/>
                    </a:ext>
                  </a:extLst>
                </p:cNvPr>
                <p:cNvSpPr txBox="1">
                  <a:spLocks/>
                </p:cNvSpPr>
                <p:nvPr/>
              </p:nvSpPr>
              <p:spPr>
                <a:xfrm>
                  <a:off x="10443003" y="4997971"/>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52" name="Content Placeholder 3">
                  <a:extLst>
                    <a:ext uri="{FF2B5EF4-FFF2-40B4-BE49-F238E27FC236}">
                      <a16:creationId xmlns:a16="http://schemas.microsoft.com/office/drawing/2014/main" id="{FBC988DD-067A-28C4-3888-11A458F1292C}"/>
                    </a:ext>
                  </a:extLst>
                </p:cNvPr>
                <p:cNvSpPr txBox="1">
                  <a:spLocks noRot="1" noChangeAspect="1" noMove="1" noResize="1" noEditPoints="1" noAdjustHandles="1" noChangeArrowheads="1" noChangeShapeType="1" noTextEdit="1"/>
                </p:cNvSpPr>
                <p:nvPr/>
              </p:nvSpPr>
              <p:spPr>
                <a:xfrm>
                  <a:off x="10443003" y="4997971"/>
                  <a:ext cx="982981" cy="496398"/>
                </a:xfrm>
                <a:prstGeom prst="rect">
                  <a:avLst/>
                </a:prstGeom>
                <a:blipFill>
                  <a:blip r:embed="rId14"/>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ontent Placeholder 3">
                  <a:extLst>
                    <a:ext uri="{FF2B5EF4-FFF2-40B4-BE49-F238E27FC236}">
                      <a16:creationId xmlns:a16="http://schemas.microsoft.com/office/drawing/2014/main" id="{2AB1CF9A-112B-6DA7-92CF-B58681FADC5A}"/>
                    </a:ext>
                  </a:extLst>
                </p:cNvPr>
                <p:cNvSpPr txBox="1">
                  <a:spLocks/>
                </p:cNvSpPr>
                <p:nvPr/>
              </p:nvSpPr>
              <p:spPr>
                <a:xfrm>
                  <a:off x="10443002" y="5552840"/>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53" name="Content Placeholder 3">
                  <a:extLst>
                    <a:ext uri="{FF2B5EF4-FFF2-40B4-BE49-F238E27FC236}">
                      <a16:creationId xmlns:a16="http://schemas.microsoft.com/office/drawing/2014/main" id="{2AB1CF9A-112B-6DA7-92CF-B58681FADC5A}"/>
                    </a:ext>
                  </a:extLst>
                </p:cNvPr>
                <p:cNvSpPr txBox="1">
                  <a:spLocks noRot="1" noChangeAspect="1" noMove="1" noResize="1" noEditPoints="1" noAdjustHandles="1" noChangeArrowheads="1" noChangeShapeType="1" noTextEdit="1"/>
                </p:cNvSpPr>
                <p:nvPr/>
              </p:nvSpPr>
              <p:spPr>
                <a:xfrm>
                  <a:off x="10443002" y="5552840"/>
                  <a:ext cx="982981" cy="496398"/>
                </a:xfrm>
                <a:prstGeom prst="rect">
                  <a:avLst/>
                </a:prstGeom>
                <a:blipFill>
                  <a:blip r:embed="rId15"/>
                  <a:stretch>
                    <a:fillRect/>
                  </a:stretch>
                </a:blipFill>
                <a:ln>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3">
                  <a:extLst>
                    <a:ext uri="{FF2B5EF4-FFF2-40B4-BE49-F238E27FC236}">
                      <a16:creationId xmlns:a16="http://schemas.microsoft.com/office/drawing/2014/main" id="{93B8F017-3CA9-5FB6-941B-3372660541A3}"/>
                    </a:ext>
                  </a:extLst>
                </p:cNvPr>
                <p:cNvSpPr txBox="1">
                  <a:spLocks/>
                </p:cNvSpPr>
                <p:nvPr/>
              </p:nvSpPr>
              <p:spPr>
                <a:xfrm>
                  <a:off x="10443001" y="4435674"/>
                  <a:ext cx="982981" cy="496398"/>
                </a:xfrm>
                <a:prstGeom prst="rect">
                  <a:avLst/>
                </a:prstGeom>
                <a:ln>
                  <a:solidFill>
                    <a:schemeClr val="accent2"/>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mtClean="0">
                            <a:solidFill>
                              <a:schemeClr val="tx1">
                                <a:lumMod val="95000"/>
                              </a:schemeClr>
                            </a:solidFill>
                            <a:latin typeface="Cambria Math" panose="02040503050406030204" pitchFamily="18" charset="0"/>
                          </a:rPr>
                          <m:t>D</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54" name="Content Placeholder 3">
                  <a:extLst>
                    <a:ext uri="{FF2B5EF4-FFF2-40B4-BE49-F238E27FC236}">
                      <a16:creationId xmlns:a16="http://schemas.microsoft.com/office/drawing/2014/main" id="{93B8F017-3CA9-5FB6-941B-3372660541A3}"/>
                    </a:ext>
                  </a:extLst>
                </p:cNvPr>
                <p:cNvSpPr txBox="1">
                  <a:spLocks noRot="1" noChangeAspect="1" noMove="1" noResize="1" noEditPoints="1" noAdjustHandles="1" noChangeArrowheads="1" noChangeShapeType="1" noTextEdit="1"/>
                </p:cNvSpPr>
                <p:nvPr/>
              </p:nvSpPr>
              <p:spPr>
                <a:xfrm>
                  <a:off x="10443001" y="4435674"/>
                  <a:ext cx="982981" cy="496398"/>
                </a:xfrm>
                <a:prstGeom prst="rect">
                  <a:avLst/>
                </a:prstGeom>
                <a:blipFill>
                  <a:blip r:embed="rId16"/>
                  <a:stretch>
                    <a:fillRect/>
                  </a:stretch>
                </a:blipFill>
                <a:ln>
                  <a:solidFill>
                    <a:schemeClr val="accent2"/>
                  </a:solidFill>
                </a:ln>
              </p:spPr>
              <p:txBody>
                <a:bodyPr/>
                <a:lstStyle/>
                <a:p>
                  <a:r>
                    <a:rPr lang="en-US">
                      <a:noFill/>
                    </a:rPr>
                    <a:t> </a:t>
                  </a:r>
                </a:p>
              </p:txBody>
            </p:sp>
          </mc:Fallback>
        </mc:AlternateContent>
      </p:grpSp>
    </p:spTree>
    <p:extLst>
      <p:ext uri="{BB962C8B-B14F-4D97-AF65-F5344CB8AC3E}">
        <p14:creationId xmlns:p14="http://schemas.microsoft.com/office/powerpoint/2010/main" val="31711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EFBF-B716-30C9-A839-A5EFE3BE8F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96D8B1-7E3D-2BEA-B9AF-4E32E490CCE3}"/>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C4DC5845-AC61-48F3-DDF1-3525167227B9}"/>
                  </a:ext>
                </a:extLst>
              </p:cNvPr>
              <p:cNvSpPr txBox="1">
                <a:spLocks/>
              </p:cNvSpPr>
              <p:nvPr/>
            </p:nvSpPr>
            <p:spPr>
              <a:xfrm>
                <a:off x="2430780" y="1078185"/>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C4DC5845-AC61-48F3-DDF1-3525167227B9}"/>
                  </a:ext>
                </a:extLst>
              </p:cNvPr>
              <p:cNvSpPr txBox="1">
                <a:spLocks noRot="1" noChangeAspect="1" noMove="1" noResize="1" noEditPoints="1" noAdjustHandles="1" noChangeArrowheads="1" noChangeShapeType="1" noTextEdit="1"/>
              </p:cNvSpPr>
              <p:nvPr/>
            </p:nvSpPr>
            <p:spPr>
              <a:xfrm>
                <a:off x="2430780" y="1078185"/>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CAD22349-6EA9-50C7-33CB-C5688A33B4F3}"/>
              </a:ext>
            </a:extLst>
          </p:cNvPr>
          <p:cNvSpPr txBox="1">
            <a:spLocks/>
          </p:cNvSpPr>
          <p:nvPr/>
        </p:nvSpPr>
        <p:spPr>
          <a:xfrm>
            <a:off x="2430779" y="2345871"/>
            <a:ext cx="7330440"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Case 4</a:t>
            </a:r>
            <a:r>
              <a:rPr lang="en-US" i="1" dirty="0"/>
              <a:t>: Largest coin is a </a:t>
            </a:r>
            <a:r>
              <a:rPr lang="en-US" i="1" dirty="0">
                <a:solidFill>
                  <a:schemeClr val="accent1"/>
                </a:solidFill>
              </a:rPr>
              <a:t>quarter</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F826112-D6AF-56CD-9F52-9464D0545DFA}"/>
                  </a:ext>
                </a:extLst>
              </p:cNvPr>
              <p:cNvSpPr txBox="1">
                <a:spLocks/>
              </p:cNvSpPr>
              <p:nvPr/>
            </p:nvSpPr>
            <p:spPr>
              <a:xfrm>
                <a:off x="1537399" y="4065825"/>
                <a:ext cx="1812134"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b="0" i="0" smtClean="0">
                        <a:latin typeface="Cambria Math" panose="02040503050406030204" pitchFamily="18" charset="0"/>
                      </a:rPr>
                      <m:t>25</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CF826112-D6AF-56CD-9F52-9464D0545DFA}"/>
                  </a:ext>
                </a:extLst>
              </p:cNvPr>
              <p:cNvSpPr txBox="1">
                <a:spLocks noRot="1" noChangeAspect="1" noMove="1" noResize="1" noEditPoints="1" noAdjustHandles="1" noChangeArrowheads="1" noChangeShapeType="1" noTextEdit="1"/>
              </p:cNvSpPr>
              <p:nvPr/>
            </p:nvSpPr>
            <p:spPr>
              <a:xfrm>
                <a:off x="1537399" y="4065825"/>
                <a:ext cx="1812134" cy="670351"/>
              </a:xfrm>
              <a:prstGeom prst="rect">
                <a:avLst/>
              </a:prstGeom>
              <a:blipFill>
                <a:blip r:embed="rId3"/>
                <a:stretch>
                  <a:fillRect l="-4861"/>
                </a:stretch>
              </a:blipFill>
              <a:ln>
                <a:solidFill>
                  <a:schemeClr val="tx1">
                    <a:lumMod val="95000"/>
                  </a:schemeClr>
                </a:solid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7FCB33E-3CBB-46ED-7763-ED3EE62A397D}"/>
              </a:ext>
            </a:extLst>
          </p:cNvPr>
          <p:cNvCxnSpPr/>
          <p:nvPr/>
        </p:nvCxnSpPr>
        <p:spPr>
          <a:xfrm>
            <a:off x="1027611" y="3439884"/>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69FEE7B9-DCFB-C5CB-DC3B-505C90926A11}"/>
              </a:ext>
            </a:extLst>
          </p:cNvPr>
          <p:cNvSpPr txBox="1">
            <a:spLocks/>
          </p:cNvSpPr>
          <p:nvPr/>
        </p:nvSpPr>
        <p:spPr>
          <a:xfrm>
            <a:off x="3503565" y="4064519"/>
            <a:ext cx="6467749" cy="982099"/>
          </a:xfrm>
          <a:prstGeom prst="rect">
            <a:avLst/>
          </a:prstGeom>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1"/>
                </a:solidFill>
              </a:rPr>
              <a:t>quarter</a:t>
            </a:r>
            <a:r>
              <a:rPr lang="en-US" dirty="0"/>
              <a:t>, then it can only contain </a:t>
            </a:r>
            <a:r>
              <a:rPr lang="en-US" dirty="0">
                <a:solidFill>
                  <a:schemeClr val="accent2"/>
                </a:solidFill>
              </a:rPr>
              <a:t>dimes</a:t>
            </a:r>
            <a:r>
              <a:rPr lang="en-US" dirty="0"/>
              <a:t>, </a:t>
            </a:r>
            <a:r>
              <a:rPr lang="en-US" dirty="0">
                <a:solidFill>
                  <a:schemeClr val="accent5"/>
                </a:solidFill>
              </a:rPr>
              <a:t>nickels</a:t>
            </a:r>
            <a:r>
              <a:rPr lang="en-US" dirty="0"/>
              <a:t> and </a:t>
            </a:r>
            <a:r>
              <a:rPr lang="en-US" dirty="0">
                <a:solidFill>
                  <a:schemeClr val="accent4"/>
                </a:solidFill>
              </a:rPr>
              <a:t>pennies </a:t>
            </a:r>
            <a:r>
              <a:rPr lang="en-US" dirty="0">
                <a:solidFill>
                  <a:schemeClr val="tx1">
                    <a:lumMod val="95000"/>
                  </a:schemeClr>
                </a:solidFill>
              </a:rPr>
              <a:t>(see next slide).</a:t>
            </a:r>
          </a:p>
        </p:txBody>
      </p:sp>
    </p:spTree>
    <p:extLst>
      <p:ext uri="{BB962C8B-B14F-4D97-AF65-F5344CB8AC3E}">
        <p14:creationId xmlns:p14="http://schemas.microsoft.com/office/powerpoint/2010/main" val="202115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EEB5-3158-794F-8384-969E9EA60C5C}"/>
              </a:ext>
            </a:extLst>
          </p:cNvPr>
          <p:cNvSpPr>
            <a:spLocks noGrp="1"/>
          </p:cNvSpPr>
          <p:nvPr>
            <p:ph type="title"/>
          </p:nvPr>
        </p:nvSpPr>
        <p:spPr>
          <a:xfrm>
            <a:off x="1143001" y="307799"/>
            <a:ext cx="9905998" cy="676882"/>
          </a:xfrm>
        </p:spPr>
        <p:txBody>
          <a:bodyPr/>
          <a:lstStyle/>
          <a:p>
            <a:pPr algn="ctr"/>
            <a:r>
              <a:rPr lang="en-US" dirty="0"/>
              <a:t>Topics</a:t>
            </a:r>
          </a:p>
        </p:txBody>
      </p:sp>
      <p:sp>
        <p:nvSpPr>
          <p:cNvPr id="3" name="Content Placeholder 2">
            <a:extLst>
              <a:ext uri="{FF2B5EF4-FFF2-40B4-BE49-F238E27FC236}">
                <a16:creationId xmlns:a16="http://schemas.microsoft.com/office/drawing/2014/main" id="{F3067806-3C1C-BE49-AEB0-E1952B56F6F8}"/>
              </a:ext>
            </a:extLst>
          </p:cNvPr>
          <p:cNvSpPr>
            <a:spLocks noGrp="1"/>
          </p:cNvSpPr>
          <p:nvPr>
            <p:ph idx="1"/>
          </p:nvPr>
        </p:nvSpPr>
        <p:spPr>
          <a:xfrm>
            <a:off x="2689934" y="1508464"/>
            <a:ext cx="6812132" cy="3489664"/>
          </a:xfrm>
        </p:spPr>
        <p:txBody>
          <a:bodyPr>
            <a:normAutofit/>
          </a:bodyPr>
          <a:lstStyle/>
          <a:p>
            <a:r>
              <a:rPr lang="en-US" dirty="0"/>
              <a:t>Greedy Algorithms: Our next algorithmic technique</a:t>
            </a:r>
          </a:p>
          <a:p>
            <a:r>
              <a:rPr lang="en-US" dirty="0"/>
              <a:t>How to analyze problems with greedy solutions:</a:t>
            </a:r>
          </a:p>
          <a:p>
            <a:pPr lvl="1"/>
            <a:r>
              <a:rPr lang="en-US" dirty="0"/>
              <a:t>Optimal substructure property</a:t>
            </a:r>
          </a:p>
          <a:p>
            <a:pPr lvl="1"/>
            <a:r>
              <a:rPr lang="en-US" dirty="0"/>
              <a:t>Greedy choice property</a:t>
            </a:r>
          </a:p>
          <a:p>
            <a:pPr lvl="1"/>
            <a:r>
              <a:rPr lang="en-US" dirty="0"/>
              <a:t>Proving correctness of greedy algorithms</a:t>
            </a:r>
          </a:p>
          <a:p>
            <a:r>
              <a:rPr lang="en-US" dirty="0"/>
              <a:t>First example problem:</a:t>
            </a:r>
          </a:p>
          <a:p>
            <a:pPr lvl="1"/>
            <a:r>
              <a:rPr lang="en-US" dirty="0"/>
              <a:t>Coin Change</a:t>
            </a:r>
          </a:p>
        </p:txBody>
      </p:sp>
    </p:spTree>
    <p:extLst>
      <p:ext uri="{BB962C8B-B14F-4D97-AF65-F5344CB8AC3E}">
        <p14:creationId xmlns:p14="http://schemas.microsoft.com/office/powerpoint/2010/main" val="196560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9476F-8F62-C1A5-BF68-08EBDA5D45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8ED049-44FC-7B4E-013B-690C8DB2DC6C}"/>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C096C28-1456-39F4-963F-34D1CD1844E7}"/>
                  </a:ext>
                </a:extLst>
              </p:cNvPr>
              <p:cNvSpPr txBox="1">
                <a:spLocks/>
              </p:cNvSpPr>
              <p:nvPr/>
            </p:nvSpPr>
            <p:spPr>
              <a:xfrm>
                <a:off x="1537399" y="1222145"/>
                <a:ext cx="1812134"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b="0" i="0" smtClean="0">
                        <a:latin typeface="Cambria Math" panose="02040503050406030204" pitchFamily="18" charset="0"/>
                      </a:rPr>
                      <m:t>25</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5C096C28-1456-39F4-963F-34D1CD1844E7}"/>
                  </a:ext>
                </a:extLst>
              </p:cNvPr>
              <p:cNvSpPr txBox="1">
                <a:spLocks noRot="1" noChangeAspect="1" noMove="1" noResize="1" noEditPoints="1" noAdjustHandles="1" noChangeArrowheads="1" noChangeShapeType="1" noTextEdit="1"/>
              </p:cNvSpPr>
              <p:nvPr/>
            </p:nvSpPr>
            <p:spPr>
              <a:xfrm>
                <a:off x="1537399" y="1222145"/>
                <a:ext cx="1812134" cy="670351"/>
              </a:xfrm>
              <a:prstGeom prst="rect">
                <a:avLst/>
              </a:prstGeom>
              <a:blipFill>
                <a:blip r:embed="rId2"/>
                <a:stretch>
                  <a:fillRect l="-4861"/>
                </a:stretch>
              </a:blipFill>
              <a:ln>
                <a:solidFill>
                  <a:schemeClr val="tx1">
                    <a:lumMod val="95000"/>
                  </a:schemeClr>
                </a:solid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494DD48F-6FC1-DE47-6C82-99A53F41DCA8}"/>
              </a:ext>
            </a:extLst>
          </p:cNvPr>
          <p:cNvCxnSpPr/>
          <p:nvPr/>
        </p:nvCxnSpPr>
        <p:spPr>
          <a:xfrm>
            <a:off x="1027611" y="1038329"/>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92953849-97F7-6B7C-EFD4-476779DA7BF3}"/>
              </a:ext>
            </a:extLst>
          </p:cNvPr>
          <p:cNvSpPr txBox="1">
            <a:spLocks/>
          </p:cNvSpPr>
          <p:nvPr/>
        </p:nvSpPr>
        <p:spPr>
          <a:xfrm>
            <a:off x="3503565" y="1220839"/>
            <a:ext cx="6467749" cy="982099"/>
          </a:xfrm>
          <a:prstGeom prst="rect">
            <a:avLst/>
          </a:prstGeom>
          <a:ln>
            <a:solidFill>
              <a:schemeClr val="tx1">
                <a:lumMod val="95000"/>
              </a:schemeClr>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1"/>
                </a:solidFill>
              </a:rPr>
              <a:t>quarter</a:t>
            </a:r>
            <a:r>
              <a:rPr lang="en-US" dirty="0"/>
              <a:t>, then it can only contain </a:t>
            </a:r>
            <a:r>
              <a:rPr lang="en-US" dirty="0">
                <a:solidFill>
                  <a:schemeClr val="accent2"/>
                </a:solidFill>
              </a:rPr>
              <a:t>dimes</a:t>
            </a:r>
            <a:r>
              <a:rPr lang="en-US" dirty="0"/>
              <a:t>, </a:t>
            </a:r>
            <a:r>
              <a:rPr lang="en-US" dirty="0">
                <a:solidFill>
                  <a:schemeClr val="accent5"/>
                </a:solidFill>
              </a:rPr>
              <a:t>nickels</a:t>
            </a:r>
            <a:r>
              <a:rPr lang="en-US" dirty="0"/>
              <a:t> and </a:t>
            </a:r>
            <a:r>
              <a:rPr lang="en-US" dirty="0">
                <a:solidFill>
                  <a:schemeClr val="accent4"/>
                </a:solidFill>
              </a:rPr>
              <a:t>pennies </a:t>
            </a:r>
            <a:r>
              <a:rPr lang="en-US" dirty="0">
                <a:solidFill>
                  <a:schemeClr val="tx1">
                    <a:lumMod val="95000"/>
                  </a:schemeClr>
                </a:solidFill>
              </a:rPr>
              <a:t>(see next slide).</a:t>
            </a:r>
          </a:p>
        </p:txBody>
      </p:sp>
      <p:sp>
        <p:nvSpPr>
          <p:cNvPr id="5" name="Content Placeholder 3">
            <a:extLst>
              <a:ext uri="{FF2B5EF4-FFF2-40B4-BE49-F238E27FC236}">
                <a16:creationId xmlns:a16="http://schemas.microsoft.com/office/drawing/2014/main" id="{C9BAC86D-8EA6-31A7-AF2E-70E2176DCA09}"/>
              </a:ext>
            </a:extLst>
          </p:cNvPr>
          <p:cNvSpPr txBox="1">
            <a:spLocks/>
          </p:cNvSpPr>
          <p:nvPr/>
        </p:nvSpPr>
        <p:spPr>
          <a:xfrm>
            <a:off x="2056601" y="2505936"/>
            <a:ext cx="2314431" cy="438230"/>
          </a:xfrm>
          <a:prstGeom prst="rect">
            <a:avLst/>
          </a:prstGeom>
          <a:ln>
            <a:no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Options then include:</a:t>
            </a:r>
            <a:endParaRPr lang="en-US" dirty="0">
              <a:solidFill>
                <a:schemeClr val="accent1"/>
              </a:solidFill>
            </a:endParaRPr>
          </a:p>
        </p:txBody>
      </p:sp>
      <p:sp>
        <p:nvSpPr>
          <p:cNvPr id="7" name="Content Placeholder 3">
            <a:extLst>
              <a:ext uri="{FF2B5EF4-FFF2-40B4-BE49-F238E27FC236}">
                <a16:creationId xmlns:a16="http://schemas.microsoft.com/office/drawing/2014/main" id="{05C16A8D-80DB-4E53-9000-46730F4DEE57}"/>
              </a:ext>
            </a:extLst>
          </p:cNvPr>
          <p:cNvSpPr txBox="1">
            <a:spLocks/>
          </p:cNvSpPr>
          <p:nvPr/>
        </p:nvSpPr>
        <p:spPr>
          <a:xfrm>
            <a:off x="2056601" y="3058593"/>
            <a:ext cx="3774752" cy="3482883"/>
          </a:xfrm>
          <a:prstGeom prst="rect">
            <a:avLst/>
          </a:prstGeom>
          <a:solidFill>
            <a:schemeClr val="tx1">
              <a:lumMod val="95000"/>
            </a:schemeClr>
          </a:solidFill>
          <a:ln>
            <a:solidFill>
              <a:schemeClr val="bg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bg1"/>
                </a:solidFill>
              </a:rPr>
              <a:t>2 </a:t>
            </a:r>
            <a:r>
              <a:rPr lang="en-US" dirty="0">
                <a:solidFill>
                  <a:schemeClr val="accent2"/>
                </a:solidFill>
              </a:rPr>
              <a:t>dimes</a:t>
            </a:r>
            <a:r>
              <a:rPr lang="en-US" dirty="0">
                <a:solidFill>
                  <a:schemeClr val="bg1"/>
                </a:solidFill>
              </a:rPr>
              <a:t>, 1 </a:t>
            </a:r>
            <a:r>
              <a:rPr lang="en-US" dirty="0">
                <a:solidFill>
                  <a:schemeClr val="accent5"/>
                </a:solidFill>
              </a:rPr>
              <a:t>nickel</a:t>
            </a:r>
            <a:r>
              <a:rPr lang="en-US" dirty="0">
                <a:solidFill>
                  <a:schemeClr val="bg1"/>
                </a:solidFill>
              </a:rPr>
              <a:t>, 0 or more </a:t>
            </a:r>
            <a:r>
              <a:rPr lang="en-US" dirty="0">
                <a:solidFill>
                  <a:schemeClr val="accent4"/>
                </a:solidFill>
              </a:rPr>
              <a:t>pennies</a:t>
            </a:r>
            <a:endParaRPr lang="en-US" dirty="0">
              <a:solidFill>
                <a:schemeClr val="bg1"/>
              </a:solidFill>
            </a:endParaRPr>
          </a:p>
          <a:p>
            <a:r>
              <a:rPr lang="en-US" dirty="0">
                <a:solidFill>
                  <a:schemeClr val="bg1"/>
                </a:solidFill>
              </a:rPr>
              <a:t>2 </a:t>
            </a:r>
            <a:r>
              <a:rPr lang="en-US" dirty="0">
                <a:solidFill>
                  <a:schemeClr val="accent2"/>
                </a:solidFill>
              </a:rPr>
              <a:t>dimes</a:t>
            </a:r>
            <a:r>
              <a:rPr lang="en-US" dirty="0">
                <a:solidFill>
                  <a:schemeClr val="bg1"/>
                </a:solidFill>
              </a:rPr>
              <a:t>, 0 </a:t>
            </a:r>
            <a:r>
              <a:rPr lang="en-US" dirty="0">
                <a:solidFill>
                  <a:schemeClr val="accent5"/>
                </a:solidFill>
              </a:rPr>
              <a:t>nickels</a:t>
            </a:r>
            <a:r>
              <a:rPr lang="en-US" dirty="0">
                <a:solidFill>
                  <a:schemeClr val="bg1"/>
                </a:solidFill>
              </a:rPr>
              <a:t>, 5 or more </a:t>
            </a:r>
            <a:r>
              <a:rPr lang="en-US" dirty="0">
                <a:solidFill>
                  <a:schemeClr val="accent4"/>
                </a:solidFill>
              </a:rPr>
              <a:t>pennies</a:t>
            </a:r>
          </a:p>
          <a:p>
            <a:r>
              <a:rPr lang="en-US" dirty="0">
                <a:solidFill>
                  <a:schemeClr val="bg1"/>
                </a:solidFill>
              </a:rPr>
              <a:t>1 </a:t>
            </a:r>
            <a:r>
              <a:rPr lang="en-US" dirty="0">
                <a:solidFill>
                  <a:schemeClr val="accent2"/>
                </a:solidFill>
              </a:rPr>
              <a:t>dime</a:t>
            </a:r>
            <a:r>
              <a:rPr lang="en-US" dirty="0">
                <a:solidFill>
                  <a:schemeClr val="bg1"/>
                </a:solidFill>
              </a:rPr>
              <a:t>, 3 </a:t>
            </a:r>
            <a:r>
              <a:rPr lang="en-US" dirty="0">
                <a:solidFill>
                  <a:schemeClr val="accent5"/>
                </a:solidFill>
              </a:rPr>
              <a:t>nickels</a:t>
            </a:r>
            <a:r>
              <a:rPr lang="en-US" dirty="0">
                <a:solidFill>
                  <a:schemeClr val="bg1"/>
                </a:solidFill>
              </a:rPr>
              <a:t>, 0 or more </a:t>
            </a:r>
            <a:r>
              <a:rPr lang="en-US" dirty="0">
                <a:solidFill>
                  <a:schemeClr val="accent4"/>
                </a:solidFill>
              </a:rPr>
              <a:t>pennies</a:t>
            </a:r>
          </a:p>
          <a:p>
            <a:r>
              <a:rPr lang="en-US" dirty="0">
                <a:solidFill>
                  <a:schemeClr val="bg1"/>
                </a:solidFill>
              </a:rPr>
              <a:t>1 </a:t>
            </a:r>
            <a:r>
              <a:rPr lang="en-US" dirty="0">
                <a:solidFill>
                  <a:schemeClr val="accent2"/>
                </a:solidFill>
              </a:rPr>
              <a:t>dime</a:t>
            </a:r>
            <a:r>
              <a:rPr lang="en-US" dirty="0">
                <a:solidFill>
                  <a:schemeClr val="bg1"/>
                </a:solidFill>
              </a:rPr>
              <a:t>, 2 </a:t>
            </a:r>
            <a:r>
              <a:rPr lang="en-US" dirty="0">
                <a:solidFill>
                  <a:schemeClr val="accent5"/>
                </a:solidFill>
              </a:rPr>
              <a:t>nickels</a:t>
            </a:r>
            <a:r>
              <a:rPr lang="en-US" dirty="0">
                <a:solidFill>
                  <a:schemeClr val="bg1"/>
                </a:solidFill>
              </a:rPr>
              <a:t>, 5 or more </a:t>
            </a:r>
            <a:r>
              <a:rPr lang="en-US" dirty="0">
                <a:solidFill>
                  <a:schemeClr val="accent4"/>
                </a:solidFill>
              </a:rPr>
              <a:t>pennies</a:t>
            </a:r>
          </a:p>
          <a:p>
            <a:r>
              <a:rPr lang="en-US" dirty="0">
                <a:solidFill>
                  <a:schemeClr val="bg1"/>
                </a:solidFill>
              </a:rPr>
              <a:t>1 </a:t>
            </a:r>
            <a:r>
              <a:rPr lang="en-US" dirty="0">
                <a:solidFill>
                  <a:schemeClr val="accent2"/>
                </a:solidFill>
              </a:rPr>
              <a:t>dime</a:t>
            </a:r>
            <a:r>
              <a:rPr lang="en-US" dirty="0">
                <a:solidFill>
                  <a:schemeClr val="bg1"/>
                </a:solidFill>
              </a:rPr>
              <a:t>, 1 </a:t>
            </a:r>
            <a:r>
              <a:rPr lang="en-US" dirty="0">
                <a:solidFill>
                  <a:schemeClr val="accent5"/>
                </a:solidFill>
              </a:rPr>
              <a:t>nickel</a:t>
            </a:r>
            <a:r>
              <a:rPr lang="en-US" dirty="0">
                <a:solidFill>
                  <a:schemeClr val="bg1"/>
                </a:solidFill>
              </a:rPr>
              <a:t>, 10 or more </a:t>
            </a:r>
            <a:r>
              <a:rPr lang="en-US" dirty="0">
                <a:solidFill>
                  <a:schemeClr val="accent4"/>
                </a:solidFill>
              </a:rPr>
              <a:t>pennies</a:t>
            </a:r>
          </a:p>
          <a:p>
            <a:r>
              <a:rPr lang="en-US" dirty="0">
                <a:solidFill>
                  <a:schemeClr val="bg1"/>
                </a:solidFill>
              </a:rPr>
              <a:t>1 </a:t>
            </a:r>
            <a:r>
              <a:rPr lang="en-US" dirty="0">
                <a:solidFill>
                  <a:schemeClr val="accent2"/>
                </a:solidFill>
              </a:rPr>
              <a:t>dime</a:t>
            </a:r>
            <a:r>
              <a:rPr lang="en-US" dirty="0">
                <a:solidFill>
                  <a:schemeClr val="bg1"/>
                </a:solidFill>
              </a:rPr>
              <a:t>, 0 </a:t>
            </a:r>
            <a:r>
              <a:rPr lang="en-US" dirty="0">
                <a:solidFill>
                  <a:schemeClr val="accent5"/>
                </a:solidFill>
              </a:rPr>
              <a:t>nickel</a:t>
            </a:r>
            <a:r>
              <a:rPr lang="en-US" dirty="0">
                <a:solidFill>
                  <a:schemeClr val="bg1"/>
                </a:solidFill>
              </a:rPr>
              <a:t>, 15 or more </a:t>
            </a:r>
            <a:r>
              <a:rPr lang="en-US" dirty="0">
                <a:solidFill>
                  <a:schemeClr val="accent4"/>
                </a:solidFill>
              </a:rPr>
              <a:t>pennies</a:t>
            </a:r>
          </a:p>
          <a:p>
            <a:r>
              <a:rPr lang="en-US" dirty="0">
                <a:solidFill>
                  <a:schemeClr val="bg1"/>
                </a:solidFill>
              </a:rPr>
              <a:t>0 </a:t>
            </a:r>
            <a:r>
              <a:rPr lang="en-US" dirty="0">
                <a:solidFill>
                  <a:schemeClr val="accent2"/>
                </a:solidFill>
              </a:rPr>
              <a:t>dime</a:t>
            </a:r>
            <a:r>
              <a:rPr lang="en-US" dirty="0">
                <a:solidFill>
                  <a:schemeClr val="bg1"/>
                </a:solidFill>
              </a:rPr>
              <a:t>, 5 </a:t>
            </a:r>
            <a:r>
              <a:rPr lang="en-US" dirty="0">
                <a:solidFill>
                  <a:schemeClr val="accent5"/>
                </a:solidFill>
              </a:rPr>
              <a:t>nickels</a:t>
            </a:r>
            <a:r>
              <a:rPr lang="en-US" dirty="0">
                <a:solidFill>
                  <a:schemeClr val="bg1"/>
                </a:solidFill>
              </a:rPr>
              <a:t>, 0 or more </a:t>
            </a:r>
            <a:r>
              <a:rPr lang="en-US" dirty="0">
                <a:solidFill>
                  <a:schemeClr val="accent4"/>
                </a:solidFill>
              </a:rPr>
              <a:t>pennies</a:t>
            </a:r>
          </a:p>
          <a:p>
            <a:r>
              <a:rPr lang="en-US" dirty="0">
                <a:solidFill>
                  <a:schemeClr val="bg1"/>
                </a:solidFill>
              </a:rPr>
              <a:t>0 </a:t>
            </a:r>
            <a:r>
              <a:rPr lang="en-US" dirty="0">
                <a:solidFill>
                  <a:schemeClr val="accent2"/>
                </a:solidFill>
              </a:rPr>
              <a:t>dime</a:t>
            </a:r>
            <a:r>
              <a:rPr lang="en-US" dirty="0">
                <a:solidFill>
                  <a:schemeClr val="bg1"/>
                </a:solidFill>
              </a:rPr>
              <a:t>, 4 </a:t>
            </a:r>
            <a:r>
              <a:rPr lang="en-US" dirty="0">
                <a:solidFill>
                  <a:schemeClr val="accent5"/>
                </a:solidFill>
              </a:rPr>
              <a:t>nickels</a:t>
            </a:r>
            <a:r>
              <a:rPr lang="en-US" dirty="0">
                <a:solidFill>
                  <a:schemeClr val="bg1"/>
                </a:solidFill>
              </a:rPr>
              <a:t>, 5 or more </a:t>
            </a:r>
            <a:r>
              <a:rPr lang="en-US" dirty="0">
                <a:solidFill>
                  <a:schemeClr val="accent4"/>
                </a:solidFill>
              </a:rPr>
              <a:t>pennies</a:t>
            </a:r>
          </a:p>
          <a:p>
            <a:r>
              <a:rPr lang="en-US" dirty="0">
                <a:solidFill>
                  <a:schemeClr val="bg1"/>
                </a:solidFill>
              </a:rPr>
              <a:t>…</a:t>
            </a:r>
          </a:p>
        </p:txBody>
      </p:sp>
      <p:sp>
        <p:nvSpPr>
          <p:cNvPr id="8" name="Right Brace 7">
            <a:extLst>
              <a:ext uri="{FF2B5EF4-FFF2-40B4-BE49-F238E27FC236}">
                <a16:creationId xmlns:a16="http://schemas.microsoft.com/office/drawing/2014/main" id="{2E57BD7D-8BA1-D663-8BD7-8FF793AADE2F}"/>
              </a:ext>
            </a:extLst>
          </p:cNvPr>
          <p:cNvSpPr/>
          <p:nvPr/>
        </p:nvSpPr>
        <p:spPr>
          <a:xfrm>
            <a:off x="5968720" y="3058593"/>
            <a:ext cx="703385" cy="3482883"/>
          </a:xfrm>
          <a:prstGeom prst="righ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21215FF8-19B7-A062-326A-9665E86B72B9}"/>
              </a:ext>
            </a:extLst>
          </p:cNvPr>
          <p:cNvSpPr txBox="1">
            <a:spLocks/>
          </p:cNvSpPr>
          <p:nvPr/>
        </p:nvSpPr>
        <p:spPr>
          <a:xfrm>
            <a:off x="6852975" y="3984719"/>
            <a:ext cx="3459982" cy="1461488"/>
          </a:xfrm>
          <a:prstGeom prst="rect">
            <a:avLst/>
          </a:prstGeom>
          <a:ln>
            <a:solidFill>
              <a:schemeClr val="tx1">
                <a:lumMod val="9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We won’t enumerate each of these in class, but for each possible combination, a set of coins equaling exactly 25 cents can be removed and </a:t>
            </a:r>
            <a:r>
              <a:rPr lang="en-US" dirty="0">
                <a:solidFill>
                  <a:schemeClr val="accent1"/>
                </a:solidFill>
              </a:rPr>
              <a:t>replaced with one quarter</a:t>
            </a:r>
          </a:p>
        </p:txBody>
      </p:sp>
    </p:spTree>
    <p:extLst>
      <p:ext uri="{BB962C8B-B14F-4D97-AF65-F5344CB8AC3E}">
        <p14:creationId xmlns:p14="http://schemas.microsoft.com/office/powerpoint/2010/main" val="1085360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3700-F6B9-7A18-4DC1-3924A806EE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9E69AD-866D-C3B1-4C72-3A139C101B5E}"/>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F1177761-2413-4741-36DF-D7A16E90EB15}"/>
                  </a:ext>
                </a:extLst>
              </p:cNvPr>
              <p:cNvSpPr txBox="1">
                <a:spLocks/>
              </p:cNvSpPr>
              <p:nvPr/>
            </p:nvSpPr>
            <p:spPr>
              <a:xfrm>
                <a:off x="2430781" y="2161314"/>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F1177761-2413-4741-36DF-D7A16E90EB15}"/>
                  </a:ext>
                </a:extLst>
              </p:cNvPr>
              <p:cNvSpPr txBox="1">
                <a:spLocks noRot="1" noChangeAspect="1" noMove="1" noResize="1" noEditPoints="1" noAdjustHandles="1" noChangeArrowheads="1" noChangeShapeType="1" noTextEdit="1"/>
              </p:cNvSpPr>
              <p:nvPr/>
            </p:nvSpPr>
            <p:spPr>
              <a:xfrm>
                <a:off x="2430781" y="2161314"/>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DF25AD88-F016-D7FB-56B6-7A5D2460ED98}"/>
              </a:ext>
            </a:extLst>
          </p:cNvPr>
          <p:cNvSpPr txBox="1">
            <a:spLocks/>
          </p:cNvSpPr>
          <p:nvPr/>
        </p:nvSpPr>
        <p:spPr>
          <a:xfrm>
            <a:off x="2430780" y="3429000"/>
            <a:ext cx="7330440"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Q.E.D.</a:t>
            </a:r>
            <a:r>
              <a:rPr lang="en-US" dirty="0"/>
              <a:t>: Coin change problem has greedy choice property!</a:t>
            </a:r>
            <a:endParaRPr lang="en-US" dirty="0">
              <a:solidFill>
                <a:schemeClr val="accent1"/>
              </a:solidFill>
            </a:endParaRPr>
          </a:p>
        </p:txBody>
      </p:sp>
    </p:spTree>
    <p:extLst>
      <p:ext uri="{BB962C8B-B14F-4D97-AF65-F5344CB8AC3E}">
        <p14:creationId xmlns:p14="http://schemas.microsoft.com/office/powerpoint/2010/main" val="1760586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873E-848E-33A7-4966-80DD521866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7D85F5-98E1-32B4-2473-1BF0A321956F}"/>
              </a:ext>
            </a:extLst>
          </p:cNvPr>
          <p:cNvSpPr>
            <a:spLocks noGrp="1"/>
          </p:cNvSpPr>
          <p:nvPr>
            <p:ph type="title"/>
          </p:nvPr>
        </p:nvSpPr>
        <p:spPr>
          <a:xfrm>
            <a:off x="1143001" y="470472"/>
            <a:ext cx="9905998" cy="800979"/>
          </a:xfrm>
        </p:spPr>
        <p:txBody>
          <a:bodyPr>
            <a:normAutofit fontScale="90000"/>
          </a:bodyPr>
          <a:lstStyle/>
          <a:p>
            <a:pPr algn="ctr"/>
            <a:r>
              <a:rPr lang="en-US" dirty="0"/>
              <a:t>Proving Correctness of A greedy Algorithm</a:t>
            </a:r>
          </a:p>
        </p:txBody>
      </p:sp>
      <p:sp>
        <p:nvSpPr>
          <p:cNvPr id="4" name="Content Placeholder 3">
            <a:extLst>
              <a:ext uri="{FF2B5EF4-FFF2-40B4-BE49-F238E27FC236}">
                <a16:creationId xmlns:a16="http://schemas.microsoft.com/office/drawing/2014/main" id="{B065F707-0B5F-976B-274C-AA8313516F47}"/>
              </a:ext>
            </a:extLst>
          </p:cNvPr>
          <p:cNvSpPr>
            <a:spLocks noGrp="1"/>
          </p:cNvSpPr>
          <p:nvPr>
            <p:ph sz="quarter" idx="1"/>
          </p:nvPr>
        </p:nvSpPr>
        <p:spPr>
          <a:xfrm>
            <a:off x="3260941" y="1928110"/>
            <a:ext cx="5670115" cy="566889"/>
          </a:xfrm>
        </p:spPr>
        <p:txBody>
          <a:bodyPr>
            <a:normAutofit fontScale="85000" lnSpcReduction="10000"/>
          </a:bodyPr>
          <a:lstStyle/>
          <a:p>
            <a:pPr marL="0" indent="0">
              <a:buNone/>
            </a:pPr>
            <a:r>
              <a:rPr lang="en-US" dirty="0"/>
              <a:t>A greedy algorithm is correct if the following hold:</a:t>
            </a:r>
          </a:p>
        </p:txBody>
      </p:sp>
      <p:sp>
        <p:nvSpPr>
          <p:cNvPr id="2" name="Content Placeholder 3">
            <a:extLst>
              <a:ext uri="{FF2B5EF4-FFF2-40B4-BE49-F238E27FC236}">
                <a16:creationId xmlns:a16="http://schemas.microsoft.com/office/drawing/2014/main" id="{2809F08D-F339-2435-2598-859592119879}"/>
              </a:ext>
            </a:extLst>
          </p:cNvPr>
          <p:cNvSpPr txBox="1">
            <a:spLocks/>
          </p:cNvSpPr>
          <p:nvPr/>
        </p:nvSpPr>
        <p:spPr>
          <a:xfrm>
            <a:off x="3260941" y="2364372"/>
            <a:ext cx="5670115" cy="64092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problem has </a:t>
            </a:r>
            <a:r>
              <a:rPr lang="en-US" b="1" i="1" u="sng" dirty="0">
                <a:solidFill>
                  <a:schemeClr val="bg1"/>
                </a:solidFill>
              </a:rPr>
              <a:t>optimal substructure</a:t>
            </a:r>
          </a:p>
        </p:txBody>
      </p:sp>
      <p:sp>
        <p:nvSpPr>
          <p:cNvPr id="6" name="Content Placeholder 3">
            <a:extLst>
              <a:ext uri="{FF2B5EF4-FFF2-40B4-BE49-F238E27FC236}">
                <a16:creationId xmlns:a16="http://schemas.microsoft.com/office/drawing/2014/main" id="{6BE72785-D43A-F8C5-967A-EBF4FF335A9D}"/>
              </a:ext>
            </a:extLst>
          </p:cNvPr>
          <p:cNvSpPr txBox="1">
            <a:spLocks/>
          </p:cNvSpPr>
          <p:nvPr/>
        </p:nvSpPr>
        <p:spPr>
          <a:xfrm>
            <a:off x="3260942" y="3309254"/>
            <a:ext cx="5670116" cy="64092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algorithm has the </a:t>
            </a:r>
            <a:r>
              <a:rPr lang="en-US" b="1" i="1" u="sng" dirty="0">
                <a:solidFill>
                  <a:schemeClr val="bg1"/>
                </a:solidFill>
              </a:rPr>
              <a:t>greedy choice property</a:t>
            </a:r>
          </a:p>
        </p:txBody>
      </p:sp>
      <p:sp>
        <p:nvSpPr>
          <p:cNvPr id="7" name="Content Placeholder 3">
            <a:extLst>
              <a:ext uri="{FF2B5EF4-FFF2-40B4-BE49-F238E27FC236}">
                <a16:creationId xmlns:a16="http://schemas.microsoft.com/office/drawing/2014/main" id="{D53A162F-74CC-2030-7B91-26B9B4D57CA3}"/>
              </a:ext>
            </a:extLst>
          </p:cNvPr>
          <p:cNvSpPr txBox="1">
            <a:spLocks/>
          </p:cNvSpPr>
          <p:nvPr/>
        </p:nvSpPr>
        <p:spPr>
          <a:xfrm>
            <a:off x="6766058" y="5093677"/>
            <a:ext cx="3980319" cy="10760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Thus, the algorithm is correct / optimal for ALL inputs</a:t>
            </a:r>
            <a:endParaRPr lang="en-US" dirty="0"/>
          </a:p>
        </p:txBody>
      </p:sp>
      <p:cxnSp>
        <p:nvCxnSpPr>
          <p:cNvPr id="9" name="Straight Connector 8">
            <a:extLst>
              <a:ext uri="{FF2B5EF4-FFF2-40B4-BE49-F238E27FC236}">
                <a16:creationId xmlns:a16="http://schemas.microsoft.com/office/drawing/2014/main" id="{7A1DDFEB-B39B-7C22-3F0F-C13336C151D0}"/>
              </a:ext>
            </a:extLst>
          </p:cNvPr>
          <p:cNvCxnSpPr/>
          <p:nvPr/>
        </p:nvCxnSpPr>
        <p:spPr>
          <a:xfrm>
            <a:off x="6966857" y="4162697"/>
            <a:ext cx="557349" cy="80989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heckmark with solid fill">
            <a:extLst>
              <a:ext uri="{FF2B5EF4-FFF2-40B4-BE49-F238E27FC236}">
                <a16:creationId xmlns:a16="http://schemas.microsoft.com/office/drawing/2014/main" id="{7F3DB53D-AB87-BD87-3546-E379D072FC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4300" y="2222499"/>
            <a:ext cx="914400" cy="898847"/>
          </a:xfrm>
          <a:prstGeom prst="rect">
            <a:avLst/>
          </a:prstGeom>
        </p:spPr>
      </p:pic>
      <p:pic>
        <p:nvPicPr>
          <p:cNvPr id="10" name="Graphic 9" descr="Checkmark with solid fill">
            <a:extLst>
              <a:ext uri="{FF2B5EF4-FFF2-40B4-BE49-F238E27FC236}">
                <a16:creationId xmlns:a16="http://schemas.microsoft.com/office/drawing/2014/main" id="{EF949CA5-F2AC-547B-C4EA-565FB74E95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4300" y="3051329"/>
            <a:ext cx="914400" cy="898847"/>
          </a:xfrm>
          <a:prstGeom prst="rect">
            <a:avLst/>
          </a:prstGeom>
        </p:spPr>
      </p:pic>
    </p:spTree>
    <p:extLst>
      <p:ext uri="{BB962C8B-B14F-4D97-AF65-F5344CB8AC3E}">
        <p14:creationId xmlns:p14="http://schemas.microsoft.com/office/powerpoint/2010/main" val="73525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1330B-EC1B-4C62-6015-2B573CD5F1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A8B7C9-D1EF-AFD6-8DB9-1C122D210BF6}"/>
              </a:ext>
            </a:extLst>
          </p:cNvPr>
          <p:cNvSpPr>
            <a:spLocks noGrp="1"/>
          </p:cNvSpPr>
          <p:nvPr>
            <p:ph type="title"/>
          </p:nvPr>
        </p:nvSpPr>
        <p:spPr>
          <a:xfrm>
            <a:off x="1143001" y="239692"/>
            <a:ext cx="9905998" cy="670351"/>
          </a:xfrm>
        </p:spPr>
        <p:txBody>
          <a:bodyPr/>
          <a:lstStyle/>
          <a:p>
            <a:pPr algn="ctr"/>
            <a:r>
              <a:rPr lang="en-US" dirty="0"/>
              <a:t>Does this Algorithm ALWAYS Work!?</a:t>
            </a:r>
          </a:p>
        </p:txBody>
      </p:sp>
      <p:sp>
        <p:nvSpPr>
          <p:cNvPr id="2" name="Content Placeholder 3">
            <a:extLst>
              <a:ext uri="{FF2B5EF4-FFF2-40B4-BE49-F238E27FC236}">
                <a16:creationId xmlns:a16="http://schemas.microsoft.com/office/drawing/2014/main" id="{09DAD1F1-A24F-D665-C38E-2ED77DE36365}"/>
              </a:ext>
            </a:extLst>
          </p:cNvPr>
          <p:cNvSpPr txBox="1">
            <a:spLocks/>
          </p:cNvSpPr>
          <p:nvPr/>
        </p:nvSpPr>
        <p:spPr>
          <a:xfrm>
            <a:off x="2030981" y="2000543"/>
            <a:ext cx="8130037" cy="67035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Problem</a:t>
            </a:r>
            <a:r>
              <a:rPr lang="en-US" dirty="0">
                <a:solidFill>
                  <a:schemeClr val="bg1"/>
                </a:solidFill>
              </a:rPr>
              <a:t>: Given any arbitrary coin set D, make change for A cents</a:t>
            </a:r>
          </a:p>
        </p:txBody>
      </p:sp>
      <mc:AlternateContent xmlns:mc="http://schemas.openxmlformats.org/markup-compatibility/2006" xmlns:a14="http://schemas.microsoft.com/office/drawing/2010/main">
        <mc:Choice Requires="a14">
          <p:sp>
            <p:nvSpPr>
              <p:cNvPr id="11" name="Content Placeholder 3">
                <a:extLst>
                  <a:ext uri="{FF2B5EF4-FFF2-40B4-BE49-F238E27FC236}">
                    <a16:creationId xmlns:a16="http://schemas.microsoft.com/office/drawing/2014/main" id="{609F514F-B016-609F-067C-F0A22110FD52}"/>
                  </a:ext>
                </a:extLst>
              </p:cNvPr>
              <p:cNvSpPr txBox="1">
                <a:spLocks/>
              </p:cNvSpPr>
              <p:nvPr/>
            </p:nvSpPr>
            <p:spPr>
              <a:xfrm>
                <a:off x="3593500" y="3396746"/>
                <a:ext cx="5005000" cy="568525"/>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Suppose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={1,6,10,25}</m:t>
                    </m:r>
                  </m:oMath>
                </a14:m>
                <a:r>
                  <a:rPr lang="en-US" dirty="0">
                    <a:solidFill>
                      <a:schemeClr val="accent1"/>
                    </a:solidFill>
                  </a:rPr>
                  <a:t> </a:t>
                </a:r>
                <a:r>
                  <a:rPr lang="en-US" dirty="0">
                    <a:solidFill>
                      <a:schemeClr val="tx1">
                        <a:lumMod val="95000"/>
                      </a:schemeClr>
                    </a:solidFill>
                  </a:rPr>
                  <a:t>and </a:t>
                </a:r>
                <a14:m>
                  <m:oMath xmlns:m="http://schemas.openxmlformats.org/officeDocument/2006/math">
                    <m:r>
                      <a:rPr lang="en-US" b="0" i="1" smtClean="0">
                        <a:solidFill>
                          <a:schemeClr val="tx1">
                            <a:lumMod val="95000"/>
                          </a:schemeClr>
                        </a:solidFill>
                        <a:latin typeface="Cambria Math" panose="02040503050406030204" pitchFamily="18" charset="0"/>
                      </a:rPr>
                      <m:t>𝐴</m:t>
                    </m:r>
                    <m:r>
                      <a:rPr lang="en-US" b="0" i="1" smtClean="0">
                        <a:solidFill>
                          <a:schemeClr val="tx1">
                            <a:lumMod val="95000"/>
                          </a:schemeClr>
                        </a:solidFill>
                        <a:latin typeface="Cambria Math" panose="02040503050406030204" pitchFamily="18" charset="0"/>
                      </a:rPr>
                      <m:t>=12</m:t>
                    </m:r>
                  </m:oMath>
                </a14:m>
                <a:endParaRPr lang="en-US" dirty="0">
                  <a:solidFill>
                    <a:schemeClr val="accent1"/>
                  </a:solidFill>
                </a:endParaRPr>
              </a:p>
            </p:txBody>
          </p:sp>
        </mc:Choice>
        <mc:Fallback xmlns="">
          <p:sp>
            <p:nvSpPr>
              <p:cNvPr id="11" name="Content Placeholder 3">
                <a:extLst>
                  <a:ext uri="{FF2B5EF4-FFF2-40B4-BE49-F238E27FC236}">
                    <a16:creationId xmlns:a16="http://schemas.microsoft.com/office/drawing/2014/main" id="{609F514F-B016-609F-067C-F0A22110FD52}"/>
                  </a:ext>
                </a:extLst>
              </p:cNvPr>
              <p:cNvSpPr txBox="1">
                <a:spLocks noRot="1" noChangeAspect="1" noMove="1" noResize="1" noEditPoints="1" noAdjustHandles="1" noChangeArrowheads="1" noChangeShapeType="1" noTextEdit="1"/>
              </p:cNvSpPr>
              <p:nvPr/>
            </p:nvSpPr>
            <p:spPr>
              <a:xfrm>
                <a:off x="3593500" y="3396746"/>
                <a:ext cx="5005000" cy="568525"/>
              </a:xfrm>
              <a:prstGeom prst="rect">
                <a:avLst/>
              </a:prstGeom>
              <a:blipFill>
                <a:blip r:embed="rId2"/>
                <a:stretch>
                  <a:fillRect l="-1768" b="-10638"/>
                </a:stretch>
              </a:blipFill>
              <a:ln>
                <a:solidFill>
                  <a:schemeClr val="tx1">
                    <a:lumMod val="95000"/>
                  </a:schemeClr>
                </a:solidFill>
              </a:ln>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F06DA183-F93B-FCD6-2FA7-4E9FC89DD24D}"/>
              </a:ext>
            </a:extLst>
          </p:cNvPr>
          <p:cNvSpPr txBox="1">
            <a:spLocks/>
          </p:cNvSpPr>
          <p:nvPr/>
        </p:nvSpPr>
        <p:spPr>
          <a:xfrm>
            <a:off x="2030981" y="1498896"/>
            <a:ext cx="6482108" cy="481152"/>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Consider this slightly altered version of coin change:</a:t>
            </a:r>
            <a:endParaRPr lang="en-US" dirty="0">
              <a:solidFill>
                <a:schemeClr val="accent1"/>
              </a:solidFill>
            </a:endParaRPr>
          </a:p>
        </p:txBody>
      </p:sp>
      <p:sp>
        <p:nvSpPr>
          <p:cNvPr id="5" name="Oval 4">
            <a:extLst>
              <a:ext uri="{FF2B5EF4-FFF2-40B4-BE49-F238E27FC236}">
                <a16:creationId xmlns:a16="http://schemas.microsoft.com/office/drawing/2014/main" id="{A38B0555-0EB9-C11D-F260-A6D61FBFD19E}"/>
              </a:ext>
            </a:extLst>
          </p:cNvPr>
          <p:cNvSpPr/>
          <p:nvPr/>
        </p:nvSpPr>
        <p:spPr>
          <a:xfrm>
            <a:off x="6177732" y="4507838"/>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6" name="Oval 5">
            <a:extLst>
              <a:ext uri="{FF2B5EF4-FFF2-40B4-BE49-F238E27FC236}">
                <a16:creationId xmlns:a16="http://schemas.microsoft.com/office/drawing/2014/main" id="{6A5377A6-C954-735F-4800-507C02C27EF7}"/>
              </a:ext>
            </a:extLst>
          </p:cNvPr>
          <p:cNvSpPr/>
          <p:nvPr/>
        </p:nvSpPr>
        <p:spPr>
          <a:xfrm>
            <a:off x="7172848" y="4507838"/>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7" name="Oval 6">
            <a:extLst>
              <a:ext uri="{FF2B5EF4-FFF2-40B4-BE49-F238E27FC236}">
                <a16:creationId xmlns:a16="http://schemas.microsoft.com/office/drawing/2014/main" id="{D2CC467A-D43E-E213-5CAF-D4204087980C}"/>
              </a:ext>
            </a:extLst>
          </p:cNvPr>
          <p:cNvSpPr/>
          <p:nvPr/>
        </p:nvSpPr>
        <p:spPr>
          <a:xfrm>
            <a:off x="5182616" y="4507838"/>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sp>
        <p:nvSpPr>
          <p:cNvPr id="8" name="Oval 7">
            <a:extLst>
              <a:ext uri="{FF2B5EF4-FFF2-40B4-BE49-F238E27FC236}">
                <a16:creationId xmlns:a16="http://schemas.microsoft.com/office/drawing/2014/main" id="{A05B4034-1F99-D8DC-86A3-B0D26397CCAD}"/>
              </a:ext>
            </a:extLst>
          </p:cNvPr>
          <p:cNvSpPr/>
          <p:nvPr/>
        </p:nvSpPr>
        <p:spPr>
          <a:xfrm>
            <a:off x="4187500" y="450783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9" name="Content Placeholder 3">
            <a:extLst>
              <a:ext uri="{FF2B5EF4-FFF2-40B4-BE49-F238E27FC236}">
                <a16:creationId xmlns:a16="http://schemas.microsoft.com/office/drawing/2014/main" id="{B184E7C7-A467-EE9C-D45C-49B6C30BCB8E}"/>
              </a:ext>
            </a:extLst>
          </p:cNvPr>
          <p:cNvSpPr txBox="1">
            <a:spLocks/>
          </p:cNvSpPr>
          <p:nvPr/>
        </p:nvSpPr>
        <p:spPr>
          <a:xfrm>
            <a:off x="2030981" y="5717512"/>
            <a:ext cx="1717054" cy="1056692"/>
          </a:xfrm>
          <a:prstGeom prst="rect">
            <a:avLst/>
          </a:prstGeom>
          <a:ln>
            <a:no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Notice that the “</a:t>
            </a:r>
            <a:r>
              <a:rPr lang="en-US" i="1" dirty="0">
                <a:solidFill>
                  <a:schemeClr val="accent5"/>
                </a:solidFill>
              </a:rPr>
              <a:t>nickel</a:t>
            </a:r>
            <a:r>
              <a:rPr lang="en-US" i="1" dirty="0"/>
              <a:t>” is now worth </a:t>
            </a:r>
            <a:r>
              <a:rPr lang="en-US" i="1" dirty="0">
                <a:solidFill>
                  <a:schemeClr val="accent5"/>
                </a:solidFill>
              </a:rPr>
              <a:t>6 cents</a:t>
            </a:r>
          </a:p>
        </p:txBody>
      </p:sp>
      <p:cxnSp>
        <p:nvCxnSpPr>
          <p:cNvPr id="12" name="Straight Connector 11">
            <a:extLst>
              <a:ext uri="{FF2B5EF4-FFF2-40B4-BE49-F238E27FC236}">
                <a16:creationId xmlns:a16="http://schemas.microsoft.com/office/drawing/2014/main" id="{0F8A2A49-67DB-2386-2D11-3F0CE85CF0F5}"/>
              </a:ext>
            </a:extLst>
          </p:cNvPr>
          <p:cNvCxnSpPr/>
          <p:nvPr/>
        </p:nvCxnSpPr>
        <p:spPr>
          <a:xfrm flipV="1">
            <a:off x="3878664" y="5248067"/>
            <a:ext cx="1303952" cy="86133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A7418AE5-CF31-9311-3A76-8F52ECBDC10F}"/>
              </a:ext>
            </a:extLst>
          </p:cNvPr>
          <p:cNvSpPr txBox="1">
            <a:spLocks/>
          </p:cNvSpPr>
          <p:nvPr/>
        </p:nvSpPr>
        <p:spPr>
          <a:xfrm>
            <a:off x="8443967" y="5717512"/>
            <a:ext cx="2714730" cy="105669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Goal</a:t>
            </a:r>
            <a:r>
              <a:rPr lang="en-US" i="1" dirty="0"/>
              <a:t>: Make 12 cents with these coins</a:t>
            </a:r>
            <a:endParaRPr lang="en-US" i="1" dirty="0">
              <a:solidFill>
                <a:schemeClr val="accent5"/>
              </a:solidFill>
            </a:endParaRPr>
          </a:p>
        </p:txBody>
      </p:sp>
      <p:cxnSp>
        <p:nvCxnSpPr>
          <p:cNvPr id="14" name="Straight Connector 13">
            <a:extLst>
              <a:ext uri="{FF2B5EF4-FFF2-40B4-BE49-F238E27FC236}">
                <a16:creationId xmlns:a16="http://schemas.microsoft.com/office/drawing/2014/main" id="{8A5AA9A2-EC49-1946-46FF-D24C96E98E01}"/>
              </a:ext>
            </a:extLst>
          </p:cNvPr>
          <p:cNvCxnSpPr>
            <a:cxnSpLocks/>
          </p:cNvCxnSpPr>
          <p:nvPr/>
        </p:nvCxnSpPr>
        <p:spPr>
          <a:xfrm flipH="1" flipV="1">
            <a:off x="7815641" y="5359968"/>
            <a:ext cx="628326" cy="43066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6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C99F-5D64-6A07-D98B-354FA1CB89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5EC28D-B77F-7FC8-0542-F8B918DD7202}"/>
              </a:ext>
            </a:extLst>
          </p:cNvPr>
          <p:cNvSpPr>
            <a:spLocks noGrp="1"/>
          </p:cNvSpPr>
          <p:nvPr>
            <p:ph type="title"/>
          </p:nvPr>
        </p:nvSpPr>
        <p:spPr>
          <a:xfrm>
            <a:off x="1143001" y="239692"/>
            <a:ext cx="9905998" cy="670351"/>
          </a:xfrm>
        </p:spPr>
        <p:txBody>
          <a:bodyPr/>
          <a:lstStyle/>
          <a:p>
            <a:pPr algn="ctr"/>
            <a:r>
              <a:rPr lang="en-US" dirty="0"/>
              <a:t>Does this Algorithm ALWAYS Work!?</a:t>
            </a:r>
          </a:p>
        </p:txBody>
      </p:sp>
      <mc:AlternateContent xmlns:mc="http://schemas.openxmlformats.org/markup-compatibility/2006" xmlns:a14="http://schemas.microsoft.com/office/drawing/2010/main">
        <mc:Choice Requires="a14">
          <p:sp>
            <p:nvSpPr>
              <p:cNvPr id="11" name="Content Placeholder 3">
                <a:extLst>
                  <a:ext uri="{FF2B5EF4-FFF2-40B4-BE49-F238E27FC236}">
                    <a16:creationId xmlns:a16="http://schemas.microsoft.com/office/drawing/2014/main" id="{D6CE3D37-B2E3-4B57-F1DB-88F69631C330}"/>
                  </a:ext>
                </a:extLst>
              </p:cNvPr>
              <p:cNvSpPr txBox="1">
                <a:spLocks/>
              </p:cNvSpPr>
              <p:nvPr/>
            </p:nvSpPr>
            <p:spPr>
              <a:xfrm>
                <a:off x="3593500" y="1216250"/>
                <a:ext cx="5005000" cy="568525"/>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Suppose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={1,6,10,25}</m:t>
                    </m:r>
                  </m:oMath>
                </a14:m>
                <a:r>
                  <a:rPr lang="en-US" dirty="0">
                    <a:solidFill>
                      <a:schemeClr val="accent1"/>
                    </a:solidFill>
                  </a:rPr>
                  <a:t> </a:t>
                </a:r>
                <a:r>
                  <a:rPr lang="en-US" dirty="0">
                    <a:solidFill>
                      <a:schemeClr val="tx1">
                        <a:lumMod val="95000"/>
                      </a:schemeClr>
                    </a:solidFill>
                  </a:rPr>
                  <a:t>and </a:t>
                </a:r>
                <a14:m>
                  <m:oMath xmlns:m="http://schemas.openxmlformats.org/officeDocument/2006/math">
                    <m:r>
                      <a:rPr lang="en-US" b="0" i="1" smtClean="0">
                        <a:solidFill>
                          <a:schemeClr val="tx1">
                            <a:lumMod val="95000"/>
                          </a:schemeClr>
                        </a:solidFill>
                        <a:latin typeface="Cambria Math" panose="02040503050406030204" pitchFamily="18" charset="0"/>
                      </a:rPr>
                      <m:t>𝐴</m:t>
                    </m:r>
                    <m:r>
                      <a:rPr lang="en-US" b="0" i="1" smtClean="0">
                        <a:solidFill>
                          <a:schemeClr val="tx1">
                            <a:lumMod val="95000"/>
                          </a:schemeClr>
                        </a:solidFill>
                        <a:latin typeface="Cambria Math" panose="02040503050406030204" pitchFamily="18" charset="0"/>
                      </a:rPr>
                      <m:t>=12</m:t>
                    </m:r>
                  </m:oMath>
                </a14:m>
                <a:endParaRPr lang="en-US" dirty="0">
                  <a:solidFill>
                    <a:schemeClr val="accent1"/>
                  </a:solidFill>
                </a:endParaRPr>
              </a:p>
            </p:txBody>
          </p:sp>
        </mc:Choice>
        <mc:Fallback xmlns="">
          <p:sp>
            <p:nvSpPr>
              <p:cNvPr id="11" name="Content Placeholder 3">
                <a:extLst>
                  <a:ext uri="{FF2B5EF4-FFF2-40B4-BE49-F238E27FC236}">
                    <a16:creationId xmlns:a16="http://schemas.microsoft.com/office/drawing/2014/main" id="{D6CE3D37-B2E3-4B57-F1DB-88F69631C330}"/>
                  </a:ext>
                </a:extLst>
              </p:cNvPr>
              <p:cNvSpPr txBox="1">
                <a:spLocks noRot="1" noChangeAspect="1" noMove="1" noResize="1" noEditPoints="1" noAdjustHandles="1" noChangeArrowheads="1" noChangeShapeType="1" noTextEdit="1"/>
              </p:cNvSpPr>
              <p:nvPr/>
            </p:nvSpPr>
            <p:spPr>
              <a:xfrm>
                <a:off x="3593500" y="1216250"/>
                <a:ext cx="5005000" cy="568525"/>
              </a:xfrm>
              <a:prstGeom prst="rect">
                <a:avLst/>
              </a:prstGeom>
              <a:blipFill>
                <a:blip r:embed="rId2"/>
                <a:stretch>
                  <a:fillRect l="-1768" b="-8511"/>
                </a:stretch>
              </a:blipFill>
              <a:ln>
                <a:solidFill>
                  <a:schemeClr val="tx1">
                    <a:lumMod val="95000"/>
                  </a:schemeClr>
                </a:solidFill>
              </a:ln>
            </p:spPr>
            <p:txBody>
              <a:bodyPr/>
              <a:lstStyle/>
              <a:p>
                <a:r>
                  <a:rPr lang="en-US">
                    <a:noFill/>
                  </a:rPr>
                  <a:t> </a:t>
                </a:r>
              </a:p>
            </p:txBody>
          </p:sp>
        </mc:Fallback>
      </mc:AlternateContent>
      <p:sp>
        <p:nvSpPr>
          <p:cNvPr id="5" name="Oval 4">
            <a:extLst>
              <a:ext uri="{FF2B5EF4-FFF2-40B4-BE49-F238E27FC236}">
                <a16:creationId xmlns:a16="http://schemas.microsoft.com/office/drawing/2014/main" id="{C90C8DD5-3440-D385-FA08-54D91A9D7083}"/>
              </a:ext>
            </a:extLst>
          </p:cNvPr>
          <p:cNvSpPr/>
          <p:nvPr/>
        </p:nvSpPr>
        <p:spPr>
          <a:xfrm>
            <a:off x="6177732" y="2056039"/>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6" name="Oval 5">
            <a:extLst>
              <a:ext uri="{FF2B5EF4-FFF2-40B4-BE49-F238E27FC236}">
                <a16:creationId xmlns:a16="http://schemas.microsoft.com/office/drawing/2014/main" id="{04F0329E-C20A-1E00-083B-122D21A74675}"/>
              </a:ext>
            </a:extLst>
          </p:cNvPr>
          <p:cNvSpPr/>
          <p:nvPr/>
        </p:nvSpPr>
        <p:spPr>
          <a:xfrm>
            <a:off x="7172848" y="2056039"/>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7" name="Oval 6">
            <a:extLst>
              <a:ext uri="{FF2B5EF4-FFF2-40B4-BE49-F238E27FC236}">
                <a16:creationId xmlns:a16="http://schemas.microsoft.com/office/drawing/2014/main" id="{EA7E8665-2819-7CC1-7E1C-06AA86D5B46E}"/>
              </a:ext>
            </a:extLst>
          </p:cNvPr>
          <p:cNvSpPr/>
          <p:nvPr/>
        </p:nvSpPr>
        <p:spPr>
          <a:xfrm>
            <a:off x="5182616" y="2056039"/>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sp>
        <p:nvSpPr>
          <p:cNvPr id="8" name="Oval 7">
            <a:extLst>
              <a:ext uri="{FF2B5EF4-FFF2-40B4-BE49-F238E27FC236}">
                <a16:creationId xmlns:a16="http://schemas.microsoft.com/office/drawing/2014/main" id="{F13847CC-A04F-95C4-3E8E-877F4C000487}"/>
              </a:ext>
            </a:extLst>
          </p:cNvPr>
          <p:cNvSpPr/>
          <p:nvPr/>
        </p:nvSpPr>
        <p:spPr>
          <a:xfrm>
            <a:off x="4187500" y="205603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3" name="Content Placeholder 3">
            <a:extLst>
              <a:ext uri="{FF2B5EF4-FFF2-40B4-BE49-F238E27FC236}">
                <a16:creationId xmlns:a16="http://schemas.microsoft.com/office/drawing/2014/main" id="{A649427F-2EC9-5085-C2B1-D214A8072140}"/>
              </a:ext>
            </a:extLst>
          </p:cNvPr>
          <p:cNvSpPr txBox="1">
            <a:spLocks/>
          </p:cNvSpPr>
          <p:nvPr/>
        </p:nvSpPr>
        <p:spPr>
          <a:xfrm>
            <a:off x="8443967" y="5526595"/>
            <a:ext cx="2226368" cy="929174"/>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Best solution is to use </a:t>
            </a:r>
            <a:r>
              <a:rPr lang="en-US" i="1" dirty="0">
                <a:solidFill>
                  <a:schemeClr val="accent5"/>
                </a:solidFill>
              </a:rPr>
              <a:t>2 “nickels”</a:t>
            </a:r>
          </a:p>
        </p:txBody>
      </p:sp>
      <p:cxnSp>
        <p:nvCxnSpPr>
          <p:cNvPr id="14" name="Straight Connector 13">
            <a:extLst>
              <a:ext uri="{FF2B5EF4-FFF2-40B4-BE49-F238E27FC236}">
                <a16:creationId xmlns:a16="http://schemas.microsoft.com/office/drawing/2014/main" id="{F2D8032F-C456-832B-FFF6-B4CD553E86A1}"/>
              </a:ext>
            </a:extLst>
          </p:cNvPr>
          <p:cNvCxnSpPr>
            <a:cxnSpLocks/>
          </p:cNvCxnSpPr>
          <p:nvPr/>
        </p:nvCxnSpPr>
        <p:spPr>
          <a:xfrm flipH="1" flipV="1">
            <a:off x="8703070" y="5105697"/>
            <a:ext cx="325885" cy="4573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D2199E8-EBA4-EC74-725F-44DBC0C4A0E0}"/>
              </a:ext>
            </a:extLst>
          </p:cNvPr>
          <p:cNvGrpSpPr/>
          <p:nvPr/>
        </p:nvGrpSpPr>
        <p:grpSpPr>
          <a:xfrm>
            <a:off x="2382656" y="3262991"/>
            <a:ext cx="2998746" cy="1645066"/>
            <a:chOff x="2352511" y="3494102"/>
            <a:chExt cx="2998746" cy="1645066"/>
          </a:xfrm>
        </p:grpSpPr>
        <p:sp>
          <p:nvSpPr>
            <p:cNvPr id="9" name="Content Placeholder 3">
              <a:extLst>
                <a:ext uri="{FF2B5EF4-FFF2-40B4-BE49-F238E27FC236}">
                  <a16:creationId xmlns:a16="http://schemas.microsoft.com/office/drawing/2014/main" id="{B9CE0CCB-AA6A-B185-B376-7AB176E21549}"/>
                </a:ext>
              </a:extLst>
            </p:cNvPr>
            <p:cNvSpPr txBox="1">
              <a:spLocks/>
            </p:cNvSpPr>
            <p:nvPr/>
          </p:nvSpPr>
          <p:spPr>
            <a:xfrm>
              <a:off x="2352512" y="3494102"/>
              <a:ext cx="2998745" cy="56852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Greedy Algorithm</a:t>
              </a:r>
              <a:r>
                <a:rPr lang="en-US" i="1" dirty="0"/>
                <a:t>:</a:t>
              </a:r>
              <a:endParaRPr lang="en-US" i="1" dirty="0">
                <a:solidFill>
                  <a:schemeClr val="accent5"/>
                </a:solidFill>
              </a:endParaRPr>
            </a:p>
          </p:txBody>
        </p:sp>
        <p:sp>
          <p:nvSpPr>
            <p:cNvPr id="10" name="Content Placeholder 3">
              <a:extLst>
                <a:ext uri="{FF2B5EF4-FFF2-40B4-BE49-F238E27FC236}">
                  <a16:creationId xmlns:a16="http://schemas.microsoft.com/office/drawing/2014/main" id="{10E1A584-3963-CC6B-03BD-262E472D855F}"/>
                </a:ext>
              </a:extLst>
            </p:cNvPr>
            <p:cNvSpPr txBox="1">
              <a:spLocks/>
            </p:cNvSpPr>
            <p:nvPr/>
          </p:nvSpPr>
          <p:spPr>
            <a:xfrm>
              <a:off x="2352511" y="4041211"/>
              <a:ext cx="2998745" cy="1097957"/>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chemeClr val="bg1"/>
                </a:solidFill>
              </a:endParaRPr>
            </a:p>
          </p:txBody>
        </p:sp>
        <p:sp>
          <p:nvSpPr>
            <p:cNvPr id="15" name="Oval 14">
              <a:extLst>
                <a:ext uri="{FF2B5EF4-FFF2-40B4-BE49-F238E27FC236}">
                  <a16:creationId xmlns:a16="http://schemas.microsoft.com/office/drawing/2014/main" id="{269F4D9F-42E6-5375-2D1D-3D412E632229}"/>
                </a:ext>
              </a:extLst>
            </p:cNvPr>
            <p:cNvSpPr/>
            <p:nvPr/>
          </p:nvSpPr>
          <p:spPr>
            <a:xfrm>
              <a:off x="2547438" y="4239621"/>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6" name="Oval 15">
              <a:extLst>
                <a:ext uri="{FF2B5EF4-FFF2-40B4-BE49-F238E27FC236}">
                  <a16:creationId xmlns:a16="http://schemas.microsoft.com/office/drawing/2014/main" id="{BF0286FD-3DAB-0953-C2E6-E696350C966E}"/>
                </a:ext>
              </a:extLst>
            </p:cNvPr>
            <p:cNvSpPr/>
            <p:nvPr/>
          </p:nvSpPr>
          <p:spPr>
            <a:xfrm>
              <a:off x="3482594" y="4239620"/>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7" name="Oval 16">
              <a:extLst>
                <a:ext uri="{FF2B5EF4-FFF2-40B4-BE49-F238E27FC236}">
                  <a16:creationId xmlns:a16="http://schemas.microsoft.com/office/drawing/2014/main" id="{53FFF83D-25DD-2FF6-EF43-8F066F2E27D0}"/>
                </a:ext>
              </a:extLst>
            </p:cNvPr>
            <p:cNvSpPr/>
            <p:nvPr/>
          </p:nvSpPr>
          <p:spPr>
            <a:xfrm>
              <a:off x="4416925" y="423961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grpSp>
        <p:nvGrpSpPr>
          <p:cNvPr id="30" name="Group 29">
            <a:extLst>
              <a:ext uri="{FF2B5EF4-FFF2-40B4-BE49-F238E27FC236}">
                <a16:creationId xmlns:a16="http://schemas.microsoft.com/office/drawing/2014/main" id="{B36E7C2E-F51E-4B1E-5B14-47365AC0FC9A}"/>
              </a:ext>
            </a:extLst>
          </p:cNvPr>
          <p:cNvGrpSpPr/>
          <p:nvPr/>
        </p:nvGrpSpPr>
        <p:grpSpPr>
          <a:xfrm>
            <a:off x="6832732" y="3262991"/>
            <a:ext cx="2226369" cy="1645066"/>
            <a:chOff x="6802587" y="3494102"/>
            <a:chExt cx="2226369" cy="1645066"/>
          </a:xfrm>
        </p:grpSpPr>
        <p:sp>
          <p:nvSpPr>
            <p:cNvPr id="18" name="Content Placeholder 3">
              <a:extLst>
                <a:ext uri="{FF2B5EF4-FFF2-40B4-BE49-F238E27FC236}">
                  <a16:creationId xmlns:a16="http://schemas.microsoft.com/office/drawing/2014/main" id="{98869BF0-711D-BA41-2AD6-AB2A6242CA72}"/>
                </a:ext>
              </a:extLst>
            </p:cNvPr>
            <p:cNvSpPr txBox="1">
              <a:spLocks/>
            </p:cNvSpPr>
            <p:nvPr/>
          </p:nvSpPr>
          <p:spPr>
            <a:xfrm>
              <a:off x="6802588" y="3494102"/>
              <a:ext cx="2226368" cy="56852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Optimal Solution</a:t>
              </a:r>
              <a:r>
                <a:rPr lang="en-US" i="1" dirty="0"/>
                <a:t>:</a:t>
              </a:r>
              <a:endParaRPr lang="en-US" i="1" dirty="0">
                <a:solidFill>
                  <a:schemeClr val="accent5"/>
                </a:solidFill>
              </a:endParaRPr>
            </a:p>
          </p:txBody>
        </p:sp>
        <p:sp>
          <p:nvSpPr>
            <p:cNvPr id="19" name="Content Placeholder 3">
              <a:extLst>
                <a:ext uri="{FF2B5EF4-FFF2-40B4-BE49-F238E27FC236}">
                  <a16:creationId xmlns:a16="http://schemas.microsoft.com/office/drawing/2014/main" id="{32D2F0C7-B375-C29D-F208-091DA7D8FB05}"/>
                </a:ext>
              </a:extLst>
            </p:cNvPr>
            <p:cNvSpPr txBox="1">
              <a:spLocks/>
            </p:cNvSpPr>
            <p:nvPr/>
          </p:nvSpPr>
          <p:spPr>
            <a:xfrm>
              <a:off x="6802587" y="4041211"/>
              <a:ext cx="2226368" cy="1097957"/>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chemeClr val="bg1"/>
                </a:solidFill>
              </a:endParaRPr>
            </a:p>
          </p:txBody>
        </p:sp>
        <p:sp>
          <p:nvSpPr>
            <p:cNvPr id="23" name="Oval 22">
              <a:extLst>
                <a:ext uri="{FF2B5EF4-FFF2-40B4-BE49-F238E27FC236}">
                  <a16:creationId xmlns:a16="http://schemas.microsoft.com/office/drawing/2014/main" id="{0038BC5E-66FB-1B21-1C56-BF3ED608D840}"/>
                </a:ext>
              </a:extLst>
            </p:cNvPr>
            <p:cNvSpPr/>
            <p:nvPr/>
          </p:nvSpPr>
          <p:spPr>
            <a:xfrm>
              <a:off x="7106369" y="4220074"/>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sp>
          <p:nvSpPr>
            <p:cNvPr id="24" name="Oval 23">
              <a:extLst>
                <a:ext uri="{FF2B5EF4-FFF2-40B4-BE49-F238E27FC236}">
                  <a16:creationId xmlns:a16="http://schemas.microsoft.com/office/drawing/2014/main" id="{BE69356F-0826-D6E8-7D4B-17CE7B1B038B}"/>
                </a:ext>
              </a:extLst>
            </p:cNvPr>
            <p:cNvSpPr/>
            <p:nvPr/>
          </p:nvSpPr>
          <p:spPr>
            <a:xfrm>
              <a:off x="7962841" y="4220073"/>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grpSp>
      <p:cxnSp>
        <p:nvCxnSpPr>
          <p:cNvPr id="26" name="Straight Connector 25">
            <a:extLst>
              <a:ext uri="{FF2B5EF4-FFF2-40B4-BE49-F238E27FC236}">
                <a16:creationId xmlns:a16="http://schemas.microsoft.com/office/drawing/2014/main" id="{76692D50-F70E-84DF-6085-7C65B2E332FB}"/>
              </a:ext>
            </a:extLst>
          </p:cNvPr>
          <p:cNvCxnSpPr>
            <a:cxnSpLocks/>
          </p:cNvCxnSpPr>
          <p:nvPr/>
        </p:nvCxnSpPr>
        <p:spPr>
          <a:xfrm flipV="1">
            <a:off x="2703007" y="5069230"/>
            <a:ext cx="258775" cy="42613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94D31D31-B333-9335-8CEB-C403ECF35736}"/>
              </a:ext>
            </a:extLst>
          </p:cNvPr>
          <p:cNvSpPr txBox="1">
            <a:spLocks/>
          </p:cNvSpPr>
          <p:nvPr/>
        </p:nvSpPr>
        <p:spPr>
          <a:xfrm>
            <a:off x="1518773" y="5535553"/>
            <a:ext cx="4458522" cy="670352"/>
          </a:xfrm>
          <a:prstGeom prst="rect">
            <a:avLst/>
          </a:prstGeom>
          <a:ln>
            <a:no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Greedy algorithm chooses </a:t>
            </a:r>
            <a:r>
              <a:rPr lang="en-US" i="1" dirty="0">
                <a:solidFill>
                  <a:schemeClr val="accent2"/>
                </a:solidFill>
              </a:rPr>
              <a:t>dime</a:t>
            </a:r>
            <a:r>
              <a:rPr lang="en-US" i="1" dirty="0"/>
              <a:t> first, and then is forced to take </a:t>
            </a:r>
            <a:r>
              <a:rPr lang="en-US" i="1" dirty="0">
                <a:solidFill>
                  <a:schemeClr val="accent4"/>
                </a:solidFill>
              </a:rPr>
              <a:t>two pennies </a:t>
            </a:r>
            <a:r>
              <a:rPr lang="en-US" i="1" dirty="0"/>
              <a:t>afterwards</a:t>
            </a:r>
            <a:endParaRPr lang="en-US" i="1" dirty="0">
              <a:solidFill>
                <a:schemeClr val="accent5"/>
              </a:solidFill>
            </a:endParaRPr>
          </a:p>
        </p:txBody>
      </p:sp>
    </p:spTree>
    <p:extLst>
      <p:ext uri="{BB962C8B-B14F-4D97-AF65-F5344CB8AC3E}">
        <p14:creationId xmlns:p14="http://schemas.microsoft.com/office/powerpoint/2010/main" val="214938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BE42F-C817-CF57-A09B-449B438A9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5D3FA0-20EF-BA14-3514-A85A8FFFA524}"/>
              </a:ext>
            </a:extLst>
          </p:cNvPr>
          <p:cNvSpPr>
            <a:spLocks noGrp="1"/>
          </p:cNvSpPr>
          <p:nvPr>
            <p:ph type="title"/>
          </p:nvPr>
        </p:nvSpPr>
        <p:spPr>
          <a:xfrm>
            <a:off x="1143001" y="239692"/>
            <a:ext cx="9905998" cy="670351"/>
          </a:xfrm>
        </p:spPr>
        <p:txBody>
          <a:bodyPr/>
          <a:lstStyle/>
          <a:p>
            <a:pPr algn="ctr"/>
            <a:r>
              <a:rPr lang="en-US" dirty="0"/>
              <a:t>Making change proof – Does it fail?</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E8892565-2B74-793C-6024-D1B0B9410F2D}"/>
                  </a:ext>
                </a:extLst>
              </p:cNvPr>
              <p:cNvSpPr txBox="1">
                <a:spLocks/>
              </p:cNvSpPr>
              <p:nvPr/>
            </p:nvSpPr>
            <p:spPr>
              <a:xfrm>
                <a:off x="2430781" y="2482859"/>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E8892565-2B74-793C-6024-D1B0B9410F2D}"/>
                  </a:ext>
                </a:extLst>
              </p:cNvPr>
              <p:cNvSpPr txBox="1">
                <a:spLocks noRot="1" noChangeAspect="1" noMove="1" noResize="1" noEditPoints="1" noAdjustHandles="1" noChangeArrowheads="1" noChangeShapeType="1" noTextEdit="1"/>
              </p:cNvSpPr>
              <p:nvPr/>
            </p:nvSpPr>
            <p:spPr>
              <a:xfrm>
                <a:off x="2430781" y="2482859"/>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19D60CE2-C968-D06C-5392-9D4978113F46}"/>
              </a:ext>
            </a:extLst>
          </p:cNvPr>
          <p:cNvSpPr txBox="1">
            <a:spLocks/>
          </p:cNvSpPr>
          <p:nvPr/>
        </p:nvSpPr>
        <p:spPr>
          <a:xfrm>
            <a:off x="5697264" y="5055328"/>
            <a:ext cx="5351735" cy="1163097"/>
          </a:xfrm>
          <a:prstGeom prst="rect">
            <a:avLst/>
          </a:prstGeom>
          <a:noFill/>
          <a:ln>
            <a:no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If attempting to prove </a:t>
            </a:r>
            <a:r>
              <a:rPr lang="en-US" b="1" i="1" u="sng" dirty="0"/>
              <a:t>greedy choice property</a:t>
            </a:r>
            <a:r>
              <a:rPr lang="en-US" i="1" dirty="0"/>
              <a:t> for this coin set, where does the proof fail?</a:t>
            </a:r>
            <a:endParaRPr lang="en-US" i="1" dirty="0">
              <a:solidFill>
                <a:schemeClr val="accent1"/>
              </a:solidFill>
            </a:endParaRPr>
          </a:p>
        </p:txBody>
      </p:sp>
      <p:sp>
        <p:nvSpPr>
          <p:cNvPr id="4" name="Oval 3">
            <a:extLst>
              <a:ext uri="{FF2B5EF4-FFF2-40B4-BE49-F238E27FC236}">
                <a16:creationId xmlns:a16="http://schemas.microsoft.com/office/drawing/2014/main" id="{C60634E8-FDE5-3D36-A220-D83D60424C30}"/>
              </a:ext>
            </a:extLst>
          </p:cNvPr>
          <p:cNvSpPr/>
          <p:nvPr/>
        </p:nvSpPr>
        <p:spPr>
          <a:xfrm>
            <a:off x="6177732" y="1556485"/>
            <a:ext cx="740229" cy="740229"/>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5" name="Oval 4">
            <a:extLst>
              <a:ext uri="{FF2B5EF4-FFF2-40B4-BE49-F238E27FC236}">
                <a16:creationId xmlns:a16="http://schemas.microsoft.com/office/drawing/2014/main" id="{7121A61C-5442-5B69-2C3E-C352DA72ED30}"/>
              </a:ext>
            </a:extLst>
          </p:cNvPr>
          <p:cNvSpPr/>
          <p:nvPr/>
        </p:nvSpPr>
        <p:spPr>
          <a:xfrm>
            <a:off x="7172848" y="1556485"/>
            <a:ext cx="740229" cy="740229"/>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6" name="Oval 5">
            <a:extLst>
              <a:ext uri="{FF2B5EF4-FFF2-40B4-BE49-F238E27FC236}">
                <a16:creationId xmlns:a16="http://schemas.microsoft.com/office/drawing/2014/main" id="{068BD982-716A-349F-030B-5F49C517F617}"/>
              </a:ext>
            </a:extLst>
          </p:cNvPr>
          <p:cNvSpPr/>
          <p:nvPr/>
        </p:nvSpPr>
        <p:spPr>
          <a:xfrm>
            <a:off x="5182616" y="155648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sp>
        <p:nvSpPr>
          <p:cNvPr id="7" name="Oval 6">
            <a:extLst>
              <a:ext uri="{FF2B5EF4-FFF2-40B4-BE49-F238E27FC236}">
                <a16:creationId xmlns:a16="http://schemas.microsoft.com/office/drawing/2014/main" id="{C505577C-2B3B-9662-622C-83336118EC24}"/>
              </a:ext>
            </a:extLst>
          </p:cNvPr>
          <p:cNvSpPr/>
          <p:nvPr/>
        </p:nvSpPr>
        <p:spPr>
          <a:xfrm>
            <a:off x="4187500" y="155648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cxnSp>
        <p:nvCxnSpPr>
          <p:cNvPr id="9" name="Straight Connector 8">
            <a:extLst>
              <a:ext uri="{FF2B5EF4-FFF2-40B4-BE49-F238E27FC236}">
                <a16:creationId xmlns:a16="http://schemas.microsoft.com/office/drawing/2014/main" id="{CAE46679-1EF5-E546-A2A9-1AD68FBE5078}"/>
              </a:ext>
            </a:extLst>
          </p:cNvPr>
          <p:cNvCxnSpPr/>
          <p:nvPr/>
        </p:nvCxnSpPr>
        <p:spPr>
          <a:xfrm>
            <a:off x="6547846" y="3768132"/>
            <a:ext cx="625002" cy="112541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1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D78D1-4A92-6DC1-23CD-51AD131ED9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5F9BED-D306-CC17-1D75-05CBE6D673CA}"/>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2" name="Content Placeholder 3">
                <a:extLst>
                  <a:ext uri="{FF2B5EF4-FFF2-40B4-BE49-F238E27FC236}">
                    <a16:creationId xmlns:a16="http://schemas.microsoft.com/office/drawing/2014/main" id="{A7DA26A3-D250-EC45-7A2D-08E871BE6A1C}"/>
                  </a:ext>
                </a:extLst>
              </p:cNvPr>
              <p:cNvSpPr txBox="1">
                <a:spLocks/>
              </p:cNvSpPr>
              <p:nvPr/>
            </p:nvSpPr>
            <p:spPr>
              <a:xfrm>
                <a:off x="2430780" y="1078185"/>
                <a:ext cx="7330440" cy="108154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rPr>
                  <a:t>Claim</a:t>
                </a:r>
                <a:r>
                  <a:rPr lang="en-US" dirty="0">
                    <a:solidFill>
                      <a:schemeClr val="bg1"/>
                    </a:solidFill>
                  </a:rPr>
                  <a:t>: For making </a:t>
                </a:r>
                <a:r>
                  <a:rPr lang="en-US" i="1" dirty="0">
                    <a:solidFill>
                      <a:schemeClr val="bg1"/>
                    </a:solidFill>
                  </a:rPr>
                  <a:t>A</a:t>
                </a:r>
                <a:r>
                  <a:rPr lang="en-US" dirty="0">
                    <a:solidFill>
                      <a:schemeClr val="bg1"/>
                    </a:solidFill>
                  </a:rPr>
                  <a:t> cents of change, some optimal solution MUST contain the largest coin such that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𝑐</m:t>
                        </m:r>
                      </m:e>
                      <m:sub>
                        <m:r>
                          <a:rPr lang="en-US" i="1" smtClean="0">
                            <a:solidFill>
                              <a:schemeClr val="bg1"/>
                            </a:solidFill>
                            <a:latin typeface="Cambria Math" panose="02040503050406030204" pitchFamily="18" charset="0"/>
                          </a:rPr>
                          <m:t>𝑖</m:t>
                        </m:r>
                      </m:sub>
                    </m:sSub>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𝐴</m:t>
                    </m:r>
                  </m:oMath>
                </a14:m>
                <a:endParaRPr lang="en-US" dirty="0">
                  <a:solidFill>
                    <a:schemeClr val="bg1"/>
                  </a:solidFill>
                </a:endParaRPr>
              </a:p>
            </p:txBody>
          </p:sp>
        </mc:Choice>
        <mc:Fallback xmlns="">
          <p:sp>
            <p:nvSpPr>
              <p:cNvPr id="2" name="Content Placeholder 3">
                <a:extLst>
                  <a:ext uri="{FF2B5EF4-FFF2-40B4-BE49-F238E27FC236}">
                    <a16:creationId xmlns:a16="http://schemas.microsoft.com/office/drawing/2014/main" id="{A7DA26A3-D250-EC45-7A2D-08E871BE6A1C}"/>
                  </a:ext>
                </a:extLst>
              </p:cNvPr>
              <p:cNvSpPr txBox="1">
                <a:spLocks noRot="1" noChangeAspect="1" noMove="1" noResize="1" noEditPoints="1" noAdjustHandles="1" noChangeArrowheads="1" noChangeShapeType="1" noTextEdit="1"/>
              </p:cNvSpPr>
              <p:nvPr/>
            </p:nvSpPr>
            <p:spPr>
              <a:xfrm>
                <a:off x="2430780" y="1078185"/>
                <a:ext cx="7330440" cy="1081541"/>
              </a:xfrm>
              <a:prstGeom prst="rect">
                <a:avLst/>
              </a:prstGeom>
              <a:blipFill>
                <a:blip r:embed="rId2"/>
                <a:stretch>
                  <a:fillRect l="-1384" r="-2076"/>
                </a:stretch>
              </a:blipFill>
              <a:ln>
                <a:solidFill>
                  <a:schemeClr val="bg1"/>
                </a:solidFill>
              </a:ln>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FE670831-B91C-1406-33E0-12DB447AD130}"/>
              </a:ext>
            </a:extLst>
          </p:cNvPr>
          <p:cNvSpPr txBox="1">
            <a:spLocks/>
          </p:cNvSpPr>
          <p:nvPr/>
        </p:nvSpPr>
        <p:spPr>
          <a:xfrm>
            <a:off x="2430779" y="2345871"/>
            <a:ext cx="3959973" cy="670351"/>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Case 3</a:t>
            </a:r>
            <a:r>
              <a:rPr lang="en-US" i="1" dirty="0"/>
              <a:t>: Largest coin is a </a:t>
            </a:r>
            <a:r>
              <a:rPr lang="en-US" i="1" dirty="0">
                <a:solidFill>
                  <a:schemeClr val="accent2"/>
                </a:solidFill>
              </a:rPr>
              <a:t>dime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46CEAF7-0DB7-97E1-AD22-1C7C6ECBE430}"/>
                  </a:ext>
                </a:extLst>
              </p:cNvPr>
              <p:cNvSpPr txBox="1">
                <a:spLocks/>
              </p:cNvSpPr>
              <p:nvPr/>
            </p:nvSpPr>
            <p:spPr>
              <a:xfrm>
                <a:off x="1215933" y="4065825"/>
                <a:ext cx="2133600" cy="670351"/>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≤24</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446CEAF7-0DB7-97E1-AD22-1C7C6ECBE430}"/>
                  </a:ext>
                </a:extLst>
              </p:cNvPr>
              <p:cNvSpPr txBox="1">
                <a:spLocks noRot="1" noChangeAspect="1" noMove="1" noResize="1" noEditPoints="1" noAdjustHandles="1" noChangeArrowheads="1" noChangeShapeType="1" noTextEdit="1"/>
              </p:cNvSpPr>
              <p:nvPr/>
            </p:nvSpPr>
            <p:spPr>
              <a:xfrm>
                <a:off x="1215933" y="4065825"/>
                <a:ext cx="2133600" cy="670351"/>
              </a:xfrm>
              <a:prstGeom prst="rect">
                <a:avLst/>
              </a:prstGeom>
              <a:blipFill>
                <a:blip r:embed="rId3"/>
                <a:stretch>
                  <a:fillRect l="-2959" t="-1818"/>
                </a:stretch>
              </a:blipFill>
              <a:ln>
                <a:solidFill>
                  <a:schemeClr val="tx1">
                    <a:lumMod val="95000"/>
                  </a:schemeClr>
                </a:solid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22AE14DC-5B31-C1AF-2362-B9672DECC8D2}"/>
              </a:ext>
            </a:extLst>
          </p:cNvPr>
          <p:cNvCxnSpPr/>
          <p:nvPr/>
        </p:nvCxnSpPr>
        <p:spPr>
          <a:xfrm>
            <a:off x="1027611" y="3439884"/>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83A33489-38BB-1C82-840D-24B84E9D166B}"/>
              </a:ext>
            </a:extLst>
          </p:cNvPr>
          <p:cNvSpPr txBox="1">
            <a:spLocks/>
          </p:cNvSpPr>
          <p:nvPr/>
        </p:nvSpPr>
        <p:spPr>
          <a:xfrm>
            <a:off x="3503565" y="4064519"/>
            <a:ext cx="6467749" cy="98209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2"/>
                </a:solidFill>
              </a:rPr>
              <a:t>dime</a:t>
            </a:r>
            <a:r>
              <a:rPr lang="en-US" dirty="0"/>
              <a:t>, then it can only contain </a:t>
            </a:r>
            <a:r>
              <a:rPr lang="en-US" dirty="0">
                <a:solidFill>
                  <a:schemeClr val="accent5"/>
                </a:solidFill>
              </a:rPr>
              <a:t>nickels</a:t>
            </a:r>
            <a:r>
              <a:rPr lang="en-US" dirty="0"/>
              <a:t> and </a:t>
            </a:r>
            <a:r>
              <a:rPr lang="en-US" dirty="0">
                <a:solidFill>
                  <a:schemeClr val="accent4"/>
                </a:solidFill>
              </a:rPr>
              <a:t>pennies </a:t>
            </a:r>
            <a:r>
              <a:rPr lang="en-US" dirty="0">
                <a:solidFill>
                  <a:schemeClr val="tx1">
                    <a:lumMod val="95000"/>
                  </a:schemeClr>
                </a:solidFill>
              </a:rPr>
              <a:t>(see next slide).</a:t>
            </a:r>
          </a:p>
        </p:txBody>
      </p:sp>
      <p:sp>
        <p:nvSpPr>
          <p:cNvPr id="5" name="Content Placeholder 3">
            <a:extLst>
              <a:ext uri="{FF2B5EF4-FFF2-40B4-BE49-F238E27FC236}">
                <a16:creationId xmlns:a16="http://schemas.microsoft.com/office/drawing/2014/main" id="{3686048F-9AD4-52FB-4148-EC395E541D24}"/>
              </a:ext>
            </a:extLst>
          </p:cNvPr>
          <p:cNvSpPr txBox="1">
            <a:spLocks/>
          </p:cNvSpPr>
          <p:nvPr/>
        </p:nvSpPr>
        <p:spPr>
          <a:xfrm>
            <a:off x="7697038" y="2325776"/>
            <a:ext cx="2461998" cy="1019000"/>
          </a:xfrm>
          <a:prstGeom prst="rect">
            <a:avLst/>
          </a:prstGeom>
          <a:solidFill>
            <a:schemeClr val="accent3"/>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solidFill>
                  <a:schemeClr val="tx1">
                    <a:lumMod val="95000"/>
                  </a:schemeClr>
                </a:solidFill>
              </a:rPr>
              <a:t>This is the case that is going to fail!</a:t>
            </a:r>
          </a:p>
        </p:txBody>
      </p:sp>
      <p:cxnSp>
        <p:nvCxnSpPr>
          <p:cNvPr id="7" name="Straight Connector 6">
            <a:extLst>
              <a:ext uri="{FF2B5EF4-FFF2-40B4-BE49-F238E27FC236}">
                <a16:creationId xmlns:a16="http://schemas.microsoft.com/office/drawing/2014/main" id="{1119B40B-4ACA-D17F-9F9C-D0956ACAC3EE}"/>
              </a:ext>
            </a:extLst>
          </p:cNvPr>
          <p:cNvCxnSpPr>
            <a:cxnSpLocks/>
          </p:cNvCxnSpPr>
          <p:nvPr/>
        </p:nvCxnSpPr>
        <p:spPr>
          <a:xfrm>
            <a:off x="6537798" y="2681046"/>
            <a:ext cx="1068804" cy="6254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05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F21-DA2A-EB24-203B-C83A7FD4D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3F61FC-AD1A-8145-8EC2-3642479ED956}"/>
              </a:ext>
            </a:extLst>
          </p:cNvPr>
          <p:cNvSpPr>
            <a:spLocks noGrp="1"/>
          </p:cNvSpPr>
          <p:nvPr>
            <p:ph type="title"/>
          </p:nvPr>
        </p:nvSpPr>
        <p:spPr>
          <a:xfrm>
            <a:off x="1143001" y="239692"/>
            <a:ext cx="9905998" cy="670351"/>
          </a:xfrm>
        </p:spPr>
        <p:txBody>
          <a:bodyPr/>
          <a:lstStyle/>
          <a:p>
            <a:pPr algn="ctr"/>
            <a:r>
              <a:rPr lang="en-US" dirty="0"/>
              <a:t>Making change proof</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47FD50E-977B-B553-40F8-39F91D5607A5}"/>
                  </a:ext>
                </a:extLst>
              </p:cNvPr>
              <p:cNvSpPr txBox="1">
                <a:spLocks/>
              </p:cNvSpPr>
              <p:nvPr/>
            </p:nvSpPr>
            <p:spPr>
              <a:xfrm>
                <a:off x="1215933" y="991692"/>
                <a:ext cx="2133600" cy="670351"/>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Thus,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≤24</m:t>
                    </m:r>
                  </m:oMath>
                </a14:m>
                <a:endParaRPr lang="en-US" dirty="0">
                  <a:solidFill>
                    <a:schemeClr val="accent1"/>
                  </a:solidFill>
                </a:endParaRPr>
              </a:p>
            </p:txBody>
          </p:sp>
        </mc:Choice>
        <mc:Fallback xmlns="">
          <p:sp>
            <p:nvSpPr>
              <p:cNvPr id="4" name="Content Placeholder 3">
                <a:extLst>
                  <a:ext uri="{FF2B5EF4-FFF2-40B4-BE49-F238E27FC236}">
                    <a16:creationId xmlns:a16="http://schemas.microsoft.com/office/drawing/2014/main" id="{147FD50E-977B-B553-40F8-39F91D5607A5}"/>
                  </a:ext>
                </a:extLst>
              </p:cNvPr>
              <p:cNvSpPr txBox="1">
                <a:spLocks noRot="1" noChangeAspect="1" noMove="1" noResize="1" noEditPoints="1" noAdjustHandles="1" noChangeArrowheads="1" noChangeShapeType="1" noTextEdit="1"/>
              </p:cNvSpPr>
              <p:nvPr/>
            </p:nvSpPr>
            <p:spPr>
              <a:xfrm>
                <a:off x="1215933" y="991692"/>
                <a:ext cx="2133600" cy="670351"/>
              </a:xfrm>
              <a:prstGeom prst="rect">
                <a:avLst/>
              </a:prstGeom>
              <a:blipFill>
                <a:blip r:embed="rId2"/>
                <a:stretch>
                  <a:fillRect l="-2959" t="-1818"/>
                </a:stretch>
              </a:blipFill>
              <a:ln>
                <a:solidFill>
                  <a:schemeClr val="tx1">
                    <a:lumMod val="95000"/>
                  </a:schemeClr>
                </a:solidFill>
              </a:ln>
            </p:spPr>
            <p:txBody>
              <a:bodyPr/>
              <a:lstStyle/>
              <a:p>
                <a:r>
                  <a:rPr lang="en-US">
                    <a:noFill/>
                  </a:rPr>
                  <a:t> </a:t>
                </a:r>
              </a:p>
            </p:txBody>
          </p:sp>
        </mc:Fallback>
      </mc:AlternateContent>
      <p:sp>
        <p:nvSpPr>
          <p:cNvPr id="15" name="Content Placeholder 3">
            <a:extLst>
              <a:ext uri="{FF2B5EF4-FFF2-40B4-BE49-F238E27FC236}">
                <a16:creationId xmlns:a16="http://schemas.microsoft.com/office/drawing/2014/main" id="{CB9EF12D-1900-7701-08E1-2F13121189A5}"/>
              </a:ext>
            </a:extLst>
          </p:cNvPr>
          <p:cNvSpPr txBox="1">
            <a:spLocks/>
          </p:cNvSpPr>
          <p:nvPr/>
        </p:nvSpPr>
        <p:spPr>
          <a:xfrm>
            <a:off x="3503565" y="990386"/>
            <a:ext cx="6467749" cy="98209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If solution does NOT contain a </a:t>
            </a:r>
            <a:r>
              <a:rPr lang="en-US" dirty="0">
                <a:solidFill>
                  <a:schemeClr val="accent2"/>
                </a:solidFill>
              </a:rPr>
              <a:t>dime</a:t>
            </a:r>
            <a:r>
              <a:rPr lang="en-US" dirty="0"/>
              <a:t>, then it can only contain </a:t>
            </a:r>
            <a:r>
              <a:rPr lang="en-US" dirty="0">
                <a:solidFill>
                  <a:schemeClr val="accent5"/>
                </a:solidFill>
              </a:rPr>
              <a:t>nickels</a:t>
            </a:r>
            <a:r>
              <a:rPr lang="en-US" dirty="0"/>
              <a:t> and </a:t>
            </a:r>
            <a:r>
              <a:rPr lang="en-US" dirty="0">
                <a:solidFill>
                  <a:schemeClr val="accent4"/>
                </a:solidFill>
              </a:rPr>
              <a:t>pennies</a:t>
            </a:r>
            <a:r>
              <a:rPr lang="en-US" dirty="0">
                <a:solidFill>
                  <a:schemeClr val="tx1">
                    <a:lumMod val="95000"/>
                  </a:schemeClr>
                </a:solidFill>
              </a:rPr>
              <a:t>.</a:t>
            </a:r>
          </a:p>
        </p:txBody>
      </p:sp>
      <p:cxnSp>
        <p:nvCxnSpPr>
          <p:cNvPr id="5" name="Straight Connector 4">
            <a:extLst>
              <a:ext uri="{FF2B5EF4-FFF2-40B4-BE49-F238E27FC236}">
                <a16:creationId xmlns:a16="http://schemas.microsoft.com/office/drawing/2014/main" id="{2E045E36-2EB6-8478-D3D4-5B8FD147F228}"/>
              </a:ext>
            </a:extLst>
          </p:cNvPr>
          <p:cNvCxnSpPr/>
          <p:nvPr/>
        </p:nvCxnSpPr>
        <p:spPr>
          <a:xfrm>
            <a:off x="1027611" y="2111819"/>
            <a:ext cx="10206446"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986D6C0-4340-E9E6-643D-3FA5A5D52298}"/>
              </a:ext>
            </a:extLst>
          </p:cNvPr>
          <p:cNvSpPr txBox="1">
            <a:spLocks/>
          </p:cNvSpPr>
          <p:nvPr/>
        </p:nvSpPr>
        <p:spPr>
          <a:xfrm>
            <a:off x="905144" y="2220662"/>
            <a:ext cx="3373484"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Solution then must contain:</a:t>
            </a:r>
            <a:endParaRPr lang="en-US" dirty="0">
              <a:solidFill>
                <a:schemeClr val="tx1">
                  <a:lumMod val="95000"/>
                </a:schemeClr>
              </a:solidFill>
            </a:endParaRPr>
          </a:p>
        </p:txBody>
      </p:sp>
      <p:sp>
        <p:nvSpPr>
          <p:cNvPr id="8" name="Content Placeholder 3">
            <a:extLst>
              <a:ext uri="{FF2B5EF4-FFF2-40B4-BE49-F238E27FC236}">
                <a16:creationId xmlns:a16="http://schemas.microsoft.com/office/drawing/2014/main" id="{C06FAEE3-8058-6699-63B5-32954D2F96C7}"/>
              </a:ext>
            </a:extLst>
          </p:cNvPr>
          <p:cNvSpPr txBox="1">
            <a:spLocks/>
          </p:cNvSpPr>
          <p:nvPr/>
        </p:nvSpPr>
        <p:spPr>
          <a:xfrm>
            <a:off x="3745769" y="3809990"/>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sp>
        <p:nvSpPr>
          <p:cNvPr id="9" name="Content Placeholder 3">
            <a:extLst>
              <a:ext uri="{FF2B5EF4-FFF2-40B4-BE49-F238E27FC236}">
                <a16:creationId xmlns:a16="http://schemas.microsoft.com/office/drawing/2014/main" id="{EE03D274-AE1C-3C5B-4320-6B5B0B04E609}"/>
              </a:ext>
            </a:extLst>
          </p:cNvPr>
          <p:cNvSpPr txBox="1">
            <a:spLocks/>
          </p:cNvSpPr>
          <p:nvPr/>
        </p:nvSpPr>
        <p:spPr>
          <a:xfrm>
            <a:off x="7950928" y="3809990"/>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grpSp>
        <p:nvGrpSpPr>
          <p:cNvPr id="42" name="Group 41">
            <a:extLst>
              <a:ext uri="{FF2B5EF4-FFF2-40B4-BE49-F238E27FC236}">
                <a16:creationId xmlns:a16="http://schemas.microsoft.com/office/drawing/2014/main" id="{8AA9B650-3B30-0B96-28FD-635C7168C7CD}"/>
              </a:ext>
            </a:extLst>
          </p:cNvPr>
          <p:cNvGrpSpPr/>
          <p:nvPr/>
        </p:nvGrpSpPr>
        <p:grpSpPr>
          <a:xfrm>
            <a:off x="623746" y="3331022"/>
            <a:ext cx="2755719" cy="1430083"/>
            <a:chOff x="1076596" y="3635821"/>
            <a:chExt cx="2755719" cy="1430083"/>
          </a:xfrm>
        </p:grpSpPr>
        <p:sp>
          <p:nvSpPr>
            <p:cNvPr id="12" name="Oval 11">
              <a:extLst>
                <a:ext uri="{FF2B5EF4-FFF2-40B4-BE49-F238E27FC236}">
                  <a16:creationId xmlns:a16="http://schemas.microsoft.com/office/drawing/2014/main" id="{502A7903-33AA-20CA-6056-E449CD153602}"/>
                </a:ext>
              </a:extLst>
            </p:cNvPr>
            <p:cNvSpPr/>
            <p:nvPr/>
          </p:nvSpPr>
          <p:spPr>
            <a:xfrm>
              <a:off x="1076596"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sp>
          <p:nvSpPr>
            <p:cNvPr id="13" name="Oval 12">
              <a:extLst>
                <a:ext uri="{FF2B5EF4-FFF2-40B4-BE49-F238E27FC236}">
                  <a16:creationId xmlns:a16="http://schemas.microsoft.com/office/drawing/2014/main" id="{0FD93DAC-F4F3-4C61-62EA-9F6882976C82}"/>
                </a:ext>
              </a:extLst>
            </p:cNvPr>
            <p:cNvSpPr/>
            <p:nvPr/>
          </p:nvSpPr>
          <p:spPr>
            <a:xfrm>
              <a:off x="2023110"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01632E78-4134-5A7D-CDF7-E8FF23ACEA1E}"/>
                    </a:ext>
                  </a:extLst>
                </p:cNvPr>
                <p:cNvSpPr txBox="1">
                  <a:spLocks/>
                </p:cNvSpPr>
                <p:nvPr/>
              </p:nvSpPr>
              <p:spPr>
                <a:xfrm>
                  <a:off x="2849334"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≥2</m:t>
                        </m:r>
                      </m:oMath>
                    </m:oMathPara>
                  </a14:m>
                  <a:endParaRPr lang="en-US" dirty="0">
                    <a:solidFill>
                      <a:schemeClr val="tx1">
                        <a:lumMod val="95000"/>
                      </a:schemeClr>
                    </a:solidFill>
                  </a:endParaRPr>
                </a:p>
              </p:txBody>
            </p:sp>
          </mc:Choice>
          <mc:Fallback xmlns="">
            <p:sp>
              <p:nvSpPr>
                <p:cNvPr id="16" name="Content Placeholder 3">
                  <a:extLst>
                    <a:ext uri="{FF2B5EF4-FFF2-40B4-BE49-F238E27FC236}">
                      <a16:creationId xmlns:a16="http://schemas.microsoft.com/office/drawing/2014/main" id="{01632E78-4134-5A7D-CDF7-E8FF23ACEA1E}"/>
                    </a:ext>
                  </a:extLst>
                </p:cNvPr>
                <p:cNvSpPr txBox="1">
                  <a:spLocks noRot="1" noChangeAspect="1" noMove="1" noResize="1" noEditPoints="1" noAdjustHandles="1" noChangeArrowheads="1" noChangeShapeType="1" noTextEdit="1"/>
                </p:cNvSpPr>
                <p:nvPr/>
              </p:nvSpPr>
              <p:spPr>
                <a:xfrm>
                  <a:off x="2849334" y="3753382"/>
                  <a:ext cx="982981" cy="496398"/>
                </a:xfrm>
                <a:prstGeom prst="rect">
                  <a:avLst/>
                </a:prstGeom>
                <a:blipFill>
                  <a:blip r:embed="rId3"/>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3">
                  <a:extLst>
                    <a:ext uri="{FF2B5EF4-FFF2-40B4-BE49-F238E27FC236}">
                      <a16:creationId xmlns:a16="http://schemas.microsoft.com/office/drawing/2014/main" id="{5880B7CA-22C6-2AFB-0582-86C94610A4A9}"/>
                    </a:ext>
                  </a:extLst>
                </p:cNvPr>
                <p:cNvSpPr txBox="1">
                  <a:spLocks/>
                </p:cNvSpPr>
                <p:nvPr/>
              </p:nvSpPr>
              <p:spPr>
                <a:xfrm>
                  <a:off x="2849333" y="4569506"/>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17" name="Content Placeholder 3">
                  <a:extLst>
                    <a:ext uri="{FF2B5EF4-FFF2-40B4-BE49-F238E27FC236}">
                      <a16:creationId xmlns:a16="http://schemas.microsoft.com/office/drawing/2014/main" id="{5880B7CA-22C6-2AFB-0582-86C94610A4A9}"/>
                    </a:ext>
                  </a:extLst>
                </p:cNvPr>
                <p:cNvSpPr txBox="1">
                  <a:spLocks noRot="1" noChangeAspect="1" noMove="1" noResize="1" noEditPoints="1" noAdjustHandles="1" noChangeArrowheads="1" noChangeShapeType="1" noTextEdit="1"/>
                </p:cNvSpPr>
                <p:nvPr/>
              </p:nvSpPr>
              <p:spPr>
                <a:xfrm>
                  <a:off x="2849333" y="4569506"/>
                  <a:ext cx="982981" cy="496398"/>
                </a:xfrm>
                <a:prstGeom prst="rect">
                  <a:avLst/>
                </a:prstGeom>
                <a:blipFill>
                  <a:blip r:embed="rId4"/>
                  <a:stretch>
                    <a:fillRect/>
                  </a:stretch>
                </a:blipFill>
                <a:ln>
                  <a:solidFill>
                    <a:schemeClr val="accent4"/>
                  </a:solidFill>
                </a:ln>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B4C5ED04-E272-2AFE-CB64-19ECA419F936}"/>
              </a:ext>
            </a:extLst>
          </p:cNvPr>
          <p:cNvGrpSpPr/>
          <p:nvPr/>
        </p:nvGrpSpPr>
        <p:grpSpPr>
          <a:xfrm>
            <a:off x="4723285" y="2869482"/>
            <a:ext cx="2776368" cy="2503503"/>
            <a:chOff x="4735278" y="3635821"/>
            <a:chExt cx="2776368" cy="2503503"/>
          </a:xfrm>
        </p:grpSpPr>
        <p:sp>
          <p:nvSpPr>
            <p:cNvPr id="18" name="Oval 17">
              <a:extLst>
                <a:ext uri="{FF2B5EF4-FFF2-40B4-BE49-F238E27FC236}">
                  <a16:creationId xmlns:a16="http://schemas.microsoft.com/office/drawing/2014/main" id="{8824E2EF-5042-3B58-C357-88B592F89912}"/>
                </a:ext>
              </a:extLst>
            </p:cNvPr>
            <p:cNvSpPr/>
            <p:nvPr/>
          </p:nvSpPr>
          <p:spPr>
            <a:xfrm>
              <a:off x="4751072"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mc:AlternateContent xmlns:mc="http://schemas.openxmlformats.org/markup-compatibility/2006" xmlns:a14="http://schemas.microsoft.com/office/drawing/2010/main">
          <mc:Choice Requires="a14">
            <p:sp>
              <p:nvSpPr>
                <p:cNvPr id="20" name="Content Placeholder 3">
                  <a:extLst>
                    <a:ext uri="{FF2B5EF4-FFF2-40B4-BE49-F238E27FC236}">
                      <a16:creationId xmlns:a16="http://schemas.microsoft.com/office/drawing/2014/main" id="{1375C533-3297-4845-0407-ACE03D26B25B}"/>
                    </a:ext>
                  </a:extLst>
                </p:cNvPr>
                <p:cNvSpPr txBox="1">
                  <a:spLocks/>
                </p:cNvSpPr>
                <p:nvPr/>
              </p:nvSpPr>
              <p:spPr>
                <a:xfrm>
                  <a:off x="6523810"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20" name="Content Placeholder 3">
                  <a:extLst>
                    <a:ext uri="{FF2B5EF4-FFF2-40B4-BE49-F238E27FC236}">
                      <a16:creationId xmlns:a16="http://schemas.microsoft.com/office/drawing/2014/main" id="{1375C533-3297-4845-0407-ACE03D26B25B}"/>
                    </a:ext>
                  </a:extLst>
                </p:cNvPr>
                <p:cNvSpPr txBox="1">
                  <a:spLocks noRot="1" noChangeAspect="1" noMove="1" noResize="1" noEditPoints="1" noAdjustHandles="1" noChangeArrowheads="1" noChangeShapeType="1" noTextEdit="1"/>
                </p:cNvSpPr>
                <p:nvPr/>
              </p:nvSpPr>
              <p:spPr>
                <a:xfrm>
                  <a:off x="6523810" y="3753382"/>
                  <a:ext cx="982981" cy="496398"/>
                </a:xfrm>
                <a:prstGeom prst="rect">
                  <a:avLst/>
                </a:prstGeom>
                <a:blipFill>
                  <a:blip r:embed="rId5"/>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3">
                  <a:extLst>
                    <a:ext uri="{FF2B5EF4-FFF2-40B4-BE49-F238E27FC236}">
                      <a16:creationId xmlns:a16="http://schemas.microsoft.com/office/drawing/2014/main" id="{3A75052C-73A9-92F9-8C88-C24D66FCF9EC}"/>
                    </a:ext>
                  </a:extLst>
                </p:cNvPr>
                <p:cNvSpPr txBox="1">
                  <a:spLocks/>
                </p:cNvSpPr>
                <p:nvPr/>
              </p:nvSpPr>
              <p:spPr>
                <a:xfrm>
                  <a:off x="6528665" y="4541501"/>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≥4</m:t>
                        </m:r>
                      </m:oMath>
                    </m:oMathPara>
                  </a14:m>
                  <a:endParaRPr lang="en-US" dirty="0">
                    <a:solidFill>
                      <a:schemeClr val="tx1">
                        <a:lumMod val="95000"/>
                      </a:schemeClr>
                    </a:solidFill>
                  </a:endParaRPr>
                </a:p>
              </p:txBody>
            </p:sp>
          </mc:Choice>
          <mc:Fallback xmlns="">
            <p:sp>
              <p:nvSpPr>
                <p:cNvPr id="21" name="Content Placeholder 3">
                  <a:extLst>
                    <a:ext uri="{FF2B5EF4-FFF2-40B4-BE49-F238E27FC236}">
                      <a16:creationId xmlns:a16="http://schemas.microsoft.com/office/drawing/2014/main" id="{3A75052C-73A9-92F9-8C88-C24D66FCF9EC}"/>
                    </a:ext>
                  </a:extLst>
                </p:cNvPr>
                <p:cNvSpPr txBox="1">
                  <a:spLocks noRot="1" noChangeAspect="1" noMove="1" noResize="1" noEditPoints="1" noAdjustHandles="1" noChangeArrowheads="1" noChangeShapeType="1" noTextEdit="1"/>
                </p:cNvSpPr>
                <p:nvPr/>
              </p:nvSpPr>
              <p:spPr>
                <a:xfrm>
                  <a:off x="6528665" y="4541501"/>
                  <a:ext cx="982981" cy="496398"/>
                </a:xfrm>
                <a:prstGeom prst="rect">
                  <a:avLst/>
                </a:prstGeom>
                <a:blipFill>
                  <a:blip r:embed="rId6"/>
                  <a:stretch>
                    <a:fillRect/>
                  </a:stretch>
                </a:blipFill>
                <a:ln>
                  <a:solidFill>
                    <a:schemeClr val="accent4"/>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020BBA7A-1414-3642-698B-1D513BB06BA6}"/>
                </a:ext>
              </a:extLst>
            </p:cNvPr>
            <p:cNvSpPr/>
            <p:nvPr/>
          </p:nvSpPr>
          <p:spPr>
            <a:xfrm>
              <a:off x="473527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3" name="Oval 22">
              <a:extLst>
                <a:ext uri="{FF2B5EF4-FFF2-40B4-BE49-F238E27FC236}">
                  <a16:creationId xmlns:a16="http://schemas.microsoft.com/office/drawing/2014/main" id="{8BC91006-54AE-23E8-AAA3-C460650FDA28}"/>
                </a:ext>
              </a:extLst>
            </p:cNvPr>
            <p:cNvSpPr/>
            <p:nvPr/>
          </p:nvSpPr>
          <p:spPr>
            <a:xfrm>
              <a:off x="557075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4" name="Oval 23">
              <a:extLst>
                <a:ext uri="{FF2B5EF4-FFF2-40B4-BE49-F238E27FC236}">
                  <a16:creationId xmlns:a16="http://schemas.microsoft.com/office/drawing/2014/main" id="{DA4A07D6-04BA-4EFF-6F6B-2F9E69734383}"/>
                </a:ext>
              </a:extLst>
            </p:cNvPr>
            <p:cNvSpPr/>
            <p:nvPr/>
          </p:nvSpPr>
          <p:spPr>
            <a:xfrm>
              <a:off x="4738556"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5" name="Oval 24">
              <a:extLst>
                <a:ext uri="{FF2B5EF4-FFF2-40B4-BE49-F238E27FC236}">
                  <a16:creationId xmlns:a16="http://schemas.microsoft.com/office/drawing/2014/main" id="{B14E689B-5D38-4873-0192-F1E7D94C609B}"/>
                </a:ext>
              </a:extLst>
            </p:cNvPr>
            <p:cNvSpPr/>
            <p:nvPr/>
          </p:nvSpPr>
          <p:spPr>
            <a:xfrm>
              <a:off x="5570757"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grpSp>
        <p:nvGrpSpPr>
          <p:cNvPr id="44" name="Group 43">
            <a:extLst>
              <a:ext uri="{FF2B5EF4-FFF2-40B4-BE49-F238E27FC236}">
                <a16:creationId xmlns:a16="http://schemas.microsoft.com/office/drawing/2014/main" id="{09F5C228-535B-3294-425E-BBFC9032912D}"/>
              </a:ext>
            </a:extLst>
          </p:cNvPr>
          <p:cNvGrpSpPr/>
          <p:nvPr/>
        </p:nvGrpSpPr>
        <p:grpSpPr>
          <a:xfrm>
            <a:off x="8985066" y="2451449"/>
            <a:ext cx="2737748" cy="3239603"/>
            <a:chOff x="8501210" y="2738824"/>
            <a:chExt cx="2737748" cy="3239603"/>
          </a:xfrm>
        </p:grpSpPr>
        <mc:AlternateContent xmlns:mc="http://schemas.openxmlformats.org/markup-compatibility/2006" xmlns:a14="http://schemas.microsoft.com/office/drawing/2010/main">
          <mc:Choice Requires="a14">
            <p:sp>
              <p:nvSpPr>
                <p:cNvPr id="29" name="Content Placeholder 3">
                  <a:extLst>
                    <a:ext uri="{FF2B5EF4-FFF2-40B4-BE49-F238E27FC236}">
                      <a16:creationId xmlns:a16="http://schemas.microsoft.com/office/drawing/2014/main" id="{00576BCD-2512-A204-5AF3-6E97762694C9}"/>
                    </a:ext>
                  </a:extLst>
                </p:cNvPr>
                <p:cNvSpPr txBox="1">
                  <a:spLocks/>
                </p:cNvSpPr>
                <p:nvPr/>
              </p:nvSpPr>
              <p:spPr>
                <a:xfrm>
                  <a:off x="10247269"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29" name="Content Placeholder 3">
                  <a:extLst>
                    <a:ext uri="{FF2B5EF4-FFF2-40B4-BE49-F238E27FC236}">
                      <a16:creationId xmlns:a16="http://schemas.microsoft.com/office/drawing/2014/main" id="{00576BCD-2512-A204-5AF3-6E97762694C9}"/>
                    </a:ext>
                  </a:extLst>
                </p:cNvPr>
                <p:cNvSpPr txBox="1">
                  <a:spLocks noRot="1" noChangeAspect="1" noMove="1" noResize="1" noEditPoints="1" noAdjustHandles="1" noChangeArrowheads="1" noChangeShapeType="1" noTextEdit="1"/>
                </p:cNvSpPr>
                <p:nvPr/>
              </p:nvSpPr>
              <p:spPr>
                <a:xfrm>
                  <a:off x="10247269" y="3753382"/>
                  <a:ext cx="982981" cy="496398"/>
                </a:xfrm>
                <a:prstGeom prst="rect">
                  <a:avLst/>
                </a:prstGeom>
                <a:blipFill>
                  <a:blip r:embed="rId7"/>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3">
                  <a:extLst>
                    <a:ext uri="{FF2B5EF4-FFF2-40B4-BE49-F238E27FC236}">
                      <a16:creationId xmlns:a16="http://schemas.microsoft.com/office/drawing/2014/main" id="{A3A91D1F-DE19-91F3-0612-BB34A5270F9B}"/>
                    </a:ext>
                  </a:extLst>
                </p:cNvPr>
                <p:cNvSpPr txBox="1">
                  <a:spLocks/>
                </p:cNvSpPr>
                <p:nvPr/>
              </p:nvSpPr>
              <p:spPr>
                <a:xfrm>
                  <a:off x="10255977" y="4541501"/>
                  <a:ext cx="982981" cy="496398"/>
                </a:xfrm>
                <a:prstGeom prst="rect">
                  <a:avLst/>
                </a:prstGeom>
                <a:ln>
                  <a:solidFill>
                    <a:schemeClr val="accent4"/>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≥10</m:t>
                        </m:r>
                      </m:oMath>
                    </m:oMathPara>
                  </a14:m>
                  <a:endParaRPr lang="en-US" dirty="0">
                    <a:solidFill>
                      <a:schemeClr val="tx1">
                        <a:lumMod val="95000"/>
                      </a:schemeClr>
                    </a:solidFill>
                  </a:endParaRPr>
                </a:p>
              </p:txBody>
            </p:sp>
          </mc:Choice>
          <mc:Fallback xmlns="">
            <p:sp>
              <p:nvSpPr>
                <p:cNvPr id="30" name="Content Placeholder 3">
                  <a:extLst>
                    <a:ext uri="{FF2B5EF4-FFF2-40B4-BE49-F238E27FC236}">
                      <a16:creationId xmlns:a16="http://schemas.microsoft.com/office/drawing/2014/main" id="{A3A91D1F-DE19-91F3-0612-BB34A5270F9B}"/>
                    </a:ext>
                  </a:extLst>
                </p:cNvPr>
                <p:cNvSpPr txBox="1">
                  <a:spLocks noRot="1" noChangeAspect="1" noMove="1" noResize="1" noEditPoints="1" noAdjustHandles="1" noChangeArrowheads="1" noChangeShapeType="1" noTextEdit="1"/>
                </p:cNvSpPr>
                <p:nvPr/>
              </p:nvSpPr>
              <p:spPr>
                <a:xfrm>
                  <a:off x="10255977" y="4541501"/>
                  <a:ext cx="982981" cy="496398"/>
                </a:xfrm>
                <a:prstGeom prst="rect">
                  <a:avLst/>
                </a:prstGeom>
                <a:blipFill>
                  <a:blip r:embed="rId8"/>
                  <a:stretch>
                    <a:fillRect/>
                  </a:stretch>
                </a:blipFill>
                <a:ln>
                  <a:solidFill>
                    <a:schemeClr val="accent4"/>
                  </a:solidFill>
                </a:ln>
              </p:spPr>
              <p:txBody>
                <a:bodyPr/>
                <a:lstStyle/>
                <a:p>
                  <a:r>
                    <a:rPr lang="en-US">
                      <a:noFill/>
                    </a:rPr>
                    <a:t> </a:t>
                  </a:r>
                </a:p>
              </p:txBody>
            </p:sp>
          </mc:Fallback>
        </mc:AlternateContent>
        <p:sp>
          <p:nvSpPr>
            <p:cNvPr id="31" name="Oval 30">
              <a:extLst>
                <a:ext uri="{FF2B5EF4-FFF2-40B4-BE49-F238E27FC236}">
                  <a16:creationId xmlns:a16="http://schemas.microsoft.com/office/drawing/2014/main" id="{012DCBEF-656A-BCD8-0A8B-91B5E7501F8C}"/>
                </a:ext>
              </a:extLst>
            </p:cNvPr>
            <p:cNvSpPr/>
            <p:nvPr/>
          </p:nvSpPr>
          <p:spPr>
            <a:xfrm>
              <a:off x="850121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2" name="Oval 31">
              <a:extLst>
                <a:ext uri="{FF2B5EF4-FFF2-40B4-BE49-F238E27FC236}">
                  <a16:creationId xmlns:a16="http://schemas.microsoft.com/office/drawing/2014/main" id="{61F25918-A05F-DC51-CB74-B168E253281E}"/>
                </a:ext>
              </a:extLst>
            </p:cNvPr>
            <p:cNvSpPr/>
            <p:nvPr/>
          </p:nvSpPr>
          <p:spPr>
            <a:xfrm>
              <a:off x="933669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3" name="Oval 32">
              <a:extLst>
                <a:ext uri="{FF2B5EF4-FFF2-40B4-BE49-F238E27FC236}">
                  <a16:creationId xmlns:a16="http://schemas.microsoft.com/office/drawing/2014/main" id="{45A3A97A-A7FF-0800-FB42-1A43453401BF}"/>
                </a:ext>
              </a:extLst>
            </p:cNvPr>
            <p:cNvSpPr/>
            <p:nvPr/>
          </p:nvSpPr>
          <p:spPr>
            <a:xfrm>
              <a:off x="8504488"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4" name="Oval 33">
              <a:extLst>
                <a:ext uri="{FF2B5EF4-FFF2-40B4-BE49-F238E27FC236}">
                  <a16:creationId xmlns:a16="http://schemas.microsoft.com/office/drawing/2014/main" id="{B23DF842-1681-9527-AFF5-A090EAC55340}"/>
                </a:ext>
              </a:extLst>
            </p:cNvPr>
            <p:cNvSpPr/>
            <p:nvPr/>
          </p:nvSpPr>
          <p:spPr>
            <a:xfrm>
              <a:off x="9336689"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6" name="Oval 35">
              <a:extLst>
                <a:ext uri="{FF2B5EF4-FFF2-40B4-BE49-F238E27FC236}">
                  <a16:creationId xmlns:a16="http://schemas.microsoft.com/office/drawing/2014/main" id="{77171080-39E9-2074-04E2-0C9CB2FF9C5F}"/>
                </a:ext>
              </a:extLst>
            </p:cNvPr>
            <p:cNvSpPr/>
            <p:nvPr/>
          </p:nvSpPr>
          <p:spPr>
            <a:xfrm>
              <a:off x="851156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7" name="Oval 36">
              <a:extLst>
                <a:ext uri="{FF2B5EF4-FFF2-40B4-BE49-F238E27FC236}">
                  <a16:creationId xmlns:a16="http://schemas.microsoft.com/office/drawing/2014/main" id="{24AA5DE9-BEED-5112-AFB5-DDC1C57E7F8E}"/>
                </a:ext>
              </a:extLst>
            </p:cNvPr>
            <p:cNvSpPr/>
            <p:nvPr/>
          </p:nvSpPr>
          <p:spPr>
            <a:xfrm>
              <a:off x="934704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8" name="Oval 37">
              <a:extLst>
                <a:ext uri="{FF2B5EF4-FFF2-40B4-BE49-F238E27FC236}">
                  <a16:creationId xmlns:a16="http://schemas.microsoft.com/office/drawing/2014/main" id="{8BE8B601-B3D3-80A8-9E73-369E867F503D}"/>
                </a:ext>
              </a:extLst>
            </p:cNvPr>
            <p:cNvSpPr/>
            <p:nvPr/>
          </p:nvSpPr>
          <p:spPr>
            <a:xfrm>
              <a:off x="8514841"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9" name="Oval 38">
              <a:extLst>
                <a:ext uri="{FF2B5EF4-FFF2-40B4-BE49-F238E27FC236}">
                  <a16:creationId xmlns:a16="http://schemas.microsoft.com/office/drawing/2014/main" id="{94E99504-7FB9-1CB3-6E4D-16A9F2103D9B}"/>
                </a:ext>
              </a:extLst>
            </p:cNvPr>
            <p:cNvSpPr/>
            <p:nvPr/>
          </p:nvSpPr>
          <p:spPr>
            <a:xfrm>
              <a:off x="934704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0" name="Oval 39">
              <a:extLst>
                <a:ext uri="{FF2B5EF4-FFF2-40B4-BE49-F238E27FC236}">
                  <a16:creationId xmlns:a16="http://schemas.microsoft.com/office/drawing/2014/main" id="{5B1AA201-550C-BB11-F143-2005F5C75981}"/>
                </a:ext>
              </a:extLst>
            </p:cNvPr>
            <p:cNvSpPr/>
            <p:nvPr/>
          </p:nvSpPr>
          <p:spPr>
            <a:xfrm>
              <a:off x="10204292" y="273882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1" name="Oval 40">
              <a:extLst>
                <a:ext uri="{FF2B5EF4-FFF2-40B4-BE49-F238E27FC236}">
                  <a16:creationId xmlns:a16="http://schemas.microsoft.com/office/drawing/2014/main" id="{DE964EE2-A574-42E3-FB71-CF9A821C2EA4}"/>
                </a:ext>
              </a:extLst>
            </p:cNvPr>
            <p:cNvSpPr/>
            <p:nvPr/>
          </p:nvSpPr>
          <p:spPr>
            <a:xfrm>
              <a:off x="1020429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
        <p:nvSpPr>
          <p:cNvPr id="45" name="Content Placeholder 3">
            <a:extLst>
              <a:ext uri="{FF2B5EF4-FFF2-40B4-BE49-F238E27FC236}">
                <a16:creationId xmlns:a16="http://schemas.microsoft.com/office/drawing/2014/main" id="{0431E2E9-FECA-048D-3BF3-D5884991EE35}"/>
              </a:ext>
            </a:extLst>
          </p:cNvPr>
          <p:cNvSpPr txBox="1">
            <a:spLocks/>
          </p:cNvSpPr>
          <p:nvPr/>
        </p:nvSpPr>
        <p:spPr>
          <a:xfrm>
            <a:off x="1330466" y="6095789"/>
            <a:ext cx="9870082" cy="496398"/>
          </a:xfrm>
          <a:prstGeom prst="rect">
            <a:avLst/>
          </a:prstGeom>
          <a:ln>
            <a:solidFill>
              <a:schemeClr val="tx1">
                <a:lumMod val="9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Can all of these be replaced with </a:t>
            </a:r>
            <a:r>
              <a:rPr lang="en-US" dirty="0">
                <a:solidFill>
                  <a:schemeClr val="accent2"/>
                </a:solidFill>
              </a:rPr>
              <a:t>dime</a:t>
            </a:r>
            <a:r>
              <a:rPr lang="en-US" dirty="0"/>
              <a:t> instead which maintains or lowers the number of coins!</a:t>
            </a:r>
            <a:endParaRPr lang="en-US" dirty="0">
              <a:solidFill>
                <a:schemeClr val="tx1">
                  <a:lumMod val="95000"/>
                </a:schemeClr>
              </a:solidFill>
            </a:endParaRPr>
          </a:p>
        </p:txBody>
      </p:sp>
    </p:spTree>
    <p:extLst>
      <p:ext uri="{BB962C8B-B14F-4D97-AF65-F5344CB8AC3E}">
        <p14:creationId xmlns:p14="http://schemas.microsoft.com/office/powerpoint/2010/main" val="4045874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787A-E0AD-C1A8-9D5E-4F3D9B74D6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A36A23-FA39-668F-96C7-4759D670D174}"/>
              </a:ext>
            </a:extLst>
          </p:cNvPr>
          <p:cNvSpPr>
            <a:spLocks noGrp="1"/>
          </p:cNvSpPr>
          <p:nvPr>
            <p:ph type="title"/>
          </p:nvPr>
        </p:nvSpPr>
        <p:spPr>
          <a:xfrm>
            <a:off x="1143001" y="239692"/>
            <a:ext cx="9905998" cy="670351"/>
          </a:xfrm>
        </p:spPr>
        <p:txBody>
          <a:bodyPr/>
          <a:lstStyle/>
          <a:p>
            <a:pPr algn="ctr"/>
            <a:r>
              <a:rPr lang="en-US" dirty="0"/>
              <a:t>Making change proof</a:t>
            </a:r>
          </a:p>
        </p:txBody>
      </p:sp>
      <p:sp>
        <p:nvSpPr>
          <p:cNvPr id="7" name="Content Placeholder 3">
            <a:extLst>
              <a:ext uri="{FF2B5EF4-FFF2-40B4-BE49-F238E27FC236}">
                <a16:creationId xmlns:a16="http://schemas.microsoft.com/office/drawing/2014/main" id="{E0EABF1C-24EC-348B-09A0-391F76E54067}"/>
              </a:ext>
            </a:extLst>
          </p:cNvPr>
          <p:cNvSpPr txBox="1">
            <a:spLocks/>
          </p:cNvSpPr>
          <p:nvPr/>
        </p:nvSpPr>
        <p:spPr>
          <a:xfrm>
            <a:off x="905144" y="1145490"/>
            <a:ext cx="3373484"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Solution then must contain:</a:t>
            </a:r>
            <a:endParaRPr lang="en-US" dirty="0">
              <a:solidFill>
                <a:schemeClr val="tx1">
                  <a:lumMod val="95000"/>
                </a:schemeClr>
              </a:solidFill>
            </a:endParaRPr>
          </a:p>
        </p:txBody>
      </p:sp>
      <p:sp>
        <p:nvSpPr>
          <p:cNvPr id="8" name="Content Placeholder 3">
            <a:extLst>
              <a:ext uri="{FF2B5EF4-FFF2-40B4-BE49-F238E27FC236}">
                <a16:creationId xmlns:a16="http://schemas.microsoft.com/office/drawing/2014/main" id="{EF539237-6135-A9D2-C5A9-59C539CC38D6}"/>
              </a:ext>
            </a:extLst>
          </p:cNvPr>
          <p:cNvSpPr txBox="1">
            <a:spLocks/>
          </p:cNvSpPr>
          <p:nvPr/>
        </p:nvSpPr>
        <p:spPr>
          <a:xfrm>
            <a:off x="3745769" y="2734818"/>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sp>
        <p:nvSpPr>
          <p:cNvPr id="9" name="Content Placeholder 3">
            <a:extLst>
              <a:ext uri="{FF2B5EF4-FFF2-40B4-BE49-F238E27FC236}">
                <a16:creationId xmlns:a16="http://schemas.microsoft.com/office/drawing/2014/main" id="{B6605BF3-A680-C9A6-C929-D90AF2307C97}"/>
              </a:ext>
            </a:extLst>
          </p:cNvPr>
          <p:cNvSpPr txBox="1">
            <a:spLocks/>
          </p:cNvSpPr>
          <p:nvPr/>
        </p:nvSpPr>
        <p:spPr>
          <a:xfrm>
            <a:off x="7950928" y="2734818"/>
            <a:ext cx="608512" cy="496398"/>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OR</a:t>
            </a:r>
            <a:endParaRPr lang="en-US" dirty="0">
              <a:solidFill>
                <a:schemeClr val="tx1">
                  <a:lumMod val="95000"/>
                </a:schemeClr>
              </a:solidFill>
            </a:endParaRPr>
          </a:p>
        </p:txBody>
      </p:sp>
      <p:grpSp>
        <p:nvGrpSpPr>
          <p:cNvPr id="42" name="Group 41">
            <a:extLst>
              <a:ext uri="{FF2B5EF4-FFF2-40B4-BE49-F238E27FC236}">
                <a16:creationId xmlns:a16="http://schemas.microsoft.com/office/drawing/2014/main" id="{97CEBD20-8BBD-6AF8-44BF-77ED89CBC973}"/>
              </a:ext>
            </a:extLst>
          </p:cNvPr>
          <p:cNvGrpSpPr/>
          <p:nvPr/>
        </p:nvGrpSpPr>
        <p:grpSpPr>
          <a:xfrm>
            <a:off x="623746" y="2255850"/>
            <a:ext cx="2755719" cy="1430083"/>
            <a:chOff x="1076596" y="3635821"/>
            <a:chExt cx="2755719" cy="1430083"/>
          </a:xfrm>
        </p:grpSpPr>
        <p:sp>
          <p:nvSpPr>
            <p:cNvPr id="12" name="Oval 11">
              <a:extLst>
                <a:ext uri="{FF2B5EF4-FFF2-40B4-BE49-F238E27FC236}">
                  <a16:creationId xmlns:a16="http://schemas.microsoft.com/office/drawing/2014/main" id="{EA8A6D26-9454-E1D4-BCDC-DD417032867F}"/>
                </a:ext>
              </a:extLst>
            </p:cNvPr>
            <p:cNvSpPr/>
            <p:nvPr/>
          </p:nvSpPr>
          <p:spPr>
            <a:xfrm>
              <a:off x="1076596"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p:sp>
          <p:nvSpPr>
            <p:cNvPr id="13" name="Oval 12">
              <a:extLst>
                <a:ext uri="{FF2B5EF4-FFF2-40B4-BE49-F238E27FC236}">
                  <a16:creationId xmlns:a16="http://schemas.microsoft.com/office/drawing/2014/main" id="{C50761A2-0FE8-56E7-C4FF-07DD4C8DFFEF}"/>
                </a:ext>
              </a:extLst>
            </p:cNvPr>
            <p:cNvSpPr/>
            <p:nvPr/>
          </p:nvSpPr>
          <p:spPr>
            <a:xfrm>
              <a:off x="2023110"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43C4C794-518E-B7B4-6583-7ECC124EE330}"/>
                    </a:ext>
                  </a:extLst>
                </p:cNvPr>
                <p:cNvSpPr txBox="1">
                  <a:spLocks/>
                </p:cNvSpPr>
                <p:nvPr/>
              </p:nvSpPr>
              <p:spPr>
                <a:xfrm>
                  <a:off x="2849334"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≥2</m:t>
                        </m:r>
                      </m:oMath>
                    </m:oMathPara>
                  </a14:m>
                  <a:endParaRPr lang="en-US" dirty="0">
                    <a:solidFill>
                      <a:schemeClr val="tx1">
                        <a:lumMod val="95000"/>
                      </a:schemeClr>
                    </a:solidFill>
                  </a:endParaRPr>
                </a:p>
              </p:txBody>
            </p:sp>
          </mc:Choice>
          <mc:Fallback xmlns="">
            <p:sp>
              <p:nvSpPr>
                <p:cNvPr id="16" name="Content Placeholder 3">
                  <a:extLst>
                    <a:ext uri="{FF2B5EF4-FFF2-40B4-BE49-F238E27FC236}">
                      <a16:creationId xmlns:a16="http://schemas.microsoft.com/office/drawing/2014/main" id="{43C4C794-518E-B7B4-6583-7ECC124EE330}"/>
                    </a:ext>
                  </a:extLst>
                </p:cNvPr>
                <p:cNvSpPr txBox="1">
                  <a:spLocks noRot="1" noChangeAspect="1" noMove="1" noResize="1" noEditPoints="1" noAdjustHandles="1" noChangeArrowheads="1" noChangeShapeType="1" noTextEdit="1"/>
                </p:cNvSpPr>
                <p:nvPr/>
              </p:nvSpPr>
              <p:spPr>
                <a:xfrm>
                  <a:off x="2849334" y="3753382"/>
                  <a:ext cx="982981" cy="496398"/>
                </a:xfrm>
                <a:prstGeom prst="rect">
                  <a:avLst/>
                </a:prstGeom>
                <a:blipFill>
                  <a:blip r:embed="rId2"/>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3">
                  <a:extLst>
                    <a:ext uri="{FF2B5EF4-FFF2-40B4-BE49-F238E27FC236}">
                      <a16:creationId xmlns:a16="http://schemas.microsoft.com/office/drawing/2014/main" id="{093E8FFF-7D17-2A26-EFEA-866429BA27A9}"/>
                    </a:ext>
                  </a:extLst>
                </p:cNvPr>
                <p:cNvSpPr txBox="1">
                  <a:spLocks/>
                </p:cNvSpPr>
                <p:nvPr/>
              </p:nvSpPr>
              <p:spPr>
                <a:xfrm>
                  <a:off x="2849333" y="4569506"/>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17" name="Content Placeholder 3">
                  <a:extLst>
                    <a:ext uri="{FF2B5EF4-FFF2-40B4-BE49-F238E27FC236}">
                      <a16:creationId xmlns:a16="http://schemas.microsoft.com/office/drawing/2014/main" id="{093E8FFF-7D17-2A26-EFEA-866429BA27A9}"/>
                    </a:ext>
                  </a:extLst>
                </p:cNvPr>
                <p:cNvSpPr txBox="1">
                  <a:spLocks noRot="1" noChangeAspect="1" noMove="1" noResize="1" noEditPoints="1" noAdjustHandles="1" noChangeArrowheads="1" noChangeShapeType="1" noTextEdit="1"/>
                </p:cNvSpPr>
                <p:nvPr/>
              </p:nvSpPr>
              <p:spPr>
                <a:xfrm>
                  <a:off x="2849333" y="4569506"/>
                  <a:ext cx="982981" cy="496398"/>
                </a:xfrm>
                <a:prstGeom prst="rect">
                  <a:avLst/>
                </a:prstGeom>
                <a:blipFill>
                  <a:blip r:embed="rId3"/>
                  <a:stretch>
                    <a:fillRect/>
                  </a:stretch>
                </a:blipFill>
                <a:ln>
                  <a:solidFill>
                    <a:schemeClr val="accent4"/>
                  </a:solidFill>
                </a:ln>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AFFFD541-9806-8EF2-36E8-6E27BE35A7E8}"/>
              </a:ext>
            </a:extLst>
          </p:cNvPr>
          <p:cNvGrpSpPr/>
          <p:nvPr/>
        </p:nvGrpSpPr>
        <p:grpSpPr>
          <a:xfrm>
            <a:off x="4723285" y="1794310"/>
            <a:ext cx="2776368" cy="2503503"/>
            <a:chOff x="4735278" y="3635821"/>
            <a:chExt cx="2776368" cy="2503503"/>
          </a:xfrm>
        </p:grpSpPr>
        <p:sp>
          <p:nvSpPr>
            <p:cNvPr id="18" name="Oval 17">
              <a:extLst>
                <a:ext uri="{FF2B5EF4-FFF2-40B4-BE49-F238E27FC236}">
                  <a16:creationId xmlns:a16="http://schemas.microsoft.com/office/drawing/2014/main" id="{4EB38AA2-45B9-980D-946B-DD6A916F421D}"/>
                </a:ext>
              </a:extLst>
            </p:cNvPr>
            <p:cNvSpPr/>
            <p:nvPr/>
          </p:nvSpPr>
          <p:spPr>
            <a:xfrm>
              <a:off x="4751072" y="3635821"/>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.06</a:t>
              </a:r>
            </a:p>
          </p:txBody>
        </p:sp>
        <mc:AlternateContent xmlns:mc="http://schemas.openxmlformats.org/markup-compatibility/2006" xmlns:a14="http://schemas.microsoft.com/office/drawing/2010/main">
          <mc:Choice Requires="a14">
            <p:sp>
              <p:nvSpPr>
                <p:cNvPr id="20" name="Content Placeholder 3">
                  <a:extLst>
                    <a:ext uri="{FF2B5EF4-FFF2-40B4-BE49-F238E27FC236}">
                      <a16:creationId xmlns:a16="http://schemas.microsoft.com/office/drawing/2014/main" id="{489C9171-EC4E-B7DE-5B4E-F0B6DAC335AD}"/>
                    </a:ext>
                  </a:extLst>
                </p:cNvPr>
                <p:cNvSpPr txBox="1">
                  <a:spLocks/>
                </p:cNvSpPr>
                <p:nvPr/>
              </p:nvSpPr>
              <p:spPr>
                <a:xfrm>
                  <a:off x="6523810"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=1</m:t>
                        </m:r>
                      </m:oMath>
                    </m:oMathPara>
                  </a14:m>
                  <a:endParaRPr lang="en-US" dirty="0">
                    <a:solidFill>
                      <a:schemeClr val="tx1">
                        <a:lumMod val="95000"/>
                      </a:schemeClr>
                    </a:solidFill>
                  </a:endParaRPr>
                </a:p>
              </p:txBody>
            </p:sp>
          </mc:Choice>
          <mc:Fallback xmlns="">
            <p:sp>
              <p:nvSpPr>
                <p:cNvPr id="20" name="Content Placeholder 3">
                  <a:extLst>
                    <a:ext uri="{FF2B5EF4-FFF2-40B4-BE49-F238E27FC236}">
                      <a16:creationId xmlns:a16="http://schemas.microsoft.com/office/drawing/2014/main" id="{489C9171-EC4E-B7DE-5B4E-F0B6DAC335AD}"/>
                    </a:ext>
                  </a:extLst>
                </p:cNvPr>
                <p:cNvSpPr txBox="1">
                  <a:spLocks noRot="1" noChangeAspect="1" noMove="1" noResize="1" noEditPoints="1" noAdjustHandles="1" noChangeArrowheads="1" noChangeShapeType="1" noTextEdit="1"/>
                </p:cNvSpPr>
                <p:nvPr/>
              </p:nvSpPr>
              <p:spPr>
                <a:xfrm>
                  <a:off x="6523810" y="3753382"/>
                  <a:ext cx="982981" cy="496398"/>
                </a:xfrm>
                <a:prstGeom prst="rect">
                  <a:avLst/>
                </a:prstGeom>
                <a:blipFill>
                  <a:blip r:embed="rId4"/>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3">
                  <a:extLst>
                    <a:ext uri="{FF2B5EF4-FFF2-40B4-BE49-F238E27FC236}">
                      <a16:creationId xmlns:a16="http://schemas.microsoft.com/office/drawing/2014/main" id="{B695FD01-FFFA-D2B7-CB2B-2EDA55556ADA}"/>
                    </a:ext>
                  </a:extLst>
                </p:cNvPr>
                <p:cNvSpPr txBox="1">
                  <a:spLocks/>
                </p:cNvSpPr>
                <p:nvPr/>
              </p:nvSpPr>
              <p:spPr>
                <a:xfrm>
                  <a:off x="6528665" y="4541501"/>
                  <a:ext cx="982981" cy="496398"/>
                </a:xfrm>
                <a:prstGeom prst="rect">
                  <a:avLst/>
                </a:prstGeom>
                <a:ln>
                  <a:solidFill>
                    <a:schemeClr val="accent4"/>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≥4</m:t>
                        </m:r>
                      </m:oMath>
                    </m:oMathPara>
                  </a14:m>
                  <a:endParaRPr lang="en-US" dirty="0">
                    <a:solidFill>
                      <a:schemeClr val="tx1">
                        <a:lumMod val="95000"/>
                      </a:schemeClr>
                    </a:solidFill>
                  </a:endParaRPr>
                </a:p>
              </p:txBody>
            </p:sp>
          </mc:Choice>
          <mc:Fallback xmlns="">
            <p:sp>
              <p:nvSpPr>
                <p:cNvPr id="21" name="Content Placeholder 3">
                  <a:extLst>
                    <a:ext uri="{FF2B5EF4-FFF2-40B4-BE49-F238E27FC236}">
                      <a16:creationId xmlns:a16="http://schemas.microsoft.com/office/drawing/2014/main" id="{B695FD01-FFFA-D2B7-CB2B-2EDA55556ADA}"/>
                    </a:ext>
                  </a:extLst>
                </p:cNvPr>
                <p:cNvSpPr txBox="1">
                  <a:spLocks noRot="1" noChangeAspect="1" noMove="1" noResize="1" noEditPoints="1" noAdjustHandles="1" noChangeArrowheads="1" noChangeShapeType="1" noTextEdit="1"/>
                </p:cNvSpPr>
                <p:nvPr/>
              </p:nvSpPr>
              <p:spPr>
                <a:xfrm>
                  <a:off x="6528665" y="4541501"/>
                  <a:ext cx="982981" cy="496398"/>
                </a:xfrm>
                <a:prstGeom prst="rect">
                  <a:avLst/>
                </a:prstGeom>
                <a:blipFill>
                  <a:blip r:embed="rId5"/>
                  <a:stretch>
                    <a:fillRect/>
                  </a:stretch>
                </a:blipFill>
                <a:ln>
                  <a:solidFill>
                    <a:schemeClr val="accent4"/>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EC9236FE-AF99-18A4-4BBD-8FD80A2F39C0}"/>
                </a:ext>
              </a:extLst>
            </p:cNvPr>
            <p:cNvSpPr/>
            <p:nvPr/>
          </p:nvSpPr>
          <p:spPr>
            <a:xfrm>
              <a:off x="473527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3" name="Oval 22">
              <a:extLst>
                <a:ext uri="{FF2B5EF4-FFF2-40B4-BE49-F238E27FC236}">
                  <a16:creationId xmlns:a16="http://schemas.microsoft.com/office/drawing/2014/main" id="{E69C655B-0EF4-BE50-4355-4CFAB9194E2F}"/>
                </a:ext>
              </a:extLst>
            </p:cNvPr>
            <p:cNvSpPr/>
            <p:nvPr/>
          </p:nvSpPr>
          <p:spPr>
            <a:xfrm>
              <a:off x="5570758" y="4569506"/>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4" name="Oval 23">
              <a:extLst>
                <a:ext uri="{FF2B5EF4-FFF2-40B4-BE49-F238E27FC236}">
                  <a16:creationId xmlns:a16="http://schemas.microsoft.com/office/drawing/2014/main" id="{26A52E50-46B4-129F-8D21-9CC15F6AE1E8}"/>
                </a:ext>
              </a:extLst>
            </p:cNvPr>
            <p:cNvSpPr/>
            <p:nvPr/>
          </p:nvSpPr>
          <p:spPr>
            <a:xfrm>
              <a:off x="4738556"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25" name="Oval 24">
              <a:extLst>
                <a:ext uri="{FF2B5EF4-FFF2-40B4-BE49-F238E27FC236}">
                  <a16:creationId xmlns:a16="http://schemas.microsoft.com/office/drawing/2014/main" id="{6EAD60B0-D7BF-B2BE-D2AC-A857F2BA5661}"/>
                </a:ext>
              </a:extLst>
            </p:cNvPr>
            <p:cNvSpPr/>
            <p:nvPr/>
          </p:nvSpPr>
          <p:spPr>
            <a:xfrm>
              <a:off x="5570757" y="5399095"/>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grpSp>
        <p:nvGrpSpPr>
          <p:cNvPr id="44" name="Group 43">
            <a:extLst>
              <a:ext uri="{FF2B5EF4-FFF2-40B4-BE49-F238E27FC236}">
                <a16:creationId xmlns:a16="http://schemas.microsoft.com/office/drawing/2014/main" id="{A5117452-9400-A66B-308A-A70C6816CCA9}"/>
              </a:ext>
            </a:extLst>
          </p:cNvPr>
          <p:cNvGrpSpPr/>
          <p:nvPr/>
        </p:nvGrpSpPr>
        <p:grpSpPr>
          <a:xfrm>
            <a:off x="8985066" y="1376277"/>
            <a:ext cx="2737748" cy="3239603"/>
            <a:chOff x="8501210" y="2738824"/>
            <a:chExt cx="2737748" cy="3239603"/>
          </a:xfrm>
        </p:grpSpPr>
        <mc:AlternateContent xmlns:mc="http://schemas.openxmlformats.org/markup-compatibility/2006" xmlns:a14="http://schemas.microsoft.com/office/drawing/2010/main">
          <mc:Choice Requires="a14">
            <p:sp>
              <p:nvSpPr>
                <p:cNvPr id="29" name="Content Placeholder 3">
                  <a:extLst>
                    <a:ext uri="{FF2B5EF4-FFF2-40B4-BE49-F238E27FC236}">
                      <a16:creationId xmlns:a16="http://schemas.microsoft.com/office/drawing/2014/main" id="{9F55B9E2-E209-B27C-BA52-B5230BC03256}"/>
                    </a:ext>
                  </a:extLst>
                </p:cNvPr>
                <p:cNvSpPr txBox="1">
                  <a:spLocks/>
                </p:cNvSpPr>
                <p:nvPr/>
              </p:nvSpPr>
              <p:spPr>
                <a:xfrm>
                  <a:off x="10247269" y="3753382"/>
                  <a:ext cx="982981" cy="496398"/>
                </a:xfrm>
                <a:prstGeom prst="rect">
                  <a:avLst/>
                </a:prstGeom>
                <a:ln>
                  <a:solidFill>
                    <a:schemeClr val="accent5"/>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b="0" i="0" smtClean="0">
                            <a:solidFill>
                              <a:schemeClr val="tx1">
                                <a:lumMod val="95000"/>
                              </a:schemeClr>
                            </a:solidFill>
                            <a:latin typeface="Cambria Math" panose="02040503050406030204" pitchFamily="18" charset="0"/>
                          </a:rPr>
                          <m:t>N</m:t>
                        </m:r>
                        <m:r>
                          <a:rPr lang="en-US" b="0" i="1" smtClean="0">
                            <a:solidFill>
                              <a:schemeClr val="tx1">
                                <a:lumMod val="95000"/>
                              </a:schemeClr>
                            </a:solidFill>
                            <a:latin typeface="Cambria Math" panose="02040503050406030204" pitchFamily="18" charset="0"/>
                          </a:rPr>
                          <m:t>=0</m:t>
                        </m:r>
                      </m:oMath>
                    </m:oMathPara>
                  </a14:m>
                  <a:endParaRPr lang="en-US" dirty="0">
                    <a:solidFill>
                      <a:schemeClr val="tx1">
                        <a:lumMod val="95000"/>
                      </a:schemeClr>
                    </a:solidFill>
                  </a:endParaRPr>
                </a:p>
              </p:txBody>
            </p:sp>
          </mc:Choice>
          <mc:Fallback xmlns="">
            <p:sp>
              <p:nvSpPr>
                <p:cNvPr id="29" name="Content Placeholder 3">
                  <a:extLst>
                    <a:ext uri="{FF2B5EF4-FFF2-40B4-BE49-F238E27FC236}">
                      <a16:creationId xmlns:a16="http://schemas.microsoft.com/office/drawing/2014/main" id="{9F55B9E2-E209-B27C-BA52-B5230BC03256}"/>
                    </a:ext>
                  </a:extLst>
                </p:cNvPr>
                <p:cNvSpPr txBox="1">
                  <a:spLocks noRot="1" noChangeAspect="1" noMove="1" noResize="1" noEditPoints="1" noAdjustHandles="1" noChangeArrowheads="1" noChangeShapeType="1" noTextEdit="1"/>
                </p:cNvSpPr>
                <p:nvPr/>
              </p:nvSpPr>
              <p:spPr>
                <a:xfrm>
                  <a:off x="10247269" y="3753382"/>
                  <a:ext cx="982981" cy="496398"/>
                </a:xfrm>
                <a:prstGeom prst="rect">
                  <a:avLst/>
                </a:prstGeom>
                <a:blipFill>
                  <a:blip r:embed="rId6"/>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3">
                  <a:extLst>
                    <a:ext uri="{FF2B5EF4-FFF2-40B4-BE49-F238E27FC236}">
                      <a16:creationId xmlns:a16="http://schemas.microsoft.com/office/drawing/2014/main" id="{0ECBDE46-6A3D-E223-8BAC-43DD575155B5}"/>
                    </a:ext>
                  </a:extLst>
                </p:cNvPr>
                <p:cNvSpPr txBox="1">
                  <a:spLocks/>
                </p:cNvSpPr>
                <p:nvPr/>
              </p:nvSpPr>
              <p:spPr>
                <a:xfrm>
                  <a:off x="10255977" y="4541501"/>
                  <a:ext cx="982981" cy="496398"/>
                </a:xfrm>
                <a:prstGeom prst="rect">
                  <a:avLst/>
                </a:prstGeom>
                <a:ln>
                  <a:solidFill>
                    <a:schemeClr val="accent4"/>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𝑃</m:t>
                        </m:r>
                        <m:r>
                          <a:rPr lang="en-US" b="0" i="1" smtClean="0">
                            <a:solidFill>
                              <a:schemeClr val="tx1">
                                <a:lumMod val="95000"/>
                              </a:schemeClr>
                            </a:solidFill>
                            <a:latin typeface="Cambria Math" panose="02040503050406030204" pitchFamily="18" charset="0"/>
                          </a:rPr>
                          <m:t>≥10</m:t>
                        </m:r>
                      </m:oMath>
                    </m:oMathPara>
                  </a14:m>
                  <a:endParaRPr lang="en-US" dirty="0">
                    <a:solidFill>
                      <a:schemeClr val="tx1">
                        <a:lumMod val="95000"/>
                      </a:schemeClr>
                    </a:solidFill>
                  </a:endParaRPr>
                </a:p>
              </p:txBody>
            </p:sp>
          </mc:Choice>
          <mc:Fallback xmlns="">
            <p:sp>
              <p:nvSpPr>
                <p:cNvPr id="30" name="Content Placeholder 3">
                  <a:extLst>
                    <a:ext uri="{FF2B5EF4-FFF2-40B4-BE49-F238E27FC236}">
                      <a16:creationId xmlns:a16="http://schemas.microsoft.com/office/drawing/2014/main" id="{0ECBDE46-6A3D-E223-8BAC-43DD575155B5}"/>
                    </a:ext>
                  </a:extLst>
                </p:cNvPr>
                <p:cNvSpPr txBox="1">
                  <a:spLocks noRot="1" noChangeAspect="1" noMove="1" noResize="1" noEditPoints="1" noAdjustHandles="1" noChangeArrowheads="1" noChangeShapeType="1" noTextEdit="1"/>
                </p:cNvSpPr>
                <p:nvPr/>
              </p:nvSpPr>
              <p:spPr>
                <a:xfrm>
                  <a:off x="10255977" y="4541501"/>
                  <a:ext cx="982981" cy="496398"/>
                </a:xfrm>
                <a:prstGeom prst="rect">
                  <a:avLst/>
                </a:prstGeom>
                <a:blipFill>
                  <a:blip r:embed="rId7"/>
                  <a:stretch>
                    <a:fillRect/>
                  </a:stretch>
                </a:blipFill>
                <a:ln>
                  <a:solidFill>
                    <a:schemeClr val="accent4"/>
                  </a:solidFill>
                </a:ln>
              </p:spPr>
              <p:txBody>
                <a:bodyPr/>
                <a:lstStyle/>
                <a:p>
                  <a:r>
                    <a:rPr lang="en-US">
                      <a:noFill/>
                    </a:rPr>
                    <a:t> </a:t>
                  </a:r>
                </a:p>
              </p:txBody>
            </p:sp>
          </mc:Fallback>
        </mc:AlternateContent>
        <p:sp>
          <p:nvSpPr>
            <p:cNvPr id="31" name="Oval 30">
              <a:extLst>
                <a:ext uri="{FF2B5EF4-FFF2-40B4-BE49-F238E27FC236}">
                  <a16:creationId xmlns:a16="http://schemas.microsoft.com/office/drawing/2014/main" id="{B5AD783E-42DF-A9FF-A354-CDC204ADE355}"/>
                </a:ext>
              </a:extLst>
            </p:cNvPr>
            <p:cNvSpPr/>
            <p:nvPr/>
          </p:nvSpPr>
          <p:spPr>
            <a:xfrm>
              <a:off x="850121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2" name="Oval 31">
              <a:extLst>
                <a:ext uri="{FF2B5EF4-FFF2-40B4-BE49-F238E27FC236}">
                  <a16:creationId xmlns:a16="http://schemas.microsoft.com/office/drawing/2014/main" id="{837B3635-F9CD-EF10-C7C7-EED463A05A52}"/>
                </a:ext>
              </a:extLst>
            </p:cNvPr>
            <p:cNvSpPr/>
            <p:nvPr/>
          </p:nvSpPr>
          <p:spPr>
            <a:xfrm>
              <a:off x="9336690" y="2742053"/>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3" name="Oval 32">
              <a:extLst>
                <a:ext uri="{FF2B5EF4-FFF2-40B4-BE49-F238E27FC236}">
                  <a16:creationId xmlns:a16="http://schemas.microsoft.com/office/drawing/2014/main" id="{462ED1BF-26DF-CB53-580C-78D8B381FCE2}"/>
                </a:ext>
              </a:extLst>
            </p:cNvPr>
            <p:cNvSpPr/>
            <p:nvPr/>
          </p:nvSpPr>
          <p:spPr>
            <a:xfrm>
              <a:off x="8504488"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4" name="Oval 33">
              <a:extLst>
                <a:ext uri="{FF2B5EF4-FFF2-40B4-BE49-F238E27FC236}">
                  <a16:creationId xmlns:a16="http://schemas.microsoft.com/office/drawing/2014/main" id="{36769FA1-0DE2-85C5-451F-9A4354E7ADF2}"/>
                </a:ext>
              </a:extLst>
            </p:cNvPr>
            <p:cNvSpPr/>
            <p:nvPr/>
          </p:nvSpPr>
          <p:spPr>
            <a:xfrm>
              <a:off x="9336689" y="3571642"/>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6" name="Oval 35">
              <a:extLst>
                <a:ext uri="{FF2B5EF4-FFF2-40B4-BE49-F238E27FC236}">
                  <a16:creationId xmlns:a16="http://schemas.microsoft.com/office/drawing/2014/main" id="{EC178A9E-C10B-1286-9764-31A898F8E3DB}"/>
                </a:ext>
              </a:extLst>
            </p:cNvPr>
            <p:cNvSpPr/>
            <p:nvPr/>
          </p:nvSpPr>
          <p:spPr>
            <a:xfrm>
              <a:off x="851156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7" name="Oval 36">
              <a:extLst>
                <a:ext uri="{FF2B5EF4-FFF2-40B4-BE49-F238E27FC236}">
                  <a16:creationId xmlns:a16="http://schemas.microsoft.com/office/drawing/2014/main" id="{9C3002F8-F876-4CDA-8906-CC12A7F8AF49}"/>
                </a:ext>
              </a:extLst>
            </p:cNvPr>
            <p:cNvSpPr/>
            <p:nvPr/>
          </p:nvSpPr>
          <p:spPr>
            <a:xfrm>
              <a:off x="9347043" y="4408609"/>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8" name="Oval 37">
              <a:extLst>
                <a:ext uri="{FF2B5EF4-FFF2-40B4-BE49-F238E27FC236}">
                  <a16:creationId xmlns:a16="http://schemas.microsoft.com/office/drawing/2014/main" id="{7B194CB1-58C9-FA2F-E5E6-FD2EE6CF099C}"/>
                </a:ext>
              </a:extLst>
            </p:cNvPr>
            <p:cNvSpPr/>
            <p:nvPr/>
          </p:nvSpPr>
          <p:spPr>
            <a:xfrm>
              <a:off x="8514841"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39" name="Oval 38">
              <a:extLst>
                <a:ext uri="{FF2B5EF4-FFF2-40B4-BE49-F238E27FC236}">
                  <a16:creationId xmlns:a16="http://schemas.microsoft.com/office/drawing/2014/main" id="{71E591EB-C2A1-FEA7-6588-25A5FAE10F34}"/>
                </a:ext>
              </a:extLst>
            </p:cNvPr>
            <p:cNvSpPr/>
            <p:nvPr/>
          </p:nvSpPr>
          <p:spPr>
            <a:xfrm>
              <a:off x="934704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0" name="Oval 39">
              <a:extLst>
                <a:ext uri="{FF2B5EF4-FFF2-40B4-BE49-F238E27FC236}">
                  <a16:creationId xmlns:a16="http://schemas.microsoft.com/office/drawing/2014/main" id="{907F1081-75E2-C6FF-ED3D-B77E3E9364EA}"/>
                </a:ext>
              </a:extLst>
            </p:cNvPr>
            <p:cNvSpPr/>
            <p:nvPr/>
          </p:nvSpPr>
          <p:spPr>
            <a:xfrm>
              <a:off x="10204292" y="2738824"/>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41" name="Oval 40">
              <a:extLst>
                <a:ext uri="{FF2B5EF4-FFF2-40B4-BE49-F238E27FC236}">
                  <a16:creationId xmlns:a16="http://schemas.microsoft.com/office/drawing/2014/main" id="{6A7B82CD-F06E-F681-D2EC-3D5C455FD46C}"/>
                </a:ext>
              </a:extLst>
            </p:cNvPr>
            <p:cNvSpPr/>
            <p:nvPr/>
          </p:nvSpPr>
          <p:spPr>
            <a:xfrm>
              <a:off x="10204292" y="5238198"/>
              <a:ext cx="740229" cy="740229"/>
            </a:xfrm>
            <a:prstGeom prst="ellipse">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
        <p:nvSpPr>
          <p:cNvPr id="45" name="Content Placeholder 3">
            <a:extLst>
              <a:ext uri="{FF2B5EF4-FFF2-40B4-BE49-F238E27FC236}">
                <a16:creationId xmlns:a16="http://schemas.microsoft.com/office/drawing/2014/main" id="{1B9D67E5-E304-9441-E96F-1A08F813D22A}"/>
              </a:ext>
            </a:extLst>
          </p:cNvPr>
          <p:cNvSpPr txBox="1">
            <a:spLocks/>
          </p:cNvSpPr>
          <p:nvPr/>
        </p:nvSpPr>
        <p:spPr>
          <a:xfrm>
            <a:off x="6127496" y="5689508"/>
            <a:ext cx="3249620" cy="987889"/>
          </a:xfrm>
          <a:prstGeom prst="rect">
            <a:avLst/>
          </a:prstGeom>
          <a:ln>
            <a:solidFill>
              <a:schemeClr val="tx1">
                <a:lumMod val="9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These two CAN be replaced with </a:t>
            </a:r>
            <a:r>
              <a:rPr lang="en-US" dirty="0">
                <a:solidFill>
                  <a:schemeClr val="accent2"/>
                </a:solidFill>
              </a:rPr>
              <a:t>dime</a:t>
            </a:r>
            <a:r>
              <a:rPr lang="en-US" dirty="0"/>
              <a:t> to lower number of coins!</a:t>
            </a:r>
            <a:endParaRPr lang="en-US" dirty="0">
              <a:solidFill>
                <a:schemeClr val="tx1">
                  <a:lumMod val="95000"/>
                </a:schemeClr>
              </a:solidFill>
            </a:endParaRPr>
          </a:p>
        </p:txBody>
      </p:sp>
      <p:cxnSp>
        <p:nvCxnSpPr>
          <p:cNvPr id="2" name="Straight Connector 1">
            <a:extLst>
              <a:ext uri="{FF2B5EF4-FFF2-40B4-BE49-F238E27FC236}">
                <a16:creationId xmlns:a16="http://schemas.microsoft.com/office/drawing/2014/main" id="{19980D9B-9BDE-01F7-A8BB-9822FE0E6728}"/>
              </a:ext>
            </a:extLst>
          </p:cNvPr>
          <p:cNvCxnSpPr>
            <a:cxnSpLocks/>
          </p:cNvCxnSpPr>
          <p:nvPr/>
        </p:nvCxnSpPr>
        <p:spPr>
          <a:xfrm>
            <a:off x="6008914" y="4541852"/>
            <a:ext cx="401934" cy="101488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C785E1-E364-8B25-A5D5-446B86B2CBE5}"/>
              </a:ext>
            </a:extLst>
          </p:cNvPr>
          <p:cNvCxnSpPr>
            <a:cxnSpLocks/>
          </p:cNvCxnSpPr>
          <p:nvPr/>
        </p:nvCxnSpPr>
        <p:spPr>
          <a:xfrm flipH="1">
            <a:off x="9107692" y="4748650"/>
            <a:ext cx="247488" cy="80808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14D70809-04FA-2469-2417-761965AC1879}"/>
              </a:ext>
            </a:extLst>
          </p:cNvPr>
          <p:cNvSpPr txBox="1">
            <a:spLocks/>
          </p:cNvSpPr>
          <p:nvPr/>
        </p:nvSpPr>
        <p:spPr>
          <a:xfrm>
            <a:off x="1224675" y="4914315"/>
            <a:ext cx="3554399" cy="1014886"/>
          </a:xfrm>
          <a:prstGeom prst="rect">
            <a:avLst/>
          </a:prstGeom>
          <a:ln>
            <a:solidFill>
              <a:schemeClr val="tx1">
                <a:lumMod val="95000"/>
              </a:schemeClr>
            </a:solidFill>
          </a:ln>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Here, we CANNOT replace coins with a </a:t>
            </a:r>
            <a:r>
              <a:rPr lang="en-US" dirty="0">
                <a:solidFill>
                  <a:schemeClr val="accent2"/>
                </a:solidFill>
              </a:rPr>
              <a:t>dime</a:t>
            </a:r>
            <a:r>
              <a:rPr lang="en-US" dirty="0"/>
              <a:t> to lower number of coins! So not necessarily the case that dime is always in optimal solution! Proof has failed</a:t>
            </a:r>
            <a:endParaRPr lang="en-US" dirty="0">
              <a:solidFill>
                <a:schemeClr val="tx1">
                  <a:lumMod val="95000"/>
                </a:schemeClr>
              </a:solidFill>
            </a:endParaRPr>
          </a:p>
        </p:txBody>
      </p:sp>
      <p:cxnSp>
        <p:nvCxnSpPr>
          <p:cNvPr id="27" name="Straight Connector 26">
            <a:extLst>
              <a:ext uri="{FF2B5EF4-FFF2-40B4-BE49-F238E27FC236}">
                <a16:creationId xmlns:a16="http://schemas.microsoft.com/office/drawing/2014/main" id="{61850612-AE2C-5105-00B7-986D1E871D00}"/>
              </a:ext>
            </a:extLst>
          </p:cNvPr>
          <p:cNvCxnSpPr>
            <a:cxnSpLocks/>
          </p:cNvCxnSpPr>
          <p:nvPr/>
        </p:nvCxnSpPr>
        <p:spPr>
          <a:xfrm>
            <a:off x="1776560" y="3675352"/>
            <a:ext cx="250298" cy="114550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26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5FDD-54F6-9B8F-A5BE-C5F362A81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061F6-B4A0-36F9-DB38-D8B4420AFBB1}"/>
              </a:ext>
            </a:extLst>
          </p:cNvPr>
          <p:cNvSpPr>
            <a:spLocks noGrp="1"/>
          </p:cNvSpPr>
          <p:nvPr>
            <p:ph type="title"/>
          </p:nvPr>
        </p:nvSpPr>
        <p:spPr>
          <a:xfrm>
            <a:off x="1143001" y="307799"/>
            <a:ext cx="9905998" cy="676882"/>
          </a:xfrm>
        </p:spPr>
        <p:txBody>
          <a:bodyPr/>
          <a:lstStyle/>
          <a:p>
            <a:pPr algn="ctr"/>
            <a:r>
              <a:rPr lang="en-US" dirty="0"/>
              <a:t>What did we learn in this section</a:t>
            </a:r>
          </a:p>
        </p:txBody>
      </p:sp>
      <p:sp>
        <p:nvSpPr>
          <p:cNvPr id="3" name="Content Placeholder 2">
            <a:extLst>
              <a:ext uri="{FF2B5EF4-FFF2-40B4-BE49-F238E27FC236}">
                <a16:creationId xmlns:a16="http://schemas.microsoft.com/office/drawing/2014/main" id="{86473FA5-FC56-4198-9AA5-70EB814AF6A7}"/>
              </a:ext>
            </a:extLst>
          </p:cNvPr>
          <p:cNvSpPr>
            <a:spLocks noGrp="1"/>
          </p:cNvSpPr>
          <p:nvPr>
            <p:ph idx="1"/>
          </p:nvPr>
        </p:nvSpPr>
        <p:spPr>
          <a:xfrm>
            <a:off x="2843846" y="1629044"/>
            <a:ext cx="6504308" cy="3987985"/>
          </a:xfrm>
        </p:spPr>
        <p:txBody>
          <a:bodyPr>
            <a:normAutofit/>
          </a:bodyPr>
          <a:lstStyle/>
          <a:p>
            <a:r>
              <a:rPr lang="en-US" b="1" i="1" u="sng" dirty="0"/>
              <a:t>Greedy Algorithms</a:t>
            </a:r>
            <a:r>
              <a:rPr lang="en-US" dirty="0"/>
              <a:t>: Our next algorithmic technique</a:t>
            </a:r>
          </a:p>
          <a:p>
            <a:r>
              <a:rPr lang="en-US" b="1" i="1" u="sng" dirty="0"/>
              <a:t>How to analyze problems with greedy solutions</a:t>
            </a:r>
            <a:r>
              <a:rPr lang="en-US" dirty="0"/>
              <a:t>:</a:t>
            </a:r>
          </a:p>
          <a:p>
            <a:pPr lvl="1"/>
            <a:r>
              <a:rPr lang="en-US" dirty="0"/>
              <a:t>Optimal substructure property</a:t>
            </a:r>
          </a:p>
          <a:p>
            <a:pPr lvl="1"/>
            <a:r>
              <a:rPr lang="en-US" dirty="0"/>
              <a:t>Greedy choice property</a:t>
            </a:r>
          </a:p>
          <a:p>
            <a:pPr lvl="1"/>
            <a:r>
              <a:rPr lang="en-US" dirty="0"/>
              <a:t>Proving correctness of greedy algorithms</a:t>
            </a:r>
          </a:p>
          <a:p>
            <a:r>
              <a:rPr lang="en-US" b="1" i="1" u="sng" dirty="0"/>
              <a:t>Coin Change</a:t>
            </a:r>
            <a:r>
              <a:rPr lang="en-US" dirty="0"/>
              <a:t>:</a:t>
            </a:r>
          </a:p>
          <a:p>
            <a:pPr lvl="1"/>
            <a:r>
              <a:rPr lang="en-US" dirty="0"/>
              <a:t>Greedy algorithm works for some coin sets</a:t>
            </a:r>
          </a:p>
          <a:p>
            <a:pPr lvl="1"/>
            <a:r>
              <a:rPr lang="en-US" dirty="0"/>
              <a:t>…but not for others!</a:t>
            </a:r>
          </a:p>
        </p:txBody>
      </p:sp>
    </p:spTree>
    <p:extLst>
      <p:ext uri="{BB962C8B-B14F-4D97-AF65-F5344CB8AC3E}">
        <p14:creationId xmlns:p14="http://schemas.microsoft.com/office/powerpoint/2010/main" val="337218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custDataLst>
              <p:tags r:id="rId1"/>
            </p:custDataLst>
          </p:nvPr>
        </p:nvSpPr>
        <p:spPr>
          <a:xfrm>
            <a:off x="1143001" y="121367"/>
            <a:ext cx="9905998" cy="670265"/>
          </a:xfrm>
        </p:spPr>
        <p:txBody>
          <a:bodyPr/>
          <a:lstStyle/>
          <a:p>
            <a:pPr algn="ctr"/>
            <a:r>
              <a:rPr lang="en-US" dirty="0">
                <a:latin typeface="Arial" charset="0"/>
                <a:ea typeface="ＭＳ Ｐゴシック" charset="0"/>
                <a:cs typeface="ＭＳ Ｐゴシック" charset="0"/>
              </a:rPr>
              <a:t>Optimization Problems</a:t>
            </a:r>
          </a:p>
        </p:txBody>
      </p:sp>
      <p:grpSp>
        <p:nvGrpSpPr>
          <p:cNvPr id="28" name="Group 27">
            <a:extLst>
              <a:ext uri="{FF2B5EF4-FFF2-40B4-BE49-F238E27FC236}">
                <a16:creationId xmlns:a16="http://schemas.microsoft.com/office/drawing/2014/main" id="{70247BF9-43B6-5F73-E343-7EC6A35A9A77}"/>
              </a:ext>
            </a:extLst>
          </p:cNvPr>
          <p:cNvGrpSpPr/>
          <p:nvPr/>
        </p:nvGrpSpPr>
        <p:grpSpPr>
          <a:xfrm>
            <a:off x="2886722" y="1359763"/>
            <a:ext cx="6238042" cy="4959658"/>
            <a:chOff x="2886722" y="1359763"/>
            <a:chExt cx="6238042" cy="4959658"/>
          </a:xfrm>
        </p:grpSpPr>
        <p:sp>
          <p:nvSpPr>
            <p:cNvPr id="5" name="Rectangle 4">
              <a:extLst>
                <a:ext uri="{FF2B5EF4-FFF2-40B4-BE49-F238E27FC236}">
                  <a16:creationId xmlns:a16="http://schemas.microsoft.com/office/drawing/2014/main" id="{2139BF3F-AEA2-EB14-1807-DE218A723459}"/>
                </a:ext>
              </a:extLst>
            </p:cNvPr>
            <p:cNvSpPr/>
            <p:nvPr/>
          </p:nvSpPr>
          <p:spPr>
            <a:xfrm>
              <a:off x="4844247" y="2991775"/>
              <a:ext cx="2272684" cy="16956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Objective function f(x)</a:t>
              </a:r>
            </a:p>
            <a:p>
              <a:pPr algn="ctr"/>
              <a:endParaRPr lang="en-US" dirty="0">
                <a:solidFill>
                  <a:schemeClr val="bg1"/>
                </a:solidFill>
              </a:endParaRPr>
            </a:p>
            <a:p>
              <a:pPr algn="ctr"/>
              <a:r>
                <a:rPr lang="en-US" dirty="0">
                  <a:solidFill>
                    <a:schemeClr val="bg1"/>
                  </a:solidFill>
                </a:rPr>
                <a:t>Returns the quality of solution x</a:t>
              </a:r>
            </a:p>
          </p:txBody>
        </p:sp>
        <p:sp>
          <p:nvSpPr>
            <p:cNvPr id="6" name="Rectangle 5">
              <a:extLst>
                <a:ext uri="{FF2B5EF4-FFF2-40B4-BE49-F238E27FC236}">
                  <a16:creationId xmlns:a16="http://schemas.microsoft.com/office/drawing/2014/main" id="{7F8B3493-6E28-708A-5B3E-6F4C9C4101AC}"/>
                </a:ext>
              </a:extLst>
            </p:cNvPr>
            <p:cNvSpPr/>
            <p:nvPr/>
          </p:nvSpPr>
          <p:spPr>
            <a:xfrm>
              <a:off x="2929631" y="2321511"/>
              <a:ext cx="1012054" cy="303616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Feasible solutions</a:t>
              </a:r>
            </a:p>
          </p:txBody>
        </p:sp>
        <p:sp>
          <p:nvSpPr>
            <p:cNvPr id="7" name="Rectangle 6">
              <a:extLst>
                <a:ext uri="{FF2B5EF4-FFF2-40B4-BE49-F238E27FC236}">
                  <a16:creationId xmlns:a16="http://schemas.microsoft.com/office/drawing/2014/main" id="{6E9235AD-2B36-D8B2-CA15-474551EC1FFB}"/>
                </a:ext>
              </a:extLst>
            </p:cNvPr>
            <p:cNvSpPr/>
            <p:nvPr/>
          </p:nvSpPr>
          <p:spPr>
            <a:xfrm>
              <a:off x="2886722" y="135976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Infeasible solutions</a:t>
              </a:r>
            </a:p>
          </p:txBody>
        </p:sp>
        <p:sp>
          <p:nvSpPr>
            <p:cNvPr id="8" name="Rectangle 7">
              <a:extLst>
                <a:ext uri="{FF2B5EF4-FFF2-40B4-BE49-F238E27FC236}">
                  <a16:creationId xmlns:a16="http://schemas.microsoft.com/office/drawing/2014/main" id="{B9E8C50C-4B77-5857-FB3F-64C9136A999D}"/>
                </a:ext>
              </a:extLst>
            </p:cNvPr>
            <p:cNvSpPr/>
            <p:nvPr/>
          </p:nvSpPr>
          <p:spPr>
            <a:xfrm>
              <a:off x="2886722" y="535767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Infeasible solutions</a:t>
              </a:r>
            </a:p>
          </p:txBody>
        </p:sp>
        <p:cxnSp>
          <p:nvCxnSpPr>
            <p:cNvPr id="10" name="Straight Connector 9">
              <a:extLst>
                <a:ext uri="{FF2B5EF4-FFF2-40B4-BE49-F238E27FC236}">
                  <a16:creationId xmlns:a16="http://schemas.microsoft.com/office/drawing/2014/main" id="{9F6D4710-6249-6DFA-AAFF-B8530EA3DE37}"/>
                </a:ext>
              </a:extLst>
            </p:cNvPr>
            <p:cNvCxnSpPr>
              <a:cxnSpLocks/>
            </p:cNvCxnSpPr>
            <p:nvPr/>
          </p:nvCxnSpPr>
          <p:spPr>
            <a:xfrm>
              <a:off x="3941685" y="2330388"/>
              <a:ext cx="902562"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950F30-0266-26AC-2D56-8D3F33770C2F}"/>
                </a:ext>
              </a:extLst>
            </p:cNvPr>
            <p:cNvCxnSpPr>
              <a:cxnSpLocks/>
            </p:cNvCxnSpPr>
            <p:nvPr/>
          </p:nvCxnSpPr>
          <p:spPr>
            <a:xfrm flipV="1">
              <a:off x="3984594" y="4687409"/>
              <a:ext cx="859653"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B90285-5AF6-BF00-54DE-1D24E59870C2}"/>
                </a:ext>
              </a:extLst>
            </p:cNvPr>
            <p:cNvCxnSpPr>
              <a:cxnSpLocks/>
            </p:cNvCxnSpPr>
            <p:nvPr/>
          </p:nvCxnSpPr>
          <p:spPr>
            <a:xfrm flipV="1">
              <a:off x="7116931" y="1824360"/>
              <a:ext cx="909961" cy="1167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840F26-E04D-F209-72DC-F92A0DA43564}"/>
                </a:ext>
              </a:extLst>
            </p:cNvPr>
            <p:cNvCxnSpPr>
              <a:cxnSpLocks/>
            </p:cNvCxnSpPr>
            <p:nvPr/>
          </p:nvCxnSpPr>
          <p:spPr>
            <a:xfrm>
              <a:off x="7116931" y="4687409"/>
              <a:ext cx="961748" cy="6613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9374126-D2B7-BCFA-3DDB-76108921D030}"/>
                </a:ext>
              </a:extLst>
            </p:cNvPr>
            <p:cNvSpPr/>
            <p:nvPr/>
          </p:nvSpPr>
          <p:spPr>
            <a:xfrm>
              <a:off x="8078679" y="2321511"/>
              <a:ext cx="1012054" cy="303616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Quality of</a:t>
              </a:r>
            </a:p>
            <a:p>
              <a:pPr algn="ctr"/>
              <a:r>
                <a:rPr lang="en-US" dirty="0">
                  <a:solidFill>
                    <a:schemeClr val="bg1"/>
                  </a:solidFill>
                </a:rPr>
                <a:t>Feasible solutions</a:t>
              </a:r>
            </a:p>
          </p:txBody>
        </p:sp>
        <p:sp>
          <p:nvSpPr>
            <p:cNvPr id="21" name="Rectangle 20">
              <a:extLst>
                <a:ext uri="{FF2B5EF4-FFF2-40B4-BE49-F238E27FC236}">
                  <a16:creationId xmlns:a16="http://schemas.microsoft.com/office/drawing/2014/main" id="{F1A2DBE3-2030-635C-F603-F82190E162ED}"/>
                </a:ext>
              </a:extLst>
            </p:cNvPr>
            <p:cNvSpPr/>
            <p:nvPr/>
          </p:nvSpPr>
          <p:spPr>
            <a:xfrm>
              <a:off x="8026892" y="1824361"/>
              <a:ext cx="1097872" cy="506027"/>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Optimal Solution(s)</a:t>
              </a:r>
            </a:p>
          </p:txBody>
        </p:sp>
      </p:grpSp>
    </p:spTree>
    <p:extLst>
      <p:ext uri="{BB962C8B-B14F-4D97-AF65-F5344CB8AC3E}">
        <p14:creationId xmlns:p14="http://schemas.microsoft.com/office/powerpoint/2010/main" val="177712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BC3E1-4A2A-9F0E-1414-036F8781CF35}"/>
            </a:ext>
          </a:extLst>
        </p:cNvPr>
        <p:cNvGrpSpPr/>
        <p:nvPr/>
      </p:nvGrpSpPr>
      <p:grpSpPr>
        <a:xfrm>
          <a:off x="0" y="0"/>
          <a:ext cx="0" cy="0"/>
          <a:chOff x="0" y="0"/>
          <a:chExt cx="0" cy="0"/>
        </a:xfrm>
      </p:grpSpPr>
      <p:sp>
        <p:nvSpPr>
          <p:cNvPr id="17411" name="Rectangle 2">
            <a:extLst>
              <a:ext uri="{FF2B5EF4-FFF2-40B4-BE49-F238E27FC236}">
                <a16:creationId xmlns:a16="http://schemas.microsoft.com/office/drawing/2014/main" id="{C4040DEA-BA55-A322-737C-D32846C37B63}"/>
              </a:ext>
            </a:extLst>
          </p:cNvPr>
          <p:cNvSpPr>
            <a:spLocks noGrp="1" noChangeArrowheads="1"/>
          </p:cNvSpPr>
          <p:nvPr>
            <p:ph type="title"/>
            <p:custDataLst>
              <p:tags r:id="rId1"/>
            </p:custDataLst>
          </p:nvPr>
        </p:nvSpPr>
        <p:spPr>
          <a:xfrm>
            <a:off x="1143001" y="121367"/>
            <a:ext cx="9905998" cy="670265"/>
          </a:xfrm>
        </p:spPr>
        <p:txBody>
          <a:bodyPr/>
          <a:lstStyle/>
          <a:p>
            <a:pPr algn="ctr"/>
            <a:r>
              <a:rPr lang="en-US" dirty="0">
                <a:latin typeface="Arial" charset="0"/>
                <a:ea typeface="ＭＳ Ｐゴシック" charset="0"/>
                <a:cs typeface="ＭＳ Ｐゴシック" charset="0"/>
              </a:rPr>
              <a:t>Optimization Problems</a:t>
            </a:r>
          </a:p>
        </p:txBody>
      </p:sp>
      <p:grpSp>
        <p:nvGrpSpPr>
          <p:cNvPr id="26" name="Group 25">
            <a:extLst>
              <a:ext uri="{FF2B5EF4-FFF2-40B4-BE49-F238E27FC236}">
                <a16:creationId xmlns:a16="http://schemas.microsoft.com/office/drawing/2014/main" id="{7BB6E4EB-A00F-0274-4D78-1D302A217161}"/>
              </a:ext>
            </a:extLst>
          </p:cNvPr>
          <p:cNvGrpSpPr/>
          <p:nvPr/>
        </p:nvGrpSpPr>
        <p:grpSpPr>
          <a:xfrm>
            <a:off x="2886722" y="1359763"/>
            <a:ext cx="6238042" cy="4959658"/>
            <a:chOff x="2886722" y="1359763"/>
            <a:chExt cx="6238042" cy="4959658"/>
          </a:xfrm>
        </p:grpSpPr>
        <p:sp>
          <p:nvSpPr>
            <p:cNvPr id="5" name="Rectangle 4">
              <a:extLst>
                <a:ext uri="{FF2B5EF4-FFF2-40B4-BE49-F238E27FC236}">
                  <a16:creationId xmlns:a16="http://schemas.microsoft.com/office/drawing/2014/main" id="{0405A2E0-6E0D-D372-18B0-6F6ECA70CB4F}"/>
                </a:ext>
              </a:extLst>
            </p:cNvPr>
            <p:cNvSpPr/>
            <p:nvPr/>
          </p:nvSpPr>
          <p:spPr>
            <a:xfrm>
              <a:off x="4844247" y="2991775"/>
              <a:ext cx="2272684" cy="16956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Objective function f(x)</a:t>
              </a:r>
            </a:p>
            <a:p>
              <a:pPr algn="ctr"/>
              <a:endParaRPr lang="en-US" dirty="0">
                <a:solidFill>
                  <a:schemeClr val="bg1"/>
                </a:solidFill>
              </a:endParaRPr>
            </a:p>
            <a:p>
              <a:pPr algn="ctr"/>
              <a:r>
                <a:rPr lang="en-US" dirty="0">
                  <a:solidFill>
                    <a:schemeClr val="bg1"/>
                  </a:solidFill>
                </a:rPr>
                <a:t>Returns the quality of solution x</a:t>
              </a:r>
            </a:p>
          </p:txBody>
        </p:sp>
        <p:sp>
          <p:nvSpPr>
            <p:cNvPr id="6" name="Rectangle 5">
              <a:extLst>
                <a:ext uri="{FF2B5EF4-FFF2-40B4-BE49-F238E27FC236}">
                  <a16:creationId xmlns:a16="http://schemas.microsoft.com/office/drawing/2014/main" id="{1888BEAD-5AEE-3C11-4ECB-2BAF2F8CD0C1}"/>
                </a:ext>
              </a:extLst>
            </p:cNvPr>
            <p:cNvSpPr/>
            <p:nvPr/>
          </p:nvSpPr>
          <p:spPr>
            <a:xfrm>
              <a:off x="2929631" y="2321511"/>
              <a:ext cx="1012054" cy="303616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Feasible solutions</a:t>
              </a:r>
            </a:p>
          </p:txBody>
        </p:sp>
        <p:sp>
          <p:nvSpPr>
            <p:cNvPr id="7" name="Rectangle 6">
              <a:extLst>
                <a:ext uri="{FF2B5EF4-FFF2-40B4-BE49-F238E27FC236}">
                  <a16:creationId xmlns:a16="http://schemas.microsoft.com/office/drawing/2014/main" id="{76CE976B-69C7-CEB0-71F9-5AAB0E0AE354}"/>
                </a:ext>
              </a:extLst>
            </p:cNvPr>
            <p:cNvSpPr/>
            <p:nvPr/>
          </p:nvSpPr>
          <p:spPr>
            <a:xfrm>
              <a:off x="2886722" y="135976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Infeasible solutions</a:t>
              </a:r>
            </a:p>
          </p:txBody>
        </p:sp>
        <p:sp>
          <p:nvSpPr>
            <p:cNvPr id="8" name="Rectangle 7">
              <a:extLst>
                <a:ext uri="{FF2B5EF4-FFF2-40B4-BE49-F238E27FC236}">
                  <a16:creationId xmlns:a16="http://schemas.microsoft.com/office/drawing/2014/main" id="{E7756644-7544-A2CE-E940-18A3CDC6FF02}"/>
                </a:ext>
              </a:extLst>
            </p:cNvPr>
            <p:cNvSpPr/>
            <p:nvPr/>
          </p:nvSpPr>
          <p:spPr>
            <a:xfrm>
              <a:off x="2886722" y="535767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Infeasible solutions</a:t>
              </a:r>
            </a:p>
          </p:txBody>
        </p:sp>
        <p:cxnSp>
          <p:nvCxnSpPr>
            <p:cNvPr id="10" name="Straight Connector 9">
              <a:extLst>
                <a:ext uri="{FF2B5EF4-FFF2-40B4-BE49-F238E27FC236}">
                  <a16:creationId xmlns:a16="http://schemas.microsoft.com/office/drawing/2014/main" id="{E4D6E682-57D9-4E66-816E-EE683C8289BC}"/>
                </a:ext>
              </a:extLst>
            </p:cNvPr>
            <p:cNvCxnSpPr>
              <a:cxnSpLocks/>
            </p:cNvCxnSpPr>
            <p:nvPr/>
          </p:nvCxnSpPr>
          <p:spPr>
            <a:xfrm>
              <a:off x="3941685" y="2330388"/>
              <a:ext cx="902562"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04BE95-57FF-19AA-2D04-4526FC63FB4A}"/>
                </a:ext>
              </a:extLst>
            </p:cNvPr>
            <p:cNvCxnSpPr>
              <a:cxnSpLocks/>
            </p:cNvCxnSpPr>
            <p:nvPr/>
          </p:nvCxnSpPr>
          <p:spPr>
            <a:xfrm flipV="1">
              <a:off x="3984594" y="4687409"/>
              <a:ext cx="859653"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CAF8CB-42E4-9BF0-64BB-4CC711440412}"/>
                </a:ext>
              </a:extLst>
            </p:cNvPr>
            <p:cNvCxnSpPr>
              <a:cxnSpLocks/>
            </p:cNvCxnSpPr>
            <p:nvPr/>
          </p:nvCxnSpPr>
          <p:spPr>
            <a:xfrm flipV="1">
              <a:off x="7116931" y="1824360"/>
              <a:ext cx="909961" cy="1167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19149-E073-9A81-2C92-7F4C60D3AC18}"/>
                </a:ext>
              </a:extLst>
            </p:cNvPr>
            <p:cNvCxnSpPr>
              <a:cxnSpLocks/>
            </p:cNvCxnSpPr>
            <p:nvPr/>
          </p:nvCxnSpPr>
          <p:spPr>
            <a:xfrm>
              <a:off x="7116931" y="4687409"/>
              <a:ext cx="961748" cy="6613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99665B8-D0CE-E1DE-E0BC-594B1C9F4201}"/>
                </a:ext>
              </a:extLst>
            </p:cNvPr>
            <p:cNvSpPr/>
            <p:nvPr/>
          </p:nvSpPr>
          <p:spPr>
            <a:xfrm>
              <a:off x="8078679" y="2321511"/>
              <a:ext cx="1012054" cy="303616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Quality of</a:t>
              </a:r>
            </a:p>
            <a:p>
              <a:pPr algn="ctr"/>
              <a:r>
                <a:rPr lang="en-US" dirty="0">
                  <a:solidFill>
                    <a:schemeClr val="bg1"/>
                  </a:solidFill>
                </a:rPr>
                <a:t>Feasible solutions</a:t>
              </a:r>
            </a:p>
          </p:txBody>
        </p:sp>
        <p:sp>
          <p:nvSpPr>
            <p:cNvPr id="21" name="Rectangle 20">
              <a:extLst>
                <a:ext uri="{FF2B5EF4-FFF2-40B4-BE49-F238E27FC236}">
                  <a16:creationId xmlns:a16="http://schemas.microsoft.com/office/drawing/2014/main" id="{D0FB1343-520C-A4B1-AC08-D730AB2C6AEC}"/>
                </a:ext>
              </a:extLst>
            </p:cNvPr>
            <p:cNvSpPr/>
            <p:nvPr/>
          </p:nvSpPr>
          <p:spPr>
            <a:xfrm>
              <a:off x="8026892" y="1824361"/>
              <a:ext cx="1097872" cy="506027"/>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Optimal Solution(s)</a:t>
              </a:r>
            </a:p>
          </p:txBody>
        </p:sp>
      </p:grpSp>
      <p:sp>
        <p:nvSpPr>
          <p:cNvPr id="2" name="TextBox 1">
            <a:extLst>
              <a:ext uri="{FF2B5EF4-FFF2-40B4-BE49-F238E27FC236}">
                <a16:creationId xmlns:a16="http://schemas.microsoft.com/office/drawing/2014/main" id="{11BFE19F-B9AC-B621-E823-640F87D9C75E}"/>
              </a:ext>
            </a:extLst>
          </p:cNvPr>
          <p:cNvSpPr txBox="1"/>
          <p:nvPr/>
        </p:nvSpPr>
        <p:spPr>
          <a:xfrm>
            <a:off x="718352" y="774987"/>
            <a:ext cx="1713390" cy="1169551"/>
          </a:xfrm>
          <a:prstGeom prst="rect">
            <a:avLst/>
          </a:prstGeom>
          <a:noFill/>
        </p:spPr>
        <p:txBody>
          <a:bodyPr wrap="square" rtlCol="0">
            <a:spAutoFit/>
          </a:bodyPr>
          <a:lstStyle/>
          <a:p>
            <a:pPr algn="ctr"/>
            <a:r>
              <a:rPr lang="en-US" sz="1400" i="1" dirty="0"/>
              <a:t>These do not have proper format. For example, a path but it doesn’t end at the intended destination</a:t>
            </a:r>
          </a:p>
        </p:txBody>
      </p:sp>
      <p:cxnSp>
        <p:nvCxnSpPr>
          <p:cNvPr id="4" name="Straight Connector 3">
            <a:extLst>
              <a:ext uri="{FF2B5EF4-FFF2-40B4-BE49-F238E27FC236}">
                <a16:creationId xmlns:a16="http://schemas.microsoft.com/office/drawing/2014/main" id="{970C5A10-D01A-BE51-77FB-3FAB1F0CF067}"/>
              </a:ext>
            </a:extLst>
          </p:cNvPr>
          <p:cNvCxnSpPr>
            <a:cxnSpLocks/>
          </p:cNvCxnSpPr>
          <p:nvPr/>
        </p:nvCxnSpPr>
        <p:spPr>
          <a:xfrm>
            <a:off x="2431742" y="1454478"/>
            <a:ext cx="364724" cy="19676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920204-547B-1466-0D5B-20CE12D5085D}"/>
              </a:ext>
            </a:extLst>
          </p:cNvPr>
          <p:cNvSpPr txBox="1"/>
          <p:nvPr/>
        </p:nvSpPr>
        <p:spPr>
          <a:xfrm>
            <a:off x="181253" y="2844224"/>
            <a:ext cx="1713390" cy="1169551"/>
          </a:xfrm>
          <a:prstGeom prst="rect">
            <a:avLst/>
          </a:prstGeom>
          <a:noFill/>
        </p:spPr>
        <p:txBody>
          <a:bodyPr wrap="square" rtlCol="0">
            <a:spAutoFit/>
          </a:bodyPr>
          <a:lstStyle/>
          <a:p>
            <a:pPr algn="ctr"/>
            <a:r>
              <a:rPr lang="en-US" sz="1400" i="1" dirty="0"/>
              <a:t>These solutions have proper format, could be the answer, but there are many of them to check!</a:t>
            </a:r>
          </a:p>
        </p:txBody>
      </p:sp>
      <p:cxnSp>
        <p:nvCxnSpPr>
          <p:cNvPr id="13" name="Straight Connector 12">
            <a:extLst>
              <a:ext uri="{FF2B5EF4-FFF2-40B4-BE49-F238E27FC236}">
                <a16:creationId xmlns:a16="http://schemas.microsoft.com/office/drawing/2014/main" id="{789454F3-5F8D-2244-D501-7198BBFAE988}"/>
              </a:ext>
            </a:extLst>
          </p:cNvPr>
          <p:cNvCxnSpPr>
            <a:cxnSpLocks/>
          </p:cNvCxnSpPr>
          <p:nvPr/>
        </p:nvCxnSpPr>
        <p:spPr>
          <a:xfrm>
            <a:off x="1844707" y="3428999"/>
            <a:ext cx="951759" cy="25523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BCBAC3-8E2D-0297-9AEB-E38352E9C1DB}"/>
              </a:ext>
            </a:extLst>
          </p:cNvPr>
          <p:cNvSpPr txBox="1"/>
          <p:nvPr/>
        </p:nvSpPr>
        <p:spPr>
          <a:xfrm>
            <a:off x="5842984" y="5838547"/>
            <a:ext cx="2732844" cy="738664"/>
          </a:xfrm>
          <a:prstGeom prst="rect">
            <a:avLst/>
          </a:prstGeom>
          <a:noFill/>
        </p:spPr>
        <p:txBody>
          <a:bodyPr wrap="square" rtlCol="0">
            <a:spAutoFit/>
          </a:bodyPr>
          <a:lstStyle/>
          <a:p>
            <a:pPr algn="ctr"/>
            <a:r>
              <a:rPr lang="en-US" sz="1400" i="1" dirty="0"/>
              <a:t>Objective function takes feasible solution as input and outputs the quality of that solution</a:t>
            </a:r>
          </a:p>
        </p:txBody>
      </p:sp>
      <p:cxnSp>
        <p:nvCxnSpPr>
          <p:cNvPr id="18" name="Straight Connector 17">
            <a:extLst>
              <a:ext uri="{FF2B5EF4-FFF2-40B4-BE49-F238E27FC236}">
                <a16:creationId xmlns:a16="http://schemas.microsoft.com/office/drawing/2014/main" id="{F18F1D5D-9BD3-7561-424F-D56A6FDA9072}"/>
              </a:ext>
            </a:extLst>
          </p:cNvPr>
          <p:cNvCxnSpPr>
            <a:cxnSpLocks/>
          </p:cNvCxnSpPr>
          <p:nvPr/>
        </p:nvCxnSpPr>
        <p:spPr>
          <a:xfrm>
            <a:off x="6525087" y="4890486"/>
            <a:ext cx="591844" cy="93918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EA98B6-7506-A962-E7C3-8B9CAB1FACDD}"/>
              </a:ext>
            </a:extLst>
          </p:cNvPr>
          <p:cNvSpPr txBox="1"/>
          <p:nvPr/>
        </p:nvSpPr>
        <p:spPr>
          <a:xfrm>
            <a:off x="9729927" y="912583"/>
            <a:ext cx="1743721" cy="738664"/>
          </a:xfrm>
          <a:prstGeom prst="rect">
            <a:avLst/>
          </a:prstGeom>
          <a:noFill/>
        </p:spPr>
        <p:txBody>
          <a:bodyPr wrap="square" rtlCol="0">
            <a:spAutoFit/>
          </a:bodyPr>
          <a:lstStyle/>
          <a:p>
            <a:pPr algn="ctr"/>
            <a:r>
              <a:rPr lang="en-US" sz="1400" i="1" dirty="0"/>
              <a:t>There may be multiple optimal solutions of equal value</a:t>
            </a:r>
          </a:p>
        </p:txBody>
      </p:sp>
      <p:cxnSp>
        <p:nvCxnSpPr>
          <p:cNvPr id="23" name="Straight Connector 22">
            <a:extLst>
              <a:ext uri="{FF2B5EF4-FFF2-40B4-BE49-F238E27FC236}">
                <a16:creationId xmlns:a16="http://schemas.microsoft.com/office/drawing/2014/main" id="{9F1983AA-2213-200B-DFCB-56007CE24C29}"/>
              </a:ext>
            </a:extLst>
          </p:cNvPr>
          <p:cNvCxnSpPr>
            <a:cxnSpLocks/>
          </p:cNvCxnSpPr>
          <p:nvPr/>
        </p:nvCxnSpPr>
        <p:spPr>
          <a:xfrm flipH="1">
            <a:off x="9305278" y="1589429"/>
            <a:ext cx="722789" cy="35510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90E38F1-ED17-AD5B-C455-645D16333ED2}"/>
              </a:ext>
            </a:extLst>
          </p:cNvPr>
          <p:cNvSpPr txBox="1"/>
          <p:nvPr/>
        </p:nvSpPr>
        <p:spPr>
          <a:xfrm>
            <a:off x="9475432" y="3314901"/>
            <a:ext cx="1743721" cy="738664"/>
          </a:xfrm>
          <a:prstGeom prst="rect">
            <a:avLst/>
          </a:prstGeom>
          <a:noFill/>
        </p:spPr>
        <p:txBody>
          <a:bodyPr wrap="square" rtlCol="0">
            <a:spAutoFit/>
          </a:bodyPr>
          <a:lstStyle/>
          <a:p>
            <a:pPr algn="ctr"/>
            <a:r>
              <a:rPr lang="en-US" sz="1400" i="1" dirty="0"/>
              <a:t>Value of solutions usually spans a very wide range</a:t>
            </a:r>
          </a:p>
        </p:txBody>
      </p:sp>
    </p:spTree>
    <p:extLst>
      <p:ext uri="{BB962C8B-B14F-4D97-AF65-F5344CB8AC3E}">
        <p14:creationId xmlns:p14="http://schemas.microsoft.com/office/powerpoint/2010/main" val="127659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8326-C22D-AE4C-B559-1F292B8DDF84}"/>
              </a:ext>
            </a:extLst>
          </p:cNvPr>
          <p:cNvSpPr>
            <a:spLocks noGrp="1"/>
          </p:cNvSpPr>
          <p:nvPr>
            <p:ph type="ctrTitle"/>
          </p:nvPr>
        </p:nvSpPr>
        <p:spPr>
          <a:xfrm>
            <a:off x="2181224" y="1697129"/>
            <a:ext cx="8791575" cy="2387600"/>
          </a:xfrm>
        </p:spPr>
        <p:txBody>
          <a:bodyPr/>
          <a:lstStyle/>
          <a:p>
            <a:pPr algn="ctr"/>
            <a:r>
              <a:rPr lang="en-US" dirty="0"/>
              <a:t>Coin Change, Optimal Substructure, and the Greedy Choice Property</a:t>
            </a:r>
          </a:p>
        </p:txBody>
      </p:sp>
    </p:spTree>
    <p:extLst>
      <p:ext uri="{BB962C8B-B14F-4D97-AF65-F5344CB8AC3E}">
        <p14:creationId xmlns:p14="http://schemas.microsoft.com/office/powerpoint/2010/main" val="213218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a:xfrm>
            <a:off x="1141413" y="296300"/>
            <a:ext cx="9905998" cy="705185"/>
          </a:xfrm>
        </p:spPr>
        <p:txBody>
          <a:bodyPr>
            <a:normAutofit/>
          </a:bodyPr>
          <a:lstStyle/>
          <a:p>
            <a:pPr algn="ctr"/>
            <a:r>
              <a:rPr lang="en-US" dirty="0"/>
              <a:t>Simple Algorithm: Making Change</a:t>
            </a:r>
          </a:p>
        </p:txBody>
      </p:sp>
      <p:sp>
        <p:nvSpPr>
          <p:cNvPr id="316419" name="Rectangle 3"/>
          <p:cNvSpPr>
            <a:spLocks noGrp="1" noChangeArrowheads="1"/>
          </p:cNvSpPr>
          <p:nvPr>
            <p:ph sz="quarter" idx="1"/>
            <p:custDataLst>
              <p:tags r:id="rId2"/>
            </p:custDataLst>
          </p:nvPr>
        </p:nvSpPr>
        <p:spPr>
          <a:xfrm>
            <a:off x="7859486" y="2896960"/>
            <a:ext cx="1286691" cy="1064079"/>
          </a:xfrm>
          <a:ln>
            <a:solidFill>
              <a:schemeClr val="tx1">
                <a:lumMod val="95000"/>
              </a:schemeClr>
            </a:solidFill>
          </a:ln>
        </p:spPr>
        <p:txBody>
          <a:bodyPr anchor="ctr">
            <a:normAutofit fontScale="85000" lnSpcReduction="10000"/>
          </a:bodyPr>
          <a:lstStyle/>
          <a:p>
            <a:pPr marL="0" indent="0" algn="ctr">
              <a:buNone/>
            </a:pPr>
            <a:r>
              <a:rPr lang="en-US" sz="7200" dirty="0"/>
              <a:t>??</a:t>
            </a:r>
          </a:p>
        </p:txBody>
      </p:sp>
      <p:sp>
        <p:nvSpPr>
          <p:cNvPr id="2" name="Rectangle 1">
            <a:extLst>
              <a:ext uri="{FF2B5EF4-FFF2-40B4-BE49-F238E27FC236}">
                <a16:creationId xmlns:a16="http://schemas.microsoft.com/office/drawing/2014/main" id="{4DDC68DD-6C59-2776-C906-B561FB42BB4B}"/>
              </a:ext>
            </a:extLst>
          </p:cNvPr>
          <p:cNvSpPr/>
          <p:nvPr/>
        </p:nvSpPr>
        <p:spPr>
          <a:xfrm>
            <a:off x="5007429" y="2657203"/>
            <a:ext cx="1950720" cy="154359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Make Change</a:t>
            </a:r>
          </a:p>
        </p:txBody>
      </p:sp>
      <p:sp>
        <p:nvSpPr>
          <p:cNvPr id="3" name="Rectangle 2">
            <a:extLst>
              <a:ext uri="{FF2B5EF4-FFF2-40B4-BE49-F238E27FC236}">
                <a16:creationId xmlns:a16="http://schemas.microsoft.com/office/drawing/2014/main" id="{485CFDBF-0BD3-0945-73B9-BA1B4039F434}"/>
              </a:ext>
            </a:extLst>
          </p:cNvPr>
          <p:cNvSpPr/>
          <p:nvPr/>
        </p:nvSpPr>
        <p:spPr>
          <a:xfrm>
            <a:off x="2743200" y="2822666"/>
            <a:ext cx="1362892" cy="48659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$5.00</a:t>
            </a:r>
          </a:p>
        </p:txBody>
      </p:sp>
      <p:sp>
        <p:nvSpPr>
          <p:cNvPr id="5" name="Rectangle 4">
            <a:extLst>
              <a:ext uri="{FF2B5EF4-FFF2-40B4-BE49-F238E27FC236}">
                <a16:creationId xmlns:a16="http://schemas.microsoft.com/office/drawing/2014/main" id="{2234397B-9229-E404-7331-F66682F3C2C3}"/>
              </a:ext>
            </a:extLst>
          </p:cNvPr>
          <p:cNvSpPr/>
          <p:nvPr/>
        </p:nvSpPr>
        <p:spPr>
          <a:xfrm>
            <a:off x="2577737" y="3548744"/>
            <a:ext cx="1528355" cy="48659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Cost = $4.37</a:t>
            </a:r>
          </a:p>
        </p:txBody>
      </p:sp>
      <p:cxnSp>
        <p:nvCxnSpPr>
          <p:cNvPr id="7" name="Straight Arrow Connector 6">
            <a:extLst>
              <a:ext uri="{FF2B5EF4-FFF2-40B4-BE49-F238E27FC236}">
                <a16:creationId xmlns:a16="http://schemas.microsoft.com/office/drawing/2014/main" id="{AC370E09-AE15-F376-0F0C-4D07EC21D4D3}"/>
              </a:ext>
            </a:extLst>
          </p:cNvPr>
          <p:cNvCxnSpPr>
            <a:cxnSpLocks/>
            <a:stCxn id="3" idx="3"/>
            <a:endCxn id="2" idx="1"/>
          </p:cNvCxnSpPr>
          <p:nvPr/>
        </p:nvCxnSpPr>
        <p:spPr>
          <a:xfrm>
            <a:off x="4106092" y="3065962"/>
            <a:ext cx="901337" cy="363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76D93FE-83FA-20D2-9B51-9C350E313EB9}"/>
              </a:ext>
            </a:extLst>
          </p:cNvPr>
          <p:cNvCxnSpPr>
            <a:cxnSpLocks/>
            <a:stCxn id="5" idx="3"/>
            <a:endCxn id="2" idx="1"/>
          </p:cNvCxnSpPr>
          <p:nvPr/>
        </p:nvCxnSpPr>
        <p:spPr>
          <a:xfrm flipV="1">
            <a:off x="4106092" y="3429000"/>
            <a:ext cx="901337" cy="36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FC85D4-70BC-CB04-EDF5-A7E2FDC2FC31}"/>
              </a:ext>
            </a:extLst>
          </p:cNvPr>
          <p:cNvCxnSpPr>
            <a:cxnSpLocks/>
            <a:stCxn id="2" idx="3"/>
            <a:endCxn id="316419" idx="1"/>
          </p:cNvCxnSpPr>
          <p:nvPr/>
        </p:nvCxnSpPr>
        <p:spPr>
          <a:xfrm>
            <a:off x="6958149" y="3429000"/>
            <a:ext cx="901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5C6440-1858-9C98-4CBD-7D7E6F8CDEF3}"/>
              </a:ext>
            </a:extLst>
          </p:cNvPr>
          <p:cNvSpPr txBox="1"/>
          <p:nvPr/>
        </p:nvSpPr>
        <p:spPr>
          <a:xfrm>
            <a:off x="7578501" y="4106924"/>
            <a:ext cx="1848659" cy="738664"/>
          </a:xfrm>
          <a:prstGeom prst="rect">
            <a:avLst/>
          </a:prstGeom>
          <a:noFill/>
        </p:spPr>
        <p:txBody>
          <a:bodyPr wrap="square" rtlCol="0">
            <a:spAutoFit/>
          </a:bodyPr>
          <a:lstStyle/>
          <a:p>
            <a:pPr algn="ctr"/>
            <a:r>
              <a:rPr lang="en-US" sz="1400" i="1" dirty="0"/>
              <a:t>What is the minimum number of coins to make change for this? </a:t>
            </a:r>
          </a:p>
        </p:txBody>
      </p:sp>
    </p:spTree>
    <p:extLst>
      <p:ext uri="{BB962C8B-B14F-4D97-AF65-F5344CB8AC3E}">
        <p14:creationId xmlns:p14="http://schemas.microsoft.com/office/powerpoint/2010/main" val="277556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B1E5DAE-5654-3CDB-897C-82CA8C27108E}"/>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F0DD9B96-AAFF-668E-7D5F-DE20AC45F4FE}"/>
              </a:ext>
            </a:extLst>
          </p:cNvPr>
          <p:cNvSpPr>
            <a:spLocks noGrp="1" noChangeArrowheads="1"/>
          </p:cNvSpPr>
          <p:nvPr>
            <p:ph type="title"/>
            <p:custDataLst>
              <p:tags r:id="rId1"/>
            </p:custDataLst>
          </p:nvPr>
        </p:nvSpPr>
        <p:spPr>
          <a:xfrm>
            <a:off x="1141413" y="296300"/>
            <a:ext cx="9905998" cy="705185"/>
          </a:xfrm>
        </p:spPr>
        <p:txBody>
          <a:bodyPr>
            <a:normAutofit/>
          </a:bodyPr>
          <a:lstStyle/>
          <a:p>
            <a:pPr algn="ctr"/>
            <a:r>
              <a:rPr lang="en-US" dirty="0"/>
              <a:t>Simple Algorithm: Making Change</a:t>
            </a:r>
          </a:p>
        </p:txBody>
      </p:sp>
      <p:sp>
        <p:nvSpPr>
          <p:cNvPr id="15" name="TextBox 14">
            <a:extLst>
              <a:ext uri="{FF2B5EF4-FFF2-40B4-BE49-F238E27FC236}">
                <a16:creationId xmlns:a16="http://schemas.microsoft.com/office/drawing/2014/main" id="{DAF640ED-21B8-9785-65EC-729714D34392}"/>
              </a:ext>
            </a:extLst>
          </p:cNvPr>
          <p:cNvSpPr txBox="1"/>
          <p:nvPr/>
        </p:nvSpPr>
        <p:spPr>
          <a:xfrm>
            <a:off x="7772401" y="4922554"/>
            <a:ext cx="3104605" cy="738664"/>
          </a:xfrm>
          <a:prstGeom prst="rect">
            <a:avLst/>
          </a:prstGeom>
          <a:noFill/>
        </p:spPr>
        <p:txBody>
          <a:bodyPr wrap="square" rtlCol="0">
            <a:spAutoFit/>
          </a:bodyPr>
          <a:lstStyle/>
          <a:p>
            <a:pPr algn="ctr"/>
            <a:r>
              <a:rPr lang="en-US" sz="1400" i="1" dirty="0"/>
              <a:t>6 coins…is that the best we can do? How did you figure it out? What algorithm did you use?</a:t>
            </a:r>
          </a:p>
        </p:txBody>
      </p:sp>
      <p:grpSp>
        <p:nvGrpSpPr>
          <p:cNvPr id="18" name="Group 17">
            <a:extLst>
              <a:ext uri="{FF2B5EF4-FFF2-40B4-BE49-F238E27FC236}">
                <a16:creationId xmlns:a16="http://schemas.microsoft.com/office/drawing/2014/main" id="{F3398991-D428-2687-EDD2-CCC25B68148B}"/>
              </a:ext>
            </a:extLst>
          </p:cNvPr>
          <p:cNvGrpSpPr/>
          <p:nvPr/>
        </p:nvGrpSpPr>
        <p:grpSpPr>
          <a:xfrm>
            <a:off x="2577737" y="2184090"/>
            <a:ext cx="7959633" cy="2522475"/>
            <a:chOff x="2577737" y="2184090"/>
            <a:chExt cx="7959633" cy="2522475"/>
          </a:xfrm>
        </p:grpSpPr>
        <p:sp>
          <p:nvSpPr>
            <p:cNvPr id="2" name="Rectangle 1">
              <a:extLst>
                <a:ext uri="{FF2B5EF4-FFF2-40B4-BE49-F238E27FC236}">
                  <a16:creationId xmlns:a16="http://schemas.microsoft.com/office/drawing/2014/main" id="{CBA97592-E0D4-78D2-B1BB-8762700AC551}"/>
                </a:ext>
              </a:extLst>
            </p:cNvPr>
            <p:cNvSpPr/>
            <p:nvPr/>
          </p:nvSpPr>
          <p:spPr>
            <a:xfrm>
              <a:off x="5007429" y="2657203"/>
              <a:ext cx="1950720" cy="1543594"/>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Make Change</a:t>
              </a:r>
            </a:p>
          </p:txBody>
        </p:sp>
        <p:sp>
          <p:nvSpPr>
            <p:cNvPr id="3" name="Rectangle 2">
              <a:extLst>
                <a:ext uri="{FF2B5EF4-FFF2-40B4-BE49-F238E27FC236}">
                  <a16:creationId xmlns:a16="http://schemas.microsoft.com/office/drawing/2014/main" id="{F044AD93-7ED0-225B-E170-663A37EB0455}"/>
                </a:ext>
              </a:extLst>
            </p:cNvPr>
            <p:cNvSpPr/>
            <p:nvPr/>
          </p:nvSpPr>
          <p:spPr>
            <a:xfrm>
              <a:off x="2743200" y="2822666"/>
              <a:ext cx="1362892" cy="48659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$5.00</a:t>
              </a:r>
            </a:p>
          </p:txBody>
        </p:sp>
        <p:sp>
          <p:nvSpPr>
            <p:cNvPr id="5" name="Rectangle 4">
              <a:extLst>
                <a:ext uri="{FF2B5EF4-FFF2-40B4-BE49-F238E27FC236}">
                  <a16:creationId xmlns:a16="http://schemas.microsoft.com/office/drawing/2014/main" id="{DBDB3736-E51A-46D1-6C0A-DA315FEBF0D6}"/>
                </a:ext>
              </a:extLst>
            </p:cNvPr>
            <p:cNvSpPr/>
            <p:nvPr/>
          </p:nvSpPr>
          <p:spPr>
            <a:xfrm>
              <a:off x="2577737" y="3548744"/>
              <a:ext cx="1528355" cy="48659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Cost = $4.37</a:t>
              </a:r>
            </a:p>
          </p:txBody>
        </p:sp>
        <p:cxnSp>
          <p:nvCxnSpPr>
            <p:cNvPr id="7" name="Straight Arrow Connector 6">
              <a:extLst>
                <a:ext uri="{FF2B5EF4-FFF2-40B4-BE49-F238E27FC236}">
                  <a16:creationId xmlns:a16="http://schemas.microsoft.com/office/drawing/2014/main" id="{DB4A01AC-E392-8CBA-560E-377415D4A240}"/>
                </a:ext>
              </a:extLst>
            </p:cNvPr>
            <p:cNvCxnSpPr>
              <a:cxnSpLocks/>
              <a:stCxn id="3" idx="3"/>
              <a:endCxn id="2" idx="1"/>
            </p:cNvCxnSpPr>
            <p:nvPr/>
          </p:nvCxnSpPr>
          <p:spPr>
            <a:xfrm>
              <a:off x="4106092" y="3065962"/>
              <a:ext cx="901337" cy="363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D906DB-FB3B-E5F2-A946-310DA8F5FC96}"/>
                </a:ext>
              </a:extLst>
            </p:cNvPr>
            <p:cNvCxnSpPr>
              <a:cxnSpLocks/>
              <a:stCxn id="5" idx="3"/>
              <a:endCxn id="2" idx="1"/>
            </p:cNvCxnSpPr>
            <p:nvPr/>
          </p:nvCxnSpPr>
          <p:spPr>
            <a:xfrm flipV="1">
              <a:off x="4106092" y="3429000"/>
              <a:ext cx="901337" cy="36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D5EB87-80D1-6FD5-0DD0-1D1380D98F42}"/>
                </a:ext>
              </a:extLst>
            </p:cNvPr>
            <p:cNvCxnSpPr>
              <a:cxnSpLocks/>
              <a:stCxn id="2" idx="3"/>
            </p:cNvCxnSpPr>
            <p:nvPr/>
          </p:nvCxnSpPr>
          <p:spPr>
            <a:xfrm>
              <a:off x="6958149" y="3429000"/>
              <a:ext cx="901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D4A546B-58F5-1F92-03E2-F304C22C9C39}"/>
                </a:ext>
              </a:extLst>
            </p:cNvPr>
            <p:cNvSpPr/>
            <p:nvPr/>
          </p:nvSpPr>
          <p:spPr>
            <a:xfrm>
              <a:off x="8106590" y="2184090"/>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10" name="Oval 9">
              <a:extLst>
                <a:ext uri="{FF2B5EF4-FFF2-40B4-BE49-F238E27FC236}">
                  <a16:creationId xmlns:a16="http://schemas.microsoft.com/office/drawing/2014/main" id="{D5B5AA77-C36C-1258-897D-B2E4E56921F9}"/>
                </a:ext>
              </a:extLst>
            </p:cNvPr>
            <p:cNvSpPr/>
            <p:nvPr/>
          </p:nvSpPr>
          <p:spPr>
            <a:xfrm>
              <a:off x="8955675" y="2184090"/>
              <a:ext cx="740229" cy="740229"/>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.25</a:t>
              </a:r>
            </a:p>
          </p:txBody>
        </p:sp>
        <p:sp>
          <p:nvSpPr>
            <p:cNvPr id="11" name="Oval 10">
              <a:extLst>
                <a:ext uri="{FF2B5EF4-FFF2-40B4-BE49-F238E27FC236}">
                  <a16:creationId xmlns:a16="http://schemas.microsoft.com/office/drawing/2014/main" id="{B715E57B-CC3D-F581-A804-1EFC8A6741DD}"/>
                </a:ext>
              </a:extLst>
            </p:cNvPr>
            <p:cNvSpPr/>
            <p:nvPr/>
          </p:nvSpPr>
          <p:spPr>
            <a:xfrm>
              <a:off x="8106590" y="3075213"/>
              <a:ext cx="740229" cy="740229"/>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a:t>
              </a:r>
            </a:p>
          </p:txBody>
        </p:sp>
        <p:sp>
          <p:nvSpPr>
            <p:cNvPr id="13" name="Oval 12">
              <a:extLst>
                <a:ext uri="{FF2B5EF4-FFF2-40B4-BE49-F238E27FC236}">
                  <a16:creationId xmlns:a16="http://schemas.microsoft.com/office/drawing/2014/main" id="{99BFA82A-3122-E1CD-3144-171FC8483F00}"/>
                </a:ext>
              </a:extLst>
            </p:cNvPr>
            <p:cNvSpPr/>
            <p:nvPr/>
          </p:nvSpPr>
          <p:spPr>
            <a:xfrm>
              <a:off x="8114209" y="3966336"/>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4" name="Oval 13">
              <a:extLst>
                <a:ext uri="{FF2B5EF4-FFF2-40B4-BE49-F238E27FC236}">
                  <a16:creationId xmlns:a16="http://schemas.microsoft.com/office/drawing/2014/main" id="{5B12C669-168C-7DB1-04C4-13785FBBC76C}"/>
                </a:ext>
              </a:extLst>
            </p:cNvPr>
            <p:cNvSpPr/>
            <p:nvPr/>
          </p:nvSpPr>
          <p:spPr>
            <a:xfrm>
              <a:off x="8955675" y="396633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sp>
          <p:nvSpPr>
            <p:cNvPr id="16" name="Oval 15">
              <a:extLst>
                <a:ext uri="{FF2B5EF4-FFF2-40B4-BE49-F238E27FC236}">
                  <a16:creationId xmlns:a16="http://schemas.microsoft.com/office/drawing/2014/main" id="{C9D6EF3D-67B8-276B-EC8E-C12DC89E1318}"/>
                </a:ext>
              </a:extLst>
            </p:cNvPr>
            <p:cNvSpPr/>
            <p:nvPr/>
          </p:nvSpPr>
          <p:spPr>
            <a:xfrm>
              <a:off x="9797141" y="3966335"/>
              <a:ext cx="740229" cy="740229"/>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.01</a:t>
              </a:r>
            </a:p>
          </p:txBody>
        </p:sp>
      </p:grpSp>
    </p:spTree>
    <p:extLst>
      <p:ext uri="{BB962C8B-B14F-4D97-AF65-F5344CB8AC3E}">
        <p14:creationId xmlns:p14="http://schemas.microsoft.com/office/powerpoint/2010/main" val="37909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2AC5-A780-4A04-16D7-DDDA8DE20C7D}"/>
            </a:ext>
          </a:extLst>
        </p:cNvPr>
        <p:cNvGrpSpPr/>
        <p:nvPr/>
      </p:nvGrpSpPr>
      <p:grpSpPr>
        <a:xfrm>
          <a:off x="0" y="0"/>
          <a:ext cx="0" cy="0"/>
          <a:chOff x="0" y="0"/>
          <a:chExt cx="0" cy="0"/>
        </a:xfrm>
      </p:grpSpPr>
      <p:sp>
        <p:nvSpPr>
          <p:cNvPr id="17411" name="Rectangle 2">
            <a:extLst>
              <a:ext uri="{FF2B5EF4-FFF2-40B4-BE49-F238E27FC236}">
                <a16:creationId xmlns:a16="http://schemas.microsoft.com/office/drawing/2014/main" id="{0E83CB8C-1EE8-1B74-7AB1-4183417CD931}"/>
              </a:ext>
            </a:extLst>
          </p:cNvPr>
          <p:cNvSpPr>
            <a:spLocks noGrp="1" noChangeArrowheads="1"/>
          </p:cNvSpPr>
          <p:nvPr>
            <p:ph type="title"/>
            <p:custDataLst>
              <p:tags r:id="rId1"/>
            </p:custDataLst>
          </p:nvPr>
        </p:nvSpPr>
        <p:spPr>
          <a:xfrm>
            <a:off x="1143001" y="121367"/>
            <a:ext cx="9905998" cy="670265"/>
          </a:xfrm>
        </p:spPr>
        <p:txBody>
          <a:bodyPr/>
          <a:lstStyle/>
          <a:p>
            <a:pPr algn="ctr"/>
            <a:r>
              <a:rPr lang="en-US" dirty="0">
                <a:latin typeface="Arial" charset="0"/>
                <a:ea typeface="ＭＳ Ｐゴシック" charset="0"/>
                <a:cs typeface="ＭＳ Ｐゴシック" charset="0"/>
              </a:rPr>
              <a:t>Making Change visualized</a:t>
            </a:r>
          </a:p>
        </p:txBody>
      </p:sp>
      <p:grpSp>
        <p:nvGrpSpPr>
          <p:cNvPr id="2" name="Group 1">
            <a:extLst>
              <a:ext uri="{FF2B5EF4-FFF2-40B4-BE49-F238E27FC236}">
                <a16:creationId xmlns:a16="http://schemas.microsoft.com/office/drawing/2014/main" id="{CF65D0CD-FE9C-8FC6-854E-0EF84555315D}"/>
              </a:ext>
            </a:extLst>
          </p:cNvPr>
          <p:cNvGrpSpPr/>
          <p:nvPr/>
        </p:nvGrpSpPr>
        <p:grpSpPr>
          <a:xfrm>
            <a:off x="2886722" y="1359763"/>
            <a:ext cx="6225953" cy="4959658"/>
            <a:chOff x="2886722" y="1359763"/>
            <a:chExt cx="6225953" cy="4959658"/>
          </a:xfrm>
        </p:grpSpPr>
        <p:sp>
          <p:nvSpPr>
            <p:cNvPr id="5" name="Rectangle 4">
              <a:extLst>
                <a:ext uri="{FF2B5EF4-FFF2-40B4-BE49-F238E27FC236}">
                  <a16:creationId xmlns:a16="http://schemas.microsoft.com/office/drawing/2014/main" id="{428141A2-9DED-27BF-656F-725310AE30C5}"/>
                </a:ext>
              </a:extLst>
            </p:cNvPr>
            <p:cNvSpPr/>
            <p:nvPr/>
          </p:nvSpPr>
          <p:spPr>
            <a:xfrm>
              <a:off x="4844247" y="2991775"/>
              <a:ext cx="2272684" cy="16956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number of coins(x)</a:t>
              </a:r>
            </a:p>
            <a:p>
              <a:pPr algn="ctr"/>
              <a:endParaRPr lang="en-US" dirty="0">
                <a:solidFill>
                  <a:schemeClr val="bg1"/>
                </a:solidFill>
              </a:endParaRPr>
            </a:p>
            <a:p>
              <a:pPr algn="ctr"/>
              <a:r>
                <a:rPr lang="en-US" dirty="0">
                  <a:solidFill>
                    <a:schemeClr val="bg1"/>
                  </a:solidFill>
                </a:rPr>
                <a:t>Want the minimum here!</a:t>
              </a:r>
            </a:p>
          </p:txBody>
        </p:sp>
        <p:sp>
          <p:nvSpPr>
            <p:cNvPr id="6" name="Rectangle 5">
              <a:extLst>
                <a:ext uri="{FF2B5EF4-FFF2-40B4-BE49-F238E27FC236}">
                  <a16:creationId xmlns:a16="http://schemas.microsoft.com/office/drawing/2014/main" id="{1FA233C9-BD16-6DD8-A7FA-E980E38F19F2}"/>
                </a:ext>
              </a:extLst>
            </p:cNvPr>
            <p:cNvSpPr/>
            <p:nvPr/>
          </p:nvSpPr>
          <p:spPr>
            <a:xfrm>
              <a:off x="2929631" y="2321511"/>
              <a:ext cx="1012054" cy="303616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 63 pennies</a:t>
              </a:r>
            </a:p>
            <a:p>
              <a:pPr algn="ctr"/>
              <a:endParaRPr lang="en-US" dirty="0">
                <a:solidFill>
                  <a:schemeClr val="bg1"/>
                </a:solidFill>
              </a:endParaRPr>
            </a:p>
            <a:p>
              <a:pPr algn="ctr"/>
              <a:r>
                <a:rPr lang="en-US" dirty="0">
                  <a:solidFill>
                    <a:schemeClr val="bg1"/>
                  </a:solidFill>
                </a:rPr>
                <a:t>X = 6 dimes, three pennies</a:t>
              </a:r>
            </a:p>
            <a:p>
              <a:pPr algn="ctr"/>
              <a:endParaRPr lang="en-US" dirty="0">
                <a:solidFill>
                  <a:schemeClr val="bg1"/>
                </a:solidFill>
              </a:endParaRPr>
            </a:p>
            <a:p>
              <a:pPr algn="ctr"/>
              <a:r>
                <a:rPr lang="en-US" dirty="0">
                  <a:solidFill>
                    <a:schemeClr val="bg1"/>
                  </a:solidFill>
                </a:rPr>
                <a:t>Etc.</a:t>
              </a:r>
            </a:p>
          </p:txBody>
        </p:sp>
        <p:sp>
          <p:nvSpPr>
            <p:cNvPr id="7" name="Rectangle 6">
              <a:extLst>
                <a:ext uri="{FF2B5EF4-FFF2-40B4-BE49-F238E27FC236}">
                  <a16:creationId xmlns:a16="http://schemas.microsoft.com/office/drawing/2014/main" id="{E2DB41B1-0592-C986-339D-1B9069F69930}"/>
                </a:ext>
              </a:extLst>
            </p:cNvPr>
            <p:cNvSpPr/>
            <p:nvPr/>
          </p:nvSpPr>
          <p:spPr>
            <a:xfrm>
              <a:off x="2886722" y="135976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 1 quarter</a:t>
              </a:r>
            </a:p>
          </p:txBody>
        </p:sp>
        <p:sp>
          <p:nvSpPr>
            <p:cNvPr id="8" name="Rectangle 7">
              <a:extLst>
                <a:ext uri="{FF2B5EF4-FFF2-40B4-BE49-F238E27FC236}">
                  <a16:creationId xmlns:a16="http://schemas.microsoft.com/office/drawing/2014/main" id="{48B661D3-3CCD-DF19-CE09-162386463A49}"/>
                </a:ext>
              </a:extLst>
            </p:cNvPr>
            <p:cNvSpPr/>
            <p:nvPr/>
          </p:nvSpPr>
          <p:spPr>
            <a:xfrm>
              <a:off x="2886722" y="5357673"/>
              <a:ext cx="1097872" cy="96174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 100 pennies</a:t>
              </a:r>
            </a:p>
          </p:txBody>
        </p:sp>
        <p:cxnSp>
          <p:nvCxnSpPr>
            <p:cNvPr id="10" name="Straight Connector 9">
              <a:extLst>
                <a:ext uri="{FF2B5EF4-FFF2-40B4-BE49-F238E27FC236}">
                  <a16:creationId xmlns:a16="http://schemas.microsoft.com/office/drawing/2014/main" id="{C37CAB7F-60B6-25D1-BAAA-E6DEB2FC1335}"/>
                </a:ext>
              </a:extLst>
            </p:cNvPr>
            <p:cNvCxnSpPr>
              <a:cxnSpLocks/>
            </p:cNvCxnSpPr>
            <p:nvPr/>
          </p:nvCxnSpPr>
          <p:spPr>
            <a:xfrm>
              <a:off x="3941685" y="2330388"/>
              <a:ext cx="902562"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682BD5-CE41-B88E-1009-7FA68B75FEC9}"/>
                </a:ext>
              </a:extLst>
            </p:cNvPr>
            <p:cNvCxnSpPr>
              <a:cxnSpLocks/>
            </p:cNvCxnSpPr>
            <p:nvPr/>
          </p:nvCxnSpPr>
          <p:spPr>
            <a:xfrm flipV="1">
              <a:off x="3984594" y="4687409"/>
              <a:ext cx="859653" cy="66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F8E8E2-A6E1-B9FA-DC9C-3F343F98C458}"/>
                </a:ext>
              </a:extLst>
            </p:cNvPr>
            <p:cNvCxnSpPr>
              <a:cxnSpLocks/>
            </p:cNvCxnSpPr>
            <p:nvPr/>
          </p:nvCxnSpPr>
          <p:spPr>
            <a:xfrm flipV="1">
              <a:off x="7116931" y="1824360"/>
              <a:ext cx="909961" cy="1167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A76133-EB48-2871-1DD3-15A6E84A5F16}"/>
                </a:ext>
              </a:extLst>
            </p:cNvPr>
            <p:cNvCxnSpPr>
              <a:cxnSpLocks/>
            </p:cNvCxnSpPr>
            <p:nvPr/>
          </p:nvCxnSpPr>
          <p:spPr>
            <a:xfrm>
              <a:off x="7116931" y="4687409"/>
              <a:ext cx="961748" cy="6613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55AD412-2DA9-0D83-F681-EECDA45D2218}"/>
                </a:ext>
              </a:extLst>
            </p:cNvPr>
            <p:cNvSpPr/>
            <p:nvPr/>
          </p:nvSpPr>
          <p:spPr>
            <a:xfrm>
              <a:off x="8052552" y="1816413"/>
              <a:ext cx="1012054" cy="303616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63 coins</a:t>
              </a:r>
            </a:p>
            <a:p>
              <a:pPr algn="ctr"/>
              <a:endParaRPr lang="en-US" dirty="0">
                <a:solidFill>
                  <a:schemeClr val="bg1"/>
                </a:solidFill>
              </a:endParaRPr>
            </a:p>
            <a:p>
              <a:pPr algn="ctr"/>
              <a:r>
                <a:rPr lang="en-US" dirty="0">
                  <a:solidFill>
                    <a:schemeClr val="bg1"/>
                  </a:solidFill>
                </a:rPr>
                <a:t>…</a:t>
              </a:r>
            </a:p>
            <a:p>
              <a:pPr algn="ctr"/>
              <a:endParaRPr lang="en-US" dirty="0">
                <a:solidFill>
                  <a:schemeClr val="bg1"/>
                </a:solidFill>
              </a:endParaRPr>
            </a:p>
            <a:p>
              <a:pPr algn="ctr"/>
              <a:r>
                <a:rPr lang="en-US" dirty="0">
                  <a:solidFill>
                    <a:schemeClr val="bg1"/>
                  </a:solidFill>
                </a:rPr>
                <a:t>9 coins</a:t>
              </a:r>
            </a:p>
            <a:p>
              <a:pPr algn="ctr"/>
              <a:endParaRPr lang="en-US" dirty="0">
                <a:solidFill>
                  <a:schemeClr val="bg1"/>
                </a:solidFill>
              </a:endParaRPr>
            </a:p>
            <a:p>
              <a:pPr algn="ctr"/>
              <a:r>
                <a:rPr lang="en-US" dirty="0">
                  <a:solidFill>
                    <a:schemeClr val="bg1"/>
                  </a:solidFill>
                </a:rPr>
                <a:t>8 coins</a:t>
              </a:r>
            </a:p>
            <a:p>
              <a:pPr algn="ctr"/>
              <a:endParaRPr lang="en-US" dirty="0">
                <a:solidFill>
                  <a:schemeClr val="bg1"/>
                </a:solidFill>
              </a:endParaRPr>
            </a:p>
            <a:p>
              <a:pPr algn="ctr"/>
              <a:r>
                <a:rPr lang="en-US" dirty="0">
                  <a:solidFill>
                    <a:schemeClr val="bg1"/>
                  </a:solidFill>
                </a:rPr>
                <a:t>7 coins</a:t>
              </a:r>
            </a:p>
          </p:txBody>
        </p:sp>
        <p:sp>
          <p:nvSpPr>
            <p:cNvPr id="21" name="Rectangle 20">
              <a:extLst>
                <a:ext uri="{FF2B5EF4-FFF2-40B4-BE49-F238E27FC236}">
                  <a16:creationId xmlns:a16="http://schemas.microsoft.com/office/drawing/2014/main" id="{6BA90BEC-904D-5F88-E587-BA5F32106953}"/>
                </a:ext>
              </a:extLst>
            </p:cNvPr>
            <p:cNvSpPr/>
            <p:nvPr/>
          </p:nvSpPr>
          <p:spPr>
            <a:xfrm>
              <a:off x="8014803" y="4828691"/>
              <a:ext cx="1097872" cy="506027"/>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 coins</a:t>
              </a:r>
            </a:p>
          </p:txBody>
        </p:sp>
      </p:grpSp>
    </p:spTree>
    <p:extLst>
      <p:ext uri="{BB962C8B-B14F-4D97-AF65-F5344CB8AC3E}">
        <p14:creationId xmlns:p14="http://schemas.microsoft.com/office/powerpoint/2010/main" val="2104452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45122</TotalTime>
  <Words>2624</Words>
  <Application>Microsoft Macintosh PowerPoint</Application>
  <PresentationFormat>Widescreen</PresentationFormat>
  <Paragraphs>495</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 Math</vt:lpstr>
      <vt:lpstr>Courier New</vt:lpstr>
      <vt:lpstr>Helvetica Neue</vt:lpstr>
      <vt:lpstr>Tw Cen MT</vt:lpstr>
      <vt:lpstr>Circuit</vt:lpstr>
      <vt:lpstr>Greedy Algorithms Introduction / Making Change</vt:lpstr>
      <vt:lpstr>CLRS Readings</vt:lpstr>
      <vt:lpstr>Topics</vt:lpstr>
      <vt:lpstr>Optimization Problems</vt:lpstr>
      <vt:lpstr>Optimization Problems</vt:lpstr>
      <vt:lpstr>Coin Change, Optimal Substructure, and the Greedy Choice Property</vt:lpstr>
      <vt:lpstr>Simple Algorithm: Making Change</vt:lpstr>
      <vt:lpstr>Simple Algorithm: Making Change</vt:lpstr>
      <vt:lpstr>Making Change visualized</vt:lpstr>
      <vt:lpstr>Making Change visualized</vt:lpstr>
      <vt:lpstr>Simple Algorithm: Making Change</vt:lpstr>
      <vt:lpstr>Greedy Algorithm</vt:lpstr>
      <vt:lpstr>Optimal Substructure</vt:lpstr>
      <vt:lpstr>Optimal Substructure</vt:lpstr>
      <vt:lpstr>Optimal Substructure</vt:lpstr>
      <vt:lpstr>Optimal Substructure</vt:lpstr>
      <vt:lpstr>Optimal Substructure</vt:lpstr>
      <vt:lpstr>Proof</vt:lpstr>
      <vt:lpstr>Proof</vt:lpstr>
      <vt:lpstr>Proof</vt:lpstr>
      <vt:lpstr>Summary So Far</vt:lpstr>
      <vt:lpstr>Proving Correctness of A greedy Algorithm</vt:lpstr>
      <vt:lpstr>Making change proof</vt:lpstr>
      <vt:lpstr>Making change proof</vt:lpstr>
      <vt:lpstr>Making change proof</vt:lpstr>
      <vt:lpstr>Making change proof</vt:lpstr>
      <vt:lpstr>Making change proof</vt:lpstr>
      <vt:lpstr>Making change proof</vt:lpstr>
      <vt:lpstr>Making change proof</vt:lpstr>
      <vt:lpstr>Making change proof</vt:lpstr>
      <vt:lpstr>Making change proof</vt:lpstr>
      <vt:lpstr>Proving Correctness of A greedy Algorithm</vt:lpstr>
      <vt:lpstr>Does this Algorithm ALWAYS Work!?</vt:lpstr>
      <vt:lpstr>Does this Algorithm ALWAYS Work!?</vt:lpstr>
      <vt:lpstr>Making change proof – Does it fail?</vt:lpstr>
      <vt:lpstr>Making change proof</vt:lpstr>
      <vt:lpstr>Making change proof</vt:lpstr>
      <vt:lpstr>Making change proof</vt:lpstr>
      <vt:lpstr>What did we learn in this section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250</cp:revision>
  <dcterms:created xsi:type="dcterms:W3CDTF">2023-02-24T14:15:53Z</dcterms:created>
  <dcterms:modified xsi:type="dcterms:W3CDTF">2025-10-16T13:07:28Z</dcterms:modified>
</cp:coreProperties>
</file>