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517" r:id="rId2"/>
    <p:sldId id="530" r:id="rId3"/>
    <p:sldId id="315" r:id="rId4"/>
    <p:sldId id="531" r:id="rId5"/>
    <p:sldId id="532" r:id="rId6"/>
    <p:sldId id="533" r:id="rId7"/>
    <p:sldId id="535" r:id="rId8"/>
    <p:sldId id="534" r:id="rId9"/>
    <p:sldId id="536" r:id="rId10"/>
    <p:sldId id="537" r:id="rId11"/>
    <p:sldId id="538" r:id="rId12"/>
    <p:sldId id="539" r:id="rId13"/>
    <p:sldId id="540" r:id="rId14"/>
    <p:sldId id="541" r:id="rId15"/>
    <p:sldId id="542" r:id="rId16"/>
    <p:sldId id="543" r:id="rId17"/>
    <p:sldId id="547" r:id="rId18"/>
    <p:sldId id="545" r:id="rId19"/>
    <p:sldId id="54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7FF"/>
    <a:srgbClr val="FF33CC"/>
    <a:srgbClr val="00B0F0"/>
    <a:srgbClr val="FFFF00"/>
    <a:srgbClr val="00CCFF"/>
    <a:srgbClr val="33CC33"/>
    <a:srgbClr val="996600"/>
    <a:srgbClr val="CC6600"/>
    <a:srgbClr val="0099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30" autoAdjust="0"/>
    <p:restoredTop sz="92913" autoAdjust="0"/>
  </p:normalViewPr>
  <p:slideViewPr>
    <p:cSldViewPr>
      <p:cViewPr varScale="1">
        <p:scale>
          <a:sx n="80" d="100"/>
          <a:sy n="80" d="100"/>
        </p:scale>
        <p:origin x="1066"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9F7FD5-2840-4607-A4CD-0A8A66D9D61D}" type="datetimeFigureOut">
              <a:rPr lang="en-US" smtClean="0"/>
              <a:t>9/15/2022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7E913D-325D-4B30-8E23-50203DB584FD}" type="slidenum">
              <a:rPr lang="en-US" smtClean="0"/>
              <a:t>‹#›</a:t>
            </a:fld>
            <a:endParaRPr lang="en-US"/>
          </a:p>
        </p:txBody>
      </p:sp>
    </p:spTree>
    <p:extLst>
      <p:ext uri="{BB962C8B-B14F-4D97-AF65-F5344CB8AC3E}">
        <p14:creationId xmlns:p14="http://schemas.microsoft.com/office/powerpoint/2010/main" val="3691005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05D8DCB-06E0-DB4B-A914-CADE4285D248}"/>
              </a:ext>
            </a:extLst>
          </p:cNvPr>
          <p:cNvSpPr/>
          <p:nvPr/>
        </p:nvSpPr>
        <p:spPr>
          <a:xfrm>
            <a:off x="0" y="-1"/>
            <a:ext cx="12192000" cy="6858001"/>
          </a:xfrm>
          <a:prstGeom prst="rect">
            <a:avLst/>
          </a:prstGeom>
          <a:gradFill flip="none" rotWithShape="1">
            <a:gsLst>
              <a:gs pos="100000">
                <a:schemeClr val="tx1">
                  <a:lumMod val="85000"/>
                  <a:lumOff val="15000"/>
                </a:schemeClr>
              </a:gs>
              <a:gs pos="0">
                <a:schemeClr val="tx1">
                  <a:lumMod val="65000"/>
                  <a:lumOff val="3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14400" y="2130426"/>
            <a:ext cx="10363200" cy="1470025"/>
          </a:xfrm>
        </p:spPr>
        <p:txBody>
          <a:bodyPr/>
          <a:lstStyle>
            <a:lvl1pPr>
              <a:defRPr>
                <a:solidFill>
                  <a:schemeClr val="bg1">
                    <a:lumMod val="9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bg1">
                    <a:lumMod val="6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8A2421-D2CD-4522-A1BA-E4F59ED821B7}" type="datetime1">
              <a:rPr lang="en-US" smtClean="0"/>
              <a:t>9/15/2022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ADE50-950A-4D58-BFB2-FA2C6A8B385D}" type="slidenum">
              <a:rPr lang="en-US" smtClean="0"/>
              <a:t>‹#›</a:t>
            </a:fld>
            <a:endParaRPr lang="en-US"/>
          </a:p>
        </p:txBody>
      </p:sp>
    </p:spTree>
    <p:extLst>
      <p:ext uri="{BB962C8B-B14F-4D97-AF65-F5344CB8AC3E}">
        <p14:creationId xmlns:p14="http://schemas.microsoft.com/office/powerpoint/2010/main" val="3631260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91928D-0C55-4D8D-9D16-4C05754E5356}" type="datetime1">
              <a:rPr lang="en-US" smtClean="0"/>
              <a:t>9/15/2022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BADE50-950A-4D58-BFB2-FA2C6A8B385D}" type="slidenum">
              <a:rPr lang="en-US" smtClean="0"/>
              <a:t>‹#›</a:t>
            </a:fld>
            <a:endParaRPr lang="en-US"/>
          </a:p>
        </p:txBody>
      </p:sp>
    </p:spTree>
    <p:extLst>
      <p:ext uri="{BB962C8B-B14F-4D97-AF65-F5344CB8AC3E}">
        <p14:creationId xmlns:p14="http://schemas.microsoft.com/office/powerpoint/2010/main" val="3915587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84CEDDD-253B-4C38-A621-35D8BA950C17}" type="datetime1">
              <a:rPr lang="en-US" smtClean="0"/>
              <a:t>9/15/2022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BADE50-950A-4D58-BFB2-FA2C6A8B385D}" type="slidenum">
              <a:rPr lang="en-US" smtClean="0"/>
              <a:t>‹#›</a:t>
            </a:fld>
            <a:endParaRPr lang="en-US"/>
          </a:p>
        </p:txBody>
      </p:sp>
    </p:spTree>
    <p:extLst>
      <p:ext uri="{BB962C8B-B14F-4D97-AF65-F5344CB8AC3E}">
        <p14:creationId xmlns:p14="http://schemas.microsoft.com/office/powerpoint/2010/main" val="25475087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0967E4-28CB-45C9-B82C-D6B22AD4F0EB}" type="datetime1">
              <a:rPr lang="en-US" smtClean="0"/>
              <a:t>9/15/2022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ADE50-950A-4D58-BFB2-FA2C6A8B385D}" type="slidenum">
              <a:rPr lang="en-US" smtClean="0"/>
              <a:t>‹#›</a:t>
            </a:fld>
            <a:endParaRPr lang="en-US"/>
          </a:p>
        </p:txBody>
      </p:sp>
    </p:spTree>
    <p:extLst>
      <p:ext uri="{BB962C8B-B14F-4D97-AF65-F5344CB8AC3E}">
        <p14:creationId xmlns:p14="http://schemas.microsoft.com/office/powerpoint/2010/main" val="21651980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54C693-B405-44E1-A127-B7CE8B45C1E1}" type="datetime1">
              <a:rPr lang="en-US" smtClean="0"/>
              <a:t>9/15/2022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ADE50-950A-4D58-BFB2-FA2C6A8B385D}" type="slidenum">
              <a:rPr lang="en-US" smtClean="0"/>
              <a:t>‹#›</a:t>
            </a:fld>
            <a:endParaRPr lang="en-US"/>
          </a:p>
        </p:txBody>
      </p:sp>
    </p:spTree>
    <p:extLst>
      <p:ext uri="{BB962C8B-B14F-4D97-AF65-F5344CB8AC3E}">
        <p14:creationId xmlns:p14="http://schemas.microsoft.com/office/powerpoint/2010/main" val="32077544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Smaller Titl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A115C93-B2CE-D44F-83E3-23A7F22EA8D8}"/>
              </a:ext>
            </a:extLst>
          </p:cNvPr>
          <p:cNvSpPr/>
          <p:nvPr/>
        </p:nvSpPr>
        <p:spPr>
          <a:xfrm>
            <a:off x="0" y="-1"/>
            <a:ext cx="12192000" cy="731837"/>
          </a:xfrm>
          <a:prstGeom prst="rect">
            <a:avLst/>
          </a:prstGeom>
          <a:gradFill flip="none" rotWithShape="1">
            <a:gsLst>
              <a:gs pos="100000">
                <a:schemeClr val="tx1">
                  <a:lumMod val="85000"/>
                  <a:lumOff val="15000"/>
                </a:schemeClr>
              </a:gs>
              <a:gs pos="0">
                <a:schemeClr val="tx1">
                  <a:lumMod val="65000"/>
                  <a:lumOff val="3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09600" y="-228600"/>
            <a:ext cx="10972800" cy="1143000"/>
          </a:xfrm>
        </p:spPr>
        <p:txBody>
          <a:bodyPr/>
          <a:lstStyle>
            <a:lvl1pPr>
              <a:defRPr b="0" i="0" spc="0">
                <a:solidFill>
                  <a:schemeClr val="bg1"/>
                </a:solidFill>
                <a:latin typeface="Helvetica Neue Thin" panose="020B0403020202020204" pitchFamily="34" charset="0"/>
                <a:ea typeface="Helvetica Neue Thin" panose="020B0403020202020204" pitchFamily="34" charset="0"/>
                <a:cs typeface="Helvetica Neue" panose="02000503000000020004" pitchFamily="2" charset="0"/>
              </a:defRPr>
            </a:lvl1p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B28102-2E91-4DD7-8E8B-98B790A12701}" type="datetime1">
              <a:rPr lang="en-US" smtClean="0"/>
              <a:t>9/15/2022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ADE50-950A-4D58-BFB2-FA2C6A8B385D}" type="slidenum">
              <a:rPr lang="en-US" smtClean="0"/>
              <a:t>‹#›</a:t>
            </a:fld>
            <a:endParaRPr lang="en-US"/>
          </a:p>
        </p:txBody>
      </p:sp>
    </p:spTree>
    <p:extLst>
      <p:ext uri="{BB962C8B-B14F-4D97-AF65-F5344CB8AC3E}">
        <p14:creationId xmlns:p14="http://schemas.microsoft.com/office/powerpoint/2010/main" val="1189341997"/>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A115C93-B2CE-D44F-83E3-23A7F22EA8D8}"/>
              </a:ext>
            </a:extLst>
          </p:cNvPr>
          <p:cNvSpPr/>
          <p:nvPr/>
        </p:nvSpPr>
        <p:spPr>
          <a:xfrm>
            <a:off x="0" y="-1"/>
            <a:ext cx="12192000" cy="1143001"/>
          </a:xfrm>
          <a:prstGeom prst="rect">
            <a:avLst/>
          </a:prstGeom>
          <a:gradFill flip="none" rotWithShape="1">
            <a:gsLst>
              <a:gs pos="100000">
                <a:schemeClr val="tx1">
                  <a:lumMod val="85000"/>
                  <a:lumOff val="15000"/>
                </a:schemeClr>
              </a:gs>
              <a:gs pos="0">
                <a:schemeClr val="tx1">
                  <a:lumMod val="65000"/>
                  <a:lumOff val="3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09600" y="152400"/>
            <a:ext cx="10972800" cy="838200"/>
          </a:xfrm>
        </p:spPr>
        <p:txBody>
          <a:bodyPr/>
          <a:lstStyle>
            <a:lvl1pPr>
              <a:defRPr b="0" i="0" spc="0">
                <a:solidFill>
                  <a:schemeClr val="bg1"/>
                </a:solidFill>
                <a:latin typeface="Helvetica Neue Thin" panose="020B0403020202020204" pitchFamily="34" charset="0"/>
                <a:ea typeface="Helvetica Neue Thin" panose="020B0403020202020204" pitchFamily="34" charset="0"/>
                <a:cs typeface="Helvetica Neue" panose="02000503000000020004" pitchFamily="2" charset="0"/>
              </a:defRPr>
            </a:lvl1pPr>
          </a:lstStyle>
          <a:p>
            <a:r>
              <a:rPr lang="en-US"/>
              <a:t>Click to edit Master title style</a:t>
            </a:r>
            <a:endParaRPr lang="en-US" dirty="0"/>
          </a:p>
        </p:txBody>
      </p:sp>
      <p:sp>
        <p:nvSpPr>
          <p:cNvPr id="3" name="Content Placeholder 2"/>
          <p:cNvSpPr>
            <a:spLocks noGrp="1"/>
          </p:cNvSpPr>
          <p:nvPr>
            <p:ph idx="1"/>
          </p:nvPr>
        </p:nvSpPr>
        <p:spPr>
          <a:xfrm>
            <a:off x="609600" y="1600200"/>
            <a:ext cx="10972800" cy="4525963"/>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B5AF985-6D44-417A-9881-D208468CBA07}" type="datetime1">
              <a:rPr lang="en-US" smtClean="0"/>
              <a:t>9/15/2022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ADE50-950A-4D58-BFB2-FA2C6A8B385D}" type="slidenum">
              <a:rPr lang="en-US" smtClean="0"/>
              <a:t>‹#›</a:t>
            </a:fld>
            <a:endParaRPr lang="en-US"/>
          </a:p>
        </p:txBody>
      </p:sp>
    </p:spTree>
    <p:extLst>
      <p:ext uri="{BB962C8B-B14F-4D97-AF65-F5344CB8AC3E}">
        <p14:creationId xmlns:p14="http://schemas.microsoft.com/office/powerpoint/2010/main" val="326425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Warm Up">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A59ABBA-0641-D142-A6E1-AAF21A858462}"/>
              </a:ext>
            </a:extLst>
          </p:cNvPr>
          <p:cNvSpPr/>
          <p:nvPr/>
        </p:nvSpPr>
        <p:spPr>
          <a:xfrm>
            <a:off x="0" y="-1"/>
            <a:ext cx="12192000" cy="1600201"/>
          </a:xfrm>
          <a:prstGeom prst="rect">
            <a:avLst/>
          </a:prstGeom>
          <a:gradFill flip="none" rotWithShape="1">
            <a:gsLst>
              <a:gs pos="100000">
                <a:schemeClr val="tx1">
                  <a:lumMod val="85000"/>
                  <a:lumOff val="15000"/>
                </a:schemeClr>
              </a:gs>
              <a:gs pos="0">
                <a:schemeClr val="tx1">
                  <a:lumMod val="65000"/>
                  <a:lumOff val="3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09600" y="152400"/>
            <a:ext cx="10972800" cy="1217612"/>
          </a:xfrm>
        </p:spPr>
        <p:txBody>
          <a:bodyPr/>
          <a:lstStyle>
            <a:lvl1pPr>
              <a:defRPr b="0" i="0" spc="0">
                <a:solidFill>
                  <a:schemeClr val="bg1"/>
                </a:solidFill>
                <a:latin typeface="Helvetica Neue Thin" panose="020B0403020202020204" pitchFamily="34" charset="0"/>
                <a:ea typeface="Helvetica Neue Thin" panose="020B0403020202020204" pitchFamily="34" charset="0"/>
                <a:cs typeface="Helvetica Neue" panose="02000503000000020004" pitchFamily="2" charset="0"/>
              </a:defRPr>
            </a:lvl1pPr>
          </a:lstStyle>
          <a:p>
            <a:r>
              <a:rPr lang="en-US"/>
              <a:t>Click to edit Master title style</a:t>
            </a:r>
            <a:endParaRPr lang="en-US" dirty="0"/>
          </a:p>
        </p:txBody>
      </p:sp>
      <p:sp>
        <p:nvSpPr>
          <p:cNvPr id="3" name="Content Placeholder 2"/>
          <p:cNvSpPr>
            <a:spLocks noGrp="1"/>
          </p:cNvSpPr>
          <p:nvPr>
            <p:ph idx="1"/>
          </p:nvPr>
        </p:nvSpPr>
        <p:spPr>
          <a:xfrm>
            <a:off x="609600" y="1752601"/>
            <a:ext cx="10972800" cy="437356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B28102-2E91-4DD7-8E8B-98B790A12701}" type="datetime1">
              <a:rPr lang="en-US" smtClean="0"/>
              <a:t>9/15/2022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ADE50-950A-4D58-BFB2-FA2C6A8B385D}" type="slidenum">
              <a:rPr lang="en-US" smtClean="0"/>
              <a:t>‹#›</a:t>
            </a:fld>
            <a:endParaRPr lang="en-US"/>
          </a:p>
        </p:txBody>
      </p:sp>
    </p:spTree>
    <p:extLst>
      <p:ext uri="{BB962C8B-B14F-4D97-AF65-F5344CB8AC3E}">
        <p14:creationId xmlns:p14="http://schemas.microsoft.com/office/powerpoint/2010/main" val="3359272456"/>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604A86-E8D2-4E57-8D6D-61E2D175474B}" type="datetime1">
              <a:rPr lang="en-US" smtClean="0"/>
              <a:t>9/15/2022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ADE50-950A-4D58-BFB2-FA2C6A8B385D}" type="slidenum">
              <a:rPr lang="en-US" smtClean="0"/>
              <a:t>‹#›</a:t>
            </a:fld>
            <a:endParaRPr lang="en-US"/>
          </a:p>
        </p:txBody>
      </p:sp>
    </p:spTree>
    <p:extLst>
      <p:ext uri="{BB962C8B-B14F-4D97-AF65-F5344CB8AC3E}">
        <p14:creationId xmlns:p14="http://schemas.microsoft.com/office/powerpoint/2010/main" val="1566931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FAB17AF-8C4C-5845-B7DE-A4AC7A53117E}"/>
              </a:ext>
            </a:extLst>
          </p:cNvPr>
          <p:cNvSpPr/>
          <p:nvPr/>
        </p:nvSpPr>
        <p:spPr>
          <a:xfrm>
            <a:off x="0" y="-1"/>
            <a:ext cx="12192000" cy="1600201"/>
          </a:xfrm>
          <a:prstGeom prst="rect">
            <a:avLst/>
          </a:prstGeom>
          <a:gradFill flip="none" rotWithShape="1">
            <a:gsLst>
              <a:gs pos="100000">
                <a:schemeClr val="tx1">
                  <a:lumMod val="85000"/>
                  <a:lumOff val="15000"/>
                </a:schemeClr>
              </a:gs>
              <a:gs pos="0">
                <a:schemeClr val="tx1">
                  <a:lumMod val="65000"/>
                  <a:lumOff val="3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defRPr b="0" i="0">
                <a:solidFill>
                  <a:schemeClr val="bg1"/>
                </a:solidFill>
                <a:latin typeface="Helvetica Neue Thin" panose="020B0403020202020204" pitchFamily="34" charset="0"/>
                <a:ea typeface="Helvetica Neue Thin" panose="020B040302020202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921DF3-1FB0-45DC-97EF-461960E13574}" type="datetime1">
              <a:rPr lang="en-US" smtClean="0"/>
              <a:t>9/15/2022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BADE50-950A-4D58-BFB2-FA2C6A8B385D}" type="slidenum">
              <a:rPr lang="en-US" smtClean="0"/>
              <a:t>‹#›</a:t>
            </a:fld>
            <a:endParaRPr lang="en-US"/>
          </a:p>
        </p:txBody>
      </p:sp>
    </p:spTree>
    <p:extLst>
      <p:ext uri="{BB962C8B-B14F-4D97-AF65-F5344CB8AC3E}">
        <p14:creationId xmlns:p14="http://schemas.microsoft.com/office/powerpoint/2010/main" val="2621288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282CF36-B83D-CA4E-A297-1A51EA28471C}"/>
              </a:ext>
            </a:extLst>
          </p:cNvPr>
          <p:cNvSpPr/>
          <p:nvPr/>
        </p:nvSpPr>
        <p:spPr>
          <a:xfrm>
            <a:off x="0" y="-1"/>
            <a:ext cx="12192000" cy="1600201"/>
          </a:xfrm>
          <a:prstGeom prst="rect">
            <a:avLst/>
          </a:prstGeom>
          <a:gradFill flip="none" rotWithShape="1">
            <a:gsLst>
              <a:gs pos="100000">
                <a:schemeClr val="tx1">
                  <a:lumMod val="85000"/>
                  <a:lumOff val="15000"/>
                </a:schemeClr>
              </a:gs>
              <a:gs pos="0">
                <a:schemeClr val="tx1">
                  <a:lumMod val="65000"/>
                  <a:lumOff val="3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defRPr b="0" i="0">
                <a:solidFill>
                  <a:schemeClr val="bg1"/>
                </a:solidFill>
                <a:latin typeface="Helvetica Neue Thin" panose="020B0403020202020204" pitchFamily="34" charset="0"/>
                <a:ea typeface="Helvetica Neue Thin" panose="020B0403020202020204" pitchFamily="34" charset="0"/>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92B088E-2809-46D8-B43F-738015D878CC}" type="datetime1">
              <a:rPr lang="en-US" smtClean="0"/>
              <a:t>9/15/2022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BADE50-950A-4D58-BFB2-FA2C6A8B385D}" type="slidenum">
              <a:rPr lang="en-US" smtClean="0"/>
              <a:t>‹#›</a:t>
            </a:fld>
            <a:endParaRPr lang="en-US"/>
          </a:p>
        </p:txBody>
      </p:sp>
    </p:spTree>
    <p:extLst>
      <p:ext uri="{BB962C8B-B14F-4D97-AF65-F5344CB8AC3E}">
        <p14:creationId xmlns:p14="http://schemas.microsoft.com/office/powerpoint/2010/main" val="233655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D2E7A9B-E4F1-7444-9561-2EEF0BD9300B}"/>
              </a:ext>
            </a:extLst>
          </p:cNvPr>
          <p:cNvSpPr/>
          <p:nvPr/>
        </p:nvSpPr>
        <p:spPr>
          <a:xfrm>
            <a:off x="0" y="-1"/>
            <a:ext cx="12192000" cy="1600201"/>
          </a:xfrm>
          <a:prstGeom prst="rect">
            <a:avLst/>
          </a:prstGeom>
          <a:gradFill flip="none" rotWithShape="1">
            <a:gsLst>
              <a:gs pos="100000">
                <a:schemeClr val="tx1">
                  <a:lumMod val="85000"/>
                  <a:lumOff val="15000"/>
                </a:schemeClr>
              </a:gs>
              <a:gs pos="0">
                <a:schemeClr val="tx1">
                  <a:lumMod val="65000"/>
                  <a:lumOff val="3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defRPr b="0" i="0">
                <a:solidFill>
                  <a:schemeClr val="bg1"/>
                </a:solidFill>
                <a:latin typeface="Helvetica Neue Thin" panose="020B0403020202020204" pitchFamily="34" charset="0"/>
                <a:ea typeface="Helvetica Neue Thin" panose="020B0403020202020204" pitchFamily="34" charset="0"/>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208D42A-BC08-426E-9E11-483BA9D61AF6}" type="datetime1">
              <a:rPr lang="en-US" smtClean="0"/>
              <a:t>9/15/2022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BADE50-950A-4D58-BFB2-FA2C6A8B385D}" type="slidenum">
              <a:rPr lang="en-US" smtClean="0"/>
              <a:t>‹#›</a:t>
            </a:fld>
            <a:endParaRPr lang="en-US"/>
          </a:p>
        </p:txBody>
      </p:sp>
    </p:spTree>
    <p:extLst>
      <p:ext uri="{BB962C8B-B14F-4D97-AF65-F5344CB8AC3E}">
        <p14:creationId xmlns:p14="http://schemas.microsoft.com/office/powerpoint/2010/main" val="579141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Smaller Title no Conten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D2E7A9B-E4F1-7444-9561-2EEF0BD9300B}"/>
              </a:ext>
            </a:extLst>
          </p:cNvPr>
          <p:cNvSpPr/>
          <p:nvPr/>
        </p:nvSpPr>
        <p:spPr>
          <a:xfrm>
            <a:off x="0" y="-1"/>
            <a:ext cx="12192000" cy="762001"/>
          </a:xfrm>
          <a:prstGeom prst="rect">
            <a:avLst/>
          </a:prstGeom>
          <a:gradFill flip="none" rotWithShape="1">
            <a:gsLst>
              <a:gs pos="100000">
                <a:schemeClr val="tx1">
                  <a:lumMod val="85000"/>
                  <a:lumOff val="15000"/>
                </a:schemeClr>
              </a:gs>
              <a:gs pos="0">
                <a:schemeClr val="tx1">
                  <a:lumMod val="65000"/>
                  <a:lumOff val="3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09600" y="-228600"/>
            <a:ext cx="10972800" cy="1143000"/>
          </a:xfrm>
        </p:spPr>
        <p:txBody>
          <a:bodyPr/>
          <a:lstStyle>
            <a:lvl1pPr>
              <a:defRPr b="0" i="0">
                <a:solidFill>
                  <a:schemeClr val="bg1"/>
                </a:solidFill>
                <a:latin typeface="Helvetica Neue Thin" panose="020B0403020202020204" pitchFamily="34" charset="0"/>
                <a:ea typeface="Helvetica Neue Thin" panose="020B0403020202020204" pitchFamily="34" charset="0"/>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6B28102-2E91-4DD7-8E8B-98B790A12701}" type="datetime1">
              <a:rPr lang="en-US" smtClean="0"/>
              <a:t>9/15/2022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BADE50-950A-4D58-BFB2-FA2C6A8B385D}" type="slidenum">
              <a:rPr lang="en-US" smtClean="0"/>
              <a:t>‹#›</a:t>
            </a:fld>
            <a:endParaRPr lang="en-US"/>
          </a:p>
        </p:txBody>
      </p:sp>
    </p:spTree>
    <p:extLst>
      <p:ext uri="{BB962C8B-B14F-4D97-AF65-F5344CB8AC3E}">
        <p14:creationId xmlns:p14="http://schemas.microsoft.com/office/powerpoint/2010/main" val="2857941533"/>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D5C786-44E1-4BD5-AD14-75F3EA166B5A}" type="datetime1">
              <a:rPr lang="en-US" smtClean="0"/>
              <a:t>9/15/2022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BADE50-950A-4D58-BFB2-FA2C6A8B385D}" type="slidenum">
              <a:rPr lang="en-US" smtClean="0"/>
              <a:t>‹#›</a:t>
            </a:fld>
            <a:endParaRPr lang="en-US"/>
          </a:p>
        </p:txBody>
      </p:sp>
    </p:spTree>
    <p:extLst>
      <p:ext uri="{BB962C8B-B14F-4D97-AF65-F5344CB8AC3E}">
        <p14:creationId xmlns:p14="http://schemas.microsoft.com/office/powerpoint/2010/main" val="3548448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B28102-2E91-4DD7-8E8B-98B790A12701}" type="datetime1">
              <a:rPr lang="en-US" smtClean="0"/>
              <a:t>9/15/2022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BADE50-950A-4D58-BFB2-FA2C6A8B385D}" type="slidenum">
              <a:rPr lang="en-US" smtClean="0"/>
              <a:t>‹#›</a:t>
            </a:fld>
            <a:endParaRPr lang="en-US"/>
          </a:p>
        </p:txBody>
      </p:sp>
    </p:spTree>
    <p:extLst>
      <p:ext uri="{BB962C8B-B14F-4D97-AF65-F5344CB8AC3E}">
        <p14:creationId xmlns:p14="http://schemas.microsoft.com/office/powerpoint/2010/main" val="6424661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hyperlink" Target="https://www.youtube.com/watch?v=BVtQNK_ZUJg" TargetMode="External"/></Relationships>
</file>

<file path=ppt/slides/_rels/slide13.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9.xml"/><Relationship Id="rId1" Type="http://schemas.openxmlformats.org/officeDocument/2006/relationships/tags" Target="../tags/tag2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tags" Target="../tags/tag10.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tags" Target="../tags/tag12.xml"/></Relationships>
</file>

<file path=ppt/slides/_rels/slide9.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Graphs: Sample Problems</a:t>
            </a:r>
          </a:p>
        </p:txBody>
      </p:sp>
      <p:sp>
        <p:nvSpPr>
          <p:cNvPr id="3" name="Subtitle 2"/>
          <p:cNvSpPr>
            <a:spLocks noGrp="1"/>
          </p:cNvSpPr>
          <p:nvPr>
            <p:ph type="subTitle" idx="1"/>
          </p:nvPr>
        </p:nvSpPr>
        <p:spPr/>
        <p:txBody>
          <a:bodyPr/>
          <a:lstStyle/>
          <a:p>
            <a:r>
              <a:rPr lang="en-US" dirty="0"/>
              <a:t>CS 3100: DSA2</a:t>
            </a:r>
          </a:p>
          <a:p>
            <a:r>
              <a:rPr lang="en-US" dirty="0"/>
              <a:t>Mark </a:t>
            </a:r>
            <a:r>
              <a:rPr lang="en-US" dirty="0" err="1"/>
              <a:t>Floryan</a:t>
            </a:r>
            <a:endParaRPr lang="en-US" dirty="0"/>
          </a:p>
        </p:txBody>
      </p:sp>
      <p:sp>
        <p:nvSpPr>
          <p:cNvPr id="4" name="Slide Number Placeholder 3"/>
          <p:cNvSpPr>
            <a:spLocks noGrp="1"/>
          </p:cNvSpPr>
          <p:nvPr>
            <p:ph type="sldNum" sz="quarter" idx="12"/>
          </p:nvPr>
        </p:nvSpPr>
        <p:spPr>
          <a:prstGeom prst="rect">
            <a:avLst/>
          </a:prstGeom>
        </p:spPr>
        <p:txBody>
          <a:bodyPr/>
          <a:lstStyle/>
          <a:p>
            <a:fld id="{DACC1BBE-66B1-403A-8C7E-C57A0F3A107F}" type="slidenum">
              <a:rPr lang="en-US" smtClean="0"/>
              <a:pPr/>
              <a:t>1</a:t>
            </a:fld>
            <a:endParaRPr lang="en-US"/>
          </a:p>
        </p:txBody>
      </p:sp>
    </p:spTree>
    <p:extLst>
      <p:ext uri="{BB962C8B-B14F-4D97-AF65-F5344CB8AC3E}">
        <p14:creationId xmlns:p14="http://schemas.microsoft.com/office/powerpoint/2010/main" val="2822700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a:extLst>
              <a:ext uri="{FF2B5EF4-FFF2-40B4-BE49-F238E27FC236}">
                <a16:creationId xmlns:a16="http://schemas.microsoft.com/office/drawing/2014/main" id="{40AAB046-5BE9-7945-9244-12ED9B6B03AD}"/>
              </a:ext>
            </a:extLst>
          </p:cNvPr>
          <p:cNvSpPr>
            <a:spLocks noGrp="1" noChangeArrowheads="1"/>
          </p:cNvSpPr>
          <p:nvPr>
            <p:ph type="title"/>
            <p:custDataLst>
              <p:tags r:id="rId1"/>
            </p:custDataLst>
          </p:nvPr>
        </p:nvSpPr>
        <p:spPr/>
        <p:txBody>
          <a:bodyPr/>
          <a:lstStyle/>
          <a:p>
            <a:r>
              <a:rPr lang="en-US" altLang="en-US" dirty="0">
                <a:ea typeface="ＭＳ Ｐゴシック" panose="020B0600070205080204" pitchFamily="34" charset="-128"/>
              </a:rPr>
              <a:t>Possible Solution</a:t>
            </a:r>
          </a:p>
        </p:txBody>
      </p:sp>
      <p:sp>
        <p:nvSpPr>
          <p:cNvPr id="23554" name="Rectangle 3">
            <a:extLst>
              <a:ext uri="{FF2B5EF4-FFF2-40B4-BE49-F238E27FC236}">
                <a16:creationId xmlns:a16="http://schemas.microsoft.com/office/drawing/2014/main" id="{F83019B8-1A6A-D04C-81A1-F828E59E4D65}"/>
              </a:ext>
            </a:extLst>
          </p:cNvPr>
          <p:cNvSpPr>
            <a:spLocks noGrp="1" noChangeArrowheads="1"/>
          </p:cNvSpPr>
          <p:nvPr>
            <p:ph type="body" idx="1"/>
            <p:custDataLst>
              <p:tags r:id="rId2"/>
            </p:custDataLst>
          </p:nvPr>
        </p:nvSpPr>
        <p:spPr>
          <a:xfrm>
            <a:off x="457200" y="1371600"/>
            <a:ext cx="11125200" cy="899746"/>
          </a:xfrm>
        </p:spPr>
        <p:txBody>
          <a:bodyPr anchor="t">
            <a:normAutofit lnSpcReduction="10000"/>
          </a:bodyPr>
          <a:lstStyle/>
          <a:p>
            <a:pPr marL="0" indent="0">
              <a:lnSpc>
                <a:spcPct val="90000"/>
              </a:lnSpc>
              <a:buNone/>
            </a:pPr>
            <a:r>
              <a:rPr lang="en-US" altLang="en-US" sz="2000" b="1" i="1" u="sng" dirty="0">
                <a:ea typeface="ＭＳ Ｐゴシック" panose="020B0600070205080204" pitchFamily="34" charset="-128"/>
              </a:rPr>
              <a:t>Even Better Solution:</a:t>
            </a:r>
            <a:r>
              <a:rPr lang="en-US" altLang="en-US" sz="2000" dirty="0">
                <a:ea typeface="ＭＳ Ｐゴシック" panose="020B0600070205080204" pitchFamily="34" charset="-128"/>
              </a:rPr>
              <a:t> Add dummy start and destination nodes with no costs to simulate what Dijkstra’s wants: ONE start node and ONE destination node makes things simpler! Connect these nodes to all flights that leave the start city and enter the destination city respectively.</a:t>
            </a:r>
          </a:p>
        </p:txBody>
      </p:sp>
      <p:sp>
        <p:nvSpPr>
          <p:cNvPr id="2" name="Oval 1">
            <a:extLst>
              <a:ext uri="{FF2B5EF4-FFF2-40B4-BE49-F238E27FC236}">
                <a16:creationId xmlns:a16="http://schemas.microsoft.com/office/drawing/2014/main" id="{6DA39F98-4892-6849-8EB2-608B50F8FD7A}"/>
              </a:ext>
            </a:extLst>
          </p:cNvPr>
          <p:cNvSpPr/>
          <p:nvPr/>
        </p:nvSpPr>
        <p:spPr>
          <a:xfrm>
            <a:off x="2667000" y="2699238"/>
            <a:ext cx="1066800" cy="914400"/>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a:t>LAX-ORD</a:t>
            </a:r>
          </a:p>
          <a:p>
            <a:pPr algn="ctr"/>
            <a:r>
              <a:rPr lang="en-US" sz="1400" dirty="0"/>
              <a:t>11-2:30</a:t>
            </a:r>
          </a:p>
        </p:txBody>
      </p:sp>
      <p:sp>
        <p:nvSpPr>
          <p:cNvPr id="16" name="Oval 15">
            <a:extLst>
              <a:ext uri="{FF2B5EF4-FFF2-40B4-BE49-F238E27FC236}">
                <a16:creationId xmlns:a16="http://schemas.microsoft.com/office/drawing/2014/main" id="{6E051BB0-8175-1C40-886E-0010940C19F5}"/>
              </a:ext>
            </a:extLst>
          </p:cNvPr>
          <p:cNvSpPr/>
          <p:nvPr/>
        </p:nvSpPr>
        <p:spPr>
          <a:xfrm>
            <a:off x="2702169" y="3965330"/>
            <a:ext cx="1066800" cy="914400"/>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a:t>LAX-ORD</a:t>
            </a:r>
          </a:p>
          <a:p>
            <a:pPr algn="ctr"/>
            <a:r>
              <a:rPr lang="en-US" sz="1400" dirty="0"/>
              <a:t>6-9:30</a:t>
            </a:r>
          </a:p>
        </p:txBody>
      </p:sp>
      <p:sp>
        <p:nvSpPr>
          <p:cNvPr id="19" name="Oval 18">
            <a:extLst>
              <a:ext uri="{FF2B5EF4-FFF2-40B4-BE49-F238E27FC236}">
                <a16:creationId xmlns:a16="http://schemas.microsoft.com/office/drawing/2014/main" id="{72311968-F26B-344A-8E32-4120C9D2B434}"/>
              </a:ext>
            </a:extLst>
          </p:cNvPr>
          <p:cNvSpPr/>
          <p:nvPr/>
        </p:nvSpPr>
        <p:spPr>
          <a:xfrm>
            <a:off x="6705600" y="5334000"/>
            <a:ext cx="1066800" cy="914400"/>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a:t>DFW-CHA</a:t>
            </a:r>
          </a:p>
          <a:p>
            <a:pPr algn="ctr"/>
            <a:r>
              <a:rPr lang="en-US" sz="1400" dirty="0"/>
              <a:t>2-4:30</a:t>
            </a:r>
          </a:p>
        </p:txBody>
      </p:sp>
      <p:sp>
        <p:nvSpPr>
          <p:cNvPr id="20" name="Oval 19">
            <a:extLst>
              <a:ext uri="{FF2B5EF4-FFF2-40B4-BE49-F238E27FC236}">
                <a16:creationId xmlns:a16="http://schemas.microsoft.com/office/drawing/2014/main" id="{70E207DF-5548-A24A-A419-F5696FAE3F6D}"/>
              </a:ext>
            </a:extLst>
          </p:cNvPr>
          <p:cNvSpPr/>
          <p:nvPr/>
        </p:nvSpPr>
        <p:spPr>
          <a:xfrm>
            <a:off x="7772400" y="2784152"/>
            <a:ext cx="1066800" cy="914400"/>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a:t>ORD-CHO</a:t>
            </a:r>
          </a:p>
          <a:p>
            <a:pPr algn="ctr"/>
            <a:r>
              <a:rPr lang="en-US" sz="1400" dirty="0"/>
              <a:t>6-7</a:t>
            </a:r>
          </a:p>
        </p:txBody>
      </p:sp>
      <p:sp>
        <p:nvSpPr>
          <p:cNvPr id="24" name="Oval 23">
            <a:extLst>
              <a:ext uri="{FF2B5EF4-FFF2-40B4-BE49-F238E27FC236}">
                <a16:creationId xmlns:a16="http://schemas.microsoft.com/office/drawing/2014/main" id="{AAAE098F-651F-DE48-AFD8-4E32EBD9DD62}"/>
              </a:ext>
            </a:extLst>
          </p:cNvPr>
          <p:cNvSpPr/>
          <p:nvPr/>
        </p:nvSpPr>
        <p:spPr>
          <a:xfrm>
            <a:off x="7772400" y="3886200"/>
            <a:ext cx="1066800" cy="914400"/>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a:t>CHA-CHO</a:t>
            </a:r>
          </a:p>
          <a:p>
            <a:pPr algn="ctr"/>
            <a:r>
              <a:rPr lang="en-US" sz="1400" dirty="0"/>
              <a:t>5-5:45</a:t>
            </a:r>
          </a:p>
        </p:txBody>
      </p:sp>
      <p:cxnSp>
        <p:nvCxnSpPr>
          <p:cNvPr id="25" name="Straight Arrow Connector 24">
            <a:extLst>
              <a:ext uri="{FF2B5EF4-FFF2-40B4-BE49-F238E27FC236}">
                <a16:creationId xmlns:a16="http://schemas.microsoft.com/office/drawing/2014/main" id="{BD67D912-094E-8545-B7E3-632E017702C0}"/>
              </a:ext>
            </a:extLst>
          </p:cNvPr>
          <p:cNvCxnSpPr>
            <a:cxnSpLocks/>
            <a:stCxn id="2" idx="6"/>
            <a:endCxn id="20" idx="2"/>
          </p:cNvCxnSpPr>
          <p:nvPr/>
        </p:nvCxnSpPr>
        <p:spPr>
          <a:xfrm>
            <a:off x="3733800" y="3156438"/>
            <a:ext cx="4038600" cy="849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23B8F9DD-E6D7-AD45-A784-1F497FA4C39B}"/>
              </a:ext>
            </a:extLst>
          </p:cNvPr>
          <p:cNvCxnSpPr>
            <a:cxnSpLocks/>
            <a:stCxn id="16" idx="7"/>
            <a:endCxn id="20" idx="3"/>
          </p:cNvCxnSpPr>
          <p:nvPr/>
        </p:nvCxnSpPr>
        <p:spPr>
          <a:xfrm flipV="1">
            <a:off x="3612740" y="3564641"/>
            <a:ext cx="4315889" cy="534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69032AD0-3A11-104C-84DB-C11E61F187D3}"/>
              </a:ext>
            </a:extLst>
          </p:cNvPr>
          <p:cNvCxnSpPr>
            <a:cxnSpLocks/>
            <a:stCxn id="19" idx="7"/>
            <a:endCxn id="24" idx="3"/>
          </p:cNvCxnSpPr>
          <p:nvPr/>
        </p:nvCxnSpPr>
        <p:spPr>
          <a:xfrm flipV="1">
            <a:off x="7616171" y="4666689"/>
            <a:ext cx="312458" cy="8012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8CDC0384-71C8-8E44-AE29-90F715AE011B}"/>
              </a:ext>
            </a:extLst>
          </p:cNvPr>
          <p:cNvSpPr txBox="1"/>
          <p:nvPr/>
        </p:nvSpPr>
        <p:spPr>
          <a:xfrm>
            <a:off x="228600" y="3718186"/>
            <a:ext cx="381000" cy="369332"/>
          </a:xfrm>
          <a:prstGeom prst="rect">
            <a:avLst/>
          </a:prstGeom>
          <a:noFill/>
        </p:spPr>
        <p:txBody>
          <a:bodyPr wrap="square" rtlCol="0">
            <a:spAutoFit/>
          </a:bodyPr>
          <a:lstStyle/>
          <a:p>
            <a:r>
              <a:rPr lang="en-US" b="1" dirty="0"/>
              <a:t>S</a:t>
            </a:r>
          </a:p>
        </p:txBody>
      </p:sp>
      <p:sp>
        <p:nvSpPr>
          <p:cNvPr id="32" name="TextBox 31">
            <a:extLst>
              <a:ext uri="{FF2B5EF4-FFF2-40B4-BE49-F238E27FC236}">
                <a16:creationId xmlns:a16="http://schemas.microsoft.com/office/drawing/2014/main" id="{303E0E51-02F7-C54A-8C1B-866830443D93}"/>
              </a:ext>
            </a:extLst>
          </p:cNvPr>
          <p:cNvSpPr txBox="1"/>
          <p:nvPr/>
        </p:nvSpPr>
        <p:spPr>
          <a:xfrm>
            <a:off x="10820400" y="2983468"/>
            <a:ext cx="381000" cy="369332"/>
          </a:xfrm>
          <a:prstGeom prst="rect">
            <a:avLst/>
          </a:prstGeom>
          <a:noFill/>
        </p:spPr>
        <p:txBody>
          <a:bodyPr wrap="square" rtlCol="0">
            <a:spAutoFit/>
          </a:bodyPr>
          <a:lstStyle/>
          <a:p>
            <a:r>
              <a:rPr lang="en-US" b="1" dirty="0"/>
              <a:t>D</a:t>
            </a:r>
          </a:p>
        </p:txBody>
      </p:sp>
      <p:sp>
        <p:nvSpPr>
          <p:cNvPr id="33" name="TextBox 32">
            <a:extLst>
              <a:ext uri="{FF2B5EF4-FFF2-40B4-BE49-F238E27FC236}">
                <a16:creationId xmlns:a16="http://schemas.microsoft.com/office/drawing/2014/main" id="{A0701027-B798-004D-8E3F-A6A0C7DAB17F}"/>
              </a:ext>
            </a:extLst>
          </p:cNvPr>
          <p:cNvSpPr txBox="1"/>
          <p:nvPr/>
        </p:nvSpPr>
        <p:spPr>
          <a:xfrm>
            <a:off x="5257800" y="2895600"/>
            <a:ext cx="1223029" cy="307777"/>
          </a:xfrm>
          <a:prstGeom prst="rect">
            <a:avLst/>
          </a:prstGeom>
          <a:noFill/>
        </p:spPr>
        <p:txBody>
          <a:bodyPr wrap="square" rtlCol="0">
            <a:spAutoFit/>
          </a:bodyPr>
          <a:lstStyle/>
          <a:p>
            <a:r>
              <a:rPr lang="en-US" sz="1400" i="1" dirty="0"/>
              <a:t>3.5 hours</a:t>
            </a:r>
          </a:p>
        </p:txBody>
      </p:sp>
      <p:sp>
        <p:nvSpPr>
          <p:cNvPr id="34" name="TextBox 33">
            <a:extLst>
              <a:ext uri="{FF2B5EF4-FFF2-40B4-BE49-F238E27FC236}">
                <a16:creationId xmlns:a16="http://schemas.microsoft.com/office/drawing/2014/main" id="{E2550B51-DE90-AF4C-8ABA-DC2C5849D944}"/>
              </a:ext>
            </a:extLst>
          </p:cNvPr>
          <p:cNvSpPr txBox="1"/>
          <p:nvPr/>
        </p:nvSpPr>
        <p:spPr>
          <a:xfrm>
            <a:off x="4800600" y="3581400"/>
            <a:ext cx="1223029" cy="307777"/>
          </a:xfrm>
          <a:prstGeom prst="rect">
            <a:avLst/>
          </a:prstGeom>
          <a:noFill/>
        </p:spPr>
        <p:txBody>
          <a:bodyPr wrap="square" rtlCol="0">
            <a:spAutoFit/>
          </a:bodyPr>
          <a:lstStyle/>
          <a:p>
            <a:r>
              <a:rPr lang="en-US" sz="1400" i="1" dirty="0"/>
              <a:t>8.5 hours</a:t>
            </a:r>
          </a:p>
        </p:txBody>
      </p:sp>
      <p:sp>
        <p:nvSpPr>
          <p:cNvPr id="35" name="TextBox 34">
            <a:extLst>
              <a:ext uri="{FF2B5EF4-FFF2-40B4-BE49-F238E27FC236}">
                <a16:creationId xmlns:a16="http://schemas.microsoft.com/office/drawing/2014/main" id="{154CA0B1-85CF-F04C-8393-2CE3CD2D7617}"/>
              </a:ext>
            </a:extLst>
          </p:cNvPr>
          <p:cNvSpPr txBox="1"/>
          <p:nvPr/>
        </p:nvSpPr>
        <p:spPr>
          <a:xfrm>
            <a:off x="7010400" y="4800600"/>
            <a:ext cx="1223029" cy="307777"/>
          </a:xfrm>
          <a:prstGeom prst="rect">
            <a:avLst/>
          </a:prstGeom>
          <a:noFill/>
        </p:spPr>
        <p:txBody>
          <a:bodyPr wrap="square" rtlCol="0">
            <a:spAutoFit/>
          </a:bodyPr>
          <a:lstStyle/>
          <a:p>
            <a:r>
              <a:rPr lang="en-US" sz="1400" i="1" dirty="0"/>
              <a:t>0.5 hours</a:t>
            </a:r>
          </a:p>
        </p:txBody>
      </p:sp>
      <p:sp>
        <p:nvSpPr>
          <p:cNvPr id="37" name="Oval 36">
            <a:extLst>
              <a:ext uri="{FF2B5EF4-FFF2-40B4-BE49-F238E27FC236}">
                <a16:creationId xmlns:a16="http://schemas.microsoft.com/office/drawing/2014/main" id="{001E7FDB-9EC0-4149-A676-50668FA363EC}"/>
              </a:ext>
            </a:extLst>
          </p:cNvPr>
          <p:cNvSpPr/>
          <p:nvPr/>
        </p:nvSpPr>
        <p:spPr>
          <a:xfrm>
            <a:off x="4572000" y="5334000"/>
            <a:ext cx="1066800" cy="914400"/>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a:t>LAX-DFW</a:t>
            </a:r>
          </a:p>
          <a:p>
            <a:pPr algn="ctr"/>
            <a:r>
              <a:rPr lang="en-US" sz="1400" dirty="0"/>
              <a:t>10-1:30</a:t>
            </a:r>
          </a:p>
        </p:txBody>
      </p:sp>
      <p:cxnSp>
        <p:nvCxnSpPr>
          <p:cNvPr id="38" name="Straight Arrow Connector 37">
            <a:extLst>
              <a:ext uri="{FF2B5EF4-FFF2-40B4-BE49-F238E27FC236}">
                <a16:creationId xmlns:a16="http://schemas.microsoft.com/office/drawing/2014/main" id="{40674023-0E6A-F643-A433-B8D9425A4FC3}"/>
              </a:ext>
            </a:extLst>
          </p:cNvPr>
          <p:cNvCxnSpPr>
            <a:cxnSpLocks/>
            <a:stCxn id="37" idx="6"/>
            <a:endCxn id="19" idx="2"/>
          </p:cNvCxnSpPr>
          <p:nvPr/>
        </p:nvCxnSpPr>
        <p:spPr>
          <a:xfrm>
            <a:off x="5638800" y="5791200"/>
            <a:ext cx="10668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E00C5606-74F4-5C47-9743-153452AAC834}"/>
              </a:ext>
            </a:extLst>
          </p:cNvPr>
          <p:cNvSpPr txBox="1"/>
          <p:nvPr/>
        </p:nvSpPr>
        <p:spPr>
          <a:xfrm>
            <a:off x="5715000" y="5486400"/>
            <a:ext cx="1223029" cy="307777"/>
          </a:xfrm>
          <a:prstGeom prst="rect">
            <a:avLst/>
          </a:prstGeom>
          <a:noFill/>
        </p:spPr>
        <p:txBody>
          <a:bodyPr wrap="square" rtlCol="0">
            <a:spAutoFit/>
          </a:bodyPr>
          <a:lstStyle/>
          <a:p>
            <a:r>
              <a:rPr lang="en-US" sz="1400" i="1" dirty="0"/>
              <a:t>0.5 hours</a:t>
            </a:r>
          </a:p>
        </p:txBody>
      </p:sp>
      <p:sp>
        <p:nvSpPr>
          <p:cNvPr id="23" name="Oval 22">
            <a:extLst>
              <a:ext uri="{FF2B5EF4-FFF2-40B4-BE49-F238E27FC236}">
                <a16:creationId xmlns:a16="http://schemas.microsoft.com/office/drawing/2014/main" id="{70A4F965-E2B3-3246-906E-6FD3BDA9FBF2}"/>
              </a:ext>
            </a:extLst>
          </p:cNvPr>
          <p:cNvSpPr/>
          <p:nvPr/>
        </p:nvSpPr>
        <p:spPr>
          <a:xfrm>
            <a:off x="167054" y="3965330"/>
            <a:ext cx="1066800" cy="914400"/>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a:t>START</a:t>
            </a:r>
          </a:p>
        </p:txBody>
      </p:sp>
      <p:sp>
        <p:nvSpPr>
          <p:cNvPr id="28" name="Oval 27">
            <a:extLst>
              <a:ext uri="{FF2B5EF4-FFF2-40B4-BE49-F238E27FC236}">
                <a16:creationId xmlns:a16="http://schemas.microsoft.com/office/drawing/2014/main" id="{9CC66164-33A0-2246-9ED8-283682E5B3AE}"/>
              </a:ext>
            </a:extLst>
          </p:cNvPr>
          <p:cNvSpPr/>
          <p:nvPr/>
        </p:nvSpPr>
        <p:spPr>
          <a:xfrm>
            <a:off x="10183289" y="3241352"/>
            <a:ext cx="1066800" cy="914400"/>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a:t>END</a:t>
            </a:r>
          </a:p>
        </p:txBody>
      </p:sp>
      <p:cxnSp>
        <p:nvCxnSpPr>
          <p:cNvPr id="39" name="Straight Arrow Connector 38">
            <a:extLst>
              <a:ext uri="{FF2B5EF4-FFF2-40B4-BE49-F238E27FC236}">
                <a16:creationId xmlns:a16="http://schemas.microsoft.com/office/drawing/2014/main" id="{5F993469-229E-0243-AFAD-DCABB3B26ECB}"/>
              </a:ext>
            </a:extLst>
          </p:cNvPr>
          <p:cNvCxnSpPr>
            <a:cxnSpLocks/>
            <a:stCxn id="23" idx="7"/>
            <a:endCxn id="2" idx="2"/>
          </p:cNvCxnSpPr>
          <p:nvPr/>
        </p:nvCxnSpPr>
        <p:spPr>
          <a:xfrm flipV="1">
            <a:off x="1077625" y="3156438"/>
            <a:ext cx="1589375" cy="9428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0EF196B7-0473-0B4D-A8B7-BAD36CE30191}"/>
              </a:ext>
            </a:extLst>
          </p:cNvPr>
          <p:cNvCxnSpPr>
            <a:cxnSpLocks/>
            <a:stCxn id="23" idx="6"/>
            <a:endCxn id="16" idx="2"/>
          </p:cNvCxnSpPr>
          <p:nvPr/>
        </p:nvCxnSpPr>
        <p:spPr>
          <a:xfrm>
            <a:off x="1233854" y="4422530"/>
            <a:ext cx="146831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AF5FF52A-38C9-D344-9A18-BB2441DE6C78}"/>
              </a:ext>
            </a:extLst>
          </p:cNvPr>
          <p:cNvCxnSpPr>
            <a:cxnSpLocks/>
            <a:stCxn id="23" idx="5"/>
            <a:endCxn id="37" idx="2"/>
          </p:cNvCxnSpPr>
          <p:nvPr/>
        </p:nvCxnSpPr>
        <p:spPr>
          <a:xfrm>
            <a:off x="1077625" y="4745819"/>
            <a:ext cx="3494375" cy="10453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66368A49-2285-7944-95D1-A683F8EFDF81}"/>
              </a:ext>
            </a:extLst>
          </p:cNvPr>
          <p:cNvCxnSpPr>
            <a:cxnSpLocks/>
            <a:stCxn id="20" idx="6"/>
            <a:endCxn id="28" idx="1"/>
          </p:cNvCxnSpPr>
          <p:nvPr/>
        </p:nvCxnSpPr>
        <p:spPr>
          <a:xfrm>
            <a:off x="8839200" y="3241352"/>
            <a:ext cx="1500318" cy="1339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8E96A095-CE19-C045-8CA8-C3BB4A111E08}"/>
              </a:ext>
            </a:extLst>
          </p:cNvPr>
          <p:cNvCxnSpPr>
            <a:cxnSpLocks/>
            <a:stCxn id="24" idx="6"/>
            <a:endCxn id="28" idx="3"/>
          </p:cNvCxnSpPr>
          <p:nvPr/>
        </p:nvCxnSpPr>
        <p:spPr>
          <a:xfrm flipV="1">
            <a:off x="8839200" y="4021841"/>
            <a:ext cx="1500318" cy="3215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F0F15CA3-EC80-8E4C-A561-C42CB87DDF03}"/>
              </a:ext>
            </a:extLst>
          </p:cNvPr>
          <p:cNvSpPr txBox="1"/>
          <p:nvPr/>
        </p:nvSpPr>
        <p:spPr>
          <a:xfrm>
            <a:off x="1215371" y="3349823"/>
            <a:ext cx="1223029" cy="307777"/>
          </a:xfrm>
          <a:prstGeom prst="rect">
            <a:avLst/>
          </a:prstGeom>
          <a:noFill/>
        </p:spPr>
        <p:txBody>
          <a:bodyPr wrap="square" rtlCol="0">
            <a:spAutoFit/>
          </a:bodyPr>
          <a:lstStyle/>
          <a:p>
            <a:r>
              <a:rPr lang="en-US" sz="1400" i="1" dirty="0"/>
              <a:t>0 hours</a:t>
            </a:r>
          </a:p>
        </p:txBody>
      </p:sp>
      <p:sp>
        <p:nvSpPr>
          <p:cNvPr id="46" name="TextBox 45">
            <a:extLst>
              <a:ext uri="{FF2B5EF4-FFF2-40B4-BE49-F238E27FC236}">
                <a16:creationId xmlns:a16="http://schemas.microsoft.com/office/drawing/2014/main" id="{91B341D5-4E85-7340-8A5A-AC4185B0AEC0}"/>
              </a:ext>
            </a:extLst>
          </p:cNvPr>
          <p:cNvSpPr txBox="1"/>
          <p:nvPr/>
        </p:nvSpPr>
        <p:spPr>
          <a:xfrm>
            <a:off x="1443971" y="4114800"/>
            <a:ext cx="1223029" cy="307777"/>
          </a:xfrm>
          <a:prstGeom prst="rect">
            <a:avLst/>
          </a:prstGeom>
          <a:noFill/>
        </p:spPr>
        <p:txBody>
          <a:bodyPr wrap="square" rtlCol="0">
            <a:spAutoFit/>
          </a:bodyPr>
          <a:lstStyle/>
          <a:p>
            <a:r>
              <a:rPr lang="en-US" sz="1400" i="1" dirty="0"/>
              <a:t>0 hours</a:t>
            </a:r>
          </a:p>
        </p:txBody>
      </p:sp>
      <p:sp>
        <p:nvSpPr>
          <p:cNvPr id="47" name="TextBox 46">
            <a:extLst>
              <a:ext uri="{FF2B5EF4-FFF2-40B4-BE49-F238E27FC236}">
                <a16:creationId xmlns:a16="http://schemas.microsoft.com/office/drawing/2014/main" id="{57B62A37-E2DB-6D4B-9883-4E1655AC5913}"/>
              </a:ext>
            </a:extLst>
          </p:cNvPr>
          <p:cNvSpPr txBox="1"/>
          <p:nvPr/>
        </p:nvSpPr>
        <p:spPr>
          <a:xfrm>
            <a:off x="2129771" y="5254823"/>
            <a:ext cx="1223029" cy="307777"/>
          </a:xfrm>
          <a:prstGeom prst="rect">
            <a:avLst/>
          </a:prstGeom>
          <a:noFill/>
        </p:spPr>
        <p:txBody>
          <a:bodyPr wrap="square" rtlCol="0">
            <a:spAutoFit/>
          </a:bodyPr>
          <a:lstStyle/>
          <a:p>
            <a:r>
              <a:rPr lang="en-US" sz="1400" i="1" dirty="0"/>
              <a:t>0 hours</a:t>
            </a:r>
          </a:p>
        </p:txBody>
      </p:sp>
      <p:sp>
        <p:nvSpPr>
          <p:cNvPr id="48" name="TextBox 47">
            <a:extLst>
              <a:ext uri="{FF2B5EF4-FFF2-40B4-BE49-F238E27FC236}">
                <a16:creationId xmlns:a16="http://schemas.microsoft.com/office/drawing/2014/main" id="{CA3FAC66-C75F-EA4F-84C0-A1078EC758E6}"/>
              </a:ext>
            </a:extLst>
          </p:cNvPr>
          <p:cNvSpPr txBox="1"/>
          <p:nvPr/>
        </p:nvSpPr>
        <p:spPr>
          <a:xfrm>
            <a:off x="9216371" y="2971800"/>
            <a:ext cx="1223029" cy="307777"/>
          </a:xfrm>
          <a:prstGeom prst="rect">
            <a:avLst/>
          </a:prstGeom>
          <a:noFill/>
        </p:spPr>
        <p:txBody>
          <a:bodyPr wrap="square" rtlCol="0">
            <a:spAutoFit/>
          </a:bodyPr>
          <a:lstStyle/>
          <a:p>
            <a:r>
              <a:rPr lang="en-US" sz="1400" i="1" dirty="0"/>
              <a:t>0 hours</a:t>
            </a:r>
          </a:p>
        </p:txBody>
      </p:sp>
      <p:sp>
        <p:nvSpPr>
          <p:cNvPr id="49" name="TextBox 48">
            <a:extLst>
              <a:ext uri="{FF2B5EF4-FFF2-40B4-BE49-F238E27FC236}">
                <a16:creationId xmlns:a16="http://schemas.microsoft.com/office/drawing/2014/main" id="{DB0F45A8-B343-8340-B61D-F3E482C4B176}"/>
              </a:ext>
            </a:extLst>
          </p:cNvPr>
          <p:cNvSpPr txBox="1"/>
          <p:nvPr/>
        </p:nvSpPr>
        <p:spPr>
          <a:xfrm>
            <a:off x="9296400" y="4188023"/>
            <a:ext cx="1223029" cy="307777"/>
          </a:xfrm>
          <a:prstGeom prst="rect">
            <a:avLst/>
          </a:prstGeom>
          <a:noFill/>
        </p:spPr>
        <p:txBody>
          <a:bodyPr wrap="square" rtlCol="0">
            <a:spAutoFit/>
          </a:bodyPr>
          <a:lstStyle/>
          <a:p>
            <a:r>
              <a:rPr lang="en-US" sz="1400" i="1" dirty="0"/>
              <a:t>0 hours</a:t>
            </a:r>
          </a:p>
        </p:txBody>
      </p:sp>
    </p:spTree>
    <p:extLst>
      <p:ext uri="{BB962C8B-B14F-4D97-AF65-F5344CB8AC3E}">
        <p14:creationId xmlns:p14="http://schemas.microsoft.com/office/powerpoint/2010/main" val="627015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Problem 2: Water Jugs</a:t>
            </a:r>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a:prstGeom prst="rect">
            <a:avLst/>
          </a:prstGeom>
        </p:spPr>
        <p:txBody>
          <a:bodyPr/>
          <a:lstStyle/>
          <a:p>
            <a:fld id="{DACC1BBE-66B1-403A-8C7E-C57A0F3A107F}" type="slidenum">
              <a:rPr lang="en-US" smtClean="0"/>
              <a:pPr/>
              <a:t>11</a:t>
            </a:fld>
            <a:endParaRPr lang="en-US"/>
          </a:p>
        </p:txBody>
      </p:sp>
    </p:spTree>
    <p:extLst>
      <p:ext uri="{BB962C8B-B14F-4D97-AF65-F5344CB8AC3E}">
        <p14:creationId xmlns:p14="http://schemas.microsoft.com/office/powerpoint/2010/main" val="41353349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a:extLst>
              <a:ext uri="{FF2B5EF4-FFF2-40B4-BE49-F238E27FC236}">
                <a16:creationId xmlns:a16="http://schemas.microsoft.com/office/drawing/2014/main" id="{40AAB046-5BE9-7945-9244-12ED9B6B03AD}"/>
              </a:ext>
            </a:extLst>
          </p:cNvPr>
          <p:cNvSpPr>
            <a:spLocks noGrp="1" noChangeArrowheads="1"/>
          </p:cNvSpPr>
          <p:nvPr>
            <p:ph type="title"/>
            <p:custDataLst>
              <p:tags r:id="rId1"/>
            </p:custDataLst>
          </p:nvPr>
        </p:nvSpPr>
        <p:spPr/>
        <p:txBody>
          <a:bodyPr/>
          <a:lstStyle/>
          <a:p>
            <a:r>
              <a:rPr lang="en-US" altLang="en-US" dirty="0">
                <a:ea typeface="ＭＳ Ｐゴシック" panose="020B0600070205080204" pitchFamily="34" charset="-128"/>
              </a:rPr>
              <a:t>Problem Description!</a:t>
            </a:r>
          </a:p>
        </p:txBody>
      </p:sp>
      <p:sp>
        <p:nvSpPr>
          <p:cNvPr id="23554" name="Rectangle 3">
            <a:extLst>
              <a:ext uri="{FF2B5EF4-FFF2-40B4-BE49-F238E27FC236}">
                <a16:creationId xmlns:a16="http://schemas.microsoft.com/office/drawing/2014/main" id="{F83019B8-1A6A-D04C-81A1-F828E59E4D65}"/>
              </a:ext>
            </a:extLst>
          </p:cNvPr>
          <p:cNvSpPr>
            <a:spLocks noGrp="1" noChangeArrowheads="1"/>
          </p:cNvSpPr>
          <p:nvPr>
            <p:ph type="body" idx="1"/>
            <p:custDataLst>
              <p:tags r:id="rId2"/>
            </p:custDataLst>
          </p:nvPr>
        </p:nvSpPr>
        <p:spPr>
          <a:xfrm>
            <a:off x="457200" y="1371600"/>
            <a:ext cx="11125200" cy="5486400"/>
          </a:xfrm>
        </p:spPr>
        <p:txBody>
          <a:bodyPr anchor="t">
            <a:normAutofit/>
          </a:bodyPr>
          <a:lstStyle/>
          <a:p>
            <a:pPr marL="0" indent="0">
              <a:lnSpc>
                <a:spcPct val="90000"/>
              </a:lnSpc>
              <a:buNone/>
            </a:pPr>
            <a:r>
              <a:rPr lang="en-US" altLang="en-US" sz="2000" b="1" i="1" u="sng" dirty="0">
                <a:ea typeface="ＭＳ Ｐゴシック" panose="020B0600070205080204" pitchFamily="34" charset="-128"/>
              </a:rPr>
              <a:t>Problem Statement:</a:t>
            </a:r>
            <a:r>
              <a:rPr lang="en-US" altLang="en-US" sz="2000" dirty="0">
                <a:ea typeface="ＭＳ Ｐゴシック" panose="020B0600070205080204" pitchFamily="34" charset="-128"/>
              </a:rPr>
              <a:t> Bruce Willis and Samuel L. Jackson are given an ultimatum: Fill a jug with exactly 4 gallons of water and place the jug on the scale. If the measurement is correct, the bomb is diffused. If not, boom! The problem of course is that they only have a three gallon jug, a five gallon jug, and a fountain to fill them up with. Given a set of jugs, the capacities of each jug, and a target (e.g., 4 gallons), can you calculate the minimum set of steps needed to measure out the target amount?</a:t>
            </a:r>
          </a:p>
          <a:p>
            <a:pPr marL="0" indent="0">
              <a:lnSpc>
                <a:spcPct val="90000"/>
              </a:lnSpc>
              <a:buNone/>
            </a:pPr>
            <a:endParaRPr lang="en-US" altLang="en-US" sz="2000" b="1" i="1" dirty="0">
              <a:ea typeface="ＭＳ Ｐゴシック" panose="020B0600070205080204" pitchFamily="34" charset="-128"/>
            </a:endParaRPr>
          </a:p>
          <a:p>
            <a:pPr marL="0" indent="0">
              <a:lnSpc>
                <a:spcPct val="90000"/>
              </a:lnSpc>
              <a:buNone/>
            </a:pPr>
            <a:endParaRPr lang="en-US" altLang="en-US" sz="2000" b="1" i="1" dirty="0">
              <a:ea typeface="ＭＳ Ｐゴシック" panose="020B0600070205080204" pitchFamily="34" charset="-128"/>
            </a:endParaRPr>
          </a:p>
          <a:p>
            <a:pPr marL="0" indent="0">
              <a:lnSpc>
                <a:spcPct val="90000"/>
              </a:lnSpc>
              <a:buNone/>
            </a:pPr>
            <a:endParaRPr lang="en-US" altLang="en-US" sz="2000" b="1" i="1" dirty="0">
              <a:ea typeface="ＭＳ Ｐゴシック" panose="020B0600070205080204" pitchFamily="34" charset="-128"/>
            </a:endParaRPr>
          </a:p>
          <a:p>
            <a:pPr marL="0" indent="0">
              <a:lnSpc>
                <a:spcPct val="90000"/>
              </a:lnSpc>
              <a:buNone/>
            </a:pPr>
            <a:endParaRPr lang="en-US" altLang="en-US" sz="2000" b="1" i="1" dirty="0">
              <a:ea typeface="ＭＳ Ｐゴシック" panose="020B0600070205080204" pitchFamily="34" charset="-128"/>
            </a:endParaRPr>
          </a:p>
          <a:p>
            <a:pPr marL="0" indent="0">
              <a:lnSpc>
                <a:spcPct val="90000"/>
              </a:lnSpc>
              <a:buNone/>
            </a:pPr>
            <a:endParaRPr lang="en-US" altLang="en-US" sz="2000" i="1" dirty="0">
              <a:ea typeface="ＭＳ Ｐゴシック" panose="020B0600070205080204" pitchFamily="34" charset="-128"/>
            </a:endParaRPr>
          </a:p>
          <a:p>
            <a:pPr marL="0" indent="0">
              <a:lnSpc>
                <a:spcPct val="90000"/>
              </a:lnSpc>
              <a:buNone/>
            </a:pPr>
            <a:endParaRPr lang="en-US" altLang="en-US" sz="2000" i="1" dirty="0">
              <a:ea typeface="ＭＳ Ｐゴシック" panose="020B0600070205080204" pitchFamily="34" charset="-128"/>
            </a:endParaRPr>
          </a:p>
          <a:p>
            <a:pPr marL="0" indent="0">
              <a:lnSpc>
                <a:spcPct val="90000"/>
              </a:lnSpc>
              <a:buNone/>
            </a:pPr>
            <a:endParaRPr lang="en-US" altLang="en-US" sz="2000" i="1" dirty="0">
              <a:ea typeface="ＭＳ Ｐゴシック" panose="020B0600070205080204" pitchFamily="34" charset="-128"/>
            </a:endParaRPr>
          </a:p>
          <a:p>
            <a:pPr marL="0" indent="0">
              <a:lnSpc>
                <a:spcPct val="90000"/>
              </a:lnSpc>
              <a:buNone/>
            </a:pPr>
            <a:endParaRPr lang="en-US" altLang="en-US" sz="2000" i="1" dirty="0">
              <a:ea typeface="ＭＳ Ｐゴシック" panose="020B0600070205080204" pitchFamily="34" charset="-128"/>
            </a:endParaRPr>
          </a:p>
          <a:p>
            <a:pPr marL="0" indent="0">
              <a:lnSpc>
                <a:spcPct val="90000"/>
              </a:lnSpc>
              <a:buNone/>
            </a:pPr>
            <a:endParaRPr lang="en-US" altLang="en-US" sz="2000" i="1" dirty="0">
              <a:ea typeface="ＭＳ Ｐゴシック" panose="020B0600070205080204" pitchFamily="34" charset="-128"/>
            </a:endParaRPr>
          </a:p>
          <a:p>
            <a:pPr marL="0" indent="0">
              <a:lnSpc>
                <a:spcPct val="90000"/>
              </a:lnSpc>
              <a:buNone/>
            </a:pPr>
            <a:endParaRPr lang="en-US" altLang="en-US" sz="2000" i="1" dirty="0">
              <a:ea typeface="ＭＳ Ｐゴシック" panose="020B0600070205080204" pitchFamily="34" charset="-128"/>
            </a:endParaRPr>
          </a:p>
          <a:p>
            <a:pPr marL="0" indent="0">
              <a:lnSpc>
                <a:spcPct val="90000"/>
              </a:lnSpc>
              <a:buNone/>
            </a:pPr>
            <a:r>
              <a:rPr lang="en-US" altLang="en-US" sz="2000" i="1" dirty="0">
                <a:ea typeface="ＭＳ Ｐゴシック" panose="020B0600070205080204" pitchFamily="34" charset="-128"/>
              </a:rPr>
              <a:t>*This scene from Die Hard 3:</a:t>
            </a:r>
            <a:r>
              <a:rPr lang="en-US" altLang="en-US" sz="2000" b="1" i="1" dirty="0">
                <a:ea typeface="ＭＳ Ｐゴシック" panose="020B0600070205080204" pitchFamily="34" charset="-128"/>
              </a:rPr>
              <a:t> </a:t>
            </a:r>
            <a:r>
              <a:rPr lang="en-US" altLang="en-US" sz="2000" i="1" dirty="0">
                <a:ea typeface="ＭＳ Ｐゴシック" panose="020B0600070205080204" pitchFamily="34" charset="-128"/>
                <a:hlinkClick r:id="rId4"/>
              </a:rPr>
              <a:t>https://www.youtube.com/watch?v=BVtQNK_ZUJg</a:t>
            </a:r>
            <a:endParaRPr lang="en-US" altLang="en-US" sz="2000" i="1" dirty="0">
              <a:ea typeface="ＭＳ Ｐゴシック" panose="020B0600070205080204" pitchFamily="34" charset="-128"/>
            </a:endParaRPr>
          </a:p>
          <a:p>
            <a:pPr marL="0" indent="0">
              <a:lnSpc>
                <a:spcPct val="90000"/>
              </a:lnSpc>
              <a:buNone/>
            </a:pPr>
            <a:endParaRPr lang="en-US" altLang="en-US" sz="2000" b="1" i="1" dirty="0">
              <a:ea typeface="ＭＳ Ｐゴシック" panose="020B0600070205080204" pitchFamily="34" charset="-128"/>
            </a:endParaRPr>
          </a:p>
        </p:txBody>
      </p:sp>
      <p:sp>
        <p:nvSpPr>
          <p:cNvPr id="3" name="Rectangle 2">
            <a:extLst>
              <a:ext uri="{FF2B5EF4-FFF2-40B4-BE49-F238E27FC236}">
                <a16:creationId xmlns:a16="http://schemas.microsoft.com/office/drawing/2014/main" id="{62E8CFE0-3620-B149-B35D-89BC0A6222BA}"/>
              </a:ext>
            </a:extLst>
          </p:cNvPr>
          <p:cNvSpPr/>
          <p:nvPr/>
        </p:nvSpPr>
        <p:spPr>
          <a:xfrm>
            <a:off x="3429000" y="3352800"/>
            <a:ext cx="914400" cy="2362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F3180EF8-925A-3041-8A27-A5270223E820}"/>
              </a:ext>
            </a:extLst>
          </p:cNvPr>
          <p:cNvSpPr/>
          <p:nvPr/>
        </p:nvSpPr>
        <p:spPr>
          <a:xfrm>
            <a:off x="5029200" y="4191000"/>
            <a:ext cx="9144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201326E6-73E0-2340-B629-6C9FA396E080}"/>
              </a:ext>
            </a:extLst>
          </p:cNvPr>
          <p:cNvSpPr txBox="1"/>
          <p:nvPr/>
        </p:nvSpPr>
        <p:spPr>
          <a:xfrm>
            <a:off x="4305012" y="3429000"/>
            <a:ext cx="1257588" cy="369332"/>
          </a:xfrm>
          <a:prstGeom prst="rect">
            <a:avLst/>
          </a:prstGeom>
          <a:noFill/>
        </p:spPr>
        <p:txBody>
          <a:bodyPr wrap="none" rtlCol="0">
            <a:spAutoFit/>
          </a:bodyPr>
          <a:lstStyle/>
          <a:p>
            <a:r>
              <a:rPr lang="en-US" dirty="0"/>
              <a:t>5 gallon jug</a:t>
            </a:r>
          </a:p>
        </p:txBody>
      </p:sp>
      <p:sp>
        <p:nvSpPr>
          <p:cNvPr id="8" name="TextBox 7">
            <a:extLst>
              <a:ext uri="{FF2B5EF4-FFF2-40B4-BE49-F238E27FC236}">
                <a16:creationId xmlns:a16="http://schemas.microsoft.com/office/drawing/2014/main" id="{FCBB7B60-750C-A845-8C1B-C24C3AC2AE56}"/>
              </a:ext>
            </a:extLst>
          </p:cNvPr>
          <p:cNvSpPr txBox="1"/>
          <p:nvPr/>
        </p:nvSpPr>
        <p:spPr>
          <a:xfrm>
            <a:off x="6057612" y="4355068"/>
            <a:ext cx="1257588" cy="369332"/>
          </a:xfrm>
          <a:prstGeom prst="rect">
            <a:avLst/>
          </a:prstGeom>
          <a:noFill/>
        </p:spPr>
        <p:txBody>
          <a:bodyPr wrap="none" rtlCol="0">
            <a:spAutoFit/>
          </a:bodyPr>
          <a:lstStyle/>
          <a:p>
            <a:r>
              <a:rPr lang="en-US" dirty="0"/>
              <a:t>3 gallon jug</a:t>
            </a:r>
          </a:p>
        </p:txBody>
      </p:sp>
    </p:spTree>
    <p:extLst>
      <p:ext uri="{BB962C8B-B14F-4D97-AF65-F5344CB8AC3E}">
        <p14:creationId xmlns:p14="http://schemas.microsoft.com/office/powerpoint/2010/main" val="2007435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a:extLst>
              <a:ext uri="{FF2B5EF4-FFF2-40B4-BE49-F238E27FC236}">
                <a16:creationId xmlns:a16="http://schemas.microsoft.com/office/drawing/2014/main" id="{40AAB046-5BE9-7945-9244-12ED9B6B03AD}"/>
              </a:ext>
            </a:extLst>
          </p:cNvPr>
          <p:cNvSpPr>
            <a:spLocks noGrp="1" noChangeArrowheads="1"/>
          </p:cNvSpPr>
          <p:nvPr>
            <p:ph type="title"/>
            <p:custDataLst>
              <p:tags r:id="rId1"/>
            </p:custDataLst>
          </p:nvPr>
        </p:nvSpPr>
        <p:spPr/>
        <p:txBody>
          <a:bodyPr/>
          <a:lstStyle/>
          <a:p>
            <a:r>
              <a:rPr lang="en-US" altLang="en-US" dirty="0">
                <a:ea typeface="ＭＳ Ｐゴシック" panose="020B0600070205080204" pitchFamily="34" charset="-128"/>
              </a:rPr>
              <a:t>Problem Description!</a:t>
            </a:r>
          </a:p>
        </p:txBody>
      </p:sp>
      <p:sp>
        <p:nvSpPr>
          <p:cNvPr id="23554" name="Rectangle 3">
            <a:extLst>
              <a:ext uri="{FF2B5EF4-FFF2-40B4-BE49-F238E27FC236}">
                <a16:creationId xmlns:a16="http://schemas.microsoft.com/office/drawing/2014/main" id="{F83019B8-1A6A-D04C-81A1-F828E59E4D65}"/>
              </a:ext>
            </a:extLst>
          </p:cNvPr>
          <p:cNvSpPr>
            <a:spLocks noGrp="1" noChangeArrowheads="1"/>
          </p:cNvSpPr>
          <p:nvPr>
            <p:ph type="body" idx="1"/>
            <p:custDataLst>
              <p:tags r:id="rId2"/>
            </p:custDataLst>
          </p:nvPr>
        </p:nvSpPr>
        <p:spPr>
          <a:xfrm>
            <a:off x="457200" y="1371600"/>
            <a:ext cx="11125200" cy="1664732"/>
          </a:xfrm>
        </p:spPr>
        <p:txBody>
          <a:bodyPr anchor="t">
            <a:normAutofit/>
          </a:bodyPr>
          <a:lstStyle/>
          <a:p>
            <a:pPr marL="0" indent="0">
              <a:lnSpc>
                <a:spcPct val="90000"/>
              </a:lnSpc>
              <a:buNone/>
            </a:pPr>
            <a:r>
              <a:rPr lang="en-US" altLang="en-US" sz="2000" b="1" i="1" u="sng" dirty="0">
                <a:ea typeface="ＭＳ Ｐゴシック" panose="020B0600070205080204" pitchFamily="34" charset="-128"/>
              </a:rPr>
              <a:t>Problem Statement:</a:t>
            </a:r>
            <a:r>
              <a:rPr lang="en-US" altLang="en-US" sz="2000" dirty="0">
                <a:ea typeface="ＭＳ Ｐゴシック" panose="020B0600070205080204" pitchFamily="34" charset="-128"/>
              </a:rPr>
              <a:t> Bruce Willis and Samuel L. Jackson are given an ultimatum: Fill a jug with exactly 4 gallons of water and place the jug on the scale. If the measurement is correct, the bomb is diffused. If not, boom! The problem of course is that they only have a three gallon jug, a five gallon jug, and a fountain to fill them up with. Given a set of jugs, the capacities of each jug, and a target (e.g., 4 gallons), can you calculate the minimum set of steps needed to measure out the target amount?</a:t>
            </a:r>
            <a:endParaRPr lang="en-US" altLang="en-US" sz="2000" i="1" dirty="0">
              <a:ea typeface="ＭＳ Ｐゴシック" panose="020B0600070205080204" pitchFamily="34" charset="-128"/>
            </a:endParaRPr>
          </a:p>
        </p:txBody>
      </p:sp>
      <p:sp>
        <p:nvSpPr>
          <p:cNvPr id="3" name="Rectangle 2">
            <a:extLst>
              <a:ext uri="{FF2B5EF4-FFF2-40B4-BE49-F238E27FC236}">
                <a16:creationId xmlns:a16="http://schemas.microsoft.com/office/drawing/2014/main" id="{62E8CFE0-3620-B149-B35D-89BC0A6222BA}"/>
              </a:ext>
            </a:extLst>
          </p:cNvPr>
          <p:cNvSpPr/>
          <p:nvPr/>
        </p:nvSpPr>
        <p:spPr>
          <a:xfrm>
            <a:off x="1371600" y="3657600"/>
            <a:ext cx="914400" cy="2362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F3180EF8-925A-3041-8A27-A5270223E820}"/>
              </a:ext>
            </a:extLst>
          </p:cNvPr>
          <p:cNvSpPr/>
          <p:nvPr/>
        </p:nvSpPr>
        <p:spPr>
          <a:xfrm>
            <a:off x="2971800" y="4495800"/>
            <a:ext cx="9144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201326E6-73E0-2340-B629-6C9FA396E080}"/>
              </a:ext>
            </a:extLst>
          </p:cNvPr>
          <p:cNvSpPr txBox="1"/>
          <p:nvPr/>
        </p:nvSpPr>
        <p:spPr>
          <a:xfrm>
            <a:off x="2247612" y="3733800"/>
            <a:ext cx="1257588" cy="369332"/>
          </a:xfrm>
          <a:prstGeom prst="rect">
            <a:avLst/>
          </a:prstGeom>
          <a:noFill/>
        </p:spPr>
        <p:txBody>
          <a:bodyPr wrap="none" rtlCol="0">
            <a:spAutoFit/>
          </a:bodyPr>
          <a:lstStyle/>
          <a:p>
            <a:r>
              <a:rPr lang="en-US" dirty="0"/>
              <a:t>5 gallon jug</a:t>
            </a:r>
          </a:p>
        </p:txBody>
      </p:sp>
      <p:sp>
        <p:nvSpPr>
          <p:cNvPr id="8" name="TextBox 7">
            <a:extLst>
              <a:ext uri="{FF2B5EF4-FFF2-40B4-BE49-F238E27FC236}">
                <a16:creationId xmlns:a16="http://schemas.microsoft.com/office/drawing/2014/main" id="{FCBB7B60-750C-A845-8C1B-C24C3AC2AE56}"/>
              </a:ext>
            </a:extLst>
          </p:cNvPr>
          <p:cNvSpPr txBox="1"/>
          <p:nvPr/>
        </p:nvSpPr>
        <p:spPr>
          <a:xfrm>
            <a:off x="4000212" y="4659868"/>
            <a:ext cx="1257588" cy="369332"/>
          </a:xfrm>
          <a:prstGeom prst="rect">
            <a:avLst/>
          </a:prstGeom>
          <a:noFill/>
        </p:spPr>
        <p:txBody>
          <a:bodyPr wrap="none" rtlCol="0">
            <a:spAutoFit/>
          </a:bodyPr>
          <a:lstStyle/>
          <a:p>
            <a:r>
              <a:rPr lang="en-US" dirty="0"/>
              <a:t>3 gallon jug</a:t>
            </a:r>
          </a:p>
        </p:txBody>
      </p:sp>
      <p:sp>
        <p:nvSpPr>
          <p:cNvPr id="9" name="Rectangle 3">
            <a:extLst>
              <a:ext uri="{FF2B5EF4-FFF2-40B4-BE49-F238E27FC236}">
                <a16:creationId xmlns:a16="http://schemas.microsoft.com/office/drawing/2014/main" id="{BE6A6E04-B385-B444-98DD-0F31F918981F}"/>
              </a:ext>
            </a:extLst>
          </p:cNvPr>
          <p:cNvSpPr txBox="1">
            <a:spLocks noChangeArrowheads="1"/>
          </p:cNvSpPr>
          <p:nvPr>
            <p:custDataLst>
              <p:tags r:id="rId3"/>
            </p:custDataLst>
          </p:nvPr>
        </p:nvSpPr>
        <p:spPr>
          <a:xfrm>
            <a:off x="6629400" y="3036332"/>
            <a:ext cx="4495800" cy="3576724"/>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90000"/>
              </a:lnSpc>
              <a:buFont typeface="Arial" panose="020B0604020202020204" pitchFamily="34" charset="0"/>
              <a:buNone/>
            </a:pPr>
            <a:r>
              <a:rPr lang="en-US" altLang="en-US" sz="2000" b="1" i="1" u="sng" dirty="0">
                <a:ea typeface="ＭＳ Ｐゴシック" panose="020B0600070205080204" pitchFamily="34" charset="-128"/>
              </a:rPr>
              <a:t>Ideas to get started:</a:t>
            </a:r>
          </a:p>
          <a:p>
            <a:pPr marL="0" indent="0">
              <a:lnSpc>
                <a:spcPct val="90000"/>
              </a:lnSpc>
              <a:buFont typeface="Arial" panose="020B0604020202020204" pitchFamily="34" charset="0"/>
              <a:buNone/>
            </a:pPr>
            <a:endParaRPr lang="en-US" altLang="en-US" sz="2000" dirty="0">
              <a:ea typeface="ＭＳ Ｐゴシック" panose="020B0600070205080204" pitchFamily="34" charset="-128"/>
            </a:endParaRPr>
          </a:p>
          <a:p>
            <a:pPr marL="0" indent="0">
              <a:lnSpc>
                <a:spcPct val="90000"/>
              </a:lnSpc>
              <a:buFont typeface="Arial" panose="020B0604020202020204" pitchFamily="34" charset="0"/>
              <a:buNone/>
            </a:pPr>
            <a:r>
              <a:rPr lang="en-US" altLang="en-US" sz="2000" dirty="0">
                <a:ea typeface="ＭＳ Ｐゴシック" panose="020B0600070205080204" pitchFamily="34" charset="-128"/>
              </a:rPr>
              <a:t>Can we model this using a graph?</a:t>
            </a:r>
          </a:p>
          <a:p>
            <a:pPr marL="0" indent="0">
              <a:lnSpc>
                <a:spcPct val="90000"/>
              </a:lnSpc>
              <a:buFont typeface="Arial" panose="020B0604020202020204" pitchFamily="34" charset="0"/>
              <a:buNone/>
            </a:pPr>
            <a:endParaRPr lang="en-US" altLang="en-US" sz="2000" dirty="0">
              <a:ea typeface="ＭＳ Ｐゴシック" panose="020B0600070205080204" pitchFamily="34" charset="-128"/>
            </a:endParaRPr>
          </a:p>
          <a:p>
            <a:pPr marL="0" indent="0">
              <a:lnSpc>
                <a:spcPct val="90000"/>
              </a:lnSpc>
              <a:buFont typeface="Arial" panose="020B0604020202020204" pitchFamily="34" charset="0"/>
              <a:buNone/>
            </a:pPr>
            <a:r>
              <a:rPr lang="en-US" altLang="en-US" sz="2000" dirty="0">
                <a:ea typeface="ＭＳ Ｐゴシック" panose="020B0600070205080204" pitchFamily="34" charset="-128"/>
              </a:rPr>
              <a:t>What are the nodes and edges?</a:t>
            </a:r>
          </a:p>
          <a:p>
            <a:pPr marL="0" indent="0">
              <a:lnSpc>
                <a:spcPct val="90000"/>
              </a:lnSpc>
              <a:buFont typeface="Arial" panose="020B0604020202020204" pitchFamily="34" charset="0"/>
              <a:buNone/>
            </a:pPr>
            <a:endParaRPr lang="en-US" altLang="en-US" sz="2000" dirty="0">
              <a:ea typeface="ＭＳ Ｐゴシック" panose="020B0600070205080204" pitchFamily="34" charset="-128"/>
            </a:endParaRPr>
          </a:p>
          <a:p>
            <a:pPr marL="0" indent="0">
              <a:lnSpc>
                <a:spcPct val="90000"/>
              </a:lnSpc>
              <a:buFont typeface="Arial" panose="020B0604020202020204" pitchFamily="34" charset="0"/>
              <a:buNone/>
            </a:pPr>
            <a:r>
              <a:rPr lang="en-US" altLang="en-US" sz="2000" dirty="0">
                <a:ea typeface="ＭＳ Ｐゴシック" panose="020B0600070205080204" pitchFamily="34" charset="-128"/>
              </a:rPr>
              <a:t>What are the edge costs?</a:t>
            </a:r>
          </a:p>
          <a:p>
            <a:pPr marL="0" indent="0">
              <a:lnSpc>
                <a:spcPct val="90000"/>
              </a:lnSpc>
              <a:buFont typeface="Arial" panose="020B0604020202020204" pitchFamily="34" charset="0"/>
              <a:buNone/>
            </a:pPr>
            <a:endParaRPr lang="en-US" altLang="en-US" sz="2000" dirty="0">
              <a:ea typeface="ＭＳ Ｐゴシック" panose="020B0600070205080204" pitchFamily="34" charset="-128"/>
            </a:endParaRPr>
          </a:p>
          <a:p>
            <a:pPr marL="0" indent="0">
              <a:lnSpc>
                <a:spcPct val="90000"/>
              </a:lnSpc>
              <a:buFont typeface="Arial" panose="020B0604020202020204" pitchFamily="34" charset="0"/>
              <a:buNone/>
            </a:pPr>
            <a:r>
              <a:rPr lang="en-US" altLang="en-US" sz="2000" dirty="0">
                <a:ea typeface="ＭＳ Ｐゴシック" panose="020B0600070205080204" pitchFamily="34" charset="-128"/>
              </a:rPr>
              <a:t>Which algorithm to run?</a:t>
            </a:r>
          </a:p>
        </p:txBody>
      </p:sp>
    </p:spTree>
    <p:extLst>
      <p:ext uri="{BB962C8B-B14F-4D97-AF65-F5344CB8AC3E}">
        <p14:creationId xmlns:p14="http://schemas.microsoft.com/office/powerpoint/2010/main" val="1055655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a:extLst>
              <a:ext uri="{FF2B5EF4-FFF2-40B4-BE49-F238E27FC236}">
                <a16:creationId xmlns:a16="http://schemas.microsoft.com/office/drawing/2014/main" id="{40AAB046-5BE9-7945-9244-12ED9B6B03AD}"/>
              </a:ext>
            </a:extLst>
          </p:cNvPr>
          <p:cNvSpPr>
            <a:spLocks noGrp="1" noChangeArrowheads="1"/>
          </p:cNvSpPr>
          <p:nvPr>
            <p:ph type="title"/>
            <p:custDataLst>
              <p:tags r:id="rId1"/>
            </p:custDataLst>
          </p:nvPr>
        </p:nvSpPr>
        <p:spPr/>
        <p:txBody>
          <a:bodyPr/>
          <a:lstStyle/>
          <a:p>
            <a:r>
              <a:rPr lang="en-US" altLang="en-US" dirty="0">
                <a:ea typeface="ＭＳ Ｐゴシック" panose="020B0600070205080204" pitchFamily="34" charset="-128"/>
              </a:rPr>
              <a:t>Problem Representation!</a:t>
            </a:r>
          </a:p>
        </p:txBody>
      </p:sp>
      <p:sp>
        <p:nvSpPr>
          <p:cNvPr id="3" name="Rectangle 2">
            <a:extLst>
              <a:ext uri="{FF2B5EF4-FFF2-40B4-BE49-F238E27FC236}">
                <a16:creationId xmlns:a16="http://schemas.microsoft.com/office/drawing/2014/main" id="{62E8CFE0-3620-B149-B35D-89BC0A6222BA}"/>
              </a:ext>
            </a:extLst>
          </p:cNvPr>
          <p:cNvSpPr/>
          <p:nvPr/>
        </p:nvSpPr>
        <p:spPr>
          <a:xfrm>
            <a:off x="987972" y="3429000"/>
            <a:ext cx="457200" cy="1219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F8A0CB1-3CFB-B446-8174-345C7D11808B}"/>
              </a:ext>
            </a:extLst>
          </p:cNvPr>
          <p:cNvSpPr/>
          <p:nvPr/>
        </p:nvSpPr>
        <p:spPr>
          <a:xfrm>
            <a:off x="1521372" y="3886200"/>
            <a:ext cx="4572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4FFCA5F2-6A06-FE41-88DE-47C6ABEF36D3}"/>
              </a:ext>
            </a:extLst>
          </p:cNvPr>
          <p:cNvSpPr txBox="1"/>
          <p:nvPr/>
        </p:nvSpPr>
        <p:spPr>
          <a:xfrm>
            <a:off x="606972" y="2691825"/>
            <a:ext cx="1755228" cy="584775"/>
          </a:xfrm>
          <a:prstGeom prst="rect">
            <a:avLst/>
          </a:prstGeom>
          <a:noFill/>
        </p:spPr>
        <p:txBody>
          <a:bodyPr wrap="square" rtlCol="0">
            <a:spAutoFit/>
          </a:bodyPr>
          <a:lstStyle/>
          <a:p>
            <a:pPr algn="ctr"/>
            <a:r>
              <a:rPr lang="en-US" sz="1600" b="1" i="1" dirty="0"/>
              <a:t>Start State</a:t>
            </a:r>
          </a:p>
          <a:p>
            <a:pPr algn="ctr"/>
            <a:r>
              <a:rPr lang="en-US" sz="1600" i="1" dirty="0"/>
              <a:t>Both jugs empty</a:t>
            </a:r>
          </a:p>
        </p:txBody>
      </p:sp>
      <p:sp>
        <p:nvSpPr>
          <p:cNvPr id="13" name="Rectangle 12">
            <a:extLst>
              <a:ext uri="{FF2B5EF4-FFF2-40B4-BE49-F238E27FC236}">
                <a16:creationId xmlns:a16="http://schemas.microsoft.com/office/drawing/2014/main" id="{76B0756F-E776-184E-BE3B-22908E05CE0F}"/>
              </a:ext>
            </a:extLst>
          </p:cNvPr>
          <p:cNvSpPr/>
          <p:nvPr/>
        </p:nvSpPr>
        <p:spPr>
          <a:xfrm>
            <a:off x="10208172" y="3429000"/>
            <a:ext cx="457200" cy="1219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5E4BE07-2C53-464C-B4CF-2867A596F053}"/>
              </a:ext>
            </a:extLst>
          </p:cNvPr>
          <p:cNvSpPr/>
          <p:nvPr/>
        </p:nvSpPr>
        <p:spPr>
          <a:xfrm>
            <a:off x="10741572" y="3886200"/>
            <a:ext cx="4572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133E225E-A5CD-AC48-A5AD-FAF5429ED100}"/>
              </a:ext>
            </a:extLst>
          </p:cNvPr>
          <p:cNvSpPr txBox="1"/>
          <p:nvPr/>
        </p:nvSpPr>
        <p:spPr>
          <a:xfrm>
            <a:off x="9750972" y="2691825"/>
            <a:ext cx="1907628" cy="584775"/>
          </a:xfrm>
          <a:prstGeom prst="rect">
            <a:avLst/>
          </a:prstGeom>
          <a:noFill/>
        </p:spPr>
        <p:txBody>
          <a:bodyPr wrap="square" rtlCol="0">
            <a:spAutoFit/>
          </a:bodyPr>
          <a:lstStyle/>
          <a:p>
            <a:pPr algn="ctr"/>
            <a:r>
              <a:rPr lang="en-US" sz="1600" b="1" i="1" dirty="0"/>
              <a:t>End State</a:t>
            </a:r>
          </a:p>
          <a:p>
            <a:pPr algn="ctr"/>
            <a:r>
              <a:rPr lang="en-US" sz="1600" i="1" dirty="0"/>
              <a:t>4 Gallons in any jug</a:t>
            </a:r>
          </a:p>
        </p:txBody>
      </p:sp>
      <p:sp>
        <p:nvSpPr>
          <p:cNvPr id="16" name="TextBox 15">
            <a:extLst>
              <a:ext uri="{FF2B5EF4-FFF2-40B4-BE49-F238E27FC236}">
                <a16:creationId xmlns:a16="http://schemas.microsoft.com/office/drawing/2014/main" id="{B76168F5-CD2C-1A4C-A7CD-E01C24C29AA9}"/>
              </a:ext>
            </a:extLst>
          </p:cNvPr>
          <p:cNvSpPr txBox="1"/>
          <p:nvPr/>
        </p:nvSpPr>
        <p:spPr>
          <a:xfrm>
            <a:off x="9635358" y="4800600"/>
            <a:ext cx="2251842" cy="584775"/>
          </a:xfrm>
          <a:prstGeom prst="rect">
            <a:avLst/>
          </a:prstGeom>
          <a:noFill/>
        </p:spPr>
        <p:txBody>
          <a:bodyPr wrap="square" rtlCol="0">
            <a:spAutoFit/>
          </a:bodyPr>
          <a:lstStyle/>
          <a:p>
            <a:pPr algn="ctr"/>
            <a:r>
              <a:rPr lang="en-US" sz="1600" b="1" i="1" dirty="0"/>
              <a:t>*Note: There may be multiple goal states!!</a:t>
            </a:r>
            <a:endParaRPr lang="en-US" sz="1600" i="1" dirty="0"/>
          </a:p>
        </p:txBody>
      </p:sp>
      <p:sp>
        <p:nvSpPr>
          <p:cNvPr id="10" name="Rectangle 9">
            <a:extLst>
              <a:ext uri="{FF2B5EF4-FFF2-40B4-BE49-F238E27FC236}">
                <a16:creationId xmlns:a16="http://schemas.microsoft.com/office/drawing/2014/main" id="{0DEDA0AF-F98B-954D-A61E-527036D05252}"/>
              </a:ext>
            </a:extLst>
          </p:cNvPr>
          <p:cNvSpPr/>
          <p:nvPr/>
        </p:nvSpPr>
        <p:spPr>
          <a:xfrm>
            <a:off x="10208172" y="3657600"/>
            <a:ext cx="4572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D9412A39-0BFA-F240-AE34-487D6AD8FB12}"/>
              </a:ext>
            </a:extLst>
          </p:cNvPr>
          <p:cNvSpPr txBox="1"/>
          <p:nvPr/>
        </p:nvSpPr>
        <p:spPr>
          <a:xfrm>
            <a:off x="3657600" y="2514600"/>
            <a:ext cx="4871544" cy="3108543"/>
          </a:xfrm>
          <a:prstGeom prst="rect">
            <a:avLst/>
          </a:prstGeom>
          <a:noFill/>
        </p:spPr>
        <p:txBody>
          <a:bodyPr wrap="square" rtlCol="0">
            <a:spAutoFit/>
          </a:bodyPr>
          <a:lstStyle/>
          <a:p>
            <a:pPr algn="ctr"/>
            <a:r>
              <a:rPr lang="en-US" sz="1600" dirty="0"/>
              <a:t>But…how do we model all the states in between</a:t>
            </a:r>
          </a:p>
          <a:p>
            <a:pPr algn="ctr"/>
            <a:endParaRPr lang="en-US" sz="1600" dirty="0"/>
          </a:p>
          <a:p>
            <a:pPr algn="ctr"/>
            <a:endParaRPr lang="en-US" sz="1600" dirty="0"/>
          </a:p>
          <a:p>
            <a:pPr algn="ctr"/>
            <a:r>
              <a:rPr lang="en-US" sz="2000" b="1" i="1" dirty="0"/>
              <a:t>?????</a:t>
            </a:r>
          </a:p>
          <a:p>
            <a:pPr algn="ctr"/>
            <a:endParaRPr lang="en-US" sz="1600" dirty="0"/>
          </a:p>
          <a:p>
            <a:pPr algn="ctr"/>
            <a:endParaRPr lang="en-US" sz="1600" dirty="0"/>
          </a:p>
          <a:p>
            <a:pPr algn="ctr"/>
            <a:endParaRPr lang="en-US" sz="1600" dirty="0"/>
          </a:p>
          <a:p>
            <a:pPr algn="ctr"/>
            <a:r>
              <a:rPr lang="en-US" sz="1600" b="1" i="1" u="sng" dirty="0"/>
              <a:t>Think About:</a:t>
            </a:r>
          </a:p>
          <a:p>
            <a:pPr algn="ctr"/>
            <a:r>
              <a:rPr lang="en-US" sz="1600" dirty="0"/>
              <a:t>What do other states look like?</a:t>
            </a:r>
          </a:p>
          <a:p>
            <a:pPr algn="ctr"/>
            <a:r>
              <a:rPr lang="en-US" sz="1600" dirty="0"/>
              <a:t>What actions can be taken to get from state to state?</a:t>
            </a:r>
          </a:p>
          <a:p>
            <a:pPr algn="ctr"/>
            <a:r>
              <a:rPr lang="en-US" sz="1600" dirty="0"/>
              <a:t>What do edges mean and which nodes to we connect?</a:t>
            </a:r>
          </a:p>
          <a:p>
            <a:pPr algn="ctr"/>
            <a:endParaRPr lang="en-US" sz="1600" dirty="0"/>
          </a:p>
        </p:txBody>
      </p:sp>
    </p:spTree>
    <p:extLst>
      <p:ext uri="{BB962C8B-B14F-4D97-AF65-F5344CB8AC3E}">
        <p14:creationId xmlns:p14="http://schemas.microsoft.com/office/powerpoint/2010/main" val="1295396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a:extLst>
              <a:ext uri="{FF2B5EF4-FFF2-40B4-BE49-F238E27FC236}">
                <a16:creationId xmlns:a16="http://schemas.microsoft.com/office/drawing/2014/main" id="{40AAB046-5BE9-7945-9244-12ED9B6B03AD}"/>
              </a:ext>
            </a:extLst>
          </p:cNvPr>
          <p:cNvSpPr>
            <a:spLocks noGrp="1" noChangeArrowheads="1"/>
          </p:cNvSpPr>
          <p:nvPr>
            <p:ph type="title"/>
            <p:custDataLst>
              <p:tags r:id="rId1"/>
            </p:custDataLst>
          </p:nvPr>
        </p:nvSpPr>
        <p:spPr/>
        <p:txBody>
          <a:bodyPr/>
          <a:lstStyle/>
          <a:p>
            <a:r>
              <a:rPr lang="en-US" altLang="en-US" dirty="0">
                <a:ea typeface="ＭＳ Ｐゴシック" panose="020B0600070205080204" pitchFamily="34" charset="-128"/>
              </a:rPr>
              <a:t>Problem Representation!</a:t>
            </a:r>
          </a:p>
        </p:txBody>
      </p:sp>
      <p:sp>
        <p:nvSpPr>
          <p:cNvPr id="3" name="Rectangle 2">
            <a:extLst>
              <a:ext uri="{FF2B5EF4-FFF2-40B4-BE49-F238E27FC236}">
                <a16:creationId xmlns:a16="http://schemas.microsoft.com/office/drawing/2014/main" id="{62E8CFE0-3620-B149-B35D-89BC0A6222BA}"/>
              </a:ext>
            </a:extLst>
          </p:cNvPr>
          <p:cNvSpPr/>
          <p:nvPr/>
        </p:nvSpPr>
        <p:spPr>
          <a:xfrm>
            <a:off x="987972" y="3429000"/>
            <a:ext cx="457200" cy="1219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F8A0CB1-3CFB-B446-8174-345C7D11808B}"/>
              </a:ext>
            </a:extLst>
          </p:cNvPr>
          <p:cNvSpPr/>
          <p:nvPr/>
        </p:nvSpPr>
        <p:spPr>
          <a:xfrm>
            <a:off x="1521372" y="3886200"/>
            <a:ext cx="4572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4FFCA5F2-6A06-FE41-88DE-47C6ABEF36D3}"/>
              </a:ext>
            </a:extLst>
          </p:cNvPr>
          <p:cNvSpPr txBox="1"/>
          <p:nvPr/>
        </p:nvSpPr>
        <p:spPr>
          <a:xfrm>
            <a:off x="606972" y="2691825"/>
            <a:ext cx="1755228" cy="584775"/>
          </a:xfrm>
          <a:prstGeom prst="rect">
            <a:avLst/>
          </a:prstGeom>
          <a:noFill/>
        </p:spPr>
        <p:txBody>
          <a:bodyPr wrap="square" rtlCol="0">
            <a:spAutoFit/>
          </a:bodyPr>
          <a:lstStyle/>
          <a:p>
            <a:pPr algn="ctr"/>
            <a:r>
              <a:rPr lang="en-US" sz="1600" b="1" i="1" dirty="0"/>
              <a:t>Start State</a:t>
            </a:r>
          </a:p>
          <a:p>
            <a:pPr algn="ctr"/>
            <a:r>
              <a:rPr lang="en-US" sz="1600" i="1" dirty="0"/>
              <a:t>Both jugs empty</a:t>
            </a:r>
          </a:p>
        </p:txBody>
      </p:sp>
      <p:sp>
        <p:nvSpPr>
          <p:cNvPr id="13" name="Rectangle 12">
            <a:extLst>
              <a:ext uri="{FF2B5EF4-FFF2-40B4-BE49-F238E27FC236}">
                <a16:creationId xmlns:a16="http://schemas.microsoft.com/office/drawing/2014/main" id="{76B0756F-E776-184E-BE3B-22908E05CE0F}"/>
              </a:ext>
            </a:extLst>
          </p:cNvPr>
          <p:cNvSpPr/>
          <p:nvPr/>
        </p:nvSpPr>
        <p:spPr>
          <a:xfrm>
            <a:off x="10208172" y="3429000"/>
            <a:ext cx="457200" cy="1219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5E4BE07-2C53-464C-B4CF-2867A596F053}"/>
              </a:ext>
            </a:extLst>
          </p:cNvPr>
          <p:cNvSpPr/>
          <p:nvPr/>
        </p:nvSpPr>
        <p:spPr>
          <a:xfrm>
            <a:off x="10741572" y="3886200"/>
            <a:ext cx="457200" cy="76200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133E225E-A5CD-AC48-A5AD-FAF5429ED100}"/>
              </a:ext>
            </a:extLst>
          </p:cNvPr>
          <p:cNvSpPr txBox="1"/>
          <p:nvPr/>
        </p:nvSpPr>
        <p:spPr>
          <a:xfrm>
            <a:off x="9750972" y="2691825"/>
            <a:ext cx="1907628" cy="584775"/>
          </a:xfrm>
          <a:prstGeom prst="rect">
            <a:avLst/>
          </a:prstGeom>
          <a:noFill/>
        </p:spPr>
        <p:txBody>
          <a:bodyPr wrap="square" rtlCol="0">
            <a:spAutoFit/>
          </a:bodyPr>
          <a:lstStyle/>
          <a:p>
            <a:pPr algn="ctr"/>
            <a:r>
              <a:rPr lang="en-US" sz="1600" b="1" i="1" dirty="0"/>
              <a:t>End State</a:t>
            </a:r>
          </a:p>
          <a:p>
            <a:pPr algn="ctr"/>
            <a:r>
              <a:rPr lang="en-US" sz="1600" i="1" dirty="0"/>
              <a:t>4 Gallons in any jug</a:t>
            </a:r>
          </a:p>
        </p:txBody>
      </p:sp>
      <p:sp>
        <p:nvSpPr>
          <p:cNvPr id="16" name="TextBox 15">
            <a:extLst>
              <a:ext uri="{FF2B5EF4-FFF2-40B4-BE49-F238E27FC236}">
                <a16:creationId xmlns:a16="http://schemas.microsoft.com/office/drawing/2014/main" id="{B76168F5-CD2C-1A4C-A7CD-E01C24C29AA9}"/>
              </a:ext>
            </a:extLst>
          </p:cNvPr>
          <p:cNvSpPr txBox="1"/>
          <p:nvPr/>
        </p:nvSpPr>
        <p:spPr>
          <a:xfrm>
            <a:off x="9615651" y="5170686"/>
            <a:ext cx="2251842" cy="1569660"/>
          </a:xfrm>
          <a:prstGeom prst="rect">
            <a:avLst/>
          </a:prstGeom>
          <a:noFill/>
        </p:spPr>
        <p:txBody>
          <a:bodyPr wrap="square" rtlCol="0">
            <a:spAutoFit/>
          </a:bodyPr>
          <a:lstStyle/>
          <a:p>
            <a:pPr algn="ctr"/>
            <a:r>
              <a:rPr lang="en-US" sz="1600" b="1" i="1" dirty="0"/>
              <a:t>*Note: There may be multiple goal states!!</a:t>
            </a:r>
          </a:p>
          <a:p>
            <a:pPr algn="ctr"/>
            <a:endParaRPr lang="en-US" sz="1600" b="1" i="1" dirty="0"/>
          </a:p>
          <a:p>
            <a:pPr algn="ctr"/>
            <a:r>
              <a:rPr lang="en-US" sz="1600" b="1" i="1" dirty="0"/>
              <a:t>Doesn’t matter how much water is in the 3-jug</a:t>
            </a:r>
            <a:endParaRPr lang="en-US" sz="1600" i="1" dirty="0"/>
          </a:p>
        </p:txBody>
      </p:sp>
      <p:sp>
        <p:nvSpPr>
          <p:cNvPr id="10" name="Rectangle 9">
            <a:extLst>
              <a:ext uri="{FF2B5EF4-FFF2-40B4-BE49-F238E27FC236}">
                <a16:creationId xmlns:a16="http://schemas.microsoft.com/office/drawing/2014/main" id="{0DEDA0AF-F98B-954D-A61E-527036D05252}"/>
              </a:ext>
            </a:extLst>
          </p:cNvPr>
          <p:cNvSpPr/>
          <p:nvPr/>
        </p:nvSpPr>
        <p:spPr>
          <a:xfrm>
            <a:off x="10208172" y="3657600"/>
            <a:ext cx="4572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D9412A39-0BFA-F240-AE34-487D6AD8FB12}"/>
              </a:ext>
            </a:extLst>
          </p:cNvPr>
          <p:cNvSpPr txBox="1"/>
          <p:nvPr/>
        </p:nvSpPr>
        <p:spPr>
          <a:xfrm>
            <a:off x="2819582" y="2013853"/>
            <a:ext cx="6547761" cy="4031873"/>
          </a:xfrm>
          <a:prstGeom prst="rect">
            <a:avLst/>
          </a:prstGeom>
          <a:noFill/>
        </p:spPr>
        <p:txBody>
          <a:bodyPr wrap="square" rtlCol="0">
            <a:spAutoFit/>
          </a:bodyPr>
          <a:lstStyle/>
          <a:p>
            <a:pPr algn="ctr"/>
            <a:endParaRPr lang="en-US" sz="1600" dirty="0"/>
          </a:p>
          <a:p>
            <a:pPr algn="ctr"/>
            <a:r>
              <a:rPr lang="en-US" sz="1600" b="1" i="1" u="sng" dirty="0"/>
              <a:t>Think About:</a:t>
            </a:r>
          </a:p>
          <a:p>
            <a:pPr algn="ctr"/>
            <a:endParaRPr lang="en-US" sz="1600" b="1" i="1" u="sng" dirty="0"/>
          </a:p>
          <a:p>
            <a:r>
              <a:rPr lang="en-US" sz="1600" dirty="0"/>
              <a:t>What do other states look like?</a:t>
            </a:r>
          </a:p>
          <a:p>
            <a:pPr marL="285750" indent="-285750">
              <a:buFont typeface="Arial" panose="020B0604020202020204" pitchFamily="34" charset="0"/>
              <a:buChar char="•"/>
            </a:pPr>
            <a:r>
              <a:rPr lang="en-US" sz="1600" dirty="0">
                <a:solidFill>
                  <a:schemeClr val="tx2">
                    <a:lumMod val="75000"/>
                  </a:schemeClr>
                </a:solidFill>
              </a:rPr>
              <a:t>Other combinations of jugs w/ different water levels!!</a:t>
            </a:r>
          </a:p>
          <a:p>
            <a:pPr marL="285750" indent="-285750">
              <a:buFont typeface="Arial" panose="020B0604020202020204" pitchFamily="34" charset="0"/>
              <a:buChar char="•"/>
            </a:pPr>
            <a:r>
              <a:rPr lang="en-US" sz="1600" dirty="0">
                <a:solidFill>
                  <a:schemeClr val="tx2">
                    <a:lumMod val="75000"/>
                  </a:schemeClr>
                </a:solidFill>
              </a:rPr>
              <a:t>Tuple: (left jug gallons, right jug gallons)</a:t>
            </a:r>
          </a:p>
          <a:p>
            <a:endParaRPr lang="en-US" sz="1600" dirty="0"/>
          </a:p>
          <a:p>
            <a:r>
              <a:rPr lang="en-US" sz="1600" dirty="0"/>
              <a:t>What actions can be taken to get from state to state?</a:t>
            </a:r>
          </a:p>
          <a:p>
            <a:r>
              <a:rPr lang="en-US" sz="1600" dirty="0">
                <a:solidFill>
                  <a:schemeClr val="tx2">
                    <a:lumMod val="75000"/>
                  </a:schemeClr>
                </a:solidFill>
              </a:rPr>
              <a:t>1 . Fill a jug from fountain: ex. (0,0) -&gt; (5,0) from filling up left jug</a:t>
            </a:r>
          </a:p>
          <a:p>
            <a:r>
              <a:rPr lang="en-US" sz="1600" dirty="0">
                <a:solidFill>
                  <a:schemeClr val="tx2">
                    <a:lumMod val="75000"/>
                  </a:schemeClr>
                </a:solidFill>
              </a:rPr>
              <a:t>2. Pour out a jug : ex (5,Y) -&gt; (0,Y) from pouring out everything in left jug</a:t>
            </a:r>
          </a:p>
          <a:p>
            <a:r>
              <a:rPr lang="en-US" sz="1600" dirty="0">
                <a:solidFill>
                  <a:schemeClr val="tx2">
                    <a:lumMod val="75000"/>
                  </a:schemeClr>
                </a:solidFill>
              </a:rPr>
              <a:t>3. Pour any jug as much as you can into any other jug: ex. (X,Y) - &gt; (X-d , </a:t>
            </a:r>
            <a:r>
              <a:rPr lang="en-US" sz="1600" dirty="0" err="1">
                <a:solidFill>
                  <a:schemeClr val="tx2">
                    <a:lumMod val="75000"/>
                  </a:schemeClr>
                </a:solidFill>
              </a:rPr>
              <a:t>Y+d</a:t>
            </a:r>
            <a:r>
              <a:rPr lang="en-US" sz="1600" dirty="0">
                <a:solidFill>
                  <a:schemeClr val="tx2">
                    <a:lumMod val="75000"/>
                  </a:schemeClr>
                </a:solidFill>
              </a:rPr>
              <a:t>)</a:t>
            </a:r>
            <a:endParaRPr lang="en-US" sz="1600" dirty="0"/>
          </a:p>
          <a:p>
            <a:endParaRPr lang="en-US" sz="1600" dirty="0"/>
          </a:p>
          <a:p>
            <a:r>
              <a:rPr lang="en-US" sz="1600" dirty="0"/>
              <a:t>What do edges mean and which nodes to we connect?</a:t>
            </a:r>
          </a:p>
          <a:p>
            <a:r>
              <a:rPr lang="en-US" sz="1600" dirty="0">
                <a:solidFill>
                  <a:schemeClr val="tx2">
                    <a:lumMod val="75000"/>
                  </a:schemeClr>
                </a:solidFill>
              </a:rPr>
              <a:t>Connect nodes if ONE action turns state A into state B</a:t>
            </a:r>
          </a:p>
          <a:p>
            <a:pPr algn="ctr"/>
            <a:endParaRPr lang="en-US" sz="1600" dirty="0"/>
          </a:p>
          <a:p>
            <a:pPr algn="ctr"/>
            <a:endParaRPr lang="en-US" sz="1600" dirty="0"/>
          </a:p>
        </p:txBody>
      </p:sp>
      <p:sp>
        <p:nvSpPr>
          <p:cNvPr id="2" name="TextBox 1">
            <a:extLst>
              <a:ext uri="{FF2B5EF4-FFF2-40B4-BE49-F238E27FC236}">
                <a16:creationId xmlns:a16="http://schemas.microsoft.com/office/drawing/2014/main" id="{8532AB50-B659-74F4-08B4-EFE57C53EFCB}"/>
              </a:ext>
            </a:extLst>
          </p:cNvPr>
          <p:cNvSpPr txBox="1"/>
          <p:nvPr/>
        </p:nvSpPr>
        <p:spPr>
          <a:xfrm>
            <a:off x="1179786" y="4801354"/>
            <a:ext cx="835572" cy="369332"/>
          </a:xfrm>
          <a:prstGeom prst="rect">
            <a:avLst/>
          </a:prstGeom>
          <a:noFill/>
        </p:spPr>
        <p:txBody>
          <a:bodyPr wrap="square" rtlCol="0">
            <a:spAutoFit/>
          </a:bodyPr>
          <a:lstStyle/>
          <a:p>
            <a:r>
              <a:rPr lang="en-US" dirty="0"/>
              <a:t>(0,0)</a:t>
            </a:r>
          </a:p>
        </p:txBody>
      </p:sp>
      <p:sp>
        <p:nvSpPr>
          <p:cNvPr id="4" name="TextBox 3">
            <a:extLst>
              <a:ext uri="{FF2B5EF4-FFF2-40B4-BE49-F238E27FC236}">
                <a16:creationId xmlns:a16="http://schemas.microsoft.com/office/drawing/2014/main" id="{DA32FC1D-B63F-8520-A471-F31BAF112DA5}"/>
              </a:ext>
            </a:extLst>
          </p:cNvPr>
          <p:cNvSpPr txBox="1"/>
          <p:nvPr/>
        </p:nvSpPr>
        <p:spPr>
          <a:xfrm>
            <a:off x="10433207" y="4725913"/>
            <a:ext cx="835572" cy="369332"/>
          </a:xfrm>
          <a:prstGeom prst="rect">
            <a:avLst/>
          </a:prstGeom>
          <a:noFill/>
        </p:spPr>
        <p:txBody>
          <a:bodyPr wrap="square" rtlCol="0">
            <a:spAutoFit/>
          </a:bodyPr>
          <a:lstStyle/>
          <a:p>
            <a:r>
              <a:rPr lang="en-US" dirty="0"/>
              <a:t>(4, n)</a:t>
            </a:r>
          </a:p>
        </p:txBody>
      </p:sp>
    </p:spTree>
    <p:extLst>
      <p:ext uri="{BB962C8B-B14F-4D97-AF65-F5344CB8AC3E}">
        <p14:creationId xmlns:p14="http://schemas.microsoft.com/office/powerpoint/2010/main" val="22781918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a:extLst>
              <a:ext uri="{FF2B5EF4-FFF2-40B4-BE49-F238E27FC236}">
                <a16:creationId xmlns:a16="http://schemas.microsoft.com/office/drawing/2014/main" id="{40AAB046-5BE9-7945-9244-12ED9B6B03AD}"/>
              </a:ext>
            </a:extLst>
          </p:cNvPr>
          <p:cNvSpPr>
            <a:spLocks noGrp="1" noChangeArrowheads="1"/>
          </p:cNvSpPr>
          <p:nvPr>
            <p:ph type="title"/>
            <p:custDataLst>
              <p:tags r:id="rId1"/>
            </p:custDataLst>
          </p:nvPr>
        </p:nvSpPr>
        <p:spPr/>
        <p:txBody>
          <a:bodyPr/>
          <a:lstStyle/>
          <a:p>
            <a:r>
              <a:rPr lang="en-US" altLang="en-US" dirty="0">
                <a:ea typeface="ＭＳ Ｐゴシック" panose="020B0600070205080204" pitchFamily="34" charset="-128"/>
              </a:rPr>
              <a:t>Problem Solution!</a:t>
            </a:r>
          </a:p>
        </p:txBody>
      </p:sp>
      <p:sp>
        <p:nvSpPr>
          <p:cNvPr id="3" name="Rectangle 2">
            <a:extLst>
              <a:ext uri="{FF2B5EF4-FFF2-40B4-BE49-F238E27FC236}">
                <a16:creationId xmlns:a16="http://schemas.microsoft.com/office/drawing/2014/main" id="{62E8CFE0-3620-B149-B35D-89BC0A6222BA}"/>
              </a:ext>
            </a:extLst>
          </p:cNvPr>
          <p:cNvSpPr/>
          <p:nvPr/>
        </p:nvSpPr>
        <p:spPr>
          <a:xfrm>
            <a:off x="457200" y="3429000"/>
            <a:ext cx="457200" cy="1219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F8A0CB1-3CFB-B446-8174-345C7D11808B}"/>
              </a:ext>
            </a:extLst>
          </p:cNvPr>
          <p:cNvSpPr/>
          <p:nvPr/>
        </p:nvSpPr>
        <p:spPr>
          <a:xfrm>
            <a:off x="990600" y="3886200"/>
            <a:ext cx="4572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4FFCA5F2-6A06-FE41-88DE-47C6ABEF36D3}"/>
              </a:ext>
            </a:extLst>
          </p:cNvPr>
          <p:cNvSpPr txBox="1"/>
          <p:nvPr/>
        </p:nvSpPr>
        <p:spPr>
          <a:xfrm>
            <a:off x="76200" y="2691825"/>
            <a:ext cx="1755228" cy="584775"/>
          </a:xfrm>
          <a:prstGeom prst="rect">
            <a:avLst/>
          </a:prstGeom>
          <a:noFill/>
        </p:spPr>
        <p:txBody>
          <a:bodyPr wrap="square" rtlCol="0">
            <a:spAutoFit/>
          </a:bodyPr>
          <a:lstStyle/>
          <a:p>
            <a:pPr algn="ctr"/>
            <a:r>
              <a:rPr lang="en-US" sz="1600" b="1" i="1" dirty="0"/>
              <a:t>Start State</a:t>
            </a:r>
          </a:p>
          <a:p>
            <a:pPr algn="ctr"/>
            <a:r>
              <a:rPr lang="en-US" sz="1600" i="1" dirty="0"/>
              <a:t>Both jugs empty</a:t>
            </a:r>
          </a:p>
        </p:txBody>
      </p:sp>
      <p:sp>
        <p:nvSpPr>
          <p:cNvPr id="15" name="TextBox 14">
            <a:extLst>
              <a:ext uri="{FF2B5EF4-FFF2-40B4-BE49-F238E27FC236}">
                <a16:creationId xmlns:a16="http://schemas.microsoft.com/office/drawing/2014/main" id="{133E225E-A5CD-AC48-A5AD-FAF5429ED100}"/>
              </a:ext>
            </a:extLst>
          </p:cNvPr>
          <p:cNvSpPr txBox="1"/>
          <p:nvPr/>
        </p:nvSpPr>
        <p:spPr>
          <a:xfrm>
            <a:off x="9829800" y="2844225"/>
            <a:ext cx="1907628" cy="584775"/>
          </a:xfrm>
          <a:prstGeom prst="rect">
            <a:avLst/>
          </a:prstGeom>
          <a:noFill/>
        </p:spPr>
        <p:txBody>
          <a:bodyPr wrap="square" rtlCol="0">
            <a:spAutoFit/>
          </a:bodyPr>
          <a:lstStyle/>
          <a:p>
            <a:pPr algn="ctr"/>
            <a:r>
              <a:rPr lang="en-US" sz="1600" b="1" i="1" dirty="0"/>
              <a:t>End State</a:t>
            </a:r>
          </a:p>
          <a:p>
            <a:pPr algn="ctr"/>
            <a:r>
              <a:rPr lang="en-US" sz="1600" i="1" dirty="0"/>
              <a:t>4 Gallons in any jug</a:t>
            </a:r>
          </a:p>
        </p:txBody>
      </p:sp>
      <p:sp>
        <p:nvSpPr>
          <p:cNvPr id="16" name="TextBox 15">
            <a:extLst>
              <a:ext uri="{FF2B5EF4-FFF2-40B4-BE49-F238E27FC236}">
                <a16:creationId xmlns:a16="http://schemas.microsoft.com/office/drawing/2014/main" id="{B76168F5-CD2C-1A4C-A7CD-E01C24C29AA9}"/>
              </a:ext>
            </a:extLst>
          </p:cNvPr>
          <p:cNvSpPr txBox="1"/>
          <p:nvPr/>
        </p:nvSpPr>
        <p:spPr>
          <a:xfrm>
            <a:off x="9829800" y="4800600"/>
            <a:ext cx="2251842" cy="584775"/>
          </a:xfrm>
          <a:prstGeom prst="rect">
            <a:avLst/>
          </a:prstGeom>
          <a:noFill/>
        </p:spPr>
        <p:txBody>
          <a:bodyPr wrap="square" rtlCol="0">
            <a:spAutoFit/>
          </a:bodyPr>
          <a:lstStyle/>
          <a:p>
            <a:pPr algn="ctr"/>
            <a:r>
              <a:rPr lang="en-US" sz="1600" b="1" i="1" dirty="0"/>
              <a:t>*Note: There may be multiple goal states!!</a:t>
            </a:r>
            <a:endParaRPr lang="en-US" sz="1600" i="1" dirty="0"/>
          </a:p>
        </p:txBody>
      </p:sp>
      <p:sp>
        <p:nvSpPr>
          <p:cNvPr id="12" name="Rectangle 11">
            <a:extLst>
              <a:ext uri="{FF2B5EF4-FFF2-40B4-BE49-F238E27FC236}">
                <a16:creationId xmlns:a16="http://schemas.microsoft.com/office/drawing/2014/main" id="{027AD169-0888-A443-B0F2-A14D0D5C3B57}"/>
              </a:ext>
            </a:extLst>
          </p:cNvPr>
          <p:cNvSpPr/>
          <p:nvPr/>
        </p:nvSpPr>
        <p:spPr>
          <a:xfrm>
            <a:off x="2364828" y="1828800"/>
            <a:ext cx="457200" cy="121920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FEB861C8-BF87-834D-AB03-E5AD387CBD6A}"/>
              </a:ext>
            </a:extLst>
          </p:cNvPr>
          <p:cNvSpPr/>
          <p:nvPr/>
        </p:nvSpPr>
        <p:spPr>
          <a:xfrm>
            <a:off x="2898228" y="2286000"/>
            <a:ext cx="4572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786D6F9-F714-ED4F-9A35-BC704AC747A7}"/>
              </a:ext>
            </a:extLst>
          </p:cNvPr>
          <p:cNvSpPr/>
          <p:nvPr/>
        </p:nvSpPr>
        <p:spPr>
          <a:xfrm>
            <a:off x="2364828" y="4648200"/>
            <a:ext cx="457200" cy="1219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B04C9F4F-46D9-2F45-83AE-6D3809C62FD9}"/>
              </a:ext>
            </a:extLst>
          </p:cNvPr>
          <p:cNvSpPr/>
          <p:nvPr/>
        </p:nvSpPr>
        <p:spPr>
          <a:xfrm>
            <a:off x="2898228" y="5105400"/>
            <a:ext cx="457200" cy="76200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a:extLst>
              <a:ext uri="{FF2B5EF4-FFF2-40B4-BE49-F238E27FC236}">
                <a16:creationId xmlns:a16="http://schemas.microsoft.com/office/drawing/2014/main" id="{6641EF30-6378-5845-A889-373377D5639F}"/>
              </a:ext>
            </a:extLst>
          </p:cNvPr>
          <p:cNvCxnSpPr>
            <a:cxnSpLocks/>
          </p:cNvCxnSpPr>
          <p:nvPr/>
        </p:nvCxnSpPr>
        <p:spPr>
          <a:xfrm flipV="1">
            <a:off x="1145628" y="3048000"/>
            <a:ext cx="1005840" cy="6096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E0913E85-ECC9-A247-B4C6-F4E9554F8CB5}"/>
              </a:ext>
            </a:extLst>
          </p:cNvPr>
          <p:cNvCxnSpPr>
            <a:cxnSpLocks/>
          </p:cNvCxnSpPr>
          <p:nvPr/>
        </p:nvCxnSpPr>
        <p:spPr>
          <a:xfrm>
            <a:off x="1298028" y="4800600"/>
            <a:ext cx="914400" cy="304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306DB138-8197-784E-BE55-5B1A92233C5E}"/>
              </a:ext>
            </a:extLst>
          </p:cNvPr>
          <p:cNvCxnSpPr>
            <a:cxnSpLocks/>
          </p:cNvCxnSpPr>
          <p:nvPr/>
        </p:nvCxnSpPr>
        <p:spPr>
          <a:xfrm flipH="1">
            <a:off x="1298028" y="3276600"/>
            <a:ext cx="914400" cy="533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CB1E2306-6356-194F-A150-29783AFC3F1E}"/>
              </a:ext>
            </a:extLst>
          </p:cNvPr>
          <p:cNvCxnSpPr>
            <a:cxnSpLocks/>
          </p:cNvCxnSpPr>
          <p:nvPr/>
        </p:nvCxnSpPr>
        <p:spPr>
          <a:xfrm flipH="1" flipV="1">
            <a:off x="990600" y="4876800"/>
            <a:ext cx="1221828" cy="45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A1DC4150-5783-AC4A-BACD-3A5C40678FFA}"/>
              </a:ext>
            </a:extLst>
          </p:cNvPr>
          <p:cNvSpPr/>
          <p:nvPr/>
        </p:nvSpPr>
        <p:spPr>
          <a:xfrm>
            <a:off x="4346028" y="1828800"/>
            <a:ext cx="457200" cy="1219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CA016822-88E7-E542-8C0F-01716956C340}"/>
              </a:ext>
            </a:extLst>
          </p:cNvPr>
          <p:cNvSpPr/>
          <p:nvPr/>
        </p:nvSpPr>
        <p:spPr>
          <a:xfrm>
            <a:off x="4879428" y="2286000"/>
            <a:ext cx="457200" cy="76200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A5BB5EEF-E3EC-A442-92FA-E14377F9935C}"/>
              </a:ext>
            </a:extLst>
          </p:cNvPr>
          <p:cNvSpPr/>
          <p:nvPr/>
        </p:nvSpPr>
        <p:spPr>
          <a:xfrm>
            <a:off x="4346028" y="2514599"/>
            <a:ext cx="457200" cy="533401"/>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Arrow Connector 31">
            <a:extLst>
              <a:ext uri="{FF2B5EF4-FFF2-40B4-BE49-F238E27FC236}">
                <a16:creationId xmlns:a16="http://schemas.microsoft.com/office/drawing/2014/main" id="{A0862D61-DB7B-864B-AA4C-69620F11B32C}"/>
              </a:ext>
            </a:extLst>
          </p:cNvPr>
          <p:cNvCxnSpPr>
            <a:cxnSpLocks/>
          </p:cNvCxnSpPr>
          <p:nvPr/>
        </p:nvCxnSpPr>
        <p:spPr>
          <a:xfrm>
            <a:off x="3431628" y="2438400"/>
            <a:ext cx="838200"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AD1B4056-08AC-6B45-B8AA-DC1B94D66D94}"/>
              </a:ext>
            </a:extLst>
          </p:cNvPr>
          <p:cNvCxnSpPr>
            <a:cxnSpLocks/>
          </p:cNvCxnSpPr>
          <p:nvPr/>
        </p:nvCxnSpPr>
        <p:spPr>
          <a:xfrm flipH="1">
            <a:off x="3431628" y="2590800"/>
            <a:ext cx="8382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9C5B3803-F8F9-0C48-A515-4084370D3F08}"/>
              </a:ext>
            </a:extLst>
          </p:cNvPr>
          <p:cNvCxnSpPr>
            <a:cxnSpLocks/>
          </p:cNvCxnSpPr>
          <p:nvPr/>
        </p:nvCxnSpPr>
        <p:spPr>
          <a:xfrm flipH="1">
            <a:off x="2898228" y="3200399"/>
            <a:ext cx="1371600" cy="17526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Rectangle 40">
            <a:extLst>
              <a:ext uri="{FF2B5EF4-FFF2-40B4-BE49-F238E27FC236}">
                <a16:creationId xmlns:a16="http://schemas.microsoft.com/office/drawing/2014/main" id="{E81808B6-AA45-774C-A95E-BE6C0A8F6DEB}"/>
              </a:ext>
            </a:extLst>
          </p:cNvPr>
          <p:cNvSpPr/>
          <p:nvPr/>
        </p:nvSpPr>
        <p:spPr>
          <a:xfrm>
            <a:off x="4607472" y="4030717"/>
            <a:ext cx="457200" cy="121920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16E3CE3F-8522-AF44-B71D-1938824CE42A}"/>
              </a:ext>
            </a:extLst>
          </p:cNvPr>
          <p:cNvSpPr/>
          <p:nvPr/>
        </p:nvSpPr>
        <p:spPr>
          <a:xfrm>
            <a:off x="5140872" y="4487917"/>
            <a:ext cx="457200" cy="76200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Arrow Connector 42">
            <a:extLst>
              <a:ext uri="{FF2B5EF4-FFF2-40B4-BE49-F238E27FC236}">
                <a16:creationId xmlns:a16="http://schemas.microsoft.com/office/drawing/2014/main" id="{636FD3B2-99A4-3748-B6D6-EE63B4CD0E01}"/>
              </a:ext>
            </a:extLst>
          </p:cNvPr>
          <p:cNvCxnSpPr>
            <a:cxnSpLocks/>
          </p:cNvCxnSpPr>
          <p:nvPr/>
        </p:nvCxnSpPr>
        <p:spPr>
          <a:xfrm>
            <a:off x="4840014" y="3200399"/>
            <a:ext cx="95907" cy="6858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08E35D8B-9A2F-9546-8B16-BB94BB79188C}"/>
              </a:ext>
            </a:extLst>
          </p:cNvPr>
          <p:cNvCxnSpPr>
            <a:cxnSpLocks/>
          </p:cNvCxnSpPr>
          <p:nvPr/>
        </p:nvCxnSpPr>
        <p:spPr>
          <a:xfrm flipV="1">
            <a:off x="3478267" y="4648200"/>
            <a:ext cx="942647" cy="737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A1E5DA95-5626-5D4B-BD14-86AE7D31BA8E}"/>
              </a:ext>
            </a:extLst>
          </p:cNvPr>
          <p:cNvCxnSpPr>
            <a:cxnSpLocks/>
          </p:cNvCxnSpPr>
          <p:nvPr/>
        </p:nvCxnSpPr>
        <p:spPr>
          <a:xfrm>
            <a:off x="2882463" y="3200399"/>
            <a:ext cx="1692165" cy="10668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4" name="Rectangle 53">
            <a:extLst>
              <a:ext uri="{FF2B5EF4-FFF2-40B4-BE49-F238E27FC236}">
                <a16:creationId xmlns:a16="http://schemas.microsoft.com/office/drawing/2014/main" id="{7FEEE51B-A59E-D741-AF45-7606DF257BF3}"/>
              </a:ext>
            </a:extLst>
          </p:cNvPr>
          <p:cNvSpPr/>
          <p:nvPr/>
        </p:nvSpPr>
        <p:spPr>
          <a:xfrm>
            <a:off x="4041228" y="5562598"/>
            <a:ext cx="457200" cy="1219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E55CAE4E-4A73-CA48-A8BD-0EE9EFF38B9B}"/>
              </a:ext>
            </a:extLst>
          </p:cNvPr>
          <p:cNvSpPr/>
          <p:nvPr/>
        </p:nvSpPr>
        <p:spPr>
          <a:xfrm>
            <a:off x="4574628" y="6019798"/>
            <a:ext cx="4572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CED70DB4-960E-F446-A129-9D371D2D9BCC}"/>
              </a:ext>
            </a:extLst>
          </p:cNvPr>
          <p:cNvSpPr/>
          <p:nvPr/>
        </p:nvSpPr>
        <p:spPr>
          <a:xfrm>
            <a:off x="4041228" y="6019800"/>
            <a:ext cx="457200" cy="76200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7" name="Straight Arrow Connector 56">
            <a:extLst>
              <a:ext uri="{FF2B5EF4-FFF2-40B4-BE49-F238E27FC236}">
                <a16:creationId xmlns:a16="http://schemas.microsoft.com/office/drawing/2014/main" id="{DEFFA04F-6087-6144-A8C4-A009CF6ED271}"/>
              </a:ext>
            </a:extLst>
          </p:cNvPr>
          <p:cNvCxnSpPr>
            <a:cxnSpLocks/>
          </p:cNvCxnSpPr>
          <p:nvPr/>
        </p:nvCxnSpPr>
        <p:spPr>
          <a:xfrm>
            <a:off x="3187263" y="5943598"/>
            <a:ext cx="723900" cy="3810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F9995B1E-4AB7-6648-B107-B95108A93043}"/>
              </a:ext>
            </a:extLst>
          </p:cNvPr>
          <p:cNvCxnSpPr>
            <a:cxnSpLocks/>
          </p:cNvCxnSpPr>
          <p:nvPr/>
        </p:nvCxnSpPr>
        <p:spPr>
          <a:xfrm flipH="1" flipV="1">
            <a:off x="3453306" y="5759738"/>
            <a:ext cx="457857" cy="3743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3A08A789-CBBD-254F-8854-6E2170FAEDCC}"/>
              </a:ext>
            </a:extLst>
          </p:cNvPr>
          <p:cNvCxnSpPr>
            <a:cxnSpLocks/>
          </p:cNvCxnSpPr>
          <p:nvPr/>
        </p:nvCxnSpPr>
        <p:spPr>
          <a:xfrm flipH="1" flipV="1">
            <a:off x="3156060" y="3127519"/>
            <a:ext cx="1129206" cy="23588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0B6443B9-FB38-844C-BDF7-8769C3B17E3E}"/>
              </a:ext>
            </a:extLst>
          </p:cNvPr>
          <p:cNvCxnSpPr>
            <a:cxnSpLocks/>
          </p:cNvCxnSpPr>
          <p:nvPr/>
        </p:nvCxnSpPr>
        <p:spPr>
          <a:xfrm>
            <a:off x="5717628" y="4800604"/>
            <a:ext cx="83557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27D7B2D3-8164-A640-A6CB-32BB33488D07}"/>
              </a:ext>
            </a:extLst>
          </p:cNvPr>
          <p:cNvCxnSpPr>
            <a:cxnSpLocks/>
          </p:cNvCxnSpPr>
          <p:nvPr/>
        </p:nvCxnSpPr>
        <p:spPr>
          <a:xfrm flipV="1">
            <a:off x="5412828" y="2569781"/>
            <a:ext cx="1292772" cy="2101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71" name="Rectangle 70">
            <a:extLst>
              <a:ext uri="{FF2B5EF4-FFF2-40B4-BE49-F238E27FC236}">
                <a16:creationId xmlns:a16="http://schemas.microsoft.com/office/drawing/2014/main" id="{3CAD7FD2-06FE-C340-AEB9-1D04EFFDE027}"/>
              </a:ext>
            </a:extLst>
          </p:cNvPr>
          <p:cNvSpPr/>
          <p:nvPr/>
        </p:nvSpPr>
        <p:spPr>
          <a:xfrm>
            <a:off x="10287000" y="3429000"/>
            <a:ext cx="457200" cy="1219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B527D21F-A046-1C41-990D-81A1A789AC29}"/>
              </a:ext>
            </a:extLst>
          </p:cNvPr>
          <p:cNvSpPr/>
          <p:nvPr/>
        </p:nvSpPr>
        <p:spPr>
          <a:xfrm>
            <a:off x="10820400" y="3886200"/>
            <a:ext cx="457200" cy="76200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B40ABC89-444F-7741-8118-0E3A6F499A8F}"/>
              </a:ext>
            </a:extLst>
          </p:cNvPr>
          <p:cNvSpPr/>
          <p:nvPr/>
        </p:nvSpPr>
        <p:spPr>
          <a:xfrm>
            <a:off x="10287000" y="3657600"/>
            <a:ext cx="457200" cy="990601"/>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4" name="Straight Arrow Connector 73">
            <a:extLst>
              <a:ext uri="{FF2B5EF4-FFF2-40B4-BE49-F238E27FC236}">
                <a16:creationId xmlns:a16="http://schemas.microsoft.com/office/drawing/2014/main" id="{40BD596F-4B82-D040-B424-BAA93E06A3CE}"/>
              </a:ext>
            </a:extLst>
          </p:cNvPr>
          <p:cNvCxnSpPr>
            <a:cxnSpLocks/>
          </p:cNvCxnSpPr>
          <p:nvPr/>
        </p:nvCxnSpPr>
        <p:spPr>
          <a:xfrm>
            <a:off x="9737835" y="4114800"/>
            <a:ext cx="320565"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79" name="Rectangle 78">
            <a:extLst>
              <a:ext uri="{FF2B5EF4-FFF2-40B4-BE49-F238E27FC236}">
                <a16:creationId xmlns:a16="http://schemas.microsoft.com/office/drawing/2014/main" id="{3D94CC58-13EE-8A4B-92DC-647C7DA7067B}"/>
              </a:ext>
            </a:extLst>
          </p:cNvPr>
          <p:cNvSpPr/>
          <p:nvPr/>
        </p:nvSpPr>
        <p:spPr>
          <a:xfrm>
            <a:off x="8610600" y="3386957"/>
            <a:ext cx="457200" cy="1219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BA32A5F5-9086-3841-9847-891477AF53AE}"/>
              </a:ext>
            </a:extLst>
          </p:cNvPr>
          <p:cNvSpPr/>
          <p:nvPr/>
        </p:nvSpPr>
        <p:spPr>
          <a:xfrm>
            <a:off x="9144000" y="3844157"/>
            <a:ext cx="4572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E5646D8A-BB4D-2340-BA9F-0C4606E28D66}"/>
              </a:ext>
            </a:extLst>
          </p:cNvPr>
          <p:cNvSpPr/>
          <p:nvPr/>
        </p:nvSpPr>
        <p:spPr>
          <a:xfrm>
            <a:off x="8610600" y="3386957"/>
            <a:ext cx="457200" cy="1219201"/>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9338E2FF-B027-2049-8B21-9CA9E6088C44}"/>
              </a:ext>
            </a:extLst>
          </p:cNvPr>
          <p:cNvSpPr/>
          <p:nvPr/>
        </p:nvSpPr>
        <p:spPr>
          <a:xfrm>
            <a:off x="9144000" y="4110858"/>
            <a:ext cx="457200" cy="491362"/>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3" name="Straight Arrow Connector 82">
            <a:extLst>
              <a:ext uri="{FF2B5EF4-FFF2-40B4-BE49-F238E27FC236}">
                <a16:creationId xmlns:a16="http://schemas.microsoft.com/office/drawing/2014/main" id="{25699243-D602-BB4E-985C-6F64D54D4F4D}"/>
              </a:ext>
            </a:extLst>
          </p:cNvPr>
          <p:cNvCxnSpPr>
            <a:cxnSpLocks/>
          </p:cNvCxnSpPr>
          <p:nvPr/>
        </p:nvCxnSpPr>
        <p:spPr>
          <a:xfrm flipH="1">
            <a:off x="9067800" y="2895600"/>
            <a:ext cx="1" cy="4572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84" name="Rectangle 83">
            <a:extLst>
              <a:ext uri="{FF2B5EF4-FFF2-40B4-BE49-F238E27FC236}">
                <a16:creationId xmlns:a16="http://schemas.microsoft.com/office/drawing/2014/main" id="{6FEDE08D-9543-7A4C-A3E8-3736CDD26C0F}"/>
              </a:ext>
            </a:extLst>
          </p:cNvPr>
          <p:cNvSpPr/>
          <p:nvPr/>
        </p:nvSpPr>
        <p:spPr>
          <a:xfrm>
            <a:off x="8610600" y="1752599"/>
            <a:ext cx="457200" cy="1219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a16="http://schemas.microsoft.com/office/drawing/2014/main" id="{A8F26BD3-BF70-FC49-94A2-C83723826694}"/>
              </a:ext>
            </a:extLst>
          </p:cNvPr>
          <p:cNvSpPr/>
          <p:nvPr/>
        </p:nvSpPr>
        <p:spPr>
          <a:xfrm>
            <a:off x="9144000" y="2209799"/>
            <a:ext cx="4572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a:extLst>
              <a:ext uri="{FF2B5EF4-FFF2-40B4-BE49-F238E27FC236}">
                <a16:creationId xmlns:a16="http://schemas.microsoft.com/office/drawing/2014/main" id="{6986E227-A61C-174A-8285-F339936B2D84}"/>
              </a:ext>
            </a:extLst>
          </p:cNvPr>
          <p:cNvSpPr/>
          <p:nvPr/>
        </p:nvSpPr>
        <p:spPr>
          <a:xfrm>
            <a:off x="9144000" y="2476500"/>
            <a:ext cx="457200" cy="491362"/>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a:extLst>
              <a:ext uri="{FF2B5EF4-FFF2-40B4-BE49-F238E27FC236}">
                <a16:creationId xmlns:a16="http://schemas.microsoft.com/office/drawing/2014/main" id="{F336172B-7A96-514B-8A3D-A605D9C509CB}"/>
              </a:ext>
            </a:extLst>
          </p:cNvPr>
          <p:cNvSpPr/>
          <p:nvPr/>
        </p:nvSpPr>
        <p:spPr>
          <a:xfrm>
            <a:off x="6858000" y="1752600"/>
            <a:ext cx="457200" cy="1219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a:extLst>
              <a:ext uri="{FF2B5EF4-FFF2-40B4-BE49-F238E27FC236}">
                <a16:creationId xmlns:a16="http://schemas.microsoft.com/office/drawing/2014/main" id="{38CD2F2B-4561-094A-A3B3-20CBAF42105D}"/>
              </a:ext>
            </a:extLst>
          </p:cNvPr>
          <p:cNvSpPr/>
          <p:nvPr/>
        </p:nvSpPr>
        <p:spPr>
          <a:xfrm>
            <a:off x="7391400" y="2209800"/>
            <a:ext cx="4572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a:extLst>
              <a:ext uri="{FF2B5EF4-FFF2-40B4-BE49-F238E27FC236}">
                <a16:creationId xmlns:a16="http://schemas.microsoft.com/office/drawing/2014/main" id="{3044F80A-5C10-344A-9A18-FF10BC34FA97}"/>
              </a:ext>
            </a:extLst>
          </p:cNvPr>
          <p:cNvSpPr/>
          <p:nvPr/>
        </p:nvSpPr>
        <p:spPr>
          <a:xfrm>
            <a:off x="6858000" y="2476501"/>
            <a:ext cx="457200" cy="491362"/>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3" name="Straight Arrow Connector 92">
            <a:extLst>
              <a:ext uri="{FF2B5EF4-FFF2-40B4-BE49-F238E27FC236}">
                <a16:creationId xmlns:a16="http://schemas.microsoft.com/office/drawing/2014/main" id="{0542722D-80AC-744B-BC02-7D02775235A2}"/>
              </a:ext>
            </a:extLst>
          </p:cNvPr>
          <p:cNvCxnSpPr>
            <a:cxnSpLocks/>
          </p:cNvCxnSpPr>
          <p:nvPr/>
        </p:nvCxnSpPr>
        <p:spPr>
          <a:xfrm>
            <a:off x="7945820" y="2510662"/>
            <a:ext cx="529458"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11B59A34-C7B2-974C-9052-7EFF00640088}"/>
              </a:ext>
            </a:extLst>
          </p:cNvPr>
          <p:cNvCxnSpPr>
            <a:cxnSpLocks/>
          </p:cNvCxnSpPr>
          <p:nvPr/>
        </p:nvCxnSpPr>
        <p:spPr>
          <a:xfrm>
            <a:off x="5181600" y="6324600"/>
            <a:ext cx="1371600" cy="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A836E0A0-F875-AA45-9F96-FBDB268999A7}"/>
              </a:ext>
            </a:extLst>
          </p:cNvPr>
          <p:cNvSpPr txBox="1"/>
          <p:nvPr/>
        </p:nvSpPr>
        <p:spPr>
          <a:xfrm>
            <a:off x="5985642" y="5171030"/>
            <a:ext cx="2690649" cy="584775"/>
          </a:xfrm>
          <a:prstGeom prst="rect">
            <a:avLst/>
          </a:prstGeom>
          <a:noFill/>
        </p:spPr>
        <p:txBody>
          <a:bodyPr wrap="square" rtlCol="0">
            <a:spAutoFit/>
          </a:bodyPr>
          <a:lstStyle/>
          <a:p>
            <a:pPr algn="ctr"/>
            <a:r>
              <a:rPr lang="en-US" sz="1600" b="1" i="1" dirty="0"/>
              <a:t>*Note: Not all edges drawn after first three levels</a:t>
            </a:r>
            <a:endParaRPr lang="en-US" sz="1600" i="1" dirty="0"/>
          </a:p>
        </p:txBody>
      </p:sp>
      <p:sp>
        <p:nvSpPr>
          <p:cNvPr id="2" name="TextBox 1">
            <a:extLst>
              <a:ext uri="{FF2B5EF4-FFF2-40B4-BE49-F238E27FC236}">
                <a16:creationId xmlns:a16="http://schemas.microsoft.com/office/drawing/2014/main" id="{18097AEF-2B14-0DDB-28CD-B24F56E2BADA}"/>
              </a:ext>
            </a:extLst>
          </p:cNvPr>
          <p:cNvSpPr txBox="1"/>
          <p:nvPr/>
        </p:nvSpPr>
        <p:spPr>
          <a:xfrm>
            <a:off x="507623" y="4647456"/>
            <a:ext cx="835572" cy="369332"/>
          </a:xfrm>
          <a:prstGeom prst="rect">
            <a:avLst/>
          </a:prstGeom>
          <a:noFill/>
        </p:spPr>
        <p:txBody>
          <a:bodyPr wrap="square" rtlCol="0">
            <a:spAutoFit/>
          </a:bodyPr>
          <a:lstStyle/>
          <a:p>
            <a:r>
              <a:rPr lang="en-US" dirty="0"/>
              <a:t>(0,0)</a:t>
            </a:r>
          </a:p>
        </p:txBody>
      </p:sp>
      <p:sp>
        <p:nvSpPr>
          <p:cNvPr id="4" name="TextBox 3">
            <a:extLst>
              <a:ext uri="{FF2B5EF4-FFF2-40B4-BE49-F238E27FC236}">
                <a16:creationId xmlns:a16="http://schemas.microsoft.com/office/drawing/2014/main" id="{DE70BBE1-8EC8-AB9A-593A-5E99544FCA56}"/>
              </a:ext>
            </a:extLst>
          </p:cNvPr>
          <p:cNvSpPr txBox="1"/>
          <p:nvPr/>
        </p:nvSpPr>
        <p:spPr>
          <a:xfrm>
            <a:off x="2431833" y="3112303"/>
            <a:ext cx="835572" cy="369332"/>
          </a:xfrm>
          <a:prstGeom prst="rect">
            <a:avLst/>
          </a:prstGeom>
          <a:noFill/>
        </p:spPr>
        <p:txBody>
          <a:bodyPr wrap="square" rtlCol="0">
            <a:spAutoFit/>
          </a:bodyPr>
          <a:lstStyle/>
          <a:p>
            <a:r>
              <a:rPr lang="en-US" dirty="0"/>
              <a:t>(5,0)</a:t>
            </a:r>
          </a:p>
        </p:txBody>
      </p:sp>
      <p:sp>
        <p:nvSpPr>
          <p:cNvPr id="5" name="TextBox 4">
            <a:extLst>
              <a:ext uri="{FF2B5EF4-FFF2-40B4-BE49-F238E27FC236}">
                <a16:creationId xmlns:a16="http://schemas.microsoft.com/office/drawing/2014/main" id="{2CBD57B1-C896-5195-104B-FBF480018615}"/>
              </a:ext>
            </a:extLst>
          </p:cNvPr>
          <p:cNvSpPr txBox="1"/>
          <p:nvPr/>
        </p:nvSpPr>
        <p:spPr>
          <a:xfrm>
            <a:off x="2550415" y="5876453"/>
            <a:ext cx="835572" cy="369332"/>
          </a:xfrm>
          <a:prstGeom prst="rect">
            <a:avLst/>
          </a:prstGeom>
          <a:noFill/>
        </p:spPr>
        <p:txBody>
          <a:bodyPr wrap="square" rtlCol="0">
            <a:spAutoFit/>
          </a:bodyPr>
          <a:lstStyle/>
          <a:p>
            <a:r>
              <a:rPr lang="en-US" dirty="0"/>
              <a:t>(0,3)</a:t>
            </a:r>
          </a:p>
        </p:txBody>
      </p:sp>
      <p:sp>
        <p:nvSpPr>
          <p:cNvPr id="6" name="TextBox 5">
            <a:extLst>
              <a:ext uri="{FF2B5EF4-FFF2-40B4-BE49-F238E27FC236}">
                <a16:creationId xmlns:a16="http://schemas.microsoft.com/office/drawing/2014/main" id="{C9A681EB-FDD4-83DB-24DC-8D9B4D897500}"/>
              </a:ext>
            </a:extLst>
          </p:cNvPr>
          <p:cNvSpPr txBox="1"/>
          <p:nvPr/>
        </p:nvSpPr>
        <p:spPr>
          <a:xfrm>
            <a:off x="4513866" y="3001316"/>
            <a:ext cx="835572" cy="369332"/>
          </a:xfrm>
          <a:prstGeom prst="rect">
            <a:avLst/>
          </a:prstGeom>
          <a:noFill/>
        </p:spPr>
        <p:txBody>
          <a:bodyPr wrap="square" rtlCol="0">
            <a:spAutoFit/>
          </a:bodyPr>
          <a:lstStyle/>
          <a:p>
            <a:r>
              <a:rPr lang="en-US" dirty="0"/>
              <a:t>(2,3)</a:t>
            </a:r>
          </a:p>
        </p:txBody>
      </p:sp>
      <p:sp>
        <p:nvSpPr>
          <p:cNvPr id="8" name="TextBox 7">
            <a:extLst>
              <a:ext uri="{FF2B5EF4-FFF2-40B4-BE49-F238E27FC236}">
                <a16:creationId xmlns:a16="http://schemas.microsoft.com/office/drawing/2014/main" id="{C7E45AC8-3EBA-E2C9-03DB-C0A288898498}"/>
              </a:ext>
            </a:extLst>
          </p:cNvPr>
          <p:cNvSpPr txBox="1"/>
          <p:nvPr/>
        </p:nvSpPr>
        <p:spPr>
          <a:xfrm>
            <a:off x="4788450" y="5278751"/>
            <a:ext cx="835572" cy="369332"/>
          </a:xfrm>
          <a:prstGeom prst="rect">
            <a:avLst/>
          </a:prstGeom>
          <a:noFill/>
        </p:spPr>
        <p:txBody>
          <a:bodyPr wrap="square" rtlCol="0">
            <a:spAutoFit/>
          </a:bodyPr>
          <a:lstStyle/>
          <a:p>
            <a:r>
              <a:rPr lang="en-US" dirty="0"/>
              <a:t>(5,3)</a:t>
            </a:r>
          </a:p>
        </p:txBody>
      </p:sp>
      <p:sp>
        <p:nvSpPr>
          <p:cNvPr id="9" name="TextBox 8">
            <a:extLst>
              <a:ext uri="{FF2B5EF4-FFF2-40B4-BE49-F238E27FC236}">
                <a16:creationId xmlns:a16="http://schemas.microsoft.com/office/drawing/2014/main" id="{41E48C81-6800-B728-C524-912FAD473974}"/>
              </a:ext>
            </a:extLst>
          </p:cNvPr>
          <p:cNvSpPr txBox="1"/>
          <p:nvPr/>
        </p:nvSpPr>
        <p:spPr>
          <a:xfrm>
            <a:off x="5022007" y="6434965"/>
            <a:ext cx="835572" cy="369332"/>
          </a:xfrm>
          <a:prstGeom prst="rect">
            <a:avLst/>
          </a:prstGeom>
          <a:noFill/>
        </p:spPr>
        <p:txBody>
          <a:bodyPr wrap="square" rtlCol="0">
            <a:spAutoFit/>
          </a:bodyPr>
          <a:lstStyle/>
          <a:p>
            <a:r>
              <a:rPr lang="en-US" dirty="0"/>
              <a:t>(3,0)</a:t>
            </a:r>
          </a:p>
        </p:txBody>
      </p:sp>
      <p:sp>
        <p:nvSpPr>
          <p:cNvPr id="10" name="TextBox 9">
            <a:extLst>
              <a:ext uri="{FF2B5EF4-FFF2-40B4-BE49-F238E27FC236}">
                <a16:creationId xmlns:a16="http://schemas.microsoft.com/office/drawing/2014/main" id="{9AEF93BD-3562-BF94-D5A6-E47021432791}"/>
              </a:ext>
            </a:extLst>
          </p:cNvPr>
          <p:cNvSpPr txBox="1"/>
          <p:nvPr/>
        </p:nvSpPr>
        <p:spPr>
          <a:xfrm>
            <a:off x="7047070" y="3005164"/>
            <a:ext cx="835572" cy="369332"/>
          </a:xfrm>
          <a:prstGeom prst="rect">
            <a:avLst/>
          </a:prstGeom>
          <a:noFill/>
        </p:spPr>
        <p:txBody>
          <a:bodyPr wrap="square" rtlCol="0">
            <a:spAutoFit/>
          </a:bodyPr>
          <a:lstStyle/>
          <a:p>
            <a:r>
              <a:rPr lang="en-US" dirty="0"/>
              <a:t>(2,0)</a:t>
            </a:r>
          </a:p>
        </p:txBody>
      </p:sp>
      <p:sp>
        <p:nvSpPr>
          <p:cNvPr id="13" name="TextBox 12">
            <a:extLst>
              <a:ext uri="{FF2B5EF4-FFF2-40B4-BE49-F238E27FC236}">
                <a16:creationId xmlns:a16="http://schemas.microsoft.com/office/drawing/2014/main" id="{3703C87C-CEF5-1E82-094B-8F0524204349}"/>
              </a:ext>
            </a:extLst>
          </p:cNvPr>
          <p:cNvSpPr txBox="1"/>
          <p:nvPr/>
        </p:nvSpPr>
        <p:spPr>
          <a:xfrm>
            <a:off x="9601200" y="2352849"/>
            <a:ext cx="835572" cy="369332"/>
          </a:xfrm>
          <a:prstGeom prst="rect">
            <a:avLst/>
          </a:prstGeom>
          <a:noFill/>
        </p:spPr>
        <p:txBody>
          <a:bodyPr wrap="square" rtlCol="0">
            <a:spAutoFit/>
          </a:bodyPr>
          <a:lstStyle/>
          <a:p>
            <a:r>
              <a:rPr lang="en-US" dirty="0"/>
              <a:t>(0,2)</a:t>
            </a:r>
          </a:p>
        </p:txBody>
      </p:sp>
      <p:sp>
        <p:nvSpPr>
          <p:cNvPr id="14" name="TextBox 13">
            <a:extLst>
              <a:ext uri="{FF2B5EF4-FFF2-40B4-BE49-F238E27FC236}">
                <a16:creationId xmlns:a16="http://schemas.microsoft.com/office/drawing/2014/main" id="{082F1597-14B9-E63F-D604-FC9942DB62F0}"/>
              </a:ext>
            </a:extLst>
          </p:cNvPr>
          <p:cNvSpPr txBox="1"/>
          <p:nvPr/>
        </p:nvSpPr>
        <p:spPr>
          <a:xfrm>
            <a:off x="8835260" y="4684251"/>
            <a:ext cx="835572" cy="369332"/>
          </a:xfrm>
          <a:prstGeom prst="rect">
            <a:avLst/>
          </a:prstGeom>
          <a:noFill/>
        </p:spPr>
        <p:txBody>
          <a:bodyPr wrap="square" rtlCol="0">
            <a:spAutoFit/>
          </a:bodyPr>
          <a:lstStyle/>
          <a:p>
            <a:r>
              <a:rPr lang="en-US" dirty="0"/>
              <a:t>(5,2)</a:t>
            </a:r>
          </a:p>
        </p:txBody>
      </p:sp>
      <p:sp>
        <p:nvSpPr>
          <p:cNvPr id="18" name="TextBox 17">
            <a:extLst>
              <a:ext uri="{FF2B5EF4-FFF2-40B4-BE49-F238E27FC236}">
                <a16:creationId xmlns:a16="http://schemas.microsoft.com/office/drawing/2014/main" id="{82DF65A4-D381-B248-06E7-85D937CBB7F5}"/>
              </a:ext>
            </a:extLst>
          </p:cNvPr>
          <p:cNvSpPr txBox="1"/>
          <p:nvPr/>
        </p:nvSpPr>
        <p:spPr>
          <a:xfrm>
            <a:off x="11277600" y="4225157"/>
            <a:ext cx="835572" cy="369332"/>
          </a:xfrm>
          <a:prstGeom prst="rect">
            <a:avLst/>
          </a:prstGeom>
          <a:noFill/>
        </p:spPr>
        <p:txBody>
          <a:bodyPr wrap="square" rtlCol="0">
            <a:spAutoFit/>
          </a:bodyPr>
          <a:lstStyle/>
          <a:p>
            <a:r>
              <a:rPr lang="en-US" dirty="0"/>
              <a:t>(4,3)</a:t>
            </a:r>
          </a:p>
        </p:txBody>
      </p:sp>
    </p:spTree>
    <p:extLst>
      <p:ext uri="{BB962C8B-B14F-4D97-AF65-F5344CB8AC3E}">
        <p14:creationId xmlns:p14="http://schemas.microsoft.com/office/powerpoint/2010/main" val="4530627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a:extLst>
              <a:ext uri="{FF2B5EF4-FFF2-40B4-BE49-F238E27FC236}">
                <a16:creationId xmlns:a16="http://schemas.microsoft.com/office/drawing/2014/main" id="{40AAB046-5BE9-7945-9244-12ED9B6B03AD}"/>
              </a:ext>
            </a:extLst>
          </p:cNvPr>
          <p:cNvSpPr>
            <a:spLocks noGrp="1" noChangeArrowheads="1"/>
          </p:cNvSpPr>
          <p:nvPr>
            <p:ph type="title"/>
            <p:custDataLst>
              <p:tags r:id="rId1"/>
            </p:custDataLst>
          </p:nvPr>
        </p:nvSpPr>
        <p:spPr/>
        <p:txBody>
          <a:bodyPr/>
          <a:lstStyle/>
          <a:p>
            <a:r>
              <a:rPr lang="en-US" altLang="en-US" dirty="0">
                <a:ea typeface="ＭＳ Ｐゴシック" panose="020B0600070205080204" pitchFamily="34" charset="-128"/>
              </a:rPr>
              <a:t>Problem Solution!</a:t>
            </a:r>
          </a:p>
        </p:txBody>
      </p:sp>
      <p:sp>
        <p:nvSpPr>
          <p:cNvPr id="3" name="Rectangle 2">
            <a:extLst>
              <a:ext uri="{FF2B5EF4-FFF2-40B4-BE49-F238E27FC236}">
                <a16:creationId xmlns:a16="http://schemas.microsoft.com/office/drawing/2014/main" id="{62E8CFE0-3620-B149-B35D-89BC0A6222BA}"/>
              </a:ext>
            </a:extLst>
          </p:cNvPr>
          <p:cNvSpPr/>
          <p:nvPr/>
        </p:nvSpPr>
        <p:spPr>
          <a:xfrm>
            <a:off x="457200" y="3429000"/>
            <a:ext cx="457200" cy="1219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F8A0CB1-3CFB-B446-8174-345C7D11808B}"/>
              </a:ext>
            </a:extLst>
          </p:cNvPr>
          <p:cNvSpPr/>
          <p:nvPr/>
        </p:nvSpPr>
        <p:spPr>
          <a:xfrm>
            <a:off x="990600" y="3886200"/>
            <a:ext cx="4572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4FFCA5F2-6A06-FE41-88DE-47C6ABEF36D3}"/>
              </a:ext>
            </a:extLst>
          </p:cNvPr>
          <p:cNvSpPr txBox="1"/>
          <p:nvPr/>
        </p:nvSpPr>
        <p:spPr>
          <a:xfrm>
            <a:off x="76200" y="2691825"/>
            <a:ext cx="1755228" cy="584775"/>
          </a:xfrm>
          <a:prstGeom prst="rect">
            <a:avLst/>
          </a:prstGeom>
          <a:noFill/>
        </p:spPr>
        <p:txBody>
          <a:bodyPr wrap="square" rtlCol="0">
            <a:spAutoFit/>
          </a:bodyPr>
          <a:lstStyle/>
          <a:p>
            <a:pPr algn="ctr"/>
            <a:r>
              <a:rPr lang="en-US" sz="1600" b="1" i="1" dirty="0"/>
              <a:t>Start State</a:t>
            </a:r>
          </a:p>
          <a:p>
            <a:pPr algn="ctr"/>
            <a:r>
              <a:rPr lang="en-US" sz="1600" i="1" dirty="0"/>
              <a:t>Both jugs empty</a:t>
            </a:r>
          </a:p>
        </p:txBody>
      </p:sp>
      <p:sp>
        <p:nvSpPr>
          <p:cNvPr id="15" name="TextBox 14">
            <a:extLst>
              <a:ext uri="{FF2B5EF4-FFF2-40B4-BE49-F238E27FC236}">
                <a16:creationId xmlns:a16="http://schemas.microsoft.com/office/drawing/2014/main" id="{133E225E-A5CD-AC48-A5AD-FAF5429ED100}"/>
              </a:ext>
            </a:extLst>
          </p:cNvPr>
          <p:cNvSpPr txBox="1"/>
          <p:nvPr/>
        </p:nvSpPr>
        <p:spPr>
          <a:xfrm>
            <a:off x="9829800" y="2844225"/>
            <a:ext cx="1907628" cy="584775"/>
          </a:xfrm>
          <a:prstGeom prst="rect">
            <a:avLst/>
          </a:prstGeom>
          <a:noFill/>
        </p:spPr>
        <p:txBody>
          <a:bodyPr wrap="square" rtlCol="0">
            <a:spAutoFit/>
          </a:bodyPr>
          <a:lstStyle/>
          <a:p>
            <a:pPr algn="ctr"/>
            <a:r>
              <a:rPr lang="en-US" sz="1600" b="1" i="1" dirty="0"/>
              <a:t>End State</a:t>
            </a:r>
          </a:p>
          <a:p>
            <a:pPr algn="ctr"/>
            <a:r>
              <a:rPr lang="en-US" sz="1600" i="1" dirty="0"/>
              <a:t>4 Gallons in any jug</a:t>
            </a:r>
          </a:p>
        </p:txBody>
      </p:sp>
      <p:sp>
        <p:nvSpPr>
          <p:cNvPr id="12" name="Rectangle 11">
            <a:extLst>
              <a:ext uri="{FF2B5EF4-FFF2-40B4-BE49-F238E27FC236}">
                <a16:creationId xmlns:a16="http://schemas.microsoft.com/office/drawing/2014/main" id="{027AD169-0888-A443-B0F2-A14D0D5C3B57}"/>
              </a:ext>
            </a:extLst>
          </p:cNvPr>
          <p:cNvSpPr/>
          <p:nvPr/>
        </p:nvSpPr>
        <p:spPr>
          <a:xfrm>
            <a:off x="2364828" y="1828800"/>
            <a:ext cx="457200" cy="121920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FEB861C8-BF87-834D-AB03-E5AD387CBD6A}"/>
              </a:ext>
            </a:extLst>
          </p:cNvPr>
          <p:cNvSpPr/>
          <p:nvPr/>
        </p:nvSpPr>
        <p:spPr>
          <a:xfrm>
            <a:off x="2898228" y="2286000"/>
            <a:ext cx="4572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786D6F9-F714-ED4F-9A35-BC704AC747A7}"/>
              </a:ext>
            </a:extLst>
          </p:cNvPr>
          <p:cNvSpPr/>
          <p:nvPr/>
        </p:nvSpPr>
        <p:spPr>
          <a:xfrm>
            <a:off x="2364828" y="4648200"/>
            <a:ext cx="457200" cy="1219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B04C9F4F-46D9-2F45-83AE-6D3809C62FD9}"/>
              </a:ext>
            </a:extLst>
          </p:cNvPr>
          <p:cNvSpPr/>
          <p:nvPr/>
        </p:nvSpPr>
        <p:spPr>
          <a:xfrm>
            <a:off x="2898228" y="5105400"/>
            <a:ext cx="457200" cy="76200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a:extLst>
              <a:ext uri="{FF2B5EF4-FFF2-40B4-BE49-F238E27FC236}">
                <a16:creationId xmlns:a16="http://schemas.microsoft.com/office/drawing/2014/main" id="{6641EF30-6378-5845-A889-373377D5639F}"/>
              </a:ext>
            </a:extLst>
          </p:cNvPr>
          <p:cNvCxnSpPr>
            <a:cxnSpLocks/>
          </p:cNvCxnSpPr>
          <p:nvPr/>
        </p:nvCxnSpPr>
        <p:spPr>
          <a:xfrm flipV="1">
            <a:off x="1145628" y="3048000"/>
            <a:ext cx="1005840" cy="6096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E0913E85-ECC9-A247-B4C6-F4E9554F8CB5}"/>
              </a:ext>
            </a:extLst>
          </p:cNvPr>
          <p:cNvCxnSpPr>
            <a:cxnSpLocks/>
          </p:cNvCxnSpPr>
          <p:nvPr/>
        </p:nvCxnSpPr>
        <p:spPr>
          <a:xfrm>
            <a:off x="1298028" y="4800600"/>
            <a:ext cx="914400" cy="304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306DB138-8197-784E-BE55-5B1A92233C5E}"/>
              </a:ext>
            </a:extLst>
          </p:cNvPr>
          <p:cNvCxnSpPr>
            <a:cxnSpLocks/>
          </p:cNvCxnSpPr>
          <p:nvPr/>
        </p:nvCxnSpPr>
        <p:spPr>
          <a:xfrm flipH="1">
            <a:off x="1298028" y="3276600"/>
            <a:ext cx="914400" cy="533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CB1E2306-6356-194F-A150-29783AFC3F1E}"/>
              </a:ext>
            </a:extLst>
          </p:cNvPr>
          <p:cNvCxnSpPr>
            <a:cxnSpLocks/>
          </p:cNvCxnSpPr>
          <p:nvPr/>
        </p:nvCxnSpPr>
        <p:spPr>
          <a:xfrm flipH="1" flipV="1">
            <a:off x="990600" y="4876800"/>
            <a:ext cx="1221828" cy="45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A1DC4150-5783-AC4A-BACD-3A5C40678FFA}"/>
              </a:ext>
            </a:extLst>
          </p:cNvPr>
          <p:cNvSpPr/>
          <p:nvPr/>
        </p:nvSpPr>
        <p:spPr>
          <a:xfrm>
            <a:off x="4346028" y="1828800"/>
            <a:ext cx="457200" cy="1219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CA016822-88E7-E542-8C0F-01716956C340}"/>
              </a:ext>
            </a:extLst>
          </p:cNvPr>
          <p:cNvSpPr/>
          <p:nvPr/>
        </p:nvSpPr>
        <p:spPr>
          <a:xfrm>
            <a:off x="4879428" y="2286000"/>
            <a:ext cx="457200" cy="76200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A5BB5EEF-E3EC-A442-92FA-E14377F9935C}"/>
              </a:ext>
            </a:extLst>
          </p:cNvPr>
          <p:cNvSpPr/>
          <p:nvPr/>
        </p:nvSpPr>
        <p:spPr>
          <a:xfrm>
            <a:off x="4346028" y="2514599"/>
            <a:ext cx="457200" cy="533401"/>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Arrow Connector 31">
            <a:extLst>
              <a:ext uri="{FF2B5EF4-FFF2-40B4-BE49-F238E27FC236}">
                <a16:creationId xmlns:a16="http://schemas.microsoft.com/office/drawing/2014/main" id="{A0862D61-DB7B-864B-AA4C-69620F11B32C}"/>
              </a:ext>
            </a:extLst>
          </p:cNvPr>
          <p:cNvCxnSpPr>
            <a:cxnSpLocks/>
          </p:cNvCxnSpPr>
          <p:nvPr/>
        </p:nvCxnSpPr>
        <p:spPr>
          <a:xfrm>
            <a:off x="3431628" y="2438400"/>
            <a:ext cx="838200"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AD1B4056-08AC-6B45-B8AA-DC1B94D66D94}"/>
              </a:ext>
            </a:extLst>
          </p:cNvPr>
          <p:cNvCxnSpPr>
            <a:cxnSpLocks/>
          </p:cNvCxnSpPr>
          <p:nvPr/>
        </p:nvCxnSpPr>
        <p:spPr>
          <a:xfrm flipH="1">
            <a:off x="3431628" y="2590800"/>
            <a:ext cx="8382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9C5B3803-F8F9-0C48-A515-4084370D3F08}"/>
              </a:ext>
            </a:extLst>
          </p:cNvPr>
          <p:cNvCxnSpPr>
            <a:cxnSpLocks/>
          </p:cNvCxnSpPr>
          <p:nvPr/>
        </p:nvCxnSpPr>
        <p:spPr>
          <a:xfrm flipH="1">
            <a:off x="2898228" y="3200399"/>
            <a:ext cx="1371600" cy="17526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Rectangle 40">
            <a:extLst>
              <a:ext uri="{FF2B5EF4-FFF2-40B4-BE49-F238E27FC236}">
                <a16:creationId xmlns:a16="http://schemas.microsoft.com/office/drawing/2014/main" id="{E81808B6-AA45-774C-A95E-BE6C0A8F6DEB}"/>
              </a:ext>
            </a:extLst>
          </p:cNvPr>
          <p:cNvSpPr/>
          <p:nvPr/>
        </p:nvSpPr>
        <p:spPr>
          <a:xfrm>
            <a:off x="4607472" y="4030717"/>
            <a:ext cx="457200" cy="121920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16E3CE3F-8522-AF44-B71D-1938824CE42A}"/>
              </a:ext>
            </a:extLst>
          </p:cNvPr>
          <p:cNvSpPr/>
          <p:nvPr/>
        </p:nvSpPr>
        <p:spPr>
          <a:xfrm>
            <a:off x="5140872" y="4487917"/>
            <a:ext cx="457200" cy="76200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Arrow Connector 42">
            <a:extLst>
              <a:ext uri="{FF2B5EF4-FFF2-40B4-BE49-F238E27FC236}">
                <a16:creationId xmlns:a16="http://schemas.microsoft.com/office/drawing/2014/main" id="{636FD3B2-99A4-3748-B6D6-EE63B4CD0E01}"/>
              </a:ext>
            </a:extLst>
          </p:cNvPr>
          <p:cNvCxnSpPr>
            <a:cxnSpLocks/>
          </p:cNvCxnSpPr>
          <p:nvPr/>
        </p:nvCxnSpPr>
        <p:spPr>
          <a:xfrm>
            <a:off x="4840014" y="3200399"/>
            <a:ext cx="95907" cy="6858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08E35D8B-9A2F-9546-8B16-BB94BB79188C}"/>
              </a:ext>
            </a:extLst>
          </p:cNvPr>
          <p:cNvCxnSpPr>
            <a:cxnSpLocks/>
          </p:cNvCxnSpPr>
          <p:nvPr/>
        </p:nvCxnSpPr>
        <p:spPr>
          <a:xfrm flipV="1">
            <a:off x="3478267" y="4648200"/>
            <a:ext cx="942647" cy="737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A1E5DA95-5626-5D4B-BD14-86AE7D31BA8E}"/>
              </a:ext>
            </a:extLst>
          </p:cNvPr>
          <p:cNvCxnSpPr>
            <a:cxnSpLocks/>
          </p:cNvCxnSpPr>
          <p:nvPr/>
        </p:nvCxnSpPr>
        <p:spPr>
          <a:xfrm>
            <a:off x="2882463" y="3200399"/>
            <a:ext cx="1692165" cy="10668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4" name="Rectangle 53">
            <a:extLst>
              <a:ext uri="{FF2B5EF4-FFF2-40B4-BE49-F238E27FC236}">
                <a16:creationId xmlns:a16="http://schemas.microsoft.com/office/drawing/2014/main" id="{7FEEE51B-A59E-D741-AF45-7606DF257BF3}"/>
              </a:ext>
            </a:extLst>
          </p:cNvPr>
          <p:cNvSpPr/>
          <p:nvPr/>
        </p:nvSpPr>
        <p:spPr>
          <a:xfrm>
            <a:off x="4041228" y="5562598"/>
            <a:ext cx="457200" cy="1219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E55CAE4E-4A73-CA48-A8BD-0EE9EFF38B9B}"/>
              </a:ext>
            </a:extLst>
          </p:cNvPr>
          <p:cNvSpPr/>
          <p:nvPr/>
        </p:nvSpPr>
        <p:spPr>
          <a:xfrm>
            <a:off x="4574628" y="6019798"/>
            <a:ext cx="4572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CED70DB4-960E-F446-A129-9D371D2D9BCC}"/>
              </a:ext>
            </a:extLst>
          </p:cNvPr>
          <p:cNvSpPr/>
          <p:nvPr/>
        </p:nvSpPr>
        <p:spPr>
          <a:xfrm>
            <a:off x="4041228" y="6019800"/>
            <a:ext cx="457200" cy="76200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7" name="Straight Arrow Connector 56">
            <a:extLst>
              <a:ext uri="{FF2B5EF4-FFF2-40B4-BE49-F238E27FC236}">
                <a16:creationId xmlns:a16="http://schemas.microsoft.com/office/drawing/2014/main" id="{DEFFA04F-6087-6144-A8C4-A009CF6ED271}"/>
              </a:ext>
            </a:extLst>
          </p:cNvPr>
          <p:cNvCxnSpPr>
            <a:cxnSpLocks/>
          </p:cNvCxnSpPr>
          <p:nvPr/>
        </p:nvCxnSpPr>
        <p:spPr>
          <a:xfrm>
            <a:off x="3187263" y="5943598"/>
            <a:ext cx="723900" cy="3810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F9995B1E-4AB7-6648-B107-B95108A93043}"/>
              </a:ext>
            </a:extLst>
          </p:cNvPr>
          <p:cNvCxnSpPr>
            <a:cxnSpLocks/>
          </p:cNvCxnSpPr>
          <p:nvPr/>
        </p:nvCxnSpPr>
        <p:spPr>
          <a:xfrm flipH="1" flipV="1">
            <a:off x="3453306" y="5759738"/>
            <a:ext cx="457857" cy="3743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3A08A789-CBBD-254F-8854-6E2170FAEDCC}"/>
              </a:ext>
            </a:extLst>
          </p:cNvPr>
          <p:cNvCxnSpPr>
            <a:cxnSpLocks/>
          </p:cNvCxnSpPr>
          <p:nvPr/>
        </p:nvCxnSpPr>
        <p:spPr>
          <a:xfrm flipH="1" flipV="1">
            <a:off x="3156060" y="3127519"/>
            <a:ext cx="1129206" cy="23588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0B6443B9-FB38-844C-BDF7-8769C3B17E3E}"/>
              </a:ext>
            </a:extLst>
          </p:cNvPr>
          <p:cNvCxnSpPr>
            <a:cxnSpLocks/>
          </p:cNvCxnSpPr>
          <p:nvPr/>
        </p:nvCxnSpPr>
        <p:spPr>
          <a:xfrm>
            <a:off x="5717628" y="4800604"/>
            <a:ext cx="83557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27D7B2D3-8164-A640-A6CB-32BB33488D07}"/>
              </a:ext>
            </a:extLst>
          </p:cNvPr>
          <p:cNvCxnSpPr>
            <a:cxnSpLocks/>
          </p:cNvCxnSpPr>
          <p:nvPr/>
        </p:nvCxnSpPr>
        <p:spPr>
          <a:xfrm flipV="1">
            <a:off x="5412828" y="2569781"/>
            <a:ext cx="1292772" cy="2101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71" name="Rectangle 70">
            <a:extLst>
              <a:ext uri="{FF2B5EF4-FFF2-40B4-BE49-F238E27FC236}">
                <a16:creationId xmlns:a16="http://schemas.microsoft.com/office/drawing/2014/main" id="{3CAD7FD2-06FE-C340-AEB9-1D04EFFDE027}"/>
              </a:ext>
            </a:extLst>
          </p:cNvPr>
          <p:cNvSpPr/>
          <p:nvPr/>
        </p:nvSpPr>
        <p:spPr>
          <a:xfrm>
            <a:off x="10287000" y="3429000"/>
            <a:ext cx="457200" cy="1219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B527D21F-A046-1C41-990D-81A1A789AC29}"/>
              </a:ext>
            </a:extLst>
          </p:cNvPr>
          <p:cNvSpPr/>
          <p:nvPr/>
        </p:nvSpPr>
        <p:spPr>
          <a:xfrm>
            <a:off x="10820400" y="3886200"/>
            <a:ext cx="457200" cy="76200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B40ABC89-444F-7741-8118-0E3A6F499A8F}"/>
              </a:ext>
            </a:extLst>
          </p:cNvPr>
          <p:cNvSpPr/>
          <p:nvPr/>
        </p:nvSpPr>
        <p:spPr>
          <a:xfrm>
            <a:off x="10287000" y="3657600"/>
            <a:ext cx="457200" cy="990601"/>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4" name="Straight Arrow Connector 73">
            <a:extLst>
              <a:ext uri="{FF2B5EF4-FFF2-40B4-BE49-F238E27FC236}">
                <a16:creationId xmlns:a16="http://schemas.microsoft.com/office/drawing/2014/main" id="{40BD596F-4B82-D040-B424-BAA93E06A3CE}"/>
              </a:ext>
            </a:extLst>
          </p:cNvPr>
          <p:cNvCxnSpPr>
            <a:cxnSpLocks/>
          </p:cNvCxnSpPr>
          <p:nvPr/>
        </p:nvCxnSpPr>
        <p:spPr>
          <a:xfrm>
            <a:off x="9737835" y="4114800"/>
            <a:ext cx="320565"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79" name="Rectangle 78">
            <a:extLst>
              <a:ext uri="{FF2B5EF4-FFF2-40B4-BE49-F238E27FC236}">
                <a16:creationId xmlns:a16="http://schemas.microsoft.com/office/drawing/2014/main" id="{3D94CC58-13EE-8A4B-92DC-647C7DA7067B}"/>
              </a:ext>
            </a:extLst>
          </p:cNvPr>
          <p:cNvSpPr/>
          <p:nvPr/>
        </p:nvSpPr>
        <p:spPr>
          <a:xfrm>
            <a:off x="8610600" y="3386957"/>
            <a:ext cx="457200" cy="1219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BA32A5F5-9086-3841-9847-891477AF53AE}"/>
              </a:ext>
            </a:extLst>
          </p:cNvPr>
          <p:cNvSpPr/>
          <p:nvPr/>
        </p:nvSpPr>
        <p:spPr>
          <a:xfrm>
            <a:off x="9144000" y="3844157"/>
            <a:ext cx="4572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E5646D8A-BB4D-2340-BA9F-0C4606E28D66}"/>
              </a:ext>
            </a:extLst>
          </p:cNvPr>
          <p:cNvSpPr/>
          <p:nvPr/>
        </p:nvSpPr>
        <p:spPr>
          <a:xfrm>
            <a:off x="8610600" y="3386957"/>
            <a:ext cx="457200" cy="1219201"/>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9338E2FF-B027-2049-8B21-9CA9E6088C44}"/>
              </a:ext>
            </a:extLst>
          </p:cNvPr>
          <p:cNvSpPr/>
          <p:nvPr/>
        </p:nvSpPr>
        <p:spPr>
          <a:xfrm>
            <a:off x="9144000" y="4110858"/>
            <a:ext cx="457200" cy="491362"/>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3" name="Straight Arrow Connector 82">
            <a:extLst>
              <a:ext uri="{FF2B5EF4-FFF2-40B4-BE49-F238E27FC236}">
                <a16:creationId xmlns:a16="http://schemas.microsoft.com/office/drawing/2014/main" id="{25699243-D602-BB4E-985C-6F64D54D4F4D}"/>
              </a:ext>
            </a:extLst>
          </p:cNvPr>
          <p:cNvCxnSpPr>
            <a:cxnSpLocks/>
          </p:cNvCxnSpPr>
          <p:nvPr/>
        </p:nvCxnSpPr>
        <p:spPr>
          <a:xfrm flipH="1">
            <a:off x="9067800" y="2895600"/>
            <a:ext cx="1" cy="4572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84" name="Rectangle 83">
            <a:extLst>
              <a:ext uri="{FF2B5EF4-FFF2-40B4-BE49-F238E27FC236}">
                <a16:creationId xmlns:a16="http://schemas.microsoft.com/office/drawing/2014/main" id="{6FEDE08D-9543-7A4C-A3E8-3736CDD26C0F}"/>
              </a:ext>
            </a:extLst>
          </p:cNvPr>
          <p:cNvSpPr/>
          <p:nvPr/>
        </p:nvSpPr>
        <p:spPr>
          <a:xfrm>
            <a:off x="8610600" y="1752599"/>
            <a:ext cx="457200" cy="1219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a16="http://schemas.microsoft.com/office/drawing/2014/main" id="{A8F26BD3-BF70-FC49-94A2-C83723826694}"/>
              </a:ext>
            </a:extLst>
          </p:cNvPr>
          <p:cNvSpPr/>
          <p:nvPr/>
        </p:nvSpPr>
        <p:spPr>
          <a:xfrm>
            <a:off x="9144000" y="2209799"/>
            <a:ext cx="4572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a:extLst>
              <a:ext uri="{FF2B5EF4-FFF2-40B4-BE49-F238E27FC236}">
                <a16:creationId xmlns:a16="http://schemas.microsoft.com/office/drawing/2014/main" id="{6986E227-A61C-174A-8285-F339936B2D84}"/>
              </a:ext>
            </a:extLst>
          </p:cNvPr>
          <p:cNvSpPr/>
          <p:nvPr/>
        </p:nvSpPr>
        <p:spPr>
          <a:xfrm>
            <a:off x="9144000" y="2476500"/>
            <a:ext cx="457200" cy="491362"/>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a:extLst>
              <a:ext uri="{FF2B5EF4-FFF2-40B4-BE49-F238E27FC236}">
                <a16:creationId xmlns:a16="http://schemas.microsoft.com/office/drawing/2014/main" id="{F336172B-7A96-514B-8A3D-A605D9C509CB}"/>
              </a:ext>
            </a:extLst>
          </p:cNvPr>
          <p:cNvSpPr/>
          <p:nvPr/>
        </p:nvSpPr>
        <p:spPr>
          <a:xfrm>
            <a:off x="6858000" y="1752600"/>
            <a:ext cx="457200" cy="1219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a:extLst>
              <a:ext uri="{FF2B5EF4-FFF2-40B4-BE49-F238E27FC236}">
                <a16:creationId xmlns:a16="http://schemas.microsoft.com/office/drawing/2014/main" id="{38CD2F2B-4561-094A-A3B3-20CBAF42105D}"/>
              </a:ext>
            </a:extLst>
          </p:cNvPr>
          <p:cNvSpPr/>
          <p:nvPr/>
        </p:nvSpPr>
        <p:spPr>
          <a:xfrm>
            <a:off x="7391400" y="2209800"/>
            <a:ext cx="4572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a:extLst>
              <a:ext uri="{FF2B5EF4-FFF2-40B4-BE49-F238E27FC236}">
                <a16:creationId xmlns:a16="http://schemas.microsoft.com/office/drawing/2014/main" id="{3044F80A-5C10-344A-9A18-FF10BC34FA97}"/>
              </a:ext>
            </a:extLst>
          </p:cNvPr>
          <p:cNvSpPr/>
          <p:nvPr/>
        </p:nvSpPr>
        <p:spPr>
          <a:xfrm>
            <a:off x="6858000" y="2476501"/>
            <a:ext cx="457200" cy="491362"/>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3" name="Straight Arrow Connector 92">
            <a:extLst>
              <a:ext uri="{FF2B5EF4-FFF2-40B4-BE49-F238E27FC236}">
                <a16:creationId xmlns:a16="http://schemas.microsoft.com/office/drawing/2014/main" id="{0542722D-80AC-744B-BC02-7D02775235A2}"/>
              </a:ext>
            </a:extLst>
          </p:cNvPr>
          <p:cNvCxnSpPr>
            <a:cxnSpLocks/>
          </p:cNvCxnSpPr>
          <p:nvPr/>
        </p:nvCxnSpPr>
        <p:spPr>
          <a:xfrm>
            <a:off x="7945820" y="2510662"/>
            <a:ext cx="529458"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11B59A34-C7B2-974C-9052-7EFF00640088}"/>
              </a:ext>
            </a:extLst>
          </p:cNvPr>
          <p:cNvCxnSpPr>
            <a:cxnSpLocks/>
          </p:cNvCxnSpPr>
          <p:nvPr/>
        </p:nvCxnSpPr>
        <p:spPr>
          <a:xfrm>
            <a:off x="5181600" y="6324600"/>
            <a:ext cx="1371600" cy="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18097AEF-2B14-0DDB-28CD-B24F56E2BADA}"/>
              </a:ext>
            </a:extLst>
          </p:cNvPr>
          <p:cNvSpPr txBox="1"/>
          <p:nvPr/>
        </p:nvSpPr>
        <p:spPr>
          <a:xfrm>
            <a:off x="507623" y="4647456"/>
            <a:ext cx="835572" cy="369332"/>
          </a:xfrm>
          <a:prstGeom prst="rect">
            <a:avLst/>
          </a:prstGeom>
          <a:noFill/>
        </p:spPr>
        <p:txBody>
          <a:bodyPr wrap="square" rtlCol="0">
            <a:spAutoFit/>
          </a:bodyPr>
          <a:lstStyle/>
          <a:p>
            <a:r>
              <a:rPr lang="en-US" dirty="0"/>
              <a:t>(0,0)</a:t>
            </a:r>
          </a:p>
        </p:txBody>
      </p:sp>
      <p:sp>
        <p:nvSpPr>
          <p:cNvPr id="4" name="TextBox 3">
            <a:extLst>
              <a:ext uri="{FF2B5EF4-FFF2-40B4-BE49-F238E27FC236}">
                <a16:creationId xmlns:a16="http://schemas.microsoft.com/office/drawing/2014/main" id="{DE70BBE1-8EC8-AB9A-593A-5E99544FCA56}"/>
              </a:ext>
            </a:extLst>
          </p:cNvPr>
          <p:cNvSpPr txBox="1"/>
          <p:nvPr/>
        </p:nvSpPr>
        <p:spPr>
          <a:xfrm>
            <a:off x="2431833" y="3112303"/>
            <a:ext cx="835572" cy="369332"/>
          </a:xfrm>
          <a:prstGeom prst="rect">
            <a:avLst/>
          </a:prstGeom>
          <a:noFill/>
        </p:spPr>
        <p:txBody>
          <a:bodyPr wrap="square" rtlCol="0">
            <a:spAutoFit/>
          </a:bodyPr>
          <a:lstStyle/>
          <a:p>
            <a:r>
              <a:rPr lang="en-US" dirty="0"/>
              <a:t>(5,0)</a:t>
            </a:r>
          </a:p>
        </p:txBody>
      </p:sp>
      <p:sp>
        <p:nvSpPr>
          <p:cNvPr id="5" name="TextBox 4">
            <a:extLst>
              <a:ext uri="{FF2B5EF4-FFF2-40B4-BE49-F238E27FC236}">
                <a16:creationId xmlns:a16="http://schemas.microsoft.com/office/drawing/2014/main" id="{2CBD57B1-C896-5195-104B-FBF480018615}"/>
              </a:ext>
            </a:extLst>
          </p:cNvPr>
          <p:cNvSpPr txBox="1"/>
          <p:nvPr/>
        </p:nvSpPr>
        <p:spPr>
          <a:xfrm>
            <a:off x="2550415" y="5876453"/>
            <a:ext cx="835572" cy="369332"/>
          </a:xfrm>
          <a:prstGeom prst="rect">
            <a:avLst/>
          </a:prstGeom>
          <a:noFill/>
        </p:spPr>
        <p:txBody>
          <a:bodyPr wrap="square" rtlCol="0">
            <a:spAutoFit/>
          </a:bodyPr>
          <a:lstStyle/>
          <a:p>
            <a:r>
              <a:rPr lang="en-US" dirty="0"/>
              <a:t>(0,3)</a:t>
            </a:r>
          </a:p>
        </p:txBody>
      </p:sp>
      <p:sp>
        <p:nvSpPr>
          <p:cNvPr id="6" name="TextBox 5">
            <a:extLst>
              <a:ext uri="{FF2B5EF4-FFF2-40B4-BE49-F238E27FC236}">
                <a16:creationId xmlns:a16="http://schemas.microsoft.com/office/drawing/2014/main" id="{C9A681EB-FDD4-83DB-24DC-8D9B4D897500}"/>
              </a:ext>
            </a:extLst>
          </p:cNvPr>
          <p:cNvSpPr txBox="1"/>
          <p:nvPr/>
        </p:nvSpPr>
        <p:spPr>
          <a:xfrm>
            <a:off x="4513866" y="3001316"/>
            <a:ext cx="835572" cy="369332"/>
          </a:xfrm>
          <a:prstGeom prst="rect">
            <a:avLst/>
          </a:prstGeom>
          <a:noFill/>
        </p:spPr>
        <p:txBody>
          <a:bodyPr wrap="square" rtlCol="0">
            <a:spAutoFit/>
          </a:bodyPr>
          <a:lstStyle/>
          <a:p>
            <a:r>
              <a:rPr lang="en-US" dirty="0"/>
              <a:t>(2,3)</a:t>
            </a:r>
          </a:p>
        </p:txBody>
      </p:sp>
      <p:sp>
        <p:nvSpPr>
          <p:cNvPr id="8" name="TextBox 7">
            <a:extLst>
              <a:ext uri="{FF2B5EF4-FFF2-40B4-BE49-F238E27FC236}">
                <a16:creationId xmlns:a16="http://schemas.microsoft.com/office/drawing/2014/main" id="{C7E45AC8-3EBA-E2C9-03DB-C0A288898498}"/>
              </a:ext>
            </a:extLst>
          </p:cNvPr>
          <p:cNvSpPr txBox="1"/>
          <p:nvPr/>
        </p:nvSpPr>
        <p:spPr>
          <a:xfrm>
            <a:off x="4788450" y="5278751"/>
            <a:ext cx="835572" cy="369332"/>
          </a:xfrm>
          <a:prstGeom prst="rect">
            <a:avLst/>
          </a:prstGeom>
          <a:noFill/>
        </p:spPr>
        <p:txBody>
          <a:bodyPr wrap="square" rtlCol="0">
            <a:spAutoFit/>
          </a:bodyPr>
          <a:lstStyle/>
          <a:p>
            <a:r>
              <a:rPr lang="en-US" dirty="0"/>
              <a:t>(5,3)</a:t>
            </a:r>
          </a:p>
        </p:txBody>
      </p:sp>
      <p:sp>
        <p:nvSpPr>
          <p:cNvPr id="9" name="TextBox 8">
            <a:extLst>
              <a:ext uri="{FF2B5EF4-FFF2-40B4-BE49-F238E27FC236}">
                <a16:creationId xmlns:a16="http://schemas.microsoft.com/office/drawing/2014/main" id="{41E48C81-6800-B728-C524-912FAD473974}"/>
              </a:ext>
            </a:extLst>
          </p:cNvPr>
          <p:cNvSpPr txBox="1"/>
          <p:nvPr/>
        </p:nvSpPr>
        <p:spPr>
          <a:xfrm>
            <a:off x="5022007" y="6434965"/>
            <a:ext cx="835572" cy="369332"/>
          </a:xfrm>
          <a:prstGeom prst="rect">
            <a:avLst/>
          </a:prstGeom>
          <a:noFill/>
        </p:spPr>
        <p:txBody>
          <a:bodyPr wrap="square" rtlCol="0">
            <a:spAutoFit/>
          </a:bodyPr>
          <a:lstStyle/>
          <a:p>
            <a:r>
              <a:rPr lang="en-US" dirty="0"/>
              <a:t>(3,0)</a:t>
            </a:r>
          </a:p>
        </p:txBody>
      </p:sp>
      <p:sp>
        <p:nvSpPr>
          <p:cNvPr id="10" name="TextBox 9">
            <a:extLst>
              <a:ext uri="{FF2B5EF4-FFF2-40B4-BE49-F238E27FC236}">
                <a16:creationId xmlns:a16="http://schemas.microsoft.com/office/drawing/2014/main" id="{9AEF93BD-3562-BF94-D5A6-E47021432791}"/>
              </a:ext>
            </a:extLst>
          </p:cNvPr>
          <p:cNvSpPr txBox="1"/>
          <p:nvPr/>
        </p:nvSpPr>
        <p:spPr>
          <a:xfrm>
            <a:off x="7047070" y="3005164"/>
            <a:ext cx="835572" cy="369332"/>
          </a:xfrm>
          <a:prstGeom prst="rect">
            <a:avLst/>
          </a:prstGeom>
          <a:noFill/>
        </p:spPr>
        <p:txBody>
          <a:bodyPr wrap="square" rtlCol="0">
            <a:spAutoFit/>
          </a:bodyPr>
          <a:lstStyle/>
          <a:p>
            <a:r>
              <a:rPr lang="en-US" dirty="0"/>
              <a:t>(2,0)</a:t>
            </a:r>
          </a:p>
        </p:txBody>
      </p:sp>
      <p:sp>
        <p:nvSpPr>
          <p:cNvPr id="13" name="TextBox 12">
            <a:extLst>
              <a:ext uri="{FF2B5EF4-FFF2-40B4-BE49-F238E27FC236}">
                <a16:creationId xmlns:a16="http://schemas.microsoft.com/office/drawing/2014/main" id="{3703C87C-CEF5-1E82-094B-8F0524204349}"/>
              </a:ext>
            </a:extLst>
          </p:cNvPr>
          <p:cNvSpPr txBox="1"/>
          <p:nvPr/>
        </p:nvSpPr>
        <p:spPr>
          <a:xfrm>
            <a:off x="9601200" y="2352849"/>
            <a:ext cx="835572" cy="369332"/>
          </a:xfrm>
          <a:prstGeom prst="rect">
            <a:avLst/>
          </a:prstGeom>
          <a:noFill/>
        </p:spPr>
        <p:txBody>
          <a:bodyPr wrap="square" rtlCol="0">
            <a:spAutoFit/>
          </a:bodyPr>
          <a:lstStyle/>
          <a:p>
            <a:r>
              <a:rPr lang="en-US" dirty="0"/>
              <a:t>(0,2)</a:t>
            </a:r>
          </a:p>
        </p:txBody>
      </p:sp>
      <p:sp>
        <p:nvSpPr>
          <p:cNvPr id="14" name="TextBox 13">
            <a:extLst>
              <a:ext uri="{FF2B5EF4-FFF2-40B4-BE49-F238E27FC236}">
                <a16:creationId xmlns:a16="http://schemas.microsoft.com/office/drawing/2014/main" id="{082F1597-14B9-E63F-D604-FC9942DB62F0}"/>
              </a:ext>
            </a:extLst>
          </p:cNvPr>
          <p:cNvSpPr txBox="1"/>
          <p:nvPr/>
        </p:nvSpPr>
        <p:spPr>
          <a:xfrm>
            <a:off x="8835260" y="4684251"/>
            <a:ext cx="835572" cy="369332"/>
          </a:xfrm>
          <a:prstGeom prst="rect">
            <a:avLst/>
          </a:prstGeom>
          <a:noFill/>
        </p:spPr>
        <p:txBody>
          <a:bodyPr wrap="square" rtlCol="0">
            <a:spAutoFit/>
          </a:bodyPr>
          <a:lstStyle/>
          <a:p>
            <a:r>
              <a:rPr lang="en-US" dirty="0"/>
              <a:t>(5,2)</a:t>
            </a:r>
          </a:p>
        </p:txBody>
      </p:sp>
      <p:sp>
        <p:nvSpPr>
          <p:cNvPr id="18" name="TextBox 17">
            <a:extLst>
              <a:ext uri="{FF2B5EF4-FFF2-40B4-BE49-F238E27FC236}">
                <a16:creationId xmlns:a16="http://schemas.microsoft.com/office/drawing/2014/main" id="{82DF65A4-D381-B248-06E7-85D937CBB7F5}"/>
              </a:ext>
            </a:extLst>
          </p:cNvPr>
          <p:cNvSpPr txBox="1"/>
          <p:nvPr/>
        </p:nvSpPr>
        <p:spPr>
          <a:xfrm>
            <a:off x="11277600" y="4225157"/>
            <a:ext cx="835572" cy="369332"/>
          </a:xfrm>
          <a:prstGeom prst="rect">
            <a:avLst/>
          </a:prstGeom>
          <a:noFill/>
        </p:spPr>
        <p:txBody>
          <a:bodyPr wrap="square" rtlCol="0">
            <a:spAutoFit/>
          </a:bodyPr>
          <a:lstStyle/>
          <a:p>
            <a:r>
              <a:rPr lang="en-US" dirty="0"/>
              <a:t>(4,3)</a:t>
            </a:r>
          </a:p>
        </p:txBody>
      </p:sp>
      <p:pic>
        <p:nvPicPr>
          <p:cNvPr id="24" name="Picture 23">
            <a:extLst>
              <a:ext uri="{FF2B5EF4-FFF2-40B4-BE49-F238E27FC236}">
                <a16:creationId xmlns:a16="http://schemas.microsoft.com/office/drawing/2014/main" id="{3D45BE0E-2A3D-1B45-F680-3FF045E175D4}"/>
              </a:ext>
            </a:extLst>
          </p:cNvPr>
          <p:cNvPicPr>
            <a:picLocks noChangeAspect="1"/>
          </p:cNvPicPr>
          <p:nvPr/>
        </p:nvPicPr>
        <p:blipFill>
          <a:blip r:embed="rId3"/>
          <a:stretch>
            <a:fillRect/>
          </a:stretch>
        </p:blipFill>
        <p:spPr>
          <a:xfrm>
            <a:off x="7010400" y="4995588"/>
            <a:ext cx="5060119" cy="1896020"/>
          </a:xfrm>
          <a:prstGeom prst="rect">
            <a:avLst/>
          </a:prstGeom>
        </p:spPr>
      </p:pic>
    </p:spTree>
    <p:extLst>
      <p:ext uri="{BB962C8B-B14F-4D97-AF65-F5344CB8AC3E}">
        <p14:creationId xmlns:p14="http://schemas.microsoft.com/office/powerpoint/2010/main" val="23668526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Lesson Summary</a:t>
            </a:r>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a:prstGeom prst="rect">
            <a:avLst/>
          </a:prstGeom>
        </p:spPr>
        <p:txBody>
          <a:bodyPr/>
          <a:lstStyle/>
          <a:p>
            <a:fld id="{DACC1BBE-66B1-403A-8C7E-C57A0F3A107F}" type="slidenum">
              <a:rPr lang="en-US" smtClean="0"/>
              <a:pPr/>
              <a:t>18</a:t>
            </a:fld>
            <a:endParaRPr lang="en-US"/>
          </a:p>
        </p:txBody>
      </p:sp>
    </p:spTree>
    <p:extLst>
      <p:ext uri="{BB962C8B-B14F-4D97-AF65-F5344CB8AC3E}">
        <p14:creationId xmlns:p14="http://schemas.microsoft.com/office/powerpoint/2010/main" val="34264162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a:extLst>
              <a:ext uri="{FF2B5EF4-FFF2-40B4-BE49-F238E27FC236}">
                <a16:creationId xmlns:a16="http://schemas.microsoft.com/office/drawing/2014/main" id="{40AAB046-5BE9-7945-9244-12ED9B6B03AD}"/>
              </a:ext>
            </a:extLst>
          </p:cNvPr>
          <p:cNvSpPr>
            <a:spLocks noGrp="1" noChangeArrowheads="1"/>
          </p:cNvSpPr>
          <p:nvPr>
            <p:ph type="title"/>
            <p:custDataLst>
              <p:tags r:id="rId1"/>
            </p:custDataLst>
          </p:nvPr>
        </p:nvSpPr>
        <p:spPr/>
        <p:txBody>
          <a:bodyPr/>
          <a:lstStyle/>
          <a:p>
            <a:r>
              <a:rPr lang="en-US" altLang="en-US" dirty="0">
                <a:ea typeface="ＭＳ Ｐゴシック" panose="020B0600070205080204" pitchFamily="34" charset="-128"/>
              </a:rPr>
              <a:t>Key Takeaways!</a:t>
            </a:r>
          </a:p>
        </p:txBody>
      </p:sp>
      <p:sp>
        <p:nvSpPr>
          <p:cNvPr id="23554" name="Rectangle 3">
            <a:extLst>
              <a:ext uri="{FF2B5EF4-FFF2-40B4-BE49-F238E27FC236}">
                <a16:creationId xmlns:a16="http://schemas.microsoft.com/office/drawing/2014/main" id="{F83019B8-1A6A-D04C-81A1-F828E59E4D65}"/>
              </a:ext>
            </a:extLst>
          </p:cNvPr>
          <p:cNvSpPr>
            <a:spLocks noGrp="1" noChangeArrowheads="1"/>
          </p:cNvSpPr>
          <p:nvPr>
            <p:ph type="body" idx="1"/>
            <p:custDataLst>
              <p:tags r:id="rId2"/>
            </p:custDataLst>
          </p:nvPr>
        </p:nvSpPr>
        <p:spPr>
          <a:xfrm>
            <a:off x="457200" y="1371600"/>
            <a:ext cx="11125200" cy="5181600"/>
          </a:xfrm>
        </p:spPr>
        <p:txBody>
          <a:bodyPr anchor="t">
            <a:normAutofit/>
          </a:bodyPr>
          <a:lstStyle/>
          <a:p>
            <a:pPr marL="0" indent="0">
              <a:lnSpc>
                <a:spcPct val="90000"/>
              </a:lnSpc>
              <a:buNone/>
            </a:pPr>
            <a:r>
              <a:rPr lang="en-US" altLang="en-US" sz="2000" b="1" i="1" u="sng" dirty="0">
                <a:ea typeface="ＭＳ Ｐゴシック" panose="020B0600070205080204" pitchFamily="34" charset="-128"/>
              </a:rPr>
              <a:t>Lessons Learned:</a:t>
            </a:r>
          </a:p>
          <a:p>
            <a:pPr marL="0" indent="0">
              <a:lnSpc>
                <a:spcPct val="90000"/>
              </a:lnSpc>
              <a:buNone/>
            </a:pPr>
            <a:endParaRPr lang="en-US" altLang="en-US" sz="2000" b="1" i="1" u="sng" dirty="0">
              <a:ea typeface="ＭＳ Ｐゴシック" panose="020B0600070205080204" pitchFamily="34" charset="-128"/>
            </a:endParaRPr>
          </a:p>
          <a:p>
            <a:pPr marL="0" indent="0">
              <a:lnSpc>
                <a:spcPct val="90000"/>
              </a:lnSpc>
              <a:buNone/>
            </a:pPr>
            <a:r>
              <a:rPr lang="en-US" altLang="en-US" sz="2000" dirty="0">
                <a:ea typeface="ＭＳ Ｐゴシック" panose="020B0600070205080204" pitchFamily="34" charset="-128"/>
              </a:rPr>
              <a:t>Try to model your problem such that you can </a:t>
            </a:r>
            <a:r>
              <a:rPr lang="en-US" altLang="en-US" sz="2000" b="1" i="1" u="sng" dirty="0">
                <a:ea typeface="ＭＳ Ｐゴシック" panose="020B0600070205080204" pitchFamily="34" charset="-128"/>
              </a:rPr>
              <a:t>use a known algorithm when possible</a:t>
            </a:r>
            <a:r>
              <a:rPr lang="en-US" altLang="en-US" sz="2000" dirty="0">
                <a:ea typeface="ＭＳ Ｐゴシック" panose="020B0600070205080204" pitchFamily="34" charset="-128"/>
              </a:rPr>
              <a:t>. Sometimes this means modeling things in a slightly unnatural way.</a:t>
            </a:r>
          </a:p>
          <a:p>
            <a:pPr marL="0" indent="0">
              <a:lnSpc>
                <a:spcPct val="90000"/>
              </a:lnSpc>
              <a:buNone/>
            </a:pPr>
            <a:endParaRPr lang="en-US" altLang="en-US" sz="2000" dirty="0">
              <a:ea typeface="ＭＳ Ｐゴシック" panose="020B0600070205080204" pitchFamily="34" charset="-128"/>
            </a:endParaRPr>
          </a:p>
          <a:p>
            <a:pPr marL="0" indent="0">
              <a:lnSpc>
                <a:spcPct val="90000"/>
              </a:lnSpc>
              <a:buNone/>
            </a:pPr>
            <a:r>
              <a:rPr lang="en-US" altLang="en-US" sz="2000" dirty="0">
                <a:ea typeface="ＭＳ Ｐゴシック" panose="020B0600070205080204" pitchFamily="34" charset="-128"/>
              </a:rPr>
              <a:t>Sometimes </a:t>
            </a:r>
            <a:r>
              <a:rPr lang="en-US" altLang="en-US" sz="2000" b="1" i="1" u="sng" dirty="0">
                <a:ea typeface="ＭＳ Ｐゴシック" panose="020B0600070205080204" pitchFamily="34" charset="-128"/>
              </a:rPr>
              <a:t>small alterations to the algorithm </a:t>
            </a:r>
            <a:r>
              <a:rPr lang="en-US" altLang="en-US" sz="2000" dirty="0">
                <a:ea typeface="ＭＳ Ｐゴシック" panose="020B0600070205080204" pitchFamily="34" charset="-128"/>
              </a:rPr>
              <a:t>(e.g., multiple goal states) are </a:t>
            </a:r>
            <a:r>
              <a:rPr lang="en-US" altLang="en-US" sz="2000" b="1" i="1" u="sng" dirty="0">
                <a:ea typeface="ＭＳ Ｐゴシック" panose="020B0600070205080204" pitchFamily="34" charset="-128"/>
              </a:rPr>
              <a:t>unavoidable</a:t>
            </a:r>
            <a:r>
              <a:rPr lang="en-US" altLang="en-US" sz="2000" dirty="0">
                <a:ea typeface="ＭＳ Ｐゴシック" panose="020B0600070205080204" pitchFamily="34" charset="-128"/>
              </a:rPr>
              <a:t> or easy enough to deal with that it isn’t a big issue.</a:t>
            </a:r>
          </a:p>
          <a:p>
            <a:pPr marL="0" indent="0">
              <a:lnSpc>
                <a:spcPct val="90000"/>
              </a:lnSpc>
              <a:buNone/>
            </a:pPr>
            <a:endParaRPr lang="en-US" altLang="en-US" sz="2000" dirty="0">
              <a:ea typeface="ＭＳ Ｐゴシック" panose="020B0600070205080204" pitchFamily="34" charset="-128"/>
            </a:endParaRPr>
          </a:p>
          <a:p>
            <a:pPr marL="0" indent="0">
              <a:lnSpc>
                <a:spcPct val="90000"/>
              </a:lnSpc>
              <a:buNone/>
            </a:pPr>
            <a:r>
              <a:rPr lang="en-US" altLang="en-US" sz="2000" dirty="0">
                <a:ea typeface="ＭＳ Ｐゴシック" panose="020B0600070205080204" pitchFamily="34" charset="-128"/>
              </a:rPr>
              <a:t>Sometimes </a:t>
            </a:r>
            <a:r>
              <a:rPr lang="en-US" altLang="en-US" sz="2000" b="1" i="1" u="sng" dirty="0">
                <a:ea typeface="ＭＳ Ｐゴシック" panose="020B0600070205080204" pitchFamily="34" charset="-128"/>
              </a:rPr>
              <a:t>graphs model states of groups of things </a:t>
            </a:r>
            <a:r>
              <a:rPr lang="en-US" altLang="en-US" sz="2000" dirty="0">
                <a:ea typeface="ＭＳ Ｐゴシック" panose="020B0600070205080204" pitchFamily="34" charset="-128"/>
              </a:rPr>
              <a:t>(the collective state of the jugs) and edges represent different types of </a:t>
            </a:r>
            <a:r>
              <a:rPr lang="en-US" altLang="en-US" sz="2000" b="1" i="1" u="sng" dirty="0">
                <a:ea typeface="ＭＳ Ｐゴシック" panose="020B0600070205080204" pitchFamily="34" charset="-128"/>
              </a:rPr>
              <a:t>transitions or actions</a:t>
            </a:r>
            <a:r>
              <a:rPr lang="en-US" altLang="en-US" sz="2000" dirty="0">
                <a:ea typeface="ＭＳ Ｐゴシック" panose="020B0600070205080204" pitchFamily="34" charset="-128"/>
              </a:rPr>
              <a:t> (e.g., pouring water out vs. filling jug up).</a:t>
            </a:r>
          </a:p>
          <a:p>
            <a:pPr marL="0" indent="0">
              <a:lnSpc>
                <a:spcPct val="90000"/>
              </a:lnSpc>
              <a:buNone/>
            </a:pPr>
            <a:endParaRPr lang="en-US" altLang="en-US" sz="2000" dirty="0">
              <a:ea typeface="ＭＳ Ｐゴシック" panose="020B0600070205080204" pitchFamily="34" charset="-128"/>
            </a:endParaRPr>
          </a:p>
          <a:p>
            <a:pPr marL="0" indent="0">
              <a:lnSpc>
                <a:spcPct val="90000"/>
              </a:lnSpc>
              <a:buNone/>
            </a:pPr>
            <a:r>
              <a:rPr lang="en-US" altLang="en-US" sz="2000" dirty="0">
                <a:ea typeface="ＭＳ Ｐゴシック" panose="020B0600070205080204" pitchFamily="34" charset="-128"/>
              </a:rPr>
              <a:t>Two notes on state-space search: </a:t>
            </a:r>
          </a:p>
          <a:p>
            <a:pPr lvl="1">
              <a:lnSpc>
                <a:spcPct val="90000"/>
              </a:lnSpc>
            </a:pPr>
            <a:r>
              <a:rPr lang="en-US" altLang="en-US" sz="1600" dirty="0">
                <a:ea typeface="ＭＳ Ｐゴシック" panose="020B0600070205080204" pitchFamily="34" charset="-128"/>
              </a:rPr>
              <a:t>You may need to make sure the number of states is not too large (other algorithms can help)</a:t>
            </a:r>
          </a:p>
          <a:p>
            <a:pPr lvl="1">
              <a:lnSpc>
                <a:spcPct val="90000"/>
              </a:lnSpc>
            </a:pPr>
            <a:r>
              <a:rPr lang="en-US" altLang="en-US" sz="1600" dirty="0">
                <a:ea typeface="ＭＳ Ｐゴシック" panose="020B0600070205080204" pitchFamily="34" charset="-128"/>
              </a:rPr>
              <a:t>You may need to “generate” states as you go (e.g., create the neighbors of a state only when you need them.</a:t>
            </a:r>
          </a:p>
          <a:p>
            <a:pPr marL="0" indent="0">
              <a:lnSpc>
                <a:spcPct val="90000"/>
              </a:lnSpc>
              <a:buNone/>
            </a:pPr>
            <a:endParaRPr lang="en-US" altLang="en-US" sz="2000" dirty="0">
              <a:ea typeface="ＭＳ Ｐゴシック" panose="020B0600070205080204" pitchFamily="34" charset="-128"/>
            </a:endParaRPr>
          </a:p>
          <a:p>
            <a:pPr marL="0" indent="0">
              <a:lnSpc>
                <a:spcPct val="90000"/>
              </a:lnSpc>
              <a:buNone/>
            </a:pPr>
            <a:endParaRPr lang="en-US" altLang="en-US" sz="2000" dirty="0">
              <a:ea typeface="ＭＳ Ｐゴシック" panose="020B0600070205080204" pitchFamily="34" charset="-128"/>
            </a:endParaRPr>
          </a:p>
          <a:p>
            <a:pPr marL="0" indent="0">
              <a:lnSpc>
                <a:spcPct val="90000"/>
              </a:lnSpc>
              <a:buNone/>
            </a:pPr>
            <a:endParaRPr lang="en-US" altLang="en-US" sz="2000" dirty="0">
              <a:ea typeface="ＭＳ Ｐゴシック" panose="020B0600070205080204" pitchFamily="34" charset="-128"/>
            </a:endParaRPr>
          </a:p>
          <a:p>
            <a:pPr marL="0" indent="0">
              <a:lnSpc>
                <a:spcPct val="90000"/>
              </a:lnSpc>
              <a:buNone/>
            </a:pPr>
            <a:endParaRPr lang="en-US" altLang="en-US" sz="2000" dirty="0">
              <a:ea typeface="ＭＳ Ｐゴシック" panose="020B0600070205080204" pitchFamily="34" charset="-128"/>
            </a:endParaRPr>
          </a:p>
          <a:p>
            <a:pPr marL="0" indent="0">
              <a:lnSpc>
                <a:spcPct val="90000"/>
              </a:lnSpc>
              <a:buNone/>
            </a:pPr>
            <a:endParaRPr lang="en-US" altLang="en-US" sz="2000" b="1" i="1" dirty="0">
              <a:ea typeface="ＭＳ Ｐゴシック" panose="020B0600070205080204" pitchFamily="34" charset="-128"/>
            </a:endParaRPr>
          </a:p>
        </p:txBody>
      </p:sp>
    </p:spTree>
    <p:extLst>
      <p:ext uri="{BB962C8B-B14F-4D97-AF65-F5344CB8AC3E}">
        <p14:creationId xmlns:p14="http://schemas.microsoft.com/office/powerpoint/2010/main" val="3964352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Problem 1: Airline Flights</a:t>
            </a:r>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a:prstGeom prst="rect">
            <a:avLst/>
          </a:prstGeom>
        </p:spPr>
        <p:txBody>
          <a:bodyPr/>
          <a:lstStyle/>
          <a:p>
            <a:fld id="{DACC1BBE-66B1-403A-8C7E-C57A0F3A107F}" type="slidenum">
              <a:rPr lang="en-US" smtClean="0"/>
              <a:pPr/>
              <a:t>2</a:t>
            </a:fld>
            <a:endParaRPr lang="en-US"/>
          </a:p>
        </p:txBody>
      </p:sp>
    </p:spTree>
    <p:extLst>
      <p:ext uri="{BB962C8B-B14F-4D97-AF65-F5344CB8AC3E}">
        <p14:creationId xmlns:p14="http://schemas.microsoft.com/office/powerpoint/2010/main" val="2567179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a:extLst>
              <a:ext uri="{FF2B5EF4-FFF2-40B4-BE49-F238E27FC236}">
                <a16:creationId xmlns:a16="http://schemas.microsoft.com/office/drawing/2014/main" id="{40AAB046-5BE9-7945-9244-12ED9B6B03AD}"/>
              </a:ext>
            </a:extLst>
          </p:cNvPr>
          <p:cNvSpPr>
            <a:spLocks noGrp="1" noChangeArrowheads="1"/>
          </p:cNvSpPr>
          <p:nvPr>
            <p:ph type="title"/>
            <p:custDataLst>
              <p:tags r:id="rId1"/>
            </p:custDataLst>
          </p:nvPr>
        </p:nvSpPr>
        <p:spPr/>
        <p:txBody>
          <a:bodyPr/>
          <a:lstStyle/>
          <a:p>
            <a:r>
              <a:rPr lang="en-US" altLang="en-US" dirty="0">
                <a:ea typeface="ＭＳ Ｐゴシック" panose="020B0600070205080204" pitchFamily="34" charset="-128"/>
              </a:rPr>
              <a:t>Problem Description!</a:t>
            </a:r>
          </a:p>
        </p:txBody>
      </p:sp>
      <p:sp>
        <p:nvSpPr>
          <p:cNvPr id="23554" name="Rectangle 3">
            <a:extLst>
              <a:ext uri="{FF2B5EF4-FFF2-40B4-BE49-F238E27FC236}">
                <a16:creationId xmlns:a16="http://schemas.microsoft.com/office/drawing/2014/main" id="{F83019B8-1A6A-D04C-81A1-F828E59E4D65}"/>
              </a:ext>
            </a:extLst>
          </p:cNvPr>
          <p:cNvSpPr>
            <a:spLocks noGrp="1" noChangeArrowheads="1"/>
          </p:cNvSpPr>
          <p:nvPr>
            <p:ph type="body" idx="1"/>
            <p:custDataLst>
              <p:tags r:id="rId2"/>
            </p:custDataLst>
          </p:nvPr>
        </p:nvSpPr>
        <p:spPr>
          <a:xfrm>
            <a:off x="457200" y="1524000"/>
            <a:ext cx="11125200" cy="4800600"/>
          </a:xfrm>
        </p:spPr>
        <p:txBody>
          <a:bodyPr anchor="t">
            <a:normAutofit/>
          </a:bodyPr>
          <a:lstStyle/>
          <a:p>
            <a:pPr marL="0" indent="0">
              <a:lnSpc>
                <a:spcPct val="90000"/>
              </a:lnSpc>
              <a:buNone/>
            </a:pPr>
            <a:r>
              <a:rPr lang="en-US" altLang="en-US" sz="2000" b="1" i="1" u="sng" dirty="0">
                <a:ea typeface="ＭＳ Ｐゴシック" panose="020B0600070205080204" pitchFamily="34" charset="-128"/>
              </a:rPr>
              <a:t>Problem Statement:</a:t>
            </a:r>
            <a:r>
              <a:rPr lang="en-US" altLang="en-US" sz="2000" dirty="0">
                <a:ea typeface="ＭＳ Ｐゴシック" panose="020B0600070205080204" pitchFamily="34" charset="-128"/>
              </a:rPr>
              <a:t> Floryan needs to take a trip from a starting city </a:t>
            </a:r>
            <a:r>
              <a:rPr lang="en-US" altLang="en-US" sz="2000" b="1" i="1" dirty="0">
                <a:ea typeface="ＭＳ Ｐゴシック" panose="020B0600070205080204" pitchFamily="34" charset="-128"/>
              </a:rPr>
              <a:t>S</a:t>
            </a:r>
            <a:r>
              <a:rPr lang="en-US" altLang="en-US" sz="2000" dirty="0">
                <a:ea typeface="ＭＳ Ｐゴシック" panose="020B0600070205080204" pitchFamily="34" charset="-128"/>
              </a:rPr>
              <a:t> to a destination city </a:t>
            </a:r>
            <a:r>
              <a:rPr lang="en-US" altLang="en-US" sz="2000" b="1" i="1" dirty="0">
                <a:ea typeface="ＭＳ Ｐゴシック" panose="020B0600070205080204" pitchFamily="34" charset="-128"/>
              </a:rPr>
              <a:t>D</a:t>
            </a:r>
            <a:r>
              <a:rPr lang="en-US" altLang="en-US" sz="2000" dirty="0">
                <a:ea typeface="ＭＳ Ｐゴシック" panose="020B0600070205080204" pitchFamily="34" charset="-128"/>
              </a:rPr>
              <a:t>. While booking his flights, he realizes that the website he is using doesn’t really provide itineraries of the form he desires. Instead of minimizing price, total travel time, or some other metric…Floryan only cares about </a:t>
            </a:r>
            <a:r>
              <a:rPr lang="en-US" altLang="en-US" sz="2000" b="1" i="1" dirty="0">
                <a:ea typeface="ＭＳ Ｐゴシック" panose="020B0600070205080204" pitchFamily="34" charset="-128"/>
              </a:rPr>
              <a:t>minimizing the time spent in layovers waiting at airports</a:t>
            </a:r>
            <a:r>
              <a:rPr lang="en-US" altLang="en-US" sz="2000" dirty="0">
                <a:ea typeface="ＭＳ Ｐゴシック" panose="020B0600070205080204" pitchFamily="34" charset="-128"/>
              </a:rPr>
              <a:t>. Given a list of flights (start time, end time, start city, end city) and </a:t>
            </a:r>
            <a:r>
              <a:rPr lang="en-US" altLang="en-US" sz="2000" dirty="0" err="1">
                <a:ea typeface="ＭＳ Ｐゴシック" panose="020B0600070205080204" pitchFamily="34" charset="-128"/>
              </a:rPr>
              <a:t>Floryan’s</a:t>
            </a:r>
            <a:r>
              <a:rPr lang="en-US" altLang="en-US" sz="2000" dirty="0">
                <a:ea typeface="ＭＳ Ｐゴシック" panose="020B0600070205080204" pitchFamily="34" charset="-128"/>
              </a:rPr>
              <a:t> start /end cities </a:t>
            </a:r>
            <a:r>
              <a:rPr lang="en-US" altLang="en-US" sz="2000" b="1" i="1" dirty="0">
                <a:ea typeface="ＭＳ Ｐゴシック" panose="020B0600070205080204" pitchFamily="34" charset="-128"/>
              </a:rPr>
              <a:t>S</a:t>
            </a:r>
            <a:r>
              <a:rPr lang="en-US" altLang="en-US" sz="2000" dirty="0">
                <a:ea typeface="ＭＳ Ｐゴシック" panose="020B0600070205080204" pitchFamily="34" charset="-128"/>
              </a:rPr>
              <a:t> and </a:t>
            </a:r>
            <a:r>
              <a:rPr lang="en-US" altLang="en-US" sz="2000" b="1" i="1" dirty="0">
                <a:ea typeface="ＭＳ Ｐゴシック" panose="020B0600070205080204" pitchFamily="34" charset="-128"/>
              </a:rPr>
              <a:t>D</a:t>
            </a:r>
            <a:r>
              <a:rPr lang="en-US" altLang="en-US" sz="2000" dirty="0">
                <a:ea typeface="ＭＳ Ｐゴシック" panose="020B0600070205080204" pitchFamily="34" charset="-128"/>
              </a:rPr>
              <a:t>, find the itinerary that minimizes his layover time.</a:t>
            </a:r>
            <a:endParaRPr lang="en-US" altLang="en-US" sz="2000" b="1" i="1" dirty="0">
              <a:ea typeface="ＭＳ Ｐゴシック" panose="020B0600070205080204" pitchFamily="34" charset="-128"/>
            </a:endParaRPr>
          </a:p>
        </p:txBody>
      </p:sp>
    </p:spTree>
    <p:extLst>
      <p:ext uri="{BB962C8B-B14F-4D97-AF65-F5344CB8AC3E}">
        <p14:creationId xmlns:p14="http://schemas.microsoft.com/office/powerpoint/2010/main" val="749712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a:extLst>
              <a:ext uri="{FF2B5EF4-FFF2-40B4-BE49-F238E27FC236}">
                <a16:creationId xmlns:a16="http://schemas.microsoft.com/office/drawing/2014/main" id="{40AAB046-5BE9-7945-9244-12ED9B6B03AD}"/>
              </a:ext>
            </a:extLst>
          </p:cNvPr>
          <p:cNvSpPr>
            <a:spLocks noGrp="1" noChangeArrowheads="1"/>
          </p:cNvSpPr>
          <p:nvPr>
            <p:ph type="title"/>
            <p:custDataLst>
              <p:tags r:id="rId1"/>
            </p:custDataLst>
          </p:nvPr>
        </p:nvSpPr>
        <p:spPr/>
        <p:txBody>
          <a:bodyPr/>
          <a:lstStyle/>
          <a:p>
            <a:r>
              <a:rPr lang="en-US" altLang="en-US" dirty="0">
                <a:ea typeface="ＭＳ Ｐゴシック" panose="020B0600070205080204" pitchFamily="34" charset="-128"/>
              </a:rPr>
              <a:t>Problem Description!</a:t>
            </a:r>
          </a:p>
        </p:txBody>
      </p:sp>
      <p:sp>
        <p:nvSpPr>
          <p:cNvPr id="23554" name="Rectangle 3">
            <a:extLst>
              <a:ext uri="{FF2B5EF4-FFF2-40B4-BE49-F238E27FC236}">
                <a16:creationId xmlns:a16="http://schemas.microsoft.com/office/drawing/2014/main" id="{F83019B8-1A6A-D04C-81A1-F828E59E4D65}"/>
              </a:ext>
            </a:extLst>
          </p:cNvPr>
          <p:cNvSpPr>
            <a:spLocks noGrp="1" noChangeArrowheads="1"/>
          </p:cNvSpPr>
          <p:nvPr>
            <p:ph type="body" idx="1"/>
            <p:custDataLst>
              <p:tags r:id="rId2"/>
            </p:custDataLst>
          </p:nvPr>
        </p:nvSpPr>
        <p:spPr>
          <a:xfrm>
            <a:off x="457200" y="1524000"/>
            <a:ext cx="11125200" cy="4800600"/>
          </a:xfrm>
        </p:spPr>
        <p:txBody>
          <a:bodyPr anchor="t">
            <a:normAutofit/>
          </a:bodyPr>
          <a:lstStyle/>
          <a:p>
            <a:pPr marL="0" indent="0">
              <a:lnSpc>
                <a:spcPct val="90000"/>
              </a:lnSpc>
              <a:buNone/>
            </a:pPr>
            <a:r>
              <a:rPr lang="en-US" altLang="en-US" sz="2000" b="1" i="1" u="sng" dirty="0">
                <a:ea typeface="ＭＳ Ｐゴシック" panose="020B0600070205080204" pitchFamily="34" charset="-128"/>
              </a:rPr>
              <a:t>Problem Statement:</a:t>
            </a:r>
            <a:r>
              <a:rPr lang="en-US" altLang="en-US" sz="2000" dirty="0">
                <a:ea typeface="ＭＳ Ｐゴシック" panose="020B0600070205080204" pitchFamily="34" charset="-128"/>
              </a:rPr>
              <a:t> Floryan needs to take a trip from a starting city </a:t>
            </a:r>
            <a:r>
              <a:rPr lang="en-US" altLang="en-US" sz="2000" b="1" i="1" dirty="0">
                <a:ea typeface="ＭＳ Ｐゴシック" panose="020B0600070205080204" pitchFamily="34" charset="-128"/>
              </a:rPr>
              <a:t>S</a:t>
            </a:r>
            <a:r>
              <a:rPr lang="en-US" altLang="en-US" sz="2000" dirty="0">
                <a:ea typeface="ＭＳ Ｐゴシック" panose="020B0600070205080204" pitchFamily="34" charset="-128"/>
              </a:rPr>
              <a:t> to a destination city </a:t>
            </a:r>
            <a:r>
              <a:rPr lang="en-US" altLang="en-US" sz="2000" b="1" i="1" dirty="0">
                <a:ea typeface="ＭＳ Ｐゴシック" panose="020B0600070205080204" pitchFamily="34" charset="-128"/>
              </a:rPr>
              <a:t>D</a:t>
            </a:r>
            <a:r>
              <a:rPr lang="en-US" altLang="en-US" sz="2000" dirty="0">
                <a:ea typeface="ＭＳ Ｐゴシック" panose="020B0600070205080204" pitchFamily="34" charset="-128"/>
              </a:rPr>
              <a:t>. While booking his flights, he realizes that the website he is using doesn’t really provide itineraries of the form he desires. Instead of minimizing price, total travel time, or some other metric…Floryan only cares about </a:t>
            </a:r>
            <a:r>
              <a:rPr lang="en-US" altLang="en-US" sz="2000" b="1" i="1" dirty="0">
                <a:ea typeface="ＭＳ Ｐゴシック" panose="020B0600070205080204" pitchFamily="34" charset="-128"/>
              </a:rPr>
              <a:t>minimizing the time spent in layovers waiting at airports</a:t>
            </a:r>
            <a:r>
              <a:rPr lang="en-US" altLang="en-US" sz="2000" dirty="0">
                <a:ea typeface="ＭＳ Ｐゴシック" panose="020B0600070205080204" pitchFamily="34" charset="-128"/>
              </a:rPr>
              <a:t>. Given a list of flights (start time, end time, start city, end city) and </a:t>
            </a:r>
            <a:r>
              <a:rPr lang="en-US" altLang="en-US" sz="2000" dirty="0" err="1">
                <a:ea typeface="ＭＳ Ｐゴシック" panose="020B0600070205080204" pitchFamily="34" charset="-128"/>
              </a:rPr>
              <a:t>Floryan’s</a:t>
            </a:r>
            <a:r>
              <a:rPr lang="en-US" altLang="en-US" sz="2000" dirty="0">
                <a:ea typeface="ＭＳ Ｐゴシック" panose="020B0600070205080204" pitchFamily="34" charset="-128"/>
              </a:rPr>
              <a:t> start /end cities </a:t>
            </a:r>
            <a:r>
              <a:rPr lang="en-US" altLang="en-US" sz="2000" b="1" i="1" dirty="0">
                <a:ea typeface="ＭＳ Ｐゴシック" panose="020B0600070205080204" pitchFamily="34" charset="-128"/>
              </a:rPr>
              <a:t>S</a:t>
            </a:r>
            <a:r>
              <a:rPr lang="en-US" altLang="en-US" sz="2000" dirty="0">
                <a:ea typeface="ＭＳ Ｐゴシック" panose="020B0600070205080204" pitchFamily="34" charset="-128"/>
              </a:rPr>
              <a:t> and </a:t>
            </a:r>
            <a:r>
              <a:rPr lang="en-US" altLang="en-US" sz="2000" b="1" i="1" dirty="0">
                <a:ea typeface="ＭＳ Ｐゴシック" panose="020B0600070205080204" pitchFamily="34" charset="-128"/>
              </a:rPr>
              <a:t>D</a:t>
            </a:r>
            <a:r>
              <a:rPr lang="en-US" altLang="en-US" sz="2000" dirty="0">
                <a:ea typeface="ＭＳ Ｐゴシック" panose="020B0600070205080204" pitchFamily="34" charset="-128"/>
              </a:rPr>
              <a:t>, find the itinerary that minimizes his layover time.</a:t>
            </a:r>
          </a:p>
          <a:p>
            <a:pPr marL="0" indent="0">
              <a:lnSpc>
                <a:spcPct val="90000"/>
              </a:lnSpc>
              <a:buNone/>
            </a:pPr>
            <a:endParaRPr lang="en-US" altLang="en-US" sz="2000" b="1" i="1" dirty="0">
              <a:ea typeface="ＭＳ Ｐゴシック" panose="020B0600070205080204" pitchFamily="34" charset="-128"/>
            </a:endParaRPr>
          </a:p>
          <a:p>
            <a:pPr marL="0" indent="0">
              <a:lnSpc>
                <a:spcPct val="90000"/>
              </a:lnSpc>
              <a:buNone/>
            </a:pPr>
            <a:r>
              <a:rPr lang="en-US" altLang="en-US" sz="2000" b="1" i="1" dirty="0">
                <a:ea typeface="ＭＳ Ｐゴシック" panose="020B0600070205080204" pitchFamily="34" charset="-128"/>
              </a:rPr>
              <a:t>Tips!</a:t>
            </a:r>
          </a:p>
          <a:p>
            <a:pPr marL="457200" indent="-457200">
              <a:lnSpc>
                <a:spcPct val="90000"/>
              </a:lnSpc>
              <a:buAutoNum type="arabicPeriod"/>
            </a:pPr>
            <a:r>
              <a:rPr lang="en-US" altLang="en-US" sz="2000" dirty="0">
                <a:ea typeface="ＭＳ Ｐゴシック" panose="020B0600070205080204" pitchFamily="34" charset="-128"/>
              </a:rPr>
              <a:t>When possible, you should always see if you can solve the problem by using an </a:t>
            </a:r>
            <a:r>
              <a:rPr lang="en-US" altLang="en-US" sz="2000" b="1" i="1" dirty="0">
                <a:ea typeface="ＭＳ Ｐゴシック" panose="020B0600070205080204" pitchFamily="34" charset="-128"/>
              </a:rPr>
              <a:t>algorithm you already know / have</a:t>
            </a:r>
            <a:r>
              <a:rPr lang="en-US" altLang="en-US" sz="2000" dirty="0">
                <a:ea typeface="ＭＳ Ｐゴシック" panose="020B0600070205080204" pitchFamily="34" charset="-128"/>
              </a:rPr>
              <a:t> (out of the box). The issue becomes structuring the graph so that you can feed it into the known algorithm.</a:t>
            </a:r>
          </a:p>
          <a:p>
            <a:pPr marL="457200" indent="-457200">
              <a:lnSpc>
                <a:spcPct val="90000"/>
              </a:lnSpc>
              <a:buAutoNum type="arabicPeriod"/>
            </a:pPr>
            <a:r>
              <a:rPr lang="en-US" altLang="en-US" sz="2000" dirty="0">
                <a:ea typeface="ＭＳ Ｐゴシック" panose="020B0600070205080204" pitchFamily="34" charset="-128"/>
              </a:rPr>
              <a:t>What is the most </a:t>
            </a:r>
            <a:r>
              <a:rPr lang="en-US" altLang="en-US" sz="2000" b="1" i="1" dirty="0">
                <a:ea typeface="ＭＳ Ｐゴシック" panose="020B0600070205080204" pitchFamily="34" charset="-128"/>
              </a:rPr>
              <a:t>natural way</a:t>
            </a:r>
            <a:r>
              <a:rPr lang="en-US" altLang="en-US" sz="2000" dirty="0">
                <a:ea typeface="ＭＳ Ｐゴシック" panose="020B0600070205080204" pitchFamily="34" charset="-128"/>
              </a:rPr>
              <a:t> to use a graph to model this problem? Is that also the </a:t>
            </a:r>
            <a:r>
              <a:rPr lang="en-US" altLang="en-US" sz="2000" b="1" i="1" dirty="0">
                <a:ea typeface="ＭＳ Ｐゴシック" panose="020B0600070205080204" pitchFamily="34" charset="-128"/>
              </a:rPr>
              <a:t>best way </a:t>
            </a:r>
            <a:r>
              <a:rPr lang="en-US" altLang="en-US" sz="2000" dirty="0">
                <a:ea typeface="ＭＳ Ｐゴシック" panose="020B0600070205080204" pitchFamily="34" charset="-128"/>
              </a:rPr>
              <a:t>to model this problem?</a:t>
            </a:r>
          </a:p>
        </p:txBody>
      </p:sp>
    </p:spTree>
    <p:extLst>
      <p:ext uri="{BB962C8B-B14F-4D97-AF65-F5344CB8AC3E}">
        <p14:creationId xmlns:p14="http://schemas.microsoft.com/office/powerpoint/2010/main" val="526330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a:extLst>
              <a:ext uri="{FF2B5EF4-FFF2-40B4-BE49-F238E27FC236}">
                <a16:creationId xmlns:a16="http://schemas.microsoft.com/office/drawing/2014/main" id="{40AAB046-5BE9-7945-9244-12ED9B6B03AD}"/>
              </a:ext>
            </a:extLst>
          </p:cNvPr>
          <p:cNvSpPr>
            <a:spLocks noGrp="1" noChangeArrowheads="1"/>
          </p:cNvSpPr>
          <p:nvPr>
            <p:ph type="title"/>
            <p:custDataLst>
              <p:tags r:id="rId1"/>
            </p:custDataLst>
          </p:nvPr>
        </p:nvSpPr>
        <p:spPr/>
        <p:txBody>
          <a:bodyPr/>
          <a:lstStyle/>
          <a:p>
            <a:r>
              <a:rPr lang="en-US" altLang="en-US" dirty="0">
                <a:ea typeface="ＭＳ Ｐゴシック" panose="020B0600070205080204" pitchFamily="34" charset="-128"/>
              </a:rPr>
              <a:t>Possible Solution</a:t>
            </a:r>
          </a:p>
        </p:txBody>
      </p:sp>
      <p:sp>
        <p:nvSpPr>
          <p:cNvPr id="23554" name="Rectangle 3">
            <a:extLst>
              <a:ext uri="{FF2B5EF4-FFF2-40B4-BE49-F238E27FC236}">
                <a16:creationId xmlns:a16="http://schemas.microsoft.com/office/drawing/2014/main" id="{F83019B8-1A6A-D04C-81A1-F828E59E4D65}"/>
              </a:ext>
            </a:extLst>
          </p:cNvPr>
          <p:cNvSpPr>
            <a:spLocks noGrp="1" noChangeArrowheads="1"/>
          </p:cNvSpPr>
          <p:nvPr>
            <p:ph type="body" idx="1"/>
            <p:custDataLst>
              <p:tags r:id="rId2"/>
            </p:custDataLst>
          </p:nvPr>
        </p:nvSpPr>
        <p:spPr>
          <a:xfrm>
            <a:off x="457200" y="1524000"/>
            <a:ext cx="11125200" cy="685800"/>
          </a:xfrm>
        </p:spPr>
        <p:txBody>
          <a:bodyPr anchor="t">
            <a:normAutofit/>
          </a:bodyPr>
          <a:lstStyle/>
          <a:p>
            <a:pPr marL="0" indent="0">
              <a:lnSpc>
                <a:spcPct val="90000"/>
              </a:lnSpc>
              <a:buNone/>
            </a:pPr>
            <a:r>
              <a:rPr lang="en-US" altLang="en-US" sz="2000" b="1" i="1" u="sng" dirty="0">
                <a:ea typeface="ＭＳ Ｐゴシック" panose="020B0600070205080204" pitchFamily="34" charset="-128"/>
              </a:rPr>
              <a:t>Natural Solution: </a:t>
            </a:r>
            <a:r>
              <a:rPr lang="en-US" altLang="en-US" sz="2000" dirty="0">
                <a:ea typeface="ＭＳ Ｐゴシック" panose="020B0600070205080204" pitchFamily="34" charset="-128"/>
              </a:rPr>
              <a:t>Structure the graph as below. Nodes are cities, flights are edges. (Edge times are flight start/stop)</a:t>
            </a:r>
          </a:p>
        </p:txBody>
      </p:sp>
      <p:sp>
        <p:nvSpPr>
          <p:cNvPr id="2" name="Oval 1">
            <a:extLst>
              <a:ext uri="{FF2B5EF4-FFF2-40B4-BE49-F238E27FC236}">
                <a16:creationId xmlns:a16="http://schemas.microsoft.com/office/drawing/2014/main" id="{6DA39F98-4892-6849-8EB2-608B50F8FD7A}"/>
              </a:ext>
            </a:extLst>
          </p:cNvPr>
          <p:cNvSpPr/>
          <p:nvPr/>
        </p:nvSpPr>
        <p:spPr>
          <a:xfrm>
            <a:off x="2209800" y="3367454"/>
            <a:ext cx="914400" cy="914400"/>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a:t>LAX</a:t>
            </a:r>
          </a:p>
        </p:txBody>
      </p:sp>
      <p:sp>
        <p:nvSpPr>
          <p:cNvPr id="5" name="Oval 4">
            <a:extLst>
              <a:ext uri="{FF2B5EF4-FFF2-40B4-BE49-F238E27FC236}">
                <a16:creationId xmlns:a16="http://schemas.microsoft.com/office/drawing/2014/main" id="{3AF7A9FB-48F1-C445-B54D-183C882F2E43}"/>
              </a:ext>
            </a:extLst>
          </p:cNvPr>
          <p:cNvSpPr/>
          <p:nvPr/>
        </p:nvSpPr>
        <p:spPr>
          <a:xfrm>
            <a:off x="5334000" y="2438400"/>
            <a:ext cx="914400" cy="914400"/>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a:t>ORD</a:t>
            </a:r>
          </a:p>
        </p:txBody>
      </p:sp>
      <p:sp>
        <p:nvSpPr>
          <p:cNvPr id="6" name="Oval 5">
            <a:extLst>
              <a:ext uri="{FF2B5EF4-FFF2-40B4-BE49-F238E27FC236}">
                <a16:creationId xmlns:a16="http://schemas.microsoft.com/office/drawing/2014/main" id="{2A22CE28-0886-FA48-BC91-F3EB95231DF8}"/>
              </a:ext>
            </a:extLst>
          </p:cNvPr>
          <p:cNvSpPr/>
          <p:nvPr/>
        </p:nvSpPr>
        <p:spPr>
          <a:xfrm>
            <a:off x="8229600" y="4434254"/>
            <a:ext cx="914400" cy="914400"/>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a:t>CHA</a:t>
            </a:r>
          </a:p>
        </p:txBody>
      </p:sp>
      <p:sp>
        <p:nvSpPr>
          <p:cNvPr id="7" name="Oval 6">
            <a:extLst>
              <a:ext uri="{FF2B5EF4-FFF2-40B4-BE49-F238E27FC236}">
                <a16:creationId xmlns:a16="http://schemas.microsoft.com/office/drawing/2014/main" id="{F3A9DEBD-1674-714F-A3E3-37A9552F5BE4}"/>
              </a:ext>
            </a:extLst>
          </p:cNvPr>
          <p:cNvSpPr/>
          <p:nvPr/>
        </p:nvSpPr>
        <p:spPr>
          <a:xfrm>
            <a:off x="8206154" y="2529254"/>
            <a:ext cx="914400" cy="914400"/>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a:t>CHO</a:t>
            </a:r>
          </a:p>
        </p:txBody>
      </p:sp>
      <p:cxnSp>
        <p:nvCxnSpPr>
          <p:cNvPr id="4" name="Straight Arrow Connector 3">
            <a:extLst>
              <a:ext uri="{FF2B5EF4-FFF2-40B4-BE49-F238E27FC236}">
                <a16:creationId xmlns:a16="http://schemas.microsoft.com/office/drawing/2014/main" id="{F15919B0-A861-1A46-AA10-A7D7E8D4259C}"/>
              </a:ext>
            </a:extLst>
          </p:cNvPr>
          <p:cNvCxnSpPr>
            <a:cxnSpLocks/>
            <a:stCxn id="2" idx="7"/>
            <a:endCxn id="5" idx="2"/>
          </p:cNvCxnSpPr>
          <p:nvPr/>
        </p:nvCxnSpPr>
        <p:spPr>
          <a:xfrm flipV="1">
            <a:off x="2990289" y="2895600"/>
            <a:ext cx="2343711" cy="6057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1A0712AF-0925-9D45-AA9E-7D321A42DE72}"/>
              </a:ext>
            </a:extLst>
          </p:cNvPr>
          <p:cNvCxnSpPr>
            <a:cxnSpLocks/>
            <a:stCxn id="2" idx="5"/>
            <a:endCxn id="33" idx="2"/>
          </p:cNvCxnSpPr>
          <p:nvPr/>
        </p:nvCxnSpPr>
        <p:spPr>
          <a:xfrm>
            <a:off x="2990289" y="4147943"/>
            <a:ext cx="2419911" cy="7288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B3D33F5-D387-4049-98F8-8320F1D13A86}"/>
              </a:ext>
            </a:extLst>
          </p:cNvPr>
          <p:cNvCxnSpPr>
            <a:cxnSpLocks/>
            <a:stCxn id="6" idx="0"/>
            <a:endCxn id="7" idx="4"/>
          </p:cNvCxnSpPr>
          <p:nvPr/>
        </p:nvCxnSpPr>
        <p:spPr>
          <a:xfrm flipH="1" flipV="1">
            <a:off x="8663354" y="3443654"/>
            <a:ext cx="23446" cy="990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03B9B3A5-63D4-4046-9A03-B1669B33B73A}"/>
              </a:ext>
            </a:extLst>
          </p:cNvPr>
          <p:cNvCxnSpPr>
            <a:cxnSpLocks/>
            <a:endCxn id="7" idx="2"/>
          </p:cNvCxnSpPr>
          <p:nvPr/>
        </p:nvCxnSpPr>
        <p:spPr>
          <a:xfrm>
            <a:off x="6248400" y="2912171"/>
            <a:ext cx="1957754" cy="74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5E9E386A-DFC8-1D40-B5AE-546066D11B7F}"/>
              </a:ext>
            </a:extLst>
          </p:cNvPr>
          <p:cNvSpPr txBox="1"/>
          <p:nvPr/>
        </p:nvSpPr>
        <p:spPr>
          <a:xfrm>
            <a:off x="3200400" y="2667000"/>
            <a:ext cx="1447800" cy="523220"/>
          </a:xfrm>
          <a:prstGeom prst="rect">
            <a:avLst/>
          </a:prstGeom>
          <a:noFill/>
        </p:spPr>
        <p:txBody>
          <a:bodyPr wrap="square" rtlCol="0">
            <a:spAutoFit/>
          </a:bodyPr>
          <a:lstStyle/>
          <a:p>
            <a:r>
              <a:rPr lang="en-US" sz="1400" i="1" dirty="0"/>
              <a:t>LAX – ORD</a:t>
            </a:r>
          </a:p>
          <a:p>
            <a:r>
              <a:rPr lang="en-US" sz="1400" i="1" dirty="0"/>
              <a:t>11am – 2:30pm</a:t>
            </a:r>
          </a:p>
        </p:txBody>
      </p:sp>
      <p:sp>
        <p:nvSpPr>
          <p:cNvPr id="21" name="TextBox 20">
            <a:extLst>
              <a:ext uri="{FF2B5EF4-FFF2-40B4-BE49-F238E27FC236}">
                <a16:creationId xmlns:a16="http://schemas.microsoft.com/office/drawing/2014/main" id="{D70B64E8-7511-8B49-B824-B0BD2E124020}"/>
              </a:ext>
            </a:extLst>
          </p:cNvPr>
          <p:cNvSpPr txBox="1"/>
          <p:nvPr/>
        </p:nvSpPr>
        <p:spPr>
          <a:xfrm>
            <a:off x="3505200" y="4543597"/>
            <a:ext cx="1295400" cy="523220"/>
          </a:xfrm>
          <a:prstGeom prst="rect">
            <a:avLst/>
          </a:prstGeom>
          <a:noFill/>
        </p:spPr>
        <p:txBody>
          <a:bodyPr wrap="square" rtlCol="0">
            <a:spAutoFit/>
          </a:bodyPr>
          <a:lstStyle/>
          <a:p>
            <a:r>
              <a:rPr lang="en-US" sz="1400" i="1" dirty="0"/>
              <a:t>LAX – DFS</a:t>
            </a:r>
          </a:p>
          <a:p>
            <a:r>
              <a:rPr lang="en-US" sz="1400" i="1" dirty="0"/>
              <a:t>10am – 1:30</a:t>
            </a:r>
          </a:p>
        </p:txBody>
      </p:sp>
      <p:sp>
        <p:nvSpPr>
          <p:cNvPr id="22" name="TextBox 21">
            <a:extLst>
              <a:ext uri="{FF2B5EF4-FFF2-40B4-BE49-F238E27FC236}">
                <a16:creationId xmlns:a16="http://schemas.microsoft.com/office/drawing/2014/main" id="{186C24CB-6A59-4848-BBB8-08F9F084AD9D}"/>
              </a:ext>
            </a:extLst>
          </p:cNvPr>
          <p:cNvSpPr txBox="1"/>
          <p:nvPr/>
        </p:nvSpPr>
        <p:spPr>
          <a:xfrm>
            <a:off x="6629400" y="2448580"/>
            <a:ext cx="1295400" cy="523220"/>
          </a:xfrm>
          <a:prstGeom prst="rect">
            <a:avLst/>
          </a:prstGeom>
          <a:noFill/>
        </p:spPr>
        <p:txBody>
          <a:bodyPr wrap="square" rtlCol="0">
            <a:spAutoFit/>
          </a:bodyPr>
          <a:lstStyle/>
          <a:p>
            <a:r>
              <a:rPr lang="en-US" sz="1400" i="1" dirty="0"/>
              <a:t>ORD – CHO</a:t>
            </a:r>
          </a:p>
          <a:p>
            <a:r>
              <a:rPr lang="en-US" sz="1400" i="1" dirty="0"/>
              <a:t>6pm – 7pm</a:t>
            </a:r>
          </a:p>
        </p:txBody>
      </p:sp>
      <p:sp>
        <p:nvSpPr>
          <p:cNvPr id="23" name="TextBox 22">
            <a:extLst>
              <a:ext uri="{FF2B5EF4-FFF2-40B4-BE49-F238E27FC236}">
                <a16:creationId xmlns:a16="http://schemas.microsoft.com/office/drawing/2014/main" id="{E93F3E60-9413-E54C-9345-CD939EDD2C33}"/>
              </a:ext>
            </a:extLst>
          </p:cNvPr>
          <p:cNvSpPr txBox="1"/>
          <p:nvPr/>
        </p:nvSpPr>
        <p:spPr>
          <a:xfrm>
            <a:off x="7467600" y="3672176"/>
            <a:ext cx="1295400" cy="523220"/>
          </a:xfrm>
          <a:prstGeom prst="rect">
            <a:avLst/>
          </a:prstGeom>
          <a:noFill/>
        </p:spPr>
        <p:txBody>
          <a:bodyPr wrap="square" rtlCol="0">
            <a:spAutoFit/>
          </a:bodyPr>
          <a:lstStyle/>
          <a:p>
            <a:r>
              <a:rPr lang="en-US" sz="1400" i="1" dirty="0"/>
              <a:t>CHA – CHO</a:t>
            </a:r>
          </a:p>
          <a:p>
            <a:r>
              <a:rPr lang="en-US" sz="1400" i="1" dirty="0"/>
              <a:t>5pm – 5:45</a:t>
            </a:r>
          </a:p>
        </p:txBody>
      </p:sp>
      <p:cxnSp>
        <p:nvCxnSpPr>
          <p:cNvPr id="24" name="Straight Arrow Connector 23">
            <a:extLst>
              <a:ext uri="{FF2B5EF4-FFF2-40B4-BE49-F238E27FC236}">
                <a16:creationId xmlns:a16="http://schemas.microsoft.com/office/drawing/2014/main" id="{C030D99B-F417-2645-A21E-5AF1572A8456}"/>
              </a:ext>
            </a:extLst>
          </p:cNvPr>
          <p:cNvCxnSpPr>
            <a:cxnSpLocks/>
            <a:stCxn id="2" idx="6"/>
            <a:endCxn id="5" idx="3"/>
          </p:cNvCxnSpPr>
          <p:nvPr/>
        </p:nvCxnSpPr>
        <p:spPr>
          <a:xfrm flipV="1">
            <a:off x="3124200" y="3218889"/>
            <a:ext cx="2343711" cy="6057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44422598-7E93-E44C-AA1C-7230D3E1AC40}"/>
              </a:ext>
            </a:extLst>
          </p:cNvPr>
          <p:cNvSpPr txBox="1"/>
          <p:nvPr/>
        </p:nvSpPr>
        <p:spPr>
          <a:xfrm>
            <a:off x="4267200" y="3452783"/>
            <a:ext cx="1447800" cy="475655"/>
          </a:xfrm>
          <a:prstGeom prst="rect">
            <a:avLst/>
          </a:prstGeom>
          <a:noFill/>
        </p:spPr>
        <p:txBody>
          <a:bodyPr wrap="square" rtlCol="0">
            <a:spAutoFit/>
          </a:bodyPr>
          <a:lstStyle/>
          <a:p>
            <a:r>
              <a:rPr lang="en-US" sz="1400" i="1" dirty="0"/>
              <a:t>LAX – ORD</a:t>
            </a:r>
          </a:p>
          <a:p>
            <a:r>
              <a:rPr lang="en-US" sz="1400" i="1" dirty="0"/>
              <a:t>6am – 9:30am</a:t>
            </a:r>
          </a:p>
        </p:txBody>
      </p:sp>
      <p:sp>
        <p:nvSpPr>
          <p:cNvPr id="31" name="TextBox 30">
            <a:extLst>
              <a:ext uri="{FF2B5EF4-FFF2-40B4-BE49-F238E27FC236}">
                <a16:creationId xmlns:a16="http://schemas.microsoft.com/office/drawing/2014/main" id="{8D868065-45B2-D94E-9FBA-82EF8958EEFC}"/>
              </a:ext>
            </a:extLst>
          </p:cNvPr>
          <p:cNvSpPr txBox="1"/>
          <p:nvPr/>
        </p:nvSpPr>
        <p:spPr>
          <a:xfrm>
            <a:off x="2286000" y="3124200"/>
            <a:ext cx="381000" cy="369332"/>
          </a:xfrm>
          <a:prstGeom prst="rect">
            <a:avLst/>
          </a:prstGeom>
          <a:noFill/>
        </p:spPr>
        <p:txBody>
          <a:bodyPr wrap="square" rtlCol="0">
            <a:spAutoFit/>
          </a:bodyPr>
          <a:lstStyle/>
          <a:p>
            <a:r>
              <a:rPr lang="en-US" b="1" dirty="0"/>
              <a:t>S</a:t>
            </a:r>
          </a:p>
        </p:txBody>
      </p:sp>
      <p:sp>
        <p:nvSpPr>
          <p:cNvPr id="32" name="TextBox 31">
            <a:extLst>
              <a:ext uri="{FF2B5EF4-FFF2-40B4-BE49-F238E27FC236}">
                <a16:creationId xmlns:a16="http://schemas.microsoft.com/office/drawing/2014/main" id="{C0060175-4ACE-2B41-97D5-571AB365DA00}"/>
              </a:ext>
            </a:extLst>
          </p:cNvPr>
          <p:cNvSpPr txBox="1"/>
          <p:nvPr/>
        </p:nvSpPr>
        <p:spPr>
          <a:xfrm>
            <a:off x="9038493" y="2376319"/>
            <a:ext cx="381000" cy="369332"/>
          </a:xfrm>
          <a:prstGeom prst="rect">
            <a:avLst/>
          </a:prstGeom>
          <a:noFill/>
        </p:spPr>
        <p:txBody>
          <a:bodyPr wrap="square" rtlCol="0">
            <a:spAutoFit/>
          </a:bodyPr>
          <a:lstStyle/>
          <a:p>
            <a:r>
              <a:rPr lang="en-US" b="1" dirty="0"/>
              <a:t>D</a:t>
            </a:r>
          </a:p>
        </p:txBody>
      </p:sp>
      <p:sp>
        <p:nvSpPr>
          <p:cNvPr id="33" name="Oval 32">
            <a:extLst>
              <a:ext uri="{FF2B5EF4-FFF2-40B4-BE49-F238E27FC236}">
                <a16:creationId xmlns:a16="http://schemas.microsoft.com/office/drawing/2014/main" id="{FE39B2A8-4241-A245-B5E0-D9E3660EA8A1}"/>
              </a:ext>
            </a:extLst>
          </p:cNvPr>
          <p:cNvSpPr/>
          <p:nvPr/>
        </p:nvSpPr>
        <p:spPr>
          <a:xfrm>
            <a:off x="5410200" y="4419600"/>
            <a:ext cx="914400" cy="914400"/>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a:t>DFW</a:t>
            </a:r>
          </a:p>
        </p:txBody>
      </p:sp>
      <p:cxnSp>
        <p:nvCxnSpPr>
          <p:cNvPr id="35" name="Straight Arrow Connector 34">
            <a:extLst>
              <a:ext uri="{FF2B5EF4-FFF2-40B4-BE49-F238E27FC236}">
                <a16:creationId xmlns:a16="http://schemas.microsoft.com/office/drawing/2014/main" id="{533A1832-60C9-0F4F-80A6-4D2C6DD1F55B}"/>
              </a:ext>
            </a:extLst>
          </p:cNvPr>
          <p:cNvCxnSpPr>
            <a:cxnSpLocks/>
          </p:cNvCxnSpPr>
          <p:nvPr/>
        </p:nvCxnSpPr>
        <p:spPr>
          <a:xfrm flipV="1">
            <a:off x="6324600" y="4876800"/>
            <a:ext cx="1881554" cy="146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957E9A01-7E28-DF40-956F-5E2C42A2FB6E}"/>
              </a:ext>
            </a:extLst>
          </p:cNvPr>
          <p:cNvSpPr txBox="1"/>
          <p:nvPr/>
        </p:nvSpPr>
        <p:spPr>
          <a:xfrm>
            <a:off x="6617677" y="4405851"/>
            <a:ext cx="1295400" cy="523220"/>
          </a:xfrm>
          <a:prstGeom prst="rect">
            <a:avLst/>
          </a:prstGeom>
          <a:noFill/>
        </p:spPr>
        <p:txBody>
          <a:bodyPr wrap="square" rtlCol="0">
            <a:spAutoFit/>
          </a:bodyPr>
          <a:lstStyle/>
          <a:p>
            <a:r>
              <a:rPr lang="en-US" sz="1400" i="1" dirty="0"/>
              <a:t>DFW – CHA</a:t>
            </a:r>
          </a:p>
          <a:p>
            <a:r>
              <a:rPr lang="en-US" sz="1400" i="1" dirty="0"/>
              <a:t>2pm – 4:30</a:t>
            </a:r>
          </a:p>
        </p:txBody>
      </p:sp>
    </p:spTree>
    <p:extLst>
      <p:ext uri="{BB962C8B-B14F-4D97-AF65-F5344CB8AC3E}">
        <p14:creationId xmlns:p14="http://schemas.microsoft.com/office/powerpoint/2010/main" val="3889678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a:extLst>
              <a:ext uri="{FF2B5EF4-FFF2-40B4-BE49-F238E27FC236}">
                <a16:creationId xmlns:a16="http://schemas.microsoft.com/office/drawing/2014/main" id="{40AAB046-5BE9-7945-9244-12ED9B6B03AD}"/>
              </a:ext>
            </a:extLst>
          </p:cNvPr>
          <p:cNvSpPr>
            <a:spLocks noGrp="1" noChangeArrowheads="1"/>
          </p:cNvSpPr>
          <p:nvPr>
            <p:ph type="title"/>
            <p:custDataLst>
              <p:tags r:id="rId1"/>
            </p:custDataLst>
          </p:nvPr>
        </p:nvSpPr>
        <p:spPr/>
        <p:txBody>
          <a:bodyPr/>
          <a:lstStyle/>
          <a:p>
            <a:r>
              <a:rPr lang="en-US" altLang="en-US" dirty="0">
                <a:ea typeface="ＭＳ Ｐゴシック" panose="020B0600070205080204" pitchFamily="34" charset="-128"/>
              </a:rPr>
              <a:t>Possible Solution</a:t>
            </a:r>
          </a:p>
        </p:txBody>
      </p:sp>
      <p:sp>
        <p:nvSpPr>
          <p:cNvPr id="23554" name="Rectangle 3">
            <a:extLst>
              <a:ext uri="{FF2B5EF4-FFF2-40B4-BE49-F238E27FC236}">
                <a16:creationId xmlns:a16="http://schemas.microsoft.com/office/drawing/2014/main" id="{F83019B8-1A6A-D04C-81A1-F828E59E4D65}"/>
              </a:ext>
            </a:extLst>
          </p:cNvPr>
          <p:cNvSpPr>
            <a:spLocks noGrp="1" noChangeArrowheads="1"/>
          </p:cNvSpPr>
          <p:nvPr>
            <p:ph type="body" idx="1"/>
            <p:custDataLst>
              <p:tags r:id="rId2"/>
            </p:custDataLst>
          </p:nvPr>
        </p:nvSpPr>
        <p:spPr>
          <a:xfrm>
            <a:off x="457200" y="1219200"/>
            <a:ext cx="11125200" cy="685800"/>
          </a:xfrm>
        </p:spPr>
        <p:txBody>
          <a:bodyPr anchor="t">
            <a:normAutofit/>
          </a:bodyPr>
          <a:lstStyle/>
          <a:p>
            <a:pPr marL="0" indent="0">
              <a:lnSpc>
                <a:spcPct val="90000"/>
              </a:lnSpc>
              <a:buNone/>
            </a:pPr>
            <a:r>
              <a:rPr lang="en-US" altLang="en-US" sz="2000" b="1" i="1" u="sng" dirty="0">
                <a:ea typeface="ＭＳ Ｐゴシック" panose="020B0600070205080204" pitchFamily="34" charset="-128"/>
              </a:rPr>
              <a:t>Natural Solution: </a:t>
            </a:r>
            <a:r>
              <a:rPr lang="en-US" altLang="en-US" sz="2000" dirty="0">
                <a:ea typeface="ＭＳ Ｐゴシック" panose="020B0600070205080204" pitchFamily="34" charset="-128"/>
              </a:rPr>
              <a:t>Structure the graph as below. Nodes are cities, flights are edges.</a:t>
            </a:r>
          </a:p>
        </p:txBody>
      </p:sp>
      <p:sp>
        <p:nvSpPr>
          <p:cNvPr id="16" name="Rectangle 3">
            <a:extLst>
              <a:ext uri="{FF2B5EF4-FFF2-40B4-BE49-F238E27FC236}">
                <a16:creationId xmlns:a16="http://schemas.microsoft.com/office/drawing/2014/main" id="{BB429FE4-2634-1145-9969-6ADBC6030C40}"/>
              </a:ext>
            </a:extLst>
          </p:cNvPr>
          <p:cNvSpPr txBox="1">
            <a:spLocks noChangeArrowheads="1"/>
          </p:cNvSpPr>
          <p:nvPr>
            <p:custDataLst>
              <p:tags r:id="rId3"/>
            </p:custDataLst>
          </p:nvPr>
        </p:nvSpPr>
        <p:spPr>
          <a:xfrm>
            <a:off x="457200" y="4924597"/>
            <a:ext cx="11125200" cy="1781003"/>
          </a:xfrm>
          <a:prstGeom prst="rect">
            <a:avLst/>
          </a:prstGeom>
        </p:spPr>
        <p:txBody>
          <a:bodyPr vert="horz" lIns="91440" tIns="45720" rIns="91440" bIns="45720" rtlCol="0" anchor="t">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90000"/>
              </a:lnSpc>
              <a:buFont typeface="Arial" panose="020B0604020202020204" pitchFamily="34" charset="0"/>
              <a:buNone/>
            </a:pPr>
            <a:r>
              <a:rPr lang="en-US" altLang="en-US" sz="2000" b="1" i="1" u="sng" dirty="0">
                <a:ea typeface="ＭＳ Ｐゴシック" panose="020B0600070205080204" pitchFamily="34" charset="-128"/>
              </a:rPr>
              <a:t>Several Issues </a:t>
            </a:r>
            <a:r>
              <a:rPr lang="en-US" altLang="en-US" sz="2000" dirty="0">
                <a:ea typeface="ＭＳ Ｐゴシック" panose="020B0600070205080204" pitchFamily="34" charset="-128"/>
              </a:rPr>
              <a:t>with this solution:</a:t>
            </a:r>
          </a:p>
          <a:p>
            <a:pPr marL="0" indent="0">
              <a:lnSpc>
                <a:spcPct val="90000"/>
              </a:lnSpc>
              <a:buFont typeface="Arial" panose="020B0604020202020204" pitchFamily="34" charset="0"/>
              <a:buNone/>
            </a:pPr>
            <a:endParaRPr lang="en-US" altLang="en-US" sz="2000" dirty="0">
              <a:ea typeface="ＭＳ Ｐゴシック" panose="020B0600070205080204" pitchFamily="34" charset="-128"/>
            </a:endParaRPr>
          </a:p>
          <a:p>
            <a:pPr marL="457200" indent="-457200">
              <a:lnSpc>
                <a:spcPct val="90000"/>
              </a:lnSpc>
              <a:buFont typeface="Arial" panose="020B0604020202020204" pitchFamily="34" charset="0"/>
              <a:buAutoNum type="arabicPeriod"/>
            </a:pPr>
            <a:r>
              <a:rPr lang="en-US" altLang="en-US" sz="2000" dirty="0">
                <a:ea typeface="ＭＳ Ｐゴシック" panose="020B0600070205080204" pitchFamily="34" charset="-128"/>
              </a:rPr>
              <a:t>Need to model multiple flights between two airports (multiple edges between two nodes)</a:t>
            </a:r>
          </a:p>
          <a:p>
            <a:pPr marL="857250" lvl="1" indent="-457200">
              <a:lnSpc>
                <a:spcPct val="90000"/>
              </a:lnSpc>
              <a:buFont typeface="Arial" panose="020B0604020202020204" pitchFamily="34" charset="0"/>
              <a:buChar char="•"/>
            </a:pPr>
            <a:r>
              <a:rPr lang="en-US" altLang="en-US" sz="1600" dirty="0">
                <a:ea typeface="ＭＳ Ｐゴシック" panose="020B0600070205080204" pitchFamily="34" charset="-128"/>
              </a:rPr>
              <a:t>Need to either modify Dijkstra’s slightly to handle multiple outgoing edges to same node (not too difficult)</a:t>
            </a:r>
          </a:p>
          <a:p>
            <a:pPr marL="857250" lvl="1" indent="-457200">
              <a:lnSpc>
                <a:spcPct val="90000"/>
              </a:lnSpc>
              <a:buFont typeface="Arial" panose="020B0604020202020204" pitchFamily="34" charset="0"/>
              <a:buChar char="•"/>
            </a:pPr>
            <a:r>
              <a:rPr lang="en-US" altLang="en-US" sz="1600" dirty="0">
                <a:ea typeface="ＭＳ Ｐゴシック" panose="020B0600070205080204" pitchFamily="34" charset="-128"/>
              </a:rPr>
              <a:t>Or…add a second node (ORD) for each individual flight (this gets complicated fast)</a:t>
            </a:r>
          </a:p>
          <a:p>
            <a:pPr marL="457200" indent="-457200">
              <a:lnSpc>
                <a:spcPct val="90000"/>
              </a:lnSpc>
              <a:buFont typeface="Arial" panose="020B0604020202020204" pitchFamily="34" charset="0"/>
              <a:buAutoNum type="arabicPeriod"/>
            </a:pPr>
            <a:r>
              <a:rPr lang="en-US" altLang="en-US" sz="2000" dirty="0">
                <a:ea typeface="ＭＳ Ｐゴシック" panose="020B0600070205080204" pitchFamily="34" charset="-128"/>
              </a:rPr>
              <a:t>The “cost” is stored at the nodes (layover time depends on two edges, one incoming one outgoing)</a:t>
            </a:r>
          </a:p>
          <a:p>
            <a:pPr marL="857250" lvl="1" indent="-457200">
              <a:lnSpc>
                <a:spcPct val="90000"/>
              </a:lnSpc>
              <a:buFont typeface="Arial" panose="020B0604020202020204" pitchFamily="34" charset="0"/>
              <a:buChar char="•"/>
            </a:pPr>
            <a:r>
              <a:rPr lang="en-US" altLang="en-US" sz="1600" dirty="0">
                <a:ea typeface="ＭＳ Ｐゴシック" panose="020B0600070205080204" pitchFamily="34" charset="-128"/>
              </a:rPr>
              <a:t>So cannot use Dijkstra’s out of box because costs aren’t associated with edges</a:t>
            </a:r>
          </a:p>
          <a:p>
            <a:pPr marL="457200" indent="-457200">
              <a:lnSpc>
                <a:spcPct val="90000"/>
              </a:lnSpc>
              <a:buFont typeface="Arial" panose="020B0604020202020204" pitchFamily="34" charset="0"/>
              <a:buAutoNum type="arabicPeriod"/>
            </a:pPr>
            <a:endParaRPr lang="en-US" altLang="en-US" sz="2000" dirty="0">
              <a:ea typeface="ＭＳ Ｐゴシック" panose="020B0600070205080204" pitchFamily="34" charset="-128"/>
            </a:endParaRPr>
          </a:p>
        </p:txBody>
      </p:sp>
      <p:sp>
        <p:nvSpPr>
          <p:cNvPr id="24" name="Oval 23">
            <a:extLst>
              <a:ext uri="{FF2B5EF4-FFF2-40B4-BE49-F238E27FC236}">
                <a16:creationId xmlns:a16="http://schemas.microsoft.com/office/drawing/2014/main" id="{5E41C725-98C7-B14D-A050-F6C6BCFAAEA1}"/>
              </a:ext>
            </a:extLst>
          </p:cNvPr>
          <p:cNvSpPr/>
          <p:nvPr/>
        </p:nvSpPr>
        <p:spPr>
          <a:xfrm>
            <a:off x="2133600" y="2819935"/>
            <a:ext cx="914400" cy="914400"/>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a:t>LAX</a:t>
            </a:r>
          </a:p>
        </p:txBody>
      </p:sp>
      <p:sp>
        <p:nvSpPr>
          <p:cNvPr id="25" name="Oval 24">
            <a:extLst>
              <a:ext uri="{FF2B5EF4-FFF2-40B4-BE49-F238E27FC236}">
                <a16:creationId xmlns:a16="http://schemas.microsoft.com/office/drawing/2014/main" id="{B35E19CD-16DD-E24A-AE8C-CF5634C8A2ED}"/>
              </a:ext>
            </a:extLst>
          </p:cNvPr>
          <p:cNvSpPr/>
          <p:nvPr/>
        </p:nvSpPr>
        <p:spPr>
          <a:xfrm>
            <a:off x="5257800" y="1890881"/>
            <a:ext cx="914400" cy="914400"/>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a:t>ORD</a:t>
            </a:r>
          </a:p>
        </p:txBody>
      </p:sp>
      <p:sp>
        <p:nvSpPr>
          <p:cNvPr id="26" name="Oval 25">
            <a:extLst>
              <a:ext uri="{FF2B5EF4-FFF2-40B4-BE49-F238E27FC236}">
                <a16:creationId xmlns:a16="http://schemas.microsoft.com/office/drawing/2014/main" id="{26D47AB9-6215-7349-8BA6-D9CE82D0998D}"/>
              </a:ext>
            </a:extLst>
          </p:cNvPr>
          <p:cNvSpPr/>
          <p:nvPr/>
        </p:nvSpPr>
        <p:spPr>
          <a:xfrm>
            <a:off x="8153400" y="3886735"/>
            <a:ext cx="914400" cy="914400"/>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a:t>CHA</a:t>
            </a:r>
          </a:p>
        </p:txBody>
      </p:sp>
      <p:sp>
        <p:nvSpPr>
          <p:cNvPr id="27" name="Oval 26">
            <a:extLst>
              <a:ext uri="{FF2B5EF4-FFF2-40B4-BE49-F238E27FC236}">
                <a16:creationId xmlns:a16="http://schemas.microsoft.com/office/drawing/2014/main" id="{13B1365C-A363-9C47-B9C8-DC20307D770A}"/>
              </a:ext>
            </a:extLst>
          </p:cNvPr>
          <p:cNvSpPr/>
          <p:nvPr/>
        </p:nvSpPr>
        <p:spPr>
          <a:xfrm>
            <a:off x="8129954" y="1981735"/>
            <a:ext cx="914400" cy="914400"/>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a:t>CHO</a:t>
            </a:r>
          </a:p>
        </p:txBody>
      </p:sp>
      <p:cxnSp>
        <p:nvCxnSpPr>
          <p:cNvPr id="28" name="Straight Arrow Connector 27">
            <a:extLst>
              <a:ext uri="{FF2B5EF4-FFF2-40B4-BE49-F238E27FC236}">
                <a16:creationId xmlns:a16="http://schemas.microsoft.com/office/drawing/2014/main" id="{2E00C2B3-DB17-114F-9512-22B6953098E2}"/>
              </a:ext>
            </a:extLst>
          </p:cNvPr>
          <p:cNvCxnSpPr>
            <a:cxnSpLocks/>
            <a:stCxn id="24" idx="7"/>
            <a:endCxn id="25" idx="2"/>
          </p:cNvCxnSpPr>
          <p:nvPr/>
        </p:nvCxnSpPr>
        <p:spPr>
          <a:xfrm flipV="1">
            <a:off x="2914089" y="2348081"/>
            <a:ext cx="2343711" cy="6057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AA57A492-140B-F44A-B098-B2FE0EC4B8C2}"/>
              </a:ext>
            </a:extLst>
          </p:cNvPr>
          <p:cNvCxnSpPr>
            <a:cxnSpLocks/>
            <a:stCxn id="24" idx="5"/>
            <a:endCxn id="40" idx="2"/>
          </p:cNvCxnSpPr>
          <p:nvPr/>
        </p:nvCxnSpPr>
        <p:spPr>
          <a:xfrm>
            <a:off x="2914089" y="3600424"/>
            <a:ext cx="2419911" cy="7288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65479613-0E34-634B-96B4-BFBA2EE8FA9B}"/>
              </a:ext>
            </a:extLst>
          </p:cNvPr>
          <p:cNvCxnSpPr>
            <a:cxnSpLocks/>
            <a:stCxn id="26" idx="0"/>
            <a:endCxn id="27" idx="4"/>
          </p:cNvCxnSpPr>
          <p:nvPr/>
        </p:nvCxnSpPr>
        <p:spPr>
          <a:xfrm flipH="1" flipV="1">
            <a:off x="8587154" y="2896135"/>
            <a:ext cx="23446" cy="990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1900066A-5412-5744-8FC6-B7B0BE65EA50}"/>
              </a:ext>
            </a:extLst>
          </p:cNvPr>
          <p:cNvCxnSpPr>
            <a:cxnSpLocks/>
            <a:endCxn id="27" idx="2"/>
          </p:cNvCxnSpPr>
          <p:nvPr/>
        </p:nvCxnSpPr>
        <p:spPr>
          <a:xfrm>
            <a:off x="6172200" y="2364652"/>
            <a:ext cx="1957754" cy="74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931B73A7-DC40-DA4A-84BB-3D9F232B506F}"/>
              </a:ext>
            </a:extLst>
          </p:cNvPr>
          <p:cNvSpPr txBox="1"/>
          <p:nvPr/>
        </p:nvSpPr>
        <p:spPr>
          <a:xfrm>
            <a:off x="3124200" y="2119481"/>
            <a:ext cx="1447800" cy="523220"/>
          </a:xfrm>
          <a:prstGeom prst="rect">
            <a:avLst/>
          </a:prstGeom>
          <a:noFill/>
        </p:spPr>
        <p:txBody>
          <a:bodyPr wrap="square" rtlCol="0">
            <a:spAutoFit/>
          </a:bodyPr>
          <a:lstStyle/>
          <a:p>
            <a:r>
              <a:rPr lang="en-US" sz="1400" i="1" dirty="0"/>
              <a:t>LAX – ORD</a:t>
            </a:r>
          </a:p>
          <a:p>
            <a:r>
              <a:rPr lang="en-US" sz="1400" i="1" dirty="0"/>
              <a:t>11am – 2:30pm</a:t>
            </a:r>
          </a:p>
        </p:txBody>
      </p:sp>
      <p:sp>
        <p:nvSpPr>
          <p:cNvPr id="33" name="TextBox 32">
            <a:extLst>
              <a:ext uri="{FF2B5EF4-FFF2-40B4-BE49-F238E27FC236}">
                <a16:creationId xmlns:a16="http://schemas.microsoft.com/office/drawing/2014/main" id="{67C22EAB-76DD-F64D-9C41-254C2850D6A1}"/>
              </a:ext>
            </a:extLst>
          </p:cNvPr>
          <p:cNvSpPr txBox="1"/>
          <p:nvPr/>
        </p:nvSpPr>
        <p:spPr>
          <a:xfrm>
            <a:off x="3429000" y="3996078"/>
            <a:ext cx="1295400" cy="523220"/>
          </a:xfrm>
          <a:prstGeom prst="rect">
            <a:avLst/>
          </a:prstGeom>
          <a:noFill/>
        </p:spPr>
        <p:txBody>
          <a:bodyPr wrap="square" rtlCol="0">
            <a:spAutoFit/>
          </a:bodyPr>
          <a:lstStyle/>
          <a:p>
            <a:r>
              <a:rPr lang="en-US" sz="1400" i="1" dirty="0"/>
              <a:t>LAX – DFW</a:t>
            </a:r>
          </a:p>
          <a:p>
            <a:r>
              <a:rPr lang="en-US" sz="1400" i="1" dirty="0"/>
              <a:t>10am – 1:30</a:t>
            </a:r>
          </a:p>
        </p:txBody>
      </p:sp>
      <p:sp>
        <p:nvSpPr>
          <p:cNvPr id="34" name="TextBox 33">
            <a:extLst>
              <a:ext uri="{FF2B5EF4-FFF2-40B4-BE49-F238E27FC236}">
                <a16:creationId xmlns:a16="http://schemas.microsoft.com/office/drawing/2014/main" id="{CF4098C1-B61A-A84B-A8D9-2064C35F3A49}"/>
              </a:ext>
            </a:extLst>
          </p:cNvPr>
          <p:cNvSpPr txBox="1"/>
          <p:nvPr/>
        </p:nvSpPr>
        <p:spPr>
          <a:xfrm>
            <a:off x="6553200" y="1901061"/>
            <a:ext cx="1295400" cy="523220"/>
          </a:xfrm>
          <a:prstGeom prst="rect">
            <a:avLst/>
          </a:prstGeom>
          <a:noFill/>
        </p:spPr>
        <p:txBody>
          <a:bodyPr wrap="square" rtlCol="0">
            <a:spAutoFit/>
          </a:bodyPr>
          <a:lstStyle/>
          <a:p>
            <a:r>
              <a:rPr lang="en-US" sz="1400" i="1" dirty="0"/>
              <a:t>ORD – CHO</a:t>
            </a:r>
          </a:p>
          <a:p>
            <a:r>
              <a:rPr lang="en-US" sz="1400" i="1" dirty="0"/>
              <a:t>6pm – 7pm</a:t>
            </a:r>
          </a:p>
        </p:txBody>
      </p:sp>
      <p:sp>
        <p:nvSpPr>
          <p:cNvPr id="35" name="TextBox 34">
            <a:extLst>
              <a:ext uri="{FF2B5EF4-FFF2-40B4-BE49-F238E27FC236}">
                <a16:creationId xmlns:a16="http://schemas.microsoft.com/office/drawing/2014/main" id="{1A409F86-B5F0-CA43-8FF2-CF5AF455C3EA}"/>
              </a:ext>
            </a:extLst>
          </p:cNvPr>
          <p:cNvSpPr txBox="1"/>
          <p:nvPr/>
        </p:nvSpPr>
        <p:spPr>
          <a:xfrm>
            <a:off x="7391400" y="3124657"/>
            <a:ext cx="1295400" cy="523220"/>
          </a:xfrm>
          <a:prstGeom prst="rect">
            <a:avLst/>
          </a:prstGeom>
          <a:noFill/>
        </p:spPr>
        <p:txBody>
          <a:bodyPr wrap="square" rtlCol="0">
            <a:spAutoFit/>
          </a:bodyPr>
          <a:lstStyle/>
          <a:p>
            <a:r>
              <a:rPr lang="en-US" sz="1400" i="1" dirty="0"/>
              <a:t>CHA – CHO</a:t>
            </a:r>
          </a:p>
          <a:p>
            <a:r>
              <a:rPr lang="en-US" sz="1400" i="1" dirty="0"/>
              <a:t>5pm – 5:45</a:t>
            </a:r>
          </a:p>
        </p:txBody>
      </p:sp>
      <p:cxnSp>
        <p:nvCxnSpPr>
          <p:cNvPr id="36" name="Straight Arrow Connector 35">
            <a:extLst>
              <a:ext uri="{FF2B5EF4-FFF2-40B4-BE49-F238E27FC236}">
                <a16:creationId xmlns:a16="http://schemas.microsoft.com/office/drawing/2014/main" id="{57FD5B86-DAF6-5544-8BFA-E3C2910C1243}"/>
              </a:ext>
            </a:extLst>
          </p:cNvPr>
          <p:cNvCxnSpPr>
            <a:cxnSpLocks/>
            <a:stCxn id="24" idx="6"/>
            <a:endCxn id="25" idx="3"/>
          </p:cNvCxnSpPr>
          <p:nvPr/>
        </p:nvCxnSpPr>
        <p:spPr>
          <a:xfrm flipV="1">
            <a:off x="3048000" y="2671370"/>
            <a:ext cx="2343711" cy="6057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9213F023-170C-7840-A496-EA2F45DCC50E}"/>
              </a:ext>
            </a:extLst>
          </p:cNvPr>
          <p:cNvSpPr txBox="1"/>
          <p:nvPr/>
        </p:nvSpPr>
        <p:spPr>
          <a:xfrm>
            <a:off x="4191000" y="2905264"/>
            <a:ext cx="1447800" cy="475655"/>
          </a:xfrm>
          <a:prstGeom prst="rect">
            <a:avLst/>
          </a:prstGeom>
          <a:noFill/>
        </p:spPr>
        <p:txBody>
          <a:bodyPr wrap="square" rtlCol="0">
            <a:spAutoFit/>
          </a:bodyPr>
          <a:lstStyle/>
          <a:p>
            <a:r>
              <a:rPr lang="en-US" sz="1400" i="1" dirty="0"/>
              <a:t>LAX – ORD</a:t>
            </a:r>
          </a:p>
          <a:p>
            <a:r>
              <a:rPr lang="en-US" sz="1400" i="1" dirty="0"/>
              <a:t>6am – 9:30am</a:t>
            </a:r>
          </a:p>
        </p:txBody>
      </p:sp>
      <p:sp>
        <p:nvSpPr>
          <p:cNvPr id="38" name="TextBox 37">
            <a:extLst>
              <a:ext uri="{FF2B5EF4-FFF2-40B4-BE49-F238E27FC236}">
                <a16:creationId xmlns:a16="http://schemas.microsoft.com/office/drawing/2014/main" id="{35508321-FECB-394E-B7C9-8B9CFD17F5A0}"/>
              </a:ext>
            </a:extLst>
          </p:cNvPr>
          <p:cNvSpPr txBox="1"/>
          <p:nvPr/>
        </p:nvSpPr>
        <p:spPr>
          <a:xfrm>
            <a:off x="2209800" y="2576681"/>
            <a:ext cx="381000" cy="369332"/>
          </a:xfrm>
          <a:prstGeom prst="rect">
            <a:avLst/>
          </a:prstGeom>
          <a:noFill/>
        </p:spPr>
        <p:txBody>
          <a:bodyPr wrap="square" rtlCol="0">
            <a:spAutoFit/>
          </a:bodyPr>
          <a:lstStyle/>
          <a:p>
            <a:r>
              <a:rPr lang="en-US" b="1" dirty="0"/>
              <a:t>S</a:t>
            </a:r>
          </a:p>
        </p:txBody>
      </p:sp>
      <p:sp>
        <p:nvSpPr>
          <p:cNvPr id="39" name="TextBox 38">
            <a:extLst>
              <a:ext uri="{FF2B5EF4-FFF2-40B4-BE49-F238E27FC236}">
                <a16:creationId xmlns:a16="http://schemas.microsoft.com/office/drawing/2014/main" id="{E44BE245-AFC2-0943-8A1D-C498B298D9B4}"/>
              </a:ext>
            </a:extLst>
          </p:cNvPr>
          <p:cNvSpPr txBox="1"/>
          <p:nvPr/>
        </p:nvSpPr>
        <p:spPr>
          <a:xfrm>
            <a:off x="8962293" y="1828800"/>
            <a:ext cx="381000" cy="369332"/>
          </a:xfrm>
          <a:prstGeom prst="rect">
            <a:avLst/>
          </a:prstGeom>
          <a:noFill/>
        </p:spPr>
        <p:txBody>
          <a:bodyPr wrap="square" rtlCol="0">
            <a:spAutoFit/>
          </a:bodyPr>
          <a:lstStyle/>
          <a:p>
            <a:r>
              <a:rPr lang="en-US" b="1" dirty="0"/>
              <a:t>D</a:t>
            </a:r>
          </a:p>
        </p:txBody>
      </p:sp>
      <p:sp>
        <p:nvSpPr>
          <p:cNvPr id="40" name="Oval 39">
            <a:extLst>
              <a:ext uri="{FF2B5EF4-FFF2-40B4-BE49-F238E27FC236}">
                <a16:creationId xmlns:a16="http://schemas.microsoft.com/office/drawing/2014/main" id="{66C8111A-1F89-BD4D-BE07-61C39354F81F}"/>
              </a:ext>
            </a:extLst>
          </p:cNvPr>
          <p:cNvSpPr/>
          <p:nvPr/>
        </p:nvSpPr>
        <p:spPr>
          <a:xfrm>
            <a:off x="5334000" y="3872081"/>
            <a:ext cx="914400" cy="914400"/>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a:t>DFW</a:t>
            </a:r>
          </a:p>
        </p:txBody>
      </p:sp>
      <p:cxnSp>
        <p:nvCxnSpPr>
          <p:cNvPr id="41" name="Straight Arrow Connector 40">
            <a:extLst>
              <a:ext uri="{FF2B5EF4-FFF2-40B4-BE49-F238E27FC236}">
                <a16:creationId xmlns:a16="http://schemas.microsoft.com/office/drawing/2014/main" id="{01F7B7B1-AC31-1A41-B921-4B4B3F041AE1}"/>
              </a:ext>
            </a:extLst>
          </p:cNvPr>
          <p:cNvCxnSpPr>
            <a:cxnSpLocks/>
          </p:cNvCxnSpPr>
          <p:nvPr/>
        </p:nvCxnSpPr>
        <p:spPr>
          <a:xfrm flipV="1">
            <a:off x="6248400" y="4329281"/>
            <a:ext cx="1881554" cy="146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C010380D-C1E0-7E45-85C6-3B05C48DE720}"/>
              </a:ext>
            </a:extLst>
          </p:cNvPr>
          <p:cNvSpPr txBox="1"/>
          <p:nvPr/>
        </p:nvSpPr>
        <p:spPr>
          <a:xfrm>
            <a:off x="6541477" y="3858332"/>
            <a:ext cx="1295400" cy="523220"/>
          </a:xfrm>
          <a:prstGeom prst="rect">
            <a:avLst/>
          </a:prstGeom>
          <a:noFill/>
        </p:spPr>
        <p:txBody>
          <a:bodyPr wrap="square" rtlCol="0">
            <a:spAutoFit/>
          </a:bodyPr>
          <a:lstStyle/>
          <a:p>
            <a:r>
              <a:rPr lang="en-US" sz="1400" i="1" dirty="0"/>
              <a:t>DFW – CHA</a:t>
            </a:r>
          </a:p>
          <a:p>
            <a:r>
              <a:rPr lang="en-US" sz="1400" i="1" dirty="0"/>
              <a:t>2pm – 4:30</a:t>
            </a:r>
          </a:p>
        </p:txBody>
      </p:sp>
    </p:spTree>
    <p:extLst>
      <p:ext uri="{BB962C8B-B14F-4D97-AF65-F5344CB8AC3E}">
        <p14:creationId xmlns:p14="http://schemas.microsoft.com/office/powerpoint/2010/main" val="3645869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a:extLst>
              <a:ext uri="{FF2B5EF4-FFF2-40B4-BE49-F238E27FC236}">
                <a16:creationId xmlns:a16="http://schemas.microsoft.com/office/drawing/2014/main" id="{40AAB046-5BE9-7945-9244-12ED9B6B03AD}"/>
              </a:ext>
            </a:extLst>
          </p:cNvPr>
          <p:cNvSpPr>
            <a:spLocks noGrp="1" noChangeArrowheads="1"/>
          </p:cNvSpPr>
          <p:nvPr>
            <p:ph type="title"/>
            <p:custDataLst>
              <p:tags r:id="rId1"/>
            </p:custDataLst>
          </p:nvPr>
        </p:nvSpPr>
        <p:spPr/>
        <p:txBody>
          <a:bodyPr/>
          <a:lstStyle/>
          <a:p>
            <a:r>
              <a:rPr lang="en-US" altLang="en-US" dirty="0">
                <a:ea typeface="ＭＳ Ｐゴシック" panose="020B0600070205080204" pitchFamily="34" charset="-128"/>
              </a:rPr>
              <a:t>Possible Solution</a:t>
            </a:r>
          </a:p>
        </p:txBody>
      </p:sp>
      <p:sp>
        <p:nvSpPr>
          <p:cNvPr id="23554" name="Rectangle 3">
            <a:extLst>
              <a:ext uri="{FF2B5EF4-FFF2-40B4-BE49-F238E27FC236}">
                <a16:creationId xmlns:a16="http://schemas.microsoft.com/office/drawing/2014/main" id="{F83019B8-1A6A-D04C-81A1-F828E59E4D65}"/>
              </a:ext>
            </a:extLst>
          </p:cNvPr>
          <p:cNvSpPr>
            <a:spLocks noGrp="1" noChangeArrowheads="1"/>
          </p:cNvSpPr>
          <p:nvPr>
            <p:ph type="body" idx="1"/>
            <p:custDataLst>
              <p:tags r:id="rId2"/>
            </p:custDataLst>
          </p:nvPr>
        </p:nvSpPr>
        <p:spPr>
          <a:xfrm>
            <a:off x="457200" y="1524000"/>
            <a:ext cx="11125200" cy="685800"/>
          </a:xfrm>
        </p:spPr>
        <p:txBody>
          <a:bodyPr anchor="t">
            <a:normAutofit/>
          </a:bodyPr>
          <a:lstStyle/>
          <a:p>
            <a:pPr marL="0" indent="0">
              <a:lnSpc>
                <a:spcPct val="90000"/>
              </a:lnSpc>
              <a:buNone/>
            </a:pPr>
            <a:r>
              <a:rPr lang="en-US" altLang="en-US" sz="2000" b="1" i="1" u="sng" dirty="0">
                <a:ea typeface="ＭＳ Ｐゴシック" panose="020B0600070205080204" pitchFamily="34" charset="-128"/>
              </a:rPr>
              <a:t>Better Solution: </a:t>
            </a:r>
            <a:r>
              <a:rPr lang="en-US" altLang="en-US" sz="2000" dirty="0">
                <a:ea typeface="ＭＳ Ｐゴシック" panose="020B0600070205080204" pitchFamily="34" charset="-128"/>
              </a:rPr>
              <a:t>Can you come up with a better way to model the graph?</a:t>
            </a:r>
          </a:p>
        </p:txBody>
      </p:sp>
    </p:spTree>
    <p:extLst>
      <p:ext uri="{BB962C8B-B14F-4D97-AF65-F5344CB8AC3E}">
        <p14:creationId xmlns:p14="http://schemas.microsoft.com/office/powerpoint/2010/main" val="2132446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a:extLst>
              <a:ext uri="{FF2B5EF4-FFF2-40B4-BE49-F238E27FC236}">
                <a16:creationId xmlns:a16="http://schemas.microsoft.com/office/drawing/2014/main" id="{40AAB046-5BE9-7945-9244-12ED9B6B03AD}"/>
              </a:ext>
            </a:extLst>
          </p:cNvPr>
          <p:cNvSpPr>
            <a:spLocks noGrp="1" noChangeArrowheads="1"/>
          </p:cNvSpPr>
          <p:nvPr>
            <p:ph type="title"/>
            <p:custDataLst>
              <p:tags r:id="rId1"/>
            </p:custDataLst>
          </p:nvPr>
        </p:nvSpPr>
        <p:spPr/>
        <p:txBody>
          <a:bodyPr/>
          <a:lstStyle/>
          <a:p>
            <a:r>
              <a:rPr lang="en-US" altLang="en-US" dirty="0">
                <a:ea typeface="ＭＳ Ｐゴシック" panose="020B0600070205080204" pitchFamily="34" charset="-128"/>
              </a:rPr>
              <a:t>Possible Solution</a:t>
            </a:r>
          </a:p>
        </p:txBody>
      </p:sp>
      <p:sp>
        <p:nvSpPr>
          <p:cNvPr id="23554" name="Rectangle 3">
            <a:extLst>
              <a:ext uri="{FF2B5EF4-FFF2-40B4-BE49-F238E27FC236}">
                <a16:creationId xmlns:a16="http://schemas.microsoft.com/office/drawing/2014/main" id="{F83019B8-1A6A-D04C-81A1-F828E59E4D65}"/>
              </a:ext>
            </a:extLst>
          </p:cNvPr>
          <p:cNvSpPr>
            <a:spLocks noGrp="1" noChangeArrowheads="1"/>
          </p:cNvSpPr>
          <p:nvPr>
            <p:ph type="body" idx="1"/>
            <p:custDataLst>
              <p:tags r:id="rId2"/>
            </p:custDataLst>
          </p:nvPr>
        </p:nvSpPr>
        <p:spPr>
          <a:xfrm>
            <a:off x="457200" y="1371600"/>
            <a:ext cx="11125200" cy="899746"/>
          </a:xfrm>
        </p:spPr>
        <p:txBody>
          <a:bodyPr anchor="t">
            <a:normAutofit lnSpcReduction="10000"/>
          </a:bodyPr>
          <a:lstStyle/>
          <a:p>
            <a:pPr marL="0" indent="0">
              <a:lnSpc>
                <a:spcPct val="90000"/>
              </a:lnSpc>
              <a:buNone/>
            </a:pPr>
            <a:r>
              <a:rPr lang="en-US" altLang="en-US" sz="2000" b="1" i="1" u="sng" dirty="0">
                <a:ea typeface="ＭＳ Ｐゴシック" panose="020B0600070205080204" pitchFamily="34" charset="-128"/>
              </a:rPr>
              <a:t>Better Solution: </a:t>
            </a:r>
            <a:r>
              <a:rPr lang="en-US" altLang="en-US" sz="2000" dirty="0">
                <a:ea typeface="ＭＳ Ｐゴシック" panose="020B0600070205080204" pitchFamily="34" charset="-128"/>
              </a:rPr>
              <a:t>Model the </a:t>
            </a:r>
            <a:r>
              <a:rPr lang="en-US" altLang="en-US" sz="2000" b="1" i="1" dirty="0">
                <a:ea typeface="ＭＳ Ｐゴシック" panose="020B0600070205080204" pitchFamily="34" charset="-128"/>
              </a:rPr>
              <a:t>nodes as the flights</a:t>
            </a:r>
            <a:r>
              <a:rPr lang="en-US" altLang="en-US" sz="2000" dirty="0">
                <a:ea typeface="ＭＳ Ｐゴシック" panose="020B0600070205080204" pitchFamily="34" charset="-128"/>
              </a:rPr>
              <a:t>! Add an edge between two nodes if the ending city of flight 1 is the takeoff city of flight 2 AND flight 1 lands before flight 2 takes off. The cost of the edge is the amount of layover time (take off time of flight 2 – landing time of flight 1) .</a:t>
            </a:r>
          </a:p>
        </p:txBody>
      </p:sp>
      <p:sp>
        <p:nvSpPr>
          <p:cNvPr id="2" name="Oval 1">
            <a:extLst>
              <a:ext uri="{FF2B5EF4-FFF2-40B4-BE49-F238E27FC236}">
                <a16:creationId xmlns:a16="http://schemas.microsoft.com/office/drawing/2014/main" id="{6DA39F98-4892-6849-8EB2-608B50F8FD7A}"/>
              </a:ext>
            </a:extLst>
          </p:cNvPr>
          <p:cNvSpPr/>
          <p:nvPr/>
        </p:nvSpPr>
        <p:spPr>
          <a:xfrm>
            <a:off x="2667000" y="2699238"/>
            <a:ext cx="1066800" cy="914400"/>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a:t>LAX-ORD</a:t>
            </a:r>
          </a:p>
          <a:p>
            <a:pPr algn="ctr"/>
            <a:r>
              <a:rPr lang="en-US" sz="1400" dirty="0"/>
              <a:t>11-2:30</a:t>
            </a:r>
          </a:p>
        </p:txBody>
      </p:sp>
      <p:sp>
        <p:nvSpPr>
          <p:cNvPr id="16" name="Oval 15">
            <a:extLst>
              <a:ext uri="{FF2B5EF4-FFF2-40B4-BE49-F238E27FC236}">
                <a16:creationId xmlns:a16="http://schemas.microsoft.com/office/drawing/2014/main" id="{6E051BB0-8175-1C40-886E-0010940C19F5}"/>
              </a:ext>
            </a:extLst>
          </p:cNvPr>
          <p:cNvSpPr/>
          <p:nvPr/>
        </p:nvSpPr>
        <p:spPr>
          <a:xfrm>
            <a:off x="2702169" y="3965330"/>
            <a:ext cx="1066800" cy="914400"/>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a:t>LAX-ORD</a:t>
            </a:r>
          </a:p>
          <a:p>
            <a:pPr algn="ctr"/>
            <a:r>
              <a:rPr lang="en-US" sz="1400" dirty="0"/>
              <a:t>6-9:30</a:t>
            </a:r>
          </a:p>
        </p:txBody>
      </p:sp>
      <p:sp>
        <p:nvSpPr>
          <p:cNvPr id="19" name="Oval 18">
            <a:extLst>
              <a:ext uri="{FF2B5EF4-FFF2-40B4-BE49-F238E27FC236}">
                <a16:creationId xmlns:a16="http://schemas.microsoft.com/office/drawing/2014/main" id="{72311968-F26B-344A-8E32-4120C9D2B434}"/>
              </a:ext>
            </a:extLst>
          </p:cNvPr>
          <p:cNvSpPr/>
          <p:nvPr/>
        </p:nvSpPr>
        <p:spPr>
          <a:xfrm>
            <a:off x="6705600" y="5334000"/>
            <a:ext cx="1066800" cy="914400"/>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a:t>DFW-CHA</a:t>
            </a:r>
          </a:p>
          <a:p>
            <a:pPr algn="ctr"/>
            <a:r>
              <a:rPr lang="en-US" sz="1400" dirty="0"/>
              <a:t>2-4:30</a:t>
            </a:r>
          </a:p>
        </p:txBody>
      </p:sp>
      <p:sp>
        <p:nvSpPr>
          <p:cNvPr id="20" name="Oval 19">
            <a:extLst>
              <a:ext uri="{FF2B5EF4-FFF2-40B4-BE49-F238E27FC236}">
                <a16:creationId xmlns:a16="http://schemas.microsoft.com/office/drawing/2014/main" id="{70E207DF-5548-A24A-A419-F5696FAE3F6D}"/>
              </a:ext>
            </a:extLst>
          </p:cNvPr>
          <p:cNvSpPr/>
          <p:nvPr/>
        </p:nvSpPr>
        <p:spPr>
          <a:xfrm>
            <a:off x="7772400" y="2784152"/>
            <a:ext cx="1066800" cy="914400"/>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a:t>ORD-CHO</a:t>
            </a:r>
          </a:p>
          <a:p>
            <a:pPr algn="ctr"/>
            <a:r>
              <a:rPr lang="en-US" sz="1400" dirty="0"/>
              <a:t>6-7</a:t>
            </a:r>
          </a:p>
        </p:txBody>
      </p:sp>
      <p:sp>
        <p:nvSpPr>
          <p:cNvPr id="24" name="Oval 23">
            <a:extLst>
              <a:ext uri="{FF2B5EF4-FFF2-40B4-BE49-F238E27FC236}">
                <a16:creationId xmlns:a16="http://schemas.microsoft.com/office/drawing/2014/main" id="{AAAE098F-651F-DE48-AFD8-4E32EBD9DD62}"/>
              </a:ext>
            </a:extLst>
          </p:cNvPr>
          <p:cNvSpPr/>
          <p:nvPr/>
        </p:nvSpPr>
        <p:spPr>
          <a:xfrm>
            <a:off x="7772400" y="3886200"/>
            <a:ext cx="1066800" cy="914400"/>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a:t>CHA-CHO</a:t>
            </a:r>
          </a:p>
          <a:p>
            <a:pPr algn="ctr"/>
            <a:r>
              <a:rPr lang="en-US" sz="1400" dirty="0"/>
              <a:t>5-5:45</a:t>
            </a:r>
          </a:p>
        </p:txBody>
      </p:sp>
      <p:cxnSp>
        <p:nvCxnSpPr>
          <p:cNvPr id="25" name="Straight Arrow Connector 24">
            <a:extLst>
              <a:ext uri="{FF2B5EF4-FFF2-40B4-BE49-F238E27FC236}">
                <a16:creationId xmlns:a16="http://schemas.microsoft.com/office/drawing/2014/main" id="{BD67D912-094E-8545-B7E3-632E017702C0}"/>
              </a:ext>
            </a:extLst>
          </p:cNvPr>
          <p:cNvCxnSpPr>
            <a:cxnSpLocks/>
            <a:stCxn id="2" idx="6"/>
            <a:endCxn id="20" idx="2"/>
          </p:cNvCxnSpPr>
          <p:nvPr/>
        </p:nvCxnSpPr>
        <p:spPr>
          <a:xfrm>
            <a:off x="3733800" y="3156438"/>
            <a:ext cx="4038600" cy="849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23B8F9DD-E6D7-AD45-A784-1F497FA4C39B}"/>
              </a:ext>
            </a:extLst>
          </p:cNvPr>
          <p:cNvCxnSpPr>
            <a:cxnSpLocks/>
            <a:stCxn id="16" idx="7"/>
            <a:endCxn id="20" idx="3"/>
          </p:cNvCxnSpPr>
          <p:nvPr/>
        </p:nvCxnSpPr>
        <p:spPr>
          <a:xfrm flipV="1">
            <a:off x="3612740" y="3564641"/>
            <a:ext cx="4315889" cy="534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69032AD0-3A11-104C-84DB-C11E61F187D3}"/>
              </a:ext>
            </a:extLst>
          </p:cNvPr>
          <p:cNvCxnSpPr>
            <a:cxnSpLocks/>
            <a:stCxn id="19" idx="7"/>
            <a:endCxn id="24" idx="3"/>
          </p:cNvCxnSpPr>
          <p:nvPr/>
        </p:nvCxnSpPr>
        <p:spPr>
          <a:xfrm flipV="1">
            <a:off x="7616171" y="4666689"/>
            <a:ext cx="312458" cy="8012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8CDC0384-71C8-8E44-AE29-90F715AE011B}"/>
              </a:ext>
            </a:extLst>
          </p:cNvPr>
          <p:cNvSpPr txBox="1"/>
          <p:nvPr/>
        </p:nvSpPr>
        <p:spPr>
          <a:xfrm>
            <a:off x="2514600" y="2590800"/>
            <a:ext cx="381000" cy="369332"/>
          </a:xfrm>
          <a:prstGeom prst="rect">
            <a:avLst/>
          </a:prstGeom>
          <a:noFill/>
        </p:spPr>
        <p:txBody>
          <a:bodyPr wrap="square" rtlCol="0">
            <a:spAutoFit/>
          </a:bodyPr>
          <a:lstStyle/>
          <a:p>
            <a:r>
              <a:rPr lang="en-US" b="1" dirty="0"/>
              <a:t>S</a:t>
            </a:r>
          </a:p>
        </p:txBody>
      </p:sp>
      <p:sp>
        <p:nvSpPr>
          <p:cNvPr id="30" name="TextBox 29">
            <a:extLst>
              <a:ext uri="{FF2B5EF4-FFF2-40B4-BE49-F238E27FC236}">
                <a16:creationId xmlns:a16="http://schemas.microsoft.com/office/drawing/2014/main" id="{191888AE-DF26-BF45-98B8-F585C5DF126E}"/>
              </a:ext>
            </a:extLst>
          </p:cNvPr>
          <p:cNvSpPr txBox="1"/>
          <p:nvPr/>
        </p:nvSpPr>
        <p:spPr>
          <a:xfrm>
            <a:off x="2590800" y="3821668"/>
            <a:ext cx="381000" cy="369332"/>
          </a:xfrm>
          <a:prstGeom prst="rect">
            <a:avLst/>
          </a:prstGeom>
          <a:noFill/>
        </p:spPr>
        <p:txBody>
          <a:bodyPr wrap="square" rtlCol="0">
            <a:spAutoFit/>
          </a:bodyPr>
          <a:lstStyle/>
          <a:p>
            <a:r>
              <a:rPr lang="en-US" b="1" dirty="0"/>
              <a:t>S</a:t>
            </a:r>
          </a:p>
        </p:txBody>
      </p:sp>
      <p:sp>
        <p:nvSpPr>
          <p:cNvPr id="31" name="TextBox 30">
            <a:extLst>
              <a:ext uri="{FF2B5EF4-FFF2-40B4-BE49-F238E27FC236}">
                <a16:creationId xmlns:a16="http://schemas.microsoft.com/office/drawing/2014/main" id="{682FC4DD-48E3-B34B-8C1F-F6DF64A888A6}"/>
              </a:ext>
            </a:extLst>
          </p:cNvPr>
          <p:cNvSpPr txBox="1"/>
          <p:nvPr/>
        </p:nvSpPr>
        <p:spPr>
          <a:xfrm>
            <a:off x="8763000" y="3886200"/>
            <a:ext cx="381000" cy="369332"/>
          </a:xfrm>
          <a:prstGeom prst="rect">
            <a:avLst/>
          </a:prstGeom>
          <a:noFill/>
        </p:spPr>
        <p:txBody>
          <a:bodyPr wrap="square" rtlCol="0">
            <a:spAutoFit/>
          </a:bodyPr>
          <a:lstStyle/>
          <a:p>
            <a:r>
              <a:rPr lang="en-US" b="1" dirty="0"/>
              <a:t>D</a:t>
            </a:r>
          </a:p>
        </p:txBody>
      </p:sp>
      <p:sp>
        <p:nvSpPr>
          <p:cNvPr id="32" name="TextBox 31">
            <a:extLst>
              <a:ext uri="{FF2B5EF4-FFF2-40B4-BE49-F238E27FC236}">
                <a16:creationId xmlns:a16="http://schemas.microsoft.com/office/drawing/2014/main" id="{303E0E51-02F7-C54A-8C1B-866830443D93}"/>
              </a:ext>
            </a:extLst>
          </p:cNvPr>
          <p:cNvSpPr txBox="1"/>
          <p:nvPr/>
        </p:nvSpPr>
        <p:spPr>
          <a:xfrm>
            <a:off x="8610600" y="2590800"/>
            <a:ext cx="381000" cy="369332"/>
          </a:xfrm>
          <a:prstGeom prst="rect">
            <a:avLst/>
          </a:prstGeom>
          <a:noFill/>
        </p:spPr>
        <p:txBody>
          <a:bodyPr wrap="square" rtlCol="0">
            <a:spAutoFit/>
          </a:bodyPr>
          <a:lstStyle/>
          <a:p>
            <a:r>
              <a:rPr lang="en-US" b="1" dirty="0"/>
              <a:t>D</a:t>
            </a:r>
          </a:p>
        </p:txBody>
      </p:sp>
      <p:sp>
        <p:nvSpPr>
          <p:cNvPr id="33" name="TextBox 32">
            <a:extLst>
              <a:ext uri="{FF2B5EF4-FFF2-40B4-BE49-F238E27FC236}">
                <a16:creationId xmlns:a16="http://schemas.microsoft.com/office/drawing/2014/main" id="{A0701027-B798-004D-8E3F-A6A0C7DAB17F}"/>
              </a:ext>
            </a:extLst>
          </p:cNvPr>
          <p:cNvSpPr txBox="1"/>
          <p:nvPr/>
        </p:nvSpPr>
        <p:spPr>
          <a:xfrm>
            <a:off x="5257800" y="2895600"/>
            <a:ext cx="1223029" cy="307777"/>
          </a:xfrm>
          <a:prstGeom prst="rect">
            <a:avLst/>
          </a:prstGeom>
          <a:noFill/>
        </p:spPr>
        <p:txBody>
          <a:bodyPr wrap="square" rtlCol="0">
            <a:spAutoFit/>
          </a:bodyPr>
          <a:lstStyle/>
          <a:p>
            <a:r>
              <a:rPr lang="en-US" sz="1400" i="1" dirty="0"/>
              <a:t>3.5 hours</a:t>
            </a:r>
          </a:p>
        </p:txBody>
      </p:sp>
      <p:sp>
        <p:nvSpPr>
          <p:cNvPr id="34" name="TextBox 33">
            <a:extLst>
              <a:ext uri="{FF2B5EF4-FFF2-40B4-BE49-F238E27FC236}">
                <a16:creationId xmlns:a16="http://schemas.microsoft.com/office/drawing/2014/main" id="{E2550B51-DE90-AF4C-8ABA-DC2C5849D944}"/>
              </a:ext>
            </a:extLst>
          </p:cNvPr>
          <p:cNvSpPr txBox="1"/>
          <p:nvPr/>
        </p:nvSpPr>
        <p:spPr>
          <a:xfrm>
            <a:off x="4800600" y="3581400"/>
            <a:ext cx="1223029" cy="307777"/>
          </a:xfrm>
          <a:prstGeom prst="rect">
            <a:avLst/>
          </a:prstGeom>
          <a:noFill/>
        </p:spPr>
        <p:txBody>
          <a:bodyPr wrap="square" rtlCol="0">
            <a:spAutoFit/>
          </a:bodyPr>
          <a:lstStyle/>
          <a:p>
            <a:r>
              <a:rPr lang="en-US" sz="1400" i="1" dirty="0"/>
              <a:t>8.5 hours</a:t>
            </a:r>
          </a:p>
        </p:txBody>
      </p:sp>
      <p:sp>
        <p:nvSpPr>
          <p:cNvPr id="35" name="TextBox 34">
            <a:extLst>
              <a:ext uri="{FF2B5EF4-FFF2-40B4-BE49-F238E27FC236}">
                <a16:creationId xmlns:a16="http://schemas.microsoft.com/office/drawing/2014/main" id="{154CA0B1-85CF-F04C-8393-2CE3CD2D7617}"/>
              </a:ext>
            </a:extLst>
          </p:cNvPr>
          <p:cNvSpPr txBox="1"/>
          <p:nvPr/>
        </p:nvSpPr>
        <p:spPr>
          <a:xfrm>
            <a:off x="7010400" y="4800600"/>
            <a:ext cx="1223029" cy="307777"/>
          </a:xfrm>
          <a:prstGeom prst="rect">
            <a:avLst/>
          </a:prstGeom>
          <a:noFill/>
        </p:spPr>
        <p:txBody>
          <a:bodyPr wrap="square" rtlCol="0">
            <a:spAutoFit/>
          </a:bodyPr>
          <a:lstStyle/>
          <a:p>
            <a:r>
              <a:rPr lang="en-US" sz="1400" i="1" dirty="0"/>
              <a:t>0.5 hours</a:t>
            </a:r>
          </a:p>
        </p:txBody>
      </p:sp>
      <p:sp>
        <p:nvSpPr>
          <p:cNvPr id="36" name="TextBox 35">
            <a:extLst>
              <a:ext uri="{FF2B5EF4-FFF2-40B4-BE49-F238E27FC236}">
                <a16:creationId xmlns:a16="http://schemas.microsoft.com/office/drawing/2014/main" id="{25FED4C5-6768-7A4C-B406-D4BE9DDD70E9}"/>
              </a:ext>
            </a:extLst>
          </p:cNvPr>
          <p:cNvSpPr txBox="1"/>
          <p:nvPr/>
        </p:nvSpPr>
        <p:spPr>
          <a:xfrm>
            <a:off x="4385329" y="5357492"/>
            <a:ext cx="381000" cy="369332"/>
          </a:xfrm>
          <a:prstGeom prst="rect">
            <a:avLst/>
          </a:prstGeom>
          <a:noFill/>
        </p:spPr>
        <p:txBody>
          <a:bodyPr wrap="square" rtlCol="0">
            <a:spAutoFit/>
          </a:bodyPr>
          <a:lstStyle/>
          <a:p>
            <a:r>
              <a:rPr lang="en-US" b="1" dirty="0"/>
              <a:t>S</a:t>
            </a:r>
          </a:p>
        </p:txBody>
      </p:sp>
      <p:sp>
        <p:nvSpPr>
          <p:cNvPr id="37" name="Oval 36">
            <a:extLst>
              <a:ext uri="{FF2B5EF4-FFF2-40B4-BE49-F238E27FC236}">
                <a16:creationId xmlns:a16="http://schemas.microsoft.com/office/drawing/2014/main" id="{001E7FDB-9EC0-4149-A676-50668FA363EC}"/>
              </a:ext>
            </a:extLst>
          </p:cNvPr>
          <p:cNvSpPr/>
          <p:nvPr/>
        </p:nvSpPr>
        <p:spPr>
          <a:xfrm>
            <a:off x="4572000" y="5334000"/>
            <a:ext cx="1066800" cy="914400"/>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a:t>LAX-DFW</a:t>
            </a:r>
          </a:p>
          <a:p>
            <a:pPr algn="ctr"/>
            <a:r>
              <a:rPr lang="en-US" sz="1400" dirty="0"/>
              <a:t>10-1:30</a:t>
            </a:r>
          </a:p>
        </p:txBody>
      </p:sp>
      <p:cxnSp>
        <p:nvCxnSpPr>
          <p:cNvPr id="38" name="Straight Arrow Connector 37">
            <a:extLst>
              <a:ext uri="{FF2B5EF4-FFF2-40B4-BE49-F238E27FC236}">
                <a16:creationId xmlns:a16="http://schemas.microsoft.com/office/drawing/2014/main" id="{40674023-0E6A-F643-A433-B8D9425A4FC3}"/>
              </a:ext>
            </a:extLst>
          </p:cNvPr>
          <p:cNvCxnSpPr>
            <a:cxnSpLocks/>
            <a:stCxn id="37" idx="6"/>
            <a:endCxn id="19" idx="2"/>
          </p:cNvCxnSpPr>
          <p:nvPr/>
        </p:nvCxnSpPr>
        <p:spPr>
          <a:xfrm>
            <a:off x="5638800" y="5791200"/>
            <a:ext cx="10668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E00C5606-74F4-5C47-9743-153452AAC834}"/>
              </a:ext>
            </a:extLst>
          </p:cNvPr>
          <p:cNvSpPr txBox="1"/>
          <p:nvPr/>
        </p:nvSpPr>
        <p:spPr>
          <a:xfrm>
            <a:off x="5715000" y="5486400"/>
            <a:ext cx="1223029" cy="307777"/>
          </a:xfrm>
          <a:prstGeom prst="rect">
            <a:avLst/>
          </a:prstGeom>
          <a:noFill/>
        </p:spPr>
        <p:txBody>
          <a:bodyPr wrap="square" rtlCol="0">
            <a:spAutoFit/>
          </a:bodyPr>
          <a:lstStyle/>
          <a:p>
            <a:r>
              <a:rPr lang="en-US" sz="1400" i="1" dirty="0"/>
              <a:t>0.5 hours</a:t>
            </a:r>
          </a:p>
        </p:txBody>
      </p:sp>
    </p:spTree>
    <p:extLst>
      <p:ext uri="{BB962C8B-B14F-4D97-AF65-F5344CB8AC3E}">
        <p14:creationId xmlns:p14="http://schemas.microsoft.com/office/powerpoint/2010/main" val="2596759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a:extLst>
              <a:ext uri="{FF2B5EF4-FFF2-40B4-BE49-F238E27FC236}">
                <a16:creationId xmlns:a16="http://schemas.microsoft.com/office/drawing/2014/main" id="{40AAB046-5BE9-7945-9244-12ED9B6B03AD}"/>
              </a:ext>
            </a:extLst>
          </p:cNvPr>
          <p:cNvSpPr>
            <a:spLocks noGrp="1" noChangeArrowheads="1"/>
          </p:cNvSpPr>
          <p:nvPr>
            <p:ph type="title"/>
            <p:custDataLst>
              <p:tags r:id="rId1"/>
            </p:custDataLst>
          </p:nvPr>
        </p:nvSpPr>
        <p:spPr/>
        <p:txBody>
          <a:bodyPr/>
          <a:lstStyle/>
          <a:p>
            <a:r>
              <a:rPr lang="en-US" altLang="en-US" dirty="0">
                <a:ea typeface="ＭＳ Ｐゴシック" panose="020B0600070205080204" pitchFamily="34" charset="-128"/>
              </a:rPr>
              <a:t>Possible Solution</a:t>
            </a:r>
          </a:p>
        </p:txBody>
      </p:sp>
      <p:sp>
        <p:nvSpPr>
          <p:cNvPr id="23554" name="Rectangle 3">
            <a:extLst>
              <a:ext uri="{FF2B5EF4-FFF2-40B4-BE49-F238E27FC236}">
                <a16:creationId xmlns:a16="http://schemas.microsoft.com/office/drawing/2014/main" id="{F83019B8-1A6A-D04C-81A1-F828E59E4D65}"/>
              </a:ext>
            </a:extLst>
          </p:cNvPr>
          <p:cNvSpPr>
            <a:spLocks noGrp="1" noChangeArrowheads="1"/>
          </p:cNvSpPr>
          <p:nvPr>
            <p:ph type="body" idx="1"/>
            <p:custDataLst>
              <p:tags r:id="rId2"/>
            </p:custDataLst>
          </p:nvPr>
        </p:nvSpPr>
        <p:spPr>
          <a:xfrm>
            <a:off x="457200" y="1371600"/>
            <a:ext cx="11125200" cy="899746"/>
          </a:xfrm>
        </p:spPr>
        <p:txBody>
          <a:bodyPr anchor="t">
            <a:normAutofit lnSpcReduction="10000"/>
          </a:bodyPr>
          <a:lstStyle/>
          <a:p>
            <a:pPr marL="0" indent="0">
              <a:lnSpc>
                <a:spcPct val="90000"/>
              </a:lnSpc>
              <a:buNone/>
            </a:pPr>
            <a:r>
              <a:rPr lang="en-US" altLang="en-US" sz="2000" b="1" i="1" u="sng" dirty="0">
                <a:ea typeface="ＭＳ Ｐゴシック" panose="020B0600070205080204" pitchFamily="34" charset="-128"/>
              </a:rPr>
              <a:t>Better Solution: </a:t>
            </a:r>
            <a:r>
              <a:rPr lang="en-US" altLang="en-US" sz="2000" dirty="0">
                <a:ea typeface="ＭＳ Ｐゴシック" panose="020B0600070205080204" pitchFamily="34" charset="-128"/>
              </a:rPr>
              <a:t>Model the </a:t>
            </a:r>
            <a:r>
              <a:rPr lang="en-US" altLang="en-US" sz="2000" b="1" i="1" dirty="0">
                <a:ea typeface="ＭＳ Ｐゴシック" panose="020B0600070205080204" pitchFamily="34" charset="-128"/>
              </a:rPr>
              <a:t>nodes as the flights</a:t>
            </a:r>
            <a:r>
              <a:rPr lang="en-US" altLang="en-US" sz="2000" dirty="0">
                <a:ea typeface="ＭＳ Ｐゴシック" panose="020B0600070205080204" pitchFamily="34" charset="-128"/>
              </a:rPr>
              <a:t>! Add an edge between two nodes if the ending city of flight 1 is the takeoff city of flight 2 AND flight 1 lands before flight 2 takes off. The cost of the edge is the amount of layover time.</a:t>
            </a:r>
          </a:p>
        </p:txBody>
      </p:sp>
      <p:sp>
        <p:nvSpPr>
          <p:cNvPr id="2" name="Oval 1">
            <a:extLst>
              <a:ext uri="{FF2B5EF4-FFF2-40B4-BE49-F238E27FC236}">
                <a16:creationId xmlns:a16="http://schemas.microsoft.com/office/drawing/2014/main" id="{6DA39F98-4892-6849-8EB2-608B50F8FD7A}"/>
              </a:ext>
            </a:extLst>
          </p:cNvPr>
          <p:cNvSpPr/>
          <p:nvPr/>
        </p:nvSpPr>
        <p:spPr>
          <a:xfrm>
            <a:off x="762000" y="2699238"/>
            <a:ext cx="1066800" cy="914400"/>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a:t>LAX-ORD</a:t>
            </a:r>
          </a:p>
          <a:p>
            <a:pPr algn="ctr"/>
            <a:r>
              <a:rPr lang="en-US" sz="1400" dirty="0"/>
              <a:t>11-2:30</a:t>
            </a:r>
          </a:p>
        </p:txBody>
      </p:sp>
      <p:sp>
        <p:nvSpPr>
          <p:cNvPr id="16" name="Oval 15">
            <a:extLst>
              <a:ext uri="{FF2B5EF4-FFF2-40B4-BE49-F238E27FC236}">
                <a16:creationId xmlns:a16="http://schemas.microsoft.com/office/drawing/2014/main" id="{6E051BB0-8175-1C40-886E-0010940C19F5}"/>
              </a:ext>
            </a:extLst>
          </p:cNvPr>
          <p:cNvSpPr/>
          <p:nvPr/>
        </p:nvSpPr>
        <p:spPr>
          <a:xfrm>
            <a:off x="797169" y="3965330"/>
            <a:ext cx="1066800" cy="914400"/>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a:t>LAX-ORD</a:t>
            </a:r>
          </a:p>
          <a:p>
            <a:pPr algn="ctr"/>
            <a:r>
              <a:rPr lang="en-US" sz="1400" dirty="0"/>
              <a:t>6-9:30</a:t>
            </a:r>
          </a:p>
        </p:txBody>
      </p:sp>
      <p:sp>
        <p:nvSpPr>
          <p:cNvPr id="19" name="Oval 18">
            <a:extLst>
              <a:ext uri="{FF2B5EF4-FFF2-40B4-BE49-F238E27FC236}">
                <a16:creationId xmlns:a16="http://schemas.microsoft.com/office/drawing/2014/main" id="{72311968-F26B-344A-8E32-4120C9D2B434}"/>
              </a:ext>
            </a:extLst>
          </p:cNvPr>
          <p:cNvSpPr/>
          <p:nvPr/>
        </p:nvSpPr>
        <p:spPr>
          <a:xfrm>
            <a:off x="4800600" y="5334000"/>
            <a:ext cx="1066800" cy="914400"/>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a:t>DFW-CHA</a:t>
            </a:r>
          </a:p>
          <a:p>
            <a:pPr algn="ctr"/>
            <a:r>
              <a:rPr lang="en-US" sz="1400" dirty="0"/>
              <a:t>2-4:30</a:t>
            </a:r>
          </a:p>
        </p:txBody>
      </p:sp>
      <p:sp>
        <p:nvSpPr>
          <p:cNvPr id="20" name="Oval 19">
            <a:extLst>
              <a:ext uri="{FF2B5EF4-FFF2-40B4-BE49-F238E27FC236}">
                <a16:creationId xmlns:a16="http://schemas.microsoft.com/office/drawing/2014/main" id="{70E207DF-5548-A24A-A419-F5696FAE3F6D}"/>
              </a:ext>
            </a:extLst>
          </p:cNvPr>
          <p:cNvSpPr/>
          <p:nvPr/>
        </p:nvSpPr>
        <p:spPr>
          <a:xfrm>
            <a:off x="5867400" y="2784152"/>
            <a:ext cx="1066800" cy="914400"/>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a:t>ORD-CHO</a:t>
            </a:r>
          </a:p>
          <a:p>
            <a:pPr algn="ctr"/>
            <a:r>
              <a:rPr lang="en-US" sz="1400" dirty="0"/>
              <a:t>6-7</a:t>
            </a:r>
          </a:p>
        </p:txBody>
      </p:sp>
      <p:sp>
        <p:nvSpPr>
          <p:cNvPr id="24" name="Oval 23">
            <a:extLst>
              <a:ext uri="{FF2B5EF4-FFF2-40B4-BE49-F238E27FC236}">
                <a16:creationId xmlns:a16="http://schemas.microsoft.com/office/drawing/2014/main" id="{AAAE098F-651F-DE48-AFD8-4E32EBD9DD62}"/>
              </a:ext>
            </a:extLst>
          </p:cNvPr>
          <p:cNvSpPr/>
          <p:nvPr/>
        </p:nvSpPr>
        <p:spPr>
          <a:xfrm>
            <a:off x="5867400" y="3886200"/>
            <a:ext cx="1066800" cy="914400"/>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a:t>CHA-CHO</a:t>
            </a:r>
          </a:p>
          <a:p>
            <a:pPr algn="ctr"/>
            <a:r>
              <a:rPr lang="en-US" sz="1400" dirty="0"/>
              <a:t>5-5:45</a:t>
            </a:r>
          </a:p>
        </p:txBody>
      </p:sp>
      <p:cxnSp>
        <p:nvCxnSpPr>
          <p:cNvPr id="25" name="Straight Arrow Connector 24">
            <a:extLst>
              <a:ext uri="{FF2B5EF4-FFF2-40B4-BE49-F238E27FC236}">
                <a16:creationId xmlns:a16="http://schemas.microsoft.com/office/drawing/2014/main" id="{BD67D912-094E-8545-B7E3-632E017702C0}"/>
              </a:ext>
            </a:extLst>
          </p:cNvPr>
          <p:cNvCxnSpPr>
            <a:cxnSpLocks/>
            <a:stCxn id="2" idx="6"/>
            <a:endCxn id="20" idx="2"/>
          </p:cNvCxnSpPr>
          <p:nvPr/>
        </p:nvCxnSpPr>
        <p:spPr>
          <a:xfrm>
            <a:off x="1828800" y="3156438"/>
            <a:ext cx="4038600" cy="849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23B8F9DD-E6D7-AD45-A784-1F497FA4C39B}"/>
              </a:ext>
            </a:extLst>
          </p:cNvPr>
          <p:cNvCxnSpPr>
            <a:cxnSpLocks/>
            <a:stCxn id="16" idx="7"/>
            <a:endCxn id="20" idx="3"/>
          </p:cNvCxnSpPr>
          <p:nvPr/>
        </p:nvCxnSpPr>
        <p:spPr>
          <a:xfrm flipV="1">
            <a:off x="1707740" y="3564641"/>
            <a:ext cx="4315889" cy="534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69032AD0-3A11-104C-84DB-C11E61F187D3}"/>
              </a:ext>
            </a:extLst>
          </p:cNvPr>
          <p:cNvCxnSpPr>
            <a:cxnSpLocks/>
            <a:stCxn id="19" idx="7"/>
            <a:endCxn id="24" idx="3"/>
          </p:cNvCxnSpPr>
          <p:nvPr/>
        </p:nvCxnSpPr>
        <p:spPr>
          <a:xfrm flipV="1">
            <a:off x="5711171" y="4666689"/>
            <a:ext cx="312458" cy="8012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8CDC0384-71C8-8E44-AE29-90F715AE011B}"/>
              </a:ext>
            </a:extLst>
          </p:cNvPr>
          <p:cNvSpPr txBox="1"/>
          <p:nvPr/>
        </p:nvSpPr>
        <p:spPr>
          <a:xfrm>
            <a:off x="609600" y="2590800"/>
            <a:ext cx="381000" cy="369332"/>
          </a:xfrm>
          <a:prstGeom prst="rect">
            <a:avLst/>
          </a:prstGeom>
          <a:noFill/>
        </p:spPr>
        <p:txBody>
          <a:bodyPr wrap="square" rtlCol="0">
            <a:spAutoFit/>
          </a:bodyPr>
          <a:lstStyle/>
          <a:p>
            <a:r>
              <a:rPr lang="en-US" b="1" dirty="0"/>
              <a:t>S</a:t>
            </a:r>
          </a:p>
        </p:txBody>
      </p:sp>
      <p:sp>
        <p:nvSpPr>
          <p:cNvPr id="30" name="TextBox 29">
            <a:extLst>
              <a:ext uri="{FF2B5EF4-FFF2-40B4-BE49-F238E27FC236}">
                <a16:creationId xmlns:a16="http://schemas.microsoft.com/office/drawing/2014/main" id="{191888AE-DF26-BF45-98B8-F585C5DF126E}"/>
              </a:ext>
            </a:extLst>
          </p:cNvPr>
          <p:cNvSpPr txBox="1"/>
          <p:nvPr/>
        </p:nvSpPr>
        <p:spPr>
          <a:xfrm>
            <a:off x="685800" y="3821668"/>
            <a:ext cx="381000" cy="369332"/>
          </a:xfrm>
          <a:prstGeom prst="rect">
            <a:avLst/>
          </a:prstGeom>
          <a:noFill/>
        </p:spPr>
        <p:txBody>
          <a:bodyPr wrap="square" rtlCol="0">
            <a:spAutoFit/>
          </a:bodyPr>
          <a:lstStyle/>
          <a:p>
            <a:r>
              <a:rPr lang="en-US" b="1" dirty="0"/>
              <a:t>S</a:t>
            </a:r>
          </a:p>
        </p:txBody>
      </p:sp>
      <p:sp>
        <p:nvSpPr>
          <p:cNvPr id="31" name="TextBox 30">
            <a:extLst>
              <a:ext uri="{FF2B5EF4-FFF2-40B4-BE49-F238E27FC236}">
                <a16:creationId xmlns:a16="http://schemas.microsoft.com/office/drawing/2014/main" id="{682FC4DD-48E3-B34B-8C1F-F6DF64A888A6}"/>
              </a:ext>
            </a:extLst>
          </p:cNvPr>
          <p:cNvSpPr txBox="1"/>
          <p:nvPr/>
        </p:nvSpPr>
        <p:spPr>
          <a:xfrm>
            <a:off x="6858000" y="3886200"/>
            <a:ext cx="381000" cy="369332"/>
          </a:xfrm>
          <a:prstGeom prst="rect">
            <a:avLst/>
          </a:prstGeom>
          <a:noFill/>
        </p:spPr>
        <p:txBody>
          <a:bodyPr wrap="square" rtlCol="0">
            <a:spAutoFit/>
          </a:bodyPr>
          <a:lstStyle/>
          <a:p>
            <a:r>
              <a:rPr lang="en-US" b="1" dirty="0"/>
              <a:t>D</a:t>
            </a:r>
          </a:p>
        </p:txBody>
      </p:sp>
      <p:sp>
        <p:nvSpPr>
          <p:cNvPr id="32" name="TextBox 31">
            <a:extLst>
              <a:ext uri="{FF2B5EF4-FFF2-40B4-BE49-F238E27FC236}">
                <a16:creationId xmlns:a16="http://schemas.microsoft.com/office/drawing/2014/main" id="{303E0E51-02F7-C54A-8C1B-866830443D93}"/>
              </a:ext>
            </a:extLst>
          </p:cNvPr>
          <p:cNvSpPr txBox="1"/>
          <p:nvPr/>
        </p:nvSpPr>
        <p:spPr>
          <a:xfrm>
            <a:off x="6705600" y="2590800"/>
            <a:ext cx="381000" cy="369332"/>
          </a:xfrm>
          <a:prstGeom prst="rect">
            <a:avLst/>
          </a:prstGeom>
          <a:noFill/>
        </p:spPr>
        <p:txBody>
          <a:bodyPr wrap="square" rtlCol="0">
            <a:spAutoFit/>
          </a:bodyPr>
          <a:lstStyle/>
          <a:p>
            <a:r>
              <a:rPr lang="en-US" b="1" dirty="0"/>
              <a:t>D</a:t>
            </a:r>
          </a:p>
        </p:txBody>
      </p:sp>
      <p:sp>
        <p:nvSpPr>
          <p:cNvPr id="33" name="TextBox 32">
            <a:extLst>
              <a:ext uri="{FF2B5EF4-FFF2-40B4-BE49-F238E27FC236}">
                <a16:creationId xmlns:a16="http://schemas.microsoft.com/office/drawing/2014/main" id="{A0701027-B798-004D-8E3F-A6A0C7DAB17F}"/>
              </a:ext>
            </a:extLst>
          </p:cNvPr>
          <p:cNvSpPr txBox="1"/>
          <p:nvPr/>
        </p:nvSpPr>
        <p:spPr>
          <a:xfrm>
            <a:off x="3352800" y="2895600"/>
            <a:ext cx="1223029" cy="307777"/>
          </a:xfrm>
          <a:prstGeom prst="rect">
            <a:avLst/>
          </a:prstGeom>
          <a:noFill/>
        </p:spPr>
        <p:txBody>
          <a:bodyPr wrap="square" rtlCol="0">
            <a:spAutoFit/>
          </a:bodyPr>
          <a:lstStyle/>
          <a:p>
            <a:r>
              <a:rPr lang="en-US" sz="1400" i="1" dirty="0"/>
              <a:t>3.5 hours</a:t>
            </a:r>
          </a:p>
        </p:txBody>
      </p:sp>
      <p:sp>
        <p:nvSpPr>
          <p:cNvPr id="34" name="TextBox 33">
            <a:extLst>
              <a:ext uri="{FF2B5EF4-FFF2-40B4-BE49-F238E27FC236}">
                <a16:creationId xmlns:a16="http://schemas.microsoft.com/office/drawing/2014/main" id="{E2550B51-DE90-AF4C-8ABA-DC2C5849D944}"/>
              </a:ext>
            </a:extLst>
          </p:cNvPr>
          <p:cNvSpPr txBox="1"/>
          <p:nvPr/>
        </p:nvSpPr>
        <p:spPr>
          <a:xfrm>
            <a:off x="2895600" y="3581400"/>
            <a:ext cx="1223029" cy="307777"/>
          </a:xfrm>
          <a:prstGeom prst="rect">
            <a:avLst/>
          </a:prstGeom>
          <a:noFill/>
        </p:spPr>
        <p:txBody>
          <a:bodyPr wrap="square" rtlCol="0">
            <a:spAutoFit/>
          </a:bodyPr>
          <a:lstStyle/>
          <a:p>
            <a:r>
              <a:rPr lang="en-US" sz="1400" i="1" dirty="0"/>
              <a:t>8.5 hours</a:t>
            </a:r>
          </a:p>
        </p:txBody>
      </p:sp>
      <p:sp>
        <p:nvSpPr>
          <p:cNvPr id="35" name="TextBox 34">
            <a:extLst>
              <a:ext uri="{FF2B5EF4-FFF2-40B4-BE49-F238E27FC236}">
                <a16:creationId xmlns:a16="http://schemas.microsoft.com/office/drawing/2014/main" id="{154CA0B1-85CF-F04C-8393-2CE3CD2D7617}"/>
              </a:ext>
            </a:extLst>
          </p:cNvPr>
          <p:cNvSpPr txBox="1"/>
          <p:nvPr/>
        </p:nvSpPr>
        <p:spPr>
          <a:xfrm>
            <a:off x="5105400" y="4800600"/>
            <a:ext cx="1223029" cy="307777"/>
          </a:xfrm>
          <a:prstGeom prst="rect">
            <a:avLst/>
          </a:prstGeom>
          <a:noFill/>
        </p:spPr>
        <p:txBody>
          <a:bodyPr wrap="square" rtlCol="0">
            <a:spAutoFit/>
          </a:bodyPr>
          <a:lstStyle/>
          <a:p>
            <a:r>
              <a:rPr lang="en-US" sz="1400" i="1" dirty="0"/>
              <a:t>0.5 hours</a:t>
            </a:r>
          </a:p>
        </p:txBody>
      </p:sp>
      <p:sp>
        <p:nvSpPr>
          <p:cNvPr id="36" name="TextBox 35">
            <a:extLst>
              <a:ext uri="{FF2B5EF4-FFF2-40B4-BE49-F238E27FC236}">
                <a16:creationId xmlns:a16="http://schemas.microsoft.com/office/drawing/2014/main" id="{25FED4C5-6768-7A4C-B406-D4BE9DDD70E9}"/>
              </a:ext>
            </a:extLst>
          </p:cNvPr>
          <p:cNvSpPr txBox="1"/>
          <p:nvPr/>
        </p:nvSpPr>
        <p:spPr>
          <a:xfrm>
            <a:off x="2480329" y="5357492"/>
            <a:ext cx="381000" cy="369332"/>
          </a:xfrm>
          <a:prstGeom prst="rect">
            <a:avLst/>
          </a:prstGeom>
          <a:noFill/>
        </p:spPr>
        <p:txBody>
          <a:bodyPr wrap="square" rtlCol="0">
            <a:spAutoFit/>
          </a:bodyPr>
          <a:lstStyle/>
          <a:p>
            <a:r>
              <a:rPr lang="en-US" b="1" dirty="0"/>
              <a:t>S</a:t>
            </a:r>
          </a:p>
        </p:txBody>
      </p:sp>
      <p:sp>
        <p:nvSpPr>
          <p:cNvPr id="37" name="Oval 36">
            <a:extLst>
              <a:ext uri="{FF2B5EF4-FFF2-40B4-BE49-F238E27FC236}">
                <a16:creationId xmlns:a16="http://schemas.microsoft.com/office/drawing/2014/main" id="{001E7FDB-9EC0-4149-A676-50668FA363EC}"/>
              </a:ext>
            </a:extLst>
          </p:cNvPr>
          <p:cNvSpPr/>
          <p:nvPr/>
        </p:nvSpPr>
        <p:spPr>
          <a:xfrm>
            <a:off x="2667000" y="5334000"/>
            <a:ext cx="1066800" cy="914400"/>
          </a:xfrm>
          <a:prstGeom prst="ellipse">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a:t>LAX-DFW</a:t>
            </a:r>
          </a:p>
          <a:p>
            <a:pPr algn="ctr"/>
            <a:r>
              <a:rPr lang="en-US" sz="1400" dirty="0"/>
              <a:t>10-1:30</a:t>
            </a:r>
          </a:p>
        </p:txBody>
      </p:sp>
      <p:cxnSp>
        <p:nvCxnSpPr>
          <p:cNvPr id="38" name="Straight Arrow Connector 37">
            <a:extLst>
              <a:ext uri="{FF2B5EF4-FFF2-40B4-BE49-F238E27FC236}">
                <a16:creationId xmlns:a16="http://schemas.microsoft.com/office/drawing/2014/main" id="{40674023-0E6A-F643-A433-B8D9425A4FC3}"/>
              </a:ext>
            </a:extLst>
          </p:cNvPr>
          <p:cNvCxnSpPr>
            <a:cxnSpLocks/>
            <a:stCxn id="37" idx="6"/>
            <a:endCxn id="19" idx="2"/>
          </p:cNvCxnSpPr>
          <p:nvPr/>
        </p:nvCxnSpPr>
        <p:spPr>
          <a:xfrm>
            <a:off x="3733800" y="5791200"/>
            <a:ext cx="10668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E00C5606-74F4-5C47-9743-153452AAC834}"/>
              </a:ext>
            </a:extLst>
          </p:cNvPr>
          <p:cNvSpPr txBox="1"/>
          <p:nvPr/>
        </p:nvSpPr>
        <p:spPr>
          <a:xfrm>
            <a:off x="3810000" y="5486400"/>
            <a:ext cx="1223029" cy="307777"/>
          </a:xfrm>
          <a:prstGeom prst="rect">
            <a:avLst/>
          </a:prstGeom>
          <a:noFill/>
        </p:spPr>
        <p:txBody>
          <a:bodyPr wrap="square" rtlCol="0">
            <a:spAutoFit/>
          </a:bodyPr>
          <a:lstStyle/>
          <a:p>
            <a:r>
              <a:rPr lang="en-US" sz="1400" i="1" dirty="0"/>
              <a:t>0.5 hours</a:t>
            </a:r>
          </a:p>
        </p:txBody>
      </p:sp>
      <p:sp>
        <p:nvSpPr>
          <p:cNvPr id="23" name="Rectangle 3">
            <a:extLst>
              <a:ext uri="{FF2B5EF4-FFF2-40B4-BE49-F238E27FC236}">
                <a16:creationId xmlns:a16="http://schemas.microsoft.com/office/drawing/2014/main" id="{93AB36EC-5AA6-644E-83A4-6CFB6E14A23B}"/>
              </a:ext>
            </a:extLst>
          </p:cNvPr>
          <p:cNvSpPr txBox="1">
            <a:spLocks noChangeArrowheads="1"/>
          </p:cNvSpPr>
          <p:nvPr>
            <p:custDataLst>
              <p:tags r:id="rId3"/>
            </p:custDataLst>
          </p:nvPr>
        </p:nvSpPr>
        <p:spPr>
          <a:xfrm>
            <a:off x="7965830" y="2895600"/>
            <a:ext cx="3768969" cy="3657600"/>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90000"/>
              </a:lnSpc>
              <a:buFont typeface="Arial" panose="020B0604020202020204" pitchFamily="34" charset="0"/>
              <a:buNone/>
            </a:pPr>
            <a:r>
              <a:rPr lang="en-US" altLang="en-US" sz="2000" dirty="0">
                <a:ea typeface="ＭＳ Ｐゴシック" panose="020B0600070205080204" pitchFamily="34" charset="-128"/>
              </a:rPr>
              <a:t>Better, but still </a:t>
            </a:r>
            <a:r>
              <a:rPr lang="en-US" altLang="en-US" sz="2000" b="1" i="1" u="sng" dirty="0">
                <a:ea typeface="ＭＳ Ｐゴシック" panose="020B0600070205080204" pitchFamily="34" charset="-128"/>
              </a:rPr>
              <a:t>some issues</a:t>
            </a:r>
            <a:r>
              <a:rPr lang="en-US" altLang="en-US" sz="2000" dirty="0">
                <a:ea typeface="ＭＳ Ｐゴシック" panose="020B0600070205080204" pitchFamily="34" charset="-128"/>
              </a:rPr>
              <a:t>:</a:t>
            </a:r>
          </a:p>
          <a:p>
            <a:pPr marL="0" indent="0">
              <a:lnSpc>
                <a:spcPct val="90000"/>
              </a:lnSpc>
              <a:buFont typeface="Arial" panose="020B0604020202020204" pitchFamily="34" charset="0"/>
              <a:buNone/>
            </a:pPr>
            <a:endParaRPr lang="en-US" altLang="en-US" sz="2000" dirty="0">
              <a:ea typeface="ＭＳ Ｐゴシック" panose="020B0600070205080204" pitchFamily="34" charset="-128"/>
            </a:endParaRPr>
          </a:p>
          <a:p>
            <a:pPr marL="0" indent="0">
              <a:lnSpc>
                <a:spcPct val="90000"/>
              </a:lnSpc>
              <a:buFont typeface="Arial" panose="020B0604020202020204" pitchFamily="34" charset="0"/>
              <a:buNone/>
            </a:pPr>
            <a:r>
              <a:rPr lang="en-US" altLang="en-US" sz="2000" dirty="0">
                <a:ea typeface="ＭＳ Ｐゴシック" panose="020B0600070205080204" pitchFamily="34" charset="-128"/>
              </a:rPr>
              <a:t>Multiple start and destination nodes. Would need to alter Dijkstra’s to run multiple times from each starting point. </a:t>
            </a:r>
          </a:p>
          <a:p>
            <a:pPr marL="0" indent="0">
              <a:lnSpc>
                <a:spcPct val="90000"/>
              </a:lnSpc>
              <a:buFont typeface="Arial" panose="020B0604020202020204" pitchFamily="34" charset="0"/>
              <a:buNone/>
            </a:pPr>
            <a:endParaRPr lang="en-US" altLang="en-US" sz="2000" dirty="0">
              <a:ea typeface="ＭＳ Ｐゴシック" panose="020B0600070205080204" pitchFamily="34" charset="-128"/>
            </a:endParaRPr>
          </a:p>
          <a:p>
            <a:pPr marL="0" indent="0">
              <a:lnSpc>
                <a:spcPct val="90000"/>
              </a:lnSpc>
              <a:buFont typeface="Arial" panose="020B0604020202020204" pitchFamily="34" charset="0"/>
              <a:buNone/>
            </a:pPr>
            <a:r>
              <a:rPr lang="en-US" altLang="en-US" sz="2000" dirty="0">
                <a:ea typeface="ＭＳ Ｐゴシック" panose="020B0600070205080204" pitchFamily="34" charset="-128"/>
              </a:rPr>
              <a:t>Can we make this even better?</a:t>
            </a:r>
          </a:p>
        </p:txBody>
      </p:sp>
    </p:spTree>
    <p:extLst>
      <p:ext uri="{BB962C8B-B14F-4D97-AF65-F5344CB8AC3E}">
        <p14:creationId xmlns:p14="http://schemas.microsoft.com/office/powerpoint/2010/main" val="37351024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CS4102-SlimGra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S4102-SlimGray" id="{0C9D6FD0-6105-1D4A-B9A3-9200ED4C5EEE}" vid="{94664388-EB31-D042-8A81-6F2F7AEB9E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CS4102-SlimGray</Template>
  <TotalTime>0</TotalTime>
  <Words>1681</Words>
  <Application>Microsoft Office PowerPoint</Application>
  <PresentationFormat>Widescreen</PresentationFormat>
  <Paragraphs>263</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Helvetica Neue Thin</vt:lpstr>
      <vt:lpstr>CS4102-SlimGray</vt:lpstr>
      <vt:lpstr>Graphs: Sample Problems</vt:lpstr>
      <vt:lpstr>Problem 1: Airline Flights</vt:lpstr>
      <vt:lpstr>Problem Description!</vt:lpstr>
      <vt:lpstr>Problem Description!</vt:lpstr>
      <vt:lpstr>Possible Solution</vt:lpstr>
      <vt:lpstr>Possible Solution</vt:lpstr>
      <vt:lpstr>Possible Solution</vt:lpstr>
      <vt:lpstr>Possible Solution</vt:lpstr>
      <vt:lpstr>Possible Solution</vt:lpstr>
      <vt:lpstr>Possible Solution</vt:lpstr>
      <vt:lpstr>Problem 2: Water Jugs</vt:lpstr>
      <vt:lpstr>Problem Description!</vt:lpstr>
      <vt:lpstr>Problem Description!</vt:lpstr>
      <vt:lpstr>Problem Representation!</vt:lpstr>
      <vt:lpstr>Problem Representation!</vt:lpstr>
      <vt:lpstr>Problem Solution!</vt:lpstr>
      <vt:lpstr>Problem Solution!</vt:lpstr>
      <vt:lpstr>Lesson Summary</vt:lpstr>
      <vt:lpstr>Key Takeaways!</vt:lpstr>
    </vt:vector>
  </TitlesOfParts>
  <Company>UVA SEAS Computer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njb2b</dc:creator>
  <cp:lastModifiedBy>David Blaser</cp:lastModifiedBy>
  <cp:revision>3223</cp:revision>
  <cp:lastPrinted>2020-04-22T19:51:18Z</cp:lastPrinted>
  <dcterms:created xsi:type="dcterms:W3CDTF">2017-08-21T20:54:06Z</dcterms:created>
  <dcterms:modified xsi:type="dcterms:W3CDTF">2022-09-16T18:26:39Z</dcterms:modified>
</cp:coreProperties>
</file>