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17"/>
  </p:notesMasterIdLst>
  <p:sldIdLst>
    <p:sldId id="256" r:id="rId2"/>
    <p:sldId id="282" r:id="rId3"/>
    <p:sldId id="283" r:id="rId4"/>
    <p:sldId id="308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07" r:id="rId15"/>
    <p:sldId id="31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18"/>
    <p:restoredTop sz="94673"/>
  </p:normalViewPr>
  <p:slideViewPr>
    <p:cSldViewPr snapToGrid="0" snapToObjects="1">
      <p:cViewPr varScale="1">
        <p:scale>
          <a:sx n="137" d="100"/>
          <a:sy n="137" d="100"/>
        </p:scale>
        <p:origin x="12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9/26/25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2187E646-EABA-32F4-6EBE-F5981C1EE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FD9FBDB5-803C-07C7-FC16-14A799618D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6806A5CC-D77E-9154-0316-A1C28986A6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63674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12BAAFBE-5103-2EDD-1980-4B404CB33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E8538B56-95CA-C985-7DCD-8C8FE6BDFE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1235AEDC-209F-EB10-61CA-423F6AF33B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587557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F794368B-B18F-BE8C-BAEB-72D65C61D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5973A222-6608-4117-2F13-18AC55CAF7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5CA0DCF7-8525-3BBB-34BE-AED2B1987A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870204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27E686EA-C358-8DD2-4695-D22DA126E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72B59A6D-A82F-1828-FE41-00346C3FE2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5819BB08-A5F3-3CAE-684F-9626CE473F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08455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5" name="Google Shape;2045;g32d31cc498b_0_9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6" name="Google Shape;2046;g32d31cc498b_0_9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" name="Google Shape;1373;g32d31cc498b_1_7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4" name="Google Shape;1374;g32d31cc498b_1_7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7D453E9E-AA7C-A273-5B20-80377BE02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51E07D91-301D-E04B-524B-75B5685CB8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6FC910A4-9D25-21FA-A033-F2768F6C94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1904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52D7BD7A-2DFB-2639-2C47-47C1DCA66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9CE48BF3-1ADA-7B4E-C0A2-4E1C2FE114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8FD7DA9D-B2E2-18E6-D46B-C8271A2E5E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78590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196D7883-1751-6ADD-B681-05AAEC283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0A090BC8-4D55-7CB1-B31D-3A3E9C254D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BDA70140-5ECE-17F4-09CE-73311F4AB2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13253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579C9084-075B-706C-BFC6-7F45F79DC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E629B520-486D-8810-F986-5582F5B108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E6CB0A95-4536-74EE-5154-A4C965E123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28460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19C8796B-4574-BFC1-A4E9-65F9B63F7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FBA3635A-897C-F779-8048-9A94BAD28E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E3FF5FE4-696E-78F6-17C9-761AF4259B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60422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>
          <a:extLst>
            <a:ext uri="{FF2B5EF4-FFF2-40B4-BE49-F238E27FC236}">
              <a16:creationId xmlns:a16="http://schemas.microsoft.com/office/drawing/2014/main" id="{E0302C42-D150-5C40-9A27-EA0A76D21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8:notes">
            <a:extLst>
              <a:ext uri="{FF2B5EF4-FFF2-40B4-BE49-F238E27FC236}">
                <a16:creationId xmlns:a16="http://schemas.microsoft.com/office/drawing/2014/main" id="{3653062E-E174-F34B-1BA6-2910DC2D94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1" name="Google Shape;1381;p28:notes">
            <a:extLst>
              <a:ext uri="{FF2B5EF4-FFF2-40B4-BE49-F238E27FC236}">
                <a16:creationId xmlns:a16="http://schemas.microsoft.com/office/drawing/2014/main" id="{AAC6B79C-9810-B48C-8369-AEF0D8DF38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8053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9C194EE-FA60-F34D-86F8-966C052D377B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0AF6-319A-5F40-9833-4B84B09CD206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25DA-808D-D44E-B46C-CE2C1DC20748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BE9B-AD7A-984B-94FE-2F7F29A5BBF8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5745-726D-9046-9931-CD1599AD73F7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7CF5C-AE42-BF48-A0B5-6B0B1C66B68B}" type="datetime1">
              <a:rPr lang="en-US" smtClean="0"/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B449-641C-BC41-821D-A63EBD8B29DA}" type="datetime1">
              <a:rPr lang="en-US" smtClean="0"/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5CF8-D751-264B-A1E9-AB57E56A64D6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80A9-66F6-784A-AE29-24D484B6929E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B64A-21DB-1A49-8B83-7A247B6A00D7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F905-A50D-4249-A0C4-91909633BBDD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99BB-53AF-A84C-9B6C-6C8C2DFEE567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CF23-BD3E-F444-8612-0E18B13F1EBE}" type="datetime1">
              <a:rPr lang="en-US" smtClean="0"/>
              <a:t>9/26/25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EB86-ACD1-CD49-B729-6BFA3C98D8C5}" type="datetime1">
              <a:rPr lang="en-US" smtClean="0"/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68A6-240C-9843-8C3B-5A9AB5369164}" type="datetime1">
              <a:rPr lang="en-US" smtClean="0"/>
              <a:t>9/26/25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C52-ECF4-5042-9C00-3AC23BCA8442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A6050-3268-BA43-9E83-9F5CB0775FC6}" type="datetime1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8EED1-372D-8A44-BBA9-4B4EE45DC7FD}" type="datetime1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8.png"/><Relationship Id="rId3" Type="http://schemas.openxmlformats.org/officeDocument/2006/relationships/image" Target="../media/image21.png"/><Relationship Id="rId7" Type="http://schemas.openxmlformats.org/officeDocument/2006/relationships/image" Target="../media/image15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26.png"/><Relationship Id="rId5" Type="http://schemas.openxmlformats.org/officeDocument/2006/relationships/image" Target="../media/image23.png"/><Relationship Id="rId10" Type="http://schemas.openxmlformats.org/officeDocument/2006/relationships/image" Target="../media/image25.png"/><Relationship Id="rId4" Type="http://schemas.openxmlformats.org/officeDocument/2006/relationships/image" Target="../media/image22.png"/><Relationship Id="rId9" Type="http://schemas.openxmlformats.org/officeDocument/2006/relationships/image" Target="../media/image13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Karatsuba Multiplication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F67535A7-F6F5-71BC-221D-05D379F75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AE3EA628-486F-9E98-AFAA-35FABEF5E5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D80F20DE-9EAA-A0FC-AAD6-A112CA44E7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238953" y="1593870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Remove recursive calls!</a:t>
            </a:r>
            <a:endParaRPr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1C4E11-1722-2CCB-2FDB-DC7E26BA8928}"/>
                  </a:ext>
                </a:extLst>
              </p:cNvPr>
              <p:cNvSpPr txBox="1"/>
              <p:nvPr/>
            </p:nvSpPr>
            <p:spPr>
              <a:xfrm>
                <a:off x="3238953" y="2596593"/>
                <a:ext cx="5714093" cy="682174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𝐴𝐷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1C4E11-1722-2CCB-2FDB-DC7E26BA8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953" y="2596593"/>
                <a:ext cx="5714093" cy="6821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59BBE7-1A21-EFAA-5F61-2A3BA0967843}"/>
              </a:ext>
            </a:extLst>
          </p:cNvPr>
          <p:cNvCxnSpPr/>
          <p:nvPr/>
        </p:nvCxnSpPr>
        <p:spPr>
          <a:xfrm>
            <a:off x="8343446" y="3429000"/>
            <a:ext cx="914400" cy="68825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66E88E4-CB03-6B6C-913F-595CE9C2A996}"/>
              </a:ext>
            </a:extLst>
          </p:cNvPr>
          <p:cNvSpPr txBox="1"/>
          <p:nvPr/>
        </p:nvSpPr>
        <p:spPr>
          <a:xfrm>
            <a:off x="8129119" y="4267491"/>
            <a:ext cx="2257454" cy="64633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These recursive calls cannot be avoided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9BC9BBD-7A9F-215F-6606-F6D4971F65D0}"/>
              </a:ext>
            </a:extLst>
          </p:cNvPr>
          <p:cNvCxnSpPr>
            <a:cxnSpLocks/>
          </p:cNvCxnSpPr>
          <p:nvPr/>
        </p:nvCxnSpPr>
        <p:spPr>
          <a:xfrm flipH="1">
            <a:off x="5831304" y="3429000"/>
            <a:ext cx="726812" cy="1011423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8B6CFA8-006D-B1B2-C14C-A3063A702B21}"/>
              </a:ext>
            </a:extLst>
          </p:cNvPr>
          <p:cNvSpPr txBox="1"/>
          <p:nvPr/>
        </p:nvSpPr>
        <p:spPr>
          <a:xfrm>
            <a:off x="4702577" y="4590656"/>
            <a:ext cx="225745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Can we simplify this from two to one recursive call?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86799C0-ECB5-17D6-4B75-086CCD3B1C41}"/>
              </a:ext>
            </a:extLst>
          </p:cNvPr>
          <p:cNvGrpSpPr/>
          <p:nvPr/>
        </p:nvGrpSpPr>
        <p:grpSpPr>
          <a:xfrm>
            <a:off x="613985" y="1761831"/>
            <a:ext cx="2323101" cy="1290118"/>
            <a:chOff x="7124083" y="2811322"/>
            <a:chExt cx="2323101" cy="1290118"/>
          </a:xfrm>
        </p:grpSpPr>
        <p:sp>
          <p:nvSpPr>
            <p:cNvPr id="7" name="Google Shape;1384;p28">
              <a:extLst>
                <a:ext uri="{FF2B5EF4-FFF2-40B4-BE49-F238E27FC236}">
                  <a16:creationId xmlns:a16="http://schemas.microsoft.com/office/drawing/2014/main" id="{C72A81CC-AF12-DB54-288E-AFF56C9B2BF4}"/>
                </a:ext>
              </a:extLst>
            </p:cNvPr>
            <p:cNvSpPr txBox="1">
              <a:spLocks/>
            </p:cNvSpPr>
            <p:nvPr/>
          </p:nvSpPr>
          <p:spPr>
            <a:xfrm>
              <a:off x="7338761" y="336817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24B4A2D-BEF6-25A4-98D5-0EB58C7AA1C8}"/>
                </a:ext>
              </a:extLst>
            </p:cNvPr>
            <p:cNvCxnSpPr>
              <a:cxnSpLocks/>
            </p:cNvCxnSpPr>
            <p:nvPr/>
          </p:nvCxnSpPr>
          <p:spPr>
            <a:xfrm>
              <a:off x="7124083" y="408085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AC7D5C34-4490-4EE3-B0B0-03E5A510D672}"/>
                </a:ext>
              </a:extLst>
            </p:cNvPr>
            <p:cNvSpPr/>
            <p:nvPr/>
          </p:nvSpPr>
          <p:spPr>
            <a:xfrm>
              <a:off x="7961860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BD25B114-7B92-884E-9698-E48FB3A74E96}"/>
                </a:ext>
              </a:extLst>
            </p:cNvPr>
            <p:cNvSpPr/>
            <p:nvPr/>
          </p:nvSpPr>
          <p:spPr>
            <a:xfrm>
              <a:off x="8617678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99415CF6-C6F0-8C39-1F19-2756AC9F02BC}"/>
                </a:ext>
              </a:extLst>
            </p:cNvPr>
            <p:cNvSpPr/>
            <p:nvPr/>
          </p:nvSpPr>
          <p:spPr>
            <a:xfrm>
              <a:off x="7966816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23DF24B8-6691-53C6-13EC-2ECF0493EE7F}"/>
                </a:ext>
              </a:extLst>
            </p:cNvPr>
            <p:cNvSpPr/>
            <p:nvPr/>
          </p:nvSpPr>
          <p:spPr>
            <a:xfrm>
              <a:off x="8622634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8300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398D3E7A-7BE1-36E3-1B71-4CAFD954A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714420DC-8A40-7632-F630-03DFC4A8CD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AFE3A14D-036C-9B72-4866-8F0615257D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238953" y="1593870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Remove recursive calls!</a:t>
            </a:r>
            <a:endParaRPr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196F523-4433-2344-5FCE-A1527A8C98E8}"/>
                  </a:ext>
                </a:extLst>
              </p:cNvPr>
              <p:cNvSpPr txBox="1"/>
              <p:nvPr/>
            </p:nvSpPr>
            <p:spPr>
              <a:xfrm>
                <a:off x="3238953" y="2596593"/>
                <a:ext cx="5714093" cy="682174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𝐴𝐷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196F523-4433-2344-5FCE-A1527A8C9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953" y="2596593"/>
                <a:ext cx="5714093" cy="6821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6FF030F-05F8-338C-7855-17AB47AA3981}"/>
              </a:ext>
            </a:extLst>
          </p:cNvPr>
          <p:cNvCxnSpPr>
            <a:cxnSpLocks/>
          </p:cNvCxnSpPr>
          <p:nvPr/>
        </p:nvCxnSpPr>
        <p:spPr>
          <a:xfrm flipH="1">
            <a:off x="9450299" y="3184358"/>
            <a:ext cx="375538" cy="44067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E4AA08D7-1063-66AD-0855-A3B59F1A6830}"/>
              </a:ext>
            </a:extLst>
          </p:cNvPr>
          <p:cNvSpPr txBox="1"/>
          <p:nvPr/>
        </p:nvSpPr>
        <p:spPr>
          <a:xfrm>
            <a:off x="9469963" y="2218804"/>
            <a:ext cx="2257454" cy="92333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Already doing this calls, so don’t have to recompute them!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043BEDA-72B0-5618-DFF7-1B65E21F3293}"/>
              </a:ext>
            </a:extLst>
          </p:cNvPr>
          <p:cNvCxnSpPr>
            <a:cxnSpLocks/>
          </p:cNvCxnSpPr>
          <p:nvPr/>
        </p:nvCxnSpPr>
        <p:spPr>
          <a:xfrm>
            <a:off x="8086939" y="4433333"/>
            <a:ext cx="732596" cy="659777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5EB1B6D-84B1-350B-1F76-7C48B049FCCC}"/>
              </a:ext>
            </a:extLst>
          </p:cNvPr>
          <p:cNvSpPr txBox="1"/>
          <p:nvPr/>
        </p:nvSpPr>
        <p:spPr>
          <a:xfrm>
            <a:off x="8417319" y="5239031"/>
            <a:ext cx="2257454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is what we are looking for, so let’s simplify the expression and solve for AD+BC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C1B8B80-1CAC-3C9E-A373-9068AECDC019}"/>
              </a:ext>
            </a:extLst>
          </p:cNvPr>
          <p:cNvGrpSpPr/>
          <p:nvPr/>
        </p:nvGrpSpPr>
        <p:grpSpPr>
          <a:xfrm>
            <a:off x="613985" y="1761831"/>
            <a:ext cx="2323101" cy="1290118"/>
            <a:chOff x="7124083" y="2811322"/>
            <a:chExt cx="2323101" cy="1290118"/>
          </a:xfrm>
        </p:grpSpPr>
        <p:sp>
          <p:nvSpPr>
            <p:cNvPr id="6" name="Google Shape;1384;p28">
              <a:extLst>
                <a:ext uri="{FF2B5EF4-FFF2-40B4-BE49-F238E27FC236}">
                  <a16:creationId xmlns:a16="http://schemas.microsoft.com/office/drawing/2014/main" id="{77576276-BE73-FD50-6439-777D0C1CDC39}"/>
                </a:ext>
              </a:extLst>
            </p:cNvPr>
            <p:cNvSpPr txBox="1">
              <a:spLocks/>
            </p:cNvSpPr>
            <p:nvPr/>
          </p:nvSpPr>
          <p:spPr>
            <a:xfrm>
              <a:off x="7338761" y="336817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51A94CD-47DD-D0C9-FC39-BAAD810560B6}"/>
                </a:ext>
              </a:extLst>
            </p:cNvPr>
            <p:cNvCxnSpPr>
              <a:cxnSpLocks/>
            </p:cNvCxnSpPr>
            <p:nvPr/>
          </p:nvCxnSpPr>
          <p:spPr>
            <a:xfrm>
              <a:off x="7124083" y="408085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128F68A9-68C9-5EFD-9DB6-775250A8B1CD}"/>
                </a:ext>
              </a:extLst>
            </p:cNvPr>
            <p:cNvSpPr/>
            <p:nvPr/>
          </p:nvSpPr>
          <p:spPr>
            <a:xfrm>
              <a:off x="7961860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161833D7-B93E-77BC-133D-25D18AB2785F}"/>
                </a:ext>
              </a:extLst>
            </p:cNvPr>
            <p:cNvSpPr/>
            <p:nvPr/>
          </p:nvSpPr>
          <p:spPr>
            <a:xfrm>
              <a:off x="8617678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7226DD59-7879-C01F-37ED-362963EF31C3}"/>
                </a:ext>
              </a:extLst>
            </p:cNvPr>
            <p:cNvSpPr/>
            <p:nvPr/>
          </p:nvSpPr>
          <p:spPr>
            <a:xfrm>
              <a:off x="7966816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DCECFF85-C71F-DF93-9118-BEAB1F9A9EA1}"/>
                </a:ext>
              </a:extLst>
            </p:cNvPr>
            <p:cNvSpPr/>
            <p:nvPr/>
          </p:nvSpPr>
          <p:spPr>
            <a:xfrm>
              <a:off x="8622634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97FB665-A8BD-76CF-162B-45D4C3636675}"/>
                  </a:ext>
                </a:extLst>
              </p:cNvPr>
              <p:cNvSpPr txBox="1"/>
              <p:nvPr/>
            </p:nvSpPr>
            <p:spPr>
              <a:xfrm>
                <a:off x="2405668" y="3764192"/>
                <a:ext cx="7380661" cy="523220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𝐴𝐷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97FB665-A8BD-76CF-162B-45D4C36366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668" y="3764192"/>
                <a:ext cx="7380661" cy="523220"/>
              </a:xfrm>
              <a:prstGeom prst="rect">
                <a:avLst/>
              </a:prstGeom>
              <a:blipFill>
                <a:blip r:embed="rId4"/>
                <a:stretch>
                  <a:fillRect b="-4651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1036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B514ADA8-3B20-00FD-0095-6462F17A3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11C5C155-D8C5-C935-709D-7114DAB5E4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E611339E-CAE3-9934-3FA7-3DD320AC64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238953" y="1593870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Remove recursive calls!</a:t>
            </a:r>
            <a:endParaRPr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8CF8B0F-610D-4650-E63B-EBD236E582F3}"/>
                  </a:ext>
                </a:extLst>
              </p:cNvPr>
              <p:cNvSpPr txBox="1"/>
              <p:nvPr/>
            </p:nvSpPr>
            <p:spPr>
              <a:xfrm>
                <a:off x="3238953" y="2596593"/>
                <a:ext cx="5714093" cy="682174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𝐴𝐷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8CF8B0F-610D-4650-E63B-EBD236E58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953" y="2596593"/>
                <a:ext cx="5714093" cy="6821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037E823-D10C-D3F5-4588-DDAF7236CC03}"/>
              </a:ext>
            </a:extLst>
          </p:cNvPr>
          <p:cNvCxnSpPr>
            <a:cxnSpLocks/>
          </p:cNvCxnSpPr>
          <p:nvPr/>
        </p:nvCxnSpPr>
        <p:spPr>
          <a:xfrm>
            <a:off x="7171985" y="5320770"/>
            <a:ext cx="339860" cy="51243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3221042-4F63-7CC8-E2E2-53B3938D54AC}"/>
              </a:ext>
            </a:extLst>
          </p:cNvPr>
          <p:cNvSpPr txBox="1"/>
          <p:nvPr/>
        </p:nvSpPr>
        <p:spPr>
          <a:xfrm>
            <a:off x="5507926" y="5894122"/>
            <a:ext cx="578933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Right side has three multiplications, but two of them we are having to do anyway! So only one extra call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89A00CD-922D-8FE3-9F37-EA7078972DEB}"/>
              </a:ext>
            </a:extLst>
          </p:cNvPr>
          <p:cNvGrpSpPr/>
          <p:nvPr/>
        </p:nvGrpSpPr>
        <p:grpSpPr>
          <a:xfrm>
            <a:off x="613985" y="1761831"/>
            <a:ext cx="2323101" cy="1290118"/>
            <a:chOff x="7124083" y="2811322"/>
            <a:chExt cx="2323101" cy="1290118"/>
          </a:xfrm>
        </p:grpSpPr>
        <p:sp>
          <p:nvSpPr>
            <p:cNvPr id="6" name="Google Shape;1384;p28">
              <a:extLst>
                <a:ext uri="{FF2B5EF4-FFF2-40B4-BE49-F238E27FC236}">
                  <a16:creationId xmlns:a16="http://schemas.microsoft.com/office/drawing/2014/main" id="{9E374321-7495-B4E5-59DE-529FD4C334B1}"/>
                </a:ext>
              </a:extLst>
            </p:cNvPr>
            <p:cNvSpPr txBox="1">
              <a:spLocks/>
            </p:cNvSpPr>
            <p:nvPr/>
          </p:nvSpPr>
          <p:spPr>
            <a:xfrm>
              <a:off x="7338761" y="336817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06ADD45-FB3F-05B8-7806-93C47CF5D945}"/>
                </a:ext>
              </a:extLst>
            </p:cNvPr>
            <p:cNvCxnSpPr>
              <a:cxnSpLocks/>
            </p:cNvCxnSpPr>
            <p:nvPr/>
          </p:nvCxnSpPr>
          <p:spPr>
            <a:xfrm>
              <a:off x="7124083" y="408085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3320DDDC-250C-6B32-D1F7-B256D0212636}"/>
                </a:ext>
              </a:extLst>
            </p:cNvPr>
            <p:cNvSpPr/>
            <p:nvPr/>
          </p:nvSpPr>
          <p:spPr>
            <a:xfrm>
              <a:off x="7961860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5F182DA7-D59B-8309-B1CF-0B96685C28AE}"/>
                </a:ext>
              </a:extLst>
            </p:cNvPr>
            <p:cNvSpPr/>
            <p:nvPr/>
          </p:nvSpPr>
          <p:spPr>
            <a:xfrm>
              <a:off x="8617678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E1179D6A-D02D-51D8-00C5-1C5FFDB6F82F}"/>
                </a:ext>
              </a:extLst>
            </p:cNvPr>
            <p:cNvSpPr/>
            <p:nvPr/>
          </p:nvSpPr>
          <p:spPr>
            <a:xfrm>
              <a:off x="7966816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68DC227C-BB53-6466-AFB4-E9B66E65453D}"/>
                </a:ext>
              </a:extLst>
            </p:cNvPr>
            <p:cNvSpPr/>
            <p:nvPr/>
          </p:nvSpPr>
          <p:spPr>
            <a:xfrm>
              <a:off x="8622634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976617E-1ECD-C5F8-C027-7A584640164A}"/>
                  </a:ext>
                </a:extLst>
              </p:cNvPr>
              <p:cNvSpPr txBox="1"/>
              <p:nvPr/>
            </p:nvSpPr>
            <p:spPr>
              <a:xfrm>
                <a:off x="2405668" y="3764192"/>
                <a:ext cx="7380661" cy="523220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𝐴𝐷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976617E-1ECD-C5F8-C027-7A5846401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668" y="3764192"/>
                <a:ext cx="7380661" cy="523220"/>
              </a:xfrm>
              <a:prstGeom prst="rect">
                <a:avLst/>
              </a:prstGeom>
              <a:blipFill>
                <a:blip r:embed="rId4"/>
                <a:stretch>
                  <a:fillRect b="-4651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06BE0C3-B730-3B5F-EA06-C3388F2BFB1B}"/>
                  </a:ext>
                </a:extLst>
              </p:cNvPr>
              <p:cNvSpPr txBox="1"/>
              <p:nvPr/>
            </p:nvSpPr>
            <p:spPr>
              <a:xfrm>
                <a:off x="2022707" y="4687928"/>
                <a:ext cx="8134509" cy="523220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𝐴𝐷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 × 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>
                  <a:solidFill>
                    <a:schemeClr val="tx1">
                      <a:lumMod val="9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06BE0C3-B730-3B5F-EA06-C3388F2BFB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707" y="4687928"/>
                <a:ext cx="8134509" cy="523220"/>
              </a:xfrm>
              <a:prstGeom prst="rect">
                <a:avLst/>
              </a:prstGeom>
              <a:blipFill>
                <a:blip r:embed="rId5"/>
                <a:stretch>
                  <a:fillRect b="-20930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6833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C151725B-07CD-6FC8-091A-2CE69177C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B6635AF7-9353-EE3B-5F4D-C099E58591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4" name="Google Shape;1384;p28">
                <a:extLst>
                  <a:ext uri="{FF2B5EF4-FFF2-40B4-BE49-F238E27FC236}">
                    <a16:creationId xmlns:a16="http://schemas.microsoft.com/office/drawing/2014/main" id="{87AD397E-C25A-0047-4B30-61614F498EF7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698177" y="3817511"/>
                <a:ext cx="5714094" cy="712686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91425" tIns="45700" rIns="91425" bIns="45700" anchor="ctr" anchorCtr="0">
                <a:normAutofit/>
              </a:bodyPr>
              <a:lstStyle/>
              <a:p>
                <a:pPr marL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i="1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84" name="Google Shape;1384;p28">
                <a:extLst>
                  <a:ext uri="{FF2B5EF4-FFF2-40B4-BE49-F238E27FC236}">
                    <a16:creationId xmlns:a16="http://schemas.microsoft.com/office/drawing/2014/main" id="{87AD397E-C25A-0047-4B30-61614F498EF7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98177" y="3817511"/>
                <a:ext cx="5714094" cy="712686"/>
              </a:xfrm>
              <a:prstGeom prst="rect">
                <a:avLst/>
              </a:prstGeom>
              <a:blipFill>
                <a:blip r:embed="rId3"/>
                <a:stretch>
                  <a:fillRect b="-3448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12424CA-73C5-1770-6915-BD96EF335865}"/>
                  </a:ext>
                </a:extLst>
              </p:cNvPr>
              <p:cNvSpPr txBox="1"/>
              <p:nvPr/>
            </p:nvSpPr>
            <p:spPr>
              <a:xfrm>
                <a:off x="2698178" y="2037970"/>
                <a:ext cx="8599086" cy="716735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n w="0"/>
                              <a:solidFill>
                                <a:schemeClr val="accent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0" smtClean="0">
                              <a:ln w="0"/>
                              <a:solidFill>
                                <a:schemeClr val="accent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sz="2800" b="0" i="0" smtClean="0">
                              <a:ln w="0"/>
                              <a:solidFill>
                                <a:schemeClr val="accent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n</m:t>
                          </m:r>
                        </m:sup>
                      </m:sSup>
                      <m:d>
                        <m:d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AC</m:t>
                          </m:r>
                        </m:e>
                      </m:d>
                      <m:r>
                        <a:rPr lang="en-US" sz="2800" b="0" i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en-US" sz="28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num>
                            <m:den>
                              <m:r>
                                <a:rPr lang="en-US" sz="28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sz="2800" b="0" i="0">
                                  <a:ln w="0"/>
                                  <a:solidFill>
                                    <a:schemeClr val="accent1"/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</m:d>
                          <m:r>
                            <a:rPr lang="en-US" sz="2800" b="0" i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 × 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a:rPr lang="en-US" sz="2800" b="0" i="0">
                                  <a:ln w="0"/>
                                  <a:solidFill>
                                    <a:schemeClr val="accent1"/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d>
                          <m:r>
                            <a:rPr lang="en-US" sz="2800" b="0" i="0">
                              <a:ln w="0"/>
                              <a:solidFill>
                                <a:schemeClr val="accent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AC</m:t>
                          </m:r>
                          <m:r>
                            <a:rPr lang="en-US" sz="2800" b="0" i="0">
                              <a:ln w="0"/>
                              <a:solidFill>
                                <a:schemeClr val="accent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BD</m:t>
                          </m:r>
                        </m:e>
                      </m:d>
                      <m:r>
                        <a:rPr lang="en-US" sz="2800" b="0" i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BD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12424CA-73C5-1770-6915-BD96EF335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178" y="2037970"/>
                <a:ext cx="8599086" cy="716735"/>
              </a:xfrm>
              <a:prstGeom prst="rect">
                <a:avLst/>
              </a:prstGeom>
              <a:blipFill>
                <a:blip r:embed="rId4"/>
                <a:stretch>
                  <a:fillRect b="-118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0325C-4457-E6E3-D0C2-E8C7B714B656}"/>
              </a:ext>
            </a:extLst>
          </p:cNvPr>
          <p:cNvCxnSpPr>
            <a:cxnSpLocks/>
          </p:cNvCxnSpPr>
          <p:nvPr/>
        </p:nvCxnSpPr>
        <p:spPr>
          <a:xfrm>
            <a:off x="6837688" y="4721001"/>
            <a:ext cx="339860" cy="51243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223203A1-1EF8-011F-09ED-FFB8DA0F81CC}"/>
              </a:ext>
            </a:extLst>
          </p:cNvPr>
          <p:cNvGrpSpPr/>
          <p:nvPr/>
        </p:nvGrpSpPr>
        <p:grpSpPr>
          <a:xfrm>
            <a:off x="309182" y="1712670"/>
            <a:ext cx="2323101" cy="1290118"/>
            <a:chOff x="7124083" y="2811322"/>
            <a:chExt cx="2323101" cy="1290118"/>
          </a:xfrm>
        </p:grpSpPr>
        <p:sp>
          <p:nvSpPr>
            <p:cNvPr id="6" name="Google Shape;1384;p28">
              <a:extLst>
                <a:ext uri="{FF2B5EF4-FFF2-40B4-BE49-F238E27FC236}">
                  <a16:creationId xmlns:a16="http://schemas.microsoft.com/office/drawing/2014/main" id="{C344A5C9-388E-C768-5574-DB20ADEFE23B}"/>
                </a:ext>
              </a:extLst>
            </p:cNvPr>
            <p:cNvSpPr txBox="1">
              <a:spLocks/>
            </p:cNvSpPr>
            <p:nvPr/>
          </p:nvSpPr>
          <p:spPr>
            <a:xfrm>
              <a:off x="7338761" y="336817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4D9F052-C6BD-A7FF-E807-4FB907D1A583}"/>
                </a:ext>
              </a:extLst>
            </p:cNvPr>
            <p:cNvCxnSpPr>
              <a:cxnSpLocks/>
            </p:cNvCxnSpPr>
            <p:nvPr/>
          </p:nvCxnSpPr>
          <p:spPr>
            <a:xfrm>
              <a:off x="7124083" y="408085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E1A7F7D4-8C8E-87A0-C414-DBAA827217AF}"/>
                </a:ext>
              </a:extLst>
            </p:cNvPr>
            <p:cNvSpPr/>
            <p:nvPr/>
          </p:nvSpPr>
          <p:spPr>
            <a:xfrm>
              <a:off x="7961860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1F4C19ED-2AB5-30CC-52B2-2E282A8E0225}"/>
                </a:ext>
              </a:extLst>
            </p:cNvPr>
            <p:cNvSpPr/>
            <p:nvPr/>
          </p:nvSpPr>
          <p:spPr>
            <a:xfrm>
              <a:off x="8617678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B4FD54AA-4942-7D15-B437-BC7EB4055F37}"/>
                </a:ext>
              </a:extLst>
            </p:cNvPr>
            <p:cNvSpPr/>
            <p:nvPr/>
          </p:nvSpPr>
          <p:spPr>
            <a:xfrm>
              <a:off x="7966816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51935561-C1FC-3FD7-FB83-49D6801C69B3}"/>
                </a:ext>
              </a:extLst>
            </p:cNvPr>
            <p:cNvSpPr/>
            <p:nvPr/>
          </p:nvSpPr>
          <p:spPr>
            <a:xfrm>
              <a:off x="8622634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E1EE648-685E-43B9-CE08-BEBCFDE77641}"/>
              </a:ext>
            </a:extLst>
          </p:cNvPr>
          <p:cNvSpPr txBox="1"/>
          <p:nvPr/>
        </p:nvSpPr>
        <p:spPr>
          <a:xfrm>
            <a:off x="2698176" y="3422924"/>
            <a:ext cx="220518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Recurrence becomes: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2D13EF-A8D2-A330-B8A2-8850BA74E68D}"/>
              </a:ext>
            </a:extLst>
          </p:cNvPr>
          <p:cNvSpPr txBox="1"/>
          <p:nvPr/>
        </p:nvSpPr>
        <p:spPr>
          <a:xfrm>
            <a:off x="2698177" y="1652800"/>
            <a:ext cx="180499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Final equation: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29DE3E7-AA47-4CC8-DE4B-138335C7068D}"/>
                  </a:ext>
                </a:extLst>
              </p:cNvPr>
              <p:cNvSpPr txBox="1"/>
              <p:nvPr/>
            </p:nvSpPr>
            <p:spPr>
              <a:xfrm>
                <a:off x="7270004" y="5049092"/>
                <a:ext cx="4096086" cy="1500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Master theorem gets us: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=1.585</m:t>
                        </m:r>
                      </m:e>
                    </m:func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1.585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b="1" dirty="0"/>
                  <a:t>Case 1: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𝚯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𝟓𝟖𝟓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	//Better!!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29DE3E7-AA47-4CC8-DE4B-138335C70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004" y="5049092"/>
                <a:ext cx="4096086" cy="1500988"/>
              </a:xfrm>
              <a:prstGeom prst="rect">
                <a:avLst/>
              </a:prstGeom>
              <a:blipFill>
                <a:blip r:embed="rId5"/>
                <a:stretch>
                  <a:fillRect l="-1235" t="-1681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3695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" name="Google Shape;2048;g32d31cc498b_0_95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304800"/>
            <a:ext cx="10235400" cy="6190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0" name="Google Shape;2050;g32d31cc498b_0_958"/>
          <p:cNvSpPr txBox="1"/>
          <p:nvPr/>
        </p:nvSpPr>
        <p:spPr>
          <a:xfrm>
            <a:off x="9430338" y="1219200"/>
            <a:ext cx="646500" cy="523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2051" name="Google Shape;2051;g32d31cc498b_0_958"/>
          <p:cNvSpPr txBox="1"/>
          <p:nvPr/>
        </p:nvSpPr>
        <p:spPr>
          <a:xfrm>
            <a:off x="9178506" y="5486400"/>
            <a:ext cx="1150200" cy="5280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3166-F536-0208-539B-534A28D13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500531"/>
            <a:ext cx="9905998" cy="866153"/>
          </a:xfrm>
        </p:spPr>
        <p:txBody>
          <a:bodyPr/>
          <a:lstStyle/>
          <a:p>
            <a:pPr algn="ctr"/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B997-DD6D-2973-3F66-968B4FA5E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537" y="1974183"/>
            <a:ext cx="6527749" cy="3541714"/>
          </a:xfrm>
        </p:spPr>
        <p:txBody>
          <a:bodyPr/>
          <a:lstStyle/>
          <a:p>
            <a:r>
              <a:rPr lang="en-US" b="1" i="1" u="sng" dirty="0"/>
              <a:t>Karatsuba Multiplication</a:t>
            </a:r>
            <a:r>
              <a:rPr lang="en-US" dirty="0"/>
              <a:t>: Cleverly eliminates a recursive call to speed up multiplication algorithm.</a:t>
            </a:r>
          </a:p>
          <a:p>
            <a:r>
              <a:rPr lang="en-US" b="1" i="1" u="sng" dirty="0"/>
              <a:t>Using Recurrences</a:t>
            </a:r>
            <a:r>
              <a:rPr lang="en-US" dirty="0"/>
              <a:t>: By looking at your current recurrence and master theorem, you can plan out a strategy for how to lower the runtime.</a:t>
            </a:r>
          </a:p>
          <a:p>
            <a:pPr lvl="1"/>
            <a:r>
              <a:rPr lang="en-US" dirty="0"/>
              <a:t>In this case, find a recursive call to eliminate!</a:t>
            </a:r>
          </a:p>
        </p:txBody>
      </p:sp>
    </p:spTree>
    <p:extLst>
      <p:ext uri="{BB962C8B-B14F-4D97-AF65-F5344CB8AC3E}">
        <p14:creationId xmlns:p14="http://schemas.microsoft.com/office/powerpoint/2010/main" val="162272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" name="Google Shape;1376;g32d31cc498b_1_729"/>
          <p:cNvSpPr txBox="1">
            <a:spLocks noGrp="1"/>
          </p:cNvSpPr>
          <p:nvPr>
            <p:ph type="title"/>
          </p:nvPr>
        </p:nvSpPr>
        <p:spPr>
          <a:xfrm>
            <a:off x="0" y="3064476"/>
            <a:ext cx="12192000" cy="17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/>
              <a:t>Multiplication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/>
              <a:t>Multiplication</a:t>
            </a:r>
            <a:endParaRPr/>
          </a:p>
        </p:txBody>
      </p:sp>
      <p:sp>
        <p:nvSpPr>
          <p:cNvPr id="1384" name="Google Shape;1384;p28"/>
          <p:cNvSpPr txBox="1">
            <a:spLocks noGrp="1"/>
          </p:cNvSpPr>
          <p:nvPr>
            <p:ph type="body" idx="1"/>
          </p:nvPr>
        </p:nvSpPr>
        <p:spPr>
          <a:xfrm>
            <a:off x="3145837" y="1095023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Efficiently multiply two n-digit numbers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391" name="Google Shape;1391;p28"/>
          <p:cNvSpPr txBox="1"/>
          <p:nvPr/>
        </p:nvSpPr>
        <p:spPr>
          <a:xfrm>
            <a:off x="6706339" y="4565494"/>
            <a:ext cx="4544519" cy="461665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number of digits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2" name="Google Shape;1392;p28"/>
          <p:cNvSpPr txBox="1"/>
          <p:nvPr/>
        </p:nvSpPr>
        <p:spPr>
          <a:xfrm>
            <a:off x="6706339" y="5222608"/>
            <a:ext cx="4544519" cy="830997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number of </a:t>
            </a:r>
            <a:r>
              <a:rPr lang="en-US" sz="2400" b="0" i="0" u="sng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elementary</a:t>
            </a: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operations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(single-digit multiplications)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3" name="Google Shape;1393;p28"/>
          <p:cNvSpPr/>
          <p:nvPr/>
        </p:nvSpPr>
        <p:spPr>
          <a:xfrm>
            <a:off x="1660179" y="4432132"/>
            <a:ext cx="488813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tx1">
                    <a:lumMod val="9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How do we measure input size? </a:t>
            </a:r>
            <a:endParaRPr sz="1400" b="0" i="0" u="none" strike="noStrike" cap="none" dirty="0">
              <a:solidFill>
                <a:schemeClr val="tx1">
                  <a:lumMod val="9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4" name="Google Shape;1394;p28"/>
          <p:cNvSpPr/>
          <p:nvPr/>
        </p:nvSpPr>
        <p:spPr>
          <a:xfrm>
            <a:off x="1660179" y="5144085"/>
            <a:ext cx="516468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tx1">
                    <a:lumMod val="9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What do we “count” for run time?</a:t>
            </a:r>
            <a:endParaRPr sz="1400" b="0" i="0" u="none" strike="noStrike" cap="none">
              <a:solidFill>
                <a:schemeClr val="tx1">
                  <a:lumMod val="9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1B4FEFE-9D36-D4FA-3FCF-E6DB96B54320}"/>
              </a:ext>
            </a:extLst>
          </p:cNvPr>
          <p:cNvGrpSpPr/>
          <p:nvPr/>
        </p:nvGrpSpPr>
        <p:grpSpPr>
          <a:xfrm>
            <a:off x="3957905" y="2291520"/>
            <a:ext cx="2323102" cy="1424639"/>
            <a:chOff x="3018408" y="2385011"/>
            <a:chExt cx="2323102" cy="1424639"/>
          </a:xfrm>
        </p:grpSpPr>
        <p:sp>
          <p:nvSpPr>
            <p:cNvPr id="2" name="Google Shape;1384;p28">
              <a:extLst>
                <a:ext uri="{FF2B5EF4-FFF2-40B4-BE49-F238E27FC236}">
                  <a16:creationId xmlns:a16="http://schemas.microsoft.com/office/drawing/2014/main" id="{DE08D294-ED3E-2936-3A94-DEB71C6AEDDC}"/>
                </a:ext>
              </a:extLst>
            </p:cNvPr>
            <p:cNvSpPr txBox="1">
              <a:spLocks/>
            </p:cNvSpPr>
            <p:nvPr/>
          </p:nvSpPr>
          <p:spPr>
            <a:xfrm>
              <a:off x="3693110" y="2385011"/>
              <a:ext cx="16483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4102</a:t>
              </a:r>
            </a:p>
          </p:txBody>
        </p:sp>
        <p:sp>
          <p:nvSpPr>
            <p:cNvPr id="3" name="Google Shape;1384;p28">
              <a:extLst>
                <a:ext uri="{FF2B5EF4-FFF2-40B4-BE49-F238E27FC236}">
                  <a16:creationId xmlns:a16="http://schemas.microsoft.com/office/drawing/2014/main" id="{217571BA-0541-77B7-59E1-F1E280FF4C99}"/>
                </a:ext>
              </a:extLst>
            </p:cNvPr>
            <p:cNvSpPr txBox="1">
              <a:spLocks/>
            </p:cNvSpPr>
            <p:nvPr/>
          </p:nvSpPr>
          <p:spPr>
            <a:xfrm>
              <a:off x="3693110" y="3096964"/>
              <a:ext cx="1648400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1819</a:t>
              </a:r>
            </a:p>
          </p:txBody>
        </p:sp>
        <p:sp>
          <p:nvSpPr>
            <p:cNvPr id="4" name="Google Shape;1384;p28">
              <a:extLst>
                <a:ext uri="{FF2B5EF4-FFF2-40B4-BE49-F238E27FC236}">
                  <a16:creationId xmlns:a16="http://schemas.microsoft.com/office/drawing/2014/main" id="{FC67B4D4-70A0-2028-0216-8748E82E4774}"/>
                </a:ext>
              </a:extLst>
            </p:cNvPr>
            <p:cNvSpPr txBox="1">
              <a:spLocks/>
            </p:cNvSpPr>
            <p:nvPr/>
          </p:nvSpPr>
          <p:spPr>
            <a:xfrm>
              <a:off x="3233086" y="307638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949C514-0C2F-1FE2-F5D8-661A672FCBEE}"/>
                </a:ext>
              </a:extLst>
            </p:cNvPr>
            <p:cNvCxnSpPr>
              <a:cxnSpLocks/>
            </p:cNvCxnSpPr>
            <p:nvPr/>
          </p:nvCxnSpPr>
          <p:spPr>
            <a:xfrm>
              <a:off x="3018408" y="378906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Google Shape;1391;p28">
            <a:extLst>
              <a:ext uri="{FF2B5EF4-FFF2-40B4-BE49-F238E27FC236}">
                <a16:creationId xmlns:a16="http://schemas.microsoft.com/office/drawing/2014/main" id="{EE4F48A5-7D1B-A08C-ED3E-6A5428753DB8}"/>
              </a:ext>
            </a:extLst>
          </p:cNvPr>
          <p:cNvSpPr txBox="1"/>
          <p:nvPr/>
        </p:nvSpPr>
        <p:spPr>
          <a:xfrm>
            <a:off x="6706338" y="2783637"/>
            <a:ext cx="4544519" cy="461665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N-digit numbers. Here n=4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89BDB0F0-6BEE-0E2F-5A55-11F5EC89C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850518FF-EA3A-CBFC-B9E9-0298FEAC53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/>
              <a:t>Multiplication</a:t>
            </a:r>
            <a:endParaRPr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BB93791E-A57C-0E32-E8A1-2374EAEF05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649918" y="858867"/>
            <a:ext cx="6863402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Textbook Algorithm</a:t>
            </a:r>
            <a:r>
              <a:rPr lang="en-US" dirty="0">
                <a:solidFill>
                  <a:schemeClr val="bg1"/>
                </a:solidFill>
              </a:rPr>
              <a:t>: The way you learned in school!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92A65B5-4944-24A7-B8C9-F22E3444A404}"/>
              </a:ext>
            </a:extLst>
          </p:cNvPr>
          <p:cNvGrpSpPr/>
          <p:nvPr/>
        </p:nvGrpSpPr>
        <p:grpSpPr>
          <a:xfrm>
            <a:off x="1681738" y="1868733"/>
            <a:ext cx="2967114" cy="4667222"/>
            <a:chOff x="3313893" y="2291520"/>
            <a:chExt cx="2967114" cy="4667222"/>
          </a:xfrm>
        </p:grpSpPr>
        <p:sp>
          <p:nvSpPr>
            <p:cNvPr id="2" name="Google Shape;1384;p28">
              <a:extLst>
                <a:ext uri="{FF2B5EF4-FFF2-40B4-BE49-F238E27FC236}">
                  <a16:creationId xmlns:a16="http://schemas.microsoft.com/office/drawing/2014/main" id="{C1343061-B4FA-5F47-CDE7-57D1A950C6D8}"/>
                </a:ext>
              </a:extLst>
            </p:cNvPr>
            <p:cNvSpPr txBox="1">
              <a:spLocks/>
            </p:cNvSpPr>
            <p:nvPr/>
          </p:nvSpPr>
          <p:spPr>
            <a:xfrm>
              <a:off x="4632607" y="2291520"/>
              <a:ext cx="16483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4102</a:t>
              </a:r>
            </a:p>
          </p:txBody>
        </p:sp>
        <p:sp>
          <p:nvSpPr>
            <p:cNvPr id="3" name="Google Shape;1384;p28">
              <a:extLst>
                <a:ext uri="{FF2B5EF4-FFF2-40B4-BE49-F238E27FC236}">
                  <a16:creationId xmlns:a16="http://schemas.microsoft.com/office/drawing/2014/main" id="{596EF37C-A6F2-FD70-D10B-B3EB00E2BE1A}"/>
                </a:ext>
              </a:extLst>
            </p:cNvPr>
            <p:cNvSpPr txBox="1">
              <a:spLocks/>
            </p:cNvSpPr>
            <p:nvPr/>
          </p:nvSpPr>
          <p:spPr>
            <a:xfrm>
              <a:off x="4632607" y="3003473"/>
              <a:ext cx="1648400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1819</a:t>
              </a:r>
            </a:p>
          </p:txBody>
        </p:sp>
        <p:sp>
          <p:nvSpPr>
            <p:cNvPr id="4" name="Google Shape;1384;p28">
              <a:extLst>
                <a:ext uri="{FF2B5EF4-FFF2-40B4-BE49-F238E27FC236}">
                  <a16:creationId xmlns:a16="http://schemas.microsoft.com/office/drawing/2014/main" id="{00532075-D203-8125-1099-ECBBA492642B}"/>
                </a:ext>
              </a:extLst>
            </p:cNvPr>
            <p:cNvSpPr txBox="1">
              <a:spLocks/>
            </p:cNvSpPr>
            <p:nvPr/>
          </p:nvSpPr>
          <p:spPr>
            <a:xfrm>
              <a:off x="4349565" y="2982889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E43589E-D0CC-E71D-8522-EC671E137444}"/>
                </a:ext>
              </a:extLst>
            </p:cNvPr>
            <p:cNvCxnSpPr>
              <a:cxnSpLocks/>
            </p:cNvCxnSpPr>
            <p:nvPr/>
          </p:nvCxnSpPr>
          <p:spPr>
            <a:xfrm>
              <a:off x="3957905" y="3695575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Google Shape;1384;p28">
              <a:extLst>
                <a:ext uri="{FF2B5EF4-FFF2-40B4-BE49-F238E27FC236}">
                  <a16:creationId xmlns:a16="http://schemas.microsoft.com/office/drawing/2014/main" id="{1719CE14-6BDF-7A4E-17AB-C4DBA75DEE59}"/>
                </a:ext>
              </a:extLst>
            </p:cNvPr>
            <p:cNvSpPr txBox="1">
              <a:spLocks/>
            </p:cNvSpPr>
            <p:nvPr/>
          </p:nvSpPr>
          <p:spPr>
            <a:xfrm>
              <a:off x="3441291" y="3801348"/>
              <a:ext cx="2839716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36918</a:t>
              </a:r>
            </a:p>
          </p:txBody>
        </p:sp>
        <p:sp>
          <p:nvSpPr>
            <p:cNvPr id="7" name="Google Shape;1384;p28">
              <a:extLst>
                <a:ext uri="{FF2B5EF4-FFF2-40B4-BE49-F238E27FC236}">
                  <a16:creationId xmlns:a16="http://schemas.microsoft.com/office/drawing/2014/main" id="{8D860032-7439-5522-C8F6-7503AE543C22}"/>
                </a:ext>
              </a:extLst>
            </p:cNvPr>
            <p:cNvSpPr txBox="1">
              <a:spLocks/>
            </p:cNvSpPr>
            <p:nvPr/>
          </p:nvSpPr>
          <p:spPr>
            <a:xfrm>
              <a:off x="3441290" y="4337606"/>
              <a:ext cx="2839716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41020</a:t>
              </a:r>
            </a:p>
          </p:txBody>
        </p:sp>
        <p:sp>
          <p:nvSpPr>
            <p:cNvPr id="8" name="Google Shape;1384;p28">
              <a:extLst>
                <a:ext uri="{FF2B5EF4-FFF2-40B4-BE49-F238E27FC236}">
                  <a16:creationId xmlns:a16="http://schemas.microsoft.com/office/drawing/2014/main" id="{A41B0E9E-DE0E-69F2-59CD-D0B39C2B55C4}"/>
                </a:ext>
              </a:extLst>
            </p:cNvPr>
            <p:cNvSpPr txBox="1">
              <a:spLocks/>
            </p:cNvSpPr>
            <p:nvPr/>
          </p:nvSpPr>
          <p:spPr>
            <a:xfrm>
              <a:off x="3441290" y="4911923"/>
              <a:ext cx="2839716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3281600</a:t>
              </a:r>
            </a:p>
          </p:txBody>
        </p:sp>
        <p:sp>
          <p:nvSpPr>
            <p:cNvPr id="11" name="Google Shape;1384;p28">
              <a:extLst>
                <a:ext uri="{FF2B5EF4-FFF2-40B4-BE49-F238E27FC236}">
                  <a16:creationId xmlns:a16="http://schemas.microsoft.com/office/drawing/2014/main" id="{7141AD06-D700-ED1F-BA74-4ED9D106F6BD}"/>
                </a:ext>
              </a:extLst>
            </p:cNvPr>
            <p:cNvSpPr txBox="1">
              <a:spLocks/>
            </p:cNvSpPr>
            <p:nvPr/>
          </p:nvSpPr>
          <p:spPr>
            <a:xfrm>
              <a:off x="3441290" y="5448181"/>
              <a:ext cx="2839716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4102000</a:t>
              </a:r>
            </a:p>
          </p:txBody>
        </p:sp>
        <p:sp>
          <p:nvSpPr>
            <p:cNvPr id="12" name="Google Shape;1384;p28">
              <a:extLst>
                <a:ext uri="{FF2B5EF4-FFF2-40B4-BE49-F238E27FC236}">
                  <a16:creationId xmlns:a16="http://schemas.microsoft.com/office/drawing/2014/main" id="{CD5A9766-F624-7D48-D569-B89FA750FB23}"/>
                </a:ext>
              </a:extLst>
            </p:cNvPr>
            <p:cNvSpPr txBox="1">
              <a:spLocks/>
            </p:cNvSpPr>
            <p:nvPr/>
          </p:nvSpPr>
          <p:spPr>
            <a:xfrm>
              <a:off x="3462567" y="5434612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+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BBEA859-BA70-6740-AF01-C86BE935277D}"/>
                </a:ext>
              </a:extLst>
            </p:cNvPr>
            <p:cNvCxnSpPr>
              <a:cxnSpLocks/>
            </p:cNvCxnSpPr>
            <p:nvPr/>
          </p:nvCxnSpPr>
          <p:spPr>
            <a:xfrm>
              <a:off x="3313893" y="6204888"/>
              <a:ext cx="2967113" cy="41168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Google Shape;1384;p28">
              <a:extLst>
                <a:ext uri="{FF2B5EF4-FFF2-40B4-BE49-F238E27FC236}">
                  <a16:creationId xmlns:a16="http://schemas.microsoft.com/office/drawing/2014/main" id="{4D7FC5C0-4C37-EBF5-7A08-18FE8B8BFCA7}"/>
                </a:ext>
              </a:extLst>
            </p:cNvPr>
            <p:cNvSpPr txBox="1">
              <a:spLocks/>
            </p:cNvSpPr>
            <p:nvPr/>
          </p:nvSpPr>
          <p:spPr>
            <a:xfrm>
              <a:off x="3441290" y="6246056"/>
              <a:ext cx="2839716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7461538</a:t>
              </a:r>
            </a:p>
          </p:txBody>
        </p:sp>
      </p:grpSp>
      <p:sp>
        <p:nvSpPr>
          <p:cNvPr id="18" name="Google Shape;1391;p28">
            <a:extLst>
              <a:ext uri="{FF2B5EF4-FFF2-40B4-BE49-F238E27FC236}">
                <a16:creationId xmlns:a16="http://schemas.microsoft.com/office/drawing/2014/main" id="{60BF95D2-335E-7427-1BAA-C08F5D8E962B}"/>
              </a:ext>
            </a:extLst>
          </p:cNvPr>
          <p:cNvSpPr txBox="1"/>
          <p:nvPr/>
        </p:nvSpPr>
        <p:spPr>
          <a:xfrm>
            <a:off x="4848041" y="3504071"/>
            <a:ext cx="2467159" cy="461624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accent1"/>
                </a:solidFill>
                <a:latin typeface="Calibri"/>
                <a:ea typeface="Arial"/>
                <a:cs typeface="Calibri"/>
                <a:sym typeface="Calibri"/>
              </a:rPr>
              <a:t>n multiplications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391;p28">
            <a:extLst>
              <a:ext uri="{FF2B5EF4-FFF2-40B4-BE49-F238E27FC236}">
                <a16:creationId xmlns:a16="http://schemas.microsoft.com/office/drawing/2014/main" id="{D4B23ABF-49F9-590B-B130-E8D3EECD96DA}"/>
              </a:ext>
            </a:extLst>
          </p:cNvPr>
          <p:cNvSpPr txBox="1"/>
          <p:nvPr/>
        </p:nvSpPr>
        <p:spPr>
          <a:xfrm>
            <a:off x="4848040" y="4072610"/>
            <a:ext cx="2467159" cy="461624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accent1"/>
                </a:solidFill>
                <a:latin typeface="Calibri"/>
                <a:ea typeface="Arial"/>
                <a:cs typeface="Calibri"/>
                <a:sym typeface="Calibri"/>
              </a:rPr>
              <a:t>n multiplications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391;p28">
            <a:extLst>
              <a:ext uri="{FF2B5EF4-FFF2-40B4-BE49-F238E27FC236}">
                <a16:creationId xmlns:a16="http://schemas.microsoft.com/office/drawing/2014/main" id="{503CD80D-1536-68D1-15B1-E27FFA38FFCC}"/>
              </a:ext>
            </a:extLst>
          </p:cNvPr>
          <p:cNvSpPr txBox="1"/>
          <p:nvPr/>
        </p:nvSpPr>
        <p:spPr>
          <a:xfrm>
            <a:off x="4848040" y="4614667"/>
            <a:ext cx="2467159" cy="461624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accent1"/>
                </a:solidFill>
                <a:latin typeface="Calibri"/>
                <a:ea typeface="Arial"/>
                <a:cs typeface="Calibri"/>
                <a:sym typeface="Calibri"/>
              </a:rPr>
              <a:t>n multiplications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1391;p28">
            <a:extLst>
              <a:ext uri="{FF2B5EF4-FFF2-40B4-BE49-F238E27FC236}">
                <a16:creationId xmlns:a16="http://schemas.microsoft.com/office/drawing/2014/main" id="{C1DCC429-7455-21BD-CF61-911ADB11214C}"/>
              </a:ext>
            </a:extLst>
          </p:cNvPr>
          <p:cNvSpPr txBox="1"/>
          <p:nvPr/>
        </p:nvSpPr>
        <p:spPr>
          <a:xfrm>
            <a:off x="4848040" y="5156724"/>
            <a:ext cx="2467159" cy="461624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accent1"/>
                </a:solidFill>
                <a:latin typeface="Calibri"/>
                <a:ea typeface="Arial"/>
                <a:cs typeface="Calibri"/>
                <a:sym typeface="Calibri"/>
              </a:rPr>
              <a:t>n multiplications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3744297D-560D-7BBF-2F36-94362555360C}"/>
              </a:ext>
            </a:extLst>
          </p:cNvPr>
          <p:cNvSpPr/>
          <p:nvPr/>
        </p:nvSpPr>
        <p:spPr>
          <a:xfrm>
            <a:off x="7433187" y="3504071"/>
            <a:ext cx="521109" cy="211427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Google Shape;1391;p28">
            <a:extLst>
              <a:ext uri="{FF2B5EF4-FFF2-40B4-BE49-F238E27FC236}">
                <a16:creationId xmlns:a16="http://schemas.microsoft.com/office/drawing/2014/main" id="{00365A22-5E56-5974-255E-134FF92C4D1F}"/>
              </a:ext>
            </a:extLst>
          </p:cNvPr>
          <p:cNvSpPr txBox="1"/>
          <p:nvPr/>
        </p:nvSpPr>
        <p:spPr>
          <a:xfrm>
            <a:off x="8072283" y="4324113"/>
            <a:ext cx="2467159" cy="461624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accent1"/>
                </a:solidFill>
                <a:latin typeface="Calibri"/>
                <a:ea typeface="Arial"/>
                <a:cs typeface="Calibri"/>
                <a:sym typeface="Calibri"/>
              </a:rPr>
              <a:t>n levels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Google Shape;1391;p28">
                <a:extLst>
                  <a:ext uri="{FF2B5EF4-FFF2-40B4-BE49-F238E27FC236}">
                    <a16:creationId xmlns:a16="http://schemas.microsoft.com/office/drawing/2014/main" id="{0FC8C3CC-F9BB-CB84-40FD-DC1D6C80C7F1}"/>
                  </a:ext>
                </a:extLst>
              </p:cNvPr>
              <p:cNvSpPr txBox="1"/>
              <p:nvPr/>
            </p:nvSpPr>
            <p:spPr>
              <a:xfrm>
                <a:off x="8859931" y="2301564"/>
                <a:ext cx="2369574" cy="461624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US" sz="2400" dirty="0">
                    <a:solidFill>
                      <a:schemeClr val="accent1"/>
                    </a:solidFill>
                    <a:latin typeface="Calibri"/>
                    <a:ea typeface="Arial"/>
                    <a:cs typeface="Calibri"/>
                    <a:sym typeface="Calibri"/>
                  </a:rPr>
                  <a:t>Total: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Arial"/>
                        <a:cs typeface="Calibri"/>
                        <a:sym typeface="Calibri"/>
                      </a:rPr>
                      <m:t>Θ</m:t>
                    </m:r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Arial"/>
                        <a:cs typeface="Calibri"/>
                        <a:sym typeface="Calibri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Arial"/>
                            <a:cs typeface="Calibri"/>
                            <a:sym typeface="Calibri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Arial"/>
                            <a:cs typeface="Calibri"/>
                            <a:sym typeface="Calibri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Arial"/>
                            <a:cs typeface="Calibri"/>
                            <a:sym typeface="Calibri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Arial"/>
                        <a:cs typeface="Calibri"/>
                        <a:sym typeface="Calibri"/>
                      </a:rPr>
                      <m:t>)</m:t>
                    </m:r>
                  </m:oMath>
                </a14:m>
                <a:endParaRPr sz="1400" b="0" i="0" u="none" strike="noStrike" cap="none" dirty="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24" name="Google Shape;1391;p28">
                <a:extLst>
                  <a:ext uri="{FF2B5EF4-FFF2-40B4-BE49-F238E27FC236}">
                    <a16:creationId xmlns:a16="http://schemas.microsoft.com/office/drawing/2014/main" id="{0FC8C3CC-F9BB-CB84-40FD-DC1D6C80C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9931" y="2301564"/>
                <a:ext cx="2369574" cy="461624"/>
              </a:xfrm>
              <a:prstGeom prst="rect">
                <a:avLst/>
              </a:prstGeom>
              <a:blipFill>
                <a:blip r:embed="rId3"/>
                <a:stretch>
                  <a:fillRect t="-5263" b="-28947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Google Shape;1384;p28">
            <a:extLst>
              <a:ext uri="{FF2B5EF4-FFF2-40B4-BE49-F238E27FC236}">
                <a16:creationId xmlns:a16="http://schemas.microsoft.com/office/drawing/2014/main" id="{E77AEC57-BF36-ED0A-46D5-747F9FECD93B}"/>
              </a:ext>
            </a:extLst>
          </p:cNvPr>
          <p:cNvSpPr txBox="1">
            <a:spLocks/>
          </p:cNvSpPr>
          <p:nvPr/>
        </p:nvSpPr>
        <p:spPr>
          <a:xfrm>
            <a:off x="9500644" y="2931805"/>
            <a:ext cx="2239073" cy="46162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None/>
            </a:pPr>
            <a:r>
              <a:rPr lang="en-US" sz="4000" i="1" dirty="0">
                <a:solidFill>
                  <a:schemeClr val="tx1">
                    <a:lumMod val="95000"/>
                  </a:schemeClr>
                </a:solidFill>
              </a:rPr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4282659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6EECE9D5-2BF2-EAD9-D8AE-4FD8AB3A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4D0D72C9-55D2-0D7A-734C-DF0F712D4D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FA35633E-690B-4D68-E07E-08567F99F0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5837" y="1095023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Break into smaller subproblems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06E7E18-0B00-432A-9253-9E5F1C8A76EC}"/>
              </a:ext>
            </a:extLst>
          </p:cNvPr>
          <p:cNvGrpSpPr/>
          <p:nvPr/>
        </p:nvGrpSpPr>
        <p:grpSpPr>
          <a:xfrm>
            <a:off x="2099609" y="2687093"/>
            <a:ext cx="2323102" cy="1424639"/>
            <a:chOff x="3018408" y="2385011"/>
            <a:chExt cx="2323102" cy="1424639"/>
          </a:xfrm>
        </p:grpSpPr>
        <p:sp>
          <p:nvSpPr>
            <p:cNvPr id="2" name="Google Shape;1384;p28">
              <a:extLst>
                <a:ext uri="{FF2B5EF4-FFF2-40B4-BE49-F238E27FC236}">
                  <a16:creationId xmlns:a16="http://schemas.microsoft.com/office/drawing/2014/main" id="{D7052FF9-1B71-BD45-800B-18257EDDB6B6}"/>
                </a:ext>
              </a:extLst>
            </p:cNvPr>
            <p:cNvSpPr txBox="1">
              <a:spLocks/>
            </p:cNvSpPr>
            <p:nvPr/>
          </p:nvSpPr>
          <p:spPr>
            <a:xfrm>
              <a:off x="3693110" y="2385011"/>
              <a:ext cx="16483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4102</a:t>
              </a:r>
            </a:p>
          </p:txBody>
        </p:sp>
        <p:sp>
          <p:nvSpPr>
            <p:cNvPr id="3" name="Google Shape;1384;p28">
              <a:extLst>
                <a:ext uri="{FF2B5EF4-FFF2-40B4-BE49-F238E27FC236}">
                  <a16:creationId xmlns:a16="http://schemas.microsoft.com/office/drawing/2014/main" id="{07FD8F60-615F-DC87-64CD-E796D2517CF5}"/>
                </a:ext>
              </a:extLst>
            </p:cNvPr>
            <p:cNvSpPr txBox="1">
              <a:spLocks/>
            </p:cNvSpPr>
            <p:nvPr/>
          </p:nvSpPr>
          <p:spPr>
            <a:xfrm>
              <a:off x="3693110" y="3096964"/>
              <a:ext cx="1648400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1819</a:t>
              </a:r>
            </a:p>
          </p:txBody>
        </p:sp>
        <p:sp>
          <p:nvSpPr>
            <p:cNvPr id="4" name="Google Shape;1384;p28">
              <a:extLst>
                <a:ext uri="{FF2B5EF4-FFF2-40B4-BE49-F238E27FC236}">
                  <a16:creationId xmlns:a16="http://schemas.microsoft.com/office/drawing/2014/main" id="{E61742C9-7F86-573B-F21B-3CCDD3EE4D02}"/>
                </a:ext>
              </a:extLst>
            </p:cNvPr>
            <p:cNvSpPr txBox="1">
              <a:spLocks/>
            </p:cNvSpPr>
            <p:nvPr/>
          </p:nvSpPr>
          <p:spPr>
            <a:xfrm>
              <a:off x="3233086" y="307638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C37A7F5-AB33-B3D4-F62D-141FA06310D7}"/>
                </a:ext>
              </a:extLst>
            </p:cNvPr>
            <p:cNvCxnSpPr>
              <a:cxnSpLocks/>
            </p:cNvCxnSpPr>
            <p:nvPr/>
          </p:nvCxnSpPr>
          <p:spPr>
            <a:xfrm>
              <a:off x="3018408" y="378906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Google Shape;1391;p28">
            <a:extLst>
              <a:ext uri="{FF2B5EF4-FFF2-40B4-BE49-F238E27FC236}">
                <a16:creationId xmlns:a16="http://schemas.microsoft.com/office/drawing/2014/main" id="{0FA3B46A-8088-9F2A-47E0-4DF67F7EEFB5}"/>
              </a:ext>
            </a:extLst>
          </p:cNvPr>
          <p:cNvSpPr txBox="1"/>
          <p:nvPr/>
        </p:nvSpPr>
        <p:spPr>
          <a:xfrm>
            <a:off x="3417341" y="5057548"/>
            <a:ext cx="4544519" cy="830956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= 41		B=02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Calibri"/>
                <a:ea typeface="Arial"/>
                <a:cs typeface="Calibri"/>
                <a:sym typeface="Calibri"/>
              </a:rPr>
              <a:t>C = 18		D = 19</a:t>
            </a:r>
            <a:endParaRPr sz="14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F7387A22-36EC-2FE7-78F6-3B38C528AAAB}"/>
              </a:ext>
            </a:extLst>
          </p:cNvPr>
          <p:cNvSpPr/>
          <p:nvPr/>
        </p:nvSpPr>
        <p:spPr>
          <a:xfrm>
            <a:off x="4984955" y="3057833"/>
            <a:ext cx="1750142" cy="45965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D8AF4C4-AA01-BB3B-9DBC-A07C137458EE}"/>
              </a:ext>
            </a:extLst>
          </p:cNvPr>
          <p:cNvGrpSpPr/>
          <p:nvPr/>
        </p:nvGrpSpPr>
        <p:grpSpPr>
          <a:xfrm>
            <a:off x="7124083" y="2811322"/>
            <a:ext cx="2323101" cy="1290118"/>
            <a:chOff x="7124083" y="2811322"/>
            <a:chExt cx="2323101" cy="1290118"/>
          </a:xfrm>
        </p:grpSpPr>
        <p:sp>
          <p:nvSpPr>
            <p:cNvPr id="12" name="Google Shape;1384;p28">
              <a:extLst>
                <a:ext uri="{FF2B5EF4-FFF2-40B4-BE49-F238E27FC236}">
                  <a16:creationId xmlns:a16="http://schemas.microsoft.com/office/drawing/2014/main" id="{896B00EA-E67F-BB6F-0B4B-C10F153CF158}"/>
                </a:ext>
              </a:extLst>
            </p:cNvPr>
            <p:cNvSpPr txBox="1">
              <a:spLocks/>
            </p:cNvSpPr>
            <p:nvPr/>
          </p:nvSpPr>
          <p:spPr>
            <a:xfrm>
              <a:off x="7338761" y="3368170"/>
              <a:ext cx="623099" cy="7126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vert="horz" wrap="square" lIns="91425" tIns="45700" rIns="91425" bIns="4570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90000"/>
                </a:lnSpc>
                <a:spcBef>
                  <a:spcPts val="0"/>
                </a:spcBef>
                <a:buClr>
                  <a:schemeClr val="dk1"/>
                </a:buClr>
                <a:buSzPts val="2800"/>
                <a:buFont typeface="Arial" panose="020B0604020202020204" pitchFamily="34" charset="0"/>
                <a:buNone/>
              </a:pPr>
              <a:r>
                <a:rPr lang="en-US" sz="4000" dirty="0">
                  <a:solidFill>
                    <a:schemeClr val="tx1">
                      <a:lumMod val="95000"/>
                    </a:schemeClr>
                  </a:solidFill>
                </a:rPr>
                <a:t>x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7BCCC49-6704-10A6-622D-4D4068679BEB}"/>
                </a:ext>
              </a:extLst>
            </p:cNvPr>
            <p:cNvCxnSpPr>
              <a:cxnSpLocks/>
            </p:cNvCxnSpPr>
            <p:nvPr/>
          </p:nvCxnSpPr>
          <p:spPr>
            <a:xfrm>
              <a:off x="7124083" y="4080856"/>
              <a:ext cx="2323101" cy="20584"/>
            </a:xfrm>
            <a:prstGeom prst="lin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4CCE38B3-4495-67DD-E374-49F49DE81EEA}"/>
                </a:ext>
              </a:extLst>
            </p:cNvPr>
            <p:cNvSpPr/>
            <p:nvPr/>
          </p:nvSpPr>
          <p:spPr>
            <a:xfrm>
              <a:off x="7961860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94A47307-07DB-E884-EB82-B8BA99748188}"/>
                </a:ext>
              </a:extLst>
            </p:cNvPr>
            <p:cNvSpPr/>
            <p:nvPr/>
          </p:nvSpPr>
          <p:spPr>
            <a:xfrm>
              <a:off x="8617678" y="281132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291EF02B-874E-76BA-6884-3BD2D6215967}"/>
                </a:ext>
              </a:extLst>
            </p:cNvPr>
            <p:cNvSpPr/>
            <p:nvPr/>
          </p:nvSpPr>
          <p:spPr>
            <a:xfrm>
              <a:off x="7966816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CB3B15BD-4B74-77B6-C14E-B5D8EB39AE33}"/>
                </a:ext>
              </a:extLst>
            </p:cNvPr>
            <p:cNvSpPr/>
            <p:nvPr/>
          </p:nvSpPr>
          <p:spPr>
            <a:xfrm>
              <a:off x="8622634" y="343625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5758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BE52EFCE-6F75-CD41-D53F-68877FBF8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566FBF23-4EF8-BA68-6F76-B9379769FD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C032A32D-06B7-2516-490E-CF810C406E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5837" y="1350663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Break into smaller subproblems</a:t>
            </a:r>
            <a:endParaRPr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Google Shape;1391;p28">
                <a:extLst>
                  <a:ext uri="{FF2B5EF4-FFF2-40B4-BE49-F238E27FC236}">
                    <a16:creationId xmlns:a16="http://schemas.microsoft.com/office/drawing/2014/main" id="{CF19AC83-1982-4D3E-94C2-65FDF09D9342}"/>
                  </a:ext>
                </a:extLst>
              </p:cNvPr>
              <p:cNvSpPr txBox="1"/>
              <p:nvPr/>
            </p:nvSpPr>
            <p:spPr>
              <a:xfrm>
                <a:off x="3145837" y="4475576"/>
                <a:ext cx="5803070" cy="967340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en-US" sz="2400" b="0" i="0" u="none" strike="noStrike" cap="none" dirty="0">
                    <a:solidFill>
                      <a:schemeClr val="tx1">
                        <a:lumMod val="95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Use foil method to multiply 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400" b="0" i="1" u="none" strike="noStrike" cap="none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</m:ctrlPr>
                        </m:sSupPr>
                        <m:e>
                          <m:r>
                            <a:rPr lang="ar-AE" sz="2400" b="0" i="1" u="none" strike="noStrike" cap="none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(10</m:t>
                          </m:r>
                        </m:e>
                        <m:sup>
                          <m:f>
                            <m:fPr>
                              <m:ctrlPr>
                                <a:rPr lang="ar-AE" sz="2400" b="0" i="1" u="none" strike="noStrike" cap="none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  <a:sym typeface="Calibri"/>
                                </a:rPr>
                              </m:ctrlPr>
                            </m:fPr>
                            <m:num>
                              <m:r>
                                <a:rPr lang="ar-AE" sz="2400" b="0" i="1" u="none" strike="noStrike" cap="none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  <a:sym typeface="Calibri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ar-AE" sz="2400" b="0" i="1" u="none" strike="noStrike" cap="none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  <a:sym typeface="Calibri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ar-AE" sz="2400" b="0" i="1" u="none" strike="noStrike" cap="none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𝐴</m:t>
                      </m:r>
                      <m:r>
                        <a:rPr lang="ar-AE" sz="2400" b="0" i="1" u="none" strike="noStrike" cap="none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+</m:t>
                      </m:r>
                      <m:r>
                        <a:rPr lang="ar-AE" sz="2400" b="0" i="1" u="none" strike="noStrike" cap="none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𝐵</m:t>
                      </m:r>
                      <m:r>
                        <a:rPr lang="ar-AE" sz="2400" b="0" i="1" u="none" strike="noStrike" cap="none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) × (</m:t>
                      </m:r>
                      <m:sSup>
                        <m:sSupPr>
                          <m:ctrlPr>
                            <a:rPr lang="ar-AE" sz="2400" b="0" i="1" u="none" strike="noStrike" cap="none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</m:ctrlPr>
                        </m:sSupPr>
                        <m:e>
                          <m:r>
                            <a:rPr lang="ar-AE" sz="2400" b="0" i="1" u="none" strike="noStrike" cap="none" smtClean="0">
                              <a:solidFill>
                                <a:schemeClr val="tx1">
                                  <a:lumMod val="95000"/>
                                </a:schemeClr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ar-AE" sz="2400" b="0" i="1" u="none" strike="noStrike" cap="none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  <a:sym typeface="Calibri"/>
                                </a:rPr>
                              </m:ctrlPr>
                            </m:fPr>
                            <m:num>
                              <m:r>
                                <a:rPr lang="ar-AE" sz="2400" b="0" i="1" u="none" strike="noStrike" cap="none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  <a:sym typeface="Calibri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ar-AE" sz="2400" b="0" i="1" u="none" strike="noStrike" cap="none" smtClean="0">
                                  <a:solidFill>
                                    <a:schemeClr val="tx1">
                                      <a:lumMod val="9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  <a:sym typeface="Calibri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ar-AE" sz="2400" b="0" i="1" u="none" strike="noStrike" cap="none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𝐶</m:t>
                      </m:r>
                      <m:r>
                        <a:rPr lang="ar-AE" sz="2400" b="0" i="1" u="none" strike="noStrike" cap="none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+</m:t>
                      </m:r>
                      <m:r>
                        <a:rPr lang="ar-AE" sz="2400" b="0" i="1" u="none" strike="noStrike" cap="none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𝐷</m:t>
                      </m:r>
                      <m:r>
                        <a:rPr lang="ar-AE" sz="2400" b="0" i="1" u="none" strike="noStrike" cap="none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)</m:t>
                      </m:r>
                    </m:oMath>
                  </m:oMathPara>
                </a14:m>
                <a:endParaRPr lang="ar-AE" sz="1400" b="0" i="0" u="none" strike="noStrike" cap="none" dirty="0">
                  <a:solidFill>
                    <a:schemeClr val="tx1">
                      <a:lumMod val="95000"/>
                    </a:schemeClr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10" name="Google Shape;1391;p28">
                <a:extLst>
                  <a:ext uri="{FF2B5EF4-FFF2-40B4-BE49-F238E27FC236}">
                    <a16:creationId xmlns:a16="http://schemas.microsoft.com/office/drawing/2014/main" id="{CF19AC83-1982-4D3E-94C2-65FDF09D9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837" y="4475576"/>
                <a:ext cx="5803070" cy="967340"/>
              </a:xfrm>
              <a:prstGeom prst="rect">
                <a:avLst/>
              </a:prstGeom>
              <a:blipFill>
                <a:blip r:embed="rId3"/>
                <a:stretch>
                  <a:fillRect t="-3797" b="-11392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815E3FF4-AF5D-4F72-9080-863D7E9346C8}"/>
              </a:ext>
            </a:extLst>
          </p:cNvPr>
          <p:cNvGrpSpPr/>
          <p:nvPr/>
        </p:nvGrpSpPr>
        <p:grpSpPr>
          <a:xfrm>
            <a:off x="3145837" y="2843740"/>
            <a:ext cx="5497294" cy="1355565"/>
            <a:chOff x="2827386" y="2175144"/>
            <a:chExt cx="5497294" cy="135556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603FD7F-3067-D39B-11DF-385F50BDD597}"/>
                </a:ext>
              </a:extLst>
            </p:cNvPr>
            <p:cNvGrpSpPr/>
            <p:nvPr/>
          </p:nvGrpSpPr>
          <p:grpSpPr>
            <a:xfrm>
              <a:off x="2827386" y="2240591"/>
              <a:ext cx="2323101" cy="1290118"/>
              <a:chOff x="7124083" y="2811322"/>
              <a:chExt cx="2323101" cy="1290118"/>
            </a:xfrm>
          </p:grpSpPr>
          <p:sp>
            <p:nvSpPr>
              <p:cNvPr id="12" name="Google Shape;1384;p28">
                <a:extLst>
                  <a:ext uri="{FF2B5EF4-FFF2-40B4-BE49-F238E27FC236}">
                    <a16:creationId xmlns:a16="http://schemas.microsoft.com/office/drawing/2014/main" id="{6CBC1455-3930-BD3B-9F81-84C8F1335F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8761" y="3368170"/>
                <a:ext cx="623099" cy="7126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vert="horz" wrap="square" lIns="91425" tIns="45700" rIns="91425" bIns="4570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90000"/>
                  </a:lnSpc>
                  <a:spcBef>
                    <a:spcPts val="0"/>
                  </a:spcBef>
                  <a:buClr>
                    <a:schemeClr val="dk1"/>
                  </a:buClr>
                  <a:buSzPts val="2800"/>
                  <a:buFont typeface="Arial" panose="020B0604020202020204" pitchFamily="34" charset="0"/>
                  <a:buNone/>
                </a:pPr>
                <a:r>
                  <a:rPr lang="en-US" sz="4000" dirty="0">
                    <a:solidFill>
                      <a:schemeClr val="tx1">
                        <a:lumMod val="95000"/>
                      </a:schemeClr>
                    </a:solidFill>
                  </a:rPr>
                  <a:t>x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8949FD6A-93B1-999E-A9AD-31F2D4C31E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24083" y="4080856"/>
                <a:ext cx="2323101" cy="20584"/>
              </a:xfrm>
              <a:prstGeom prst="line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ounded Rectangle 13">
                <a:extLst>
                  <a:ext uri="{FF2B5EF4-FFF2-40B4-BE49-F238E27FC236}">
                    <a16:creationId xmlns:a16="http://schemas.microsoft.com/office/drawing/2014/main" id="{24827F74-8789-E0EC-84CE-D1A425B72E89}"/>
                  </a:ext>
                </a:extLst>
              </p:cNvPr>
              <p:cNvSpPr/>
              <p:nvPr/>
            </p:nvSpPr>
            <p:spPr>
              <a:xfrm>
                <a:off x="7961860" y="2811322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</a:t>
                </a:r>
              </a:p>
            </p:txBody>
          </p: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4855DB7A-D95E-12EF-2943-527328BE314B}"/>
                  </a:ext>
                </a:extLst>
              </p:cNvPr>
              <p:cNvSpPr/>
              <p:nvPr/>
            </p:nvSpPr>
            <p:spPr>
              <a:xfrm>
                <a:off x="8617678" y="2811322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B</a:t>
                </a:r>
              </a:p>
            </p:txBody>
          </p:sp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6E1EB318-F1D5-E87F-DAA6-778E43DA99A2}"/>
                  </a:ext>
                </a:extLst>
              </p:cNvPr>
              <p:cNvSpPr/>
              <p:nvPr/>
            </p:nvSpPr>
            <p:spPr>
              <a:xfrm>
                <a:off x="7966816" y="3436257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</a:t>
                </a:r>
              </a:p>
            </p:txBody>
          </p:sp>
          <p:sp>
            <p:nvSpPr>
              <p:cNvPr id="17" name="Rounded Rectangle 16">
                <a:extLst>
                  <a:ext uri="{FF2B5EF4-FFF2-40B4-BE49-F238E27FC236}">
                    <a16:creationId xmlns:a16="http://schemas.microsoft.com/office/drawing/2014/main" id="{12509E82-D7F0-B3C2-087E-15A1DCA8C392}"/>
                  </a:ext>
                </a:extLst>
              </p:cNvPr>
              <p:cNvSpPr/>
              <p:nvPr/>
            </p:nvSpPr>
            <p:spPr>
              <a:xfrm>
                <a:off x="8622634" y="3436257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54ECBAC-010B-EA8E-FB0C-6F97BF62C994}"/>
                </a:ext>
              </a:extLst>
            </p:cNvPr>
            <p:cNvSpPr txBox="1"/>
            <p:nvPr/>
          </p:nvSpPr>
          <p:spPr>
            <a:xfrm>
              <a:off x="5477843" y="2254621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000A41E-9F8E-C319-AAB2-B0A6C2402AE4}"/>
                </a:ext>
              </a:extLst>
            </p:cNvPr>
            <p:cNvSpPr txBox="1"/>
            <p:nvPr/>
          </p:nvSpPr>
          <p:spPr>
            <a:xfrm>
              <a:off x="5477843" y="2875358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E50E0BB-CE26-F53F-84FA-2C6A8AE8948F}"/>
                    </a:ext>
                  </a:extLst>
                </p:cNvPr>
                <p:cNvSpPr txBox="1"/>
                <p:nvPr/>
              </p:nvSpPr>
              <p:spPr>
                <a:xfrm>
                  <a:off x="6002885" y="2175144"/>
                  <a:ext cx="784234" cy="6821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E50E0BB-CE26-F53F-84FA-2C6A8AE894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2885" y="2175144"/>
                  <a:ext cx="784234" cy="682174"/>
                </a:xfrm>
                <a:prstGeom prst="rect">
                  <a:avLst/>
                </a:prstGeom>
                <a:blipFill>
                  <a:blip r:embed="rId4"/>
                  <a:stretch>
                    <a:fillRect l="-31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25E6C74-9267-E4CD-DB3C-C658FD99C02A}"/>
                </a:ext>
              </a:extLst>
            </p:cNvPr>
            <p:cNvSpPr/>
            <p:nvPr/>
          </p:nvSpPr>
          <p:spPr>
            <a:xfrm>
              <a:off x="6740629" y="2286373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36003A3-38FE-0CF3-FB66-A5E673A92CE9}"/>
                </a:ext>
              </a:extLst>
            </p:cNvPr>
            <p:cNvSpPr txBox="1"/>
            <p:nvPr/>
          </p:nvSpPr>
          <p:spPr>
            <a:xfrm>
              <a:off x="7330221" y="2302977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+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0C5B1171-A629-5B54-5CFF-674DD645A137}"/>
                </a:ext>
              </a:extLst>
            </p:cNvPr>
            <p:cNvSpPr/>
            <p:nvPr/>
          </p:nvSpPr>
          <p:spPr>
            <a:xfrm>
              <a:off x="7753735" y="2294581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6496F44-7730-174E-0635-7974B06BDFF9}"/>
                    </a:ext>
                  </a:extLst>
                </p:cNvPr>
                <p:cNvSpPr txBox="1"/>
                <p:nvPr/>
              </p:nvSpPr>
              <p:spPr>
                <a:xfrm>
                  <a:off x="6002885" y="2818119"/>
                  <a:ext cx="784234" cy="6821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6496F44-7730-174E-0635-7974B06BDF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2885" y="2818119"/>
                  <a:ext cx="784234" cy="682174"/>
                </a:xfrm>
                <a:prstGeom prst="rect">
                  <a:avLst/>
                </a:prstGeom>
                <a:blipFill>
                  <a:blip r:embed="rId5"/>
                  <a:stretch>
                    <a:fillRect l="-31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A90D8793-E5C8-C008-5A0C-C6005DB6AA90}"/>
                </a:ext>
              </a:extLst>
            </p:cNvPr>
            <p:cNvSpPr/>
            <p:nvPr/>
          </p:nvSpPr>
          <p:spPr>
            <a:xfrm>
              <a:off x="6740629" y="2929348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687BDB5-82C7-FE33-0C02-6FB8818D2357}"/>
                </a:ext>
              </a:extLst>
            </p:cNvPr>
            <p:cNvSpPr txBox="1"/>
            <p:nvPr/>
          </p:nvSpPr>
          <p:spPr>
            <a:xfrm>
              <a:off x="7330221" y="2945952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+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CEF1C9BC-377F-0B8A-7BB4-B4D226D3D52A}"/>
                </a:ext>
              </a:extLst>
            </p:cNvPr>
            <p:cNvSpPr/>
            <p:nvPr/>
          </p:nvSpPr>
          <p:spPr>
            <a:xfrm>
              <a:off x="7753735" y="2937556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586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FD4453F4-3D96-8AFA-ABD2-DD90E7E88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B7A58A63-7EA2-722D-F852-B7D97CEB47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68B805C2-E294-7B5B-35A3-9AF79B8956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238953" y="758126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Break into smaller subproblems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A3B54F4-F66B-25A8-181A-CA0AAD696195}"/>
              </a:ext>
            </a:extLst>
          </p:cNvPr>
          <p:cNvGrpSpPr/>
          <p:nvPr/>
        </p:nvGrpSpPr>
        <p:grpSpPr>
          <a:xfrm>
            <a:off x="3347353" y="1775042"/>
            <a:ext cx="5497294" cy="1355565"/>
            <a:chOff x="2827386" y="2175144"/>
            <a:chExt cx="5497294" cy="135556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04CD5F3-B28E-978E-A8EB-DBC7B24480D7}"/>
                </a:ext>
              </a:extLst>
            </p:cNvPr>
            <p:cNvGrpSpPr/>
            <p:nvPr/>
          </p:nvGrpSpPr>
          <p:grpSpPr>
            <a:xfrm>
              <a:off x="2827386" y="2240591"/>
              <a:ext cx="2323101" cy="1290118"/>
              <a:chOff x="7124083" y="2811322"/>
              <a:chExt cx="2323101" cy="1290118"/>
            </a:xfrm>
          </p:grpSpPr>
          <p:sp>
            <p:nvSpPr>
              <p:cNvPr id="12" name="Google Shape;1384;p28">
                <a:extLst>
                  <a:ext uri="{FF2B5EF4-FFF2-40B4-BE49-F238E27FC236}">
                    <a16:creationId xmlns:a16="http://schemas.microsoft.com/office/drawing/2014/main" id="{2E7203A2-C30E-CA89-3C12-15B045A0A4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8761" y="3368170"/>
                <a:ext cx="623099" cy="7126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vert="horz" wrap="square" lIns="91425" tIns="45700" rIns="91425" bIns="4570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90000"/>
                  </a:lnSpc>
                  <a:spcBef>
                    <a:spcPts val="0"/>
                  </a:spcBef>
                  <a:buClr>
                    <a:schemeClr val="dk1"/>
                  </a:buClr>
                  <a:buSzPts val="2800"/>
                  <a:buFont typeface="Arial" panose="020B0604020202020204" pitchFamily="34" charset="0"/>
                  <a:buNone/>
                </a:pPr>
                <a:r>
                  <a:rPr lang="en-US" sz="4000" dirty="0">
                    <a:solidFill>
                      <a:schemeClr val="tx1">
                        <a:lumMod val="95000"/>
                      </a:schemeClr>
                    </a:solidFill>
                  </a:rPr>
                  <a:t>x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4D2C53A-0EA0-7ADB-01C8-15ADA71F7B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24083" y="4080856"/>
                <a:ext cx="2323101" cy="20584"/>
              </a:xfrm>
              <a:prstGeom prst="line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ounded Rectangle 13">
                <a:extLst>
                  <a:ext uri="{FF2B5EF4-FFF2-40B4-BE49-F238E27FC236}">
                    <a16:creationId xmlns:a16="http://schemas.microsoft.com/office/drawing/2014/main" id="{6C9EF984-8FD2-02F8-210A-9FECB62974DE}"/>
                  </a:ext>
                </a:extLst>
              </p:cNvPr>
              <p:cNvSpPr/>
              <p:nvPr/>
            </p:nvSpPr>
            <p:spPr>
              <a:xfrm>
                <a:off x="7961860" y="2811322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</a:t>
                </a:r>
              </a:p>
            </p:txBody>
          </p: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7F5D6554-E316-7B53-613D-E7DE15F62F3A}"/>
                  </a:ext>
                </a:extLst>
              </p:cNvPr>
              <p:cNvSpPr/>
              <p:nvPr/>
            </p:nvSpPr>
            <p:spPr>
              <a:xfrm>
                <a:off x="8617678" y="2811322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B</a:t>
                </a:r>
              </a:p>
            </p:txBody>
          </p:sp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5F21997F-6F69-E52E-D948-24124B63E81A}"/>
                  </a:ext>
                </a:extLst>
              </p:cNvPr>
              <p:cNvSpPr/>
              <p:nvPr/>
            </p:nvSpPr>
            <p:spPr>
              <a:xfrm>
                <a:off x="7966816" y="3436257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</a:t>
                </a:r>
              </a:p>
            </p:txBody>
          </p:sp>
          <p:sp>
            <p:nvSpPr>
              <p:cNvPr id="17" name="Rounded Rectangle 16">
                <a:extLst>
                  <a:ext uri="{FF2B5EF4-FFF2-40B4-BE49-F238E27FC236}">
                    <a16:creationId xmlns:a16="http://schemas.microsoft.com/office/drawing/2014/main" id="{9FC39D11-72CB-7426-CF44-46762164B62C}"/>
                  </a:ext>
                </a:extLst>
              </p:cNvPr>
              <p:cNvSpPr/>
              <p:nvPr/>
            </p:nvSpPr>
            <p:spPr>
              <a:xfrm>
                <a:off x="8622634" y="3436257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02FBD0-59D1-C6A8-043F-D3EBF95000FB}"/>
                </a:ext>
              </a:extLst>
            </p:cNvPr>
            <p:cNvSpPr txBox="1"/>
            <p:nvPr/>
          </p:nvSpPr>
          <p:spPr>
            <a:xfrm>
              <a:off x="5477843" y="2254621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58ECA6-90D7-A1D9-F928-5000A3B31A8B}"/>
                </a:ext>
              </a:extLst>
            </p:cNvPr>
            <p:cNvSpPr txBox="1"/>
            <p:nvPr/>
          </p:nvSpPr>
          <p:spPr>
            <a:xfrm>
              <a:off x="5477843" y="2875358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16B8BFD-7182-F352-9CE0-071CCF6C2029}"/>
                    </a:ext>
                  </a:extLst>
                </p:cNvPr>
                <p:cNvSpPr txBox="1"/>
                <p:nvPr/>
              </p:nvSpPr>
              <p:spPr>
                <a:xfrm>
                  <a:off x="6002885" y="2175144"/>
                  <a:ext cx="784234" cy="6821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16B8BFD-7182-F352-9CE0-071CCF6C20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2885" y="2175144"/>
                  <a:ext cx="784234" cy="682174"/>
                </a:xfrm>
                <a:prstGeom prst="rect">
                  <a:avLst/>
                </a:prstGeom>
                <a:blipFill>
                  <a:blip r:embed="rId3"/>
                  <a:stretch>
                    <a:fillRect l="-31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6D161683-E169-9556-AC2A-FA5D89E7C2A2}"/>
                </a:ext>
              </a:extLst>
            </p:cNvPr>
            <p:cNvSpPr/>
            <p:nvPr/>
          </p:nvSpPr>
          <p:spPr>
            <a:xfrm>
              <a:off x="6740629" y="2286373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70ACBC0-40F4-CE54-4EE0-15561338DEC3}"/>
                </a:ext>
              </a:extLst>
            </p:cNvPr>
            <p:cNvSpPr txBox="1"/>
            <p:nvPr/>
          </p:nvSpPr>
          <p:spPr>
            <a:xfrm>
              <a:off x="7330221" y="2302977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+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8B6B74C-F8BD-10FF-FF5E-7BEF83D53DA1}"/>
                </a:ext>
              </a:extLst>
            </p:cNvPr>
            <p:cNvSpPr/>
            <p:nvPr/>
          </p:nvSpPr>
          <p:spPr>
            <a:xfrm>
              <a:off x="7753735" y="2294581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31C16A7-4BF6-BAAC-414E-5169AAE58383}"/>
                    </a:ext>
                  </a:extLst>
                </p:cNvPr>
                <p:cNvSpPr txBox="1"/>
                <p:nvPr/>
              </p:nvSpPr>
              <p:spPr>
                <a:xfrm>
                  <a:off x="6002885" y="2818119"/>
                  <a:ext cx="784234" cy="6821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31C16A7-4BF6-BAAC-414E-5169AAE583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2885" y="2818119"/>
                  <a:ext cx="784234" cy="682174"/>
                </a:xfrm>
                <a:prstGeom prst="rect">
                  <a:avLst/>
                </a:prstGeom>
                <a:blipFill>
                  <a:blip r:embed="rId4"/>
                  <a:stretch>
                    <a:fillRect l="-31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2AC0CE37-7C8A-C645-FF51-DCF59DF14BCE}"/>
                </a:ext>
              </a:extLst>
            </p:cNvPr>
            <p:cNvSpPr/>
            <p:nvPr/>
          </p:nvSpPr>
          <p:spPr>
            <a:xfrm>
              <a:off x="6740629" y="2929348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18B7F1C-1C27-E36B-F924-DBD200DD4DEA}"/>
                </a:ext>
              </a:extLst>
            </p:cNvPr>
            <p:cNvSpPr txBox="1"/>
            <p:nvPr/>
          </p:nvSpPr>
          <p:spPr>
            <a:xfrm>
              <a:off x="7330221" y="2945952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+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3EECA85F-3F04-791F-873D-CFC784DB9B19}"/>
                </a:ext>
              </a:extLst>
            </p:cNvPr>
            <p:cNvSpPr/>
            <p:nvPr/>
          </p:nvSpPr>
          <p:spPr>
            <a:xfrm>
              <a:off x="7753735" y="2937556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E4EF644-BF2D-5E86-ECF0-BA41CD7B22D1}"/>
              </a:ext>
            </a:extLst>
          </p:cNvPr>
          <p:cNvGrpSpPr/>
          <p:nvPr/>
        </p:nvGrpSpPr>
        <p:grpSpPr>
          <a:xfrm>
            <a:off x="3350107" y="3915127"/>
            <a:ext cx="6142490" cy="2361132"/>
            <a:chOff x="2423784" y="3757868"/>
            <a:chExt cx="6142490" cy="236113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14D86A0-91E0-7498-0782-AD7FD1FB3D6A}"/>
                </a:ext>
              </a:extLst>
            </p:cNvPr>
            <p:cNvSpPr txBox="1"/>
            <p:nvPr/>
          </p:nvSpPr>
          <p:spPr>
            <a:xfrm>
              <a:off x="2423784" y="3776725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E0CDE0DE-221E-B0DF-7157-562DA372762B}"/>
                    </a:ext>
                  </a:extLst>
                </p:cNvPr>
                <p:cNvSpPr txBox="1"/>
                <p:nvPr/>
              </p:nvSpPr>
              <p:spPr>
                <a:xfrm>
                  <a:off x="3135596" y="3776725"/>
                  <a:ext cx="101995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E0CDE0DE-221E-B0DF-7157-562DA372762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5596" y="3776725"/>
                  <a:ext cx="1019959" cy="523220"/>
                </a:xfrm>
                <a:prstGeom prst="rect">
                  <a:avLst/>
                </a:prstGeom>
                <a:blipFill>
                  <a:blip r:embed="rId5"/>
                  <a:stretch>
                    <a:fillRect r="-1220" b="-190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D17CC990-FA04-9774-2940-038A6663F18E}"/>
                </a:ext>
              </a:extLst>
            </p:cNvPr>
            <p:cNvSpPr/>
            <p:nvPr/>
          </p:nvSpPr>
          <p:spPr>
            <a:xfrm>
              <a:off x="4070027" y="3757868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0FBA626B-1768-5378-C201-2DA28C84E431}"/>
                </a:ext>
              </a:extLst>
            </p:cNvPr>
            <p:cNvSpPr/>
            <p:nvPr/>
          </p:nvSpPr>
          <p:spPr>
            <a:xfrm>
              <a:off x="5126420" y="3757868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4B7676D4-98F3-4853-0D73-3CC9FAD595B6}"/>
                    </a:ext>
                  </a:extLst>
                </p:cNvPr>
                <p:cNvSpPr txBox="1"/>
                <p:nvPr/>
              </p:nvSpPr>
              <p:spPr>
                <a:xfrm>
                  <a:off x="4662107" y="3759051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4B7676D4-98F3-4853-0D73-3CC9FAD595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2107" y="3759051"/>
                  <a:ext cx="423514" cy="523220"/>
                </a:xfrm>
                <a:prstGeom prst="rect">
                  <a:avLst/>
                </a:prstGeom>
                <a:blipFill>
                  <a:blip r:embed="rId6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BCB3D5EB-7FEB-43D8-5505-9F6FAF995D2D}"/>
                    </a:ext>
                  </a:extLst>
                </p:cNvPr>
                <p:cNvSpPr txBox="1"/>
                <p:nvPr/>
              </p:nvSpPr>
              <p:spPr>
                <a:xfrm>
                  <a:off x="5658979" y="3776097"/>
                  <a:ext cx="7805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)+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BCB3D5EB-7FEB-43D8-5505-9F6FAF995D2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8979" y="3776097"/>
                  <a:ext cx="780598" cy="523220"/>
                </a:xfrm>
                <a:prstGeom prst="rect">
                  <a:avLst/>
                </a:prstGeom>
                <a:blipFill>
                  <a:blip r:embed="rId7"/>
                  <a:stretch>
                    <a:fillRect l="-3226" b="-190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0E1554E9-5C96-4229-D6E9-06F341A23B35}"/>
                    </a:ext>
                  </a:extLst>
                </p:cNvPr>
                <p:cNvSpPr txBox="1"/>
                <p:nvPr/>
              </p:nvSpPr>
              <p:spPr>
                <a:xfrm>
                  <a:off x="3135596" y="4565105"/>
                  <a:ext cx="1019958" cy="6821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0E1554E9-5C96-4229-D6E9-06F341A23B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5596" y="4565105"/>
                  <a:ext cx="1019958" cy="682174"/>
                </a:xfrm>
                <a:prstGeom prst="rect">
                  <a:avLst/>
                </a:prstGeom>
                <a:blipFill>
                  <a:blip r:embed="rId8"/>
                  <a:stretch>
                    <a:fillRect r="-1220" b="-148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AC1AAF98-49CD-05A2-FF16-58512C84B4B2}"/>
                </a:ext>
              </a:extLst>
            </p:cNvPr>
            <p:cNvSpPr/>
            <p:nvPr/>
          </p:nvSpPr>
          <p:spPr>
            <a:xfrm>
              <a:off x="4070027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738FA054-851F-077A-3F86-3A18B9114F5C}"/>
                </a:ext>
              </a:extLst>
            </p:cNvPr>
            <p:cNvSpPr/>
            <p:nvPr/>
          </p:nvSpPr>
          <p:spPr>
            <a:xfrm>
              <a:off x="5126420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6A9BEBEB-633C-F207-A972-1D0EBA01AE44}"/>
                    </a:ext>
                  </a:extLst>
                </p:cNvPr>
                <p:cNvSpPr txBox="1"/>
                <p:nvPr/>
              </p:nvSpPr>
              <p:spPr>
                <a:xfrm>
                  <a:off x="4662107" y="4704748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6A9BEBEB-633C-F207-A972-1D0EBA01AE4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2107" y="4704748"/>
                  <a:ext cx="423514" cy="523220"/>
                </a:xfrm>
                <a:prstGeom prst="rect">
                  <a:avLst/>
                </a:prstGeom>
                <a:blipFill>
                  <a:blip r:embed="rId9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2C45EFA4-947F-AE6B-19CF-811D5C9068F4}"/>
                    </a:ext>
                  </a:extLst>
                </p:cNvPr>
                <p:cNvSpPr txBox="1"/>
                <p:nvPr/>
              </p:nvSpPr>
              <p:spPr>
                <a:xfrm>
                  <a:off x="5688475" y="4721794"/>
                  <a:ext cx="55175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2C45EFA4-947F-AE6B-19CF-811D5C9068F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8475" y="4721794"/>
                  <a:ext cx="551754" cy="523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22BCAB4D-B003-AC94-C67F-F5B049E4D3BD}"/>
                </a:ext>
              </a:extLst>
            </p:cNvPr>
            <p:cNvSpPr/>
            <p:nvPr/>
          </p:nvSpPr>
          <p:spPr>
            <a:xfrm>
              <a:off x="6217333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56C93300-1FF2-67B8-1E72-C63FD8892B10}"/>
                </a:ext>
              </a:extLst>
            </p:cNvPr>
            <p:cNvSpPr/>
            <p:nvPr/>
          </p:nvSpPr>
          <p:spPr>
            <a:xfrm>
              <a:off x="7273726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5EE245A8-B156-2FAC-9C7C-4F6C08A0F39D}"/>
                    </a:ext>
                  </a:extLst>
                </p:cNvPr>
                <p:cNvSpPr txBox="1"/>
                <p:nvPr/>
              </p:nvSpPr>
              <p:spPr>
                <a:xfrm>
                  <a:off x="6809413" y="4704748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5EE245A8-B156-2FAC-9C7C-4F6C08A0F3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9413" y="4704748"/>
                  <a:ext cx="423514" cy="523220"/>
                </a:xfrm>
                <a:prstGeom prst="rect">
                  <a:avLst/>
                </a:prstGeom>
                <a:blipFill>
                  <a:blip r:embed="rId9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E20C2908-23F7-39C6-D70D-E5C170BFDD73}"/>
                    </a:ext>
                  </a:extLst>
                </p:cNvPr>
                <p:cNvSpPr txBox="1"/>
                <p:nvPr/>
              </p:nvSpPr>
              <p:spPr>
                <a:xfrm>
                  <a:off x="7785676" y="4703565"/>
                  <a:ext cx="7805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)+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E20C2908-23F7-39C6-D70D-E5C170BFDD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5676" y="4703565"/>
                  <a:ext cx="780598" cy="523220"/>
                </a:xfrm>
                <a:prstGeom prst="rect">
                  <a:avLst/>
                </a:prstGeom>
                <a:blipFill>
                  <a:blip r:embed="rId11"/>
                  <a:stretch>
                    <a:fillRect l="-1587" b="-190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079A79B-AD1D-CBB4-4DC4-04608874FDBE}"/>
                    </a:ext>
                  </a:extLst>
                </p:cNvPr>
                <p:cNvSpPr txBox="1"/>
                <p:nvPr/>
              </p:nvSpPr>
              <p:spPr>
                <a:xfrm>
                  <a:off x="3703329" y="5566284"/>
                  <a:ext cx="43313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079A79B-AD1D-CBB4-4DC4-04608874FD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3329" y="5566284"/>
                  <a:ext cx="433131" cy="523220"/>
                </a:xfrm>
                <a:prstGeom prst="rect">
                  <a:avLst/>
                </a:prstGeom>
                <a:blipFill>
                  <a:blip r:embed="rId12"/>
                  <a:stretch>
                    <a:fillRect l="-5714" r="-5714" b="-16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77727E51-246A-0788-5E79-8F7A09C89F43}"/>
                </a:ext>
              </a:extLst>
            </p:cNvPr>
            <p:cNvSpPr/>
            <p:nvPr/>
          </p:nvSpPr>
          <p:spPr>
            <a:xfrm>
              <a:off x="4070027" y="554805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4B20C95A-5374-1CA8-C1BA-291B11BAAA3B}"/>
                </a:ext>
              </a:extLst>
            </p:cNvPr>
            <p:cNvSpPr/>
            <p:nvPr/>
          </p:nvSpPr>
          <p:spPr>
            <a:xfrm>
              <a:off x="5126420" y="554805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A3C3EB21-4BC5-7560-8618-ECE6AD74E018}"/>
                    </a:ext>
                  </a:extLst>
                </p:cNvPr>
                <p:cNvSpPr txBox="1"/>
                <p:nvPr/>
              </p:nvSpPr>
              <p:spPr>
                <a:xfrm>
                  <a:off x="4662107" y="5549238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A3C3EB21-4BC5-7560-8618-ECE6AD74E0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2107" y="5549238"/>
                  <a:ext cx="423514" cy="523220"/>
                </a:xfrm>
                <a:prstGeom prst="rect">
                  <a:avLst/>
                </a:prstGeom>
                <a:blipFill>
                  <a:blip r:embed="rId6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AC5A807-33E6-33F7-7795-5ED7DC1042AB}"/>
                    </a:ext>
                  </a:extLst>
                </p:cNvPr>
                <p:cNvSpPr txBox="1"/>
                <p:nvPr/>
              </p:nvSpPr>
              <p:spPr>
                <a:xfrm>
                  <a:off x="5658979" y="5566284"/>
                  <a:ext cx="43313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AC5A807-33E6-33F7-7795-5ED7DC1042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8979" y="5566284"/>
                  <a:ext cx="433131" cy="523220"/>
                </a:xfrm>
                <a:prstGeom prst="rect">
                  <a:avLst/>
                </a:prstGeom>
                <a:blipFill>
                  <a:blip r:embed="rId13"/>
                  <a:stretch>
                    <a:fillRect l="-5714" r="-5714" b="-16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30C9ABA-9A9E-0C40-20CC-F308A6BC6251}"/>
              </a:ext>
            </a:extLst>
          </p:cNvPr>
          <p:cNvCxnSpPr/>
          <p:nvPr/>
        </p:nvCxnSpPr>
        <p:spPr>
          <a:xfrm>
            <a:off x="1120877" y="3667432"/>
            <a:ext cx="103926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561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4E8DDA7E-F762-A72E-230F-A9835634A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81A74DBE-7F67-06A3-137E-B5024286E7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sp>
        <p:nvSpPr>
          <p:cNvPr id="1384" name="Google Shape;1384;p28">
            <a:extLst>
              <a:ext uri="{FF2B5EF4-FFF2-40B4-BE49-F238E27FC236}">
                <a16:creationId xmlns:a16="http://schemas.microsoft.com/office/drawing/2014/main" id="{97EACFDE-9439-5710-921D-AADEE55A66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238953" y="758126"/>
            <a:ext cx="5714094" cy="71268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i="1" u="sng" dirty="0">
                <a:solidFill>
                  <a:schemeClr val="bg1"/>
                </a:solidFill>
              </a:rPr>
              <a:t>Goal</a:t>
            </a:r>
            <a:r>
              <a:rPr lang="en-US" dirty="0">
                <a:solidFill>
                  <a:schemeClr val="bg1"/>
                </a:solidFill>
              </a:rPr>
              <a:t>: Is this approach any better!?</a:t>
            </a:r>
            <a:endParaRPr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58C453-3E4B-149C-B334-280EEBA9FC97}"/>
                  </a:ext>
                </a:extLst>
              </p:cNvPr>
              <p:cNvSpPr txBox="1"/>
              <p:nvPr/>
            </p:nvSpPr>
            <p:spPr>
              <a:xfrm>
                <a:off x="3238953" y="1957495"/>
                <a:ext cx="5714093" cy="682174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𝐴𝐷</m:t>
                          </m:r>
                          <m:r>
                            <a:rPr lang="en-US" sz="28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𝐵𝐶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𝐵𝐷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58C453-3E4B-149C-B334-280EEBA9FC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953" y="1957495"/>
                <a:ext cx="5714093" cy="6821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861279-1862-8CB5-6DA5-0B7A64A8E545}"/>
                  </a:ext>
                </a:extLst>
              </p:cNvPr>
              <p:cNvSpPr txBox="1"/>
              <p:nvPr/>
            </p:nvSpPr>
            <p:spPr>
              <a:xfrm>
                <a:off x="3450347" y="3371975"/>
                <a:ext cx="4985730" cy="827471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861279-1862-8CB5-6DA5-0B7A64A8E5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347" y="3371975"/>
                <a:ext cx="4985730" cy="827471"/>
              </a:xfrm>
              <a:prstGeom prst="rect">
                <a:avLst/>
              </a:prstGeom>
              <a:blipFill>
                <a:blip r:embed="rId4"/>
                <a:stretch>
                  <a:fillRect b="-7353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>
            <a:extLst>
              <a:ext uri="{FF2B5EF4-FFF2-40B4-BE49-F238E27FC236}">
                <a16:creationId xmlns:a16="http://schemas.microsoft.com/office/drawing/2014/main" id="{D2B00DD8-F4F3-CE1C-D613-FF9517A1E2C6}"/>
              </a:ext>
            </a:extLst>
          </p:cNvPr>
          <p:cNvSpPr txBox="1"/>
          <p:nvPr/>
        </p:nvSpPr>
        <p:spPr>
          <a:xfrm>
            <a:off x="3450347" y="2975333"/>
            <a:ext cx="2211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Recurrence Relation Is: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E604220-56AA-D992-4215-DFBCEBE54285}"/>
              </a:ext>
            </a:extLst>
          </p:cNvPr>
          <p:cNvCxnSpPr/>
          <p:nvPr/>
        </p:nvCxnSpPr>
        <p:spPr>
          <a:xfrm>
            <a:off x="8038646" y="4345967"/>
            <a:ext cx="914400" cy="68825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9C94F48-8672-64D4-3981-2C1C0360F85E}"/>
                  </a:ext>
                </a:extLst>
              </p:cNvPr>
              <p:cNvSpPr txBox="1"/>
              <p:nvPr/>
            </p:nvSpPr>
            <p:spPr>
              <a:xfrm>
                <a:off x="7270004" y="5167080"/>
                <a:ext cx="3543063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Master theorem gets us: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=2</m:t>
                        </m:r>
                      </m:e>
                    </m:func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Case 1: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	//not better!</a:t>
                </a: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9C94F48-8672-64D4-3981-2C1C0360F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004" y="5167080"/>
                <a:ext cx="3543063" cy="1477328"/>
              </a:xfrm>
              <a:prstGeom prst="rect">
                <a:avLst/>
              </a:prstGeom>
              <a:blipFill>
                <a:blip r:embed="rId5"/>
                <a:stretch>
                  <a:fillRect l="-1429" t="-2564" b="-5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706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>
          <a:extLst>
            <a:ext uri="{FF2B5EF4-FFF2-40B4-BE49-F238E27FC236}">
              <a16:creationId xmlns:a16="http://schemas.microsoft.com/office/drawing/2014/main" id="{99D146CA-63E0-2A9B-2499-D07319DCE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28">
            <a:extLst>
              <a:ext uri="{FF2B5EF4-FFF2-40B4-BE49-F238E27FC236}">
                <a16:creationId xmlns:a16="http://schemas.microsoft.com/office/drawing/2014/main" id="{93D0AFAA-C7FA-72D5-B4DD-0969C84780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85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/>
              <a:t>Divide and Conquer Approach</a:t>
            </a:r>
            <a:endParaRPr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F3D4147-EF53-71D1-494C-6225262B81D4}"/>
              </a:ext>
            </a:extLst>
          </p:cNvPr>
          <p:cNvGrpSpPr/>
          <p:nvPr/>
        </p:nvGrpSpPr>
        <p:grpSpPr>
          <a:xfrm>
            <a:off x="3347353" y="1499738"/>
            <a:ext cx="5497294" cy="1355565"/>
            <a:chOff x="3347353" y="1499738"/>
            <a:chExt cx="5497294" cy="135556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6EA0F65-B199-73EF-8278-BABB74D03D00}"/>
                </a:ext>
              </a:extLst>
            </p:cNvPr>
            <p:cNvGrpSpPr/>
            <p:nvPr/>
          </p:nvGrpSpPr>
          <p:grpSpPr>
            <a:xfrm>
              <a:off x="3347353" y="1565185"/>
              <a:ext cx="2323101" cy="1290118"/>
              <a:chOff x="7124083" y="2811322"/>
              <a:chExt cx="2323101" cy="1290118"/>
            </a:xfrm>
          </p:grpSpPr>
          <p:sp>
            <p:nvSpPr>
              <p:cNvPr id="12" name="Google Shape;1384;p28">
                <a:extLst>
                  <a:ext uri="{FF2B5EF4-FFF2-40B4-BE49-F238E27FC236}">
                    <a16:creationId xmlns:a16="http://schemas.microsoft.com/office/drawing/2014/main" id="{B617BD11-B3B1-9F1F-4C38-D2CFA5CFB2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8761" y="3368170"/>
                <a:ext cx="623099" cy="7126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vert="horz" wrap="square" lIns="91425" tIns="45700" rIns="91425" bIns="4570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90000"/>
                  </a:lnSpc>
                  <a:spcBef>
                    <a:spcPts val="0"/>
                  </a:spcBef>
                  <a:buClr>
                    <a:schemeClr val="dk1"/>
                  </a:buClr>
                  <a:buSzPts val="2800"/>
                  <a:buFont typeface="Arial" panose="020B0604020202020204" pitchFamily="34" charset="0"/>
                  <a:buNone/>
                </a:pPr>
                <a:r>
                  <a:rPr lang="en-US" sz="4000" dirty="0">
                    <a:solidFill>
                      <a:schemeClr val="tx1">
                        <a:lumMod val="95000"/>
                      </a:schemeClr>
                    </a:solidFill>
                  </a:rPr>
                  <a:t>x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3BE43CF3-D69A-4D36-B682-3C33B03B78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24083" y="4080856"/>
                <a:ext cx="2323101" cy="20584"/>
              </a:xfrm>
              <a:prstGeom prst="line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ounded Rectangle 13">
                <a:extLst>
                  <a:ext uri="{FF2B5EF4-FFF2-40B4-BE49-F238E27FC236}">
                    <a16:creationId xmlns:a16="http://schemas.microsoft.com/office/drawing/2014/main" id="{16084B09-1B13-4A44-2B2A-94C065D274C0}"/>
                  </a:ext>
                </a:extLst>
              </p:cNvPr>
              <p:cNvSpPr/>
              <p:nvPr/>
            </p:nvSpPr>
            <p:spPr>
              <a:xfrm>
                <a:off x="7961860" y="2811322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A</a:t>
                </a:r>
              </a:p>
            </p:txBody>
          </p: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AEF7353D-F5DA-8FB6-D224-5432CDAFC986}"/>
                  </a:ext>
                </a:extLst>
              </p:cNvPr>
              <p:cNvSpPr/>
              <p:nvPr/>
            </p:nvSpPr>
            <p:spPr>
              <a:xfrm>
                <a:off x="8617678" y="2811322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B</a:t>
                </a:r>
              </a:p>
            </p:txBody>
          </p:sp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93E74B5A-7E83-F403-F444-864C33731529}"/>
                  </a:ext>
                </a:extLst>
              </p:cNvPr>
              <p:cNvSpPr/>
              <p:nvPr/>
            </p:nvSpPr>
            <p:spPr>
              <a:xfrm>
                <a:off x="7966816" y="3436257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</a:t>
                </a:r>
              </a:p>
            </p:txBody>
          </p:sp>
          <p:sp>
            <p:nvSpPr>
              <p:cNvPr id="17" name="Rounded Rectangle 16">
                <a:extLst>
                  <a:ext uri="{FF2B5EF4-FFF2-40B4-BE49-F238E27FC236}">
                    <a16:creationId xmlns:a16="http://schemas.microsoft.com/office/drawing/2014/main" id="{05E9977A-F4BA-8EFB-8D74-6C620A10C1EE}"/>
                  </a:ext>
                </a:extLst>
              </p:cNvPr>
              <p:cNvSpPr/>
              <p:nvPr/>
            </p:nvSpPr>
            <p:spPr>
              <a:xfrm>
                <a:off x="8622634" y="3436257"/>
                <a:ext cx="570945" cy="570945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3C101E4-908D-5F8C-7528-03D3A40A8596}"/>
                </a:ext>
              </a:extLst>
            </p:cNvPr>
            <p:cNvSpPr txBox="1"/>
            <p:nvPr/>
          </p:nvSpPr>
          <p:spPr>
            <a:xfrm>
              <a:off x="5997810" y="1579215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72C1FDF-B075-58F2-E7F7-D51320645FA8}"/>
                </a:ext>
              </a:extLst>
            </p:cNvPr>
            <p:cNvSpPr txBox="1"/>
            <p:nvPr/>
          </p:nvSpPr>
          <p:spPr>
            <a:xfrm>
              <a:off x="5997810" y="2199952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74BD675-117D-084F-6A27-49E9F8EE4D5C}"/>
                    </a:ext>
                  </a:extLst>
                </p:cNvPr>
                <p:cNvSpPr txBox="1"/>
                <p:nvPr/>
              </p:nvSpPr>
              <p:spPr>
                <a:xfrm>
                  <a:off x="6522852" y="1499738"/>
                  <a:ext cx="784234" cy="6821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74BD675-117D-084F-6A27-49E9F8EE4D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22852" y="1499738"/>
                  <a:ext cx="784234" cy="682174"/>
                </a:xfrm>
                <a:prstGeom prst="rect">
                  <a:avLst/>
                </a:prstGeom>
                <a:blipFill>
                  <a:blip r:embed="rId3"/>
                  <a:stretch>
                    <a:fillRect l="-31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26817BD-18CF-0A27-48D1-E21A48F43C5A}"/>
                </a:ext>
              </a:extLst>
            </p:cNvPr>
            <p:cNvSpPr/>
            <p:nvPr/>
          </p:nvSpPr>
          <p:spPr>
            <a:xfrm>
              <a:off x="7260596" y="1610967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850EFFC-8D2D-CD15-5FEB-5B5E13F1B4FF}"/>
                </a:ext>
              </a:extLst>
            </p:cNvPr>
            <p:cNvSpPr txBox="1"/>
            <p:nvPr/>
          </p:nvSpPr>
          <p:spPr>
            <a:xfrm>
              <a:off x="7850188" y="1627571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+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176C5E37-024C-11BB-DB93-D555A0E449B4}"/>
                </a:ext>
              </a:extLst>
            </p:cNvPr>
            <p:cNvSpPr/>
            <p:nvPr/>
          </p:nvSpPr>
          <p:spPr>
            <a:xfrm>
              <a:off x="8273702" y="161917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26F4D5B-D1AF-3582-CB44-540033CC5519}"/>
                    </a:ext>
                  </a:extLst>
                </p:cNvPr>
                <p:cNvSpPr txBox="1"/>
                <p:nvPr/>
              </p:nvSpPr>
              <p:spPr>
                <a:xfrm>
                  <a:off x="6522852" y="2142713"/>
                  <a:ext cx="784234" cy="6821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D26F4D5B-D1AF-3582-CB44-540033CC55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22852" y="2142713"/>
                  <a:ext cx="784234" cy="682174"/>
                </a:xfrm>
                <a:prstGeom prst="rect">
                  <a:avLst/>
                </a:prstGeom>
                <a:blipFill>
                  <a:blip r:embed="rId4"/>
                  <a:stretch>
                    <a:fillRect l="-31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1ADF883F-5E3B-29CD-1A24-0A31955B6C91}"/>
                </a:ext>
              </a:extLst>
            </p:cNvPr>
            <p:cNvSpPr/>
            <p:nvPr/>
          </p:nvSpPr>
          <p:spPr>
            <a:xfrm>
              <a:off x="7260596" y="2253942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8B2C6D7-818C-AA51-ACFF-C97030C11DEE}"/>
                </a:ext>
              </a:extLst>
            </p:cNvPr>
            <p:cNvSpPr txBox="1"/>
            <p:nvPr/>
          </p:nvSpPr>
          <p:spPr>
            <a:xfrm>
              <a:off x="7850188" y="2270546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+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6F2D63A1-751A-B5E9-99C9-B731AFEDDFDC}"/>
                </a:ext>
              </a:extLst>
            </p:cNvPr>
            <p:cNvSpPr/>
            <p:nvPr/>
          </p:nvSpPr>
          <p:spPr>
            <a:xfrm>
              <a:off x="8273702" y="2262150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D517550-E9A1-E498-5B8B-FAE41AFC8E9E}"/>
              </a:ext>
            </a:extLst>
          </p:cNvPr>
          <p:cNvGrpSpPr/>
          <p:nvPr/>
        </p:nvGrpSpPr>
        <p:grpSpPr>
          <a:xfrm>
            <a:off x="5119915" y="3915127"/>
            <a:ext cx="6142490" cy="2361132"/>
            <a:chOff x="2423784" y="3757868"/>
            <a:chExt cx="6142490" cy="236113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CC467BE8-A13A-0AF0-E26E-059B9FB5AF5B}"/>
                </a:ext>
              </a:extLst>
            </p:cNvPr>
            <p:cNvSpPr txBox="1"/>
            <p:nvPr/>
          </p:nvSpPr>
          <p:spPr>
            <a:xfrm>
              <a:off x="2423784" y="3776725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=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454C272-119B-901D-7969-6C234FE5E538}"/>
                    </a:ext>
                  </a:extLst>
                </p:cNvPr>
                <p:cNvSpPr txBox="1"/>
                <p:nvPr/>
              </p:nvSpPr>
              <p:spPr>
                <a:xfrm>
                  <a:off x="3135596" y="3776725"/>
                  <a:ext cx="101995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454C272-119B-901D-7969-6C234FE5E5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5596" y="3776725"/>
                  <a:ext cx="1019959" cy="523220"/>
                </a:xfrm>
                <a:prstGeom prst="rect">
                  <a:avLst/>
                </a:prstGeom>
                <a:blipFill>
                  <a:blip r:embed="rId5"/>
                  <a:stretch>
                    <a:fillRect r="-2469" b="-190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642B9D73-CEDC-E0DC-DFA4-10C475D6E633}"/>
                </a:ext>
              </a:extLst>
            </p:cNvPr>
            <p:cNvSpPr/>
            <p:nvPr/>
          </p:nvSpPr>
          <p:spPr>
            <a:xfrm>
              <a:off x="4070027" y="3757868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8E674410-AC27-591C-6F79-67E947C9F192}"/>
                </a:ext>
              </a:extLst>
            </p:cNvPr>
            <p:cNvSpPr/>
            <p:nvPr/>
          </p:nvSpPr>
          <p:spPr>
            <a:xfrm>
              <a:off x="5126420" y="3757868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8F98693-C0ED-C32A-FB37-2B01194DC7BD}"/>
                    </a:ext>
                  </a:extLst>
                </p:cNvPr>
                <p:cNvSpPr txBox="1"/>
                <p:nvPr/>
              </p:nvSpPr>
              <p:spPr>
                <a:xfrm>
                  <a:off x="4662107" y="3759051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8F98693-C0ED-C32A-FB37-2B01194DC7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2107" y="3759051"/>
                  <a:ext cx="423514" cy="523220"/>
                </a:xfrm>
                <a:prstGeom prst="rect">
                  <a:avLst/>
                </a:prstGeom>
                <a:blipFill>
                  <a:blip r:embed="rId6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9576E09-2CDE-EAAC-5385-5A9C4E20E23B}"/>
                    </a:ext>
                  </a:extLst>
                </p:cNvPr>
                <p:cNvSpPr txBox="1"/>
                <p:nvPr/>
              </p:nvSpPr>
              <p:spPr>
                <a:xfrm>
                  <a:off x="5658979" y="3776097"/>
                  <a:ext cx="7805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)+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9576E09-2CDE-EAAC-5385-5A9C4E20E23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8979" y="3776097"/>
                  <a:ext cx="780598" cy="523220"/>
                </a:xfrm>
                <a:prstGeom prst="rect">
                  <a:avLst/>
                </a:prstGeom>
                <a:blipFill>
                  <a:blip r:embed="rId7"/>
                  <a:stretch>
                    <a:fillRect l="-3226" b="-190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A6E28363-087F-DF6A-003C-CC3E758CFE5C}"/>
                    </a:ext>
                  </a:extLst>
                </p:cNvPr>
                <p:cNvSpPr txBox="1"/>
                <p:nvPr/>
              </p:nvSpPr>
              <p:spPr>
                <a:xfrm>
                  <a:off x="3135596" y="4565105"/>
                  <a:ext cx="1019958" cy="6821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A6E28363-087F-DF6A-003C-CC3E758CFE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5596" y="4565105"/>
                  <a:ext cx="1019958" cy="682174"/>
                </a:xfrm>
                <a:prstGeom prst="rect">
                  <a:avLst/>
                </a:prstGeom>
                <a:blipFill>
                  <a:blip r:embed="rId8"/>
                  <a:stretch>
                    <a:fillRect r="-2469" b="-148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AFC682D3-1FAC-9645-53CA-0F77B80C8D53}"/>
                </a:ext>
              </a:extLst>
            </p:cNvPr>
            <p:cNvSpPr/>
            <p:nvPr/>
          </p:nvSpPr>
          <p:spPr>
            <a:xfrm>
              <a:off x="4070027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DA7ED4E5-0088-57F3-CBD7-E8F11AF20BAF}"/>
                </a:ext>
              </a:extLst>
            </p:cNvPr>
            <p:cNvSpPr/>
            <p:nvPr/>
          </p:nvSpPr>
          <p:spPr>
            <a:xfrm>
              <a:off x="5126420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317F7D03-E01D-A084-8A50-D4FE3A12B6AC}"/>
                    </a:ext>
                  </a:extLst>
                </p:cNvPr>
                <p:cNvSpPr txBox="1"/>
                <p:nvPr/>
              </p:nvSpPr>
              <p:spPr>
                <a:xfrm>
                  <a:off x="4662107" y="4704748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317F7D03-E01D-A084-8A50-D4FE3A12B6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2107" y="4704748"/>
                  <a:ext cx="423514" cy="523220"/>
                </a:xfrm>
                <a:prstGeom prst="rect">
                  <a:avLst/>
                </a:prstGeom>
                <a:blipFill>
                  <a:blip r:embed="rId9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C45D9012-D04E-B599-1A5A-D42F8823FA7B}"/>
                    </a:ext>
                  </a:extLst>
                </p:cNvPr>
                <p:cNvSpPr txBox="1"/>
                <p:nvPr/>
              </p:nvSpPr>
              <p:spPr>
                <a:xfrm>
                  <a:off x="5688475" y="4721794"/>
                  <a:ext cx="55175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C45D9012-D04E-B599-1A5A-D42F8823FA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8475" y="4721794"/>
                  <a:ext cx="551754" cy="523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E3C095E9-593C-38ED-F383-E1EDE81BCDC6}"/>
                </a:ext>
              </a:extLst>
            </p:cNvPr>
            <p:cNvSpPr/>
            <p:nvPr/>
          </p:nvSpPr>
          <p:spPr>
            <a:xfrm>
              <a:off x="6217333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FC97F01F-ACC1-9199-0650-9938D2A44E1A}"/>
                </a:ext>
              </a:extLst>
            </p:cNvPr>
            <p:cNvSpPr/>
            <p:nvPr/>
          </p:nvSpPr>
          <p:spPr>
            <a:xfrm>
              <a:off x="7273726" y="470356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92AEBDC7-40C6-5CFC-EF37-B10CA296EF08}"/>
                    </a:ext>
                  </a:extLst>
                </p:cNvPr>
                <p:cNvSpPr txBox="1"/>
                <p:nvPr/>
              </p:nvSpPr>
              <p:spPr>
                <a:xfrm>
                  <a:off x="6809413" y="4704748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92AEBDC7-40C6-5CFC-EF37-B10CA296EF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9413" y="4704748"/>
                  <a:ext cx="423514" cy="523220"/>
                </a:xfrm>
                <a:prstGeom prst="rect">
                  <a:avLst/>
                </a:prstGeom>
                <a:blipFill>
                  <a:blip r:embed="rId11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BF21914F-4A6C-3242-ADE9-117FACF6CF38}"/>
                    </a:ext>
                  </a:extLst>
                </p:cNvPr>
                <p:cNvSpPr txBox="1"/>
                <p:nvPr/>
              </p:nvSpPr>
              <p:spPr>
                <a:xfrm>
                  <a:off x="7785676" y="4703565"/>
                  <a:ext cx="7805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)+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BF21914F-4A6C-3242-ADE9-117FACF6CF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5676" y="4703565"/>
                  <a:ext cx="780598" cy="523220"/>
                </a:xfrm>
                <a:prstGeom prst="rect">
                  <a:avLst/>
                </a:prstGeom>
                <a:blipFill>
                  <a:blip r:embed="rId12"/>
                  <a:stretch>
                    <a:fillRect l="-3175" b="-1904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43323A2E-A71F-34B3-86AB-5D14305B1253}"/>
                    </a:ext>
                  </a:extLst>
                </p:cNvPr>
                <p:cNvSpPr txBox="1"/>
                <p:nvPr/>
              </p:nvSpPr>
              <p:spPr>
                <a:xfrm>
                  <a:off x="3703329" y="5566284"/>
                  <a:ext cx="43313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43323A2E-A71F-34B3-86AB-5D14305B12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3329" y="5566284"/>
                  <a:ext cx="433131" cy="523220"/>
                </a:xfrm>
                <a:prstGeom prst="rect">
                  <a:avLst/>
                </a:prstGeom>
                <a:blipFill>
                  <a:blip r:embed="rId13"/>
                  <a:stretch>
                    <a:fillRect l="-5714" r="-2857" b="-16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EE01E837-3E42-2DED-97D2-50B67152B0F2}"/>
                </a:ext>
              </a:extLst>
            </p:cNvPr>
            <p:cNvSpPr/>
            <p:nvPr/>
          </p:nvSpPr>
          <p:spPr>
            <a:xfrm>
              <a:off x="4070027" y="554805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2F8F07B1-5468-A230-82F1-8CD9AD397CB5}"/>
                </a:ext>
              </a:extLst>
            </p:cNvPr>
            <p:cNvSpPr/>
            <p:nvPr/>
          </p:nvSpPr>
          <p:spPr>
            <a:xfrm>
              <a:off x="5126420" y="5548055"/>
              <a:ext cx="570945" cy="57094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6E435C75-7D09-8A48-D6AA-830B89D0BCBA}"/>
                    </a:ext>
                  </a:extLst>
                </p:cNvPr>
                <p:cNvSpPr txBox="1"/>
                <p:nvPr/>
              </p:nvSpPr>
              <p:spPr>
                <a:xfrm>
                  <a:off x="4662107" y="5549238"/>
                  <a:ext cx="4235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6E435C75-7D09-8A48-D6AA-830B89D0BC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2107" y="5549238"/>
                  <a:ext cx="423514" cy="523220"/>
                </a:xfrm>
                <a:prstGeom prst="rect">
                  <a:avLst/>
                </a:prstGeom>
                <a:blipFill>
                  <a:blip r:embed="rId6"/>
                  <a:stretch>
                    <a:fillRect l="-2941" r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CD69D56D-1667-88F3-444F-EBB7D196CBD1}"/>
                    </a:ext>
                  </a:extLst>
                </p:cNvPr>
                <p:cNvSpPr txBox="1"/>
                <p:nvPr/>
              </p:nvSpPr>
              <p:spPr>
                <a:xfrm>
                  <a:off x="5658979" y="5566284"/>
                  <a:ext cx="43313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CD69D56D-1667-88F3-444F-EBB7D196CB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8979" y="5566284"/>
                  <a:ext cx="433131" cy="523220"/>
                </a:xfrm>
                <a:prstGeom prst="rect">
                  <a:avLst/>
                </a:prstGeom>
                <a:blipFill>
                  <a:blip r:embed="rId14"/>
                  <a:stretch>
                    <a:fillRect l="-8571" r="-5714" b="-16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79B6829-C3BF-A8CA-909B-56A8A9A1C818}"/>
              </a:ext>
            </a:extLst>
          </p:cNvPr>
          <p:cNvCxnSpPr/>
          <p:nvPr/>
        </p:nvCxnSpPr>
        <p:spPr>
          <a:xfrm>
            <a:off x="1120877" y="3392128"/>
            <a:ext cx="103926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1F378E88-5019-225E-1DC5-25FFE2C17402}"/>
              </a:ext>
            </a:extLst>
          </p:cNvPr>
          <p:cNvSpPr txBox="1"/>
          <p:nvPr/>
        </p:nvSpPr>
        <p:spPr>
          <a:xfrm>
            <a:off x="1217581" y="4383770"/>
            <a:ext cx="3685452" cy="1477328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How can we make this faster?</a:t>
            </a:r>
          </a:p>
          <a:p>
            <a:endParaRPr lang="en-US" dirty="0"/>
          </a:p>
          <a:p>
            <a:r>
              <a:rPr lang="en-US" b="1" i="1" u="sng" dirty="0"/>
              <a:t>Idea</a:t>
            </a:r>
            <a:r>
              <a:rPr lang="en-US" dirty="0"/>
              <a:t>: If we can remove at least one recursive multiplication, Master Theorem will give a lower runtime!!</a:t>
            </a:r>
          </a:p>
        </p:txBody>
      </p:sp>
    </p:spTree>
    <p:extLst>
      <p:ext uri="{BB962C8B-B14F-4D97-AF65-F5344CB8AC3E}">
        <p14:creationId xmlns:p14="http://schemas.microsoft.com/office/powerpoint/2010/main" val="2105502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40463</TotalTime>
  <Words>642</Words>
  <Application>Microsoft Macintosh PowerPoint</Application>
  <PresentationFormat>Widescreen</PresentationFormat>
  <Paragraphs>203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Tw Cen MT</vt:lpstr>
      <vt:lpstr>Circuit</vt:lpstr>
      <vt:lpstr>Karatsuba Multiplication</vt:lpstr>
      <vt:lpstr>Multiplication</vt:lpstr>
      <vt:lpstr>Multiplication</vt:lpstr>
      <vt:lpstr>Multiplication</vt:lpstr>
      <vt:lpstr>Divide and Conquer Approach</vt:lpstr>
      <vt:lpstr>Divide and Conquer Approach</vt:lpstr>
      <vt:lpstr>Divide and Conquer Approach</vt:lpstr>
      <vt:lpstr>Divide and Conquer Approach</vt:lpstr>
      <vt:lpstr>Divide and Conquer Approach</vt:lpstr>
      <vt:lpstr>Divide and Conquer Approach</vt:lpstr>
      <vt:lpstr>Divide and Conquer Approach</vt:lpstr>
      <vt:lpstr>Divide and Conquer Approach</vt:lpstr>
      <vt:lpstr>Divide and Conquer Approach</vt:lpstr>
      <vt:lpstr>PowerPoint Presentation</vt:lpstr>
      <vt:lpstr>What did we learn?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239</cp:revision>
  <dcterms:created xsi:type="dcterms:W3CDTF">2023-02-24T14:15:53Z</dcterms:created>
  <dcterms:modified xsi:type="dcterms:W3CDTF">2025-09-26T18:10:27Z</dcterms:modified>
</cp:coreProperties>
</file>