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33"/>
  </p:notesMasterIdLst>
  <p:sldIdLst>
    <p:sldId id="512" r:id="rId2"/>
    <p:sldId id="579" r:id="rId3"/>
    <p:sldId id="402" r:id="rId4"/>
    <p:sldId id="540" r:id="rId5"/>
    <p:sldId id="495" r:id="rId6"/>
    <p:sldId id="406" r:id="rId7"/>
    <p:sldId id="405" r:id="rId8"/>
    <p:sldId id="413" r:id="rId9"/>
    <p:sldId id="407" r:id="rId10"/>
    <p:sldId id="580" r:id="rId11"/>
    <p:sldId id="496" r:id="rId12"/>
    <p:sldId id="583" r:id="rId13"/>
    <p:sldId id="581" r:id="rId14"/>
    <p:sldId id="590" r:id="rId15"/>
    <p:sldId id="591" r:id="rId16"/>
    <p:sldId id="582" r:id="rId17"/>
    <p:sldId id="541" r:id="rId18"/>
    <p:sldId id="419" r:id="rId19"/>
    <p:sldId id="542" r:id="rId20"/>
    <p:sldId id="543" r:id="rId21"/>
    <p:sldId id="544" r:id="rId22"/>
    <p:sldId id="545" r:id="rId23"/>
    <p:sldId id="592" r:id="rId24"/>
    <p:sldId id="593" r:id="rId25"/>
    <p:sldId id="594" r:id="rId26"/>
    <p:sldId id="585" r:id="rId27"/>
    <p:sldId id="586" r:id="rId28"/>
    <p:sldId id="587" r:id="rId29"/>
    <p:sldId id="588" r:id="rId30"/>
    <p:sldId id="595" r:id="rId31"/>
    <p:sldId id="538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68"/>
    <p:restoredTop sz="94739"/>
  </p:normalViewPr>
  <p:slideViewPr>
    <p:cSldViewPr snapToGrid="0" snapToObjects="1">
      <p:cViewPr varScale="1">
        <p:scale>
          <a:sx n="160" d="100"/>
          <a:sy n="160" d="100"/>
        </p:scale>
        <p:origin x="19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5C2F1C0-AA46-3540-9997-1B1BC204FF88}" type="datetime1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3A97-3A22-EC45-BA76-56982813B51E}" type="datetime1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5A07-B4F1-CE47-9DDB-F9F5B0B78553}" type="datetime1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126C-E8B3-764D-97A0-670DDCD67968}" type="datetime1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E7D4-BD97-6A45-B03B-6D9C8277729C}" type="datetime1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A9E4-F201-3548-891F-7EBF1EDD7502}" type="datetime1">
              <a:rPr lang="en-US" smtClean="0"/>
              <a:t>2/3/26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A475-6013-414D-9058-873385086261}" type="datetime1">
              <a:rPr lang="en-US" smtClean="0"/>
              <a:t>2/3/26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4A46-1076-8346-BCBF-9F458EBAF855}" type="datetime1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6935-3F1C-534F-AA1C-5648E74222F9}" type="datetime1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E8BF-D6A1-AD45-8FE5-90265EC7C284}" type="datetime1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BF823-3246-1C49-830E-2F254D20529D}" type="datetime1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D3EE-48C8-8044-9C3A-CB4D86EB57FD}" type="datetime1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F97E-7559-6247-81E9-7AA5D4F282DF}" type="datetime1">
              <a:rPr lang="en-US" smtClean="0"/>
              <a:t>2/3/26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9494-324E-CF41-91B2-7364A60543E7}" type="datetime1">
              <a:rPr lang="en-US" smtClean="0"/>
              <a:t>2/3/26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2600-2E15-9441-BF60-26936D64D796}" type="datetime1">
              <a:rPr lang="en-US" smtClean="0"/>
              <a:t>2/3/26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FF72-BB10-F546-B617-F6F53A0157E7}" type="datetime1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A64A-9041-9D4A-9CB8-28F53BE51A2F}" type="datetime1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162E4-6D5C-554F-A2CA-E05330AF1C77}" type="datetime1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1.xml"/><Relationship Id="rId4" Type="http://schemas.openxmlformats.org/officeDocument/2006/relationships/tags" Target="../tags/tag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40.xml"/><Relationship Id="rId3" Type="http://schemas.openxmlformats.org/officeDocument/2006/relationships/tags" Target="../tags/tag35.xml"/><Relationship Id="rId7" Type="http://schemas.openxmlformats.org/officeDocument/2006/relationships/tags" Target="../tags/tag39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11" Type="http://schemas.openxmlformats.org/officeDocument/2006/relationships/image" Target="../media/image10.png"/><Relationship Id="rId5" Type="http://schemas.openxmlformats.org/officeDocument/2006/relationships/tags" Target="../tags/tag37.xml"/><Relationship Id="rId10" Type="http://schemas.openxmlformats.org/officeDocument/2006/relationships/tags" Target="../tags/tag38.xml"/><Relationship Id="rId4" Type="http://schemas.openxmlformats.org/officeDocument/2006/relationships/tags" Target="../tags/tag36.xml"/><Relationship Id="rId9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48.xml"/><Relationship Id="rId13" Type="http://schemas.openxmlformats.org/officeDocument/2006/relationships/tags" Target="../tags/tag53.xml"/><Relationship Id="rId3" Type="http://schemas.openxmlformats.org/officeDocument/2006/relationships/tags" Target="../tags/tag43.xml"/><Relationship Id="rId7" Type="http://schemas.openxmlformats.org/officeDocument/2006/relationships/tags" Target="../tags/tag47.xml"/><Relationship Id="rId12" Type="http://schemas.openxmlformats.org/officeDocument/2006/relationships/tags" Target="../tags/tag52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tags" Target="../tags/tag46.xml"/><Relationship Id="rId11" Type="http://schemas.openxmlformats.org/officeDocument/2006/relationships/tags" Target="../tags/tag51.xml"/><Relationship Id="rId5" Type="http://schemas.openxmlformats.org/officeDocument/2006/relationships/tags" Target="../tags/tag45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50.xml"/><Relationship Id="rId4" Type="http://schemas.openxmlformats.org/officeDocument/2006/relationships/tags" Target="../tags/tag44.xml"/><Relationship Id="rId9" Type="http://schemas.openxmlformats.org/officeDocument/2006/relationships/tags" Target="../tags/tag49.xml"/><Relationship Id="rId14" Type="http://schemas.openxmlformats.org/officeDocument/2006/relationships/tags" Target="../tags/tag5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0" Type="http://schemas.openxmlformats.org/officeDocument/2006/relationships/tags" Target="../tags/tag64.xml"/><Relationship Id="rId4" Type="http://schemas.openxmlformats.org/officeDocument/2006/relationships/tags" Target="../tags/tag58.xml"/><Relationship Id="rId9" Type="http://schemas.openxmlformats.org/officeDocument/2006/relationships/tags" Target="../tags/tag6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5" Type="http://schemas.openxmlformats.org/officeDocument/2006/relationships/image" Target="../media/image11.png"/><Relationship Id="rId4" Type="http://schemas.openxmlformats.org/officeDocument/2006/relationships/tags" Target="../tags/tag6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5" Type="http://schemas.openxmlformats.org/officeDocument/2006/relationships/image" Target="../media/image12.png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tags" Target="../tags/tag73.xml"/><Relationship Id="rId7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tags" Target="../tags/tag7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6" Type="http://schemas.openxmlformats.org/officeDocument/2006/relationships/tags" Target="../tags/tag80.xml"/><Relationship Id="rId5" Type="http://schemas.openxmlformats.org/officeDocument/2006/relationships/tags" Target="../tags/tag79.xml"/><Relationship Id="rId10" Type="http://schemas.openxmlformats.org/officeDocument/2006/relationships/image" Target="../media/image14.png"/><Relationship Id="rId4" Type="http://schemas.openxmlformats.org/officeDocument/2006/relationships/tags" Target="../tags/tag78.xml"/><Relationship Id="rId9" Type="http://schemas.openxmlformats.org/officeDocument/2006/relationships/tags" Target="../tags/tag7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83.xml"/><Relationship Id="rId7" Type="http://schemas.openxmlformats.org/officeDocument/2006/relationships/image" Target="../media/image15.png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3.xml"/><Relationship Id="rId5" Type="http://schemas.openxmlformats.org/officeDocument/2006/relationships/image" Target="../media/image12.png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91.xml"/><Relationship Id="rId13" Type="http://schemas.openxmlformats.org/officeDocument/2006/relationships/image" Target="../media/image16.png"/><Relationship Id="rId3" Type="http://schemas.openxmlformats.org/officeDocument/2006/relationships/tags" Target="../tags/tag86.xml"/><Relationship Id="rId7" Type="http://schemas.openxmlformats.org/officeDocument/2006/relationships/tags" Target="../tags/tag90.xml"/><Relationship Id="rId12" Type="http://schemas.openxmlformats.org/officeDocument/2006/relationships/tags" Target="../tags/tag89.xml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11" Type="http://schemas.openxmlformats.org/officeDocument/2006/relationships/image" Target="../media/image12.png"/><Relationship Id="rId5" Type="http://schemas.openxmlformats.org/officeDocument/2006/relationships/tags" Target="../tags/tag8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87.xml"/><Relationship Id="rId9" Type="http://schemas.openxmlformats.org/officeDocument/2006/relationships/tags" Target="../tags/tag9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100.xml"/><Relationship Id="rId13" Type="http://schemas.openxmlformats.org/officeDocument/2006/relationships/tags" Target="../tags/tag105.xml"/><Relationship Id="rId3" Type="http://schemas.openxmlformats.org/officeDocument/2006/relationships/tags" Target="../tags/tag95.xml"/><Relationship Id="rId7" Type="http://schemas.openxmlformats.org/officeDocument/2006/relationships/tags" Target="../tags/tag99.xml"/><Relationship Id="rId12" Type="http://schemas.openxmlformats.org/officeDocument/2006/relationships/tags" Target="../tags/tag104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tags" Target="../tags/tag98.xml"/><Relationship Id="rId11" Type="http://schemas.openxmlformats.org/officeDocument/2006/relationships/tags" Target="../tags/tag103.xml"/><Relationship Id="rId5" Type="http://schemas.openxmlformats.org/officeDocument/2006/relationships/tags" Target="../tags/tag97.xml"/><Relationship Id="rId15" Type="http://schemas.openxmlformats.org/officeDocument/2006/relationships/image" Target="../media/image12.png"/><Relationship Id="rId10" Type="http://schemas.openxmlformats.org/officeDocument/2006/relationships/tags" Target="../tags/tag102.xml"/><Relationship Id="rId4" Type="http://schemas.openxmlformats.org/officeDocument/2006/relationships/tags" Target="../tags/tag96.xml"/><Relationship Id="rId9" Type="http://schemas.openxmlformats.org/officeDocument/2006/relationships/tags" Target="../tags/tag101.xml"/><Relationship Id="rId1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113.xml"/><Relationship Id="rId13" Type="http://schemas.openxmlformats.org/officeDocument/2006/relationships/image" Target="../media/image12.png"/><Relationship Id="rId3" Type="http://schemas.openxmlformats.org/officeDocument/2006/relationships/tags" Target="../tags/tag108.xml"/><Relationship Id="rId7" Type="http://schemas.openxmlformats.org/officeDocument/2006/relationships/tags" Target="../tags/tag112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11" Type="http://schemas.openxmlformats.org/officeDocument/2006/relationships/tags" Target="../tags/tag116.xml"/><Relationship Id="rId5" Type="http://schemas.openxmlformats.org/officeDocument/2006/relationships/tags" Target="../tags/tag110.xml"/><Relationship Id="rId10" Type="http://schemas.openxmlformats.org/officeDocument/2006/relationships/tags" Target="../tags/tag115.xml"/><Relationship Id="rId4" Type="http://schemas.openxmlformats.org/officeDocument/2006/relationships/tags" Target="../tags/tag109.xml"/><Relationship Id="rId9" Type="http://schemas.openxmlformats.org/officeDocument/2006/relationships/tags" Target="../tags/tag11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13" Type="http://schemas.openxmlformats.org/officeDocument/2006/relationships/image" Target="../media/image12.png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tags" Target="../tags/tag127.xml"/><Relationship Id="rId5" Type="http://schemas.openxmlformats.org/officeDocument/2006/relationships/tags" Target="../tags/tag121.xml"/><Relationship Id="rId10" Type="http://schemas.openxmlformats.org/officeDocument/2006/relationships/tags" Target="../tags/tag126.xml"/><Relationship Id="rId4" Type="http://schemas.openxmlformats.org/officeDocument/2006/relationships/tags" Target="../tags/tag120.xml"/><Relationship Id="rId9" Type="http://schemas.openxmlformats.org/officeDocument/2006/relationships/tags" Target="../tags/tag1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image" Target="../media/image12.png"/><Relationship Id="rId4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4" Type="http://schemas.openxmlformats.org/officeDocument/2006/relationships/image" Target="../media/image1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5" Type="http://schemas.openxmlformats.org/officeDocument/2006/relationships/image" Target="../media/image12.png"/><Relationship Id="rId4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image" Target="../media/image12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tags" Target="../tags/tag141.xml"/><Relationship Id="rId7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4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13" Type="http://schemas.openxmlformats.org/officeDocument/2006/relationships/tags" Target="../tags/tag15.xml"/><Relationship Id="rId18" Type="http://schemas.openxmlformats.org/officeDocument/2006/relationships/image" Target="../media/image6.png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12" Type="http://schemas.openxmlformats.org/officeDocument/2006/relationships/slideLayout" Target="../slideLayouts/slideLayout2.xml"/><Relationship Id="rId17" Type="http://schemas.openxmlformats.org/officeDocument/2006/relationships/tags" Target="../tags/tag19.xml"/><Relationship Id="rId2" Type="http://schemas.openxmlformats.org/officeDocument/2006/relationships/tags" Target="../tags/tag13.xml"/><Relationship Id="rId16" Type="http://schemas.openxmlformats.org/officeDocument/2006/relationships/image" Target="../media/image5.png"/><Relationship Id="rId20" Type="http://schemas.openxmlformats.org/officeDocument/2006/relationships/image" Target="../media/image7.png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5" Type="http://schemas.openxmlformats.org/officeDocument/2006/relationships/tags" Target="../tags/tag16.xml"/><Relationship Id="rId15" Type="http://schemas.openxmlformats.org/officeDocument/2006/relationships/tags" Target="../tags/tag17.xml"/><Relationship Id="rId10" Type="http://schemas.openxmlformats.org/officeDocument/2006/relationships/tags" Target="../tags/tag21.xml"/><Relationship Id="rId19" Type="http://schemas.openxmlformats.org/officeDocument/2006/relationships/tags" Target="../tags/tag21.xml"/><Relationship Id="rId4" Type="http://schemas.openxmlformats.org/officeDocument/2006/relationships/tags" Target="../tags/tag15.xml"/><Relationship Id="rId9" Type="http://schemas.openxmlformats.org/officeDocument/2006/relationships/tags" Target="../tags/tag20.xml"/><Relationship Id="rId1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3" Type="http://schemas.openxmlformats.org/officeDocument/2006/relationships/tags" Target="../tags/tag25.xml"/><Relationship Id="rId7" Type="http://schemas.microsoft.com/office/2007/relationships/hdphoto" Target="../media/hdphoto2.wdp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3.png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2.xml"/><Relationship Id="rId10" Type="http://schemas.openxmlformats.org/officeDocument/2006/relationships/tags" Target="../tags/tag26.xml"/><Relationship Id="rId4" Type="http://schemas.openxmlformats.org/officeDocument/2006/relationships/tags" Target="../tags/tag26.xm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Divide and Conquer Algorithms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CS3100: Data Structures And Algorithms 2</a:t>
            </a:r>
            <a:br>
              <a:rPr lang="en-US" dirty="0"/>
            </a:br>
            <a:r>
              <a:rPr lang="en-US" dirty="0"/>
              <a:t>Mark Floryan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Simple Example: Find Max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8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305010"/>
            <a:ext cx="9905998" cy="652933"/>
          </a:xfrm>
        </p:spPr>
        <p:txBody>
          <a:bodyPr/>
          <a:lstStyle/>
          <a:p>
            <a:pPr algn="ctr"/>
            <a:r>
              <a:rPr lang="en-US" dirty="0"/>
              <a:t>Exercise: Find Max AND Second Max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751012" y="4409214"/>
            <a:ext cx="2281057" cy="16606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What is the straightforward solution that simply loops through the list?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ED4B1E1-0896-423E-9237-5796E897DE4A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892819" y="1487485"/>
            <a:ext cx="8385765" cy="506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Problem Statement: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B41C302-089A-A6D4-560A-CF975A681254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1892818" y="1994262"/>
            <a:ext cx="8385765" cy="80989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Given a list of elements (integers), find both the maximum and second maximum element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02B3D5-33A0-3A82-0AA5-68F064EB58F2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>
          <a:xfrm>
            <a:off x="7663546" y="3971110"/>
            <a:ext cx="4245428" cy="1062446"/>
          </a:xfrm>
          <a:prstGeom prst="rect">
            <a:avLst/>
          </a:prstGeom>
          <a:ln>
            <a:solidFill>
              <a:schemeClr val="tx1">
                <a:lumMod val="9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Let’s try to solve this with divide-and-conquer, as an exercise!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3D38430-1524-AA47-9072-158649AB23FB}"/>
              </a:ext>
            </a:extLst>
          </p:cNvPr>
          <p:cNvCxnSpPr>
            <a:cxnSpLocks/>
          </p:cNvCxnSpPr>
          <p:nvPr/>
        </p:nvCxnSpPr>
        <p:spPr>
          <a:xfrm flipH="1" flipV="1">
            <a:off x="7489371" y="3014740"/>
            <a:ext cx="574766" cy="79961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BEDC421-742C-46E3-FED9-00089A070AC3}"/>
              </a:ext>
            </a:extLst>
          </p:cNvPr>
          <p:cNvCxnSpPr>
            <a:cxnSpLocks/>
          </p:cNvCxnSpPr>
          <p:nvPr/>
        </p:nvCxnSpPr>
        <p:spPr>
          <a:xfrm flipV="1">
            <a:off x="3108960" y="3014740"/>
            <a:ext cx="923109" cy="139447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306966"/>
            <a:ext cx="9905998" cy="698033"/>
          </a:xfrm>
        </p:spPr>
        <p:txBody>
          <a:bodyPr/>
          <a:lstStyle/>
          <a:p>
            <a:pPr algn="ctr"/>
            <a:r>
              <a:rPr lang="en-US" dirty="0"/>
              <a:t>Recursive calls are OF THE SAME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9920C-C75A-CF43-90F2-BBDBD41F1D9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153988" y="1219200"/>
            <a:ext cx="3519021" cy="1126435"/>
          </a:xfrm>
          <a:solidFill>
            <a:schemeClr val="accent1"/>
          </a:solidFill>
          <a:ln>
            <a:solidFill>
              <a:schemeClr val="bg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dirty="0" err="1">
                <a:solidFill>
                  <a:schemeClr val="bg1"/>
                </a:solidFill>
              </a:rPr>
              <a:t>FindMax</a:t>
            </a:r>
            <a:r>
              <a:rPr lang="en-US" dirty="0">
                <a:solidFill>
                  <a:schemeClr val="bg1"/>
                </a:solidFill>
              </a:rPr>
              <a:t>(list, 0, n)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[x</a:t>
            </a:r>
            <a:r>
              <a:rPr lang="en-US" baseline="-25000" dirty="0">
                <a:solidFill>
                  <a:schemeClr val="bg1"/>
                </a:solidFill>
              </a:rPr>
              <a:t>0</a:t>
            </a:r>
            <a:r>
              <a:rPr lang="en-US" dirty="0">
                <a:solidFill>
                  <a:schemeClr val="bg1"/>
                </a:solidFill>
              </a:rPr>
              <a:t>, x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  <a:r>
              <a:rPr lang="en-US" dirty="0">
                <a:solidFill>
                  <a:schemeClr val="bg1"/>
                </a:solidFill>
              </a:rPr>
              <a:t>, x</a:t>
            </a:r>
            <a:r>
              <a:rPr lang="en-US" baseline="-25000" dirty="0">
                <a:solidFill>
                  <a:schemeClr val="bg1"/>
                </a:solidFill>
              </a:rPr>
              <a:t>2</a:t>
            </a:r>
            <a:r>
              <a:rPr lang="en-US" dirty="0">
                <a:solidFill>
                  <a:schemeClr val="bg1"/>
                </a:solidFill>
              </a:rPr>
              <a:t>, …, </a:t>
            </a:r>
            <a:r>
              <a:rPr lang="en-US" dirty="0" err="1">
                <a:solidFill>
                  <a:schemeClr val="bg1"/>
                </a:solidFill>
              </a:rPr>
              <a:t>x</a:t>
            </a:r>
            <a:r>
              <a:rPr lang="en-US" baseline="-25000" dirty="0" err="1">
                <a:solidFill>
                  <a:schemeClr val="bg1"/>
                </a:solidFill>
              </a:rPr>
              <a:t>n</a:t>
            </a:r>
            <a:r>
              <a:rPr lang="en-US" dirty="0">
                <a:solidFill>
                  <a:schemeClr val="bg1"/>
                </a:solidFill>
              </a:rPr>
              <a:t>]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119659-E2C6-BC4F-9156-2C0E162D41D4}"/>
              </a:ext>
            </a:extLst>
          </p:cNvPr>
          <p:cNvSpPr txBox="1">
            <a:spLocks/>
          </p:cNvSpPr>
          <p:nvPr/>
        </p:nvSpPr>
        <p:spPr>
          <a:xfrm>
            <a:off x="422744" y="2842589"/>
            <a:ext cx="3625796" cy="1126435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r>
              <a:rPr lang="en-US" dirty="0" err="1">
                <a:solidFill>
                  <a:schemeClr val="bg1"/>
                </a:solidFill>
              </a:rPr>
              <a:t>FindMax</a:t>
            </a:r>
            <a:r>
              <a:rPr lang="en-US" dirty="0">
                <a:solidFill>
                  <a:schemeClr val="bg1"/>
                </a:solidFill>
              </a:rPr>
              <a:t>(list, 0, n/2)</a:t>
            </a: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r>
              <a:rPr lang="en-US" dirty="0">
                <a:solidFill>
                  <a:schemeClr val="bg1"/>
                </a:solidFill>
              </a:rPr>
              <a:t>[x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  <a:r>
              <a:rPr lang="en-US" dirty="0">
                <a:solidFill>
                  <a:schemeClr val="bg1"/>
                </a:solidFill>
              </a:rPr>
              <a:t>, …, </a:t>
            </a:r>
            <a:r>
              <a:rPr lang="en-US" dirty="0" err="1">
                <a:solidFill>
                  <a:schemeClr val="bg1"/>
                </a:solidFill>
              </a:rPr>
              <a:t>x</a:t>
            </a:r>
            <a:r>
              <a:rPr lang="en-US" baseline="-25000" dirty="0" err="1">
                <a:solidFill>
                  <a:schemeClr val="bg1"/>
                </a:solidFill>
              </a:rPr>
              <a:t>n</a:t>
            </a:r>
            <a:r>
              <a:rPr lang="en-US" baseline="-25000" dirty="0">
                <a:solidFill>
                  <a:schemeClr val="bg1"/>
                </a:solidFill>
              </a:rPr>
              <a:t>/2</a:t>
            </a:r>
            <a:r>
              <a:rPr lang="en-US" dirty="0">
                <a:solidFill>
                  <a:schemeClr val="bg1"/>
                </a:solidFill>
              </a:rPr>
              <a:t>]</a:t>
            </a: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94E552E-CAF0-064F-82EA-FF21C160F284}"/>
              </a:ext>
            </a:extLst>
          </p:cNvPr>
          <p:cNvSpPr txBox="1">
            <a:spLocks/>
          </p:cNvSpPr>
          <p:nvPr/>
        </p:nvSpPr>
        <p:spPr>
          <a:xfrm>
            <a:off x="7834685" y="2842588"/>
            <a:ext cx="3625796" cy="1126435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r>
              <a:rPr lang="en-US" dirty="0" err="1">
                <a:solidFill>
                  <a:schemeClr val="bg1"/>
                </a:solidFill>
              </a:rPr>
              <a:t>FindMax</a:t>
            </a:r>
            <a:r>
              <a:rPr lang="en-US" dirty="0">
                <a:solidFill>
                  <a:schemeClr val="bg1"/>
                </a:solidFill>
              </a:rPr>
              <a:t>(list, n/2+1, n)</a:t>
            </a: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r>
              <a:rPr lang="en-US" dirty="0">
                <a:solidFill>
                  <a:schemeClr val="bg1"/>
                </a:solidFill>
              </a:rPr>
              <a:t>[</a:t>
            </a:r>
            <a:r>
              <a:rPr lang="en-US" dirty="0" err="1">
                <a:solidFill>
                  <a:schemeClr val="bg1"/>
                </a:solidFill>
              </a:rPr>
              <a:t>x</a:t>
            </a:r>
            <a:r>
              <a:rPr lang="en-US" baseline="-25000" dirty="0" err="1">
                <a:solidFill>
                  <a:schemeClr val="bg1"/>
                </a:solidFill>
              </a:rPr>
              <a:t>n</a:t>
            </a:r>
            <a:r>
              <a:rPr lang="en-US" baseline="-25000" dirty="0">
                <a:solidFill>
                  <a:schemeClr val="bg1"/>
                </a:solidFill>
              </a:rPr>
              <a:t>/2+1</a:t>
            </a:r>
            <a:r>
              <a:rPr lang="en-US" dirty="0">
                <a:solidFill>
                  <a:schemeClr val="bg1"/>
                </a:solidFill>
              </a:rPr>
              <a:t>, …, </a:t>
            </a:r>
            <a:r>
              <a:rPr lang="en-US" dirty="0" err="1">
                <a:solidFill>
                  <a:schemeClr val="bg1"/>
                </a:solidFill>
              </a:rPr>
              <a:t>x</a:t>
            </a:r>
            <a:r>
              <a:rPr lang="en-US" baseline="-25000" dirty="0" err="1">
                <a:solidFill>
                  <a:schemeClr val="bg1"/>
                </a:solidFill>
              </a:rPr>
              <a:t>n</a:t>
            </a:r>
            <a:r>
              <a:rPr lang="en-US" dirty="0">
                <a:solidFill>
                  <a:schemeClr val="bg1"/>
                </a:solidFill>
              </a:rPr>
              <a:t>]</a:t>
            </a: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0D66250-FE6D-6D4F-B11E-6048D198BD66}"/>
              </a:ext>
            </a:extLst>
          </p:cNvPr>
          <p:cNvCxnSpPr>
            <a:cxnSpLocks/>
            <a:stCxn id="3" idx="1"/>
            <a:endCxn id="7" idx="0"/>
          </p:cNvCxnSpPr>
          <p:nvPr/>
        </p:nvCxnSpPr>
        <p:spPr>
          <a:xfrm flipH="1">
            <a:off x="2235642" y="1782418"/>
            <a:ext cx="1918346" cy="1060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DA73B93-1F39-CD43-A57B-4D925853FCAA}"/>
              </a:ext>
            </a:extLst>
          </p:cNvPr>
          <p:cNvCxnSpPr>
            <a:cxnSpLocks/>
            <a:stCxn id="3" idx="3"/>
            <a:endCxn id="8" idx="0"/>
          </p:cNvCxnSpPr>
          <p:nvPr/>
        </p:nvCxnSpPr>
        <p:spPr>
          <a:xfrm>
            <a:off x="7673009" y="1782418"/>
            <a:ext cx="1974574" cy="1060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8A93CA2-3EC1-814E-B7EA-A107EBE1770F}"/>
              </a:ext>
            </a:extLst>
          </p:cNvPr>
          <p:cNvSpPr txBox="1">
            <a:spLocks/>
          </p:cNvSpPr>
          <p:nvPr/>
        </p:nvSpPr>
        <p:spPr>
          <a:xfrm>
            <a:off x="609600" y="4169743"/>
            <a:ext cx="10609689" cy="465867"/>
          </a:xfrm>
          <a:prstGeom prst="rect">
            <a:avLst/>
          </a:prstGeom>
          <a:noFill/>
          <a:ln>
            <a:noFill/>
          </a:ln>
        </p:spPr>
        <p:txBody>
          <a:bodyPr vert="horz">
            <a:normAutofit lnSpcReduction="10000"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r>
              <a:rPr lang="en-US" dirty="0">
                <a:solidFill>
                  <a:schemeClr val="accent4"/>
                </a:solidFill>
              </a:rPr>
              <a:t>A LOT MORE RECURSION HAPPENS HERE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30B63ED-112C-E443-8FA5-1FD7445B241A}"/>
              </a:ext>
            </a:extLst>
          </p:cNvPr>
          <p:cNvSpPr txBox="1">
            <a:spLocks/>
          </p:cNvSpPr>
          <p:nvPr/>
        </p:nvSpPr>
        <p:spPr>
          <a:xfrm>
            <a:off x="1152607" y="4979219"/>
            <a:ext cx="2263473" cy="584991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r>
              <a:rPr lang="en-US" dirty="0">
                <a:solidFill>
                  <a:schemeClr val="bg1"/>
                </a:solidFill>
              </a:rPr>
              <a:t>max1, max2</a:t>
            </a: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56B0BF9-B79D-B54E-84C6-032823D1798F}"/>
              </a:ext>
            </a:extLst>
          </p:cNvPr>
          <p:cNvSpPr txBox="1">
            <a:spLocks/>
          </p:cNvSpPr>
          <p:nvPr/>
        </p:nvSpPr>
        <p:spPr>
          <a:xfrm>
            <a:off x="8775919" y="5029193"/>
            <a:ext cx="2263473" cy="584991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r>
              <a:rPr lang="en-US" dirty="0">
                <a:solidFill>
                  <a:schemeClr val="bg1"/>
                </a:solidFill>
              </a:rPr>
              <a:t>max1, max2</a:t>
            </a: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4E06A6F-63CA-834B-A788-9C626E58DC3A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2235642" y="3969024"/>
            <a:ext cx="626828" cy="2007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21093DB-5588-9E49-AC0A-0CCE65E012C7}"/>
              </a:ext>
            </a:extLst>
          </p:cNvPr>
          <p:cNvCxnSpPr>
            <a:cxnSpLocks/>
            <a:endCxn id="18" idx="0"/>
          </p:cNvCxnSpPr>
          <p:nvPr/>
        </p:nvCxnSpPr>
        <p:spPr>
          <a:xfrm flipH="1">
            <a:off x="2284344" y="4574481"/>
            <a:ext cx="728822" cy="404738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8D78C6B-90D9-0349-ACFE-663AE1C34167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8935941" y="3969023"/>
            <a:ext cx="711642" cy="20072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B4701F2-D63C-F04F-8ABE-F3761FC40795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8775919" y="4574481"/>
            <a:ext cx="1131737" cy="454712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E042512-9F2A-5F41-AC3B-C1AB56C0E569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3416080" y="5271715"/>
            <a:ext cx="1480316" cy="0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3FC9D9F5-F84B-7349-BA80-F3A03323A5E5}"/>
              </a:ext>
            </a:extLst>
          </p:cNvPr>
          <p:cNvCxnSpPr>
            <a:cxnSpLocks/>
            <a:stCxn id="19" idx="1"/>
          </p:cNvCxnSpPr>
          <p:nvPr/>
        </p:nvCxnSpPr>
        <p:spPr>
          <a:xfrm flipH="1">
            <a:off x="7159869" y="5321689"/>
            <a:ext cx="1616050" cy="0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97E3AEEA-38EE-004C-95C2-04444555F012}"/>
              </a:ext>
            </a:extLst>
          </p:cNvPr>
          <p:cNvSpPr txBox="1">
            <a:spLocks/>
          </p:cNvSpPr>
          <p:nvPr/>
        </p:nvSpPr>
        <p:spPr>
          <a:xfrm>
            <a:off x="4896396" y="5110035"/>
            <a:ext cx="2263473" cy="1521353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txBody>
          <a:bodyPr vert="horz">
            <a:normAutofit fontScale="92500" lnSpcReduction="20000"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r>
              <a:rPr lang="en-US" dirty="0">
                <a:solidFill>
                  <a:schemeClr val="bg1"/>
                </a:solidFill>
              </a:rPr>
              <a:t>combine()</a:t>
            </a: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/>
              <a:buNone/>
            </a:pPr>
            <a:r>
              <a:rPr lang="en-US" dirty="0">
                <a:solidFill>
                  <a:schemeClr val="bg1"/>
                </a:solidFill>
              </a:rPr>
              <a:t>return real max1, max2</a:t>
            </a:r>
          </a:p>
        </p:txBody>
      </p:sp>
    </p:spTree>
    <p:extLst>
      <p:ext uri="{BB962C8B-B14F-4D97-AF65-F5344CB8AC3E}">
        <p14:creationId xmlns:p14="http://schemas.microsoft.com/office/powerpoint/2010/main" val="3976291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405157"/>
            <a:ext cx="9905998" cy="661642"/>
          </a:xfrm>
        </p:spPr>
        <p:txBody>
          <a:bodyPr/>
          <a:lstStyle/>
          <a:p>
            <a:pPr algn="ctr"/>
            <a:r>
              <a:rPr lang="en-US" dirty="0"/>
              <a:t>Find Max AND Second Max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2362205" y="2044835"/>
            <a:ext cx="1732416" cy="58950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b="1" i="1" u="sng" dirty="0"/>
              <a:t>Base Case</a:t>
            </a:r>
            <a:r>
              <a:rPr lang="en-US" dirty="0"/>
              <a:t>: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901FD7D-9210-478E-20C9-0B9CA15F611E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859286" y="2865621"/>
            <a:ext cx="1005838" cy="589507"/>
          </a:xfrm>
          <a:prstGeom prst="rect">
            <a:avLst/>
          </a:prstGeom>
          <a:ln>
            <a:solidFill>
              <a:schemeClr val="tx1">
                <a:lumMod val="9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= 1: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B5D1A9C-94BF-0F12-B3F2-5C38640FA42F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3918859" y="2865620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424BBC-A719-83BA-7F89-A8445533BE7F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>
          <a:xfrm>
            <a:off x="3143202" y="2865620"/>
            <a:ext cx="775657" cy="58950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a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00495B64-19AB-9762-049D-33BD6E05FE27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>
              <a:xfrm>
                <a:off x="2544783" y="3835446"/>
                <a:ext cx="1196837" cy="589507"/>
              </a:xfrm>
              <a:prstGeom prst="rect">
                <a:avLst/>
              </a:prstGeom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vert="horz" lIns="91440" tIns="45720" rIns="91440" bIns="45720" rtlCol="0" anchor="ctr">
                <a:normAutofit fontScale="6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12,−∞)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00495B64-19AB-9762-049D-33BD6E05FE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0"/>
                </p:custDataLst>
              </p:nvPr>
            </p:nvSpPr>
            <p:spPr>
              <a:xfrm>
                <a:off x="2544783" y="3835446"/>
                <a:ext cx="1196837" cy="589507"/>
              </a:xfrm>
              <a:prstGeom prst="rect">
                <a:avLst/>
              </a:prstGeom>
              <a:blipFill>
                <a:blip r:embed="rId11"/>
                <a:stretch>
                  <a:fillRect b="-2083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3">
            <a:extLst>
              <a:ext uri="{FF2B5EF4-FFF2-40B4-BE49-F238E27FC236}">
                <a16:creationId xmlns:a16="http://schemas.microsoft.com/office/drawing/2014/main" id="{923D5EDC-359E-D1BE-C14D-77BA71A41508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>
          <a:xfrm>
            <a:off x="5357656" y="2057153"/>
            <a:ext cx="5830973" cy="230466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maxAndSecondMax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(list, first, last):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first == last: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(list[first], -infinity)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771A36F-82A4-1D81-D2C5-C4A704A16473}"/>
              </a:ext>
            </a:extLst>
          </p:cNvPr>
          <p:cNvSpPr txBox="1">
            <a:spLocks noChangeArrowheads="1"/>
          </p:cNvSpPr>
          <p:nvPr>
            <p:custDataLst>
              <p:tags r:id="rId8"/>
            </p:custDataLst>
          </p:nvPr>
        </p:nvSpPr>
        <p:spPr>
          <a:xfrm>
            <a:off x="6227218" y="5434152"/>
            <a:ext cx="3787639" cy="8447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i="1" dirty="0"/>
              <a:t>Why do we not need a base case for zero or two elements?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3DC3A0D-1D52-D7BD-ADFF-DDE6F1EFAF33}"/>
              </a:ext>
            </a:extLst>
          </p:cNvPr>
          <p:cNvCxnSpPr>
            <a:cxnSpLocks/>
          </p:cNvCxnSpPr>
          <p:nvPr/>
        </p:nvCxnSpPr>
        <p:spPr>
          <a:xfrm flipH="1" flipV="1">
            <a:off x="6496594" y="4675663"/>
            <a:ext cx="91735" cy="758489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750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1676A-E1EE-1D3D-29D6-CDC745D72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9907D68-9973-551F-D80F-03D01C0458E1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405157"/>
            <a:ext cx="9905998" cy="661642"/>
          </a:xfrm>
        </p:spPr>
        <p:txBody>
          <a:bodyPr/>
          <a:lstStyle/>
          <a:p>
            <a:pPr algn="ctr"/>
            <a:r>
              <a:rPr lang="en-US" dirty="0"/>
              <a:t>Find Max AND Second Max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DFC8F3A-4AFA-BDAF-5A7C-B5D8200B005D}"/>
              </a:ext>
            </a:extLst>
          </p:cNvPr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2362205" y="2044835"/>
            <a:ext cx="1732416" cy="58950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b="1" i="1" u="sng" dirty="0"/>
              <a:t>Divide</a:t>
            </a:r>
            <a:r>
              <a:rPr lang="en-US" dirty="0"/>
              <a:t>: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DE125EA-0505-0955-9809-2442C5E7E29B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628507" y="2839493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7AEA7D2-E185-E105-4BBA-2C61516C1B09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5643154" y="2057153"/>
            <a:ext cx="6348549" cy="230466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maxAndSecondMax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(list, first, last):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first == last: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(list[first], -infinity)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mid = (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first+last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)/2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 = 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maxAndSecondMax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list,first,mid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right = 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maxAndSecondMax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(list,mid+1,last)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B37954E-325C-4AD0-0404-55EA6E6678B4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>
          <a:xfrm>
            <a:off x="6758446" y="5434152"/>
            <a:ext cx="3787639" cy="8447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i="1" dirty="0"/>
              <a:t>Why do we not need a base case for zero or two elements?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4E7580C-A7FF-8968-D22A-198AF5862E4A}"/>
              </a:ext>
            </a:extLst>
          </p:cNvPr>
          <p:cNvCxnSpPr>
            <a:cxnSpLocks/>
          </p:cNvCxnSpPr>
          <p:nvPr/>
        </p:nvCxnSpPr>
        <p:spPr>
          <a:xfrm flipH="1" flipV="1">
            <a:off x="7027822" y="4675663"/>
            <a:ext cx="91735" cy="758489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>
            <a:extLst>
              <a:ext uri="{FF2B5EF4-FFF2-40B4-BE49-F238E27FC236}">
                <a16:creationId xmlns:a16="http://schemas.microsoft.com/office/drawing/2014/main" id="{F526E16C-AEFC-F711-A42E-5216DFCCFCF5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>
          <a:xfrm>
            <a:off x="2254342" y="2839493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2810528B-FE23-97A4-20CD-8466C671F73B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>
          <a:xfrm>
            <a:off x="2882833" y="2839492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7062DD0A-F06F-A738-1DEB-3AD58E1E6AD8}"/>
              </a:ext>
            </a:extLst>
          </p:cNvPr>
          <p:cNvSpPr txBox="1">
            <a:spLocks noChangeArrowheads="1"/>
          </p:cNvSpPr>
          <p:nvPr>
            <p:custDataLst>
              <p:tags r:id="rId8"/>
            </p:custDataLst>
          </p:nvPr>
        </p:nvSpPr>
        <p:spPr>
          <a:xfrm>
            <a:off x="3508668" y="2839492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B3FFBA70-4AE2-6A0C-E491-4D915C289396}"/>
              </a:ext>
            </a:extLst>
          </p:cNvPr>
          <p:cNvSpPr txBox="1">
            <a:spLocks noChangeArrowheads="1"/>
          </p:cNvSpPr>
          <p:nvPr>
            <p:custDataLst>
              <p:tags r:id="rId9"/>
            </p:custDataLst>
          </p:nvPr>
        </p:nvSpPr>
        <p:spPr>
          <a:xfrm>
            <a:off x="4134503" y="2839492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F0CFCA4-B5D4-E9F5-E24E-6ADC3020E332}"/>
              </a:ext>
            </a:extLst>
          </p:cNvPr>
          <p:cNvCxnSpPr/>
          <p:nvPr/>
        </p:nvCxnSpPr>
        <p:spPr>
          <a:xfrm flipH="1">
            <a:off x="2002971" y="3544389"/>
            <a:ext cx="1036320" cy="6879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C0E283A-CB99-FC89-1E87-15C81589BD38}"/>
              </a:ext>
            </a:extLst>
          </p:cNvPr>
          <p:cNvCxnSpPr>
            <a:cxnSpLocks/>
          </p:cNvCxnSpPr>
          <p:nvPr/>
        </p:nvCxnSpPr>
        <p:spPr>
          <a:xfrm>
            <a:off x="3266363" y="3544388"/>
            <a:ext cx="902744" cy="6879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3">
            <a:extLst>
              <a:ext uri="{FF2B5EF4-FFF2-40B4-BE49-F238E27FC236}">
                <a16:creationId xmlns:a16="http://schemas.microsoft.com/office/drawing/2014/main" id="{8F2EB4C4-32B4-0E67-B95C-2232A48D7EC1}"/>
              </a:ext>
            </a:extLst>
          </p:cNvPr>
          <p:cNvSpPr txBox="1">
            <a:spLocks noChangeArrowheads="1"/>
          </p:cNvSpPr>
          <p:nvPr>
            <p:custDataLst>
              <p:tags r:id="rId10"/>
            </p:custDataLst>
          </p:nvPr>
        </p:nvSpPr>
        <p:spPr>
          <a:xfrm>
            <a:off x="816438" y="4380910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FEECFAF6-E782-1959-828C-69B18344DFA6}"/>
              </a:ext>
            </a:extLst>
          </p:cNvPr>
          <p:cNvSpPr txBox="1">
            <a:spLocks noChangeArrowheads="1"/>
          </p:cNvSpPr>
          <p:nvPr>
            <p:custDataLst>
              <p:tags r:id="rId11"/>
            </p:custDataLst>
          </p:nvPr>
        </p:nvSpPr>
        <p:spPr>
          <a:xfrm>
            <a:off x="1442273" y="4380910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C75011FD-B4E3-2F2A-91F9-8B6E64E3933F}"/>
              </a:ext>
            </a:extLst>
          </p:cNvPr>
          <p:cNvSpPr txBox="1">
            <a:spLocks noChangeArrowheads="1"/>
          </p:cNvSpPr>
          <p:nvPr>
            <p:custDataLst>
              <p:tags r:id="rId12"/>
            </p:custDataLst>
          </p:nvPr>
        </p:nvSpPr>
        <p:spPr>
          <a:xfrm>
            <a:off x="2070764" y="4380909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B2606785-0072-8D65-BF10-EF0D3F6B2676}"/>
              </a:ext>
            </a:extLst>
          </p:cNvPr>
          <p:cNvSpPr txBox="1">
            <a:spLocks noChangeArrowheads="1"/>
          </p:cNvSpPr>
          <p:nvPr>
            <p:custDataLst>
              <p:tags r:id="rId13"/>
            </p:custDataLst>
          </p:nvPr>
        </p:nvSpPr>
        <p:spPr>
          <a:xfrm>
            <a:off x="3843062" y="4380909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371E1C66-19A5-F59C-A232-C07108793645}"/>
              </a:ext>
            </a:extLst>
          </p:cNvPr>
          <p:cNvSpPr txBox="1">
            <a:spLocks noChangeArrowheads="1"/>
          </p:cNvSpPr>
          <p:nvPr>
            <p:custDataLst>
              <p:tags r:id="rId14"/>
            </p:custDataLst>
          </p:nvPr>
        </p:nvSpPr>
        <p:spPr>
          <a:xfrm>
            <a:off x="4468897" y="4380909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90461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3962B-FA24-205D-F54C-D007665F7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3FBF258A-415D-03E5-48DB-18E573D5C2F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405157"/>
            <a:ext cx="9905998" cy="661642"/>
          </a:xfrm>
        </p:spPr>
        <p:txBody>
          <a:bodyPr/>
          <a:lstStyle/>
          <a:p>
            <a:pPr algn="ctr"/>
            <a:r>
              <a:rPr lang="en-US" dirty="0"/>
              <a:t>Find Max AND Second Max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63179737-3F7C-36E7-530C-ABBC42C06305}"/>
              </a:ext>
            </a:extLst>
          </p:cNvPr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959718" y="1479277"/>
            <a:ext cx="1732416" cy="58950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b="1" i="1" u="sng" dirty="0"/>
              <a:t>Conquer</a:t>
            </a:r>
            <a:r>
              <a:rPr lang="en-US" dirty="0"/>
              <a:t>: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EC6D6B8-2BF3-FD9C-C4AA-5A78DC1E7A77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5433807" y="2057153"/>
            <a:ext cx="6549187" cy="368179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maxAndSecondMax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(list, first, last):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first == last: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(list[first], -infinity)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mid = (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first+last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)/2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 =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maxAndSecondMax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list,first,mid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right =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maxAndSecondMax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(list,mid+1,last)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6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 = Max(left[0], right[0])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 = Max(Min(left[0],right[0]), 						max(left[1],right[1])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6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(max, sec)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73BB76F4-AE9E-5190-5E3D-184BB7FF8110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468090" y="2334390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6B8594E3-E401-D578-52EF-BADD7C0F4BBC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>
          <a:xfrm>
            <a:off x="1093925" y="2334390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78F29D3A-3A81-8CA6-B0DA-0F6EDD855E02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>
          <a:xfrm>
            <a:off x="1722416" y="2334389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34026017-22C7-EF21-D68A-FB6D5D3A1B75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>
          <a:xfrm>
            <a:off x="3494714" y="2334389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7A2B9BA6-7617-2596-E5DD-CEFB9536CB15}"/>
              </a:ext>
            </a:extLst>
          </p:cNvPr>
          <p:cNvSpPr txBox="1">
            <a:spLocks noChangeArrowheads="1"/>
          </p:cNvSpPr>
          <p:nvPr>
            <p:custDataLst>
              <p:tags r:id="rId8"/>
            </p:custDataLst>
          </p:nvPr>
        </p:nvSpPr>
        <p:spPr>
          <a:xfrm>
            <a:off x="4120549" y="2334389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6BAE37AB-554F-AC17-ECE5-BCD860AAD303}"/>
              </a:ext>
            </a:extLst>
          </p:cNvPr>
          <p:cNvSpPr txBox="1">
            <a:spLocks noChangeArrowheads="1"/>
          </p:cNvSpPr>
          <p:nvPr>
            <p:custDataLst>
              <p:tags r:id="rId9"/>
            </p:custDataLst>
          </p:nvPr>
        </p:nvSpPr>
        <p:spPr>
          <a:xfrm>
            <a:off x="468090" y="3435525"/>
            <a:ext cx="1837208" cy="5895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i="1" dirty="0"/>
              <a:t>left = (22,12)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FFB200-7F43-BB44-7E46-BD01F2F82982}"/>
              </a:ext>
            </a:extLst>
          </p:cNvPr>
          <p:cNvSpPr txBox="1">
            <a:spLocks noChangeArrowheads="1"/>
          </p:cNvSpPr>
          <p:nvPr>
            <p:custDataLst>
              <p:tags r:id="rId10"/>
            </p:custDataLst>
          </p:nvPr>
        </p:nvSpPr>
        <p:spPr>
          <a:xfrm>
            <a:off x="3201945" y="3429000"/>
            <a:ext cx="1837208" cy="5895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i="1" dirty="0"/>
              <a:t>right = (6,1)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D55E9CE-5499-199E-900B-4127EB7AA44F}"/>
              </a:ext>
            </a:extLst>
          </p:cNvPr>
          <p:cNvCxnSpPr>
            <a:stCxn id="19" idx="2"/>
            <a:endCxn id="2" idx="0"/>
          </p:cNvCxnSpPr>
          <p:nvPr/>
        </p:nvCxnSpPr>
        <p:spPr>
          <a:xfrm>
            <a:off x="1385366" y="2923897"/>
            <a:ext cx="1328" cy="5116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E002CA0-E6FE-EBFD-3BFB-0129638E1EDC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4120549" y="2923896"/>
            <a:ext cx="0" cy="505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3">
            <a:extLst>
              <a:ext uri="{FF2B5EF4-FFF2-40B4-BE49-F238E27FC236}">
                <a16:creationId xmlns:a16="http://schemas.microsoft.com/office/drawing/2014/main" id="{32A2F0CB-6306-3490-5508-CFABD29388DD}"/>
              </a:ext>
            </a:extLst>
          </p:cNvPr>
          <p:cNvSpPr txBox="1">
            <a:spLocks noChangeArrowheads="1"/>
          </p:cNvSpPr>
          <p:nvPr>
            <p:custDataLst>
              <p:tags r:id="rId11"/>
            </p:custDataLst>
          </p:nvPr>
        </p:nvSpPr>
        <p:spPr>
          <a:xfrm>
            <a:off x="1050973" y="4760153"/>
            <a:ext cx="3486188" cy="12139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i="1" dirty="0"/>
              <a:t>max = Max(22,6)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i="1" dirty="0" err="1"/>
              <a:t>secondMax</a:t>
            </a:r>
            <a:r>
              <a:rPr lang="en-US" i="1" dirty="0"/>
              <a:t> = Max(6,12)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2A5B9EF-4EB6-5385-E770-7681118F5BD4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1386694" y="4025032"/>
            <a:ext cx="712067" cy="8256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FDBEA73-44BC-9CB3-BCE6-1196FBF43AC8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3288956" y="4018507"/>
            <a:ext cx="831593" cy="832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044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426930"/>
            <a:ext cx="9905998" cy="783562"/>
          </a:xfrm>
        </p:spPr>
        <p:txBody>
          <a:bodyPr/>
          <a:lstStyle/>
          <a:p>
            <a:pPr algn="ctr"/>
            <a:r>
              <a:rPr lang="en-US" dirty="0"/>
              <a:t>Exercise: Find Max AND Second Max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771" name="Rectangle 3"/>
              <p:cNvSpPr>
                <a:spLocks noGrp="1" noChangeArrowheads="1"/>
              </p:cNvSpPr>
              <p:nvPr>
                <p:ph sz="quarter" idx="1"/>
                <p:custDataLst>
                  <p:tags r:id="rId2"/>
                </p:custDataLst>
              </p:nvPr>
            </p:nvSpPr>
            <p:spPr>
              <a:xfrm>
                <a:off x="2773974" y="1918560"/>
                <a:ext cx="6644051" cy="3541714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dirty="0"/>
                  <a:t>Runtime: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Why?</a:t>
                </a:r>
              </a:p>
              <a:p>
                <a:pPr marL="0" indent="0">
                  <a:buNone/>
                </a:pPr>
                <a:r>
                  <a:rPr lang="en-US" dirty="0"/>
                  <a:t>	Two subproblems of half the list each.</a:t>
                </a:r>
              </a:p>
              <a:p>
                <a:pPr marL="0" indent="0">
                  <a:buNone/>
                </a:pPr>
                <a:r>
                  <a:rPr lang="en-US" dirty="0"/>
                  <a:t>	Combine and Divide are both constant time</a:t>
                </a:r>
              </a:p>
              <a:p>
                <a:pPr marL="0" indent="0">
                  <a:buNone/>
                </a:pPr>
                <a:r>
                  <a:rPr lang="en-US" dirty="0"/>
                  <a:t>	This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So…not better than just scanning the array. </a:t>
                </a:r>
              </a:p>
            </p:txBody>
          </p:sp>
        </mc:Choice>
        <mc:Fallback xmlns="">
          <p:sp>
            <p:nvSpPr>
              <p:cNvPr id="327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  <p:custDataLst>
                  <p:tags r:id="rId4"/>
                </p:custDataLst>
              </p:nvPr>
            </p:nvSpPr>
            <p:spPr>
              <a:xfrm>
                <a:off x="2773974" y="1918560"/>
                <a:ext cx="6644051" cy="3541714"/>
              </a:xfrm>
              <a:blipFill>
                <a:blip r:embed="rId5"/>
                <a:stretch>
                  <a:fillRect l="-1336" t="-2857" b="-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378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Another Example: Maximum Subarray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548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3" y="318071"/>
            <a:ext cx="9905998" cy="748728"/>
          </a:xfrm>
        </p:spPr>
        <p:txBody>
          <a:bodyPr/>
          <a:lstStyle/>
          <a:p>
            <a:pPr algn="ctr"/>
            <a:r>
              <a:rPr lang="en-US" dirty="0"/>
              <a:t>Maximum Subarray Problem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3042352" y="1422172"/>
            <a:ext cx="6104119" cy="2174468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Given a list A of positive and negative integers, return the indices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and j such that: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&lt;= j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0 &lt;=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, j &lt;= </a:t>
            </a:r>
            <a:r>
              <a:rPr lang="en-US" dirty="0" err="1">
                <a:solidFill>
                  <a:schemeClr val="bg1"/>
                </a:solidFill>
              </a:rPr>
              <a:t>A.length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A[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…j] maximizes sum of elements in range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, j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03AEB-DE9D-9045-A3D7-49DC732F67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2628" y="4604939"/>
            <a:ext cx="8881606" cy="1625097"/>
          </a:xfrm>
          <a:prstGeom prst="rect">
            <a:avLst/>
          </a:prstGeom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9ECCBEEF-CD93-1E7E-0135-8C2509F33381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732628" y="4127861"/>
            <a:ext cx="8881606" cy="518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Example:</a:t>
            </a:r>
          </a:p>
        </p:txBody>
      </p:sp>
    </p:spTree>
    <p:extLst>
      <p:ext uri="{BB962C8B-B14F-4D97-AF65-F5344CB8AC3E}">
        <p14:creationId xmlns:p14="http://schemas.microsoft.com/office/powerpoint/2010/main" val="2545667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336332"/>
            <a:ext cx="9905998" cy="618099"/>
          </a:xfrm>
        </p:spPr>
        <p:txBody>
          <a:bodyPr/>
          <a:lstStyle/>
          <a:p>
            <a:pPr algn="ctr"/>
            <a:r>
              <a:rPr lang="en-US" dirty="0"/>
              <a:t>Brute-Force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2245794" y="2859819"/>
            <a:ext cx="3615078" cy="3818608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 = -inf, </a:t>
            </a:r>
            <a:r>
              <a:rPr lang="en-US" sz="17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maxI</a:t>
            </a: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maxJ</a:t>
            </a: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7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0 to n-1:</a:t>
            </a: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j from </a:t>
            </a:r>
            <a:r>
              <a:rPr lang="en-US" sz="17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n-1:</a:t>
            </a: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sum=0</a:t>
            </a: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k from </a:t>
            </a:r>
            <a:r>
              <a:rPr lang="en-US" sz="17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j:</a:t>
            </a: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sum += A[k]</a:t>
            </a: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sum &gt; max:</a:t>
            </a: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max = sum</a:t>
            </a: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7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maxI</a:t>
            </a: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7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7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maxJ</a:t>
            </a: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j</a:t>
            </a: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(</a:t>
            </a:r>
            <a:r>
              <a:rPr lang="en-US" sz="17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maxI</a:t>
            </a: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maxJ</a:t>
            </a:r>
            <a:r>
              <a:rPr lang="en-US" sz="17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max)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03AEB-DE9D-9045-A3D7-49DC732F67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53608" y="1077964"/>
            <a:ext cx="8881606" cy="162509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6EFCA973-E4D7-12F6-3836-EF9C0596A0DC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"/>
                </p:custDataLst>
              </p:nvPr>
            </p:nvSpPr>
            <p:spPr>
              <a:xfrm>
                <a:off x="7985760" y="4229717"/>
                <a:ext cx="1132116" cy="521463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 anchor="ctr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Θ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(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6EFCA973-E4D7-12F6-3836-EF9C0596A0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7"/>
                </p:custDataLst>
              </p:nvPr>
            </p:nvSpPr>
            <p:spPr>
              <a:xfrm>
                <a:off x="7985760" y="4229717"/>
                <a:ext cx="1132116" cy="521463"/>
              </a:xfrm>
              <a:prstGeom prst="rect">
                <a:avLst/>
              </a:prstGeom>
              <a:blipFill>
                <a:blip r:embed="rId8"/>
                <a:stretch>
                  <a:fillRect b="-9302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0B7E779-F775-5D45-6E06-809D6A0AB0B0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6156960" y="4229717"/>
            <a:ext cx="1759131" cy="518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dirty="0"/>
              <a:t>Runtime:</a:t>
            </a:r>
          </a:p>
        </p:txBody>
      </p:sp>
    </p:spTree>
    <p:extLst>
      <p:ext uri="{BB962C8B-B14F-4D97-AF65-F5344CB8AC3E}">
        <p14:creationId xmlns:p14="http://schemas.microsoft.com/office/powerpoint/2010/main" val="1452520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Module 3: Divide and Conquer</a:t>
            </a:r>
          </a:p>
        </p:txBody>
      </p:sp>
    </p:spTree>
    <p:extLst>
      <p:ext uri="{BB962C8B-B14F-4D97-AF65-F5344CB8AC3E}">
        <p14:creationId xmlns:p14="http://schemas.microsoft.com/office/powerpoint/2010/main" val="3506006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109907"/>
            <a:ext cx="9905998" cy="652933"/>
          </a:xfrm>
        </p:spPr>
        <p:txBody>
          <a:bodyPr/>
          <a:lstStyle/>
          <a:p>
            <a:pPr algn="ctr"/>
            <a:r>
              <a:rPr lang="en-US" dirty="0"/>
              <a:t>Better Brute-Force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758C686-5D8E-5A3F-7940-5754AF32CE9A}"/>
              </a:ext>
            </a:extLst>
          </p:cNvPr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4144264" y="2647017"/>
            <a:ext cx="3614053" cy="3887382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 = -inf,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maxI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maxJ</a:t>
            </a:r>
            <a:b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sums[n]</a:t>
            </a:r>
            <a:b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sums[0] = A[0]</a:t>
            </a:r>
            <a:b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4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n-1:</a:t>
            </a:r>
            <a:b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sums[</a:t>
            </a:r>
            <a:r>
              <a:rPr lang="en-US" sz="14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sums[i-1]+A[</a:t>
            </a:r>
            <a:r>
              <a:rPr lang="en-US" sz="14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0 to n-1:</a:t>
            </a:r>
            <a:b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j from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n-1:</a:t>
            </a:r>
            <a:b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sum=sums[j]-sums[</a:t>
            </a:r>
            <a:r>
              <a:rPr lang="en-US" sz="14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]+A[</a:t>
            </a:r>
            <a:r>
              <a:rPr lang="en-US" sz="14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4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sum &gt; max:</a:t>
            </a:r>
            <a:b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max = sum</a:t>
            </a:r>
            <a:b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maxI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b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maxJ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j</a:t>
            </a:r>
            <a:b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(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maxI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maxJ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max)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9FCE31-C555-D5DD-5057-61248E5A81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53608" y="762840"/>
            <a:ext cx="8881606" cy="162509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4BEBD6E7-D1C3-C8DE-1249-0305262CA01B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"/>
                </p:custDataLst>
              </p:nvPr>
            </p:nvSpPr>
            <p:spPr>
              <a:xfrm>
                <a:off x="9403098" y="4210983"/>
                <a:ext cx="1132116" cy="521463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 anchor="ctr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Θ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(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4BEBD6E7-D1C3-C8DE-1249-0305262CA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9"/>
                </p:custDataLst>
              </p:nvPr>
            </p:nvSpPr>
            <p:spPr>
              <a:xfrm>
                <a:off x="9403098" y="4210983"/>
                <a:ext cx="1132116" cy="521463"/>
              </a:xfrm>
              <a:prstGeom prst="rect">
                <a:avLst/>
              </a:prstGeom>
              <a:blipFill>
                <a:blip r:embed="rId10"/>
                <a:stretch>
                  <a:fillRect b="-11905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3">
            <a:extLst>
              <a:ext uri="{FF2B5EF4-FFF2-40B4-BE49-F238E27FC236}">
                <a16:creationId xmlns:a16="http://schemas.microsoft.com/office/drawing/2014/main" id="{8C057784-EFE9-A1EF-7161-AB6F2603C3DE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7574298" y="4210983"/>
            <a:ext cx="1759131" cy="518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dirty="0"/>
              <a:t>Runtime: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4B2DB55-A946-FF6D-E1B2-1174C7F8E79C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>
          <a:xfrm>
            <a:off x="717736" y="2886198"/>
            <a:ext cx="2410210" cy="8447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i="1" dirty="0"/>
              <a:t>Compute sum from index 0 to </a:t>
            </a:r>
            <a:r>
              <a:rPr lang="en-US" sz="1600" i="1" dirty="0" err="1"/>
              <a:t>i</a:t>
            </a:r>
            <a:r>
              <a:rPr lang="en-US" sz="1600" i="1" dirty="0"/>
              <a:t> and store in an array sums[]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7A5253-36DD-3BB2-114A-BB737150CA8E}"/>
              </a:ext>
            </a:extLst>
          </p:cNvPr>
          <p:cNvCxnSpPr>
            <a:cxnSpLocks/>
          </p:cNvCxnSpPr>
          <p:nvPr/>
        </p:nvCxnSpPr>
        <p:spPr>
          <a:xfrm flipH="1" flipV="1">
            <a:off x="3127946" y="3308562"/>
            <a:ext cx="776523" cy="200992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">
            <a:extLst>
              <a:ext uri="{FF2B5EF4-FFF2-40B4-BE49-F238E27FC236}">
                <a16:creationId xmlns:a16="http://schemas.microsoft.com/office/drawing/2014/main" id="{FD3E86FF-6E00-D732-8EC6-EABF4AD612E1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>
          <a:xfrm>
            <a:off x="837634" y="5024846"/>
            <a:ext cx="2410210" cy="10703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i="1" dirty="0"/>
              <a:t>The sum from index i to j is just the total sum through index j minus the total sum through index </a:t>
            </a:r>
            <a:r>
              <a:rPr lang="en-US" sz="1600" i="1" dirty="0" err="1"/>
              <a:t>i</a:t>
            </a:r>
            <a:endParaRPr lang="en-US" sz="1600" i="1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9DC3138-3F86-34AA-4AEE-07C04DF86069}"/>
              </a:ext>
            </a:extLst>
          </p:cNvPr>
          <p:cNvCxnSpPr>
            <a:cxnSpLocks/>
          </p:cNvCxnSpPr>
          <p:nvPr/>
        </p:nvCxnSpPr>
        <p:spPr>
          <a:xfrm flipH="1">
            <a:off x="3127946" y="4929051"/>
            <a:ext cx="904123" cy="38669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932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3" y="331978"/>
            <a:ext cx="9905998" cy="626808"/>
          </a:xfrm>
        </p:spPr>
        <p:txBody>
          <a:bodyPr/>
          <a:lstStyle/>
          <a:p>
            <a:pPr algn="ctr"/>
            <a:r>
              <a:rPr lang="en-US" dirty="0"/>
              <a:t>Can we do better?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2169025" y="3849855"/>
            <a:ext cx="2803570" cy="1625097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Let’s use divide-and-conquer to get an </a:t>
            </a:r>
            <a:r>
              <a:rPr lang="en-US" i="1" dirty="0" err="1"/>
              <a:t>nlogn</a:t>
            </a:r>
            <a:r>
              <a:rPr lang="en-US" i="1" dirty="0"/>
              <a:t> runtime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03AEB-DE9D-9045-A3D7-49DC732F67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3609" y="1591772"/>
            <a:ext cx="8881606" cy="162509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63C3484E-1379-EF7B-781F-F10E7C13E408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"/>
                </p:custDataLst>
              </p:nvPr>
            </p:nvSpPr>
            <p:spPr>
              <a:xfrm>
                <a:off x="5092358" y="4256128"/>
                <a:ext cx="5442857" cy="81254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lvl="1" indent="0">
                  <a:buNone/>
                </a:pPr>
                <a:r>
                  <a:rPr lang="en-US" dirty="0"/>
                  <a:t>Going for: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𝑛𝑙𝑜𝑔𝑛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63C3484E-1379-EF7B-781F-F10E7C13E4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"/>
                </p:custDataLst>
              </p:nvPr>
            </p:nvSpPr>
            <p:spPr>
              <a:xfrm>
                <a:off x="5092358" y="4256128"/>
                <a:ext cx="5442857" cy="81254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91308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148255"/>
            <a:ext cx="9905998" cy="44828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Can we do better?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03AEB-DE9D-9045-A3D7-49DC732F67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53608" y="737849"/>
            <a:ext cx="8881606" cy="1625097"/>
          </a:xfrm>
          <a:prstGeom prst="rect">
            <a:avLst/>
          </a:prstGeom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861F7A13-E981-EDCD-0FFD-2FDC6A511D75}"/>
              </a:ext>
            </a:extLst>
          </p:cNvPr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987736" y="2872149"/>
            <a:ext cx="1732416" cy="58950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b="1" i="1" u="sng" dirty="0"/>
              <a:t>Base Case</a:t>
            </a:r>
            <a:r>
              <a:rPr lang="en-US" dirty="0"/>
              <a:t>: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A3A5963-6A95-C135-FADC-ADF768FCE728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484817" y="3692935"/>
            <a:ext cx="1005838" cy="589507"/>
          </a:xfrm>
          <a:prstGeom prst="rect">
            <a:avLst/>
          </a:prstGeom>
          <a:ln>
            <a:solidFill>
              <a:schemeClr val="tx1">
                <a:lumMod val="9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= 1: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983225A5-F07C-EC27-AA62-A927604E94A7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3544390" y="3692934"/>
            <a:ext cx="582882" cy="5895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BDEFFA6-257F-E514-7B56-F0C415FC4452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>
          <a:xfrm>
            <a:off x="2768733" y="3692934"/>
            <a:ext cx="775657" cy="58950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a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3">
                <a:extLst>
                  <a:ext uri="{FF2B5EF4-FFF2-40B4-BE49-F238E27FC236}">
                    <a16:creationId xmlns:a16="http://schemas.microsoft.com/office/drawing/2014/main" id="{A69AD776-CC3B-E845-BAC2-1D72D4F0E67F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>
              <a:xfrm>
                <a:off x="1987736" y="4662760"/>
                <a:ext cx="1732416" cy="589507"/>
              </a:xfrm>
              <a:prstGeom prst="rect">
                <a:avLst/>
              </a:prstGeom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8,8,12)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3">
                <a:extLst>
                  <a:ext uri="{FF2B5EF4-FFF2-40B4-BE49-F238E27FC236}">
                    <a16:creationId xmlns:a16="http://schemas.microsoft.com/office/drawing/2014/main" id="{A69AD776-CC3B-E845-BAC2-1D72D4F0E6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2"/>
                </p:custDataLst>
              </p:nvPr>
            </p:nvSpPr>
            <p:spPr>
              <a:xfrm>
                <a:off x="1987736" y="4662760"/>
                <a:ext cx="1732416" cy="589507"/>
              </a:xfrm>
              <a:prstGeom prst="rect">
                <a:avLst/>
              </a:prstGeom>
              <a:blipFill>
                <a:blip r:embed="rId13"/>
                <a:stretch>
                  <a:fillRect l="-1449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3">
            <a:extLst>
              <a:ext uri="{FF2B5EF4-FFF2-40B4-BE49-F238E27FC236}">
                <a16:creationId xmlns:a16="http://schemas.microsoft.com/office/drawing/2014/main" id="{00C10C05-6901-7289-9596-961820979EA5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>
          <a:xfrm>
            <a:off x="4983187" y="2884467"/>
            <a:ext cx="5830973" cy="230466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first, last):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first == last: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A[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&gt; 0:</a:t>
            </a:r>
            <a:b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(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first,last,A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b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return (-1,-1,0)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A67C4A4B-A120-F06B-7C07-CAF1EB4F5F01}"/>
              </a:ext>
            </a:extLst>
          </p:cNvPr>
          <p:cNvSpPr txBox="1">
            <a:spLocks noChangeArrowheads="1"/>
          </p:cNvSpPr>
          <p:nvPr>
            <p:custDataLst>
              <p:tags r:id="rId8"/>
            </p:custDataLst>
          </p:nvPr>
        </p:nvSpPr>
        <p:spPr>
          <a:xfrm>
            <a:off x="2926669" y="5865017"/>
            <a:ext cx="3064827" cy="736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i="1" dirty="0"/>
              <a:t>(Start index, end index, sum)</a:t>
            </a:r>
            <a:br>
              <a:rPr lang="en-US" i="1" dirty="0"/>
            </a:br>
            <a:r>
              <a:rPr lang="en-US" i="1" dirty="0"/>
              <a:t>What do we do if element is negative?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CE7276C-C628-103E-DB09-0A2F8C4819B1}"/>
              </a:ext>
            </a:extLst>
          </p:cNvPr>
          <p:cNvCxnSpPr>
            <a:cxnSpLocks/>
          </p:cNvCxnSpPr>
          <p:nvPr/>
        </p:nvCxnSpPr>
        <p:spPr>
          <a:xfrm flipH="1" flipV="1">
            <a:off x="3064826" y="5361662"/>
            <a:ext cx="91735" cy="403412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3">
            <a:extLst>
              <a:ext uri="{FF2B5EF4-FFF2-40B4-BE49-F238E27FC236}">
                <a16:creationId xmlns:a16="http://schemas.microsoft.com/office/drawing/2014/main" id="{921470A4-29DE-48BA-5FD3-B681C53F9DC3}"/>
              </a:ext>
            </a:extLst>
          </p:cNvPr>
          <p:cNvSpPr txBox="1">
            <a:spLocks noChangeArrowheads="1"/>
          </p:cNvSpPr>
          <p:nvPr>
            <p:custDataLst>
              <p:tags r:id="rId9"/>
            </p:custDataLst>
          </p:nvPr>
        </p:nvSpPr>
        <p:spPr>
          <a:xfrm>
            <a:off x="3544390" y="3321324"/>
            <a:ext cx="582883" cy="45483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dirty="0" err="1"/>
              <a:t>i</a:t>
            </a:r>
            <a:r>
              <a:rPr lang="en-US" sz="1400" dirty="0"/>
              <a:t>=8 </a:t>
            </a:r>
          </a:p>
        </p:txBody>
      </p:sp>
    </p:spTree>
    <p:extLst>
      <p:ext uri="{BB962C8B-B14F-4D97-AF65-F5344CB8AC3E}">
        <p14:creationId xmlns:p14="http://schemas.microsoft.com/office/powerpoint/2010/main" val="29492075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2C252-2F22-2A33-488E-E0C06D777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056C1C8-BF4C-6106-86A2-F8A65F19AC7C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148255"/>
            <a:ext cx="9905998" cy="44828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Can we do better?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E03E00-BA86-4C82-AD9F-62FB4D3A41D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653608" y="737849"/>
            <a:ext cx="8881606" cy="1625097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95324853-CEAE-DC2B-4BDF-9EEF62EA7D94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5705999" y="2879615"/>
            <a:ext cx="5830973" cy="323088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first, last):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first == last: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A[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&gt; 0: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first,last,A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return (-1,-1,0)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mid = (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first+last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)/2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 = 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first, mid)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right = 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mid+1, last)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8B92938-535C-0D44-5A75-4E5A8354FB66}"/>
              </a:ext>
            </a:extLst>
          </p:cNvPr>
          <p:cNvGrpSpPr/>
          <p:nvPr/>
        </p:nvGrpSpPr>
        <p:grpSpPr>
          <a:xfrm>
            <a:off x="1080118" y="2701211"/>
            <a:ext cx="4235341" cy="2925582"/>
            <a:chOff x="871112" y="2610892"/>
            <a:chExt cx="4235341" cy="2925582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B3218C48-35E8-3D7F-1A91-818AB212E2B9}"/>
                </a:ext>
              </a:extLst>
            </p:cNvPr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>
            <a:xfrm>
              <a:off x="2416879" y="2610892"/>
              <a:ext cx="1732416" cy="58950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b="1" i="1" u="sng"/>
                <a:t>Divide</a:t>
              </a:r>
              <a:r>
                <a:rPr lang="en-US"/>
                <a:t>:</a:t>
              </a:r>
              <a:endParaRPr lang="en-US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E1E30F4-0DB4-A806-7FFF-E8B933CEE546}"/>
                </a:ext>
              </a:extLst>
            </p:cNvPr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>
            <a:xfrm>
              <a:off x="1683181" y="3405550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20</a:t>
              </a:r>
            </a:p>
          </p:txBody>
        </p:sp>
        <p:sp>
          <p:nvSpPr>
            <p:cNvPr id="6" name="Rectangle 3">
              <a:extLst>
                <a:ext uri="{FF2B5EF4-FFF2-40B4-BE49-F238E27FC236}">
                  <a16:creationId xmlns:a16="http://schemas.microsoft.com/office/drawing/2014/main" id="{1D23A835-5852-0207-0F81-52A094E1A54D}"/>
                </a:ext>
              </a:extLst>
            </p:cNvPr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>
            <a:xfrm>
              <a:off x="2309016" y="3405550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-7</a:t>
              </a:r>
            </a:p>
          </p:txBody>
        </p:sp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B72A7415-5FCC-47C0-FD75-DCEACE18A861}"/>
                </a:ext>
              </a:extLst>
            </p:cNvPr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>
            <a:xfrm>
              <a:off x="2937507" y="3405549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12</a:t>
              </a:r>
            </a:p>
          </p:txBody>
        </p:sp>
        <p:sp>
          <p:nvSpPr>
            <p:cNvPr id="16" name="Rectangle 3">
              <a:extLst>
                <a:ext uri="{FF2B5EF4-FFF2-40B4-BE49-F238E27FC236}">
                  <a16:creationId xmlns:a16="http://schemas.microsoft.com/office/drawing/2014/main" id="{E83FA31B-5EC7-0934-7F44-B8D32166E53D}"/>
                </a:ext>
              </a:extLst>
            </p:cNvPr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>
            <a:xfrm>
              <a:off x="3563342" y="3405549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-5</a:t>
              </a:r>
            </a:p>
          </p:txBody>
        </p:sp>
        <p:sp>
          <p:nvSpPr>
            <p:cNvPr id="17" name="Rectangle 3">
              <a:extLst>
                <a:ext uri="{FF2B5EF4-FFF2-40B4-BE49-F238E27FC236}">
                  <a16:creationId xmlns:a16="http://schemas.microsoft.com/office/drawing/2014/main" id="{2EF92FB4-9C92-BF17-3632-E8D0133849FF}"/>
                </a:ext>
              </a:extLst>
            </p:cNvPr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>
            <a:xfrm>
              <a:off x="4189177" y="3405549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 fontScale="85000" lnSpcReduction="10000"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-22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2654A02-C950-D3EB-8086-283D9066CABA}"/>
                </a:ext>
              </a:extLst>
            </p:cNvPr>
            <p:cNvCxnSpPr/>
            <p:nvPr/>
          </p:nvCxnSpPr>
          <p:spPr>
            <a:xfrm flipH="1">
              <a:off x="2057645" y="4110446"/>
              <a:ext cx="1036320" cy="6879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E936880-769F-C685-2C89-C23847DC8FC3}"/>
                </a:ext>
              </a:extLst>
            </p:cNvPr>
            <p:cNvCxnSpPr>
              <a:cxnSpLocks/>
            </p:cNvCxnSpPr>
            <p:nvPr/>
          </p:nvCxnSpPr>
          <p:spPr>
            <a:xfrm>
              <a:off x="3321037" y="4110445"/>
              <a:ext cx="902744" cy="6879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3">
              <a:extLst>
                <a:ext uri="{FF2B5EF4-FFF2-40B4-BE49-F238E27FC236}">
                  <a16:creationId xmlns:a16="http://schemas.microsoft.com/office/drawing/2014/main" id="{071DFBD2-4E8B-235B-0232-4843F2152707}"/>
                </a:ext>
              </a:extLst>
            </p:cNvPr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>
            <a:xfrm>
              <a:off x="871112" y="4946967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20</a:t>
              </a:r>
            </a:p>
          </p:txBody>
        </p:sp>
        <p:sp>
          <p:nvSpPr>
            <p:cNvPr id="21" name="Rectangle 3">
              <a:extLst>
                <a:ext uri="{FF2B5EF4-FFF2-40B4-BE49-F238E27FC236}">
                  <a16:creationId xmlns:a16="http://schemas.microsoft.com/office/drawing/2014/main" id="{BE560030-9827-CB07-2D3C-E73CC6BAAF25}"/>
                </a:ext>
              </a:extLst>
            </p:cNvPr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>
            <a:xfrm>
              <a:off x="1496947" y="4946967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-7</a:t>
              </a:r>
            </a:p>
          </p:txBody>
        </p:sp>
        <p:sp>
          <p:nvSpPr>
            <p:cNvPr id="22" name="Rectangle 3">
              <a:extLst>
                <a:ext uri="{FF2B5EF4-FFF2-40B4-BE49-F238E27FC236}">
                  <a16:creationId xmlns:a16="http://schemas.microsoft.com/office/drawing/2014/main" id="{277F6D86-D437-986B-A923-83873712FA39}"/>
                </a:ext>
              </a:extLst>
            </p:cNvPr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>
            <a:xfrm>
              <a:off x="2125438" y="4946966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12</a:t>
              </a:r>
            </a:p>
          </p:txBody>
        </p:sp>
        <p:sp>
          <p:nvSpPr>
            <p:cNvPr id="23" name="Rectangle 3">
              <a:extLst>
                <a:ext uri="{FF2B5EF4-FFF2-40B4-BE49-F238E27FC236}">
                  <a16:creationId xmlns:a16="http://schemas.microsoft.com/office/drawing/2014/main" id="{561DA278-BBBF-0C86-CF80-23005E849083}"/>
                </a:ext>
              </a:extLst>
            </p:cNvPr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>
            <a:xfrm>
              <a:off x="3897736" y="4946966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-5</a:t>
              </a:r>
            </a:p>
          </p:txBody>
        </p:sp>
        <p:sp>
          <p:nvSpPr>
            <p:cNvPr id="24" name="Rectangle 3">
              <a:extLst>
                <a:ext uri="{FF2B5EF4-FFF2-40B4-BE49-F238E27FC236}">
                  <a16:creationId xmlns:a16="http://schemas.microsoft.com/office/drawing/2014/main" id="{BFFA586A-AF50-83C4-C236-D37E0510AE63}"/>
                </a:ext>
              </a:extLst>
            </p:cNvPr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>
            <a:xfrm>
              <a:off x="4523571" y="4946966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 fontScale="85000" lnSpcReduction="10000"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-22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32411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46ED2-E62E-DD1D-19B5-CF3B45F1E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7B78369-BB83-DD71-36F5-7B6CB04C61F4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148255"/>
            <a:ext cx="9905998" cy="44828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Can we do better?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3148B3-59B6-4EBE-CE2C-D7E54DCD74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53608" y="737849"/>
            <a:ext cx="8881606" cy="1625097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83270C50-232C-589B-4E26-C7128D650910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5714707" y="2701211"/>
            <a:ext cx="5830973" cy="356896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first, last):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first == last: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A[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&gt; 0: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first,last,A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return (-1,-1,0)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mid = 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first+last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)/2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first, mid)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right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mid+1, last)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left[2] &gt; right[2]: return left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return right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C47AF54-CE4E-C2F0-824C-760ABE8855E1}"/>
              </a:ext>
            </a:extLst>
          </p:cNvPr>
          <p:cNvGrpSpPr/>
          <p:nvPr/>
        </p:nvGrpSpPr>
        <p:grpSpPr>
          <a:xfrm>
            <a:off x="1040236" y="2701211"/>
            <a:ext cx="4411324" cy="2260690"/>
            <a:chOff x="1040236" y="2701211"/>
            <a:chExt cx="4411324" cy="2260690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EDD15076-F0A1-A5AA-067E-2DB5D43DAAA2}"/>
                </a:ext>
              </a:extLst>
            </p:cNvPr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>
            <a:xfrm>
              <a:off x="2625885" y="2701211"/>
              <a:ext cx="1732416" cy="58950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b="1" i="1" u="sng" dirty="0"/>
                <a:t>Conquer</a:t>
              </a:r>
              <a:r>
                <a:rPr lang="en-US" dirty="0"/>
                <a:t>:</a:t>
              </a:r>
            </a:p>
          </p:txBody>
        </p:sp>
        <p:sp>
          <p:nvSpPr>
            <p:cNvPr id="20" name="Rectangle 3">
              <a:extLst>
                <a:ext uri="{FF2B5EF4-FFF2-40B4-BE49-F238E27FC236}">
                  <a16:creationId xmlns:a16="http://schemas.microsoft.com/office/drawing/2014/main" id="{93AD1F17-9E79-CE24-3702-C5B3B0E31D95}"/>
                </a:ext>
              </a:extLst>
            </p:cNvPr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>
            <a:xfrm>
              <a:off x="1040236" y="3567284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20</a:t>
              </a:r>
            </a:p>
          </p:txBody>
        </p:sp>
        <p:sp>
          <p:nvSpPr>
            <p:cNvPr id="21" name="Rectangle 3">
              <a:extLst>
                <a:ext uri="{FF2B5EF4-FFF2-40B4-BE49-F238E27FC236}">
                  <a16:creationId xmlns:a16="http://schemas.microsoft.com/office/drawing/2014/main" id="{57C9381F-10CC-283C-2CF0-9D2308937771}"/>
                </a:ext>
              </a:extLst>
            </p:cNvPr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>
            <a:xfrm>
              <a:off x="1666071" y="3567284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-7</a:t>
              </a:r>
            </a:p>
          </p:txBody>
        </p:sp>
        <p:sp>
          <p:nvSpPr>
            <p:cNvPr id="22" name="Rectangle 3">
              <a:extLst>
                <a:ext uri="{FF2B5EF4-FFF2-40B4-BE49-F238E27FC236}">
                  <a16:creationId xmlns:a16="http://schemas.microsoft.com/office/drawing/2014/main" id="{AA656CD8-8901-F75E-4158-88BEBC718DC1}"/>
                </a:ext>
              </a:extLst>
            </p:cNvPr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>
            <a:xfrm>
              <a:off x="2294562" y="3567283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12</a:t>
              </a:r>
            </a:p>
          </p:txBody>
        </p:sp>
        <p:sp>
          <p:nvSpPr>
            <p:cNvPr id="23" name="Rectangle 3">
              <a:extLst>
                <a:ext uri="{FF2B5EF4-FFF2-40B4-BE49-F238E27FC236}">
                  <a16:creationId xmlns:a16="http://schemas.microsoft.com/office/drawing/2014/main" id="{D18A0456-9C22-0B4B-37C5-9F7722A4393A}"/>
                </a:ext>
              </a:extLst>
            </p:cNvPr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>
            <a:xfrm>
              <a:off x="4066860" y="3567283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-5</a:t>
              </a:r>
            </a:p>
          </p:txBody>
        </p:sp>
        <p:sp>
          <p:nvSpPr>
            <p:cNvPr id="24" name="Rectangle 3">
              <a:extLst>
                <a:ext uri="{FF2B5EF4-FFF2-40B4-BE49-F238E27FC236}">
                  <a16:creationId xmlns:a16="http://schemas.microsoft.com/office/drawing/2014/main" id="{D842CA44-1FA6-E46E-1125-BF4363BB4D15}"/>
                </a:ext>
              </a:extLst>
            </p:cNvPr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>
            <a:xfrm>
              <a:off x="4692695" y="3567283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 fontScale="85000" lnSpcReduction="10000"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-22</a:t>
              </a:r>
            </a:p>
          </p:txBody>
        </p:sp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75FBD7E6-6B3B-45B9-34E2-4368A17E1905}"/>
                </a:ext>
              </a:extLst>
            </p:cNvPr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>
            <a:xfrm>
              <a:off x="1231248" y="4372394"/>
              <a:ext cx="1394637" cy="589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i="1" dirty="0"/>
                <a:t>(9,11,25)</a:t>
              </a:r>
            </a:p>
          </p:txBody>
        </p:sp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E6A0C190-9D2D-C537-A4DF-83370C1CDDA9}"/>
                </a:ext>
              </a:extLst>
            </p:cNvPr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>
            <a:xfrm>
              <a:off x="4056923" y="4372394"/>
              <a:ext cx="1394637" cy="589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i="1" dirty="0"/>
                <a:t>(-1,-1,0)</a:t>
              </a:r>
            </a:p>
          </p:txBody>
        </p:sp>
      </p:grpSp>
      <p:sp>
        <p:nvSpPr>
          <p:cNvPr id="8" name="Rectangle 3">
            <a:extLst>
              <a:ext uri="{FF2B5EF4-FFF2-40B4-BE49-F238E27FC236}">
                <a16:creationId xmlns:a16="http://schemas.microsoft.com/office/drawing/2014/main" id="{F23FFF24-5A39-E0CB-252C-A1C8FD48EFC7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2518790" y="5582373"/>
            <a:ext cx="2926080" cy="92240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i="1" dirty="0"/>
              <a:t>In this case, the solution is the left one. Is the solution ALWAYS the left or right solution?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5D36040-BB61-E9D8-C839-8AED6D309912}"/>
              </a:ext>
            </a:extLst>
          </p:cNvPr>
          <p:cNvCxnSpPr/>
          <p:nvPr/>
        </p:nvCxnSpPr>
        <p:spPr>
          <a:xfrm>
            <a:off x="2717074" y="5033554"/>
            <a:ext cx="531223" cy="461555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325D0D0-04DA-6B61-E981-4B5382AEDBEE}"/>
              </a:ext>
            </a:extLst>
          </p:cNvPr>
          <p:cNvCxnSpPr>
            <a:cxnSpLocks/>
          </p:cNvCxnSpPr>
          <p:nvPr/>
        </p:nvCxnSpPr>
        <p:spPr>
          <a:xfrm flipH="1">
            <a:off x="3668912" y="4961901"/>
            <a:ext cx="546978" cy="54101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5692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A59D1-4A2C-D93E-8B17-1C5C19A6D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3240F93C-3BBB-7B10-9FFF-75AFDBEC74DF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148255"/>
            <a:ext cx="9905998" cy="44828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Can we do better?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17B35B-F546-F7BF-46B2-2D96A2EBC26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53608" y="737849"/>
            <a:ext cx="8881606" cy="1625097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623D18FB-7632-DE50-1944-875FCEAA037A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5110070" y="2701211"/>
            <a:ext cx="6925176" cy="392601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first, last):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first == last: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A[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&gt; 0: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first,last,A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return (-1,-1,0)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mid = 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first+last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)/2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first, mid)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right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mid+1, last)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 = 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dividingLineSolution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A,first,last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maxSol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Max(left[2],right[2],divide[2])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left[2] == 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maxSol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return left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right[2] == 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maxSol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return right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return divide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733695F-D00D-3D22-6AD9-82338D7F68EE}"/>
              </a:ext>
            </a:extLst>
          </p:cNvPr>
          <p:cNvGrpSpPr/>
          <p:nvPr/>
        </p:nvGrpSpPr>
        <p:grpSpPr>
          <a:xfrm>
            <a:off x="360967" y="2701211"/>
            <a:ext cx="4411324" cy="2260690"/>
            <a:chOff x="1040236" y="2701211"/>
            <a:chExt cx="4411324" cy="2260690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253709FD-9A48-AC2E-ABE4-54E148FFFD96}"/>
                </a:ext>
              </a:extLst>
            </p:cNvPr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>
            <a:xfrm>
              <a:off x="2625885" y="2701211"/>
              <a:ext cx="1732416" cy="58950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b="1" i="1" u="sng" dirty="0"/>
                <a:t>Conquer</a:t>
              </a:r>
              <a:r>
                <a:rPr lang="en-US" dirty="0"/>
                <a:t>:</a:t>
              </a:r>
            </a:p>
          </p:txBody>
        </p:sp>
        <p:sp>
          <p:nvSpPr>
            <p:cNvPr id="20" name="Rectangle 3">
              <a:extLst>
                <a:ext uri="{FF2B5EF4-FFF2-40B4-BE49-F238E27FC236}">
                  <a16:creationId xmlns:a16="http://schemas.microsoft.com/office/drawing/2014/main" id="{81496B17-24B8-ECDF-51DE-7C49F0D1B5E3}"/>
                </a:ext>
              </a:extLst>
            </p:cNvPr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>
            <a:xfrm>
              <a:off x="1040236" y="3567284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20</a:t>
              </a:r>
            </a:p>
          </p:txBody>
        </p:sp>
        <p:sp>
          <p:nvSpPr>
            <p:cNvPr id="21" name="Rectangle 3">
              <a:extLst>
                <a:ext uri="{FF2B5EF4-FFF2-40B4-BE49-F238E27FC236}">
                  <a16:creationId xmlns:a16="http://schemas.microsoft.com/office/drawing/2014/main" id="{D0A9068C-5884-83E8-A46C-74CD410C2C8A}"/>
                </a:ext>
              </a:extLst>
            </p:cNvPr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>
            <a:xfrm>
              <a:off x="1666071" y="3567284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-7</a:t>
              </a:r>
            </a:p>
          </p:txBody>
        </p:sp>
        <p:sp>
          <p:nvSpPr>
            <p:cNvPr id="22" name="Rectangle 3">
              <a:extLst>
                <a:ext uri="{FF2B5EF4-FFF2-40B4-BE49-F238E27FC236}">
                  <a16:creationId xmlns:a16="http://schemas.microsoft.com/office/drawing/2014/main" id="{7ABA4606-896E-1F56-9C36-B627638C4DB3}"/>
                </a:ext>
              </a:extLst>
            </p:cNvPr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>
            <a:xfrm>
              <a:off x="2294562" y="3567283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12</a:t>
              </a:r>
            </a:p>
          </p:txBody>
        </p:sp>
        <p:sp>
          <p:nvSpPr>
            <p:cNvPr id="23" name="Rectangle 3">
              <a:extLst>
                <a:ext uri="{FF2B5EF4-FFF2-40B4-BE49-F238E27FC236}">
                  <a16:creationId xmlns:a16="http://schemas.microsoft.com/office/drawing/2014/main" id="{F7DCA786-3C61-625B-0C90-41B5E1AE715D}"/>
                </a:ext>
              </a:extLst>
            </p:cNvPr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>
            <a:xfrm>
              <a:off x="4066860" y="3567283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-5</a:t>
              </a:r>
            </a:p>
          </p:txBody>
        </p:sp>
        <p:sp>
          <p:nvSpPr>
            <p:cNvPr id="24" name="Rectangle 3">
              <a:extLst>
                <a:ext uri="{FF2B5EF4-FFF2-40B4-BE49-F238E27FC236}">
                  <a16:creationId xmlns:a16="http://schemas.microsoft.com/office/drawing/2014/main" id="{A6243F7F-2D7B-0F16-EDB5-902C285A66F5}"/>
                </a:ext>
              </a:extLst>
            </p:cNvPr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>
            <a:xfrm>
              <a:off x="4692695" y="3567283"/>
              <a:ext cx="582882" cy="58950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rmAutofit fontScale="85000" lnSpcReduction="10000"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chemeClr val="bg1"/>
                  </a:solidFill>
                </a:rPr>
                <a:t>-22</a:t>
              </a:r>
            </a:p>
          </p:txBody>
        </p:sp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6553DD7D-9398-2FC4-85E9-5A844B195BE0}"/>
                </a:ext>
              </a:extLst>
            </p:cNvPr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>
            <a:xfrm>
              <a:off x="1231248" y="4372394"/>
              <a:ext cx="1394637" cy="589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i="1" dirty="0"/>
                <a:t>(9,11,25)</a:t>
              </a:r>
            </a:p>
          </p:txBody>
        </p:sp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441EA26D-049D-77BA-44A2-8F06923FABA2}"/>
                </a:ext>
              </a:extLst>
            </p:cNvPr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>
            <a:xfrm>
              <a:off x="4056923" y="4372394"/>
              <a:ext cx="1394637" cy="589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i="1" dirty="0"/>
                <a:t>(-1,-1,0)</a:t>
              </a:r>
            </a:p>
          </p:txBody>
        </p:sp>
      </p:grpSp>
      <p:sp>
        <p:nvSpPr>
          <p:cNvPr id="8" name="Rectangle 3">
            <a:extLst>
              <a:ext uri="{FF2B5EF4-FFF2-40B4-BE49-F238E27FC236}">
                <a16:creationId xmlns:a16="http://schemas.microsoft.com/office/drawing/2014/main" id="{BBA9F8F7-F5C8-0E24-AEE8-8EE86F9FC090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839521" y="5582373"/>
            <a:ext cx="2926080" cy="92240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i="1" dirty="0"/>
              <a:t>Solution could be </a:t>
            </a:r>
            <a:r>
              <a:rPr lang="en-US" b="1" i="1" dirty="0"/>
              <a:t>across the dividing line</a:t>
            </a:r>
            <a:r>
              <a:rPr lang="en-US" i="1" dirty="0"/>
              <a:t>!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DDF649-E067-A0FC-A30F-9D89E7F81F6B}"/>
              </a:ext>
            </a:extLst>
          </p:cNvPr>
          <p:cNvCxnSpPr/>
          <p:nvPr/>
        </p:nvCxnSpPr>
        <p:spPr>
          <a:xfrm>
            <a:off x="2037805" y="5033554"/>
            <a:ext cx="531223" cy="461555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1343CC-F636-0418-07A1-6A40EAEC5816}"/>
              </a:ext>
            </a:extLst>
          </p:cNvPr>
          <p:cNvCxnSpPr>
            <a:cxnSpLocks/>
          </p:cNvCxnSpPr>
          <p:nvPr/>
        </p:nvCxnSpPr>
        <p:spPr>
          <a:xfrm flipH="1">
            <a:off x="2989643" y="4961901"/>
            <a:ext cx="546978" cy="54101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3118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417258"/>
            <a:ext cx="9905998" cy="657308"/>
          </a:xfrm>
        </p:spPr>
        <p:txBody>
          <a:bodyPr/>
          <a:lstStyle/>
          <a:p>
            <a:pPr algn="ctr"/>
            <a:r>
              <a:rPr lang="en-US" dirty="0"/>
              <a:t>How to find Solution Across Dividing Line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03AEB-DE9D-9045-A3D7-49DC732F67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9335" y="3215919"/>
            <a:ext cx="8881606" cy="162509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FD88653-41C2-3B4F-873E-5160723FD18A}"/>
              </a:ext>
            </a:extLst>
          </p:cNvPr>
          <p:cNvSpPr/>
          <p:nvPr/>
        </p:nvSpPr>
        <p:spPr>
          <a:xfrm>
            <a:off x="5993297" y="2684887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18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1BB4D7-81F0-6E4F-9986-8DD262E4D7FE}"/>
              </a:ext>
            </a:extLst>
          </p:cNvPr>
          <p:cNvSpPr/>
          <p:nvPr/>
        </p:nvSpPr>
        <p:spPr>
          <a:xfrm>
            <a:off x="5493687" y="2686215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3F33908-F1D6-2E4E-BA80-ACD57460BE38}"/>
              </a:ext>
            </a:extLst>
          </p:cNvPr>
          <p:cNvSpPr/>
          <p:nvPr/>
        </p:nvSpPr>
        <p:spPr>
          <a:xfrm>
            <a:off x="4994080" y="2687540"/>
            <a:ext cx="492981" cy="499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-21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44205B7-FC01-754C-B638-113E35257EBB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1143001" y="2197394"/>
            <a:ext cx="5685182" cy="44944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1600" dirty="0"/>
              <a:t>Accumulate sum from array as we move left from dividing line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AE26DD6-DABA-7840-8F2E-1730EC5576FB}"/>
              </a:ext>
            </a:extLst>
          </p:cNvPr>
          <p:cNvCxnSpPr>
            <a:cxnSpLocks/>
          </p:cNvCxnSpPr>
          <p:nvPr/>
        </p:nvCxnSpPr>
        <p:spPr>
          <a:xfrm>
            <a:off x="6494987" y="1921563"/>
            <a:ext cx="0" cy="2354344"/>
          </a:xfrm>
          <a:prstGeom prst="line">
            <a:avLst/>
          </a:prstGeom>
          <a:ln w="539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3">
            <a:extLst>
              <a:ext uri="{FF2B5EF4-FFF2-40B4-BE49-F238E27FC236}">
                <a16:creationId xmlns:a16="http://schemas.microsoft.com/office/drawing/2014/main" id="{A3E70D05-F761-F74F-9EA8-D1C840943972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4521165" y="2706656"/>
            <a:ext cx="437511" cy="44944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16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85490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903AEB-DE9D-9045-A3D7-49DC732F67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5197" y="3276879"/>
            <a:ext cx="8881606" cy="162509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FD88653-41C2-3B4F-873E-5160723FD18A}"/>
              </a:ext>
            </a:extLst>
          </p:cNvPr>
          <p:cNvSpPr/>
          <p:nvPr/>
        </p:nvSpPr>
        <p:spPr>
          <a:xfrm>
            <a:off x="5689159" y="2745847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18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1BB4D7-81F0-6E4F-9986-8DD262E4D7FE}"/>
              </a:ext>
            </a:extLst>
          </p:cNvPr>
          <p:cNvSpPr/>
          <p:nvPr/>
        </p:nvSpPr>
        <p:spPr>
          <a:xfrm>
            <a:off x="5189549" y="2747175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3F33908-F1D6-2E4E-BA80-ACD57460BE38}"/>
              </a:ext>
            </a:extLst>
          </p:cNvPr>
          <p:cNvSpPr/>
          <p:nvPr/>
        </p:nvSpPr>
        <p:spPr>
          <a:xfrm>
            <a:off x="4689942" y="2748500"/>
            <a:ext cx="492981" cy="499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-21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44205B7-FC01-754C-B638-113E35257EBB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1515859" y="2174682"/>
            <a:ext cx="5008185" cy="533114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1600" dirty="0"/>
              <a:t>Accumulate sum from array as we move left from dividing line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sz="1600" dirty="0"/>
              <a:t>Best is 18. this takes linear time!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AE26DD6-DABA-7840-8F2E-1730EC5576FB}"/>
              </a:ext>
            </a:extLst>
          </p:cNvPr>
          <p:cNvCxnSpPr>
            <a:cxnSpLocks/>
          </p:cNvCxnSpPr>
          <p:nvPr/>
        </p:nvCxnSpPr>
        <p:spPr>
          <a:xfrm>
            <a:off x="6190849" y="1982523"/>
            <a:ext cx="0" cy="2354344"/>
          </a:xfrm>
          <a:prstGeom prst="line">
            <a:avLst/>
          </a:prstGeom>
          <a:ln w="539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F71E116-C6D7-B540-BEBD-A71D8B8961BB}"/>
              </a:ext>
            </a:extLst>
          </p:cNvPr>
          <p:cNvSpPr/>
          <p:nvPr/>
        </p:nvSpPr>
        <p:spPr>
          <a:xfrm>
            <a:off x="4186927" y="2750198"/>
            <a:ext cx="492981" cy="501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-24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B8887F-3AFF-2548-9834-D1D5B0BDEE5C}"/>
              </a:ext>
            </a:extLst>
          </p:cNvPr>
          <p:cNvSpPr/>
          <p:nvPr/>
        </p:nvSpPr>
        <p:spPr>
          <a:xfrm>
            <a:off x="3687317" y="2751526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2B86D3-7875-BC4B-A50C-03E1EDECDDE1}"/>
              </a:ext>
            </a:extLst>
          </p:cNvPr>
          <p:cNvSpPr/>
          <p:nvPr/>
        </p:nvSpPr>
        <p:spPr>
          <a:xfrm>
            <a:off x="3187710" y="2752851"/>
            <a:ext cx="492981" cy="499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-29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52774C-DBD2-9E49-BA40-67CDAAE6F1F6}"/>
              </a:ext>
            </a:extLst>
          </p:cNvPr>
          <p:cNvSpPr/>
          <p:nvPr/>
        </p:nvSpPr>
        <p:spPr>
          <a:xfrm>
            <a:off x="2688669" y="2751526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-32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C721A97-D246-7A47-B853-7E22E90D5775}"/>
              </a:ext>
            </a:extLst>
          </p:cNvPr>
          <p:cNvSpPr/>
          <p:nvPr/>
        </p:nvSpPr>
        <p:spPr>
          <a:xfrm>
            <a:off x="2189059" y="2752854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-19</a:t>
            </a:r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3B0C5F66-AE28-AA3F-CE9B-579B82572224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1143001" y="417258"/>
            <a:ext cx="9905998" cy="657308"/>
          </a:xfrm>
        </p:spPr>
        <p:txBody>
          <a:bodyPr/>
          <a:lstStyle/>
          <a:p>
            <a:pPr algn="ctr"/>
            <a:r>
              <a:rPr lang="en-US" dirty="0"/>
              <a:t>How to find Solution Across Dividing Line</a:t>
            </a:r>
          </a:p>
        </p:txBody>
      </p:sp>
    </p:spTree>
    <p:extLst>
      <p:ext uri="{BB962C8B-B14F-4D97-AF65-F5344CB8AC3E}">
        <p14:creationId xmlns:p14="http://schemas.microsoft.com/office/powerpoint/2010/main" val="16647148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903AEB-DE9D-9045-A3D7-49DC732F67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5197" y="3429000"/>
            <a:ext cx="8881606" cy="162509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FD88653-41C2-3B4F-873E-5160723FD18A}"/>
              </a:ext>
            </a:extLst>
          </p:cNvPr>
          <p:cNvSpPr/>
          <p:nvPr/>
        </p:nvSpPr>
        <p:spPr>
          <a:xfrm>
            <a:off x="5689159" y="2897968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accent3"/>
                </a:solidFill>
              </a:rPr>
              <a:t>18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1BB4D7-81F0-6E4F-9986-8DD262E4D7FE}"/>
              </a:ext>
            </a:extLst>
          </p:cNvPr>
          <p:cNvSpPr/>
          <p:nvPr/>
        </p:nvSpPr>
        <p:spPr>
          <a:xfrm>
            <a:off x="5189549" y="2899296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3F33908-F1D6-2E4E-BA80-ACD57460BE38}"/>
              </a:ext>
            </a:extLst>
          </p:cNvPr>
          <p:cNvSpPr/>
          <p:nvPr/>
        </p:nvSpPr>
        <p:spPr>
          <a:xfrm>
            <a:off x="4689942" y="2891912"/>
            <a:ext cx="492981" cy="499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-21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44205B7-FC01-754C-B638-113E35257EBB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1515859" y="2326803"/>
            <a:ext cx="5008185" cy="533114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1600" dirty="0"/>
              <a:t>Accumulate sum from array as we move left from dividing line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sz="1600" dirty="0"/>
              <a:t>Best is 18. this takes linear time!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AE26DD6-DABA-7840-8F2E-1730EC5576FB}"/>
              </a:ext>
            </a:extLst>
          </p:cNvPr>
          <p:cNvCxnSpPr>
            <a:cxnSpLocks/>
          </p:cNvCxnSpPr>
          <p:nvPr/>
        </p:nvCxnSpPr>
        <p:spPr>
          <a:xfrm>
            <a:off x="6190849" y="2134644"/>
            <a:ext cx="0" cy="2354344"/>
          </a:xfrm>
          <a:prstGeom prst="line">
            <a:avLst/>
          </a:prstGeom>
          <a:ln w="539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F71E116-C6D7-B540-BEBD-A71D8B8961BB}"/>
              </a:ext>
            </a:extLst>
          </p:cNvPr>
          <p:cNvSpPr/>
          <p:nvPr/>
        </p:nvSpPr>
        <p:spPr>
          <a:xfrm>
            <a:off x="4186927" y="2893610"/>
            <a:ext cx="492981" cy="501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-24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B8887F-3AFF-2548-9834-D1D5B0BDEE5C}"/>
              </a:ext>
            </a:extLst>
          </p:cNvPr>
          <p:cNvSpPr/>
          <p:nvPr/>
        </p:nvSpPr>
        <p:spPr>
          <a:xfrm>
            <a:off x="3687317" y="2894938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2B86D3-7875-BC4B-A50C-03E1EDECDDE1}"/>
              </a:ext>
            </a:extLst>
          </p:cNvPr>
          <p:cNvSpPr/>
          <p:nvPr/>
        </p:nvSpPr>
        <p:spPr>
          <a:xfrm>
            <a:off x="3187710" y="2896263"/>
            <a:ext cx="492981" cy="499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-29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52774C-DBD2-9E49-BA40-67CDAAE6F1F6}"/>
              </a:ext>
            </a:extLst>
          </p:cNvPr>
          <p:cNvSpPr/>
          <p:nvPr/>
        </p:nvSpPr>
        <p:spPr>
          <a:xfrm>
            <a:off x="2688669" y="2894938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-32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C721A97-D246-7A47-B853-7E22E90D5775}"/>
              </a:ext>
            </a:extLst>
          </p:cNvPr>
          <p:cNvSpPr/>
          <p:nvPr/>
        </p:nvSpPr>
        <p:spPr>
          <a:xfrm>
            <a:off x="2189059" y="2896266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-19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7F5AFF7-BFA2-A445-8FE5-691D1ECAB16C}"/>
              </a:ext>
            </a:extLst>
          </p:cNvPr>
          <p:cNvSpPr/>
          <p:nvPr/>
        </p:nvSpPr>
        <p:spPr>
          <a:xfrm>
            <a:off x="9725201" y="2899296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16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B12AC83-FA4C-7C47-A3AD-C3548D97BB05}"/>
              </a:ext>
            </a:extLst>
          </p:cNvPr>
          <p:cNvSpPr/>
          <p:nvPr/>
        </p:nvSpPr>
        <p:spPr>
          <a:xfrm>
            <a:off x="9225591" y="2899296"/>
            <a:ext cx="492981" cy="4943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9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80F489-923C-B744-96D4-486227163B00}"/>
              </a:ext>
            </a:extLst>
          </p:cNvPr>
          <p:cNvSpPr/>
          <p:nvPr/>
        </p:nvSpPr>
        <p:spPr>
          <a:xfrm>
            <a:off x="8725984" y="2893240"/>
            <a:ext cx="492981" cy="499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13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CF195C-D704-BC45-9285-9D8AF5A1547A}"/>
              </a:ext>
            </a:extLst>
          </p:cNvPr>
          <p:cNvSpPr/>
          <p:nvPr/>
        </p:nvSpPr>
        <p:spPr>
          <a:xfrm>
            <a:off x="8222969" y="2894938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-2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414B145-7079-2E48-9A1C-2A875604D26C}"/>
              </a:ext>
            </a:extLst>
          </p:cNvPr>
          <p:cNvSpPr/>
          <p:nvPr/>
        </p:nvSpPr>
        <p:spPr>
          <a:xfrm>
            <a:off x="7723359" y="2896266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20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0BFFF5C-73CC-FE4C-BB75-2EF1CDC897C4}"/>
              </a:ext>
            </a:extLst>
          </p:cNvPr>
          <p:cNvSpPr/>
          <p:nvPr/>
        </p:nvSpPr>
        <p:spPr>
          <a:xfrm>
            <a:off x="7223752" y="2897592"/>
            <a:ext cx="492981" cy="490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accent3"/>
                </a:solidFill>
              </a:rPr>
              <a:t>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D77672-7D1D-204E-9CF0-1EE96D981A94}"/>
              </a:ext>
            </a:extLst>
          </p:cNvPr>
          <p:cNvSpPr/>
          <p:nvPr/>
        </p:nvSpPr>
        <p:spPr>
          <a:xfrm>
            <a:off x="6724711" y="2896266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13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1BDC9E1-8E54-C34C-86D0-86648D45561A}"/>
              </a:ext>
            </a:extLst>
          </p:cNvPr>
          <p:cNvSpPr/>
          <p:nvPr/>
        </p:nvSpPr>
        <p:spPr>
          <a:xfrm>
            <a:off x="6225101" y="2897594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20</a:t>
            </a:r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84E87D6C-C111-A449-A745-382BAD374414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6225101" y="2299942"/>
            <a:ext cx="5008185" cy="53311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1600" dirty="0"/>
              <a:t>Do same on this side…best is 25</a:t>
            </a:r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0E461AD5-7E22-3714-DD76-C6BD2C7D0363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1143001" y="417258"/>
            <a:ext cx="9905998" cy="657308"/>
          </a:xfrm>
        </p:spPr>
        <p:txBody>
          <a:bodyPr/>
          <a:lstStyle/>
          <a:p>
            <a:pPr algn="ctr"/>
            <a:r>
              <a:rPr lang="en-US" dirty="0"/>
              <a:t>How to find Solution Across Dividing Line</a:t>
            </a:r>
          </a:p>
        </p:txBody>
      </p:sp>
    </p:spTree>
    <p:extLst>
      <p:ext uri="{BB962C8B-B14F-4D97-AF65-F5344CB8AC3E}">
        <p14:creationId xmlns:p14="http://schemas.microsoft.com/office/powerpoint/2010/main" val="26704672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903AEB-DE9D-9045-A3D7-49DC732F67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5197" y="3154959"/>
            <a:ext cx="8881606" cy="162509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FD88653-41C2-3B4F-873E-5160723FD18A}"/>
              </a:ext>
            </a:extLst>
          </p:cNvPr>
          <p:cNvSpPr/>
          <p:nvPr/>
        </p:nvSpPr>
        <p:spPr>
          <a:xfrm>
            <a:off x="5689159" y="2623927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accent3"/>
                </a:solidFill>
              </a:rPr>
              <a:t>18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44205B7-FC01-754C-B638-113E35257EBB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3832339" y="1519648"/>
            <a:ext cx="5008185" cy="53311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1600" dirty="0"/>
              <a:t>Best overall that divides the line is best two concatenated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AE26DD6-DABA-7840-8F2E-1730EC5576FB}"/>
              </a:ext>
            </a:extLst>
          </p:cNvPr>
          <p:cNvCxnSpPr>
            <a:cxnSpLocks/>
          </p:cNvCxnSpPr>
          <p:nvPr/>
        </p:nvCxnSpPr>
        <p:spPr>
          <a:xfrm>
            <a:off x="6190849" y="1860603"/>
            <a:ext cx="0" cy="2354344"/>
          </a:xfrm>
          <a:prstGeom prst="line">
            <a:avLst/>
          </a:prstGeom>
          <a:ln w="539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50BFFF5C-73CC-FE4C-BB75-2EF1CDC897C4}"/>
              </a:ext>
            </a:extLst>
          </p:cNvPr>
          <p:cNvSpPr/>
          <p:nvPr/>
        </p:nvSpPr>
        <p:spPr>
          <a:xfrm>
            <a:off x="7223752" y="2623551"/>
            <a:ext cx="492981" cy="490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accent3"/>
                </a:solidFill>
              </a:rPr>
              <a:t>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D77672-7D1D-204E-9CF0-1EE96D981A94}"/>
              </a:ext>
            </a:extLst>
          </p:cNvPr>
          <p:cNvSpPr/>
          <p:nvPr/>
        </p:nvSpPr>
        <p:spPr>
          <a:xfrm>
            <a:off x="6724711" y="2622225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accent3"/>
                </a:solidFill>
              </a:rPr>
              <a:t>13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1BDC9E1-8E54-C34C-86D0-86648D45561A}"/>
              </a:ext>
            </a:extLst>
          </p:cNvPr>
          <p:cNvSpPr/>
          <p:nvPr/>
        </p:nvSpPr>
        <p:spPr>
          <a:xfrm>
            <a:off x="6225101" y="2623553"/>
            <a:ext cx="492981" cy="492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accent3"/>
                </a:solidFill>
              </a:rPr>
              <a:t>20</a:t>
            </a: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680D285D-C57C-1742-9B42-7B2492F4C7A8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1790179" y="5065493"/>
            <a:ext cx="8895807" cy="816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just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just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just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just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just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1600" b="1" i="1" u="sng" dirty="0"/>
              <a:t>REMEMBER</a:t>
            </a:r>
            <a:r>
              <a:rPr lang="en-US" sz="1600" dirty="0"/>
              <a:t>! Best solution is </a:t>
            </a:r>
            <a:r>
              <a:rPr lang="en-US" sz="1600" b="1" i="1" dirty="0"/>
              <a:t>not necessarily one that crosses the line</a:t>
            </a:r>
            <a:r>
              <a:rPr lang="en-US" sz="1600" dirty="0"/>
              <a:t>! Might be </a:t>
            </a:r>
            <a:r>
              <a:rPr lang="en-US" sz="1600" i="1" dirty="0"/>
              <a:t>solution on left</a:t>
            </a:r>
            <a:r>
              <a:rPr lang="en-US" sz="1600" dirty="0"/>
              <a:t>, </a:t>
            </a:r>
            <a:r>
              <a:rPr lang="en-US" sz="1600" i="1" dirty="0"/>
              <a:t>solution on right</a:t>
            </a:r>
            <a:r>
              <a:rPr lang="en-US" sz="1600" dirty="0"/>
              <a:t>, OR </a:t>
            </a:r>
            <a:r>
              <a:rPr lang="en-US" sz="1600" i="1" dirty="0"/>
              <a:t>solution that crosses divide line</a:t>
            </a:r>
            <a:r>
              <a:rPr lang="en-US" sz="1600" dirty="0"/>
              <a:t>. </a:t>
            </a:r>
            <a:r>
              <a:rPr lang="en-US" sz="1600" b="1" i="1" u="sng" dirty="0"/>
              <a:t>Return the highest of all three</a:t>
            </a:r>
            <a:r>
              <a:rPr lang="en-US" sz="1600" dirty="0"/>
              <a:t>!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9FE9E35A-36A6-7237-A247-A907ADBFE4E2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1143001" y="417258"/>
            <a:ext cx="9905998" cy="657308"/>
          </a:xfrm>
        </p:spPr>
        <p:txBody>
          <a:bodyPr/>
          <a:lstStyle/>
          <a:p>
            <a:pPr algn="ctr"/>
            <a:r>
              <a:rPr lang="en-US" dirty="0"/>
              <a:t>How to find Solution Across Dividing Line</a:t>
            </a:r>
          </a:p>
        </p:txBody>
      </p:sp>
    </p:spTree>
    <p:extLst>
      <p:ext uri="{BB962C8B-B14F-4D97-AF65-F5344CB8AC3E}">
        <p14:creationId xmlns:p14="http://schemas.microsoft.com/office/powerpoint/2010/main" val="1651254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331135"/>
            <a:ext cx="9905998" cy="626808"/>
          </a:xfrm>
        </p:spPr>
        <p:txBody>
          <a:bodyPr/>
          <a:lstStyle/>
          <a:p>
            <a:pPr algn="ctr"/>
            <a:r>
              <a:rPr lang="en-US" dirty="0"/>
              <a:t>Topics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3108960" y="1332412"/>
            <a:ext cx="5974080" cy="4467498"/>
          </a:xfrm>
        </p:spPr>
        <p:txBody>
          <a:bodyPr>
            <a:normAutofit/>
          </a:bodyPr>
          <a:lstStyle/>
          <a:p>
            <a:r>
              <a:rPr lang="en-US" b="1" i="1" dirty="0"/>
              <a:t>Algorithm Design Strategy: Divide and Conquer</a:t>
            </a:r>
          </a:p>
          <a:p>
            <a:r>
              <a:rPr lang="en-US" b="1" i="1" dirty="0"/>
              <a:t>Simple Examples:</a:t>
            </a:r>
          </a:p>
          <a:p>
            <a:pPr lvl="1"/>
            <a:r>
              <a:rPr lang="en-US" b="1" i="1" dirty="0" err="1"/>
              <a:t>Mergesort</a:t>
            </a:r>
            <a:r>
              <a:rPr lang="en-US" b="1" i="1" dirty="0"/>
              <a:t> and </a:t>
            </a:r>
            <a:r>
              <a:rPr lang="en-US" b="1" i="1" dirty="0" err="1"/>
              <a:t>MaxSum</a:t>
            </a:r>
            <a:endParaRPr lang="en-US" b="1" i="1" dirty="0"/>
          </a:p>
          <a:p>
            <a:r>
              <a:rPr lang="en-US" dirty="0"/>
              <a:t>Solving Recurrence Relations</a:t>
            </a:r>
          </a:p>
          <a:p>
            <a:pPr lvl="1"/>
            <a:r>
              <a:rPr lang="en-US" dirty="0"/>
              <a:t>Four different Strategies</a:t>
            </a:r>
          </a:p>
          <a:p>
            <a:r>
              <a:rPr lang="en-US" dirty="0"/>
              <a:t>Advanced Div. and Con. Examples:</a:t>
            </a:r>
          </a:p>
          <a:p>
            <a:pPr lvl="1"/>
            <a:r>
              <a:rPr lang="en-US" dirty="0"/>
              <a:t>Closest Pair of Points</a:t>
            </a:r>
          </a:p>
          <a:p>
            <a:pPr lvl="1"/>
            <a:r>
              <a:rPr lang="en-US" dirty="0" err="1"/>
              <a:t>QuickSelect</a:t>
            </a:r>
            <a:endParaRPr lang="en-US" dirty="0"/>
          </a:p>
          <a:p>
            <a:pPr lvl="1"/>
            <a:r>
              <a:rPr lang="en-US" dirty="0"/>
              <a:t>Strassen’s Algorithm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C5AFE-AEA6-4EBE-7F3D-BBAECA1DD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577CD36B-20BD-B395-718E-77D721095ED9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148255"/>
            <a:ext cx="9905998" cy="44828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We are Done!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D6006F-1484-D5AD-1BBE-EA3783C586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53608" y="737849"/>
            <a:ext cx="8881606" cy="1625097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A9D897DC-986E-1B7C-3691-556005089602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346484" y="2622834"/>
            <a:ext cx="6263324" cy="392601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first, last):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first == last: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A[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&gt; 0: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first,last,A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return (-1,-1,0)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mid = 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first+last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)/2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first, mid)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right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maxSubArray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mid+1, last)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dividingLineSolution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A,first,last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maxSol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Max(left[2],right[2],divide[2])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left[2] ==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maxSol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return left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right[2] ==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maxSol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return right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return divide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724F17BA-C7E1-C40C-77B1-E519A20A457C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"/>
                </p:custDataLst>
              </p:nvPr>
            </p:nvSpPr>
            <p:spPr>
              <a:xfrm>
                <a:off x="6984275" y="3973592"/>
                <a:ext cx="4902925" cy="805103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 anchor="ctr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=2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Θ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Θ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𝑛𝑙𝑜𝑔𝑛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724F17BA-C7E1-C40C-77B1-E519A20A4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7"/>
                </p:custDataLst>
              </p:nvPr>
            </p:nvSpPr>
            <p:spPr>
              <a:xfrm>
                <a:off x="6984275" y="3973592"/>
                <a:ext cx="4902925" cy="805103"/>
              </a:xfrm>
              <a:prstGeom prst="rect">
                <a:avLst/>
              </a:prstGeom>
              <a:blipFill>
                <a:blip r:embed="rId8"/>
                <a:stretch>
                  <a:fillRect b="-9231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3">
            <a:extLst>
              <a:ext uri="{FF2B5EF4-FFF2-40B4-BE49-F238E27FC236}">
                <a16:creationId xmlns:a16="http://schemas.microsoft.com/office/drawing/2014/main" id="{081A44C6-989A-7E20-2FF2-4FCDEF88B63F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6897189" y="3455431"/>
            <a:ext cx="1236617" cy="518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dirty="0"/>
              <a:t>Runtime:</a:t>
            </a:r>
          </a:p>
        </p:txBody>
      </p:sp>
    </p:spTree>
    <p:extLst>
      <p:ext uri="{BB962C8B-B14F-4D97-AF65-F5344CB8AC3E}">
        <p14:creationId xmlns:p14="http://schemas.microsoft.com/office/powerpoint/2010/main" val="31857753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1412" y="318071"/>
            <a:ext cx="9905998" cy="748728"/>
          </a:xfrm>
        </p:spPr>
        <p:txBody>
          <a:bodyPr/>
          <a:lstStyle/>
          <a:p>
            <a:pPr algn="ctr"/>
            <a:r>
              <a:rPr lang="en-US" dirty="0"/>
              <a:t>Divide and  Conquer: Bottom-line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43643" y="2145823"/>
            <a:ext cx="6504714" cy="2566353"/>
          </a:xfrm>
        </p:spPr>
        <p:txBody>
          <a:bodyPr/>
          <a:lstStyle/>
          <a:p>
            <a:r>
              <a:rPr lang="en-US" dirty="0"/>
              <a:t>Powerful technique for a wide array of problems</a:t>
            </a:r>
          </a:p>
          <a:p>
            <a:r>
              <a:rPr lang="en-US" dirty="0"/>
              <a:t>Don’t let a lot of “extra” work fool you:</a:t>
            </a:r>
          </a:p>
          <a:p>
            <a:pPr lvl="1"/>
            <a:r>
              <a:rPr lang="en-US" dirty="0"/>
              <a:t>Sometimes recursive pays off</a:t>
            </a:r>
          </a:p>
          <a:p>
            <a:pPr lvl="1"/>
            <a:r>
              <a:rPr lang="en-US" dirty="0"/>
              <a:t>But you need to know when</a:t>
            </a:r>
          </a:p>
          <a:p>
            <a:pPr lvl="1"/>
            <a:r>
              <a:rPr lang="en-US" dirty="0"/>
              <a:t>Algorithm analysis!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Divide &amp; Conquer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3" y="227150"/>
            <a:ext cx="9905998" cy="727682"/>
          </a:xfrm>
        </p:spPr>
        <p:txBody>
          <a:bodyPr/>
          <a:lstStyle/>
          <a:p>
            <a:pPr algn="ctr"/>
            <a:r>
              <a:rPr lang="en-US" dirty="0"/>
              <a:t>Divide and Conquer: A Strategy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9808010" y="2859833"/>
            <a:ext cx="2097851" cy="799320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The form of these smaller problems much match the bigger problem EXACTLY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BD1E995-6C5C-1ABE-8481-C7520AA1961C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318726" y="1172547"/>
            <a:ext cx="9728685" cy="106680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i="1" u="sng" dirty="0">
                <a:solidFill>
                  <a:schemeClr val="bg1"/>
                </a:solidFill>
              </a:rPr>
              <a:t>Divide and Conquer</a:t>
            </a:r>
            <a:r>
              <a:rPr lang="en-US" dirty="0">
                <a:solidFill>
                  <a:schemeClr val="bg1"/>
                </a:solidFill>
              </a:rPr>
              <a:t>: An algorithmic design strategy in which a problem is </a:t>
            </a:r>
            <a:r>
              <a:rPr lang="en-US" dirty="0">
                <a:solidFill>
                  <a:schemeClr val="accent1"/>
                </a:solidFill>
              </a:rPr>
              <a:t>broken down into smaller problems</a:t>
            </a:r>
            <a:r>
              <a:rPr lang="en-US" dirty="0">
                <a:solidFill>
                  <a:schemeClr val="bg1"/>
                </a:solidFill>
              </a:rPr>
              <a:t>. These smaller problems are </a:t>
            </a:r>
            <a:r>
              <a:rPr lang="en-US" dirty="0">
                <a:solidFill>
                  <a:schemeClr val="accent4"/>
                </a:solidFill>
              </a:rPr>
              <a:t>solved (usually recursively) </a:t>
            </a:r>
            <a:r>
              <a:rPr lang="en-US" dirty="0">
                <a:solidFill>
                  <a:schemeClr val="bg1"/>
                </a:solidFill>
              </a:rPr>
              <a:t>and the </a:t>
            </a:r>
            <a:r>
              <a:rPr lang="en-US" dirty="0">
                <a:solidFill>
                  <a:schemeClr val="accent3"/>
                </a:solidFill>
              </a:rPr>
              <a:t>solutions to these smaller problems is then recombined into a solution</a:t>
            </a:r>
            <a:r>
              <a:rPr lang="en-US" dirty="0">
                <a:solidFill>
                  <a:schemeClr val="bg1"/>
                </a:solidFill>
              </a:rPr>
              <a:t> for the original problem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AF04260-DAD4-980F-6D30-24027094B103}"/>
              </a:ext>
            </a:extLst>
          </p:cNvPr>
          <p:cNvGrpSpPr/>
          <p:nvPr/>
        </p:nvGrpSpPr>
        <p:grpSpPr>
          <a:xfrm>
            <a:off x="3117962" y="2612572"/>
            <a:ext cx="6130211" cy="3592285"/>
            <a:chOff x="4954555" y="2584580"/>
            <a:chExt cx="6130211" cy="359228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FF77C8-3F14-BE4C-1ED0-D47B96D72593}"/>
                </a:ext>
              </a:extLst>
            </p:cNvPr>
            <p:cNvSpPr/>
            <p:nvPr/>
          </p:nvSpPr>
          <p:spPr>
            <a:xfrm>
              <a:off x="5337110" y="2584580"/>
              <a:ext cx="5215812" cy="49452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Big Problem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2B9604A-B793-4BB3-7EED-3DF9D17C0FB6}"/>
                </a:ext>
              </a:extLst>
            </p:cNvPr>
            <p:cNvSpPr/>
            <p:nvPr/>
          </p:nvSpPr>
          <p:spPr>
            <a:xfrm>
              <a:off x="4954555" y="3713584"/>
              <a:ext cx="2631232" cy="49452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Smaller Problem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A240DB7-B4AD-F271-D0AF-CFCF09A9D077}"/>
                </a:ext>
              </a:extLst>
            </p:cNvPr>
            <p:cNvSpPr/>
            <p:nvPr/>
          </p:nvSpPr>
          <p:spPr>
            <a:xfrm>
              <a:off x="8453534" y="3713584"/>
              <a:ext cx="2631232" cy="49452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Smaller Problem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0176C61-A959-9144-F8DF-B5D2A76C2D05}"/>
                </a:ext>
              </a:extLst>
            </p:cNvPr>
            <p:cNvCxnSpPr>
              <a:stCxn id="3" idx="2"/>
              <a:endCxn id="4" idx="0"/>
            </p:cNvCxnSpPr>
            <p:nvPr/>
          </p:nvCxnSpPr>
          <p:spPr>
            <a:xfrm flipH="1">
              <a:off x="6270171" y="3079102"/>
              <a:ext cx="1674845" cy="6344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4990B6C-8A6E-F42E-618F-FAEFA681D498}"/>
                </a:ext>
              </a:extLst>
            </p:cNvPr>
            <p:cNvCxnSpPr>
              <a:cxnSpLocks/>
              <a:stCxn id="3" idx="2"/>
              <a:endCxn id="5" idx="0"/>
            </p:cNvCxnSpPr>
            <p:nvPr/>
          </p:nvCxnSpPr>
          <p:spPr>
            <a:xfrm>
              <a:off x="7945016" y="3079102"/>
              <a:ext cx="1824134" cy="6344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CE85A81-F910-049A-7F18-2AAD944BC88F}"/>
                </a:ext>
              </a:extLst>
            </p:cNvPr>
            <p:cNvSpPr/>
            <p:nvPr/>
          </p:nvSpPr>
          <p:spPr>
            <a:xfrm>
              <a:off x="4954555" y="4693299"/>
              <a:ext cx="2631232" cy="494522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Smaller Solution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E58BA63-0484-6E80-FCF5-5E1241E0AC25}"/>
                </a:ext>
              </a:extLst>
            </p:cNvPr>
            <p:cNvSpPr/>
            <p:nvPr/>
          </p:nvSpPr>
          <p:spPr>
            <a:xfrm>
              <a:off x="8453534" y="4693299"/>
              <a:ext cx="2631232" cy="494522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Smaller Solution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E535BEB9-2465-4DF3-0D22-911280FBB59B}"/>
                </a:ext>
              </a:extLst>
            </p:cNvPr>
            <p:cNvCxnSpPr>
              <a:cxnSpLocks/>
              <a:stCxn id="4" idx="2"/>
              <a:endCxn id="12" idx="0"/>
            </p:cNvCxnSpPr>
            <p:nvPr/>
          </p:nvCxnSpPr>
          <p:spPr>
            <a:xfrm>
              <a:off x="6270171" y="4208106"/>
              <a:ext cx="0" cy="485193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ED5FE22A-BEAD-2836-2662-787442808313}"/>
                </a:ext>
              </a:extLst>
            </p:cNvPr>
            <p:cNvCxnSpPr>
              <a:cxnSpLocks/>
              <a:stCxn id="5" idx="2"/>
              <a:endCxn id="13" idx="0"/>
            </p:cNvCxnSpPr>
            <p:nvPr/>
          </p:nvCxnSpPr>
          <p:spPr>
            <a:xfrm>
              <a:off x="9769150" y="4208106"/>
              <a:ext cx="0" cy="485193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91C4734-8C7B-7496-D661-BDFABB472027}"/>
                </a:ext>
              </a:extLst>
            </p:cNvPr>
            <p:cNvSpPr/>
            <p:nvPr/>
          </p:nvSpPr>
          <p:spPr>
            <a:xfrm>
              <a:off x="5337110" y="5682343"/>
              <a:ext cx="5215812" cy="4945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Combine Small Solutions Back Into Big Solution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C8475F9-F12F-7655-7FBC-3D10D1511F42}"/>
                </a:ext>
              </a:extLst>
            </p:cNvPr>
            <p:cNvCxnSpPr>
              <a:cxnSpLocks/>
              <a:stCxn id="12" idx="2"/>
              <a:endCxn id="20" idx="0"/>
            </p:cNvCxnSpPr>
            <p:nvPr/>
          </p:nvCxnSpPr>
          <p:spPr>
            <a:xfrm>
              <a:off x="6270171" y="5187821"/>
              <a:ext cx="1674845" cy="494522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B1CFAD69-7FFC-BDA4-FA8F-745C9168009F}"/>
                </a:ext>
              </a:extLst>
            </p:cNvPr>
            <p:cNvCxnSpPr>
              <a:cxnSpLocks/>
              <a:stCxn id="13" idx="2"/>
              <a:endCxn id="20" idx="0"/>
            </p:cNvCxnSpPr>
            <p:nvPr/>
          </p:nvCxnSpPr>
          <p:spPr>
            <a:xfrm flipH="1">
              <a:off x="7945016" y="5187821"/>
              <a:ext cx="1824134" cy="494522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3">
              <a:extLst>
                <a:ext uri="{FF2B5EF4-FFF2-40B4-BE49-F238E27FC236}">
                  <a16:creationId xmlns:a16="http://schemas.microsoft.com/office/drawing/2014/main" id="{1F864012-B3A0-AD02-DC00-C557816C8085}"/>
                </a:ext>
              </a:extLst>
            </p:cNvPr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>
            <a:xfrm>
              <a:off x="6281835" y="4254759"/>
              <a:ext cx="2918150" cy="48519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0000" lnSpcReduction="20000"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i="1" dirty="0"/>
                <a:t>Usually a lot more recursion happens here (smaller problem broken down again into even smaller ones)</a:t>
              </a:r>
            </a:p>
          </p:txBody>
        </p:sp>
      </p:grp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CD95EF3-D579-4D7E-8969-B49F038B6257}"/>
              </a:ext>
            </a:extLst>
          </p:cNvPr>
          <p:cNvCxnSpPr/>
          <p:nvPr/>
        </p:nvCxnSpPr>
        <p:spPr>
          <a:xfrm flipH="1" flipV="1">
            <a:off x="9063135" y="2867609"/>
            <a:ext cx="671804" cy="181947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24070C-F12C-F128-870D-9E0463A9DF68}"/>
              </a:ext>
            </a:extLst>
          </p:cNvPr>
          <p:cNvCxnSpPr>
            <a:cxnSpLocks/>
          </p:cNvCxnSpPr>
          <p:nvPr/>
        </p:nvCxnSpPr>
        <p:spPr>
          <a:xfrm flipH="1">
            <a:off x="9292494" y="3194180"/>
            <a:ext cx="442445" cy="195165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222275"/>
            <a:ext cx="9905998" cy="52666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ym typeface="Symbol" charset="2"/>
              </a:rPr>
              <a:t>Mergesort</a:t>
            </a:r>
            <a:r>
              <a:rPr lang="en-US" dirty="0">
                <a:sym typeface="Symbol" charset="2"/>
              </a:rPr>
              <a:t> is Classic Divide &amp; Conquer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CAECAF-B377-B1DA-24CE-4DD4239F6C5E}"/>
              </a:ext>
            </a:extLst>
          </p:cNvPr>
          <p:cNvGrpSpPr/>
          <p:nvPr/>
        </p:nvGrpSpPr>
        <p:grpSpPr>
          <a:xfrm>
            <a:off x="3071949" y="881574"/>
            <a:ext cx="6048102" cy="5849945"/>
            <a:chOff x="5373189" y="531223"/>
            <a:chExt cx="6113417" cy="591312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DE38E56-BEF5-8B92-D0B3-D35CD2D73A21}"/>
                </a:ext>
              </a:extLst>
            </p:cNvPr>
            <p:cNvSpPr/>
            <p:nvPr/>
          </p:nvSpPr>
          <p:spPr>
            <a:xfrm>
              <a:off x="5373189" y="531223"/>
              <a:ext cx="6113417" cy="591312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8129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668" y="618518"/>
              <a:ext cx="5886450" cy="5667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sz="quarter" idx="1"/>
            <p:custDataLst>
              <p:tags r:id="rId1"/>
            </p:custDataLst>
          </p:nvPr>
        </p:nvSpPr>
        <p:spPr>
          <a:xfrm>
            <a:off x="489084" y="2887825"/>
            <a:ext cx="4723614" cy="2906484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solve(I):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n = size(I)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if (n &lt;=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smallsize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)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solution =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directlySolve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(I)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else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divide I into I</a:t>
            </a:r>
            <a:r>
              <a:rPr lang="en-US" sz="1600" baseline="-25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1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, …, I</a:t>
            </a:r>
            <a:r>
              <a:rPr lang="en-US" sz="1600" baseline="-25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k</a:t>
            </a:r>
            <a:endParaRPr lang="en-US" sz="16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  <a:sym typeface="Symbol" charset="2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for each </a:t>
            </a:r>
            <a:r>
              <a:rPr lang="en-US" sz="16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i</a:t>
            </a: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 in {1, …, k}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S</a:t>
            </a:r>
            <a:r>
              <a:rPr lang="en-US" baseline="-250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 = solve(I</a:t>
            </a:r>
            <a:r>
              <a:rPr lang="en-US" baseline="-250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);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solution = combine(S</a:t>
            </a:r>
            <a:r>
              <a:rPr lang="en-US" sz="1600" baseline="-250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1</a:t>
            </a:r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, …, </a:t>
            </a:r>
            <a:r>
              <a:rPr lang="en-US" sz="16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S</a:t>
            </a:r>
            <a:r>
              <a:rPr lang="en-US" sz="1600" baseline="-250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k</a:t>
            </a:r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return solution;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546A9BF-8C49-7404-B3FE-981B9FD6ACB7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1141413" y="227150"/>
            <a:ext cx="9905998" cy="727682"/>
          </a:xfrm>
        </p:spPr>
        <p:txBody>
          <a:bodyPr/>
          <a:lstStyle/>
          <a:p>
            <a:pPr algn="ctr"/>
            <a:r>
              <a:rPr lang="en-US" dirty="0"/>
              <a:t>Divide and Conquer: A Strategy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7A587A4-89C0-2149-26B7-67019EDB3206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1318726" y="1172547"/>
            <a:ext cx="9728685" cy="106680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i="1" u="sng" dirty="0">
                <a:solidFill>
                  <a:schemeClr val="bg1"/>
                </a:solidFill>
              </a:rPr>
              <a:t>Divide and Conquer</a:t>
            </a:r>
            <a:r>
              <a:rPr lang="en-US" dirty="0">
                <a:solidFill>
                  <a:schemeClr val="bg1"/>
                </a:solidFill>
              </a:rPr>
              <a:t>: An algorithmic design strategy in which a problem is </a:t>
            </a:r>
            <a:r>
              <a:rPr lang="en-US" dirty="0">
                <a:solidFill>
                  <a:schemeClr val="accent1"/>
                </a:solidFill>
              </a:rPr>
              <a:t>broken down into smaller problems</a:t>
            </a:r>
            <a:r>
              <a:rPr lang="en-US" dirty="0">
                <a:solidFill>
                  <a:schemeClr val="bg1"/>
                </a:solidFill>
              </a:rPr>
              <a:t>. These smaller problems are </a:t>
            </a:r>
            <a:r>
              <a:rPr lang="en-US" dirty="0">
                <a:solidFill>
                  <a:schemeClr val="accent4"/>
                </a:solidFill>
              </a:rPr>
              <a:t>solved (usually recursively) </a:t>
            </a:r>
            <a:r>
              <a:rPr lang="en-US" dirty="0">
                <a:solidFill>
                  <a:schemeClr val="bg1"/>
                </a:solidFill>
              </a:rPr>
              <a:t>and the </a:t>
            </a:r>
            <a:r>
              <a:rPr lang="en-US" dirty="0">
                <a:solidFill>
                  <a:schemeClr val="accent3"/>
                </a:solidFill>
              </a:rPr>
              <a:t>solutions to these smaller problems is then recombined into a solution</a:t>
            </a:r>
            <a:r>
              <a:rPr lang="en-US" dirty="0">
                <a:solidFill>
                  <a:schemeClr val="bg1"/>
                </a:solidFill>
              </a:rPr>
              <a:t> for the original problem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F912ED9-055A-C0A0-B8BB-53F3C64258FA}"/>
              </a:ext>
            </a:extLst>
          </p:cNvPr>
          <p:cNvGrpSpPr/>
          <p:nvPr/>
        </p:nvGrpSpPr>
        <p:grpSpPr>
          <a:xfrm>
            <a:off x="5679228" y="2640564"/>
            <a:ext cx="6130211" cy="3592285"/>
            <a:chOff x="4954555" y="2584580"/>
            <a:chExt cx="6130211" cy="359228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9DD696B-F9A3-C3BC-2030-54F136B7A48A}"/>
                </a:ext>
              </a:extLst>
            </p:cNvPr>
            <p:cNvSpPr/>
            <p:nvPr/>
          </p:nvSpPr>
          <p:spPr>
            <a:xfrm>
              <a:off x="5337110" y="2584580"/>
              <a:ext cx="5215812" cy="49452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Big Problem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04C2C83-C425-ECFA-F858-85AF7D6473C0}"/>
                </a:ext>
              </a:extLst>
            </p:cNvPr>
            <p:cNvSpPr/>
            <p:nvPr/>
          </p:nvSpPr>
          <p:spPr>
            <a:xfrm>
              <a:off x="4954555" y="3713584"/>
              <a:ext cx="2631232" cy="49452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Smaller Problem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06D5CB8-B037-63B7-5EAB-C85437B9F8AC}"/>
                </a:ext>
              </a:extLst>
            </p:cNvPr>
            <p:cNvSpPr/>
            <p:nvPr/>
          </p:nvSpPr>
          <p:spPr>
            <a:xfrm>
              <a:off x="8453534" y="3713584"/>
              <a:ext cx="2631232" cy="49452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Smaller Problem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6868A98B-9977-AF60-1EC0-B3D369638763}"/>
                </a:ext>
              </a:extLst>
            </p:cNvPr>
            <p:cNvCxnSpPr>
              <a:stCxn id="8" idx="2"/>
              <a:endCxn id="9" idx="0"/>
            </p:cNvCxnSpPr>
            <p:nvPr/>
          </p:nvCxnSpPr>
          <p:spPr>
            <a:xfrm flipH="1">
              <a:off x="6270171" y="3079102"/>
              <a:ext cx="1674845" cy="6344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F0A9475-10A6-C479-BC0A-31744CC3B712}"/>
                </a:ext>
              </a:extLst>
            </p:cNvPr>
            <p:cNvCxnSpPr>
              <a:cxnSpLocks/>
              <a:stCxn id="8" idx="2"/>
              <a:endCxn id="10" idx="0"/>
            </p:cNvCxnSpPr>
            <p:nvPr/>
          </p:nvCxnSpPr>
          <p:spPr>
            <a:xfrm>
              <a:off x="7945016" y="3079102"/>
              <a:ext cx="1824134" cy="6344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60CA9B-E751-AEBA-623D-F739416AD8FC}"/>
                </a:ext>
              </a:extLst>
            </p:cNvPr>
            <p:cNvSpPr/>
            <p:nvPr/>
          </p:nvSpPr>
          <p:spPr>
            <a:xfrm>
              <a:off x="4954555" y="4693299"/>
              <a:ext cx="2631232" cy="494522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Smaller Solution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46E282D-5C46-B663-A2A5-C9F5DF55413E}"/>
                </a:ext>
              </a:extLst>
            </p:cNvPr>
            <p:cNvSpPr/>
            <p:nvPr/>
          </p:nvSpPr>
          <p:spPr>
            <a:xfrm>
              <a:off x="8453534" y="4693299"/>
              <a:ext cx="2631232" cy="494522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Smaller Solution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DC798A8-81AE-0971-66B1-5FCF3CC2C7B7}"/>
                </a:ext>
              </a:extLst>
            </p:cNvPr>
            <p:cNvCxnSpPr>
              <a:cxnSpLocks/>
              <a:stCxn id="9" idx="2"/>
              <a:endCxn id="13" idx="0"/>
            </p:cNvCxnSpPr>
            <p:nvPr/>
          </p:nvCxnSpPr>
          <p:spPr>
            <a:xfrm>
              <a:off x="6270171" y="4208106"/>
              <a:ext cx="0" cy="485193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DF7D6834-F538-4BF7-1921-CE148CC3B757}"/>
                </a:ext>
              </a:extLst>
            </p:cNvPr>
            <p:cNvCxnSpPr>
              <a:cxnSpLocks/>
              <a:stCxn id="10" idx="2"/>
              <a:endCxn id="14" idx="0"/>
            </p:cNvCxnSpPr>
            <p:nvPr/>
          </p:nvCxnSpPr>
          <p:spPr>
            <a:xfrm>
              <a:off x="9769150" y="4208106"/>
              <a:ext cx="0" cy="485193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B55EB41-D3D3-7334-B31D-B457CB9A1914}"/>
                </a:ext>
              </a:extLst>
            </p:cNvPr>
            <p:cNvSpPr/>
            <p:nvPr/>
          </p:nvSpPr>
          <p:spPr>
            <a:xfrm>
              <a:off x="5337110" y="5682343"/>
              <a:ext cx="5215812" cy="4945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Combine Small Solutions Back Into Big Solution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A2B5022-6F5D-4E6D-8E22-79DA0742A0B5}"/>
                </a:ext>
              </a:extLst>
            </p:cNvPr>
            <p:cNvCxnSpPr>
              <a:cxnSpLocks/>
              <a:stCxn id="13" idx="2"/>
              <a:endCxn id="17" idx="0"/>
            </p:cNvCxnSpPr>
            <p:nvPr/>
          </p:nvCxnSpPr>
          <p:spPr>
            <a:xfrm>
              <a:off x="6270171" y="5187821"/>
              <a:ext cx="1674845" cy="494522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A8B5776-7417-1903-5B75-4FA1E0C1AB3E}"/>
                </a:ext>
              </a:extLst>
            </p:cNvPr>
            <p:cNvCxnSpPr>
              <a:cxnSpLocks/>
              <a:stCxn id="14" idx="2"/>
              <a:endCxn id="17" idx="0"/>
            </p:cNvCxnSpPr>
            <p:nvPr/>
          </p:nvCxnSpPr>
          <p:spPr>
            <a:xfrm flipH="1">
              <a:off x="7945016" y="5187821"/>
              <a:ext cx="1824134" cy="494522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3">
              <a:extLst>
                <a:ext uri="{FF2B5EF4-FFF2-40B4-BE49-F238E27FC236}">
                  <a16:creationId xmlns:a16="http://schemas.microsoft.com/office/drawing/2014/main" id="{E82496BF-F737-B9C1-FC23-EC8D261424D0}"/>
                </a:ext>
              </a:extLst>
            </p:cNvPr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>
            <a:xfrm>
              <a:off x="6281835" y="4254759"/>
              <a:ext cx="2918150" cy="48519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0000" lnSpcReduction="20000"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i="1" dirty="0"/>
                <a:t>Usually a lot more recursion happens here (smaller problem broken down again into even smaller ones)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2" y="425684"/>
            <a:ext cx="9905998" cy="641115"/>
          </a:xfrm>
        </p:spPr>
        <p:txBody>
          <a:bodyPr/>
          <a:lstStyle/>
          <a:p>
            <a:pPr algn="ctr"/>
            <a:r>
              <a:rPr lang="en-US" dirty="0"/>
              <a:t>Cost for a Divide &amp; Conquer Algorithm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847461" y="1376266"/>
            <a:ext cx="2267339" cy="489422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en-US" dirty="0"/>
              <a:t>A cost to divide: 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AD782CA-4682-7B07-B259-750F3E74E9DD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6323796" y="1378598"/>
            <a:ext cx="4723614" cy="2906484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sz="16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solve(I):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n = size(I)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if (n &lt;= smallsize)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solution = directlySolve(I)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else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divide I into I</a:t>
            </a:r>
            <a:r>
              <a:rPr lang="en-US" sz="1600" baseline="-250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1</a:t>
            </a:r>
            <a:r>
              <a:rPr lang="en-US" sz="1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, …, I</a:t>
            </a:r>
            <a:r>
              <a:rPr lang="en-US" sz="1600" baseline="-250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k</a:t>
            </a:r>
            <a:endParaRPr lang="en-US" sz="160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  <a:sym typeface="Symbol" charset="2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for each i in {1, …, k}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S</a:t>
            </a:r>
            <a:r>
              <a:rPr lang="en-US" baseline="-2500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i</a:t>
            </a:r>
            <a:r>
              <a:rPr lang="en-US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 = solve(I</a:t>
            </a:r>
            <a:r>
              <a:rPr lang="en-US" baseline="-2500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i</a:t>
            </a:r>
            <a:r>
              <a:rPr lang="en-US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);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60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solution = combine(S</a:t>
            </a:r>
            <a:r>
              <a:rPr lang="en-US" sz="1600" baseline="-2500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1</a:t>
            </a:r>
            <a:r>
              <a:rPr lang="en-US" sz="160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, …, S</a:t>
            </a:r>
            <a:r>
              <a:rPr lang="en-US" sz="1600" baseline="-2500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k</a:t>
            </a:r>
            <a:r>
              <a:rPr lang="en-US" sz="160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charset="2"/>
              </a:rPr>
              <a:t>return solution;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  <a:sym typeface="Symbol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8EB15F5-500E-87BF-115B-48859A1C8AC2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4"/>
                </p:custDataLst>
              </p:nvPr>
            </p:nvSpPr>
            <p:spPr>
              <a:xfrm>
                <a:off x="4114800" y="1376266"/>
                <a:ext cx="793102" cy="489422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8EB15F5-500E-87BF-115B-48859A1C8A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3"/>
                </p:custDataLst>
              </p:nvPr>
            </p:nvSpPr>
            <p:spPr>
              <a:xfrm>
                <a:off x="4114800" y="1376266"/>
                <a:ext cx="793102" cy="48942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3">
            <a:extLst>
              <a:ext uri="{FF2B5EF4-FFF2-40B4-BE49-F238E27FC236}">
                <a16:creationId xmlns:a16="http://schemas.microsoft.com/office/drawing/2014/main" id="{0FB303AF-9C8A-A786-C1ED-D58876A04BE2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>
          <a:xfrm>
            <a:off x="757646" y="2326121"/>
            <a:ext cx="3357155" cy="48942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dirty="0"/>
              <a:t>A cost to solve subproblems: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10610DF3-FDCC-B483-17DC-52BB8A96F2A1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>
              <a:xfrm>
                <a:off x="4114799" y="2219130"/>
                <a:ext cx="1240971" cy="738673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𝑠𝑖𝑧𝑒</m:t>
                          </m:r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10610DF3-FDCC-B483-17DC-52BB8A96F2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5"/>
                </p:custDataLst>
              </p:nvPr>
            </p:nvSpPr>
            <p:spPr>
              <a:xfrm>
                <a:off x="4114799" y="2219130"/>
                <a:ext cx="1240971" cy="738673"/>
              </a:xfrm>
              <a:prstGeom prst="rect">
                <a:avLst/>
              </a:prstGeom>
              <a:blipFill>
                <a:blip r:embed="rId16"/>
                <a:stretch>
                  <a:fillRect l="-38000" t="-75000" b="-118333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3">
            <a:extLst>
              <a:ext uri="{FF2B5EF4-FFF2-40B4-BE49-F238E27FC236}">
                <a16:creationId xmlns:a16="http://schemas.microsoft.com/office/drawing/2014/main" id="{C5591C50-BA49-CF61-A7F9-6BF1ED6B4AD3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>
          <a:xfrm>
            <a:off x="1632858" y="3397900"/>
            <a:ext cx="2481942" cy="4894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dirty="0"/>
              <a:t>A cost to combine: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1D36794B-477A-6B8C-B489-A297F8E27BA3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>
              <a:xfrm>
                <a:off x="4114799" y="3397900"/>
                <a:ext cx="793102" cy="489422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1D36794B-477A-6B8C-B489-A297F8E27B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7"/>
                </p:custDataLst>
              </p:nvPr>
            </p:nvSpPr>
            <p:spPr>
              <a:xfrm>
                <a:off x="4114799" y="3397900"/>
                <a:ext cx="793102" cy="48942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3">
            <a:extLst>
              <a:ext uri="{FF2B5EF4-FFF2-40B4-BE49-F238E27FC236}">
                <a16:creationId xmlns:a16="http://schemas.microsoft.com/office/drawing/2014/main" id="{3D978C96-4440-23F0-8F21-269609DA4DE2}"/>
              </a:ext>
            </a:extLst>
          </p:cNvPr>
          <p:cNvSpPr txBox="1">
            <a:spLocks noChangeArrowheads="1"/>
          </p:cNvSpPr>
          <p:nvPr>
            <p:custDataLst>
              <p:tags r:id="rId9"/>
            </p:custDataLst>
          </p:nvPr>
        </p:nvSpPr>
        <p:spPr>
          <a:xfrm>
            <a:off x="1576873" y="5155380"/>
            <a:ext cx="2481942" cy="4894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b="1" i="1" u="sng" dirty="0"/>
              <a:t>Total Cost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3">
                <a:extLst>
                  <a:ext uri="{FF2B5EF4-FFF2-40B4-BE49-F238E27FC236}">
                    <a16:creationId xmlns:a16="http://schemas.microsoft.com/office/drawing/2014/main" id="{A763D17B-402B-2AEB-BF9C-2FAF2DECFE75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>
              <a:xfrm>
                <a:off x="4058815" y="4921898"/>
                <a:ext cx="4058818" cy="956387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𝑠𝑖𝑧𝑒</m:t>
                          </m:r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1" name="Rectangle 3">
                <a:extLst>
                  <a:ext uri="{FF2B5EF4-FFF2-40B4-BE49-F238E27FC236}">
                    <a16:creationId xmlns:a16="http://schemas.microsoft.com/office/drawing/2014/main" id="{A763D17B-402B-2AEB-BF9C-2FAF2DECFE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9"/>
                </p:custDataLst>
              </p:nvPr>
            </p:nvSpPr>
            <p:spPr>
              <a:xfrm>
                <a:off x="4058815" y="4921898"/>
                <a:ext cx="4058818" cy="956387"/>
              </a:xfrm>
              <a:prstGeom prst="rect">
                <a:avLst/>
              </a:prstGeom>
              <a:blipFill>
                <a:blip r:embed="rId20"/>
                <a:stretch>
                  <a:fillRect t="-87179" b="-138462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3">
            <a:extLst>
              <a:ext uri="{FF2B5EF4-FFF2-40B4-BE49-F238E27FC236}">
                <a16:creationId xmlns:a16="http://schemas.microsoft.com/office/drawing/2014/main" id="{C536FB4A-A98E-B981-7209-CEB1595D9577}"/>
              </a:ext>
            </a:extLst>
          </p:cNvPr>
          <p:cNvSpPr txBox="1">
            <a:spLocks noChangeArrowheads="1"/>
          </p:cNvSpPr>
          <p:nvPr>
            <p:custDataLst>
              <p:tags r:id="rId11"/>
            </p:custDataLst>
          </p:nvPr>
        </p:nvSpPr>
        <p:spPr>
          <a:xfrm>
            <a:off x="8910735" y="5878285"/>
            <a:ext cx="2481942" cy="825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Runtime is a recursive formula, will need to figure out how to analyze these!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46333A-A8BD-D62E-34DE-4871E161B753}"/>
              </a:ext>
            </a:extLst>
          </p:cNvPr>
          <p:cNvCxnSpPr>
            <a:cxnSpLocks/>
          </p:cNvCxnSpPr>
          <p:nvPr/>
        </p:nvCxnSpPr>
        <p:spPr>
          <a:xfrm flipH="1" flipV="1">
            <a:off x="8276253" y="5644802"/>
            <a:ext cx="634482" cy="448088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304800"/>
            <a:ext cx="9905998" cy="650445"/>
          </a:xfrm>
        </p:spPr>
        <p:txBody>
          <a:bodyPr/>
          <a:lstStyle/>
          <a:p>
            <a:pPr algn="ctr"/>
            <a:r>
              <a:rPr lang="en-US" dirty="0"/>
              <a:t>Algorithm: </a:t>
            </a:r>
            <a:r>
              <a:rPr lang="en-US" dirty="0" err="1"/>
              <a:t>Mergesort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768520" y="1492477"/>
            <a:ext cx="5176937" cy="2304661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(list, first, last):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first &lt; last: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mid = (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first+last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)/2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(list, first, mid)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(list, mid+1, last)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merge(list, first, mid, last)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9CD590B-2BF9-FB74-6554-2E361C795E30}"/>
              </a:ext>
            </a:extLst>
          </p:cNvPr>
          <p:cNvGrpSpPr/>
          <p:nvPr/>
        </p:nvGrpSpPr>
        <p:grpSpPr>
          <a:xfrm>
            <a:off x="6712237" y="1495596"/>
            <a:ext cx="4816970" cy="4659149"/>
            <a:chOff x="5373189" y="531223"/>
            <a:chExt cx="6113417" cy="591312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90D7BED-AF32-1AA5-6B28-D7C9ED5C4C54}"/>
                </a:ext>
              </a:extLst>
            </p:cNvPr>
            <p:cNvSpPr/>
            <p:nvPr/>
          </p:nvSpPr>
          <p:spPr>
            <a:xfrm>
              <a:off x="5373189" y="531223"/>
              <a:ext cx="6113417" cy="591312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1">
              <a:extLst>
                <a:ext uri="{FF2B5EF4-FFF2-40B4-BE49-F238E27FC236}">
                  <a16:creationId xmlns:a16="http://schemas.microsoft.com/office/drawing/2014/main" id="{BE47BEA3-B3F3-D21A-0FCF-11A2267342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668" y="618518"/>
              <a:ext cx="5886450" cy="5667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14A75193-1ED3-19ED-03C1-77C77986A49D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"/>
                </p:custDataLst>
              </p:nvPr>
            </p:nvSpPr>
            <p:spPr>
              <a:xfrm>
                <a:off x="2213212" y="4294761"/>
                <a:ext cx="2463282" cy="650445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 anchor="ctr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90000"/>
                  </a:lnSpc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𝑇</m:t>
                      </m:r>
                      <m:d>
                        <m:dPr>
                          <m:ctrlPr>
                            <a:rPr lang="en-US" sz="1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𝑛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=2</m:t>
                      </m:r>
                      <m:r>
                        <a:rPr lang="en-US" sz="1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𝑇</m:t>
                      </m:r>
                      <m:d>
                        <m:dPr>
                          <m:ctrlPr>
                            <a:rPr lang="en-US" sz="1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fPr>
                            <m:num>
                              <m:r>
                                <a:rPr lang="en-US" sz="1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1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1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1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Θ</m:t>
                      </m:r>
                      <m:r>
                        <a:rPr lang="en-US" sz="1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(</m:t>
                      </m:r>
                      <m:r>
                        <a:rPr lang="en-US" sz="1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𝑛</m:t>
                      </m:r>
                      <m:r>
                        <a:rPr lang="en-US" sz="1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)</m:t>
                      </m:r>
                    </m:oMath>
                  </m:oMathPara>
                </a14:m>
                <a:endParaRPr lang="en-US" sz="1800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14A75193-1ED3-19ED-03C1-77C77986A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8"/>
                </p:custDataLst>
              </p:nvPr>
            </p:nvSpPr>
            <p:spPr>
              <a:xfrm>
                <a:off x="2213212" y="4294761"/>
                <a:ext cx="2463282" cy="65044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3FC88AA5-7479-9CE4-679E-63B749FC6C46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4"/>
                </p:custDataLst>
              </p:nvPr>
            </p:nvSpPr>
            <p:spPr>
              <a:xfrm>
                <a:off x="3942790" y="5727441"/>
                <a:ext cx="2481942" cy="8257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/>
                  <a:t>Notice the divide runtime and the conquer runtime are combined here for a total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3FC88AA5-7479-9CE4-679E-63B749FC6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0"/>
                </p:custDataLst>
              </p:nvPr>
            </p:nvSpPr>
            <p:spPr>
              <a:xfrm>
                <a:off x="3942790" y="5727441"/>
                <a:ext cx="2481942" cy="825759"/>
              </a:xfrm>
              <a:prstGeom prst="rect">
                <a:avLst/>
              </a:prstGeom>
              <a:blipFill>
                <a:blip r:embed="rId11"/>
                <a:stretch>
                  <a:fillRect l="-510" t="-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89C468-5BA4-73B4-4833-7378E81FD8B9}"/>
              </a:ext>
            </a:extLst>
          </p:cNvPr>
          <p:cNvCxnSpPr>
            <a:cxnSpLocks/>
          </p:cNvCxnSpPr>
          <p:nvPr/>
        </p:nvCxnSpPr>
        <p:spPr>
          <a:xfrm flipH="1" flipV="1">
            <a:off x="4397829" y="5112279"/>
            <a:ext cx="278665" cy="615162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41870</TotalTime>
  <Words>2144</Words>
  <Application>Microsoft Macintosh PowerPoint</Application>
  <PresentationFormat>Widescreen</PresentationFormat>
  <Paragraphs>316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Cambria Math</vt:lpstr>
      <vt:lpstr>Courier New</vt:lpstr>
      <vt:lpstr>Symbol</vt:lpstr>
      <vt:lpstr>Tw Cen MT</vt:lpstr>
      <vt:lpstr>Wingdings 3</vt:lpstr>
      <vt:lpstr>Circuit</vt:lpstr>
      <vt:lpstr>Divide and Conquer Algorithms</vt:lpstr>
      <vt:lpstr>Module 3: Divide and Conquer</vt:lpstr>
      <vt:lpstr>Topics</vt:lpstr>
      <vt:lpstr>Divide &amp; Conquer</vt:lpstr>
      <vt:lpstr>Divide and Conquer: A Strategy</vt:lpstr>
      <vt:lpstr>Mergesort is Classic Divide &amp; Conquer</vt:lpstr>
      <vt:lpstr>Divide and Conquer: A Strategy</vt:lpstr>
      <vt:lpstr>Cost for a Divide &amp; Conquer Algorithm </vt:lpstr>
      <vt:lpstr>Algorithm: Mergesort</vt:lpstr>
      <vt:lpstr>Simple Example: Find Max</vt:lpstr>
      <vt:lpstr>Exercise: Find Max AND Second Max</vt:lpstr>
      <vt:lpstr>Recursive calls are OF THE SAME FORM</vt:lpstr>
      <vt:lpstr>Find Max AND Second Max</vt:lpstr>
      <vt:lpstr>Find Max AND Second Max</vt:lpstr>
      <vt:lpstr>Find Max AND Second Max</vt:lpstr>
      <vt:lpstr>Exercise: Find Max AND Second Max</vt:lpstr>
      <vt:lpstr>Another Example: Maximum Subarray</vt:lpstr>
      <vt:lpstr>Maximum Subarray Problem</vt:lpstr>
      <vt:lpstr>Brute-Force</vt:lpstr>
      <vt:lpstr>Better Brute-Force</vt:lpstr>
      <vt:lpstr>Can we do better?</vt:lpstr>
      <vt:lpstr>Can we do better?</vt:lpstr>
      <vt:lpstr>Can we do better?</vt:lpstr>
      <vt:lpstr>Can we do better?</vt:lpstr>
      <vt:lpstr>Can we do better?</vt:lpstr>
      <vt:lpstr>How to find Solution Across Dividing Line</vt:lpstr>
      <vt:lpstr>How to find Solution Across Dividing Line</vt:lpstr>
      <vt:lpstr>How to find Solution Across Dividing Line</vt:lpstr>
      <vt:lpstr>How to find Solution Across Dividing Line</vt:lpstr>
      <vt:lpstr>We are Done!</vt:lpstr>
      <vt:lpstr>Divide and  Conquer: Bottom-line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Floryan, Mark Richard (mrf8t)</cp:lastModifiedBy>
  <cp:revision>244</cp:revision>
  <dcterms:created xsi:type="dcterms:W3CDTF">2023-02-24T14:15:53Z</dcterms:created>
  <dcterms:modified xsi:type="dcterms:W3CDTF">2026-02-03T15:18:02Z</dcterms:modified>
</cp:coreProperties>
</file>