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00" r:id="rId21"/>
    <p:sldId id="276" r:id="rId22"/>
    <p:sldId id="277" r:id="rId23"/>
    <p:sldId id="278" r:id="rId24"/>
    <p:sldId id="302" r:id="rId25"/>
    <p:sldId id="303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0A0D3-643E-500D-1D74-D8D4C37552ED}" v="866" dt="2025-08-24T23:01:27.777"/>
    <p1510:client id="{62B2B2EC-E33C-67D5-7169-C1C2AABAA226}" v="4" dt="2025-08-25T13:21:28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9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oomfield, Aaron (asb2t)" userId="S::asb2t@virginia.edu::26450773-da01-4216-a345-364a761e9920" providerId="AD" clId="Web-{5D10A0D3-643E-500D-1D74-D8D4C37552ED}"/>
    <pc:docChg chg="addSld delSld modSld sldOrd addMainMaster delMainMaster">
      <pc:chgData name="Bloomfield, Aaron (asb2t)" userId="S::asb2t@virginia.edu::26450773-da01-4216-a345-364a761e9920" providerId="AD" clId="Web-{5D10A0D3-643E-500D-1D74-D8D4C37552ED}" dt="2025-08-24T23:01:27.777" v="851" actId="20577"/>
      <pc:docMkLst>
        <pc:docMk/>
      </pc:docMkLst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57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57"/>
            <ac:spMk id="89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57"/>
            <ac:spMk id="90" creationId="{00000000-0000-0000-0000-000000000000}"/>
          </ac:spMkLst>
        </pc:spChg>
      </pc:sldChg>
      <pc:sldChg chg="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58"/>
        </pc:sldMkLst>
      </pc:sldChg>
      <pc:sldChg chg="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59"/>
        </pc:sldMkLst>
      </pc:sldChg>
      <pc:sldChg chg="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60"/>
        </pc:sldMkLst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61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1"/>
            <ac:spMk id="150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62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2"/>
            <ac:spMk id="186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2"/>
            <ac:spMk id="187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63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3"/>
            <ac:spMk id="193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3"/>
            <ac:spMk id="194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64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4"/>
            <ac:spMk id="201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65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5"/>
            <ac:spMk id="212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5"/>
            <ac:spMk id="213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66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6"/>
            <ac:spMk id="218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6"/>
            <ac:spMk id="219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67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7"/>
            <ac:spMk id="226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7"/>
            <ac:spMk id="227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68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8"/>
            <ac:spMk id="236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8"/>
            <ac:spMk id="237" creationId="{00000000-0000-0000-0000-000000000000}"/>
          </ac:spMkLst>
        </pc:spChg>
        <pc:spChg chg="mod">
          <ac:chgData name="Bloomfield, Aaron (asb2t)" userId="S::asb2t@virginia.edu::26450773-da01-4216-a345-364a761e9920" providerId="AD" clId="Web-{5D10A0D3-643E-500D-1D74-D8D4C37552ED}" dt="2025-08-24T22:39:52.028" v="19" actId="20577"/>
          <ac:spMkLst>
            <pc:docMk/>
            <pc:sldMk cId="0" sldId="268"/>
            <ac:spMk id="241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69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9"/>
            <ac:spMk id="251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69"/>
            <ac:spMk id="252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70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0"/>
            <ac:spMk id="262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0"/>
            <ac:spMk id="263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71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1"/>
            <ac:spMk id="271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1"/>
            <ac:spMk id="272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72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2"/>
            <ac:spMk id="278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2"/>
            <ac:spMk id="279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73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3"/>
            <ac:spMk id="285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3"/>
            <ac:spMk id="286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74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4"/>
            <ac:spMk id="292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4"/>
            <ac:spMk id="293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75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5"/>
            <ac:spMk id="299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5"/>
            <ac:spMk id="300" creationId="{00000000-0000-0000-0000-000000000000}"/>
          </ac:spMkLst>
        </pc:spChg>
      </pc:sldChg>
      <pc:sldChg chg="modSp mod or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76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6"/>
            <ac:spMk id="307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6"/>
            <ac:spMk id="308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77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7"/>
            <ac:spMk id="314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7"/>
            <ac:spMk id="315" creationId="{00000000-0000-0000-0000-000000000000}"/>
          </ac:spMkLst>
        </pc:spChg>
      </pc:sldChg>
      <pc:sldChg chg="modSp mod ord modClrScheme chgLayout">
        <pc:chgData name="Bloomfield, Aaron (asb2t)" userId="S::asb2t@virginia.edu::26450773-da01-4216-a345-364a761e9920" providerId="AD" clId="Web-{5D10A0D3-643E-500D-1D74-D8D4C37552ED}" dt="2025-08-24T22:56:09.797" v="512"/>
        <pc:sldMkLst>
          <pc:docMk/>
          <pc:sldMk cId="0" sldId="278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8"/>
            <ac:spMk id="321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78"/>
            <ac:spMk id="322" creationId="{00000000-0000-0000-0000-000000000000}"/>
          </ac:spMkLst>
        </pc:spChg>
      </pc:sldChg>
      <pc:sldChg chg="del">
        <pc:chgData name="Bloomfield, Aaron (asb2t)" userId="S::asb2t@virginia.edu::26450773-da01-4216-a345-364a761e9920" providerId="AD" clId="Web-{5D10A0D3-643E-500D-1D74-D8D4C37552ED}" dt="2025-08-24T22:55:16.936" v="503"/>
        <pc:sldMkLst>
          <pc:docMk/>
          <pc:sldMk cId="0" sldId="279"/>
        </pc:sldMkLst>
      </pc:sldChg>
      <pc:sldChg chg="modSp del mod modClrScheme chgLayout">
        <pc:chgData name="Bloomfield, Aaron (asb2t)" userId="S::asb2t@virginia.edu::26450773-da01-4216-a345-364a761e9920" providerId="AD" clId="Web-{5D10A0D3-643E-500D-1D74-D8D4C37552ED}" dt="2025-08-24T22:58:28.146" v="710"/>
        <pc:sldMkLst>
          <pc:docMk/>
          <pc:sldMk cId="0" sldId="280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0"/>
            <ac:spMk id="347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0"/>
            <ac:spMk id="348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81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1"/>
            <ac:spMk id="354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1"/>
            <ac:spMk id="355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8:48.600" v="713" actId="20577"/>
        <pc:sldMkLst>
          <pc:docMk/>
          <pc:sldMk cId="0" sldId="282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2"/>
            <ac:spMk id="361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8:48.600" v="713" actId="20577"/>
          <ac:spMkLst>
            <pc:docMk/>
            <pc:sldMk cId="0" sldId="282"/>
            <ac:spMk id="362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83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3"/>
            <ac:spMk id="369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3"/>
            <ac:spMk id="370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84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4"/>
            <ac:spMk id="377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4"/>
            <ac:spMk id="378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85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5"/>
            <ac:spMk id="385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5"/>
            <ac:spMk id="386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86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6"/>
            <ac:spMk id="394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6"/>
            <ac:spMk id="395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87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7"/>
            <ac:spMk id="403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7"/>
            <ac:spMk id="404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88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8"/>
            <ac:spMk id="412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89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89"/>
            <ac:spMk id="444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3:00:29.337" v="838" actId="20577"/>
        <pc:sldMkLst>
          <pc:docMk/>
          <pc:sldMk cId="0" sldId="290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0"/>
            <ac:spMk id="450" creationId="{00000000-0000-0000-0000-000000000000}"/>
          </ac:spMkLst>
        </pc:spChg>
        <pc:spChg chg="mod">
          <ac:chgData name="Bloomfield, Aaron (asb2t)" userId="S::asb2t@virginia.edu::26450773-da01-4216-a345-364a761e9920" providerId="AD" clId="Web-{5D10A0D3-643E-500D-1D74-D8D4C37552ED}" dt="2025-08-24T23:00:29.337" v="838" actId="20577"/>
          <ac:spMkLst>
            <pc:docMk/>
            <pc:sldMk cId="0" sldId="290"/>
            <ac:spMk id="468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3:01:08.167" v="848" actId="20577"/>
        <pc:sldMkLst>
          <pc:docMk/>
          <pc:sldMk cId="0" sldId="291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1"/>
            <ac:spMk id="474" creationId="{00000000-0000-0000-0000-000000000000}"/>
          </ac:spMkLst>
        </pc:spChg>
        <pc:spChg chg="mod">
          <ac:chgData name="Bloomfield, Aaron (asb2t)" userId="S::asb2t@virginia.edu::26450773-da01-4216-a345-364a761e9920" providerId="AD" clId="Web-{5D10A0D3-643E-500D-1D74-D8D4C37552ED}" dt="2025-08-24T23:00:55.291" v="839" actId="20577"/>
          <ac:spMkLst>
            <pc:docMk/>
            <pc:sldMk cId="0" sldId="291"/>
            <ac:spMk id="489" creationId="{00000000-0000-0000-0000-000000000000}"/>
          </ac:spMkLst>
        </pc:spChg>
        <pc:spChg chg="mod">
          <ac:chgData name="Bloomfield, Aaron (asb2t)" userId="S::asb2t@virginia.edu::26450773-da01-4216-a345-364a761e9920" providerId="AD" clId="Web-{5D10A0D3-643E-500D-1D74-D8D4C37552ED}" dt="2025-08-24T23:01:08.167" v="848" actId="20577"/>
          <ac:spMkLst>
            <pc:docMk/>
            <pc:sldMk cId="0" sldId="291"/>
            <ac:spMk id="492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92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2"/>
            <ac:spMk id="498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93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3"/>
            <ac:spMk id="523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94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4"/>
            <ac:spMk id="530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95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5"/>
            <ac:spMk id="547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96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6"/>
            <ac:spMk id="570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6"/>
            <ac:spMk id="571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97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7"/>
            <ac:spMk id="579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7"/>
            <ac:spMk id="580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0" sldId="298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8"/>
            <ac:spMk id="586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8"/>
            <ac:spMk id="587" creationId="{00000000-0000-0000-0000-000000000000}"/>
          </ac:spMkLst>
        </pc:spChg>
      </pc:sldChg>
      <pc:sldChg chg="modSp mod modClrScheme chgLayout">
        <pc:chgData name="Bloomfield, Aaron (asb2t)" userId="S::asb2t@virginia.edu::26450773-da01-4216-a345-364a761e9920" providerId="AD" clId="Web-{5D10A0D3-643E-500D-1D74-D8D4C37552ED}" dt="2025-08-24T23:01:27.777" v="851" actId="20577"/>
        <pc:sldMkLst>
          <pc:docMk/>
          <pc:sldMk cId="0" sldId="299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0" sldId="299"/>
            <ac:spMk id="593" creationId="{00000000-0000-0000-0000-00000000000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3:01:27.777" v="851" actId="20577"/>
          <ac:spMkLst>
            <pc:docMk/>
            <pc:sldMk cId="0" sldId="299"/>
            <ac:spMk id="594" creationId="{00000000-0000-0000-0000-000000000000}"/>
          </ac:spMkLst>
        </pc:spChg>
      </pc:sldChg>
      <pc:sldChg chg="modSp add mod replId modClrScheme chgLayout">
        <pc:chgData name="Bloomfield, Aaron (asb2t)" userId="S::asb2t@virginia.edu::26450773-da01-4216-a345-364a761e9920" providerId="AD" clId="Web-{5D10A0D3-643E-500D-1D74-D8D4C37552ED}" dt="2025-08-24T22:55:48.125" v="510"/>
        <pc:sldMkLst>
          <pc:docMk/>
          <pc:sldMk cId="1723335601" sldId="300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1723335601" sldId="300"/>
            <ac:spMk id="307" creationId="{14AB43F6-3ECA-2D88-1B71-95645A2FAEF0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1723335601" sldId="300"/>
            <ac:spMk id="308" creationId="{14BFDCC1-6F0A-CCDB-1C7D-4EED864EEA5D}"/>
          </ac:spMkLst>
        </pc:spChg>
      </pc:sldChg>
      <pc:sldChg chg="modSp new del mod modClrScheme chgLayout">
        <pc:chgData name="Bloomfield, Aaron (asb2t)" userId="S::asb2t@virginia.edu::26450773-da01-4216-a345-364a761e9920" providerId="AD" clId="Web-{5D10A0D3-643E-500D-1D74-D8D4C37552ED}" dt="2025-08-24T22:56:24.642" v="515"/>
        <pc:sldMkLst>
          <pc:docMk/>
          <pc:sldMk cId="938688087" sldId="301"/>
        </pc:sldMkLst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938688087" sldId="301"/>
            <ac:spMk id="2" creationId="{25A882FC-325C-6786-E5E5-1B26515C8557}"/>
          </ac:spMkLst>
        </pc:spChg>
        <pc:spChg chg="mod ord">
          <ac:chgData name="Bloomfield, Aaron (asb2t)" userId="S::asb2t@virginia.edu::26450773-da01-4216-a345-364a761e9920" providerId="AD" clId="Web-{5D10A0D3-643E-500D-1D74-D8D4C37552ED}" dt="2025-08-24T22:55:48.125" v="510"/>
          <ac:spMkLst>
            <pc:docMk/>
            <pc:sldMk cId="938688087" sldId="301"/>
            <ac:spMk id="3" creationId="{7BB76E6C-47DC-B1B1-DF03-127DA373C458}"/>
          </ac:spMkLst>
        </pc:spChg>
      </pc:sldChg>
      <pc:sldChg chg="modSp add del replId">
        <pc:chgData name="Bloomfield, Aaron (asb2t)" userId="S::asb2t@virginia.edu::26450773-da01-4216-a345-364a761e9920" providerId="AD" clId="Web-{5D10A0D3-643E-500D-1D74-D8D4C37552ED}" dt="2025-08-24T23:00:03.961" v="831" actId="20577"/>
        <pc:sldMkLst>
          <pc:docMk/>
          <pc:sldMk cId="88638194" sldId="302"/>
        </pc:sldMkLst>
        <pc:spChg chg="mod">
          <ac:chgData name="Bloomfield, Aaron (asb2t)" userId="S::asb2t@virginia.edu::26450773-da01-4216-a345-364a761e9920" providerId="AD" clId="Web-{5D10A0D3-643E-500D-1D74-D8D4C37552ED}" dt="2025-08-24T22:56:30.611" v="521" actId="20577"/>
          <ac:spMkLst>
            <pc:docMk/>
            <pc:sldMk cId="88638194" sldId="302"/>
            <ac:spMk id="314" creationId="{11A76828-170C-0D2E-822A-506C32F43225}"/>
          </ac:spMkLst>
        </pc:spChg>
        <pc:spChg chg="mod">
          <ac:chgData name="Bloomfield, Aaron (asb2t)" userId="S::asb2t@virginia.edu::26450773-da01-4216-a345-364a761e9920" providerId="AD" clId="Web-{5D10A0D3-643E-500D-1D74-D8D4C37552ED}" dt="2025-08-24T23:00:03.961" v="831" actId="20577"/>
          <ac:spMkLst>
            <pc:docMk/>
            <pc:sldMk cId="88638194" sldId="302"/>
            <ac:spMk id="315" creationId="{A6962AAB-8F24-E87E-ED96-0EAB357768A6}"/>
          </ac:spMkLst>
        </pc:spChg>
      </pc:sldChg>
      <pc:sldChg chg="modSp add replId">
        <pc:chgData name="Bloomfield, Aaron (asb2t)" userId="S::asb2t@virginia.edu::26450773-da01-4216-a345-364a761e9920" providerId="AD" clId="Web-{5D10A0D3-643E-500D-1D74-D8D4C37552ED}" dt="2025-08-24T22:59:11.007" v="716" actId="20577"/>
        <pc:sldMkLst>
          <pc:docMk/>
          <pc:sldMk cId="943159761" sldId="303"/>
        </pc:sldMkLst>
        <pc:spChg chg="mod">
          <ac:chgData name="Bloomfield, Aaron (asb2t)" userId="S::asb2t@virginia.edu::26450773-da01-4216-a345-364a761e9920" providerId="AD" clId="Web-{5D10A0D3-643E-500D-1D74-D8D4C37552ED}" dt="2025-08-24T22:59:11.007" v="716" actId="20577"/>
          <ac:spMkLst>
            <pc:docMk/>
            <pc:sldMk cId="943159761" sldId="303"/>
            <ac:spMk id="315" creationId="{69C6569E-2802-3116-3AFA-8B3EDF0B19E0}"/>
          </ac:spMkLst>
        </pc:spChg>
      </pc:sldChg>
      <pc:sldMasterChg chg="add del addSldLayout delSldLayout">
        <pc:chgData name="Bloomfield, Aaron (asb2t)" userId="S::asb2t@virginia.edu::26450773-da01-4216-a345-364a761e9920" providerId="AD" clId="Web-{5D10A0D3-643E-500D-1D74-D8D4C37552ED}" dt="2025-08-24T22:55:48.125" v="510"/>
        <pc:sldMasterMkLst>
          <pc:docMk/>
          <pc:sldMasterMk cId="1014260183" sldId="2147484006"/>
        </pc:sldMasterMkLst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713344611" sldId="2147484007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3225400707" sldId="2147484008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352279627" sldId="2147484009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1887307518" sldId="2147484010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575720768" sldId="2147484011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4004116365" sldId="2147484012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2584301450" sldId="2147484013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2665503122" sldId="2147484014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1674755003" sldId="2147484015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3765379790" sldId="2147484016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1391180122" sldId="2147484017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3513387609" sldId="2147484018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1641695985" sldId="2147484019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1380966924" sldId="2147484020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770744584" sldId="2147484021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3839767834" sldId="2147484022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110053211" sldId="2147484023"/>
          </pc:sldLayoutMkLst>
        </pc:sldLayoutChg>
        <pc:sldLayoutChg chg="add del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1014260183" sldId="2147484006"/>
            <pc:sldLayoutMk cId="1314539370" sldId="2147484024"/>
          </pc:sldLayoutMkLst>
        </pc:sldLayoutChg>
      </pc:sldMasterChg>
      <pc:sldMasterChg chg="add del addSldLayout delSldLayout modSldLayout">
        <pc:chgData name="Bloomfield, Aaron (asb2t)" userId="S::asb2t@virginia.edu::26450773-da01-4216-a345-364a761e9920" providerId="AD" clId="Web-{5D10A0D3-643E-500D-1D74-D8D4C37552ED}" dt="2025-08-24T22:55:48.125" v="510"/>
        <pc:sldMasterMkLst>
          <pc:docMk/>
          <pc:sldMasterMk cId="4224582829" sldId="2147484025"/>
        </pc:sldMasterMkLst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1310113734" sldId="2147484026"/>
          </pc:sldLayoutMkLst>
        </pc:sldLayoutChg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4229962225" sldId="2147484027"/>
          </pc:sldLayoutMkLst>
        </pc:sldLayoutChg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1474561789" sldId="2147484028"/>
          </pc:sldLayoutMkLst>
        </pc:sldLayoutChg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3823560782" sldId="2147484029"/>
          </pc:sldLayoutMkLst>
        </pc:sldLayoutChg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3639631110" sldId="2147484030"/>
          </pc:sldLayoutMkLst>
        </pc:sldLayoutChg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1927406950" sldId="2147484031"/>
          </pc:sldLayoutMkLst>
        </pc:sldLayoutChg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2833227909" sldId="2147484032"/>
          </pc:sldLayoutMkLst>
        </pc:sldLayoutChg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2852008016" sldId="2147484033"/>
          </pc:sldLayoutMkLst>
        </pc:sldLayoutChg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3726651197" sldId="2147484034"/>
          </pc:sldLayoutMkLst>
        </pc:sldLayoutChg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2432078002" sldId="2147484035"/>
          </pc:sldLayoutMkLst>
        </pc:sldLayoutChg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2028182649" sldId="2147484036"/>
          </pc:sldLayoutMkLst>
        </pc:sldLayoutChg>
        <pc:sldLayoutChg chg="add del mod replId">
          <pc:chgData name="Bloomfield, Aaron (asb2t)" userId="S::asb2t@virginia.edu::26450773-da01-4216-a345-364a761e9920" providerId="AD" clId="Web-{5D10A0D3-643E-500D-1D74-D8D4C37552ED}" dt="2025-08-24T22:55:48.125" v="510"/>
          <pc:sldLayoutMkLst>
            <pc:docMk/>
            <pc:sldMasterMk cId="4224582829" sldId="2147484025"/>
            <pc:sldLayoutMk cId="467258459" sldId="2147484037"/>
          </pc:sldLayoutMkLst>
        </pc:sldLayoutChg>
      </pc:sldMasterChg>
    </pc:docChg>
  </pc:docChgLst>
  <pc:docChgLst>
    <pc:chgData name="Floryan, Mark Richard (mrf8t)" userId="S::mrf8t@virginia.edu::84df7658-78de-49d2-867c-6a4155f83d0f" providerId="AD" clId="Web-{62B2B2EC-E33C-67D5-7169-C1C2AABAA226}"/>
    <pc:docChg chg="modSld">
      <pc:chgData name="Floryan, Mark Richard (mrf8t)" userId="S::mrf8t@virginia.edu::84df7658-78de-49d2-867c-6a4155f83d0f" providerId="AD" clId="Web-{62B2B2EC-E33C-67D5-7169-C1C2AABAA226}" dt="2025-08-25T13:21:28.943" v="3" actId="20577"/>
      <pc:docMkLst>
        <pc:docMk/>
      </pc:docMkLst>
      <pc:sldChg chg="modSp">
        <pc:chgData name="Floryan, Mark Richard (mrf8t)" userId="S::mrf8t@virginia.edu::84df7658-78de-49d2-867c-6a4155f83d0f" providerId="AD" clId="Web-{62B2B2EC-E33C-67D5-7169-C1C2AABAA226}" dt="2025-08-25T13:21:28.943" v="3" actId="20577"/>
        <pc:sldMkLst>
          <pc:docMk/>
          <pc:sldMk cId="0" sldId="262"/>
        </pc:sldMkLst>
        <pc:spChg chg="mod">
          <ac:chgData name="Floryan, Mark Richard (mrf8t)" userId="S::mrf8t@virginia.edu::84df7658-78de-49d2-867c-6a4155f83d0f" providerId="AD" clId="Web-{62B2B2EC-E33C-67D5-7169-C1C2AABAA226}" dt="2025-08-25T13:21:28.943" v="3" actId="20577"/>
          <ac:spMkLst>
            <pc:docMk/>
            <pc:sldMk cId="0" sldId="262"/>
            <ac:spMk id="18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Euclid – first algorithm (Euclidean algorithm for computing gcds)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Al-Khwarizmi – where the word “algebra” comes from, introduced positional number system (major improvement over systems like Roman numerals)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Gauss – mathematician (numerous contributions: e.g., Gaussian elimination)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Ada Lovelace – wrote the first computer algorithm for calculating Bernoulli numbers (for Babbage’s proposed general computer, the Analytical Engine)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Alan Turing – abstract models for computing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Radia Perlman – algorithm based on SP and MSTs that revolutionized internet network routing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Stephen Cook – theory of NP hardness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Edsger Dijkstra – graph algorithms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Don Knuth – asymptotic notation, Art of Computer Programming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highlight>
                <a:srgbClr val="F7F7F7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>
          <a:extLst>
            <a:ext uri="{FF2B5EF4-FFF2-40B4-BE49-F238E27FC236}">
              <a16:creationId xmlns:a16="http://schemas.microsoft.com/office/drawing/2014/main" id="{66AA4747-2430-CEE7-AD0F-9AB5A11B1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f652350f26_0_42:notes">
            <a:extLst>
              <a:ext uri="{FF2B5EF4-FFF2-40B4-BE49-F238E27FC236}">
                <a16:creationId xmlns:a16="http://schemas.microsoft.com/office/drawing/2014/main" id="{C6710C39-5CA7-4B7B-05C7-DBE3C1CD80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f652350f26_0_42:notes">
            <a:extLst>
              <a:ext uri="{FF2B5EF4-FFF2-40B4-BE49-F238E27FC236}">
                <a16:creationId xmlns:a16="http://schemas.microsoft.com/office/drawing/2014/main" id="{822C969D-987D-BE97-30FE-3DDEA1C05E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f652350f26_0_42:notes">
            <a:extLst>
              <a:ext uri="{FF2B5EF4-FFF2-40B4-BE49-F238E27FC236}">
                <a16:creationId xmlns:a16="http://schemas.microsoft.com/office/drawing/2014/main" id="{F4167634-97D8-57CD-0403-AA0971A171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655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f652350f2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f652350f26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f652350f26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17B8CBA9-EA6A-9DC3-C8DB-1FCBABFEB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>
            <a:extLst>
              <a:ext uri="{FF2B5EF4-FFF2-40B4-BE49-F238E27FC236}">
                <a16:creationId xmlns:a16="http://schemas.microsoft.com/office/drawing/2014/main" id="{F3EFBF1B-61EA-35F3-900B-D65D65BF32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3:notes">
            <a:extLst>
              <a:ext uri="{FF2B5EF4-FFF2-40B4-BE49-F238E27FC236}">
                <a16:creationId xmlns:a16="http://schemas.microsoft.com/office/drawing/2014/main" id="{EE5B0463-79C8-C437-FF97-06D0E8B196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95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E62390F7-C7AE-9FD1-BD2B-72BCA4EBB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>
            <a:extLst>
              <a:ext uri="{FF2B5EF4-FFF2-40B4-BE49-F238E27FC236}">
                <a16:creationId xmlns:a16="http://schemas.microsoft.com/office/drawing/2014/main" id="{386963E8-4060-6762-E8AD-9F5A4B8980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3:notes">
            <a:extLst>
              <a:ext uri="{FF2B5EF4-FFF2-40B4-BE49-F238E27FC236}">
                <a16:creationId xmlns:a16="http://schemas.microsoft.com/office/drawing/2014/main" id="{D83B77D3-D84A-0C29-D69C-0071856D71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557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f606204d2d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2f606204d2d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f652350f2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f652350f2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2f652350f2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f652350f2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f652350f26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2f652350f26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f652350f2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f652350f26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f652350f26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f606204d2d_2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2f606204d2d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f606204d2d_2_9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2f606204d2d_2_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f606204d2d_2_5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2f606204d2d_2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f606204d2d_2_6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2f606204d2d_2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f606204d2d_2_9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2f606204d2d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f606204d2d_2_10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2f606204d2d_2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f606204d2d_2_9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g2f606204d2d_2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f606204d2d_2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g2f606204d2d_2_9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2f606204d2d_2_9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f652350f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f652350f2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2f652350f2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f652350f2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f652350f26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2f652350f26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Euclid – first algorithm (Euclidean algorithm for computing gcds)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Al-Khwarizmi – where the word “algebra” comes from, introduced positional number system (major improvement over systems like Roman numerals)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Gauss – mathematician (numerous contributions: e.g., Gaussian elimination)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 Lovelace – wrote the first computer algorithm for calculating Bernoulli numbers (for Babbage’s proposed general computer, the Analytical Engine)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Alan Turing – abstract models for computing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Radia Perlman – algorithm based on SP and MSTs that revolutionized internet network routing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Stephen Cook – theory of NP hardness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Edsger Dijkstra – graph algorithms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 Knuth – asymptotic notation, Art of Computer Programming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67E878-355D-4441-B511-AE928A0501C6}" type="datetime1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16B3-28DC-6D46-843F-AE8FD78F333C}" type="datetime1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C2C9-2837-2E4B-A031-2FDC04F2083E}" type="datetime1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4928-1436-FE47-9957-E8353B2844DB}" type="datetime1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7082-5F05-284B-9F6E-A3673EBACDBA}" type="datetime1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C22A-4047-DB43-A137-4114C5752274}" type="datetime1">
              <a:rPr lang="en-US" smtClean="0"/>
              <a:t>8/25/25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8370-F6B3-8C43-8B6C-F22693B03CFF}" type="datetime1">
              <a:rPr lang="en-US" smtClean="0"/>
              <a:t>8/25/25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D05-44B2-2A42-83F3-15ACB08AA28F}" type="datetime1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580-CF48-EB40-AD4C-F76BB2834BB6}" type="datetime1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0" y="1779371"/>
            <a:ext cx="12192000" cy="2002440"/>
          </a:xfrm>
          <a:prstGeom prst="rect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524000" y="39809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A02B023-3B97-E941-BE08-35171F239380}" type="datetime1">
              <a:rPr lang="en-US" smtClean="0"/>
              <a:t>8/25/25</a:t>
            </a:fld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453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92C-27DC-5C47-AC47-CE96BF0E2CE2}" type="datetime1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86E6-3506-8346-B2A2-39B93D6F9BBB}" type="datetime1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DB26-B606-D24E-93A7-1C0CAAE9922E}" type="datetime1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AF02-59B7-8B4C-9E28-585E87573D85}" type="datetime1">
              <a:rPr lang="en-US" smtClean="0"/>
              <a:t>8/25/25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21C4-233E-A548-BD5F-C4B7B0DF1763}" type="datetime1">
              <a:rPr lang="en-US" smtClean="0"/>
              <a:t>8/25/25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A351-58DF-CB4A-9E11-A4435E0C8C66}" type="datetime1">
              <a:rPr lang="en-US" smtClean="0"/>
              <a:t>8/25/25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850F-72C2-E64B-B809-47309D26F833}" type="datetime1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0A0D5-3CB6-744B-9110-0293C4829AA2}" type="datetime1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162B8-4484-2A47-8277-6450CC53F81E}" type="datetime1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bookcentral-proquest-com.proxy1.library.virginia.edu/lib/UVA/detail.action?docID=6925615" TargetMode="External"/><Relationship Id="rId4" Type="http://schemas.openxmlformats.org/officeDocument/2006/relationships/hyperlink" Target="https://search.lib.virginia.edu/catalog/u675777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verleaf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s3100@cshelpdesk.atlassian.ne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DA3_5982h8?t=4m4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s3100@cshelpdesk.atlassian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va-cs.github.io/dsa2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1779371"/>
            <a:ext cx="12192000" cy="200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Data Structures and Algorithms 2</a:t>
            </a:r>
            <a:br>
              <a:rPr lang="en-US"/>
            </a:br>
            <a:br>
              <a:rPr lang="en-US" sz="1100"/>
            </a:br>
            <a:r>
              <a:rPr lang="en-US" sz="4400"/>
              <a:t>Introduction and Logistics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Co-instructors:  Aaron Bloomfield and Mark Floryan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Spring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Requirements</a:t>
            </a:r>
            <a:endParaRPr/>
          </a:p>
        </p:txBody>
      </p:sp>
      <p:sp>
        <p:nvSpPr>
          <p:cNvPr id="219" name="Google Shape;219;p10"/>
          <p:cNvSpPr txBox="1">
            <a:spLocks noGrp="1"/>
          </p:cNvSpPr>
          <p:nvPr>
            <p:ph type="body" idx="1"/>
          </p:nvPr>
        </p:nvSpPr>
        <p:spPr>
          <a:xfrm>
            <a:off x="733450" y="1715550"/>
            <a:ext cx="10974000" cy="4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</a:pPr>
            <a:r>
              <a:rPr lang="en-US" sz="2800" dirty="0"/>
              <a:t>Discrete Math and Theory 1 (CS 2120 or CS 2102) with C- or higher</a:t>
            </a:r>
            <a:endParaRPr lang="en-US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</a:pPr>
            <a:r>
              <a:rPr lang="en-US" sz="2800" dirty="0"/>
              <a:t>Data Structures and Algorithms 1 (CS 2100) with C- or higher</a:t>
            </a:r>
            <a:endParaRPr sz="28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</a:pPr>
            <a:r>
              <a:rPr lang="en-US" sz="2800" dirty="0"/>
              <a:t>Logarithms, exponents, summations, derivatives, limits &amp; series (Calc I)</a:t>
            </a:r>
            <a:endParaRPr sz="28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</a:pPr>
            <a:r>
              <a:rPr lang="en-US" sz="2800" dirty="0"/>
              <a:t>Tenacity</a:t>
            </a:r>
            <a:endParaRPr sz="28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</a:pPr>
            <a:r>
              <a:rPr lang="en-US" sz="2800" dirty="0"/>
              <a:t>Inquisitiveness</a:t>
            </a:r>
            <a:endParaRPr sz="2800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</a:pPr>
            <a:r>
              <a:rPr lang="en-US" sz="2800" dirty="0"/>
              <a:t>Creativity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Note: CS2100 and CS2120 pre-req taken seriously. Don’t meet it?</a:t>
            </a:r>
            <a:r>
              <a:rPr lang="en-US" dirty="0"/>
              <a:t> </a:t>
            </a:r>
            <a:r>
              <a:rPr lang="en-US" sz="2800" dirty="0"/>
              <a:t> Need approval or you will be dropped (after add deadline). </a:t>
            </a:r>
            <a:r>
              <a:rPr lang="en-US" dirty="0"/>
              <a:t>☹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Warning</a:t>
            </a:r>
            <a:endParaRPr/>
          </a:p>
        </p:txBody>
      </p:sp>
      <p:sp>
        <p:nvSpPr>
          <p:cNvPr id="227" name="Google Shape;227;p11"/>
          <p:cNvSpPr txBox="1">
            <a:spLocks noGrp="1"/>
          </p:cNvSpPr>
          <p:nvPr>
            <p:ph type="body" idx="1"/>
          </p:nvPr>
        </p:nvSpPr>
        <p:spPr>
          <a:xfrm>
            <a:off x="2050311" y="1409653"/>
            <a:ext cx="8614144" cy="24382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This can be a very </a:t>
            </a:r>
            <a:r>
              <a:rPr lang="en-US" sz="2800" u="sng" dirty="0"/>
              <a:t>challenging</a:t>
            </a:r>
            <a:r>
              <a:rPr lang="en-US" sz="2800" dirty="0"/>
              <a:t> class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sz="2400" dirty="0"/>
              <a:t>Hard material that combines problem-solving, logic, math and programming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sz="2400" dirty="0"/>
              <a:t>“Holy grail” of computer science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sz="2400" dirty="0"/>
              <a:t>Useful in practice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sz="2400" dirty="0"/>
              <a:t>Job interviews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Lots of opportunities to succeed!</a:t>
            </a:r>
            <a:endParaRPr sz="2800" dirty="0"/>
          </a:p>
        </p:txBody>
      </p:sp>
      <p:sp>
        <p:nvSpPr>
          <p:cNvPr id="228" name="Google Shape;228;p11"/>
          <p:cNvSpPr txBox="1"/>
          <p:nvPr/>
        </p:nvSpPr>
        <p:spPr>
          <a:xfrm>
            <a:off x="2430616" y="4596825"/>
            <a:ext cx="35259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Hopefully not you…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6807" y="5181600"/>
            <a:ext cx="7138386" cy="138278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9296400" y="3847922"/>
            <a:ext cx="1668517" cy="1000125"/>
          </a:xfrm>
          <a:prstGeom prst="wedgeRoundRectCallout">
            <a:avLst>
              <a:gd name="adj1" fmla="val -41523"/>
              <a:gd name="adj2" fmla="val 11396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Quit!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“Learning Sources”</a:t>
            </a:r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1133061" y="5334001"/>
            <a:ext cx="10972800" cy="114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All of these are important.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Realistically, IMHO it’s impossible to get all the “book knowledge”</a:t>
            </a:r>
            <a:br>
              <a:rPr lang="en-US"/>
            </a:br>
            <a:r>
              <a:rPr lang="en-US"/>
              <a:t>from lectures and slides!</a:t>
            </a:r>
            <a:endParaRPr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38" name="Google Shape;238;p12"/>
          <p:cNvSpPr txBox="1"/>
          <p:nvPr/>
        </p:nvSpPr>
        <p:spPr>
          <a:xfrm>
            <a:off x="1143000" y="1740406"/>
            <a:ext cx="8991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From what sources will you learn?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1166191" y="3037820"/>
            <a:ext cx="5105400" cy="5232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What you get from the slides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1166191" y="3561040"/>
            <a:ext cx="5105400" cy="5232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Explanations you read in CLRS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1166191" y="2514600"/>
            <a:ext cx="5105400" cy="5232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What we say in lectures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1166191" y="4084260"/>
            <a:ext cx="5105400" cy="5232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Activities you do in/out of class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1166191" y="4607480"/>
            <a:ext cx="5105400" cy="5232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Assignments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44" name="Google Shape;244;p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7111" y="2477200"/>
            <a:ext cx="2247089" cy="257214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/>
          <p:nvPr/>
        </p:nvSpPr>
        <p:spPr>
          <a:xfrm>
            <a:off x="6717899" y="3370855"/>
            <a:ext cx="1359408" cy="7848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Textbook</a:t>
            </a:r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960478" y="1217425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You </a:t>
            </a:r>
            <a:r>
              <a:rPr lang="en-US" u="sng"/>
              <a:t>really need to</a:t>
            </a:r>
            <a:r>
              <a:rPr lang="en-US"/>
              <a:t> read and study material other than the slides.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There are options, but a textbook is the easiest option.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We’ll post readings from CLRS, urge you to read them.</a:t>
            </a:r>
            <a:br>
              <a:rPr lang="en-US"/>
            </a:br>
            <a:r>
              <a:rPr lang="en-US" b="1"/>
              <a:t>Note: </a:t>
            </a:r>
            <a:r>
              <a:rPr lang="en-US"/>
              <a:t>We will also have some resources posted on Collab site.</a:t>
            </a:r>
            <a:endParaRPr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53" name="Google Shape;253;p13" descr="A book cover of a boo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7501" y="2843935"/>
            <a:ext cx="1815955" cy="206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 txBox="1"/>
          <p:nvPr/>
        </p:nvSpPr>
        <p:spPr>
          <a:xfrm>
            <a:off x="882504" y="5146368"/>
            <a:ext cx="709369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Cormen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et al. (CLRS) </a:t>
            </a:r>
            <a:r>
              <a:rPr lang="en-US" sz="2800" i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Introduction to Algorithms</a:t>
            </a:r>
            <a:br>
              <a:rPr lang="en-US" sz="2800" i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u="sng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4th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Edition. (3</a:t>
            </a:r>
            <a:r>
              <a:rPr lang="en-US" sz="2800" baseline="300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edition OK, but…)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6043102" y="2843935"/>
            <a:ext cx="4984741" cy="1682965"/>
          </a:xfrm>
          <a:prstGeom prst="wedgeRoundRectCallout">
            <a:avLst>
              <a:gd name="adj1" fmla="val -94800"/>
              <a:gd name="adj2" fmla="val 32446"/>
              <a:gd name="adj3" fmla="val 16667"/>
            </a:avLst>
          </a:prstGeom>
          <a:solidFill>
            <a:srgbClr val="829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Freely accessible online via the </a:t>
            </a:r>
            <a:r>
              <a:rPr lang="en-US" sz="3200" b="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UVA librar</a:t>
            </a:r>
            <a:r>
              <a:rPr lang="en-US" sz="3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br>
              <a:rPr lang="en-US" sz="32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Follow this link!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7370243" y="5778329"/>
            <a:ext cx="3657600" cy="830997"/>
          </a:xfrm>
          <a:prstGeom prst="rect">
            <a:avLst/>
          </a:prstGeom>
          <a:noFill/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may also ask you to read other online materials!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Units and Assignments</a:t>
            </a:r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body" idx="1"/>
          </p:nvPr>
        </p:nvSpPr>
        <p:spPr>
          <a:xfrm>
            <a:off x="838200" y="1543400"/>
            <a:ext cx="4648200" cy="5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Five Units: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Calibri"/>
              <a:buAutoNum type="arabicPeriod"/>
            </a:pPr>
            <a:r>
              <a:rPr lang="en-US" dirty="0"/>
              <a:t>Graph Algorithms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Calibri"/>
              <a:buAutoNum type="arabicPeriod"/>
            </a:pPr>
            <a:r>
              <a:rPr lang="en-US" dirty="0"/>
              <a:t>Divide and Conquer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Calibri"/>
              <a:buAutoNum type="arabicPeriod"/>
            </a:pPr>
            <a:r>
              <a:rPr lang="en-US" dirty="0"/>
              <a:t>Greedy Algorithms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Calibri"/>
              <a:buAutoNum type="arabicPeriod"/>
            </a:pPr>
            <a:r>
              <a:rPr lang="en-US" dirty="0"/>
              <a:t>Dynamic Programming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Calibri"/>
              <a:buAutoNum type="arabicPeriod"/>
            </a:pPr>
            <a:r>
              <a:rPr lang="en-US" dirty="0"/>
              <a:t>Reductions, including Network Flow &amp; Machine Learning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115" y="3886200"/>
            <a:ext cx="3505200" cy="248073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4"/>
          <p:cNvSpPr txBox="1"/>
          <p:nvPr/>
        </p:nvSpPr>
        <p:spPr>
          <a:xfrm>
            <a:off x="6019800" y="1543400"/>
            <a:ext cx="5334000" cy="5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Course work for each unit will include: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Quiz (in-class, closed book)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 Programming Assignment (PA)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 Weekly Problem Sets (PS)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None/>
            </a:pP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Additional coursework: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“PS0”, a warm-up exercise on using LaTeX typesetting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Surveys, activities along the way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Course Learning Objectives</a:t>
            </a:r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body" idx="1"/>
          </p:nvPr>
        </p:nvSpPr>
        <p:spPr>
          <a:xfrm>
            <a:off x="838200" y="1543400"/>
            <a:ext cx="105156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600" b="0" i="0" u="none" strike="noStrik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By the end of this course, students will:</a:t>
            </a:r>
            <a:endParaRPr sz="3900" dirty="0">
              <a:solidFill>
                <a:schemeClr val="tx1">
                  <a:lumMod val="95000"/>
                </a:schemeClr>
              </a:solidFill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Arial"/>
              <a:buChar char="•"/>
            </a:pPr>
            <a:r>
              <a:rPr lang="en-US" sz="2600" b="1" i="0" u="none" strike="noStrik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Understand and implement more advanced data structures, </a:t>
            </a:r>
            <a:r>
              <a:rPr lang="en-US" sz="2600" b="0" i="0" u="none" strike="noStrik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including (but not limited to) graphs and sets (e.g., find-union).  Be able to analyze the asymptotic complexity of the operations of these structures and use them to solve problems.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Arial"/>
              <a:buChar char="•"/>
            </a:pPr>
            <a:r>
              <a:rPr lang="en-US" sz="2600" b="1" i="0" u="none" strike="noStrik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Understand a variety of problem solving paradigms such as dynamic programming, divide-and-conquer, and greedy algorithms. </a:t>
            </a:r>
            <a:r>
              <a:rPr lang="en-US" sz="2600" b="0" i="0" u="none" strike="noStrik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 able to implement a variety of algorithms, including Breadth-First (and Depth-First) Search, Dijkstra’s algorithm, Ford-Fulkerson, and others.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Arial"/>
              <a:buChar char="•"/>
            </a:pPr>
            <a:r>
              <a:rPr lang="en-US" sz="2600" b="1" i="0" u="none" strike="noStrik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Analyze a new problem and select an appropriate problem-solving technique.</a:t>
            </a:r>
            <a:r>
              <a:rPr lang="en-US" sz="2600" b="0" i="0" u="none" strike="noStrik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Be able to construct an algorithm to solve the problem, prove the correctness of their algorithm, and analyze the asymptotic behavior of the algorithm.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Arial"/>
              <a:buChar char="•"/>
            </a:pPr>
            <a:r>
              <a:rPr lang="en-US" sz="2600" b="1" i="0" u="none" strike="noStrik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Analyze behavior of algorithms with recursive, and other more advanced properties. </a:t>
            </a:r>
            <a:r>
              <a:rPr lang="en-US" sz="2600" b="0" i="0" u="none" strike="noStrik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Solve recurrence relations for their closed form either manually or via the Master Theorem. Prove both upper and lower bounds on the behavior of such algorithms.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 b="0" i="0" u="none" strike="noStrike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600" b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department course specification also includes an introduction to machine learning and topics on ethics and machine learning.</a:t>
            </a:r>
            <a:endParaRPr sz="2600" b="0" i="0" u="none" strike="noStrike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Grading Breakdown</a:t>
            </a:r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body" idx="1"/>
          </p:nvPr>
        </p:nvSpPr>
        <p:spPr>
          <a:xfrm>
            <a:off x="2347137" y="1354667"/>
            <a:ext cx="8071884" cy="52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dirty="0"/>
              <a:t>Note: </a:t>
            </a:r>
            <a:r>
              <a:rPr lang="en-US" sz="2800" dirty="0"/>
              <a:t>each assignment gets a numeric score, and they’re combined to get an overall course score from 0-100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457200" indent="-457200">
              <a:lnSpc>
                <a:spcPct val="90000"/>
              </a:lnSpc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800" dirty="0"/>
              <a:t>Exams: 60%</a:t>
            </a:r>
          </a:p>
          <a:p>
            <a:pPr marL="914400" lvl="1" algn="l">
              <a:lnSpc>
                <a:spcPct val="90000"/>
              </a:lnSpc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400" dirty="0"/>
              <a:t>Each unit has one quiz; two quizzes are like a midterm</a:t>
            </a:r>
          </a:p>
          <a:p>
            <a:pPr marL="457200" indent="-457200">
              <a:lnSpc>
                <a:spcPct val="90000"/>
              </a:lnSpc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800" dirty="0"/>
              <a:t>Programming Assignments (PAs): 20%</a:t>
            </a:r>
          </a:p>
          <a:p>
            <a:pPr marL="914400" lvl="1" algn="l">
              <a:lnSpc>
                <a:spcPct val="90000"/>
              </a:lnSpc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400" dirty="0"/>
              <a:t>Reminder: one per unit</a:t>
            </a:r>
            <a:endParaRPr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800" dirty="0"/>
              <a:t>Problem Sets (PSs): 20%</a:t>
            </a:r>
            <a:endParaRPr sz="2800" dirty="0"/>
          </a:p>
          <a:p>
            <a:pPr marL="914400" lvl="1" indent="-457200">
              <a:lnSpc>
                <a:spcPct val="90000"/>
              </a:lnSpc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400" dirty="0">
                <a:latin typeface="TW Cen MT"/>
              </a:rPr>
              <a:t>Reminder: </a:t>
            </a:r>
            <a:r>
              <a:rPr lang="en-US" sz="2400" dirty="0"/>
              <a:t>two per unit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i="1" dirty="0"/>
              <a:t>Your final grade average cannot be more than 10% higher than your quiz average!</a:t>
            </a:r>
            <a:endParaRPr sz="28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Quizzes</a:t>
            </a:r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body" idx="1"/>
          </p:nvPr>
        </p:nvSpPr>
        <p:spPr>
          <a:xfrm>
            <a:off x="838200" y="1543400"/>
            <a:ext cx="10515600" cy="481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In-person, in your assigned section’s classroom</a:t>
            </a:r>
            <a:endParaRPr dirty="0"/>
          </a:p>
          <a:p>
            <a:pPr marL="457200" indent="-443865">
              <a:lnSpc>
                <a:spcPct val="90000"/>
              </a:lnSpc>
              <a:buClr>
                <a:schemeClr val="tx1">
                  <a:lumMod val="95000"/>
                </a:schemeClr>
              </a:buClr>
              <a:buSzPct val="100000"/>
              <a:buFont typeface="Arial"/>
              <a:buChar char="•"/>
            </a:pPr>
            <a:r>
              <a:rPr lang="en-US" dirty="0"/>
              <a:t>October 9th: Quiz 1 (Graphs), Quiz 2 (Divide and Conquer)</a:t>
            </a:r>
            <a:endParaRPr dirty="0"/>
          </a:p>
          <a:p>
            <a:pPr marL="457200" indent="-443865">
              <a:lnSpc>
                <a:spcPct val="90000"/>
              </a:lnSpc>
              <a:buClr>
                <a:schemeClr val="tx1">
                  <a:lumMod val="95000"/>
                </a:schemeClr>
              </a:buClr>
              <a:buSzPct val="100000"/>
              <a:buFont typeface="Arial"/>
              <a:buChar char="•"/>
            </a:pPr>
            <a:r>
              <a:rPr lang="en-US" dirty="0"/>
              <a:t>November 13th: Quiz 3 (Greedy), Quiz 4 (Dynamic Programming) </a:t>
            </a:r>
            <a:endParaRPr dirty="0"/>
          </a:p>
          <a:p>
            <a:pPr marL="457200" indent="-443865">
              <a:lnSpc>
                <a:spcPct val="90000"/>
              </a:lnSpc>
              <a:buClr>
                <a:schemeClr val="tx1">
                  <a:lumMod val="95000"/>
                </a:schemeClr>
              </a:buClr>
              <a:buSzPct val="100000"/>
              <a:buFont typeface="Arial"/>
              <a:buChar char="•"/>
            </a:pPr>
            <a:r>
              <a:rPr lang="en-US" b="1" dirty="0"/>
              <a:t>Thursday, December 12th (7-10 pm)</a:t>
            </a:r>
            <a:r>
              <a:rPr lang="en-US" dirty="0"/>
              <a:t>: Quiz 5 (Network Flow, Machine Learning), Re-take questions</a:t>
            </a:r>
            <a:endParaRPr dirty="0"/>
          </a:p>
          <a:p>
            <a:pPr marL="685800" lvl="1" indent="-2025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75000"/>
              <a:buChar char="•"/>
            </a:pPr>
            <a:r>
              <a:rPr lang="en-US" dirty="0"/>
              <a:t>You must be physically present on that date!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None/>
            </a:pPr>
            <a:r>
              <a:rPr lang="en-US" b="1" dirty="0"/>
              <a:t>“Re-take” Opportunity for Quizzes 1-4</a:t>
            </a:r>
            <a:endParaRPr b="1" dirty="0"/>
          </a:p>
          <a:p>
            <a:pPr marL="457200" lvl="0" indent="-4438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Arial"/>
              <a:buChar char="•"/>
            </a:pPr>
            <a:r>
              <a:rPr lang="en-US" dirty="0"/>
              <a:t>During final exam period (along with Quiz 5)</a:t>
            </a:r>
            <a:endParaRPr dirty="0"/>
          </a:p>
          <a:p>
            <a:pPr marL="457200" lvl="0" indent="-4438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Arial"/>
              <a:buChar char="•"/>
            </a:pPr>
            <a:r>
              <a:rPr lang="en-US" dirty="0"/>
              <a:t>Available only if you made a reasonable first attempt on quiz</a:t>
            </a:r>
            <a:endParaRPr dirty="0"/>
          </a:p>
          <a:p>
            <a:pPr marL="457200" lvl="0" indent="-4438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Arial"/>
              <a:buChar char="•"/>
            </a:pPr>
            <a:r>
              <a:rPr lang="en-US" dirty="0"/>
              <a:t>Answer 2-3 questions on that unit</a:t>
            </a:r>
            <a:endParaRPr dirty="0"/>
          </a:p>
          <a:p>
            <a:pPr marL="457200" lvl="0" indent="-4438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ct val="100000"/>
              <a:buFont typeface="Arial"/>
              <a:buChar char="•"/>
            </a:pPr>
            <a:r>
              <a:rPr lang="en-US" dirty="0"/>
              <a:t>Grade on those questions will replace up to 10 missing points on score from first attempt of that unit’s quiz</a:t>
            </a:r>
            <a:endParaRPr dirty="0"/>
          </a:p>
          <a:p>
            <a:pPr marL="1143000" lvl="1" indent="-4457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Example: First attempt score is a 75/100. You get 5 of 10 on re-take. Final score: 80/100.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Problem Sets (PSs)</a:t>
            </a:r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body" idx="1"/>
          </p:nvPr>
        </p:nvSpPr>
        <p:spPr>
          <a:xfrm>
            <a:off x="838200" y="1543400"/>
            <a:ext cx="10515600" cy="460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Goal: </a:t>
            </a:r>
            <a:r>
              <a:rPr lang="en-US" dirty="0"/>
              <a:t>Think carefully and practice problem solving with techniques discussed during the unit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Grading:  </a:t>
            </a:r>
            <a:r>
              <a:rPr lang="en-US" dirty="0"/>
              <a:t>We will assign points for each question based on a rubric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What are they like?</a:t>
            </a:r>
            <a:r>
              <a:rPr lang="en-US" dirty="0"/>
              <a:t>  A set of approximately 2-3 questions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dirty="0"/>
              <a:t>Concept-level questions, details of what we've studied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dirty="0"/>
              <a:t>Design an algorithm for a given problem (pseudocode, words)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dirty="0"/>
              <a:t>Analyze an algorithm (mathematically), provide a proof of correctness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None/>
            </a:pPr>
            <a:r>
              <a:rPr lang="en-US" b="1" dirty="0"/>
              <a:t>Collaborate?  </a:t>
            </a:r>
            <a:r>
              <a:rPr lang="en-US" dirty="0"/>
              <a:t>Yes, in groups of up to 5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Font typeface="Arial"/>
              <a:buChar char="•"/>
            </a:pPr>
            <a:r>
              <a:rPr lang="en-US" dirty="0"/>
              <a:t>But everyone must prepare and submit an individual write-up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Font typeface="Arial"/>
              <a:buChar char="•"/>
            </a:pPr>
            <a:r>
              <a:rPr lang="en-US" dirty="0"/>
              <a:t>Submissions must be formatted in LaTeX!  (more later)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Programming Assignment (PAs)</a:t>
            </a:r>
            <a:endParaRPr dirty="0"/>
          </a:p>
        </p:txBody>
      </p:sp>
      <p:sp>
        <p:nvSpPr>
          <p:cNvPr id="300" name="Google Shape;300;p20"/>
          <p:cNvSpPr txBox="1">
            <a:spLocks noGrp="1"/>
          </p:cNvSpPr>
          <p:nvPr>
            <p:ph type="body" idx="1"/>
          </p:nvPr>
        </p:nvSpPr>
        <p:spPr>
          <a:xfrm>
            <a:off x="1775636" y="1903228"/>
            <a:ext cx="9882963" cy="445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Goal:</a:t>
            </a:r>
            <a:r>
              <a:rPr lang="en-US" dirty="0"/>
              <a:t> Explore one or more topics from a unit by applying and 		implementing 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Grading: </a:t>
            </a:r>
            <a:r>
              <a:rPr lang="en-US" dirty="0"/>
              <a:t> Primarily based on passing test-cases on </a:t>
            </a:r>
            <a:r>
              <a:rPr lang="en-US" dirty="0" err="1"/>
              <a:t>Gradescope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dirty="0"/>
              <a:t>Include comments: any sources, collaborators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dirty="0"/>
              <a:t>We may ask you to answer short discussion questions about your solution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None/>
            </a:pPr>
            <a:r>
              <a:rPr lang="en-US" b="1" dirty="0"/>
              <a:t>Languages accepted: </a:t>
            </a:r>
            <a:r>
              <a:rPr lang="en-US" dirty="0"/>
              <a:t>Python (3.10 or newer), Java (21 or newer)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None/>
            </a:pPr>
            <a:r>
              <a:rPr lang="en-US" b="1" dirty="0"/>
              <a:t>Collaborate?  </a:t>
            </a:r>
            <a:r>
              <a:rPr lang="en-US" dirty="0"/>
              <a:t>Not in writing or debugging the code, but…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dirty="0"/>
              <a:t>Can discuss </a:t>
            </a:r>
            <a:r>
              <a:rPr lang="en-US" b="1" dirty="0"/>
              <a:t>the problem </a:t>
            </a:r>
            <a:r>
              <a:rPr lang="en-US" dirty="0"/>
              <a:t>and </a:t>
            </a:r>
            <a:r>
              <a:rPr lang="en-US" b="1" dirty="0"/>
              <a:t>the overall strategy </a:t>
            </a:r>
            <a:r>
              <a:rPr lang="en-US" dirty="0"/>
              <a:t>with other students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dirty="0"/>
              <a:t>Must list these people in your submission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dirty="0"/>
              <a:t>Cannot share code, look at each other’s code! (Read syllabus carefully!)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313" y="39243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mage result for al khwarizm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7232" y="108332"/>
            <a:ext cx="2248321" cy="300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mage result for alan tur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2" y="1302536"/>
            <a:ext cx="2623331" cy="262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Image result for edsger dijkstr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7937" y="-44182"/>
            <a:ext cx="2295123" cy="306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mage result for donald knut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14826" y="4250051"/>
            <a:ext cx="2314574" cy="256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Sir Tony Hoare IMG 5125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0020" y="4053301"/>
            <a:ext cx="27051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mage result for ada lovela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56225" y="10668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381000" y="108332"/>
            <a:ext cx="6417000" cy="103464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Who’s Who in Algorithms?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6" name="Google Shape;106;p2" descr="Image result for stephen cook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53400" y="4672341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454454" y="2835628"/>
            <a:ext cx="1736405" cy="220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erson with long hair smiling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62713" y="2607007"/>
            <a:ext cx="2226238" cy="256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DB82F713-2935-6699-0A12-FAEB072A06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1051" y="2940915"/>
            <a:ext cx="1932053" cy="18554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>
          <a:extLst>
            <a:ext uri="{FF2B5EF4-FFF2-40B4-BE49-F238E27FC236}">
              <a16:creationId xmlns:a16="http://schemas.microsoft.com/office/drawing/2014/main" id="{DC9BAA81-4240-1557-7DAA-10C5A6178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652350f26_0_42">
            <a:extLst>
              <a:ext uri="{FF2B5EF4-FFF2-40B4-BE49-F238E27FC236}">
                <a16:creationId xmlns:a16="http://schemas.microsoft.com/office/drawing/2014/main" id="{14AB43F6-3ECA-2D88-1B71-95645A2FAE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Extension Policy</a:t>
            </a:r>
            <a:endParaRPr/>
          </a:p>
        </p:txBody>
      </p:sp>
      <p:sp>
        <p:nvSpPr>
          <p:cNvPr id="308" name="Google Shape;308;g2f652350f26_0_42">
            <a:extLst>
              <a:ext uri="{FF2B5EF4-FFF2-40B4-BE49-F238E27FC236}">
                <a16:creationId xmlns:a16="http://schemas.microsoft.com/office/drawing/2014/main" id="{14BFDCC1-6F0A-CCDB-1C7D-4EED864EE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5158" y="1354801"/>
            <a:ext cx="10449748" cy="5178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800" dirty="0"/>
              <a:t>Anybody can request </a:t>
            </a:r>
            <a:r>
              <a:rPr lang="en-US" sz="2800" b="1" i="1" dirty="0">
                <a:solidFill>
                  <a:schemeClr val="accent5"/>
                </a:solidFill>
              </a:rPr>
              <a:t>up to 8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/>
              <a:t>extensions on any homework or programming assignment for any reason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</a:pPr>
            <a:r>
              <a:rPr lang="en-US" sz="2800" dirty="0"/>
              <a:t>Request an extension via an online extension system, and a 4-day (96 hour) extension is automatically granted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Courier New" panose="020B0604020202020204" pitchFamily="34" charset="0"/>
              <a:buChar char="o"/>
            </a:pPr>
            <a:r>
              <a:rPr lang="en-US" dirty="0"/>
              <a:t>Can be done as early as you would like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Courier New" panose="020B0604020202020204" pitchFamily="34" charset="0"/>
              <a:buChar char="o"/>
            </a:pPr>
            <a:r>
              <a:rPr lang="en-US" dirty="0"/>
              <a:t>Strictly closes 3 days (72 hours) after the (original) due date!</a:t>
            </a:r>
          </a:p>
          <a:p>
            <a:pPr marL="742950" lvl="1" indent="-285750">
              <a:lnSpc>
                <a:spcPct val="100000"/>
              </a:lnSpc>
              <a:spcBef>
                <a:spcPts val="300"/>
              </a:spcBef>
              <a:buFont typeface="Courier New" panose="020B0604020202020204" pitchFamily="34" charset="0"/>
              <a:buChar char="o"/>
            </a:pPr>
            <a:r>
              <a:rPr lang="en-US" dirty="0"/>
              <a:t>You can "undo" an extension request, but only up to 3 days after the (original) due date</a:t>
            </a:r>
          </a:p>
          <a:p>
            <a:pPr marL="285750" lvl="0" indent="-28575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dirty="0"/>
              <a:t>A late penalty kicks in after the deadline (or deadline + extension): -25% per day (or fraction thereof)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2333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652350f26_0_4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Extension Policy</a:t>
            </a:r>
            <a:endParaRPr dirty="0"/>
          </a:p>
        </p:txBody>
      </p:sp>
      <p:sp>
        <p:nvSpPr>
          <p:cNvPr id="308" name="Google Shape;308;g2f652350f26_0_42"/>
          <p:cNvSpPr txBox="1">
            <a:spLocks noGrp="1"/>
          </p:cNvSpPr>
          <p:nvPr>
            <p:ph type="body" idx="1"/>
          </p:nvPr>
        </p:nvSpPr>
        <p:spPr>
          <a:xfrm>
            <a:off x="955158" y="1354801"/>
            <a:ext cx="10449748" cy="5178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300"/>
              </a:spcBef>
            </a:pPr>
            <a:r>
              <a:rPr lang="en-US" sz="2800" dirty="0"/>
              <a:t>Pros:</a:t>
            </a:r>
          </a:p>
          <a:p>
            <a:pPr marL="742950" lvl="1" indent="-285750" algn="just">
              <a:lnSpc>
                <a:spcPct val="100000"/>
              </a:lnSpc>
              <a:spcBef>
                <a:spcPts val="300"/>
              </a:spcBef>
              <a:buFont typeface="Courier New" panose="020B0604020202020204" pitchFamily="34" charset="0"/>
              <a:buChar char="o"/>
            </a:pPr>
            <a:r>
              <a:rPr lang="en-US" dirty="0"/>
              <a:t>Flexibility in deadlines</a:t>
            </a:r>
          </a:p>
          <a:p>
            <a:pPr marL="742950" lvl="1" indent="-285750" algn="just">
              <a:lnSpc>
                <a:spcPct val="100000"/>
              </a:lnSpc>
              <a:spcBef>
                <a:spcPts val="300"/>
              </a:spcBef>
              <a:buFont typeface="Courier New" panose="020B0604020202020204" pitchFamily="34" charset="0"/>
              <a:buChar char="o"/>
            </a:pPr>
            <a:r>
              <a:rPr lang="en-US" dirty="0"/>
              <a:t>This covers </a:t>
            </a:r>
            <a:r>
              <a:rPr lang="en-US" b="1" i="1" dirty="0"/>
              <a:t>ALL</a:t>
            </a:r>
            <a:r>
              <a:rPr lang="en-US" dirty="0"/>
              <a:t> accommodations: travel, holidays, being busy, family emergencies, SDAC (generally), dog ate your homework, religious observances, interviews, thunderstorms, power outages, temporal dislocation, etc.</a:t>
            </a:r>
          </a:p>
          <a:p>
            <a:pPr marL="285750" indent="-285750" algn="just">
              <a:lnSpc>
                <a:spcPct val="100000"/>
              </a:lnSpc>
              <a:spcBef>
                <a:spcPts val="300"/>
              </a:spcBef>
            </a:pPr>
            <a:r>
              <a:rPr lang="en-US" sz="2800" dirty="0"/>
              <a:t>Cons:</a:t>
            </a:r>
          </a:p>
          <a:p>
            <a:pPr marL="742950" lvl="1" indent="-285750" algn="just">
              <a:lnSpc>
                <a:spcPct val="100000"/>
              </a:lnSpc>
              <a:spcBef>
                <a:spcPts val="300"/>
              </a:spcBef>
              <a:buFont typeface="Courier New" panose="020B0604020202020204" pitchFamily="34" charset="0"/>
              <a:buChar char="o"/>
            </a:pPr>
            <a:r>
              <a:rPr lang="en-US" dirty="0"/>
              <a:t>TA office hours are optimized for the actual due date</a:t>
            </a:r>
          </a:p>
          <a:p>
            <a:pPr marL="742950" lvl="1" indent="-285750" algn="just">
              <a:lnSpc>
                <a:spcPct val="100000"/>
              </a:lnSpc>
              <a:spcBef>
                <a:spcPts val="300"/>
              </a:spcBef>
              <a:buFont typeface="Courier New" panose="020B0604020202020204" pitchFamily="34" charset="0"/>
              <a:buChar char="o"/>
            </a:pPr>
            <a:r>
              <a:rPr lang="en-US" dirty="0"/>
              <a:t>TAs will prioritize the current assignment, not the late one</a:t>
            </a:r>
          </a:p>
          <a:p>
            <a:pPr marL="742950" lvl="1" indent="-285750" algn="just">
              <a:lnSpc>
                <a:spcPct val="100000"/>
              </a:lnSpc>
              <a:spcBef>
                <a:spcPts val="300"/>
              </a:spcBef>
              <a:buFont typeface="Courier New" panose="020B0604020202020204" pitchFamily="34" charset="0"/>
              <a:buChar char="o"/>
            </a:pPr>
            <a:r>
              <a:rPr lang="en-US" dirty="0"/>
              <a:t>Late submission means </a:t>
            </a:r>
            <a:r>
              <a:rPr lang="en-US" i="1" dirty="0"/>
              <a:t>very</a:t>
            </a:r>
            <a:r>
              <a:rPr lang="en-US" dirty="0"/>
              <a:t> late grading return</a:t>
            </a:r>
          </a:p>
          <a:p>
            <a:pPr marL="742950" lvl="1" indent="-28575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Courier New" panose="020B0604020202020204" pitchFamily="34" charset="0"/>
              <a:buChar char="o"/>
            </a:pPr>
            <a:r>
              <a:rPr lang="en-US" dirty="0"/>
              <a:t>You won’t be as prepared for the quizzes</a:t>
            </a:r>
            <a:endParaRPr/>
          </a:p>
          <a:p>
            <a:pPr marL="742950" lvl="1" indent="-285750" algn="just">
              <a:lnSpc>
                <a:spcPct val="100000"/>
              </a:lnSpc>
              <a:spcBef>
                <a:spcPts val="300"/>
              </a:spcBef>
              <a:buFont typeface="Courier New" panose="020B0604020202020204" pitchFamily="34" charset="0"/>
              <a:buChar char="o"/>
            </a:pPr>
            <a:r>
              <a:rPr lang="en-US" dirty="0"/>
              <a:t>If you use them all early, you will not have </a:t>
            </a:r>
            <a:r>
              <a:rPr lang="en-US" i="1" dirty="0"/>
              <a:t>any </a:t>
            </a:r>
            <a:r>
              <a:rPr lang="en-US" dirty="0"/>
              <a:t>flexibility for the later assignments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PS0 – LaTeX Warmup</a:t>
            </a:r>
            <a:endParaRPr dirty="0"/>
          </a:p>
        </p:txBody>
      </p:sp>
      <p:sp>
        <p:nvSpPr>
          <p:cNvPr id="315" name="Google Shape;315;p23"/>
          <p:cNvSpPr txBox="1">
            <a:spLocks noGrp="1"/>
          </p:cNvSpPr>
          <p:nvPr>
            <p:ph type="body" idx="1"/>
          </p:nvPr>
        </p:nvSpPr>
        <p:spPr>
          <a:xfrm>
            <a:off x="838200" y="1543400"/>
            <a:ext cx="10515600" cy="460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</a:schemeClr>
              </a:buClr>
              <a:buSzPts val="3600"/>
            </a:pPr>
            <a:r>
              <a:rPr lang="en-US" sz="3200" dirty="0">
                <a:latin typeface="TW Cen MT"/>
              </a:rPr>
              <a:t>PS0 is out, due next week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US" sz="3200" dirty="0">
                <a:latin typeface="TW Cen MT"/>
              </a:rPr>
              <a:t>Learning LaTeX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US" sz="2800" dirty="0">
                <a:latin typeface="TW Cen MT"/>
              </a:rPr>
              <a:t>LaTeX (pronounced “LAH-tech”) is a markup language where you mix text and commands in a .</a:t>
            </a:r>
            <a:r>
              <a:rPr lang="en-US" sz="2800" dirty="0" err="1">
                <a:latin typeface="TW Cen MT"/>
              </a:rPr>
              <a:t>tex</a:t>
            </a:r>
            <a:r>
              <a:rPr lang="en-US" sz="2800" dirty="0">
                <a:latin typeface="TW Cen MT"/>
              </a:rPr>
              <a:t> file, run process the file to get a publication-quality PDF output file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</a:pPr>
            <a:r>
              <a:rPr lang="en-US" sz="2800" dirty="0">
                <a:latin typeface="TW Cen MT"/>
              </a:rPr>
              <a:t>Created to format mathematical symbols and texts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US" sz="2800" dirty="0">
                <a:latin typeface="TW Cen MT"/>
              </a:rPr>
              <a:t>You can create .</a:t>
            </a:r>
            <a:r>
              <a:rPr lang="en-US" sz="2800" dirty="0" err="1">
                <a:latin typeface="TW Cen MT"/>
              </a:rPr>
              <a:t>tex</a:t>
            </a:r>
            <a:r>
              <a:rPr lang="en-US" sz="2800" dirty="0">
                <a:latin typeface="TW Cen MT"/>
              </a:rPr>
              <a:t> files and run LaTeX in the cloud using a site called Overleaf at </a:t>
            </a:r>
            <a:r>
              <a:rPr lang="en-US" sz="2800" dirty="0">
                <a:latin typeface="TW Cen MT"/>
                <a:hlinkClick r:id="rId3"/>
              </a:rPr>
              <a:t>https://overleaf.com</a:t>
            </a:r>
            <a:r>
              <a:rPr lang="en-US" sz="2800" dirty="0">
                <a:latin typeface="TW Cen MT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US" sz="3200" dirty="0">
                <a:latin typeface="TW Cen MT"/>
              </a:rPr>
              <a:t>PS0 is due next week (Wednesday at 11:59 pm)</a:t>
            </a:r>
          </a:p>
          <a:p>
            <a:pPr marL="1066800" lvl="1" indent="-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Pts val="2400"/>
            </a:pPr>
            <a:endParaRPr lang="en-US" sz="3200" dirty="0">
              <a:latin typeface="TW Cen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Academic Integrity</a:t>
            </a:r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body" idx="1"/>
          </p:nvPr>
        </p:nvSpPr>
        <p:spPr>
          <a:xfrm>
            <a:off x="1205634" y="1653365"/>
            <a:ext cx="7039721" cy="475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Collaboration Encouraged!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For PSs:</a:t>
            </a:r>
            <a:r>
              <a:rPr lang="en-US" sz="2400" dirty="0"/>
              <a:t> groups of up to 5 per assignment (you + 4)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000"/>
              <a:buChar char="•"/>
            </a:pPr>
            <a:r>
              <a:rPr lang="en-US" sz="2000" dirty="0"/>
              <a:t>List your collaborators (by name and UVA computing ID)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000"/>
              <a:buChar char="•"/>
            </a:pPr>
            <a:r>
              <a:rPr lang="en-US" sz="2000" dirty="0"/>
              <a:t>OK to discuss problem, approach to solution, even details about solution, but… collaboration is "whiteboard only"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000"/>
              <a:buChar char="•"/>
            </a:pPr>
            <a:r>
              <a:rPr lang="en-US" sz="2000" dirty="0"/>
              <a:t>Write-ups (.</a:t>
            </a:r>
            <a:r>
              <a:rPr lang="en-US" sz="2000" dirty="0" err="1"/>
              <a:t>tex</a:t>
            </a:r>
            <a:r>
              <a:rPr lang="en-US" sz="2000" dirty="0"/>
              <a:t> files) must be created </a:t>
            </a:r>
            <a:r>
              <a:rPr lang="en-US" sz="2000" b="1" dirty="0"/>
              <a:t>independently</a:t>
            </a:r>
            <a:endParaRPr sz="2000"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DO NOT </a:t>
            </a:r>
            <a:r>
              <a:rPr lang="en-US" sz="2000" dirty="0">
                <a:solidFill>
                  <a:srgbClr val="FF0000"/>
                </a:solidFill>
              </a:rPr>
              <a:t>share written notes / pictures / code / </a:t>
            </a:r>
            <a:r>
              <a:rPr lang="en-US" sz="2000" dirty="0" err="1">
                <a:solidFill>
                  <a:srgbClr val="FF0000"/>
                </a:solidFill>
              </a:rPr>
              <a:t>etc</a:t>
            </a:r>
            <a:endParaRPr sz="2000" dirty="0">
              <a:solidFill>
                <a:srgbClr val="FF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DO NOT </a:t>
            </a:r>
            <a:r>
              <a:rPr lang="en-US" sz="2000" dirty="0">
                <a:solidFill>
                  <a:srgbClr val="FF0000"/>
                </a:solidFill>
              </a:rPr>
              <a:t>share documents (ex: Overleaf)</a:t>
            </a:r>
            <a:endParaRPr sz="2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Be able to explain any solution you submit!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See syllabus about online code examples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000000"/>
              </a:solidFill>
            </a:endParaRPr>
          </a:p>
        </p:txBody>
      </p:sp>
      <p:grpSp>
        <p:nvGrpSpPr>
          <p:cNvPr id="323" name="Google Shape;323;p24"/>
          <p:cNvGrpSpPr/>
          <p:nvPr/>
        </p:nvGrpSpPr>
        <p:grpSpPr>
          <a:xfrm>
            <a:off x="8399161" y="4212265"/>
            <a:ext cx="2640369" cy="2362201"/>
            <a:chOff x="8326527" y="4343400"/>
            <a:chExt cx="2640369" cy="2362201"/>
          </a:xfrm>
        </p:grpSpPr>
        <p:pic>
          <p:nvPicPr>
            <p:cNvPr id="324" name="Google Shape;324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26527" y="4676829"/>
              <a:ext cx="2640369" cy="1477638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25" name="Google Shape;325;p24"/>
            <p:cNvSpPr/>
            <p:nvPr/>
          </p:nvSpPr>
          <p:spPr>
            <a:xfrm>
              <a:off x="8501503" y="4343400"/>
              <a:ext cx="2362201" cy="2362201"/>
            </a:xfrm>
            <a:prstGeom prst="noSmoking">
              <a:avLst>
                <a:gd name="adj" fmla="val 9414"/>
              </a:avLst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24"/>
          <p:cNvGrpSpPr/>
          <p:nvPr/>
        </p:nvGrpSpPr>
        <p:grpSpPr>
          <a:xfrm>
            <a:off x="8399161" y="1779713"/>
            <a:ext cx="2552183" cy="2362201"/>
            <a:chOff x="8425303" y="1501219"/>
            <a:chExt cx="2552183" cy="2362201"/>
          </a:xfrm>
        </p:grpSpPr>
        <p:pic>
          <p:nvPicPr>
            <p:cNvPr id="327" name="Google Shape;327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5303" y="1599509"/>
              <a:ext cx="2552183" cy="1979023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28" name="Google Shape;328;p24"/>
            <p:cNvSpPr/>
            <p:nvPr/>
          </p:nvSpPr>
          <p:spPr>
            <a:xfrm>
              <a:off x="8501503" y="1501219"/>
              <a:ext cx="2362201" cy="2362201"/>
            </a:xfrm>
            <a:prstGeom prst="noSmoking">
              <a:avLst>
                <a:gd name="adj" fmla="val 9414"/>
              </a:avLst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821CCEDA-DFB1-131D-EC3A-0D641017C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>
            <a:extLst>
              <a:ext uri="{FF2B5EF4-FFF2-40B4-BE49-F238E27FC236}">
                <a16:creationId xmlns:a16="http://schemas.microsoft.com/office/drawing/2014/main" id="{11A76828-170C-0D2E-822A-506C32F432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Generative AI Usage</a:t>
            </a:r>
          </a:p>
        </p:txBody>
      </p:sp>
      <p:sp>
        <p:nvSpPr>
          <p:cNvPr id="315" name="Google Shape;315;p23">
            <a:extLst>
              <a:ext uri="{FF2B5EF4-FFF2-40B4-BE49-F238E27FC236}">
                <a16:creationId xmlns:a16="http://schemas.microsoft.com/office/drawing/2014/main" id="{A6962AAB-8F24-E87E-ED96-0EAB357768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43400"/>
            <a:ext cx="10515600" cy="460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</a:schemeClr>
              </a:buClr>
              <a:buSzPts val="3600"/>
            </a:pPr>
            <a:r>
              <a:rPr lang="en-US" sz="3200" dirty="0">
                <a:latin typeface="TW Cen MT"/>
              </a:rPr>
              <a:t>You  may use generative AI to check your answers on the problem sets and programming </a:t>
            </a:r>
            <a:r>
              <a:rPr lang="en-US" sz="3200" dirty="0" err="1">
                <a:latin typeface="TW Cen MT"/>
              </a:rPr>
              <a:t>assignbments</a:t>
            </a:r>
            <a:endParaRPr lang="en-US" dirty="0" err="1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</a:schemeClr>
              </a:buClr>
              <a:buSzPts val="3600"/>
            </a:pPr>
            <a:r>
              <a:rPr lang="en-US" sz="3200" dirty="0">
                <a:latin typeface="TW Cen MT"/>
              </a:rPr>
              <a:t>Note that the grades are 60% quizzes, and the way to learn how to solve the problem is to work through the problem sets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</a:schemeClr>
              </a:buClr>
              <a:buSzPts val="3600"/>
            </a:pPr>
            <a:r>
              <a:rPr lang="en-US" sz="3200" dirty="0">
                <a:latin typeface="TW Cen MT"/>
              </a:rPr>
              <a:t>We are going to SPECIFICALLY put problems on the quizzes that test whether you did the assignments yourselves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</a:schemeClr>
              </a:buClr>
              <a:buSzPts val="3600"/>
            </a:pPr>
            <a:r>
              <a:rPr lang="en-US" sz="3200" dirty="0">
                <a:latin typeface="TW Cen MT"/>
              </a:rPr>
              <a:t>The TAs can also help you understand how to work through the problems</a:t>
            </a:r>
            <a:endParaRPr lang="en-US" dirty="0"/>
          </a:p>
          <a:p>
            <a:pPr marL="1066800" lvl="1" indent="-457200" algn="just">
              <a:lnSpc>
                <a:spcPct val="100000"/>
              </a:lnSpc>
              <a:buClr>
                <a:prstClr val="black"/>
              </a:buClr>
              <a:buSzPts val="2400"/>
            </a:pPr>
            <a:endParaRPr lang="en-US" sz="3200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8638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D54FC284-562D-6B85-7DF3-9480812A7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>
            <a:extLst>
              <a:ext uri="{FF2B5EF4-FFF2-40B4-BE49-F238E27FC236}">
                <a16:creationId xmlns:a16="http://schemas.microsoft.com/office/drawing/2014/main" id="{DE95803F-7F08-7413-536A-FE7E2ED123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Generative AI Usage</a:t>
            </a:r>
          </a:p>
        </p:txBody>
      </p:sp>
      <p:sp>
        <p:nvSpPr>
          <p:cNvPr id="315" name="Google Shape;315;p23">
            <a:extLst>
              <a:ext uri="{FF2B5EF4-FFF2-40B4-BE49-F238E27FC236}">
                <a16:creationId xmlns:a16="http://schemas.microsoft.com/office/drawing/2014/main" id="{69C6569E-2802-3116-3AFA-8B3EDF0B19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43400"/>
            <a:ext cx="10515600" cy="460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</a:schemeClr>
              </a:buClr>
              <a:buSzPts val="3600"/>
            </a:pPr>
            <a:r>
              <a:rPr lang="en-US" sz="3200" dirty="0">
                <a:solidFill>
                  <a:srgbClr val="FF0000"/>
                </a:solidFill>
                <a:latin typeface="TW Cen MT"/>
              </a:rPr>
              <a:t>Warning:</a:t>
            </a:r>
            <a:r>
              <a:rPr lang="en-US" sz="3200" dirty="0">
                <a:latin typeface="TW Cen MT"/>
              </a:rPr>
              <a:t> if you use Generative AI to do all of your assignments, you will get a very low quiz grade</a:t>
            </a:r>
            <a:endParaRPr lang="en-US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95000"/>
                </a:schemeClr>
              </a:buClr>
              <a:buSzPts val="3600"/>
            </a:pPr>
            <a:r>
              <a:rPr lang="en-US" sz="3200" dirty="0">
                <a:latin typeface="TW Cen MT"/>
              </a:rPr>
              <a:t>Recall that your final average cannot be more than 10% higher t han your quiz grade</a:t>
            </a:r>
          </a:p>
        </p:txBody>
      </p:sp>
    </p:spTree>
    <p:extLst>
      <p:ext uri="{BB962C8B-B14F-4D97-AF65-F5344CB8AC3E}">
        <p14:creationId xmlns:p14="http://schemas.microsoft.com/office/powerpoint/2010/main" val="94315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Feedback</a:t>
            </a:r>
            <a:endParaRPr/>
          </a:p>
        </p:txBody>
      </p:sp>
      <p:sp>
        <p:nvSpPr>
          <p:cNvPr id="355" name="Google Shape;355;p29"/>
          <p:cNvSpPr txBox="1">
            <a:spLocks noGrp="1"/>
          </p:cNvSpPr>
          <p:nvPr>
            <p:ph type="body" idx="1"/>
          </p:nvPr>
        </p:nvSpPr>
        <p:spPr>
          <a:xfrm>
            <a:off x="838200" y="1903228"/>
            <a:ext cx="10759440" cy="424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We professors are not course dictators, more like civil servants.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We’re open to any suggestion to help you learn.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Let us know!</a:t>
            </a:r>
            <a:endParaRPr sz="3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Char char="•"/>
            </a:pPr>
            <a:r>
              <a:rPr lang="en-US" sz="2800" dirty="0"/>
              <a:t>In person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Char char="•"/>
            </a:pPr>
            <a:r>
              <a:rPr lang="en-US" sz="2800" dirty="0"/>
              <a:t>Anonymous feedback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Char char="•"/>
            </a:pPr>
            <a:r>
              <a:rPr lang="en-US" sz="2800" dirty="0"/>
              <a:t>Course staff email: </a:t>
            </a:r>
            <a:r>
              <a:rPr lang="en-US" sz="2800" u="sng" dirty="0">
                <a:solidFill>
                  <a:schemeClr val="hlink"/>
                </a:solidFill>
                <a:hlinkClick r:id="rId3"/>
              </a:rPr>
              <a:t>cs3100@cshelpdesk.atlassian.net</a:t>
            </a:r>
            <a:r>
              <a:rPr lang="en-US" sz="2800" dirty="0"/>
              <a:t>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Who is your instructor?</a:t>
            </a:r>
            <a:endParaRPr/>
          </a:p>
        </p:txBody>
      </p:sp>
      <p:sp>
        <p:nvSpPr>
          <p:cNvPr id="362" name="Google Shape;362;p31"/>
          <p:cNvSpPr txBox="1">
            <a:spLocks noGrp="1"/>
          </p:cNvSpPr>
          <p:nvPr>
            <p:ph type="body" idx="1"/>
          </p:nvPr>
        </p:nvSpPr>
        <p:spPr>
          <a:xfrm>
            <a:off x="2016050" y="1354667"/>
            <a:ext cx="8839792" cy="50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r>
              <a:rPr lang="en-US" dirty="0"/>
              <a:t>Mark Floryan</a:t>
            </a:r>
            <a:endParaRPr dirty="0"/>
          </a:p>
          <a:p>
            <a:r>
              <a:rPr lang="en-US" dirty="0"/>
              <a:t>Education: Ph.D., Computer Science, University of Massachusetts</a:t>
            </a:r>
            <a:endParaRPr dirty="0"/>
          </a:p>
          <a:p>
            <a:r>
              <a:rPr lang="en-US" dirty="0"/>
              <a:t>Main Research Area: AIED, Intelligent Tutoring Systems, Game Design. These days mostly CS Education stuff 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</a:pPr>
            <a:r>
              <a:rPr lang="en-US" dirty="0"/>
              <a:t>Work History:</a:t>
            </a:r>
            <a:endParaRPr dirty="0"/>
          </a:p>
          <a:p>
            <a:pPr marL="788670" lvl="1" indent="-342900">
              <a:buSzPts val="2400"/>
            </a:pPr>
            <a:r>
              <a:rPr lang="en-US" dirty="0"/>
              <a:t>UVa: I've been here for 12 years</a:t>
            </a:r>
          </a:p>
          <a:p>
            <a:pPr marL="788670" lvl="1" indent="-342900">
              <a:buSzPts val="2400"/>
            </a:pPr>
            <a:r>
              <a:rPr lang="en-US" dirty="0"/>
              <a:t>Game Development: 3 years</a:t>
            </a:r>
            <a:endParaRPr dirty="0"/>
          </a:p>
          <a:p>
            <a:pPr marL="1190625" lvl="2" indent="-285750">
              <a:buSzPts val="2000"/>
            </a:pPr>
            <a:r>
              <a:rPr lang="en-US" dirty="0" err="1"/>
              <a:t>Hitpoint</a:t>
            </a:r>
            <a:r>
              <a:rPr lang="en-US" dirty="0"/>
              <a:t> Studios (Massachusetts)</a:t>
            </a:r>
          </a:p>
          <a:p>
            <a:pPr marL="790575" lvl="1" indent="-342900">
              <a:buSzPts val="2000"/>
            </a:pPr>
            <a:r>
              <a:rPr lang="en-US" dirty="0"/>
              <a:t>Grad Student Researcher</a:t>
            </a:r>
            <a:br>
              <a:rPr lang="en-US" dirty="0"/>
            </a:br>
            <a:r>
              <a:rPr lang="en-US" dirty="0"/>
              <a:t> </a:t>
            </a:r>
          </a:p>
        </p:txBody>
      </p:sp>
      <p:pic>
        <p:nvPicPr>
          <p:cNvPr id="2" name="Picture 1" descr="Disney Fairies Hidden Treasures (Windows) News and Videos">
            <a:extLst>
              <a:ext uri="{FF2B5EF4-FFF2-40B4-BE49-F238E27FC236}">
                <a16:creationId xmlns:a16="http://schemas.microsoft.com/office/drawing/2014/main" id="{55258017-D3A7-E9D2-4807-53C84DEE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890" y="3754694"/>
            <a:ext cx="4544538" cy="25877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f606204d2d_2_4"/>
          <p:cNvSpPr txBox="1">
            <a:spLocks noGrp="1"/>
          </p:cNvSpPr>
          <p:nvPr>
            <p:ph type="title"/>
          </p:nvPr>
        </p:nvSpPr>
        <p:spPr>
          <a:xfrm>
            <a:off x="0" y="319224"/>
            <a:ext cx="121920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Who is your instructor?</a:t>
            </a:r>
            <a:endParaRPr/>
          </a:p>
        </p:txBody>
      </p:sp>
      <p:sp>
        <p:nvSpPr>
          <p:cNvPr id="370" name="Google Shape;370;g2f606204d2d_2_4"/>
          <p:cNvSpPr txBox="1">
            <a:spLocks noGrp="1"/>
          </p:cNvSpPr>
          <p:nvPr>
            <p:ph type="body" idx="1"/>
          </p:nvPr>
        </p:nvSpPr>
        <p:spPr>
          <a:xfrm>
            <a:off x="2029046" y="1507776"/>
            <a:ext cx="7806070" cy="50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Aaron Bloomfield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Education: Ph.D., Computer Science, University of Pennsylvania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Main Research Area: computer science </a:t>
            </a:r>
            <a:br>
              <a:rPr lang="en-US" dirty="0"/>
            </a:br>
            <a:r>
              <a:rPr lang="en-US" dirty="0"/>
              <a:t>education.  Previously: graphics, haptics, </a:t>
            </a:r>
            <a:br>
              <a:rPr lang="en-US" dirty="0"/>
            </a:br>
            <a:r>
              <a:rPr lang="en-US" dirty="0"/>
              <a:t>virtual reality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/>
              <a:t>Has been at UVA for 21 years</a:t>
            </a:r>
            <a:endParaRPr dirty="0"/>
          </a:p>
        </p:txBody>
      </p:sp>
      <p:pic>
        <p:nvPicPr>
          <p:cNvPr id="372" name="Google Shape;372;g2f606204d2d_2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436" y="3103251"/>
            <a:ext cx="4682726" cy="34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 txBox="1">
            <a:spLocks noGrp="1"/>
          </p:cNvSpPr>
          <p:nvPr>
            <p:ph type="title"/>
          </p:nvPr>
        </p:nvSpPr>
        <p:spPr>
          <a:xfrm>
            <a:off x="0" y="3064476"/>
            <a:ext cx="12192000" cy="177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dirty="0"/>
              <a:t>Motivating problems</a:t>
            </a:r>
            <a:endParaRPr dirty="0"/>
          </a:p>
        </p:txBody>
      </p:sp>
      <p:sp>
        <p:nvSpPr>
          <p:cNvPr id="378" name="Google Shape;378;p32"/>
          <p:cNvSpPr txBox="1">
            <a:spLocks noGrp="1"/>
          </p:cNvSpPr>
          <p:nvPr>
            <p:ph type="body" idx="1"/>
          </p:nvPr>
        </p:nvSpPr>
        <p:spPr>
          <a:xfrm>
            <a:off x="831850" y="4959178"/>
            <a:ext cx="10515600" cy="113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313" y="39243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Image result for al khwarizm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7232" y="108332"/>
            <a:ext cx="2248321" cy="300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Image result for edsger dijkst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7937" y="-44182"/>
            <a:ext cx="2295123" cy="306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Image result for alan tur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92" y="1302536"/>
            <a:ext cx="2623331" cy="262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Image result for donald knut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14826" y="4250051"/>
            <a:ext cx="2314574" cy="256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 descr="Image result for stephen coo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53400" y="4672341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descr="Sir Tony Hoare IMG 5125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0020" y="4053301"/>
            <a:ext cx="27051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Image result for ada lovela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56225" y="10668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659468" y="5756850"/>
            <a:ext cx="2063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Tony Hoare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4251684" y="6197026"/>
            <a:ext cx="246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Donald Knuth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8182833" y="6070834"/>
            <a:ext cx="2495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Stephen Cook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175568" y="3339537"/>
            <a:ext cx="2349212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Alan Turing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2460512" y="4746968"/>
            <a:ext cx="2182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Aaron Bloomfield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510675" y="3339525"/>
            <a:ext cx="237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Ada Lovelace</a:t>
            </a:r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454454" y="2835628"/>
            <a:ext cx="1736405" cy="220997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9829615" y="385735"/>
            <a:ext cx="2376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Khwarizmi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8459056" y="3609060"/>
            <a:ext cx="1783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Ray Pettit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0993136" y="4367541"/>
            <a:ext cx="1178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Gauss</a:t>
            </a:r>
            <a:endParaRPr/>
          </a:p>
        </p:txBody>
      </p:sp>
      <p:pic>
        <p:nvPicPr>
          <p:cNvPr id="135" name="Google Shape;135;p3" descr="A person with long hair smiling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62713" y="2607007"/>
            <a:ext cx="2226238" cy="256541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/>
        </p:nvSpPr>
        <p:spPr>
          <a:xfrm>
            <a:off x="6405063" y="4071325"/>
            <a:ext cx="2592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Radia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Perlman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7449779" y="1481811"/>
            <a:ext cx="2638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Edsger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Dijkstra</a:t>
            </a:r>
            <a:endParaRPr/>
          </a:p>
        </p:txBody>
      </p:sp>
      <p:pic>
        <p:nvPicPr>
          <p:cNvPr id="3" name="Picture 2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651B6003-48CD-70BF-2DD3-570647A675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1051" y="2940915"/>
            <a:ext cx="1932053" cy="1855401"/>
          </a:xfrm>
          <a:prstGeom prst="rect">
            <a:avLst/>
          </a:prstGeom>
        </p:spPr>
      </p:pic>
      <p:sp>
        <p:nvSpPr>
          <p:cNvPr id="4" name="Google Shape;136;p3">
            <a:extLst>
              <a:ext uri="{FF2B5EF4-FFF2-40B4-BE49-F238E27FC236}">
                <a16:creationId xmlns:a16="http://schemas.microsoft.com/office/drawing/2014/main" id="{4A9B3875-2E42-BBF9-7FB4-8DAAD4F18B07}"/>
              </a:ext>
            </a:extLst>
          </p:cNvPr>
          <p:cNvSpPr txBox="1"/>
          <p:nvPr/>
        </p:nvSpPr>
        <p:spPr>
          <a:xfrm>
            <a:off x="8537761" y="3773739"/>
            <a:ext cx="25923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Mark</a:t>
            </a:r>
            <a:b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</a:rPr>
            </a:b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Floryan</a:t>
            </a:r>
          </a:p>
        </p:txBody>
      </p:sp>
      <p:sp>
        <p:nvSpPr>
          <p:cNvPr id="2" name="Google Shape;104;p2">
            <a:extLst>
              <a:ext uri="{FF2B5EF4-FFF2-40B4-BE49-F238E27FC236}">
                <a16:creationId xmlns:a16="http://schemas.microsoft.com/office/drawing/2014/main" id="{3C15B9AE-EA3E-B613-8BD6-E7B3B154363C}"/>
              </a:ext>
            </a:extLst>
          </p:cNvPr>
          <p:cNvSpPr txBox="1"/>
          <p:nvPr/>
        </p:nvSpPr>
        <p:spPr>
          <a:xfrm>
            <a:off x="381000" y="108332"/>
            <a:ext cx="6417000" cy="103464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Who’s Who in Algorithms?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f652350f26_0_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1: Map routing</a:t>
            </a:r>
            <a:endParaRPr/>
          </a:p>
        </p:txBody>
      </p:sp>
      <p:sp>
        <p:nvSpPr>
          <p:cNvPr id="386" name="Google Shape;386;g2f652350f26_0_7"/>
          <p:cNvSpPr txBox="1">
            <a:spLocks noGrp="1"/>
          </p:cNvSpPr>
          <p:nvPr>
            <p:ph type="body" idx="1"/>
          </p:nvPr>
        </p:nvSpPr>
        <p:spPr>
          <a:xfrm>
            <a:off x="1316665" y="1670991"/>
            <a:ext cx="2989800" cy="460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How does a GPS program find the shortest path from here to there?</a:t>
            </a: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Notice the three road types</a:t>
            </a:r>
            <a:endParaRPr dirty="0"/>
          </a:p>
        </p:txBody>
      </p:sp>
      <p:pic>
        <p:nvPicPr>
          <p:cNvPr id="388" name="Google Shape;388;g2f652350f26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254" y="1543400"/>
            <a:ext cx="6853846" cy="51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f652350f26_0_1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Map routing</a:t>
            </a:r>
            <a:endParaRPr/>
          </a:p>
        </p:txBody>
      </p:sp>
      <p:sp>
        <p:nvSpPr>
          <p:cNvPr id="395" name="Google Shape;395;g2f652350f26_0_15"/>
          <p:cNvSpPr txBox="1">
            <a:spLocks noGrp="1"/>
          </p:cNvSpPr>
          <p:nvPr>
            <p:ph type="body" idx="1"/>
          </p:nvPr>
        </p:nvSpPr>
        <p:spPr>
          <a:xfrm>
            <a:off x="1032350" y="1354801"/>
            <a:ext cx="4196100" cy="475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One solution:</a:t>
            </a:r>
            <a:endParaRPr dirty="0"/>
          </a:p>
          <a:p>
            <a:pPr marL="457200" lvl="0" indent="-406400" algn="just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Get to a highway</a:t>
            </a:r>
            <a:endParaRPr dirty="0"/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Get as close as you can to the destination on highways</a:t>
            </a:r>
            <a:endParaRPr dirty="0"/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Then as close as you can on main roads</a:t>
            </a:r>
            <a:endParaRPr dirty="0"/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Then arrive via side roads</a:t>
            </a: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But how to find the shortest path on highways?</a:t>
            </a:r>
            <a:endParaRPr dirty="0"/>
          </a:p>
        </p:txBody>
      </p:sp>
      <p:pic>
        <p:nvPicPr>
          <p:cNvPr id="397" name="Google Shape;397;g2f652350f26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450" y="1798175"/>
            <a:ext cx="6767175" cy="42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f652350f26_0_2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Shortest Path</a:t>
            </a:r>
            <a:endParaRPr/>
          </a:p>
        </p:txBody>
      </p:sp>
      <p:sp>
        <p:nvSpPr>
          <p:cNvPr id="404" name="Google Shape;404;g2f652350f26_0_22"/>
          <p:cNvSpPr txBox="1">
            <a:spLocks noGrp="1"/>
          </p:cNvSpPr>
          <p:nvPr>
            <p:ph type="body" idx="1"/>
          </p:nvPr>
        </p:nvSpPr>
        <p:spPr>
          <a:xfrm>
            <a:off x="1288651" y="1519612"/>
            <a:ext cx="6030300" cy="460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Formally: given a weighted graph, what is the shortest path from a start vertex to one (or many) end vertices?</a:t>
            </a: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The solution to the weighted version is Dijkstra’s Shortest Path algorithm</a:t>
            </a: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Similar applications: Internet routing (unweighted version)</a:t>
            </a:r>
            <a:endParaRPr dirty="0"/>
          </a:p>
        </p:txBody>
      </p:sp>
      <p:pic>
        <p:nvPicPr>
          <p:cNvPr id="406" name="Google Shape;406;g2f652350f26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8591" y="1444414"/>
            <a:ext cx="4064550" cy="45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f606204d2d_2_21"/>
          <p:cNvSpPr txBox="1"/>
          <p:nvPr/>
        </p:nvSpPr>
        <p:spPr>
          <a:xfrm>
            <a:off x="1854602" y="2286001"/>
            <a:ext cx="8548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2" name="Google Shape;412;g2f606204d2d_2_21"/>
          <p:cNvSpPr txBox="1">
            <a:spLocks noGrp="1"/>
          </p:cNvSpPr>
          <p:nvPr>
            <p:ph type="title"/>
          </p:nvPr>
        </p:nvSpPr>
        <p:spPr>
          <a:xfrm>
            <a:off x="0" y="-10449"/>
            <a:ext cx="121920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</a:pPr>
            <a:r>
              <a:rPr lang="en-US"/>
              <a:t>Problem 2: Log Cutting</a:t>
            </a:r>
            <a:endParaRPr/>
          </a:p>
        </p:txBody>
      </p:sp>
      <p:sp>
        <p:nvSpPr>
          <p:cNvPr id="413" name="Google Shape;413;g2f606204d2d_2_21"/>
          <p:cNvSpPr txBox="1"/>
          <p:nvPr/>
        </p:nvSpPr>
        <p:spPr>
          <a:xfrm>
            <a:off x="609600" y="1295400"/>
            <a:ext cx="10972800" cy="3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You own a company that gets some item in bulk, and cuts it to customers’ requests</a:t>
            </a:r>
            <a:endParaRPr sz="32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31800" algn="just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Calibri"/>
              <a:buChar char="–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Cloth, pipes, logs, lumber, etc.</a:t>
            </a:r>
            <a:endParaRPr sz="32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Assume you own a series of lengths, and customer orders arrive for a different (smaller) set of lengths</a:t>
            </a:r>
            <a:endParaRPr sz="32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What is the most profitable way to cut the item?</a:t>
            </a:r>
            <a:endParaRPr sz="32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g2f606204d2d_2_21" descr="Image result for log"/>
          <p:cNvPicPr preferRelativeResize="0"/>
          <p:nvPr/>
        </p:nvPicPr>
        <p:blipFill rotWithShape="1">
          <a:blip r:embed="rId3">
            <a:alphaModFix/>
          </a:blip>
          <a:srcRect l="38121" r="37587"/>
          <a:stretch/>
        </p:blipFill>
        <p:spPr>
          <a:xfrm rot="5400000">
            <a:off x="5315803" y="2569976"/>
            <a:ext cx="1407992" cy="5796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g2f606204d2d_2_930" descr="Image result for log"/>
          <p:cNvPicPr preferRelativeResize="0"/>
          <p:nvPr/>
        </p:nvPicPr>
        <p:blipFill rotWithShape="1">
          <a:blip r:embed="rId3">
            <a:alphaModFix/>
          </a:blip>
          <a:srcRect l="38121" r="37587"/>
          <a:stretch/>
        </p:blipFill>
        <p:spPr>
          <a:xfrm rot="5400000">
            <a:off x="5315803" y="2569976"/>
            <a:ext cx="1407992" cy="5796457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2f606204d2d_2_930"/>
          <p:cNvSpPr txBox="1"/>
          <p:nvPr/>
        </p:nvSpPr>
        <p:spPr>
          <a:xfrm>
            <a:off x="1854602" y="1905001"/>
            <a:ext cx="8548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2" name="Google Shape;422;g2f606204d2d_2_930"/>
          <p:cNvSpPr/>
          <p:nvPr/>
        </p:nvSpPr>
        <p:spPr>
          <a:xfrm>
            <a:off x="3352800" y="3505200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23" name="Google Shape;423;g2f606204d2d_2_930"/>
          <p:cNvSpPr/>
          <p:nvPr/>
        </p:nvSpPr>
        <p:spPr>
          <a:xfrm>
            <a:off x="3886200" y="3505200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424" name="Google Shape;424;g2f606204d2d_2_930"/>
          <p:cNvSpPr/>
          <p:nvPr/>
        </p:nvSpPr>
        <p:spPr>
          <a:xfrm>
            <a:off x="4419600" y="3505200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425" name="Google Shape;425;g2f606204d2d_2_930"/>
          <p:cNvSpPr/>
          <p:nvPr/>
        </p:nvSpPr>
        <p:spPr>
          <a:xfrm>
            <a:off x="4953000" y="3505200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426" name="Google Shape;426;g2f606204d2d_2_930"/>
          <p:cNvSpPr/>
          <p:nvPr/>
        </p:nvSpPr>
        <p:spPr>
          <a:xfrm>
            <a:off x="5486400" y="3505200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427" name="Google Shape;427;g2f606204d2d_2_930"/>
          <p:cNvSpPr/>
          <p:nvPr/>
        </p:nvSpPr>
        <p:spPr>
          <a:xfrm>
            <a:off x="6019800" y="3505200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/>
          </a:p>
        </p:txBody>
      </p:sp>
      <p:sp>
        <p:nvSpPr>
          <p:cNvPr id="428" name="Google Shape;428;g2f606204d2d_2_930"/>
          <p:cNvSpPr/>
          <p:nvPr/>
        </p:nvSpPr>
        <p:spPr>
          <a:xfrm>
            <a:off x="6553200" y="3505200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/>
          </a:p>
        </p:txBody>
      </p:sp>
      <p:sp>
        <p:nvSpPr>
          <p:cNvPr id="429" name="Google Shape;429;g2f606204d2d_2_930"/>
          <p:cNvSpPr/>
          <p:nvPr/>
        </p:nvSpPr>
        <p:spPr>
          <a:xfrm>
            <a:off x="7086600" y="3505200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430" name="Google Shape;430;g2f606204d2d_2_930"/>
          <p:cNvSpPr/>
          <p:nvPr/>
        </p:nvSpPr>
        <p:spPr>
          <a:xfrm>
            <a:off x="7620000" y="3505200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  <p:sp>
        <p:nvSpPr>
          <p:cNvPr id="431" name="Google Shape;431;g2f606204d2d_2_930"/>
          <p:cNvSpPr/>
          <p:nvPr/>
        </p:nvSpPr>
        <p:spPr>
          <a:xfrm>
            <a:off x="8153400" y="3505200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432" name="Google Shape;432;g2f606204d2d_2_930"/>
          <p:cNvSpPr txBox="1"/>
          <p:nvPr/>
        </p:nvSpPr>
        <p:spPr>
          <a:xfrm>
            <a:off x="8269257" y="4043149"/>
            <a:ext cx="41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33" name="Google Shape;433;g2f606204d2d_2_930"/>
          <p:cNvSpPr txBox="1"/>
          <p:nvPr/>
        </p:nvSpPr>
        <p:spPr>
          <a:xfrm>
            <a:off x="7735857" y="4027227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34" name="Google Shape;434;g2f606204d2d_2_930"/>
          <p:cNvSpPr txBox="1"/>
          <p:nvPr/>
        </p:nvSpPr>
        <p:spPr>
          <a:xfrm>
            <a:off x="7202457" y="4027227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35" name="Google Shape;435;g2f606204d2d_2_930"/>
          <p:cNvSpPr txBox="1"/>
          <p:nvPr/>
        </p:nvSpPr>
        <p:spPr>
          <a:xfrm>
            <a:off x="6669057" y="4027227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36" name="Google Shape;436;g2f606204d2d_2_930"/>
          <p:cNvSpPr txBox="1"/>
          <p:nvPr/>
        </p:nvSpPr>
        <p:spPr>
          <a:xfrm>
            <a:off x="6135657" y="4027227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37" name="Google Shape;437;g2f606204d2d_2_930"/>
          <p:cNvSpPr txBox="1"/>
          <p:nvPr/>
        </p:nvSpPr>
        <p:spPr>
          <a:xfrm>
            <a:off x="5602257" y="4038600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38" name="Google Shape;438;g2f606204d2d_2_930"/>
          <p:cNvSpPr txBox="1"/>
          <p:nvPr/>
        </p:nvSpPr>
        <p:spPr>
          <a:xfrm>
            <a:off x="5068857" y="4038600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39" name="Google Shape;439;g2f606204d2d_2_930"/>
          <p:cNvSpPr txBox="1"/>
          <p:nvPr/>
        </p:nvSpPr>
        <p:spPr>
          <a:xfrm>
            <a:off x="4535457" y="4027227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40" name="Google Shape;440;g2f606204d2d_2_930"/>
          <p:cNvSpPr txBox="1"/>
          <p:nvPr/>
        </p:nvSpPr>
        <p:spPr>
          <a:xfrm>
            <a:off x="4002057" y="4038600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41" name="Google Shape;441;g2f606204d2d_2_930"/>
          <p:cNvSpPr txBox="1"/>
          <p:nvPr/>
        </p:nvSpPr>
        <p:spPr>
          <a:xfrm>
            <a:off x="3468657" y="4043149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42" name="Google Shape;442;g2f606204d2d_2_930"/>
          <p:cNvSpPr txBox="1"/>
          <p:nvPr/>
        </p:nvSpPr>
        <p:spPr>
          <a:xfrm>
            <a:off x="2466276" y="4050394"/>
            <a:ext cx="8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Length: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43" name="Google Shape;443;g2f606204d2d_2_930"/>
          <p:cNvSpPr txBox="1"/>
          <p:nvPr/>
        </p:nvSpPr>
        <p:spPr>
          <a:xfrm>
            <a:off x="2524743" y="3587250"/>
            <a:ext cx="71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Price: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44" name="Google Shape;444;g2f606204d2d_2_930"/>
          <p:cNvSpPr txBox="1">
            <a:spLocks noGrp="1"/>
          </p:cNvSpPr>
          <p:nvPr>
            <p:ph type="title"/>
          </p:nvPr>
        </p:nvSpPr>
        <p:spPr>
          <a:xfrm>
            <a:off x="0" y="287262"/>
            <a:ext cx="121920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</a:pPr>
            <a:r>
              <a:rPr lang="en-US"/>
              <a:t>Log Cutting</a:t>
            </a:r>
            <a:endParaRPr/>
          </a:p>
        </p:txBody>
      </p:sp>
      <p:sp>
        <p:nvSpPr>
          <p:cNvPr id="445" name="Google Shape;445;g2f606204d2d_2_930"/>
          <p:cNvSpPr txBox="1"/>
          <p:nvPr/>
        </p:nvSpPr>
        <p:spPr>
          <a:xfrm>
            <a:off x="609600" y="1219200"/>
            <a:ext cx="10972800" cy="2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variant of that problem: how to cut the log to maximize profit</a:t>
            </a:r>
            <a:endParaRPr sz="2400" b="0" i="0" u="none" strike="noStrike" cap="none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f606204d2d_2_534"/>
          <p:cNvSpPr txBox="1">
            <a:spLocks noGrp="1"/>
          </p:cNvSpPr>
          <p:nvPr>
            <p:ph type="title"/>
          </p:nvPr>
        </p:nvSpPr>
        <p:spPr>
          <a:xfrm>
            <a:off x="0" y="245400"/>
            <a:ext cx="121920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</a:pPr>
            <a:r>
              <a:rPr lang="en-US"/>
              <a:t>Greedy Algorithm</a:t>
            </a:r>
            <a:endParaRPr/>
          </a:p>
        </p:txBody>
      </p:sp>
      <p:sp>
        <p:nvSpPr>
          <p:cNvPr id="452" name="Google Shape;452;g2f606204d2d_2_534"/>
          <p:cNvSpPr txBox="1"/>
          <p:nvPr/>
        </p:nvSpPr>
        <p:spPr>
          <a:xfrm>
            <a:off x="6758334" y="3927709"/>
            <a:ext cx="229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Greedy:	Lengths: 3, 3</a:t>
            </a:r>
            <a:endParaRPr dirty="0">
              <a:solidFill>
                <a:schemeClr val="accent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	Profit: 52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453" name="Google Shape;453;g2f606204d2d_2_534"/>
          <p:cNvSpPr txBox="1"/>
          <p:nvPr/>
        </p:nvSpPr>
        <p:spPr>
          <a:xfrm>
            <a:off x="6758323" y="474142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Better:	Lengths: 2, 2, 2</a:t>
            </a:r>
            <a:endParaRPr dirty="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	Profit: 54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454" name="Google Shape;454;g2f606204d2d_2_534"/>
          <p:cNvSpPr/>
          <p:nvPr/>
        </p:nvSpPr>
        <p:spPr>
          <a:xfrm>
            <a:off x="33528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55" name="Google Shape;455;g2f606204d2d_2_534"/>
          <p:cNvSpPr/>
          <p:nvPr/>
        </p:nvSpPr>
        <p:spPr>
          <a:xfrm>
            <a:off x="38862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/>
          </a:p>
        </p:txBody>
      </p:sp>
      <p:sp>
        <p:nvSpPr>
          <p:cNvPr id="456" name="Google Shape;456;g2f606204d2d_2_534"/>
          <p:cNvSpPr/>
          <p:nvPr/>
        </p:nvSpPr>
        <p:spPr>
          <a:xfrm>
            <a:off x="44196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/>
          </a:p>
        </p:txBody>
      </p:sp>
      <p:sp>
        <p:nvSpPr>
          <p:cNvPr id="457" name="Google Shape;457;g2f606204d2d_2_534"/>
          <p:cNvSpPr/>
          <p:nvPr/>
        </p:nvSpPr>
        <p:spPr>
          <a:xfrm>
            <a:off x="49530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458" name="Google Shape;458;g2f606204d2d_2_534"/>
          <p:cNvSpPr/>
          <p:nvPr/>
        </p:nvSpPr>
        <p:spPr>
          <a:xfrm>
            <a:off x="54864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r>
            <a:endParaRPr/>
          </a:p>
        </p:txBody>
      </p:sp>
      <p:sp>
        <p:nvSpPr>
          <p:cNvPr id="459" name="Google Shape;459;g2f606204d2d_2_534"/>
          <p:cNvSpPr txBox="1"/>
          <p:nvPr/>
        </p:nvSpPr>
        <p:spPr>
          <a:xfrm>
            <a:off x="5602257" y="45449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60" name="Google Shape;460;g2f606204d2d_2_534"/>
          <p:cNvSpPr txBox="1"/>
          <p:nvPr/>
        </p:nvSpPr>
        <p:spPr>
          <a:xfrm>
            <a:off x="5068857" y="45449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61" name="Google Shape;461;g2f606204d2d_2_534"/>
          <p:cNvSpPr txBox="1"/>
          <p:nvPr/>
        </p:nvSpPr>
        <p:spPr>
          <a:xfrm>
            <a:off x="4535457" y="4533601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62" name="Google Shape;462;g2f606204d2d_2_534"/>
          <p:cNvSpPr txBox="1"/>
          <p:nvPr/>
        </p:nvSpPr>
        <p:spPr>
          <a:xfrm>
            <a:off x="4002057" y="45449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63" name="Google Shape;463;g2f606204d2d_2_534"/>
          <p:cNvSpPr txBox="1"/>
          <p:nvPr/>
        </p:nvSpPr>
        <p:spPr>
          <a:xfrm>
            <a:off x="3468657" y="454952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64" name="Google Shape;464;g2f606204d2d_2_534"/>
          <p:cNvSpPr txBox="1"/>
          <p:nvPr/>
        </p:nvSpPr>
        <p:spPr>
          <a:xfrm>
            <a:off x="2466276" y="4556768"/>
            <a:ext cx="8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Length: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465" name="Google Shape;465;g2f606204d2d_2_534"/>
          <p:cNvSpPr txBox="1"/>
          <p:nvPr/>
        </p:nvSpPr>
        <p:spPr>
          <a:xfrm>
            <a:off x="2429881" y="4093608"/>
            <a:ext cx="71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Price: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66" name="Google Shape;466;g2f606204d2d_2_534"/>
          <p:cNvSpPr/>
          <p:nvPr/>
        </p:nvSpPr>
        <p:spPr>
          <a:xfrm>
            <a:off x="60198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467" name="Google Shape;467;g2f606204d2d_2_534"/>
          <p:cNvSpPr txBox="1"/>
          <p:nvPr/>
        </p:nvSpPr>
        <p:spPr>
          <a:xfrm>
            <a:off x="6135657" y="45449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68" name="Google Shape;468;g2f606204d2d_2_534"/>
          <p:cNvSpPr txBox="1"/>
          <p:nvPr/>
        </p:nvSpPr>
        <p:spPr>
          <a:xfrm>
            <a:off x="2742314" y="1419847"/>
            <a:ext cx="7088372" cy="2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indent="-342900">
              <a:buClr>
                <a:schemeClr val="tx1">
                  <a:lumMod val="95000"/>
                </a:schemeClr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Greedy algorithms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build a solution by picking the best option “right now</a:t>
            </a:r>
            <a:endParaRPr lang="en-US" dirty="0">
              <a:latin typeface="Tw Cen MT" panose="020B0602020104020603"/>
              <a:ea typeface="Calibri"/>
              <a:cs typeface="Calibri"/>
            </a:endParaRPr>
          </a:p>
          <a:p>
            <a:pPr marL="800100" marR="0" lvl="1" indent="-34290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Arial"/>
              <a:buChar char="–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lang="en-US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the most profitable cut first</a:t>
            </a:r>
            <a:endParaRPr lang="en-US"/>
          </a:p>
          <a:p>
            <a: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g2f606204d2d_2_534" descr="Image result for log"/>
          <p:cNvPicPr preferRelativeResize="0"/>
          <p:nvPr/>
        </p:nvPicPr>
        <p:blipFill rotWithShape="1">
          <a:blip r:embed="rId3">
            <a:alphaModFix/>
          </a:blip>
          <a:srcRect l="38121" r="37587"/>
          <a:stretch/>
        </p:blipFill>
        <p:spPr>
          <a:xfrm rot="5400000">
            <a:off x="4537042" y="3621007"/>
            <a:ext cx="831915" cy="342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f606204d2d_2_66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</a:pPr>
            <a:r>
              <a:rPr lang="en-US" dirty="0"/>
              <a:t>Recursive Algorithm</a:t>
            </a:r>
            <a:endParaRPr dirty="0"/>
          </a:p>
        </p:txBody>
      </p:sp>
      <p:sp>
        <p:nvSpPr>
          <p:cNvPr id="476" name="Google Shape;476;g2f606204d2d_2_660"/>
          <p:cNvSpPr txBox="1"/>
          <p:nvPr/>
        </p:nvSpPr>
        <p:spPr>
          <a:xfrm>
            <a:off x="6758334" y="3927709"/>
            <a:ext cx="229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Greedy:	Lengths: 3, 3</a:t>
            </a:r>
            <a:endParaRPr dirty="0">
              <a:solidFill>
                <a:schemeClr val="accent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	Profit: 52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477" name="Google Shape;477;g2f606204d2d_2_660"/>
          <p:cNvSpPr txBox="1"/>
          <p:nvPr/>
        </p:nvSpPr>
        <p:spPr>
          <a:xfrm>
            <a:off x="6758323" y="4741425"/>
            <a:ext cx="274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Better:	Lengths: 2, 2, 2</a:t>
            </a:r>
            <a:endParaRPr dirty="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	Profit: 54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478" name="Google Shape;478;g2f606204d2d_2_660"/>
          <p:cNvSpPr/>
          <p:nvPr/>
        </p:nvSpPr>
        <p:spPr>
          <a:xfrm>
            <a:off x="33528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79" name="Google Shape;479;g2f606204d2d_2_660"/>
          <p:cNvSpPr/>
          <p:nvPr/>
        </p:nvSpPr>
        <p:spPr>
          <a:xfrm>
            <a:off x="38862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/>
          </a:p>
        </p:txBody>
      </p:sp>
      <p:sp>
        <p:nvSpPr>
          <p:cNvPr id="480" name="Google Shape;480;g2f606204d2d_2_660"/>
          <p:cNvSpPr/>
          <p:nvPr/>
        </p:nvSpPr>
        <p:spPr>
          <a:xfrm>
            <a:off x="44196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/>
          </a:p>
        </p:txBody>
      </p:sp>
      <p:sp>
        <p:nvSpPr>
          <p:cNvPr id="481" name="Google Shape;481;g2f606204d2d_2_660"/>
          <p:cNvSpPr/>
          <p:nvPr/>
        </p:nvSpPr>
        <p:spPr>
          <a:xfrm>
            <a:off x="49530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482" name="Google Shape;482;g2f606204d2d_2_660"/>
          <p:cNvSpPr/>
          <p:nvPr/>
        </p:nvSpPr>
        <p:spPr>
          <a:xfrm>
            <a:off x="54864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r>
            <a:endParaRPr/>
          </a:p>
        </p:txBody>
      </p:sp>
      <p:sp>
        <p:nvSpPr>
          <p:cNvPr id="483" name="Google Shape;483;g2f606204d2d_2_660"/>
          <p:cNvSpPr txBox="1"/>
          <p:nvPr/>
        </p:nvSpPr>
        <p:spPr>
          <a:xfrm>
            <a:off x="5602257" y="45449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84" name="Google Shape;484;g2f606204d2d_2_660"/>
          <p:cNvSpPr txBox="1"/>
          <p:nvPr/>
        </p:nvSpPr>
        <p:spPr>
          <a:xfrm>
            <a:off x="5068857" y="45449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85" name="Google Shape;485;g2f606204d2d_2_660"/>
          <p:cNvSpPr txBox="1"/>
          <p:nvPr/>
        </p:nvSpPr>
        <p:spPr>
          <a:xfrm>
            <a:off x="4535457" y="4533601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86" name="Google Shape;486;g2f606204d2d_2_660"/>
          <p:cNvSpPr txBox="1"/>
          <p:nvPr/>
        </p:nvSpPr>
        <p:spPr>
          <a:xfrm>
            <a:off x="4002057" y="45449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87" name="Google Shape;487;g2f606204d2d_2_660"/>
          <p:cNvSpPr txBox="1"/>
          <p:nvPr/>
        </p:nvSpPr>
        <p:spPr>
          <a:xfrm>
            <a:off x="3468657" y="454952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88" name="Google Shape;488;g2f606204d2d_2_660"/>
          <p:cNvSpPr txBox="1"/>
          <p:nvPr/>
        </p:nvSpPr>
        <p:spPr>
          <a:xfrm>
            <a:off x="2466276" y="4556768"/>
            <a:ext cx="8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Length: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489" name="Google Shape;489;g2f606204d2d_2_660"/>
          <p:cNvSpPr txBox="1"/>
          <p:nvPr/>
        </p:nvSpPr>
        <p:spPr>
          <a:xfrm>
            <a:off x="2429881" y="4093608"/>
            <a:ext cx="71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Price:</a:t>
            </a:r>
            <a:endParaRPr lang="en-US" dirty="0"/>
          </a:p>
        </p:txBody>
      </p:sp>
      <p:sp>
        <p:nvSpPr>
          <p:cNvPr id="490" name="Google Shape;490;g2f606204d2d_2_660"/>
          <p:cNvSpPr/>
          <p:nvPr/>
        </p:nvSpPr>
        <p:spPr>
          <a:xfrm>
            <a:off x="6019800" y="40115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491" name="Google Shape;491;g2f606204d2d_2_660"/>
          <p:cNvSpPr txBox="1"/>
          <p:nvPr/>
        </p:nvSpPr>
        <p:spPr>
          <a:xfrm>
            <a:off x="6135657" y="45449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92" name="Google Shape;492;g2f606204d2d_2_660"/>
          <p:cNvSpPr txBox="1"/>
          <p:nvPr/>
        </p:nvSpPr>
        <p:spPr>
          <a:xfrm>
            <a:off x="609600" y="1600200"/>
            <a:ext cx="10972800" cy="2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indent="-342900">
              <a:buClr>
                <a:schemeClr val="tx1">
                  <a:lumMod val="95000"/>
                </a:schemeClr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 recursive algorithm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will try e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very single possibility recursively</a:t>
            </a:r>
            <a:endParaRPr lang="en-US" sz="2800">
              <a:latin typeface="Calibri"/>
              <a:ea typeface="Calibri"/>
              <a:cs typeface="Calibri"/>
              <a:sym typeface="Calibri"/>
            </a:endParaRPr>
          </a:p>
          <a:p>
            <a:pPr marL="800100" lvl="1" indent="-342900">
              <a:buClr>
                <a:srgbClr val="F2F2F2"/>
              </a:buClr>
              <a:buSzPts val="3200"/>
              <a:buFont typeface="Arial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Running times can be exponential (for some recursive algorithms)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800100" marR="0" lvl="1" indent="-34290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Char char="–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But produces a better solution that greedy, just </a:t>
            </a: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sloooooooooow</a:t>
            </a:r>
            <a:endParaRPr sz="2800" dirty="0">
              <a:latin typeface="Calibri"/>
              <a:ea typeface="Calibri"/>
              <a:cs typeface="Calibri"/>
            </a:endParaRPr>
          </a:p>
          <a:p>
            <a: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latin typeface="Calibri"/>
              <a:ea typeface="Calibri"/>
              <a:cs typeface="Calibri"/>
            </a:endParaRPr>
          </a:p>
        </p:txBody>
      </p:sp>
      <p:pic>
        <p:nvPicPr>
          <p:cNvPr id="493" name="Google Shape;493;g2f606204d2d_2_660" descr="Image result for log"/>
          <p:cNvPicPr preferRelativeResize="0"/>
          <p:nvPr/>
        </p:nvPicPr>
        <p:blipFill rotWithShape="1">
          <a:blip r:embed="rId3">
            <a:alphaModFix/>
          </a:blip>
          <a:srcRect l="38121" r="37587"/>
          <a:stretch/>
        </p:blipFill>
        <p:spPr>
          <a:xfrm rot="5400000">
            <a:off x="4537042" y="3621007"/>
            <a:ext cx="831915" cy="342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f606204d2d_2_90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</a:pPr>
            <a:r>
              <a:rPr lang="en-US"/>
              <a:t>Dynamic Programming</a:t>
            </a:r>
            <a:endParaRPr/>
          </a:p>
        </p:txBody>
      </p:sp>
      <p:sp>
        <p:nvSpPr>
          <p:cNvPr id="500" name="Google Shape;500;g2f606204d2d_2_906"/>
          <p:cNvSpPr txBox="1"/>
          <p:nvPr/>
        </p:nvSpPr>
        <p:spPr>
          <a:xfrm>
            <a:off x="6758334" y="4918309"/>
            <a:ext cx="229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Greedy:	Lengths: 3, 3</a:t>
            </a:r>
            <a:endParaRPr dirty="0">
              <a:solidFill>
                <a:schemeClr val="accent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	Profit: 52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01" name="Google Shape;501;g2f606204d2d_2_906"/>
          <p:cNvSpPr txBox="1"/>
          <p:nvPr/>
        </p:nvSpPr>
        <p:spPr>
          <a:xfrm>
            <a:off x="6758324" y="5732025"/>
            <a:ext cx="261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Better:	Lengths: 2, 2, 2</a:t>
            </a:r>
            <a:endParaRPr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	Profit: 54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02" name="Google Shape;502;g2f606204d2d_2_906"/>
          <p:cNvSpPr/>
          <p:nvPr/>
        </p:nvSpPr>
        <p:spPr>
          <a:xfrm>
            <a:off x="3352800" y="50021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03" name="Google Shape;503;g2f606204d2d_2_906"/>
          <p:cNvSpPr/>
          <p:nvPr/>
        </p:nvSpPr>
        <p:spPr>
          <a:xfrm>
            <a:off x="3886200" y="50021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/>
          </a:p>
        </p:txBody>
      </p:sp>
      <p:sp>
        <p:nvSpPr>
          <p:cNvPr id="504" name="Google Shape;504;g2f606204d2d_2_906"/>
          <p:cNvSpPr/>
          <p:nvPr/>
        </p:nvSpPr>
        <p:spPr>
          <a:xfrm>
            <a:off x="4419600" y="50021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/>
          </a:p>
        </p:txBody>
      </p:sp>
      <p:sp>
        <p:nvSpPr>
          <p:cNvPr id="505" name="Google Shape;505;g2f606204d2d_2_906"/>
          <p:cNvSpPr/>
          <p:nvPr/>
        </p:nvSpPr>
        <p:spPr>
          <a:xfrm>
            <a:off x="4953000" y="50021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506" name="Google Shape;506;g2f606204d2d_2_906"/>
          <p:cNvSpPr/>
          <p:nvPr/>
        </p:nvSpPr>
        <p:spPr>
          <a:xfrm>
            <a:off x="5486400" y="50021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r>
            <a:endParaRPr/>
          </a:p>
        </p:txBody>
      </p:sp>
      <p:sp>
        <p:nvSpPr>
          <p:cNvPr id="507" name="Google Shape;507;g2f606204d2d_2_906"/>
          <p:cNvSpPr txBox="1"/>
          <p:nvPr/>
        </p:nvSpPr>
        <p:spPr>
          <a:xfrm>
            <a:off x="5602257" y="55355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08" name="Google Shape;508;g2f606204d2d_2_906"/>
          <p:cNvSpPr txBox="1"/>
          <p:nvPr/>
        </p:nvSpPr>
        <p:spPr>
          <a:xfrm>
            <a:off x="5068857" y="55355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09" name="Google Shape;509;g2f606204d2d_2_906"/>
          <p:cNvSpPr txBox="1"/>
          <p:nvPr/>
        </p:nvSpPr>
        <p:spPr>
          <a:xfrm>
            <a:off x="4535457" y="5524201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10" name="Google Shape;510;g2f606204d2d_2_906"/>
          <p:cNvSpPr txBox="1"/>
          <p:nvPr/>
        </p:nvSpPr>
        <p:spPr>
          <a:xfrm>
            <a:off x="4002057" y="55355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11" name="Google Shape;511;g2f606204d2d_2_906"/>
          <p:cNvSpPr txBox="1"/>
          <p:nvPr/>
        </p:nvSpPr>
        <p:spPr>
          <a:xfrm>
            <a:off x="3468657" y="554012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12" name="Google Shape;512;g2f606204d2d_2_906"/>
          <p:cNvSpPr txBox="1"/>
          <p:nvPr/>
        </p:nvSpPr>
        <p:spPr>
          <a:xfrm>
            <a:off x="2466276" y="5547368"/>
            <a:ext cx="88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Length: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513" name="Google Shape;513;g2f606204d2d_2_906"/>
          <p:cNvSpPr txBox="1"/>
          <p:nvPr/>
        </p:nvSpPr>
        <p:spPr>
          <a:xfrm>
            <a:off x="2429881" y="5084208"/>
            <a:ext cx="71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Price:</a:t>
            </a:r>
            <a:endParaRPr/>
          </a:p>
        </p:txBody>
      </p:sp>
      <p:sp>
        <p:nvSpPr>
          <p:cNvPr id="514" name="Google Shape;514;g2f606204d2d_2_906"/>
          <p:cNvSpPr/>
          <p:nvPr/>
        </p:nvSpPr>
        <p:spPr>
          <a:xfrm>
            <a:off x="6019800" y="5002174"/>
            <a:ext cx="533400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/>
          </a:p>
        </p:txBody>
      </p:sp>
      <p:sp>
        <p:nvSpPr>
          <p:cNvPr id="515" name="Google Shape;515;g2f606204d2d_2_906"/>
          <p:cNvSpPr txBox="1"/>
          <p:nvPr/>
        </p:nvSpPr>
        <p:spPr>
          <a:xfrm>
            <a:off x="6135657" y="5535574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16" name="Google Shape;516;g2f606204d2d_2_906"/>
          <p:cNvSpPr txBox="1"/>
          <p:nvPr/>
        </p:nvSpPr>
        <p:spPr>
          <a:xfrm>
            <a:off x="609600" y="1600200"/>
            <a:ext cx="10972800" cy="30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Dynamic programming (DP)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is like recursion, but it saves previously computed answers</a:t>
            </a:r>
            <a:endParaRPr sz="32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DP Fibonacci (1, 1, 2, 3, 5, 8, 13, …) where </a:t>
            </a:r>
            <a:r>
              <a:rPr lang="en-US" sz="3200" i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F(n)=F(n-1)+F(n-2)</a:t>
            </a:r>
            <a:endParaRPr sz="3200" i="1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Calibri"/>
              <a:buChar char="–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Recursive Fibonacci runs in exponential time</a:t>
            </a:r>
            <a:endParaRPr sz="32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Calibri"/>
              <a:buChar char="–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Dynamic programming Fibonacci runs linear time</a:t>
            </a:r>
            <a:endParaRPr sz="32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Calibri"/>
              <a:buChar char="–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(Formulaic Fibonacci runs in constant time) </a:t>
            </a:r>
            <a:endParaRPr sz="32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g2f606204d2d_2_906" descr="Image result for log"/>
          <p:cNvPicPr preferRelativeResize="0"/>
          <p:nvPr/>
        </p:nvPicPr>
        <p:blipFill rotWithShape="1">
          <a:blip r:embed="rId3">
            <a:alphaModFix/>
          </a:blip>
          <a:srcRect l="38121" r="37587"/>
          <a:stretch/>
        </p:blipFill>
        <p:spPr>
          <a:xfrm rot="5400000">
            <a:off x="4537042" y="4611607"/>
            <a:ext cx="831915" cy="342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f606204d2d_2_1074"/>
          <p:cNvSpPr txBox="1"/>
          <p:nvPr/>
        </p:nvSpPr>
        <p:spPr>
          <a:xfrm>
            <a:off x="1854602" y="2286001"/>
            <a:ext cx="8548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3" name="Google Shape;523;g2f606204d2d_2_1074"/>
          <p:cNvSpPr txBox="1">
            <a:spLocks noGrp="1"/>
          </p:cNvSpPr>
          <p:nvPr>
            <p:ph type="title"/>
          </p:nvPr>
        </p:nvSpPr>
        <p:spPr>
          <a:xfrm>
            <a:off x="0" y="149041"/>
            <a:ext cx="12192000" cy="9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Problem 3: Closest Pair of Points</a:t>
            </a:r>
            <a:endParaRPr dirty="0"/>
          </a:p>
        </p:txBody>
      </p:sp>
      <p:sp>
        <p:nvSpPr>
          <p:cNvPr id="524" name="Google Shape;524;g2f606204d2d_2_1074"/>
          <p:cNvSpPr txBox="1"/>
          <p:nvPr/>
        </p:nvSpPr>
        <p:spPr>
          <a:xfrm>
            <a:off x="631521" y="1193172"/>
            <a:ext cx="3660000" cy="4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ATC (Air Traffic Control) wants to monitor planes that are too close</a:t>
            </a:r>
            <a:endParaRPr sz="32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3200"/>
              <a:buFont typeface="Calibri"/>
              <a:buChar char="•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can do this by finding the two closest planes (points) in the airspace</a:t>
            </a:r>
            <a:endParaRPr sz="32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" name="Google Shape;525;g2f606204d2d_2_10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685" y="1548203"/>
            <a:ext cx="7518001" cy="42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f606204d2d_2_96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Closest Pair of Points</a:t>
            </a:r>
            <a:endParaRPr/>
          </a:p>
        </p:txBody>
      </p:sp>
      <p:sp>
        <p:nvSpPr>
          <p:cNvPr id="532" name="Google Shape;532;g2f606204d2d_2_961"/>
          <p:cNvSpPr/>
          <p:nvPr/>
        </p:nvSpPr>
        <p:spPr>
          <a:xfrm>
            <a:off x="6096000" y="1354801"/>
            <a:ext cx="5181600" cy="5181600"/>
          </a:xfrm>
          <a:prstGeom prst="rect">
            <a:avLst/>
          </a:prstGeom>
          <a:noFill/>
          <a:ln w="12700" cap="flat" cmpd="sng">
            <a:solidFill>
              <a:schemeClr val="tx1">
                <a:lumMod val="9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g2f606204d2d_2_961"/>
          <p:cNvSpPr/>
          <p:nvPr/>
        </p:nvSpPr>
        <p:spPr>
          <a:xfrm>
            <a:off x="6590070" y="1659601"/>
            <a:ext cx="304800" cy="304800"/>
          </a:xfrm>
          <a:prstGeom prst="ellipse">
            <a:avLst/>
          </a:prstGeom>
          <a:solidFill>
            <a:srgbClr val="FFCC66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34" name="Google Shape;534;g2f606204d2d_2_961"/>
          <p:cNvSpPr/>
          <p:nvPr/>
        </p:nvSpPr>
        <p:spPr>
          <a:xfrm>
            <a:off x="9372600" y="1507201"/>
            <a:ext cx="304800" cy="304800"/>
          </a:xfrm>
          <a:prstGeom prst="ellipse">
            <a:avLst/>
          </a:prstGeom>
          <a:solidFill>
            <a:srgbClr val="FFCC66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35" name="Google Shape;535;g2f606204d2d_2_961"/>
          <p:cNvSpPr/>
          <p:nvPr/>
        </p:nvSpPr>
        <p:spPr>
          <a:xfrm>
            <a:off x="6693309" y="5440105"/>
            <a:ext cx="304800" cy="304800"/>
          </a:xfrm>
          <a:prstGeom prst="ellipse">
            <a:avLst/>
          </a:prstGeom>
          <a:solidFill>
            <a:srgbClr val="FFCC66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36" name="Google Shape;536;g2f606204d2d_2_961"/>
          <p:cNvSpPr/>
          <p:nvPr/>
        </p:nvSpPr>
        <p:spPr>
          <a:xfrm>
            <a:off x="10439400" y="2989413"/>
            <a:ext cx="304800" cy="304800"/>
          </a:xfrm>
          <a:prstGeom prst="ellipse">
            <a:avLst/>
          </a:prstGeom>
          <a:solidFill>
            <a:srgbClr val="FFCC66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37" name="Google Shape;537;g2f606204d2d_2_961"/>
          <p:cNvSpPr/>
          <p:nvPr/>
        </p:nvSpPr>
        <p:spPr>
          <a:xfrm>
            <a:off x="7266039" y="2650201"/>
            <a:ext cx="304800" cy="304800"/>
          </a:xfrm>
          <a:prstGeom prst="ellipse">
            <a:avLst/>
          </a:prstGeom>
          <a:solidFill>
            <a:srgbClr val="FFCC66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38" name="Google Shape;538;g2f606204d2d_2_961"/>
          <p:cNvSpPr/>
          <p:nvPr/>
        </p:nvSpPr>
        <p:spPr>
          <a:xfrm>
            <a:off x="8817077" y="3294213"/>
            <a:ext cx="304800" cy="304800"/>
          </a:xfrm>
          <a:prstGeom prst="ellipse">
            <a:avLst/>
          </a:prstGeom>
          <a:solidFill>
            <a:srgbClr val="FFCC66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539" name="Google Shape;539;g2f606204d2d_2_961"/>
          <p:cNvSpPr/>
          <p:nvPr/>
        </p:nvSpPr>
        <p:spPr>
          <a:xfrm>
            <a:off x="7855973" y="4712517"/>
            <a:ext cx="304800" cy="304800"/>
          </a:xfrm>
          <a:prstGeom prst="ellipse">
            <a:avLst/>
          </a:prstGeom>
          <a:solidFill>
            <a:srgbClr val="FFCC66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540" name="Google Shape;540;g2f606204d2d_2_961"/>
          <p:cNvSpPr/>
          <p:nvPr/>
        </p:nvSpPr>
        <p:spPr>
          <a:xfrm>
            <a:off x="9372600" y="5744905"/>
            <a:ext cx="304800" cy="304800"/>
          </a:xfrm>
          <a:prstGeom prst="ellipse">
            <a:avLst/>
          </a:prstGeom>
          <a:solidFill>
            <a:srgbClr val="FFCC66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541" name="Google Shape;541;g2f606204d2d_2_961"/>
          <p:cNvSpPr txBox="1"/>
          <p:nvPr/>
        </p:nvSpPr>
        <p:spPr>
          <a:xfrm>
            <a:off x="1189665" y="1659601"/>
            <a:ext cx="46593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Given: </a:t>
            </a:r>
            <a:r>
              <a:rPr lang="en-US" sz="28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list of points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Return: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pair of points with smallest distance apart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Naive algorithm: consider all possible pairs of points: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Θ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i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 baseline="300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That’s slow; can we do better?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/>
        </p:nvSpPr>
        <p:spPr>
          <a:xfrm>
            <a:off x="595423" y="595423"/>
            <a:ext cx="11295256" cy="589401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Who’s Who in Algorithms?</a:t>
            </a:r>
            <a:endParaRPr sz="4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Euclid – father of geometry, logic, number theory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Al-Khwarizmi – algebra, solution to linear and quadratic equations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Gauss – fundamental theorem of algebra, numeric analysis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 Lovelace – first computer program, more than number crunching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Alan Turing – breaking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Engima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Turing Machine (abstract model of computation) 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Edsger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Dijkstra – structured programming languages, graph algorithms</a:t>
            </a:r>
            <a:endParaRPr sz="2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Tony Hoare – Algol, Hoare logic, null reference, quicksort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Stephen Cook – polynomial time reduction, NP-completeness, proof complexity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Donald Knuth – analysis of algorithms, TAOCP, 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literate programming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Radia Perlman – spanning tree algorithm and protocol (STP), LOGO-</a:t>
            </a:r>
            <a:r>
              <a:rPr lang="en-US" sz="2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Tortis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language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f606204d2d_2_97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4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Closest Pair of Points: Divide and Conquer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369B1A-6364-850A-565B-8F2D1D3547BE}"/>
              </a:ext>
            </a:extLst>
          </p:cNvPr>
          <p:cNvGrpSpPr/>
          <p:nvPr/>
        </p:nvGrpSpPr>
        <p:grpSpPr>
          <a:xfrm>
            <a:off x="5971953" y="1178843"/>
            <a:ext cx="5181684" cy="5186515"/>
            <a:chOff x="5334000" y="1519085"/>
            <a:chExt cx="5181684" cy="5186515"/>
          </a:xfrm>
        </p:grpSpPr>
        <p:sp>
          <p:nvSpPr>
            <p:cNvPr id="548" name="Google Shape;548;g2f606204d2d_2_976"/>
            <p:cNvSpPr/>
            <p:nvPr/>
          </p:nvSpPr>
          <p:spPr>
            <a:xfrm>
              <a:off x="7696200" y="1524000"/>
              <a:ext cx="2819400" cy="5181600"/>
            </a:xfrm>
            <a:prstGeom prst="rect">
              <a:avLst/>
            </a:prstGeom>
            <a:noFill/>
            <a:ln w="1270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g2f606204d2d_2_976"/>
            <p:cNvSpPr/>
            <p:nvPr/>
          </p:nvSpPr>
          <p:spPr>
            <a:xfrm>
              <a:off x="5828070" y="1828800"/>
              <a:ext cx="304800" cy="304800"/>
            </a:xfrm>
            <a:prstGeom prst="ellipse">
              <a:avLst/>
            </a:prstGeom>
            <a:solidFill>
              <a:srgbClr val="FFCC66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550" name="Google Shape;550;g2f606204d2d_2_976"/>
            <p:cNvSpPr/>
            <p:nvPr/>
          </p:nvSpPr>
          <p:spPr>
            <a:xfrm>
              <a:off x="8610600" y="1676400"/>
              <a:ext cx="304800" cy="304800"/>
            </a:xfrm>
            <a:prstGeom prst="ellipse">
              <a:avLst/>
            </a:prstGeom>
            <a:solidFill>
              <a:srgbClr val="FFCC66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551" name="Google Shape;551;g2f606204d2d_2_976"/>
            <p:cNvSpPr/>
            <p:nvPr/>
          </p:nvSpPr>
          <p:spPr>
            <a:xfrm>
              <a:off x="5931309" y="5609304"/>
              <a:ext cx="304800" cy="304800"/>
            </a:xfrm>
            <a:prstGeom prst="ellipse">
              <a:avLst/>
            </a:prstGeom>
            <a:solidFill>
              <a:srgbClr val="FFCC66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552" name="Google Shape;552;g2f606204d2d_2_976"/>
            <p:cNvSpPr/>
            <p:nvPr/>
          </p:nvSpPr>
          <p:spPr>
            <a:xfrm>
              <a:off x="9677400" y="3158612"/>
              <a:ext cx="304800" cy="304800"/>
            </a:xfrm>
            <a:prstGeom prst="ellipse">
              <a:avLst/>
            </a:prstGeom>
            <a:solidFill>
              <a:srgbClr val="FFCC66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553" name="Google Shape;553;g2f606204d2d_2_976"/>
            <p:cNvSpPr/>
            <p:nvPr/>
          </p:nvSpPr>
          <p:spPr>
            <a:xfrm>
              <a:off x="6504039" y="2819400"/>
              <a:ext cx="304800" cy="304800"/>
            </a:xfrm>
            <a:prstGeom prst="ellipse">
              <a:avLst/>
            </a:prstGeom>
            <a:solidFill>
              <a:srgbClr val="FFCC66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  <p:sp>
          <p:nvSpPr>
            <p:cNvPr id="554" name="Google Shape;554;g2f606204d2d_2_976"/>
            <p:cNvSpPr/>
            <p:nvPr/>
          </p:nvSpPr>
          <p:spPr>
            <a:xfrm>
              <a:off x="8055077" y="3463412"/>
              <a:ext cx="304800" cy="304800"/>
            </a:xfrm>
            <a:prstGeom prst="ellipse">
              <a:avLst/>
            </a:prstGeom>
            <a:solidFill>
              <a:srgbClr val="FFCC66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555" name="Google Shape;555;g2f606204d2d_2_976"/>
            <p:cNvSpPr/>
            <p:nvPr/>
          </p:nvSpPr>
          <p:spPr>
            <a:xfrm>
              <a:off x="7093973" y="4881716"/>
              <a:ext cx="304800" cy="304800"/>
            </a:xfrm>
            <a:prstGeom prst="ellipse">
              <a:avLst/>
            </a:prstGeom>
            <a:solidFill>
              <a:srgbClr val="FFCC66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  <p:sp>
          <p:nvSpPr>
            <p:cNvPr id="556" name="Google Shape;556;g2f606204d2d_2_976"/>
            <p:cNvSpPr/>
            <p:nvPr/>
          </p:nvSpPr>
          <p:spPr>
            <a:xfrm>
              <a:off x="8610600" y="5914104"/>
              <a:ext cx="304800" cy="304800"/>
            </a:xfrm>
            <a:prstGeom prst="ellipse">
              <a:avLst/>
            </a:prstGeom>
            <a:solidFill>
              <a:srgbClr val="FFCC66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/>
            </a:p>
          </p:txBody>
        </p:sp>
        <p:sp>
          <p:nvSpPr>
            <p:cNvPr id="557" name="Google Shape;557;g2f606204d2d_2_976"/>
            <p:cNvSpPr/>
            <p:nvPr/>
          </p:nvSpPr>
          <p:spPr>
            <a:xfrm>
              <a:off x="5334000" y="1519085"/>
              <a:ext cx="2209800" cy="5181600"/>
            </a:xfrm>
            <a:prstGeom prst="rect">
              <a:avLst/>
            </a:prstGeom>
            <a:noFill/>
            <a:ln w="12700" cap="flat" cmpd="sng">
              <a:solidFill>
                <a:schemeClr val="tx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g2f606204d2d_2_976"/>
            <p:cNvSpPr txBox="1"/>
            <p:nvPr/>
          </p:nvSpPr>
          <p:spPr>
            <a:xfrm>
              <a:off x="5334000" y="6336268"/>
              <a:ext cx="111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LeftPoints</a:t>
              </a:r>
              <a:endParaRPr sz="1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g2f606204d2d_2_976"/>
            <p:cNvSpPr txBox="1"/>
            <p:nvPr/>
          </p:nvSpPr>
          <p:spPr>
            <a:xfrm>
              <a:off x="9272184" y="6336268"/>
              <a:ext cx="1243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RightPoints</a:t>
              </a:r>
              <a:endParaRPr sz="1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g2f606204d2d_2_976"/>
            <p:cNvSpPr/>
            <p:nvPr/>
          </p:nvSpPr>
          <p:spPr>
            <a:xfrm rot="-1914972">
              <a:off x="5889986" y="1546813"/>
              <a:ext cx="919274" cy="1904468"/>
            </a:xfrm>
            <a:prstGeom prst="ellipse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g2f606204d2d_2_976"/>
            <p:cNvSpPr/>
            <p:nvPr/>
          </p:nvSpPr>
          <p:spPr>
            <a:xfrm rot="-6016498">
              <a:off x="8664372" y="2322776"/>
              <a:ext cx="771980" cy="2302819"/>
            </a:xfrm>
            <a:prstGeom prst="ellipse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g2f606204d2d_2_976"/>
            <p:cNvSpPr/>
            <p:nvPr/>
          </p:nvSpPr>
          <p:spPr>
            <a:xfrm rot="-3369489">
              <a:off x="7636663" y="4353165"/>
              <a:ext cx="816660" cy="2402138"/>
            </a:xfrm>
            <a:prstGeom prst="ellipse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g2f606204d2d_2_976"/>
            <p:cNvSpPr txBox="1"/>
            <p:nvPr/>
          </p:nvSpPr>
          <p:spPr>
            <a:xfrm>
              <a:off x="7810338" y="5292602"/>
              <a:ext cx="469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64" name="Google Shape;564;g2f606204d2d_2_976"/>
          <p:cNvSpPr txBox="1"/>
          <p:nvPr/>
        </p:nvSpPr>
        <p:spPr>
          <a:xfrm>
            <a:off x="1521796" y="1323271"/>
            <a:ext cx="46593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Basic idea: split the area into halves, and then repeat (recurse) on the halves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recombining, only consider the points “close” to the split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Running time: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Θ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i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log </a:t>
            </a:r>
            <a:r>
              <a:rPr lang="en-US" sz="2800" i="1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(Similar to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mergesort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f652350f26_0_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4: Reductions</a:t>
            </a:r>
            <a:endParaRPr/>
          </a:p>
        </p:txBody>
      </p:sp>
      <p:sp>
        <p:nvSpPr>
          <p:cNvPr id="571" name="Google Shape;571;g2f652350f26_0_0"/>
          <p:cNvSpPr txBox="1">
            <a:spLocks noGrp="1"/>
          </p:cNvSpPr>
          <p:nvPr>
            <p:ph type="body" idx="1"/>
          </p:nvPr>
        </p:nvSpPr>
        <p:spPr>
          <a:xfrm>
            <a:off x="880726" y="1415807"/>
            <a:ext cx="5183100" cy="495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Imagine we have a “black box” solution for a problem </a:t>
            </a:r>
            <a:r>
              <a:rPr lang="en-US" b="1" i="1" dirty="0"/>
              <a:t>A</a:t>
            </a:r>
            <a:endParaRPr b="1" i="1" dirty="0"/>
          </a:p>
          <a:p>
            <a:pPr marL="457200" lvl="0" indent="-406400" algn="just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A library routine in a programming language</a:t>
            </a: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How can we adapt that to solve a similar problem </a:t>
            </a:r>
            <a:r>
              <a:rPr lang="en-US" b="1" i="1" dirty="0"/>
              <a:t>B</a:t>
            </a:r>
            <a:r>
              <a:rPr lang="en-US" dirty="0"/>
              <a:t>?</a:t>
            </a: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This is called a </a:t>
            </a:r>
            <a:r>
              <a:rPr lang="en-US" i="1" dirty="0"/>
              <a:t>reduction</a:t>
            </a:r>
            <a:endParaRPr i="1" dirty="0"/>
          </a:p>
          <a:p>
            <a:pPr marL="457200" lvl="0" indent="-406400" algn="just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Converting one problem to another one to use an existing solution</a:t>
            </a:r>
            <a:endParaRPr dirty="0"/>
          </a:p>
        </p:txBody>
      </p:sp>
      <p:pic>
        <p:nvPicPr>
          <p:cNvPr id="573" name="Google Shape;573;g2f652350f2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267" y="1365631"/>
            <a:ext cx="5297208" cy="505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f652350f26_0_3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Semester topics</a:t>
            </a:r>
            <a:endParaRPr/>
          </a:p>
        </p:txBody>
      </p:sp>
      <p:sp>
        <p:nvSpPr>
          <p:cNvPr id="580" name="Google Shape;580;g2f652350f26_0_33"/>
          <p:cNvSpPr txBox="1">
            <a:spLocks noGrp="1"/>
          </p:cNvSpPr>
          <p:nvPr>
            <p:ph type="body" idx="1"/>
          </p:nvPr>
        </p:nvSpPr>
        <p:spPr>
          <a:xfrm>
            <a:off x="2097272" y="1745418"/>
            <a:ext cx="7997456" cy="37409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We’ve seen examples of the five modules this semester: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Graphs (shortest path, Internet routing)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Divide &amp; conquer (closest pair of points, </a:t>
            </a:r>
            <a:r>
              <a:rPr lang="en-US" dirty="0" err="1"/>
              <a:t>mergesort</a:t>
            </a:r>
            <a:r>
              <a:rPr lang="en-US" dirty="0"/>
              <a:t>)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Greedy (shortest path, first take at log cutting)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Dynamic programming (better log cutting solution, Fibonacci)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Reductions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2"/>
          <p:cNvSpPr txBox="1">
            <a:spLocks noGrp="1"/>
          </p:cNvSpPr>
          <p:nvPr>
            <p:ph type="title"/>
          </p:nvPr>
        </p:nvSpPr>
        <p:spPr>
          <a:xfrm>
            <a:off x="0" y="3064476"/>
            <a:ext cx="12192000" cy="177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dirty="0"/>
              <a:t>Next Steps</a:t>
            </a:r>
            <a:endParaRPr dirty="0"/>
          </a:p>
        </p:txBody>
      </p:sp>
      <p:sp>
        <p:nvSpPr>
          <p:cNvPr id="587" name="Google Shape;587;p42"/>
          <p:cNvSpPr txBox="1">
            <a:spLocks noGrp="1"/>
          </p:cNvSpPr>
          <p:nvPr>
            <p:ph type="body" idx="1"/>
          </p:nvPr>
        </p:nvSpPr>
        <p:spPr>
          <a:xfrm>
            <a:off x="831850" y="4959178"/>
            <a:ext cx="10515600" cy="113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0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Review</a:t>
            </a:r>
            <a:endParaRPr/>
          </a:p>
        </p:txBody>
      </p:sp>
      <p:sp>
        <p:nvSpPr>
          <p:cNvPr id="594" name="Google Shape;594;p43"/>
          <p:cNvSpPr txBox="1">
            <a:spLocks noGrp="1"/>
          </p:cNvSpPr>
          <p:nvPr>
            <p:ph type="body" idx="1"/>
          </p:nvPr>
        </p:nvSpPr>
        <p:spPr>
          <a:xfrm>
            <a:off x="1379574" y="1309484"/>
            <a:ext cx="9432851" cy="46090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Next class we will: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800" dirty="0"/>
              <a:t>Review how we analyze algorithms, including</a:t>
            </a:r>
            <a:endParaRPr sz="2800"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sz="2400" dirty="0"/>
              <a:t>Asymptotic notation, order classes, worst-case, etc.</a:t>
            </a:r>
            <a:endParaRPr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800" dirty="0"/>
              <a:t>Remind you how all this works by applying/reviewing it with sorting and searching you did in previous course</a:t>
            </a:r>
            <a:endParaRPr sz="2800"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sz="2400" dirty="0"/>
              <a:t>Sequential search, binary search</a:t>
            </a:r>
            <a:endParaRPr sz="2400"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sz="2400" dirty="0"/>
              <a:t>Sorting: insertion, quicksort, maybe </a:t>
            </a:r>
            <a:r>
              <a:rPr lang="en-US" sz="2400" dirty="0" err="1"/>
              <a:t>mergesort</a:t>
            </a:r>
            <a:endParaRPr sz="24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sz="2800" dirty="0"/>
              <a:t>Review and/or introduce proofs from CS 2120</a:t>
            </a:r>
            <a:endParaRPr sz="2800"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sz="2400" dirty="0"/>
              <a:t>Proof by induction</a:t>
            </a:r>
            <a:endParaRPr sz="2400"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Char char="•"/>
            </a:pPr>
            <a:r>
              <a:rPr lang="en-US" sz="2400" dirty="0"/>
              <a:t>Introduce you to how this can be used for proving algorithm correctness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29410" y="136525"/>
            <a:ext cx="12192000" cy="85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tx1">
                    <a:lumMod val="95000"/>
                  </a:schemeClr>
                </a:solidFill>
              </a:rPr>
              <a:t>A Historic Perspective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51" name="Google Shape;151;p5"/>
          <p:cNvCxnSpPr/>
          <p:nvPr/>
        </p:nvCxnSpPr>
        <p:spPr>
          <a:xfrm>
            <a:off x="457200" y="4076700"/>
            <a:ext cx="11125200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9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2" name="Google Shape;152;p5"/>
          <p:cNvCxnSpPr/>
          <p:nvPr/>
        </p:nvCxnSpPr>
        <p:spPr>
          <a:xfrm>
            <a:off x="1143000" y="3810000"/>
            <a:ext cx="0" cy="53340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9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3" name="Google Shape;153;p5"/>
          <p:cNvCxnSpPr/>
          <p:nvPr/>
        </p:nvCxnSpPr>
        <p:spPr>
          <a:xfrm>
            <a:off x="3482101" y="3810000"/>
            <a:ext cx="0" cy="53340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9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5"/>
          <p:cNvCxnSpPr/>
          <p:nvPr/>
        </p:nvCxnSpPr>
        <p:spPr>
          <a:xfrm>
            <a:off x="5741110" y="3810000"/>
            <a:ext cx="0" cy="53340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9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5" descr="Image result for al khwarizm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050" y="1763835"/>
            <a:ext cx="1378150" cy="184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Image result for ada lovela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5830" y="2123500"/>
            <a:ext cx="1485899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Image result for alan tur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6200" y="4911784"/>
            <a:ext cx="1489016" cy="148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 descr="Image result for edsger dijkstr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72600" y="4899752"/>
            <a:ext cx="1116762" cy="148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 descr="Image result for donald knut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76746" y="4899752"/>
            <a:ext cx="1340599" cy="148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 descr="Image result for stephen cook"/>
          <p:cNvPicPr preferRelativeResize="0"/>
          <p:nvPr/>
        </p:nvPicPr>
        <p:blipFill rotWithShape="1">
          <a:blip r:embed="rId8">
            <a:alphaModFix/>
          </a:blip>
          <a:srcRect l="26369" r="13302" b="2108"/>
          <a:stretch/>
        </p:blipFill>
        <p:spPr>
          <a:xfrm>
            <a:off x="9205594" y="2103001"/>
            <a:ext cx="1220954" cy="148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 descr="Eucli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9951" y="1883003"/>
            <a:ext cx="1146098" cy="172238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689189" y="4419212"/>
            <a:ext cx="9076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300 BC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3195003" y="4419212"/>
            <a:ext cx="5741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800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366253" y="4419212"/>
            <a:ext cx="704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1600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65" name="Google Shape;165;p5"/>
          <p:cNvCxnSpPr/>
          <p:nvPr/>
        </p:nvCxnSpPr>
        <p:spPr>
          <a:xfrm>
            <a:off x="7648263" y="3810000"/>
            <a:ext cx="0" cy="53340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9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5"/>
          <p:cNvSpPr txBox="1"/>
          <p:nvPr/>
        </p:nvSpPr>
        <p:spPr>
          <a:xfrm>
            <a:off x="7273406" y="4419212"/>
            <a:ext cx="704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1800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67" name="Google Shape;167;p5"/>
          <p:cNvCxnSpPr/>
          <p:nvPr/>
        </p:nvCxnSpPr>
        <p:spPr>
          <a:xfrm>
            <a:off x="8846013" y="3810000"/>
            <a:ext cx="0" cy="53340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9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5"/>
          <p:cNvSpPr txBox="1"/>
          <p:nvPr/>
        </p:nvSpPr>
        <p:spPr>
          <a:xfrm>
            <a:off x="8471156" y="4419212"/>
            <a:ext cx="704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1900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770942" y="1452920"/>
            <a:ext cx="7441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Euclid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2971800" y="1452920"/>
            <a:ext cx="14164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Al-Khwarizmi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347016" y="1452920"/>
            <a:ext cx="7425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Gauss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6940408" y="1452920"/>
            <a:ext cx="14157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Ada Lovelace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8977788" y="1575824"/>
            <a:ext cx="14854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Stephen Cook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7820925" y="6488675"/>
            <a:ext cx="13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 Turing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9153400" y="6488675"/>
            <a:ext cx="16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Edsger Dijkstra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10804713" y="6480281"/>
            <a:ext cx="11829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 Knuth</a:t>
            </a:r>
            <a:endParaRPr/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10420" y="1818879"/>
            <a:ext cx="1415701" cy="180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 descr="A person with long hair smiling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01336" y="2103001"/>
            <a:ext cx="1289446" cy="14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10557874" y="1615201"/>
            <a:ext cx="15377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Radia Perlman</a:t>
            </a:r>
            <a:endParaRPr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05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What Is an Algorithm?</a:t>
            </a:r>
            <a:endParaRPr/>
          </a:p>
        </p:txBody>
      </p:sp>
      <p:sp>
        <p:nvSpPr>
          <p:cNvPr id="187" name="Google Shape;187;p6"/>
          <p:cNvSpPr txBox="1">
            <a:spLocks noGrp="1"/>
          </p:cNvSpPr>
          <p:nvPr>
            <p:ph type="body" idx="1"/>
          </p:nvPr>
        </p:nvSpPr>
        <p:spPr>
          <a:xfrm>
            <a:off x="1423876" y="1495659"/>
            <a:ext cx="9344247" cy="415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dirty="0"/>
              <a:t>In mathematics and computer science, an algorithm is </a:t>
            </a:r>
            <a:r>
              <a:rPr lang="en-US" dirty="0">
                <a:solidFill>
                  <a:schemeClr val="accent5"/>
                </a:solidFill>
              </a:rPr>
              <a:t>a finite sequence of well-defined, computer-implementable instructions</a:t>
            </a:r>
            <a:r>
              <a:rPr lang="en-US" dirty="0"/>
              <a:t>, typically to solve a class of problems or to perform a computation. Algorithms are </a:t>
            </a:r>
            <a:r>
              <a:rPr lang="en-US" dirty="0">
                <a:solidFill>
                  <a:schemeClr val="accent5"/>
                </a:solidFill>
              </a:rPr>
              <a:t>unambiguous specifications </a:t>
            </a:r>
            <a:r>
              <a:rPr lang="en-US" dirty="0"/>
              <a:t>for performing calculation, data processing, automated reasoning, and other tasks. [Wikipedia Jan 2020] 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Font typeface="Arial"/>
              <a:buChar char="•"/>
            </a:pPr>
            <a:r>
              <a:rPr lang="en-US" dirty="0"/>
              <a:t>An algorithm is </a:t>
            </a:r>
            <a:r>
              <a:rPr lang="en-US" dirty="0">
                <a:solidFill>
                  <a:schemeClr val="accent5"/>
                </a:solidFill>
              </a:rPr>
              <a:t>a step by step procedure </a:t>
            </a:r>
            <a:r>
              <a:rPr lang="en-US" dirty="0"/>
              <a:t>to solve logical and mathematical problems. [Simple English Wikipedia Aug 2019]</a:t>
            </a:r>
            <a:br>
              <a:rPr lang="en-US" dirty="0"/>
            </a:b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Being </a:t>
            </a:r>
            <a:r>
              <a:rPr lang="en-US" u="sng" dirty="0"/>
              <a:t>unambiguous</a:t>
            </a:r>
            <a:r>
              <a:rPr lang="en-US" dirty="0"/>
              <a:t> is not always easy!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An example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Goals</a:t>
            </a:r>
            <a:endParaRPr/>
          </a:p>
        </p:txBody>
      </p:sp>
      <p:sp>
        <p:nvSpPr>
          <p:cNvPr id="194" name="Google Shape;194;p7"/>
          <p:cNvSpPr txBox="1">
            <a:spLocks noGrp="1"/>
          </p:cNvSpPr>
          <p:nvPr>
            <p:ph type="body" idx="1"/>
          </p:nvPr>
        </p:nvSpPr>
        <p:spPr>
          <a:xfrm>
            <a:off x="838200" y="1894274"/>
            <a:ext cx="10515600" cy="460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Create an awesome learning experience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Instill enthusiasm for problem solving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Give broad perspective on computer science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Have fun!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Co-Instructors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8717627" y="1953858"/>
            <a:ext cx="2864773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Prof. Floryan</a:t>
            </a:r>
            <a:endParaRPr>
              <a:solidFill>
                <a:schemeClr val="tx1">
                  <a:lumMod val="95000"/>
                </a:schemeClr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Rice 203</a:t>
            </a:r>
            <a:endParaRPr sz="240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mrf8t@virginia.edu</a:t>
            </a:r>
            <a:br>
              <a:rPr lang="en-US" sz="24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</a:rPr>
            </a:br>
            <a:br>
              <a:rPr lang="en-US" sz="24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240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Email or Piazza</a:t>
            </a:r>
            <a:endParaRPr sz="240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601912" y="4508647"/>
            <a:ext cx="85344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Office Hours TBD!  Wait for announcement!</a:t>
            </a:r>
            <a:endParaRPr>
              <a:solidFill>
                <a:schemeClr val="tx1">
                  <a:lumMod val="95000"/>
                </a:schemeClr>
              </a:solidFill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See course website for TA office hours</a:t>
            </a:r>
            <a:endParaRPr sz="2800" b="0" i="0" u="none" strike="noStrike" cap="none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cs3100@cshelpdesk.atlassian.net</a:t>
            </a:r>
            <a:r>
              <a:rPr lang="en-US" sz="2800" b="0" i="0" u="none" strike="noStrike" cap="none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3000373" y="1944840"/>
            <a:ext cx="3248027" cy="214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Prof. Bloomfield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Rice 402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aaron@virginia.edu</a:t>
            </a: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Email or Piazza</a:t>
            </a:r>
            <a:endParaRPr sz="24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273" y="1968749"/>
            <a:ext cx="2031325" cy="20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id="{F49353C7-8ADA-3A9B-48E3-18E52A344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743" y="2007577"/>
            <a:ext cx="2035757" cy="20357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Overview of Platforms</a:t>
            </a:r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body" idx="1"/>
          </p:nvPr>
        </p:nvSpPr>
        <p:spPr>
          <a:xfrm>
            <a:off x="2018414" y="1787949"/>
            <a:ext cx="8550349" cy="460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Canvas</a:t>
            </a:r>
            <a:endParaRPr lang="en-US" dirty="0"/>
          </a:p>
          <a:p>
            <a:pPr marL="777875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Font typeface="Arial"/>
              <a:buChar char="•"/>
            </a:pPr>
            <a:r>
              <a:rPr lang="en-US" dirty="0"/>
              <a:t>Mostly for linking to other things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None/>
            </a:pPr>
            <a:r>
              <a:rPr lang="en-US" b="1" dirty="0"/>
              <a:t>Course Webpage</a:t>
            </a:r>
            <a:endParaRPr b="1" dirty="0"/>
          </a:p>
          <a:p>
            <a:pPr marL="777875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Font typeface="Arial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https://uva-cs.github.io/dsa2/</a:t>
            </a:r>
            <a:endParaRPr dirty="0"/>
          </a:p>
          <a:p>
            <a:pPr marL="777875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Font typeface="Arial"/>
              <a:buChar char="•"/>
            </a:pPr>
            <a:r>
              <a:rPr lang="en-US" dirty="0"/>
              <a:t>Contains syllabus, coursework instructions, lecture slides, lecture recordings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None/>
            </a:pPr>
            <a:r>
              <a:rPr lang="en-US" b="1" dirty="0" err="1"/>
              <a:t>Gradescope</a:t>
            </a:r>
            <a:r>
              <a:rPr lang="en-US" b="1" dirty="0"/>
              <a:t> (linked through Canvas)</a:t>
            </a:r>
            <a:endParaRPr dirty="0"/>
          </a:p>
          <a:p>
            <a:pPr marL="777875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  <a:buFont typeface="Arial"/>
              <a:buChar char="•"/>
            </a:pPr>
            <a:r>
              <a:rPr lang="en-US" dirty="0"/>
              <a:t>For submitting all assignments, viewing grades, requesting regrades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800"/>
              <a:buNone/>
            </a:pPr>
            <a:r>
              <a:rPr lang="en-US" b="1" dirty="0"/>
              <a:t>Piazza (available through Canvas)</a:t>
            </a:r>
            <a:endParaRPr b="1" dirty="0"/>
          </a:p>
          <a:p>
            <a:pPr marL="777875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</a:pPr>
            <a:r>
              <a:rPr lang="en-US" dirty="0"/>
              <a:t>For Q&amp;A about content and assignments</a:t>
            </a:r>
            <a:endParaRPr dirty="0"/>
          </a:p>
          <a:p>
            <a:pPr marL="777875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SzPts val="2400"/>
            </a:pPr>
            <a:r>
              <a:rPr lang="en-US" dirty="0"/>
              <a:t>Instructors, TAs and other students read and answer, so ask here rather than email instructors</a:t>
            </a:r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39249</TotalTime>
  <Words>3134</Words>
  <Application>Microsoft Macintosh PowerPoint</Application>
  <PresentationFormat>Widescreen</PresentationFormat>
  <Paragraphs>467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Courier New</vt:lpstr>
      <vt:lpstr>Helvetica Neue Light</vt:lpstr>
      <vt:lpstr>Roboto</vt:lpstr>
      <vt:lpstr>TW Cen MT</vt:lpstr>
      <vt:lpstr>TW Cen MT</vt:lpstr>
      <vt:lpstr>Circuit</vt:lpstr>
      <vt:lpstr>Data Structures and Algorithms 2  Introduction and Logistics</vt:lpstr>
      <vt:lpstr>PowerPoint Presentation</vt:lpstr>
      <vt:lpstr>PowerPoint Presentation</vt:lpstr>
      <vt:lpstr>PowerPoint Presentation</vt:lpstr>
      <vt:lpstr>A Historic Perspective</vt:lpstr>
      <vt:lpstr>What Is an Algorithm?</vt:lpstr>
      <vt:lpstr>Goals</vt:lpstr>
      <vt:lpstr>Co-Instructors</vt:lpstr>
      <vt:lpstr>Overview of Platforms</vt:lpstr>
      <vt:lpstr>Requirements</vt:lpstr>
      <vt:lpstr>Warning</vt:lpstr>
      <vt:lpstr>“Learning Sources”</vt:lpstr>
      <vt:lpstr>Textbook</vt:lpstr>
      <vt:lpstr>Units and Assignments</vt:lpstr>
      <vt:lpstr>Course Learning Objectives</vt:lpstr>
      <vt:lpstr>Grading Breakdown</vt:lpstr>
      <vt:lpstr>Quizzes</vt:lpstr>
      <vt:lpstr>Problem Sets (PSs)</vt:lpstr>
      <vt:lpstr>Programming Assignment (PAs)</vt:lpstr>
      <vt:lpstr>Extension Policy</vt:lpstr>
      <vt:lpstr>Extension Policy</vt:lpstr>
      <vt:lpstr>PS0 – LaTeX Warmup</vt:lpstr>
      <vt:lpstr>Academic Integrity</vt:lpstr>
      <vt:lpstr>Generative AI Usage</vt:lpstr>
      <vt:lpstr>Generative AI Usage</vt:lpstr>
      <vt:lpstr>Feedback</vt:lpstr>
      <vt:lpstr>Who is your instructor?</vt:lpstr>
      <vt:lpstr>Who is your instructor?</vt:lpstr>
      <vt:lpstr>Motivating problems</vt:lpstr>
      <vt:lpstr>Problem 1: Map routing</vt:lpstr>
      <vt:lpstr>Map routing</vt:lpstr>
      <vt:lpstr>Shortest Path</vt:lpstr>
      <vt:lpstr>Problem 2: Log Cutting</vt:lpstr>
      <vt:lpstr>Log Cutting</vt:lpstr>
      <vt:lpstr>Greedy Algorithm</vt:lpstr>
      <vt:lpstr>Recursive Algorithm</vt:lpstr>
      <vt:lpstr>Dynamic Programming</vt:lpstr>
      <vt:lpstr>Problem 3: Closest Pair of Points</vt:lpstr>
      <vt:lpstr>Closest Pair of Points</vt:lpstr>
      <vt:lpstr>Closest Pair of Points: Divide and Conquer</vt:lpstr>
      <vt:lpstr>Problem 4: Reductions</vt:lpstr>
      <vt:lpstr>Semester topics</vt:lpstr>
      <vt:lpstr>Next Steps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388</cp:revision>
  <dcterms:created xsi:type="dcterms:W3CDTF">2023-02-24T14:15:53Z</dcterms:created>
  <dcterms:modified xsi:type="dcterms:W3CDTF">2025-08-25T13:29:15Z</dcterms:modified>
</cp:coreProperties>
</file>