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55"/>
  </p:notesMasterIdLst>
  <p:sldIdLst>
    <p:sldId id="256" r:id="rId2"/>
    <p:sldId id="272" r:id="rId3"/>
    <p:sldId id="258" r:id="rId4"/>
    <p:sldId id="318" r:id="rId5"/>
    <p:sldId id="461" r:id="rId6"/>
    <p:sldId id="362" r:id="rId7"/>
    <p:sldId id="485" r:id="rId8"/>
    <p:sldId id="462" r:id="rId9"/>
    <p:sldId id="486" r:id="rId10"/>
    <p:sldId id="463" r:id="rId11"/>
    <p:sldId id="487" r:id="rId12"/>
    <p:sldId id="511" r:id="rId13"/>
    <p:sldId id="464" r:id="rId14"/>
    <p:sldId id="488" r:id="rId15"/>
    <p:sldId id="489" r:id="rId16"/>
    <p:sldId id="490" r:id="rId17"/>
    <p:sldId id="466" r:id="rId18"/>
    <p:sldId id="467" r:id="rId19"/>
    <p:sldId id="491" r:id="rId20"/>
    <p:sldId id="492" r:id="rId21"/>
    <p:sldId id="493" r:id="rId22"/>
    <p:sldId id="469" r:id="rId23"/>
    <p:sldId id="494" r:id="rId24"/>
    <p:sldId id="470" r:id="rId25"/>
    <p:sldId id="496" r:id="rId26"/>
    <p:sldId id="497" r:id="rId27"/>
    <p:sldId id="498" r:id="rId28"/>
    <p:sldId id="495" r:id="rId29"/>
    <p:sldId id="471" r:id="rId30"/>
    <p:sldId id="472" r:id="rId31"/>
    <p:sldId id="473" r:id="rId32"/>
    <p:sldId id="474" r:id="rId33"/>
    <p:sldId id="499" r:id="rId34"/>
    <p:sldId id="500" r:id="rId35"/>
    <p:sldId id="501" r:id="rId36"/>
    <p:sldId id="502" r:id="rId37"/>
    <p:sldId id="475" r:id="rId38"/>
    <p:sldId id="503" r:id="rId39"/>
    <p:sldId id="476" r:id="rId40"/>
    <p:sldId id="504" r:id="rId41"/>
    <p:sldId id="506" r:id="rId42"/>
    <p:sldId id="507" r:id="rId43"/>
    <p:sldId id="477" r:id="rId44"/>
    <p:sldId id="478" r:id="rId45"/>
    <p:sldId id="363" r:id="rId46"/>
    <p:sldId id="479" r:id="rId47"/>
    <p:sldId id="480" r:id="rId48"/>
    <p:sldId id="508" r:id="rId49"/>
    <p:sldId id="481" r:id="rId50"/>
    <p:sldId id="482" r:id="rId51"/>
    <p:sldId id="509" r:id="rId52"/>
    <p:sldId id="510" r:id="rId53"/>
    <p:sldId id="48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64"/>
    <p:restoredTop sz="94821"/>
  </p:normalViewPr>
  <p:slideViewPr>
    <p:cSldViewPr snapToGrid="0" snapToObjects="1">
      <p:cViewPr varScale="1">
        <p:scale>
          <a:sx n="124" d="100"/>
          <a:sy n="124" d="100"/>
        </p:scale>
        <p:origin x="1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a:ln/>
        </p:spPr>
        <p:txBody>
          <a:bodyPr/>
          <a:lstStyle/>
          <a:p>
            <a:fld id="{51B7C5CC-8735-47F3-8FD6-DF4356A08766}" type="slidenum">
              <a:rPr lang="en-US"/>
              <a:pPr/>
              <a:t>4</a:t>
            </a:fld>
            <a:endParaRPr lang="en-US"/>
          </a:p>
        </p:txBody>
      </p:sp>
      <p:sp>
        <p:nvSpPr>
          <p:cNvPr id="257026" name="Rectangle 2"/>
          <p:cNvSpPr>
            <a:spLocks noGrp="1" noRot="1" noChangeAspect="1" noChangeArrowheads="1" noTextEdit="1"/>
          </p:cNvSpPr>
          <p:nvPr>
            <p:ph type="sldImg"/>
          </p:nvPr>
        </p:nvSpPr>
        <p:spPr>
          <a:xfrm>
            <a:off x="381000" y="687388"/>
            <a:ext cx="6096000" cy="3429000"/>
          </a:xfrm>
          <a:prstGeom prst="rect">
            <a:avLst/>
          </a:prstGeom>
          <a:ln/>
        </p:spPr>
      </p:sp>
      <p:sp>
        <p:nvSpPr>
          <p:cNvPr id="257027" name="Rectangle 3"/>
          <p:cNvSpPr>
            <a:spLocks noGrp="1" noChangeArrowheads="1"/>
          </p:cNvSpPr>
          <p:nvPr>
            <p:ph type="body" idx="1"/>
          </p:nvPr>
        </p:nvSpPr>
        <p:spPr>
          <a:xfrm>
            <a:off x="686099" y="4343704"/>
            <a:ext cx="5485805" cy="4113892"/>
          </a:xfrm>
          <a:prstGeom prst="rect">
            <a:avLst/>
          </a:prstGeom>
        </p:spPr>
        <p:txBody>
          <a:bodyPr/>
          <a:lstStyle/>
          <a:p>
            <a:endParaRPr lang="en-US"/>
          </a:p>
        </p:txBody>
      </p:sp>
    </p:spTree>
    <p:extLst>
      <p:ext uri="{BB962C8B-B14F-4D97-AF65-F5344CB8AC3E}">
        <p14:creationId xmlns:p14="http://schemas.microsoft.com/office/powerpoint/2010/main" val="857418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4347D3-4C9A-C240-8F14-750059DFEEB0}" type="datetimeFigureOut">
              <a:rPr lang="en-US" smtClean="0"/>
              <a:t>10/22/24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10/22/24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10/22/24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10/22/24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10/22/24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10/22/24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347D3-4C9A-C240-8F14-750059DFEEB0}" type="datetimeFigureOut">
              <a:rPr lang="en-US" smtClean="0"/>
              <a:t>10/22/24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347D3-4C9A-C240-8F14-750059DFEEB0}" type="datetimeFigureOut">
              <a:rPr lang="en-US" smtClean="0"/>
              <a:t>10/22/24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347D3-4C9A-C240-8F14-750059DFEEB0}" type="datetimeFigureOut">
              <a:rPr lang="en-US" smtClean="0"/>
              <a:t>10/22/24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347D3-4C9A-C240-8F14-750059DFEEB0}" type="datetimeFigureOut">
              <a:rPr lang="en-US" smtClean="0"/>
              <a:t>10/22/24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347D3-4C9A-C240-8F14-750059DFEEB0}" type="datetimeFigureOut">
              <a:rPr lang="en-US" smtClean="0"/>
              <a:t>10/22/24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10/22/24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4347D3-4C9A-C240-8F14-750059DFEEB0}" type="datetimeFigureOut">
              <a:rPr lang="en-US" smtClean="0"/>
              <a:t>10/22/24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Turing Machines</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Discrete Mathematics and Theory 2</a:t>
            </a:r>
            <a:br>
              <a:rPr lang="en-US" dirty="0"/>
            </a:br>
            <a:r>
              <a:rPr lang="en-US" dirty="0"/>
              <a:t>Mark Floryan</a:t>
            </a:r>
            <a:br>
              <a:rPr lang="en-US" dirty="0"/>
            </a:br>
            <a:br>
              <a:rPr lang="en-US" dirty="0"/>
            </a:br>
            <a:endParaRPr lang="en-US" dirty="0"/>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Formal Definition of TM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068857" y="1536192"/>
                <a:ext cx="5953736" cy="4379976"/>
              </a:xfrm>
              <a:solidFill>
                <a:schemeClr val="tx1">
                  <a:lumMod val="95000"/>
                </a:schemeClr>
              </a:solidFill>
            </p:spPr>
            <p:txBody>
              <a:bodyPr>
                <a:normAutofit/>
              </a:bodyPr>
              <a:lstStyle/>
              <a:p>
                <a:pPr marL="0" indent="0">
                  <a:buNone/>
                </a:pPr>
                <a:r>
                  <a:rPr lang="en-US" sz="1800" dirty="0">
                    <a:solidFill>
                      <a:schemeClr val="bg1"/>
                    </a:solidFill>
                  </a:rPr>
                  <a:t>A </a:t>
                </a:r>
                <a:r>
                  <a:rPr lang="en-US" sz="1800" b="1" i="1" u="sng" dirty="0">
                    <a:solidFill>
                      <a:schemeClr val="bg1"/>
                    </a:solidFill>
                  </a:rPr>
                  <a:t>Turing Machine</a:t>
                </a:r>
                <a:r>
                  <a:rPr lang="en-US" sz="1800" dirty="0">
                    <a:solidFill>
                      <a:schemeClr val="bg1"/>
                    </a:solidFill>
                  </a:rPr>
                  <a:t> is a 7-tuple, </a:t>
                </a:r>
                <a14:m>
                  <m:oMath xmlns:m="http://schemas.openxmlformats.org/officeDocument/2006/math">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Σ</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Γ</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𝛿</m:t>
                        </m:r>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𝑎𝑐𝑐</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𝑟𝑒𝑗</m:t>
                            </m:r>
                          </m:sub>
                        </m:sSub>
                      </m:e>
                    </m:d>
                  </m:oMath>
                </a14:m>
                <a:r>
                  <a:rPr lang="en-US" sz="1800" dirty="0">
                    <a:solidFill>
                      <a:schemeClr val="bg1"/>
                    </a:solidFill>
                  </a:rPr>
                  <a:t>, where </a:t>
                </a:r>
                <a14:m>
                  <m:oMath xmlns:m="http://schemas.openxmlformats.org/officeDocument/2006/math">
                    <m:r>
                      <a:rPr lang="en-US" sz="1800" b="0" i="1" smtClean="0">
                        <a:solidFill>
                          <a:schemeClr val="bg1"/>
                        </a:solidFill>
                        <a:latin typeface="Cambria Math" panose="02040503050406030204" pitchFamily="18" charset="0"/>
                      </a:rPr>
                      <m:t>𝑄</m:t>
                    </m:r>
                  </m:oMath>
                </a14:m>
                <a:r>
                  <a:rPr lang="en-US" sz="1800" dirty="0">
                    <a:solidFill>
                      <a:schemeClr val="bg1"/>
                    </a:solidFill>
                  </a:rPr>
                  <a:t>, </a:t>
                </a:r>
                <a14:m>
                  <m:oMath xmlns:m="http://schemas.openxmlformats.org/officeDocument/2006/math">
                    <m:r>
                      <m:rPr>
                        <m:sty m:val="p"/>
                      </m:rPr>
                      <a:rPr lang="en-US" sz="1800" b="0" i="0" smtClean="0">
                        <a:solidFill>
                          <a:schemeClr val="bg1"/>
                        </a:solidFill>
                        <a:latin typeface="Cambria Math" panose="02040503050406030204" pitchFamily="18" charset="0"/>
                      </a:rPr>
                      <m:t>Σ</m:t>
                    </m:r>
                  </m:oMath>
                </a14:m>
                <a:r>
                  <a:rPr lang="en-US" sz="1800" dirty="0">
                    <a:solidFill>
                      <a:schemeClr val="bg1"/>
                    </a:solidFill>
                  </a:rPr>
                  <a:t>, </a:t>
                </a:r>
                <a14:m>
                  <m:oMath xmlns:m="http://schemas.openxmlformats.org/officeDocument/2006/math">
                    <m:r>
                      <m:rPr>
                        <m:sty m:val="p"/>
                      </m:rPr>
                      <a:rPr lang="en-US" sz="1800" b="0" i="0" smtClean="0">
                        <a:solidFill>
                          <a:schemeClr val="bg1"/>
                        </a:solidFill>
                        <a:latin typeface="Cambria Math" panose="02040503050406030204" pitchFamily="18" charset="0"/>
                      </a:rPr>
                      <m:t>Γ</m:t>
                    </m:r>
                  </m:oMath>
                </a14:m>
                <a:r>
                  <a:rPr lang="en-US" sz="1800" dirty="0">
                    <a:solidFill>
                      <a:schemeClr val="bg1"/>
                    </a:solidFill>
                  </a:rPr>
                  <a:t> are all finite sets and:</a:t>
                </a:r>
              </a:p>
              <a:p>
                <a:pPr marL="457200" indent="-457200">
                  <a:buAutoNum type="arabicPeriod"/>
                </a:pPr>
                <a14:m>
                  <m:oMath xmlns:m="http://schemas.openxmlformats.org/officeDocument/2006/math">
                    <m:r>
                      <a:rPr lang="en-US" sz="1800" b="0" i="1" smtClean="0">
                        <a:solidFill>
                          <a:schemeClr val="bg1"/>
                        </a:solidFill>
                        <a:latin typeface="Cambria Math" panose="02040503050406030204" pitchFamily="18" charset="0"/>
                      </a:rPr>
                      <m:t>𝑄</m:t>
                    </m:r>
                  </m:oMath>
                </a14:m>
                <a:r>
                  <a:rPr lang="en-US" sz="1800" dirty="0">
                    <a:solidFill>
                      <a:schemeClr val="bg1"/>
                    </a:solidFill>
                  </a:rPr>
                  <a:t> is the set of states</a:t>
                </a:r>
              </a:p>
              <a:p>
                <a:pPr marL="457200" indent="-457200">
                  <a:buAutoNum type="arabicPeriod"/>
                </a:pPr>
                <a14:m>
                  <m:oMath xmlns:m="http://schemas.openxmlformats.org/officeDocument/2006/math">
                    <m:r>
                      <m:rPr>
                        <m:sty m:val="p"/>
                      </m:rPr>
                      <a:rPr lang="en-US" sz="1800" b="0" i="0" smtClean="0">
                        <a:solidFill>
                          <a:schemeClr val="bg1"/>
                        </a:solidFill>
                        <a:latin typeface="Cambria Math" panose="02040503050406030204" pitchFamily="18" charset="0"/>
                      </a:rPr>
                      <m:t>Σ</m:t>
                    </m:r>
                  </m:oMath>
                </a14:m>
                <a:r>
                  <a:rPr lang="en-US" sz="1800" dirty="0">
                    <a:solidFill>
                      <a:schemeClr val="bg1"/>
                    </a:solidFill>
                  </a:rPr>
                  <a:t> is the input alphabet not containing the </a:t>
                </a:r>
                <a:r>
                  <a:rPr lang="en-US" sz="1800" b="1" i="1" dirty="0">
                    <a:solidFill>
                      <a:schemeClr val="bg1"/>
                    </a:solidFill>
                  </a:rPr>
                  <a:t>blank symbol</a:t>
                </a:r>
                <a:r>
                  <a:rPr lang="en-US" sz="1800" dirty="0">
                    <a:solidFill>
                      <a:schemeClr val="bg1"/>
                    </a:solidFill>
                  </a:rPr>
                  <a:t> </a:t>
                </a:r>
                <a14:m>
                  <m:oMath xmlns:m="http://schemas.openxmlformats.org/officeDocument/2006/math">
                    <m:r>
                      <a:rPr lang="en-US" sz="1800" b="0" i="1" smtClean="0">
                        <a:solidFill>
                          <a:schemeClr val="bg1"/>
                        </a:solidFill>
                        <a:latin typeface="Cambria Math" panose="02040503050406030204" pitchFamily="18" charset="0"/>
                      </a:rPr>
                      <m:t>⊔</m:t>
                    </m:r>
                  </m:oMath>
                </a14:m>
                <a:endParaRPr lang="en-US" sz="1800" dirty="0">
                  <a:solidFill>
                    <a:schemeClr val="bg1"/>
                  </a:solidFill>
                </a:endParaRPr>
              </a:p>
              <a:p>
                <a:pPr marL="457200" indent="-457200">
                  <a:buAutoNum type="arabicPeriod"/>
                </a:pPr>
                <a14:m>
                  <m:oMath xmlns:m="http://schemas.openxmlformats.org/officeDocument/2006/math">
                    <m:r>
                      <m:rPr>
                        <m:sty m:val="p"/>
                      </m:rPr>
                      <a:rPr lang="en-US" sz="1800" b="0" i="0" smtClean="0">
                        <a:solidFill>
                          <a:schemeClr val="bg1"/>
                        </a:solidFill>
                        <a:latin typeface="Cambria Math" panose="02040503050406030204" pitchFamily="18" charset="0"/>
                      </a:rPr>
                      <m:t>Γ</m:t>
                    </m:r>
                  </m:oMath>
                </a14:m>
                <a:r>
                  <a:rPr lang="en-US" sz="1800" dirty="0">
                    <a:solidFill>
                      <a:schemeClr val="bg1"/>
                    </a:solidFill>
                  </a:rPr>
                  <a:t> is the tape alphabet, where </a:t>
                </a:r>
                <a14:m>
                  <m:oMath xmlns:m="http://schemas.openxmlformats.org/officeDocument/2006/math">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Γ</m:t>
                    </m:r>
                  </m:oMath>
                </a14:m>
                <a:r>
                  <a:rPr lang="en-US" sz="1800" dirty="0">
                    <a:solidFill>
                      <a:schemeClr val="bg1"/>
                    </a:solidFill>
                  </a:rPr>
                  <a:t> and </a:t>
                </a:r>
                <a14:m>
                  <m:oMath xmlns:m="http://schemas.openxmlformats.org/officeDocument/2006/math">
                    <m:r>
                      <m:rPr>
                        <m:sty m:val="p"/>
                      </m:rPr>
                      <a:rPr lang="en-US" sz="1800" b="0" i="0" smtClean="0">
                        <a:solidFill>
                          <a:schemeClr val="bg1"/>
                        </a:solidFill>
                        <a:latin typeface="Cambria Math" panose="02040503050406030204" pitchFamily="18" charset="0"/>
                      </a:rPr>
                      <m:t>Σ</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Γ</m:t>
                    </m:r>
                  </m:oMath>
                </a14:m>
                <a:endParaRPr lang="en-US" sz="1800" dirty="0">
                  <a:solidFill>
                    <a:schemeClr val="bg1"/>
                  </a:solidFill>
                </a:endParaRPr>
              </a:p>
              <a:p>
                <a:pPr marL="457200" indent="-457200">
                  <a:buAutoNum type="arabicPeriod"/>
                </a:pPr>
                <a14:m>
                  <m:oMath xmlns:m="http://schemas.openxmlformats.org/officeDocument/2006/math">
                    <m:r>
                      <a:rPr lang="en-US" sz="1800" b="0" i="1" smtClean="0">
                        <a:solidFill>
                          <a:schemeClr val="bg1"/>
                        </a:solidFill>
                        <a:latin typeface="Cambria Math" panose="02040503050406030204" pitchFamily="18" charset="0"/>
                      </a:rPr>
                      <m:t>𝛿</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Γ</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r>
                      <a:rPr lang="en-US" sz="1800" b="0" i="1" smtClean="0">
                        <a:solidFill>
                          <a:schemeClr val="bg1"/>
                        </a:solidFill>
                        <a:latin typeface="Cambria Math" panose="02040503050406030204" pitchFamily="18" charset="0"/>
                      </a:rPr>
                      <m:t>×</m:t>
                    </m:r>
                    <m:r>
                      <m:rPr>
                        <m:sty m:val="p"/>
                      </m:rPr>
                      <a:rPr lang="en-US" sz="1800" b="0" i="0" smtClean="0">
                        <a:solidFill>
                          <a:schemeClr val="bg1"/>
                        </a:solidFill>
                        <a:latin typeface="Cambria Math" panose="02040503050406030204" pitchFamily="18" charset="0"/>
                      </a:rPr>
                      <m:t>Γ</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𝐿</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𝑅</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𝑆</m:t>
                    </m:r>
                    <m:r>
                      <a:rPr lang="en-US" sz="1800" b="0" i="1" smtClean="0">
                        <a:solidFill>
                          <a:schemeClr val="bg1"/>
                        </a:solidFill>
                        <a:latin typeface="Cambria Math" panose="02040503050406030204" pitchFamily="18" charset="0"/>
                      </a:rPr>
                      <m:t>}</m:t>
                    </m:r>
                  </m:oMath>
                </a14:m>
                <a:r>
                  <a:rPr lang="en-US" sz="1800" dirty="0">
                    <a:solidFill>
                      <a:schemeClr val="bg1"/>
                    </a:solidFill>
                  </a:rPr>
                  <a:t> is the transition function</a:t>
                </a:r>
              </a:p>
              <a:p>
                <a:pPr marL="457200" indent="-457200">
                  <a:buAutoNum type="arabicPeriod"/>
                </a:pP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0</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dirty="0">
                    <a:solidFill>
                      <a:schemeClr val="bg1"/>
                    </a:solidFill>
                  </a:rPr>
                  <a:t> is the start state</a:t>
                </a:r>
              </a:p>
              <a:p>
                <a:pPr marL="457200" indent="-457200">
                  <a:buAutoNum type="arabicPeriod"/>
                </a:pP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𝑎𝑐𝑐</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dirty="0">
                    <a:solidFill>
                      <a:schemeClr val="bg1"/>
                    </a:solidFill>
                  </a:rPr>
                  <a:t> is the accept state</a:t>
                </a:r>
              </a:p>
              <a:p>
                <a:pPr marL="457200" indent="-457200">
                  <a:buAutoNum type="arabicPeriod"/>
                </a:pP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𝑟𝑒𝑗</m:t>
                        </m:r>
                      </m:sub>
                    </m:sSub>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𝑄</m:t>
                    </m:r>
                  </m:oMath>
                </a14:m>
                <a:r>
                  <a:rPr lang="en-US" sz="1800" dirty="0">
                    <a:solidFill>
                      <a:schemeClr val="bg1"/>
                    </a:solidFill>
                  </a:rPr>
                  <a:t> is the reject state, where </a:t>
                </a:r>
                <a14:m>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𝑟𝑒𝑗</m:t>
                        </m:r>
                      </m:sub>
                    </m:sSub>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𝑞</m:t>
                        </m:r>
                      </m:e>
                      <m:sub>
                        <m:r>
                          <a:rPr lang="en-US" sz="1800" b="0" i="1" smtClean="0">
                            <a:solidFill>
                              <a:schemeClr val="bg1"/>
                            </a:solidFill>
                            <a:latin typeface="Cambria Math" panose="02040503050406030204" pitchFamily="18" charset="0"/>
                          </a:rPr>
                          <m:t>𝑎𝑐𝑐</m:t>
                        </m:r>
                      </m:sub>
                    </m:sSub>
                  </m:oMath>
                </a14:m>
                <a:endParaRPr lang="en-US" sz="1800" dirty="0">
                  <a:solidFill>
                    <a:schemeClr val="bg1"/>
                  </a:solidFill>
                </a:endParaRPr>
              </a:p>
            </p:txBody>
          </p:sp>
        </mc:Choice>
        <mc:Fallback>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068857" y="1536192"/>
                <a:ext cx="5953736" cy="4379976"/>
              </a:xfrm>
              <a:blipFill>
                <a:blip r:embed="rId2"/>
                <a:stretch>
                  <a:fillRect l="-1066" r="-213"/>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8711650" y="985962"/>
            <a:ext cx="2335761" cy="1287269"/>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Blank symbol often used to mark special cases, end of input, etc.</a:t>
            </a:r>
          </a:p>
        </p:txBody>
      </p:sp>
      <p:cxnSp>
        <p:nvCxnSpPr>
          <p:cNvPr id="8" name="Straight Connector 7">
            <a:extLst>
              <a:ext uri="{FF2B5EF4-FFF2-40B4-BE49-F238E27FC236}">
                <a16:creationId xmlns:a16="http://schemas.microsoft.com/office/drawing/2014/main" id="{A118656C-CB34-3F4C-956A-CBAFF8924338}"/>
              </a:ext>
            </a:extLst>
          </p:cNvPr>
          <p:cNvCxnSpPr>
            <a:cxnSpLocks/>
            <a:endCxn id="6" idx="1"/>
          </p:cNvCxnSpPr>
          <p:nvPr/>
        </p:nvCxnSpPr>
        <p:spPr>
          <a:xfrm flipV="1">
            <a:off x="7104888" y="1629597"/>
            <a:ext cx="1606762" cy="138792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CC0DA50-12F1-934B-8A58-F9BB67FBCF2F}"/>
              </a:ext>
            </a:extLst>
          </p:cNvPr>
          <p:cNvSpPr txBox="1">
            <a:spLocks/>
          </p:cNvSpPr>
          <p:nvPr/>
        </p:nvSpPr>
        <p:spPr>
          <a:xfrm>
            <a:off x="9366970" y="3360354"/>
            <a:ext cx="2335761" cy="1287269"/>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L, R, S here represent moving the head </a:t>
            </a:r>
            <a:r>
              <a:rPr lang="en-US" sz="1800" b="1" i="1" dirty="0">
                <a:solidFill>
                  <a:schemeClr val="tx1">
                    <a:lumMod val="95000"/>
                  </a:schemeClr>
                </a:solidFill>
              </a:rPr>
              <a:t>left</a:t>
            </a:r>
            <a:r>
              <a:rPr lang="en-US" sz="1800" i="1" dirty="0">
                <a:solidFill>
                  <a:schemeClr val="tx1">
                    <a:lumMod val="95000"/>
                  </a:schemeClr>
                </a:solidFill>
              </a:rPr>
              <a:t> or </a:t>
            </a:r>
            <a:r>
              <a:rPr lang="en-US" sz="1800" b="1" i="1" dirty="0">
                <a:solidFill>
                  <a:schemeClr val="tx1">
                    <a:lumMod val="95000"/>
                  </a:schemeClr>
                </a:solidFill>
              </a:rPr>
              <a:t>right</a:t>
            </a:r>
            <a:r>
              <a:rPr lang="en-US" sz="1800" i="1" dirty="0">
                <a:solidFill>
                  <a:schemeClr val="tx1">
                    <a:lumMod val="95000"/>
                  </a:schemeClr>
                </a:solidFill>
              </a:rPr>
              <a:t> or </a:t>
            </a:r>
            <a:r>
              <a:rPr lang="en-US" sz="1800" b="1" i="1" dirty="0">
                <a:solidFill>
                  <a:schemeClr val="tx1">
                    <a:lumMod val="95000"/>
                  </a:schemeClr>
                </a:solidFill>
              </a:rPr>
              <a:t>staying</a:t>
            </a:r>
            <a:r>
              <a:rPr lang="en-US" sz="1800" i="1" dirty="0">
                <a:solidFill>
                  <a:schemeClr val="tx1">
                    <a:lumMod val="95000"/>
                  </a:schemeClr>
                </a:solidFill>
              </a:rPr>
              <a:t> still</a:t>
            </a:r>
          </a:p>
        </p:txBody>
      </p:sp>
      <p:cxnSp>
        <p:nvCxnSpPr>
          <p:cNvPr id="10" name="Straight Connector 9">
            <a:extLst>
              <a:ext uri="{FF2B5EF4-FFF2-40B4-BE49-F238E27FC236}">
                <a16:creationId xmlns:a16="http://schemas.microsoft.com/office/drawing/2014/main" id="{013BE5E1-2C8F-3D48-BA21-88A14466DF13}"/>
              </a:ext>
            </a:extLst>
          </p:cNvPr>
          <p:cNvCxnSpPr>
            <a:cxnSpLocks/>
          </p:cNvCxnSpPr>
          <p:nvPr/>
        </p:nvCxnSpPr>
        <p:spPr>
          <a:xfrm flipV="1">
            <a:off x="7104888" y="3726180"/>
            <a:ext cx="2262082" cy="1691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FDEF8F5-056F-0548-95D0-6BCEAC1E052A}"/>
              </a:ext>
            </a:extLst>
          </p:cNvPr>
          <p:cNvSpPr txBox="1">
            <a:spLocks/>
          </p:cNvSpPr>
          <p:nvPr/>
        </p:nvSpPr>
        <p:spPr>
          <a:xfrm>
            <a:off x="8577538" y="5272533"/>
            <a:ext cx="2335761" cy="1287269"/>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Note that TMs have one accept and one reject state, and they cannot be equal.</a:t>
            </a:r>
          </a:p>
        </p:txBody>
      </p:sp>
      <p:cxnSp>
        <p:nvCxnSpPr>
          <p:cNvPr id="15" name="Straight Connector 14">
            <a:extLst>
              <a:ext uri="{FF2B5EF4-FFF2-40B4-BE49-F238E27FC236}">
                <a16:creationId xmlns:a16="http://schemas.microsoft.com/office/drawing/2014/main" id="{874962C7-F5CD-BD46-8999-DB8695079CF4}"/>
              </a:ext>
            </a:extLst>
          </p:cNvPr>
          <p:cNvCxnSpPr>
            <a:cxnSpLocks/>
          </p:cNvCxnSpPr>
          <p:nvPr/>
        </p:nvCxnSpPr>
        <p:spPr>
          <a:xfrm>
            <a:off x="7104888" y="5348295"/>
            <a:ext cx="1472650" cy="29355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18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Transition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623336" y="1456913"/>
                <a:ext cx="6365215" cy="576072"/>
              </a:xfrm>
              <a:solidFill>
                <a:schemeClr val="tx1">
                  <a:lumMod val="95000"/>
                </a:schemeClr>
              </a:solidFill>
            </p:spPr>
            <p:txBody>
              <a:bodyPr>
                <a:normAutofit/>
              </a:bodyPr>
              <a:lstStyle/>
              <a:p>
                <a:pPr marL="0" indent="0" algn="ctr">
                  <a:buNone/>
                </a:pPr>
                <a14:m>
                  <m:oMath xmlns:m="http://schemas.openxmlformats.org/officeDocument/2006/math">
                    <m:r>
                      <a:rPr lang="en-US" sz="2200" b="0" i="1" smtClean="0">
                        <a:solidFill>
                          <a:schemeClr val="bg1"/>
                        </a:solidFill>
                        <a:latin typeface="Cambria Math" panose="02040503050406030204" pitchFamily="18" charset="0"/>
                      </a:rPr>
                      <m:t>𝛿</m:t>
                    </m:r>
                    <m:r>
                      <a:rPr lang="en-US" sz="2200" b="0" i="1" smtClean="0">
                        <a:solidFill>
                          <a:schemeClr val="bg1"/>
                        </a:solidFill>
                        <a:latin typeface="Cambria Math" panose="02040503050406030204" pitchFamily="18" charset="0"/>
                      </a:rPr>
                      <m:t>:</m:t>
                    </m:r>
                    <m:r>
                      <a:rPr lang="en-US" sz="2200" b="0" i="1" smtClean="0">
                        <a:solidFill>
                          <a:schemeClr val="bg1"/>
                        </a:solidFill>
                        <a:latin typeface="Cambria Math" panose="02040503050406030204" pitchFamily="18" charset="0"/>
                      </a:rPr>
                      <m:t>𝑄</m:t>
                    </m:r>
                    <m:r>
                      <a:rPr lang="en-US" sz="2200" b="0" i="1" smtClean="0">
                        <a:solidFill>
                          <a:schemeClr val="bg1"/>
                        </a:solidFill>
                        <a:latin typeface="Cambria Math" panose="02040503050406030204" pitchFamily="18" charset="0"/>
                      </a:rPr>
                      <m:t>×</m:t>
                    </m:r>
                    <m:r>
                      <m:rPr>
                        <m:sty m:val="p"/>
                      </m:rPr>
                      <a:rPr lang="en-US" sz="2200" b="0" i="0" smtClean="0">
                        <a:solidFill>
                          <a:schemeClr val="bg1"/>
                        </a:solidFill>
                        <a:latin typeface="Cambria Math" panose="02040503050406030204" pitchFamily="18" charset="0"/>
                      </a:rPr>
                      <m:t>Γ</m:t>
                    </m:r>
                    <m:r>
                      <a:rPr lang="en-US" sz="2200" b="0" i="1" smtClean="0">
                        <a:solidFill>
                          <a:schemeClr val="bg1"/>
                        </a:solidFill>
                        <a:latin typeface="Cambria Math" panose="02040503050406030204" pitchFamily="18" charset="0"/>
                      </a:rPr>
                      <m:t>→</m:t>
                    </m:r>
                    <m:r>
                      <a:rPr lang="en-US" sz="2200" b="0" i="1" smtClean="0">
                        <a:solidFill>
                          <a:schemeClr val="bg1"/>
                        </a:solidFill>
                        <a:latin typeface="Cambria Math" panose="02040503050406030204" pitchFamily="18" charset="0"/>
                      </a:rPr>
                      <m:t>𝑄</m:t>
                    </m:r>
                    <m:r>
                      <a:rPr lang="en-US" sz="2200" b="0" i="1" smtClean="0">
                        <a:solidFill>
                          <a:schemeClr val="bg1"/>
                        </a:solidFill>
                        <a:latin typeface="Cambria Math" panose="02040503050406030204" pitchFamily="18" charset="0"/>
                      </a:rPr>
                      <m:t>×</m:t>
                    </m:r>
                    <m:r>
                      <m:rPr>
                        <m:sty m:val="p"/>
                      </m:rPr>
                      <a:rPr lang="en-US" sz="2200" b="0" i="0" smtClean="0">
                        <a:solidFill>
                          <a:schemeClr val="bg1"/>
                        </a:solidFill>
                        <a:latin typeface="Cambria Math" panose="02040503050406030204" pitchFamily="18" charset="0"/>
                      </a:rPr>
                      <m:t>Γ</m:t>
                    </m:r>
                    <m:r>
                      <a:rPr lang="en-US" sz="2200" b="0" i="1" smtClean="0">
                        <a:solidFill>
                          <a:schemeClr val="bg1"/>
                        </a:solidFill>
                        <a:latin typeface="Cambria Math" panose="02040503050406030204" pitchFamily="18" charset="0"/>
                      </a:rPr>
                      <m:t>×{</m:t>
                    </m:r>
                    <m:r>
                      <a:rPr lang="en-US" sz="2200" b="0" i="1" smtClean="0">
                        <a:solidFill>
                          <a:schemeClr val="bg1"/>
                        </a:solidFill>
                        <a:latin typeface="Cambria Math" panose="02040503050406030204" pitchFamily="18" charset="0"/>
                      </a:rPr>
                      <m:t>𝐿</m:t>
                    </m:r>
                    <m:r>
                      <a:rPr lang="en-US" sz="2200" b="0" i="1" smtClean="0">
                        <a:solidFill>
                          <a:schemeClr val="bg1"/>
                        </a:solidFill>
                        <a:latin typeface="Cambria Math" panose="02040503050406030204" pitchFamily="18" charset="0"/>
                      </a:rPr>
                      <m:t>,</m:t>
                    </m:r>
                    <m:r>
                      <a:rPr lang="en-US" sz="2200" b="0" i="1" smtClean="0">
                        <a:solidFill>
                          <a:schemeClr val="bg1"/>
                        </a:solidFill>
                        <a:latin typeface="Cambria Math" panose="02040503050406030204" pitchFamily="18" charset="0"/>
                      </a:rPr>
                      <m:t>𝑅</m:t>
                    </m:r>
                    <m:r>
                      <a:rPr lang="en-US" sz="2200" b="0" i="1" smtClean="0">
                        <a:solidFill>
                          <a:schemeClr val="bg1"/>
                        </a:solidFill>
                        <a:latin typeface="Cambria Math" panose="02040503050406030204" pitchFamily="18" charset="0"/>
                      </a:rPr>
                      <m:t>,</m:t>
                    </m:r>
                    <m:r>
                      <a:rPr lang="en-US" sz="2200" b="0" i="1" smtClean="0">
                        <a:solidFill>
                          <a:schemeClr val="bg1"/>
                        </a:solidFill>
                        <a:latin typeface="Cambria Math" panose="02040503050406030204" pitchFamily="18" charset="0"/>
                      </a:rPr>
                      <m:t>𝑆</m:t>
                    </m:r>
                    <m:r>
                      <a:rPr lang="en-US" sz="2200" b="0" i="1" smtClean="0">
                        <a:solidFill>
                          <a:schemeClr val="bg1"/>
                        </a:solidFill>
                        <a:latin typeface="Cambria Math" panose="02040503050406030204" pitchFamily="18" charset="0"/>
                      </a:rPr>
                      <m:t>}</m:t>
                    </m:r>
                  </m:oMath>
                </a14:m>
                <a:r>
                  <a:rPr lang="en-US" sz="2200" dirty="0">
                    <a:solidFill>
                      <a:schemeClr val="bg1"/>
                    </a:solidFill>
                  </a:rPr>
                  <a:t> is the transition function</a:t>
                </a: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2623336" y="1456913"/>
                <a:ext cx="6365215" cy="576072"/>
              </a:xfrm>
              <a:blipFill>
                <a:blip r:embed="rId2"/>
                <a:stretch>
                  <a:fillRect b="-2174"/>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838666" y="4156392"/>
            <a:ext cx="4190534" cy="1458024"/>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Where the TM transitions depends on this input. What state the machine is in and what symbol is currently on the tape at the head’s current position.</a:t>
            </a:r>
          </a:p>
          <a:p>
            <a:pPr marL="0" indent="0">
              <a:buFont typeface="Arial" panose="020B0604020202020204" pitchFamily="34" charset="0"/>
              <a:buNone/>
            </a:pPr>
            <a:endParaRPr lang="en-US" sz="1800" i="1" dirty="0">
              <a:solidFill>
                <a:schemeClr val="tx1">
                  <a:lumMod val="95000"/>
                </a:schemeClr>
              </a:solidFill>
            </a:endParaRPr>
          </a:p>
        </p:txBody>
      </p:sp>
      <p:cxnSp>
        <p:nvCxnSpPr>
          <p:cNvPr id="8" name="Straight Connector 7">
            <a:extLst>
              <a:ext uri="{FF2B5EF4-FFF2-40B4-BE49-F238E27FC236}">
                <a16:creationId xmlns:a16="http://schemas.microsoft.com/office/drawing/2014/main" id="{A118656C-CB34-3F4C-956A-CBAFF8924338}"/>
              </a:ext>
            </a:extLst>
          </p:cNvPr>
          <p:cNvCxnSpPr>
            <a:cxnSpLocks/>
          </p:cNvCxnSpPr>
          <p:nvPr/>
        </p:nvCxnSpPr>
        <p:spPr>
          <a:xfrm flipV="1">
            <a:off x="2203704" y="2157984"/>
            <a:ext cx="1353312" cy="199840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95875-C222-D946-8D47-ACD9745CAB22}"/>
              </a:ext>
            </a:extLst>
          </p:cNvPr>
          <p:cNvSpPr txBox="1">
            <a:spLocks/>
          </p:cNvSpPr>
          <p:nvPr/>
        </p:nvSpPr>
        <p:spPr>
          <a:xfrm>
            <a:off x="6477466" y="3688968"/>
            <a:ext cx="4742222" cy="123964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Machine will enter a new state (optional)</a:t>
            </a:r>
            <a:br>
              <a:rPr lang="en-US" sz="1800" i="1" dirty="0">
                <a:solidFill>
                  <a:schemeClr val="tx1">
                    <a:lumMod val="95000"/>
                  </a:schemeClr>
                </a:solidFill>
              </a:rPr>
            </a:br>
            <a:r>
              <a:rPr lang="en-US" sz="1800" i="1" dirty="0">
                <a:solidFill>
                  <a:schemeClr val="tx1">
                    <a:lumMod val="95000"/>
                  </a:schemeClr>
                </a:solidFill>
              </a:rPr>
              <a:t>Machine will write something to the tape (optional)</a:t>
            </a:r>
            <a:br>
              <a:rPr lang="en-US" sz="1800" i="1" dirty="0">
                <a:solidFill>
                  <a:schemeClr val="tx1">
                    <a:lumMod val="95000"/>
                  </a:schemeClr>
                </a:solidFill>
              </a:rPr>
            </a:br>
            <a:r>
              <a:rPr lang="en-US" sz="1800" i="1" dirty="0">
                <a:solidFill>
                  <a:schemeClr val="tx1">
                    <a:lumMod val="95000"/>
                  </a:schemeClr>
                </a:solidFill>
              </a:rPr>
              <a:t>Head will move Left or Right (or S for staying put)</a:t>
            </a:r>
          </a:p>
          <a:p>
            <a:pPr marL="0" indent="0">
              <a:buFont typeface="Arial" panose="020B0604020202020204" pitchFamily="34" charset="0"/>
              <a:buNone/>
            </a:pPr>
            <a:endParaRPr lang="en-US" sz="1800" i="1" dirty="0">
              <a:solidFill>
                <a:schemeClr val="tx1">
                  <a:lumMod val="95000"/>
                </a:schemeClr>
              </a:solidFill>
            </a:endParaRPr>
          </a:p>
        </p:txBody>
      </p:sp>
      <p:cxnSp>
        <p:nvCxnSpPr>
          <p:cNvPr id="12" name="Straight Connector 11">
            <a:extLst>
              <a:ext uri="{FF2B5EF4-FFF2-40B4-BE49-F238E27FC236}">
                <a16:creationId xmlns:a16="http://schemas.microsoft.com/office/drawing/2014/main" id="{8C9BD009-D30B-4148-A845-74E9A2565A1E}"/>
              </a:ext>
            </a:extLst>
          </p:cNvPr>
          <p:cNvCxnSpPr>
            <a:cxnSpLocks/>
          </p:cNvCxnSpPr>
          <p:nvPr/>
        </p:nvCxnSpPr>
        <p:spPr>
          <a:xfrm flipH="1" flipV="1">
            <a:off x="5239512" y="2157984"/>
            <a:ext cx="1783080" cy="147415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417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35008"/>
            <a:ext cx="9905998" cy="554806"/>
          </a:xfrm>
        </p:spPr>
        <p:txBody>
          <a:bodyPr>
            <a:normAutofit fontScale="90000"/>
          </a:bodyPr>
          <a:lstStyle/>
          <a:p>
            <a:pPr algn="ctr"/>
            <a:r>
              <a:rPr lang="en-US" dirty="0"/>
              <a:t>Example Turing Machine</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5751B16-1ACE-B94B-85C7-6F96DDAC8D0A}"/>
                  </a:ext>
                </a:extLst>
              </p:cNvPr>
              <p:cNvSpPr txBox="1">
                <a:spLocks/>
              </p:cNvSpPr>
              <p:nvPr/>
            </p:nvSpPr>
            <p:spPr>
              <a:xfrm>
                <a:off x="1141412" y="549474"/>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Let’s design a Turing Machine to recognize the following language:</a:t>
                </a:r>
                <a:br>
                  <a:rPr lang="en-US" dirty="0">
                    <a:solidFill>
                      <a:schemeClr val="bg1"/>
                    </a:solidFill>
                  </a:rPr>
                </a:b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𝐵</m:t>
                      </m:r>
                      <m:r>
                        <a:rPr lang="en-US" i="1" smtClean="0">
                          <a:solidFill>
                            <a:schemeClr val="bg1"/>
                          </a:solidFill>
                          <a:latin typeface="Cambria Math" panose="02040503050406030204" pitchFamily="18" charset="0"/>
                        </a:rPr>
                        <m:t>=</m:t>
                      </m:r>
                      <m:d>
                        <m:dPr>
                          <m:begChr m:val="{"/>
                          <m:endChr m:val="|"/>
                          <m:ctrlPr>
                            <a:rPr lang="en-US" i="1" smtClean="0">
                              <a:solidFill>
                                <a:schemeClr val="bg1"/>
                              </a:solidFill>
                              <a:latin typeface="Cambria Math" panose="02040503050406030204" pitchFamily="18" charset="0"/>
                            </a:rPr>
                          </m:ctrlPr>
                        </m:dPr>
                        <m:e>
                          <m:r>
                            <a:rPr lang="en-US" i="1" smtClean="0">
                              <a:solidFill>
                                <a:schemeClr val="bg1"/>
                              </a:solidFill>
                              <a:latin typeface="Cambria Math" panose="02040503050406030204" pitchFamily="18" charset="0"/>
                            </a:rPr>
                            <m:t>𝑤</m:t>
                          </m:r>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𝑤</m:t>
                          </m:r>
                          <m:r>
                            <a:rPr lang="en-US" i="1" smtClean="0">
                              <a:solidFill>
                                <a:schemeClr val="bg1"/>
                              </a:solidFill>
                              <a:latin typeface="Cambria Math" panose="02040503050406030204" pitchFamily="18" charset="0"/>
                            </a:rPr>
                            <m:t> </m:t>
                          </m:r>
                        </m:e>
                      </m:d>
                      <m:r>
                        <a:rPr lang="en-US" i="1" smtClean="0">
                          <a:solidFill>
                            <a:schemeClr val="bg1"/>
                          </a:solidFill>
                          <a:latin typeface="Cambria Math" panose="02040503050406030204" pitchFamily="18" charset="0"/>
                        </a:rPr>
                        <m:t> </m:t>
                      </m:r>
                      <m:r>
                        <a:rPr lang="en-US" i="1" smtClean="0">
                          <a:solidFill>
                            <a:schemeClr val="bg1"/>
                          </a:solidFill>
                          <a:latin typeface="Cambria Math" panose="02040503050406030204" pitchFamily="18" charset="0"/>
                        </a:rPr>
                        <m:t>𝑤</m:t>
                      </m:r>
                      <m:r>
                        <a:rPr lang="en-US" i="1" smtClean="0">
                          <a:solidFill>
                            <a:schemeClr val="bg1"/>
                          </a:solidFill>
                          <a:latin typeface="Cambria Math" panose="02040503050406030204" pitchFamily="18" charset="0"/>
                        </a:rPr>
                        <m:t>∈</m:t>
                      </m:r>
                      <m:sSup>
                        <m:sSupPr>
                          <m:ctrlPr>
                            <a:rPr lang="en-US" i="1" smtClean="0">
                              <a:solidFill>
                                <a:schemeClr val="bg1"/>
                              </a:solidFill>
                              <a:latin typeface="Cambria Math" panose="02040503050406030204" pitchFamily="18" charset="0"/>
                            </a:rPr>
                          </m:ctrlPr>
                        </m:sSupPr>
                        <m:e>
                          <m:d>
                            <m:dPr>
                              <m:begChr m:val="{"/>
                              <m:endChr m:val="}"/>
                              <m:ctrlPr>
                                <a:rPr lang="en-US" i="1" smtClean="0">
                                  <a:solidFill>
                                    <a:schemeClr val="bg1"/>
                                  </a:solidFill>
                                  <a:latin typeface="Cambria Math" panose="02040503050406030204" pitchFamily="18" charset="0"/>
                                </a:rPr>
                              </m:ctrlPr>
                            </m:dPr>
                            <m:e>
                              <m:r>
                                <a:rPr lang="en-US" i="1" smtClean="0">
                                  <a:solidFill>
                                    <a:schemeClr val="bg1"/>
                                  </a:solidFill>
                                  <a:latin typeface="Cambria Math" panose="02040503050406030204" pitchFamily="18" charset="0"/>
                                </a:rPr>
                                <m:t>0,1</m:t>
                              </m:r>
                            </m:e>
                          </m:d>
                        </m:e>
                        <m:sup>
                          <m:r>
                            <a:rPr lang="en-US" i="1" smtClean="0">
                              <a:solidFill>
                                <a:schemeClr val="bg1"/>
                              </a:solidFill>
                              <a:latin typeface="Cambria Math" panose="02040503050406030204" pitchFamily="18" charset="0"/>
                            </a:rPr>
                            <m:t>∗</m:t>
                          </m:r>
                        </m:sup>
                      </m:sSup>
                      <m:r>
                        <a:rPr lang="en-US"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8" name="Content Placeholder 2">
                <a:extLst>
                  <a:ext uri="{FF2B5EF4-FFF2-40B4-BE49-F238E27FC236}">
                    <a16:creationId xmlns:a16="http://schemas.microsoft.com/office/drawing/2014/main" id="{D5751B16-1ACE-B94B-85C7-6F96DDAC8D0A}"/>
                  </a:ext>
                </a:extLst>
              </p:cNvPr>
              <p:cNvSpPr txBox="1">
                <a:spLocks noRot="1" noChangeAspect="1" noMove="1" noResize="1" noEditPoints="1" noAdjustHandles="1" noChangeArrowheads="1" noChangeShapeType="1" noTextEdit="1"/>
              </p:cNvSpPr>
              <p:nvPr/>
            </p:nvSpPr>
            <p:spPr>
              <a:xfrm>
                <a:off x="1141412" y="549474"/>
                <a:ext cx="9905999" cy="1089328"/>
              </a:xfrm>
              <a:prstGeom prst="rect">
                <a:avLst/>
              </a:prstGeom>
              <a:blipFill>
                <a:blip r:embed="rId2"/>
                <a:stretch>
                  <a:fillRect l="-896"/>
                </a:stretch>
              </a:blipFill>
            </p:spPr>
            <p:txBody>
              <a:bodyPr/>
              <a:lstStyle/>
              <a:p>
                <a:r>
                  <a:rPr lang="en-US">
                    <a:noFill/>
                  </a:rPr>
                  <a:t> </a:t>
                </a:r>
              </a:p>
            </p:txBody>
          </p:sp>
        </mc:Fallback>
      </mc:AlternateContent>
      <p:grpSp>
        <p:nvGrpSpPr>
          <p:cNvPr id="135" name="Group 134">
            <a:extLst>
              <a:ext uri="{FF2B5EF4-FFF2-40B4-BE49-F238E27FC236}">
                <a16:creationId xmlns:a16="http://schemas.microsoft.com/office/drawing/2014/main" id="{AEA48D91-EF5E-E84C-A6AE-0C8EB1AB1458}"/>
              </a:ext>
            </a:extLst>
          </p:cNvPr>
          <p:cNvGrpSpPr/>
          <p:nvPr/>
        </p:nvGrpSpPr>
        <p:grpSpPr>
          <a:xfrm>
            <a:off x="782961" y="1798870"/>
            <a:ext cx="10579101" cy="4943097"/>
            <a:chOff x="339364" y="1889400"/>
            <a:chExt cx="10579101" cy="4943097"/>
          </a:xfrm>
        </p:grpSpPr>
        <p:sp>
          <p:nvSpPr>
            <p:cNvPr id="9" name="Oval 8">
              <a:extLst>
                <a:ext uri="{FF2B5EF4-FFF2-40B4-BE49-F238E27FC236}">
                  <a16:creationId xmlns:a16="http://schemas.microsoft.com/office/drawing/2014/main" id="{9C835DFA-800B-A045-BE7B-B591DFA75DD0}"/>
                </a:ext>
              </a:extLst>
            </p:cNvPr>
            <p:cNvSpPr/>
            <p:nvPr/>
          </p:nvSpPr>
          <p:spPr>
            <a:xfrm>
              <a:off x="4362251" y="2847379"/>
              <a:ext cx="700134" cy="65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Find #</a:t>
              </a:r>
            </a:p>
          </p:txBody>
        </p:sp>
        <p:sp>
          <p:nvSpPr>
            <p:cNvPr id="11" name="Oval 10">
              <a:extLst>
                <a:ext uri="{FF2B5EF4-FFF2-40B4-BE49-F238E27FC236}">
                  <a16:creationId xmlns:a16="http://schemas.microsoft.com/office/drawing/2014/main" id="{4B433CC3-4A85-5E49-918B-15A8F7640C3C}"/>
                </a:ext>
              </a:extLst>
            </p:cNvPr>
            <p:cNvSpPr/>
            <p:nvPr/>
          </p:nvSpPr>
          <p:spPr>
            <a:xfrm>
              <a:off x="7538502" y="2847379"/>
              <a:ext cx="771056" cy="65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Find 0</a:t>
              </a:r>
            </a:p>
          </p:txBody>
        </p:sp>
        <p:sp>
          <p:nvSpPr>
            <p:cNvPr id="15" name="Oval 14">
              <a:extLst>
                <a:ext uri="{FF2B5EF4-FFF2-40B4-BE49-F238E27FC236}">
                  <a16:creationId xmlns:a16="http://schemas.microsoft.com/office/drawing/2014/main" id="{9770BD2F-01FA-8247-97E4-ACFB569D481B}"/>
                </a:ext>
              </a:extLst>
            </p:cNvPr>
            <p:cNvSpPr/>
            <p:nvPr/>
          </p:nvSpPr>
          <p:spPr>
            <a:xfrm>
              <a:off x="10266615" y="4123453"/>
              <a:ext cx="651850" cy="65185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ysClr val="windowText" lastClr="000000"/>
                  </a:solidFill>
                </a:rPr>
                <a:t>REJ</a:t>
              </a:r>
            </a:p>
          </p:txBody>
        </p:sp>
        <p:sp>
          <p:nvSpPr>
            <p:cNvPr id="16" name="Oval 15">
              <a:extLst>
                <a:ext uri="{FF2B5EF4-FFF2-40B4-BE49-F238E27FC236}">
                  <a16:creationId xmlns:a16="http://schemas.microsoft.com/office/drawing/2014/main" id="{3A1AA4BD-42D6-814B-9B84-6567F43D6D72}"/>
                </a:ext>
              </a:extLst>
            </p:cNvPr>
            <p:cNvSpPr/>
            <p:nvPr/>
          </p:nvSpPr>
          <p:spPr>
            <a:xfrm>
              <a:off x="339364" y="2794315"/>
              <a:ext cx="707677" cy="65185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ysClr val="windowText" lastClr="000000"/>
                  </a:solidFill>
                </a:rPr>
                <a:t>ACC</a:t>
              </a:r>
            </a:p>
          </p:txBody>
        </p:sp>
        <p:sp>
          <p:nvSpPr>
            <p:cNvPr id="3" name="Oval 2">
              <a:extLst>
                <a:ext uri="{FF2B5EF4-FFF2-40B4-BE49-F238E27FC236}">
                  <a16:creationId xmlns:a16="http://schemas.microsoft.com/office/drawing/2014/main" id="{64973D0B-5324-6A4D-A5DC-F21F290D8479}"/>
                </a:ext>
              </a:extLst>
            </p:cNvPr>
            <p:cNvSpPr/>
            <p:nvPr/>
          </p:nvSpPr>
          <p:spPr>
            <a:xfrm>
              <a:off x="2534963" y="4218914"/>
              <a:ext cx="651850" cy="65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ysClr val="windowText" lastClr="000000"/>
                  </a:solidFill>
                </a:rPr>
                <a:t>Mv</a:t>
              </a:r>
              <a:r>
                <a:rPr lang="en-US" sz="1400" dirty="0">
                  <a:solidFill>
                    <a:sysClr val="windowText" lastClr="000000"/>
                  </a:solidFill>
                </a:rPr>
                <a:t> </a:t>
              </a:r>
              <a:r>
                <a:rPr lang="en-US" sz="1400" dirty="0" err="1">
                  <a:solidFill>
                    <a:sysClr val="windowText" lastClr="000000"/>
                  </a:solidFill>
                </a:rPr>
                <a:t>Rt</a:t>
              </a:r>
              <a:endParaRPr lang="en-US" sz="1400" dirty="0">
                <a:solidFill>
                  <a:sysClr val="windowText" lastClr="000000"/>
                </a:solidFill>
              </a:endParaRPr>
            </a:p>
          </p:txBody>
        </p:sp>
        <p:cxnSp>
          <p:nvCxnSpPr>
            <p:cNvPr id="18" name="Elbow Connector 17">
              <a:extLst>
                <a:ext uri="{FF2B5EF4-FFF2-40B4-BE49-F238E27FC236}">
                  <a16:creationId xmlns:a16="http://schemas.microsoft.com/office/drawing/2014/main" id="{3E4DC4D1-2642-BD42-9A69-CAC47A73A9BD}"/>
                </a:ext>
              </a:extLst>
            </p:cNvPr>
            <p:cNvCxnSpPr>
              <a:cxnSpLocks/>
              <a:stCxn id="3" idx="3"/>
              <a:endCxn id="3" idx="1"/>
            </p:cNvCxnSpPr>
            <p:nvPr/>
          </p:nvCxnSpPr>
          <p:spPr>
            <a:xfrm rot="5400000" flipH="1">
              <a:off x="2399960" y="4544839"/>
              <a:ext cx="460928" cy="12700"/>
            </a:xfrm>
            <a:prstGeom prst="bentConnector5">
              <a:avLst>
                <a:gd name="adj1" fmla="val -491"/>
                <a:gd name="adj2" fmla="val 3472102"/>
                <a:gd name="adj3" fmla="val 10049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C03802A-1242-FA47-9FD3-8A8ADDB1C614}"/>
                    </a:ext>
                  </a:extLst>
                </p:cNvPr>
                <p:cNvSpPr txBox="1"/>
                <p:nvPr/>
              </p:nvSpPr>
              <p:spPr>
                <a:xfrm>
                  <a:off x="1453452" y="4381489"/>
                  <a:ext cx="81146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20" name="TextBox 19">
                  <a:extLst>
                    <a:ext uri="{FF2B5EF4-FFF2-40B4-BE49-F238E27FC236}">
                      <a16:creationId xmlns:a16="http://schemas.microsoft.com/office/drawing/2014/main" id="{DC03802A-1242-FA47-9FD3-8A8ADDB1C614}"/>
                    </a:ext>
                  </a:extLst>
                </p:cNvPr>
                <p:cNvSpPr txBox="1">
                  <a:spLocks noRot="1" noChangeAspect="1" noMove="1" noResize="1" noEditPoints="1" noAdjustHandles="1" noChangeArrowheads="1" noChangeShapeType="1" noTextEdit="1"/>
                </p:cNvSpPr>
                <p:nvPr/>
              </p:nvSpPr>
              <p:spPr>
                <a:xfrm>
                  <a:off x="1453452" y="4381489"/>
                  <a:ext cx="81146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058C8D1-FC79-8240-915B-F5C5C6DFA42E}"/>
                    </a:ext>
                  </a:extLst>
                </p:cNvPr>
                <p:cNvSpPr txBox="1"/>
                <p:nvPr/>
              </p:nvSpPr>
              <p:spPr>
                <a:xfrm>
                  <a:off x="3283879" y="3216776"/>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0</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21" name="TextBox 20">
                  <a:extLst>
                    <a:ext uri="{FF2B5EF4-FFF2-40B4-BE49-F238E27FC236}">
                      <a16:creationId xmlns:a16="http://schemas.microsoft.com/office/drawing/2014/main" id="{4058C8D1-FC79-8240-915B-F5C5C6DFA42E}"/>
                    </a:ext>
                  </a:extLst>
                </p:cNvPr>
                <p:cNvSpPr txBox="1">
                  <a:spLocks noRot="1" noChangeAspect="1" noMove="1" noResize="1" noEditPoints="1" noAdjustHandles="1" noChangeArrowheads="1" noChangeShapeType="1" noTextEdit="1"/>
                </p:cNvSpPr>
                <p:nvPr/>
              </p:nvSpPr>
              <p:spPr>
                <a:xfrm>
                  <a:off x="3283879" y="3216776"/>
                  <a:ext cx="861041" cy="307777"/>
                </a:xfrm>
                <a:prstGeom prst="rect">
                  <a:avLst/>
                </a:prstGeom>
                <a:blipFill>
                  <a:blip r:embed="rId4"/>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CF2DA644-BC20-404B-819E-D25234EF9A14}"/>
                </a:ext>
              </a:extLst>
            </p:cNvPr>
            <p:cNvCxnSpPr>
              <a:cxnSpLocks/>
              <a:stCxn id="3" idx="7"/>
              <a:endCxn id="9" idx="2"/>
            </p:cNvCxnSpPr>
            <p:nvPr/>
          </p:nvCxnSpPr>
          <p:spPr>
            <a:xfrm flipV="1">
              <a:off x="3091352" y="3173304"/>
              <a:ext cx="1270899" cy="1141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631FD9-0BE4-704A-A313-51EEA7B7D2AB}"/>
                </a:ext>
              </a:extLst>
            </p:cNvPr>
            <p:cNvCxnSpPr>
              <a:cxnSpLocks/>
              <a:stCxn id="3" idx="5"/>
              <a:endCxn id="77" idx="2"/>
            </p:cNvCxnSpPr>
            <p:nvPr/>
          </p:nvCxnSpPr>
          <p:spPr>
            <a:xfrm>
              <a:off x="3091352" y="4775303"/>
              <a:ext cx="1270899" cy="1257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ADD53FA-32BA-4C40-9BC7-8FE527FBDBC0}"/>
                    </a:ext>
                  </a:extLst>
                </p:cNvPr>
                <p:cNvSpPr txBox="1"/>
                <p:nvPr/>
              </p:nvSpPr>
              <p:spPr>
                <a:xfrm>
                  <a:off x="3013696" y="5405457"/>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a:latin typeface="Cambria Math" panose="02040503050406030204" pitchFamily="18" charset="0"/>
                          </a:rPr>
                          <m:t>1</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33" name="TextBox 32">
                  <a:extLst>
                    <a:ext uri="{FF2B5EF4-FFF2-40B4-BE49-F238E27FC236}">
                      <a16:creationId xmlns:a16="http://schemas.microsoft.com/office/drawing/2014/main" id="{8ADD53FA-32BA-4C40-9BC7-8FE527FBDBC0}"/>
                    </a:ext>
                  </a:extLst>
                </p:cNvPr>
                <p:cNvSpPr txBox="1">
                  <a:spLocks noRot="1" noChangeAspect="1" noMove="1" noResize="1" noEditPoints="1" noAdjustHandles="1" noChangeArrowheads="1" noChangeShapeType="1" noTextEdit="1"/>
                </p:cNvSpPr>
                <p:nvPr/>
              </p:nvSpPr>
              <p:spPr>
                <a:xfrm>
                  <a:off x="3013696" y="5405457"/>
                  <a:ext cx="861041" cy="307777"/>
                </a:xfrm>
                <a:prstGeom prst="rect">
                  <a:avLst/>
                </a:prstGeom>
                <a:blipFill>
                  <a:blip r:embed="rId5"/>
                  <a:stretch>
                    <a:fillRect/>
                  </a:stretch>
                </a:blipFill>
              </p:spPr>
              <p:txBody>
                <a:bodyPr/>
                <a:lstStyle/>
                <a:p>
                  <a:r>
                    <a:rPr lang="en-US">
                      <a:noFill/>
                    </a:rPr>
                    <a:t> </a:t>
                  </a:r>
                </a:p>
              </p:txBody>
            </p:sp>
          </mc:Fallback>
        </mc:AlternateContent>
        <p:cxnSp>
          <p:nvCxnSpPr>
            <p:cNvPr id="35" name="Elbow Connector 34">
              <a:extLst>
                <a:ext uri="{FF2B5EF4-FFF2-40B4-BE49-F238E27FC236}">
                  <a16:creationId xmlns:a16="http://schemas.microsoft.com/office/drawing/2014/main" id="{EA50BF01-D86E-3445-96F1-BBBF0C1C5BBB}"/>
                </a:ext>
              </a:extLst>
            </p:cNvPr>
            <p:cNvCxnSpPr>
              <a:cxnSpLocks/>
              <a:stCxn id="9" idx="1"/>
              <a:endCxn id="9" idx="7"/>
            </p:cNvCxnSpPr>
            <p:nvPr/>
          </p:nvCxnSpPr>
          <p:spPr>
            <a:xfrm rot="5400000" flipH="1" flipV="1">
              <a:off x="4712318" y="2695305"/>
              <a:ext cx="12700" cy="495070"/>
            </a:xfrm>
            <a:prstGeom prst="bentConnector3">
              <a:avLst>
                <a:gd name="adj1" fmla="val 25516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8A92597-0993-F349-8B55-33CE7B95CEA8}"/>
                    </a:ext>
                  </a:extLst>
                </p:cNvPr>
                <p:cNvSpPr txBox="1"/>
                <p:nvPr/>
              </p:nvSpPr>
              <p:spPr>
                <a:xfrm>
                  <a:off x="4236845" y="2361517"/>
                  <a:ext cx="10051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0,1</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36" name="TextBox 35">
                  <a:extLst>
                    <a:ext uri="{FF2B5EF4-FFF2-40B4-BE49-F238E27FC236}">
                      <a16:creationId xmlns:a16="http://schemas.microsoft.com/office/drawing/2014/main" id="{88A92597-0993-F349-8B55-33CE7B95CEA8}"/>
                    </a:ext>
                  </a:extLst>
                </p:cNvPr>
                <p:cNvSpPr txBox="1">
                  <a:spLocks noRot="1" noChangeAspect="1" noMove="1" noResize="1" noEditPoints="1" noAdjustHandles="1" noChangeArrowheads="1" noChangeShapeType="1" noTextEdit="1"/>
                </p:cNvSpPr>
                <p:nvPr/>
              </p:nvSpPr>
              <p:spPr>
                <a:xfrm>
                  <a:off x="4236845" y="2361517"/>
                  <a:ext cx="1005106" cy="307777"/>
                </a:xfrm>
                <a:prstGeom prst="rect">
                  <a:avLst/>
                </a:prstGeom>
                <a:blipFill>
                  <a:blip r:embed="rId6"/>
                  <a:stretch>
                    <a:fillRect/>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9D9DF20F-9B9F-1D46-8731-9D157DC3B6D3}"/>
                </a:ext>
              </a:extLst>
            </p:cNvPr>
            <p:cNvCxnSpPr>
              <a:cxnSpLocks/>
              <a:stCxn id="9" idx="6"/>
              <a:endCxn id="11" idx="2"/>
            </p:cNvCxnSpPr>
            <p:nvPr/>
          </p:nvCxnSpPr>
          <p:spPr>
            <a:xfrm>
              <a:off x="5062385" y="3173304"/>
              <a:ext cx="2476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17E488B-45B2-BA4C-A9BA-CFE0F4C76CE6}"/>
                    </a:ext>
                  </a:extLst>
                </p:cNvPr>
                <p:cNvSpPr txBox="1"/>
                <p:nvPr/>
              </p:nvSpPr>
              <p:spPr>
                <a:xfrm>
                  <a:off x="5702433" y="2908999"/>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45" name="TextBox 44">
                  <a:extLst>
                    <a:ext uri="{FF2B5EF4-FFF2-40B4-BE49-F238E27FC236}">
                      <a16:creationId xmlns:a16="http://schemas.microsoft.com/office/drawing/2014/main" id="{E17E488B-45B2-BA4C-A9BA-CFE0F4C76CE6}"/>
                    </a:ext>
                  </a:extLst>
                </p:cNvPr>
                <p:cNvSpPr txBox="1">
                  <a:spLocks noRot="1" noChangeAspect="1" noMove="1" noResize="1" noEditPoints="1" noAdjustHandles="1" noChangeArrowheads="1" noChangeShapeType="1" noTextEdit="1"/>
                </p:cNvSpPr>
                <p:nvPr/>
              </p:nvSpPr>
              <p:spPr>
                <a:xfrm>
                  <a:off x="5702433" y="2908999"/>
                  <a:ext cx="861041" cy="307777"/>
                </a:xfrm>
                <a:prstGeom prst="rect">
                  <a:avLst/>
                </a:prstGeom>
                <a:blipFill>
                  <a:blip r:embed="rId7"/>
                  <a:stretch>
                    <a:fillRect/>
                  </a:stretch>
                </a:blipFill>
              </p:spPr>
              <p:txBody>
                <a:bodyPr/>
                <a:lstStyle/>
                <a:p>
                  <a:r>
                    <a:rPr lang="en-US">
                      <a:noFill/>
                    </a:rPr>
                    <a:t> </a:t>
                  </a:r>
                </a:p>
              </p:txBody>
            </p:sp>
          </mc:Fallback>
        </mc:AlternateContent>
        <p:cxnSp>
          <p:nvCxnSpPr>
            <p:cNvPr id="46" name="Elbow Connector 45">
              <a:extLst>
                <a:ext uri="{FF2B5EF4-FFF2-40B4-BE49-F238E27FC236}">
                  <a16:creationId xmlns:a16="http://schemas.microsoft.com/office/drawing/2014/main" id="{DE1FB9F7-1DD7-AC44-8F1E-731C463E82B8}"/>
                </a:ext>
              </a:extLst>
            </p:cNvPr>
            <p:cNvCxnSpPr>
              <a:cxnSpLocks/>
              <a:stCxn id="11" idx="1"/>
              <a:endCxn id="11" idx="7"/>
            </p:cNvCxnSpPr>
            <p:nvPr/>
          </p:nvCxnSpPr>
          <p:spPr>
            <a:xfrm rot="5400000" flipH="1" flipV="1">
              <a:off x="7924030" y="2670231"/>
              <a:ext cx="12700" cy="545218"/>
            </a:xfrm>
            <a:prstGeom prst="bentConnector3">
              <a:avLst>
                <a:gd name="adj1" fmla="val 25516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5C7ED8A-24A0-7A4F-B666-883F60E345B9}"/>
                    </a:ext>
                  </a:extLst>
                </p:cNvPr>
                <p:cNvSpPr txBox="1"/>
                <p:nvPr/>
              </p:nvSpPr>
              <p:spPr>
                <a:xfrm>
                  <a:off x="7511343" y="2352463"/>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x</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49" name="TextBox 48">
                  <a:extLst>
                    <a:ext uri="{FF2B5EF4-FFF2-40B4-BE49-F238E27FC236}">
                      <a16:creationId xmlns:a16="http://schemas.microsoft.com/office/drawing/2014/main" id="{35C7ED8A-24A0-7A4F-B666-883F60E345B9}"/>
                    </a:ext>
                  </a:extLst>
                </p:cNvPr>
                <p:cNvSpPr txBox="1">
                  <a:spLocks noRot="1" noChangeAspect="1" noMove="1" noResize="1" noEditPoints="1" noAdjustHandles="1" noChangeArrowheads="1" noChangeShapeType="1" noTextEdit="1"/>
                </p:cNvSpPr>
                <p:nvPr/>
              </p:nvSpPr>
              <p:spPr>
                <a:xfrm>
                  <a:off x="7511343" y="2352463"/>
                  <a:ext cx="861041" cy="307777"/>
                </a:xfrm>
                <a:prstGeom prst="rect">
                  <a:avLst/>
                </a:prstGeom>
                <a:blipFill>
                  <a:blip r:embed="rId8"/>
                  <a:stretch>
                    <a:fillRect/>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877FAA8C-1B48-D84F-A21F-E3281FB40B66}"/>
                </a:ext>
              </a:extLst>
            </p:cNvPr>
            <p:cNvCxnSpPr>
              <a:cxnSpLocks/>
              <a:stCxn id="11" idx="6"/>
              <a:endCxn id="15" idx="2"/>
            </p:cNvCxnSpPr>
            <p:nvPr/>
          </p:nvCxnSpPr>
          <p:spPr>
            <a:xfrm>
              <a:off x="8309558" y="3173304"/>
              <a:ext cx="1957057" cy="1276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E946B148-7FA7-4140-8833-5591CCC67380}"/>
                    </a:ext>
                  </a:extLst>
                </p:cNvPr>
                <p:cNvSpPr txBox="1"/>
                <p:nvPr/>
              </p:nvSpPr>
              <p:spPr>
                <a:xfrm>
                  <a:off x="9110779" y="3517205"/>
                  <a:ext cx="9722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1,</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 </m:t>
                        </m:r>
                        <m:r>
                          <a:rPr lang="en-US" sz="1400" b="0" i="1" smtClean="0">
                            <a:latin typeface="Cambria Math" panose="02040503050406030204" pitchFamily="18" charset="0"/>
                          </a:rPr>
                          <m:t>𝑆</m:t>
                        </m:r>
                      </m:oMath>
                    </m:oMathPara>
                  </a14:m>
                  <a:endParaRPr lang="en-US" sz="1400" dirty="0"/>
                </a:p>
              </p:txBody>
            </p:sp>
          </mc:Choice>
          <mc:Fallback>
            <p:sp>
              <p:nvSpPr>
                <p:cNvPr id="53" name="TextBox 52">
                  <a:extLst>
                    <a:ext uri="{FF2B5EF4-FFF2-40B4-BE49-F238E27FC236}">
                      <a16:creationId xmlns:a16="http://schemas.microsoft.com/office/drawing/2014/main" id="{E946B148-7FA7-4140-8833-5591CCC67380}"/>
                    </a:ext>
                  </a:extLst>
                </p:cNvPr>
                <p:cNvSpPr txBox="1">
                  <a:spLocks noRot="1" noChangeAspect="1" noMove="1" noResize="1" noEditPoints="1" noAdjustHandles="1" noChangeArrowheads="1" noChangeShapeType="1" noTextEdit="1"/>
                </p:cNvSpPr>
                <p:nvPr/>
              </p:nvSpPr>
              <p:spPr>
                <a:xfrm>
                  <a:off x="9110779" y="3517205"/>
                  <a:ext cx="972207" cy="307777"/>
                </a:xfrm>
                <a:prstGeom prst="rect">
                  <a:avLst/>
                </a:prstGeom>
                <a:blipFill>
                  <a:blip r:embed="rId9"/>
                  <a:stretch>
                    <a:fillRect/>
                  </a:stretch>
                </a:blipFill>
              </p:spPr>
              <p:txBody>
                <a:bodyPr/>
                <a:lstStyle/>
                <a:p>
                  <a:r>
                    <a:rPr lang="en-US">
                      <a:noFill/>
                    </a:rPr>
                    <a:t> </a:t>
                  </a:r>
                </a:p>
              </p:txBody>
            </p:sp>
          </mc:Fallback>
        </mc:AlternateContent>
        <p:sp>
          <p:nvSpPr>
            <p:cNvPr id="54" name="Oval 53">
              <a:extLst>
                <a:ext uri="{FF2B5EF4-FFF2-40B4-BE49-F238E27FC236}">
                  <a16:creationId xmlns:a16="http://schemas.microsoft.com/office/drawing/2014/main" id="{B73BB928-3E3A-E54E-BF1B-E9CE13FCA67E}"/>
                </a:ext>
              </a:extLst>
            </p:cNvPr>
            <p:cNvSpPr/>
            <p:nvPr/>
          </p:nvSpPr>
          <p:spPr>
            <a:xfrm>
              <a:off x="6694268" y="4227539"/>
              <a:ext cx="853288" cy="65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Reset</a:t>
              </a:r>
              <a:br>
                <a:rPr lang="en-US" sz="1400" dirty="0">
                  <a:solidFill>
                    <a:sysClr val="windowText" lastClr="000000"/>
                  </a:solidFill>
                </a:rPr>
              </a:br>
              <a:r>
                <a:rPr lang="en-US" sz="1400" dirty="0">
                  <a:solidFill>
                    <a:sysClr val="windowText" lastClr="000000"/>
                  </a:solidFill>
                </a:rPr>
                <a:t>to #</a:t>
              </a:r>
            </a:p>
          </p:txBody>
        </p:sp>
        <p:cxnSp>
          <p:nvCxnSpPr>
            <p:cNvPr id="55" name="Elbow Connector 54">
              <a:extLst>
                <a:ext uri="{FF2B5EF4-FFF2-40B4-BE49-F238E27FC236}">
                  <a16:creationId xmlns:a16="http://schemas.microsoft.com/office/drawing/2014/main" id="{5644D588-504F-1F40-9B8A-C8658332B098}"/>
                </a:ext>
              </a:extLst>
            </p:cNvPr>
            <p:cNvCxnSpPr>
              <a:cxnSpLocks/>
              <a:stCxn id="11" idx="4"/>
              <a:endCxn id="54" idx="6"/>
            </p:cNvCxnSpPr>
            <p:nvPr/>
          </p:nvCxnSpPr>
          <p:spPr>
            <a:xfrm rot="5400000">
              <a:off x="7208676" y="3838109"/>
              <a:ext cx="1054235" cy="3764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DC98ED4-32FD-4543-96CA-70B8E766089B}"/>
                    </a:ext>
                  </a:extLst>
                </p:cNvPr>
                <p:cNvSpPr txBox="1"/>
                <p:nvPr/>
              </p:nvSpPr>
              <p:spPr>
                <a:xfrm>
                  <a:off x="7861205" y="3969564"/>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0</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𝐿</m:t>
                        </m:r>
                      </m:oMath>
                    </m:oMathPara>
                  </a14:m>
                  <a:endParaRPr lang="en-US" sz="1400" dirty="0"/>
                </a:p>
              </p:txBody>
            </p:sp>
          </mc:Choice>
          <mc:Fallback xmlns="">
            <p:sp>
              <p:nvSpPr>
                <p:cNvPr id="58" name="TextBox 57">
                  <a:extLst>
                    <a:ext uri="{FF2B5EF4-FFF2-40B4-BE49-F238E27FC236}">
                      <a16:creationId xmlns:a16="http://schemas.microsoft.com/office/drawing/2014/main" id="{4DC98ED4-32FD-4543-96CA-70B8E766089B}"/>
                    </a:ext>
                  </a:extLst>
                </p:cNvPr>
                <p:cNvSpPr txBox="1">
                  <a:spLocks noRot="1" noChangeAspect="1" noMove="1" noResize="1" noEditPoints="1" noAdjustHandles="1" noChangeArrowheads="1" noChangeShapeType="1" noTextEdit="1"/>
                </p:cNvSpPr>
                <p:nvPr/>
              </p:nvSpPr>
              <p:spPr>
                <a:xfrm>
                  <a:off x="7861205" y="3969564"/>
                  <a:ext cx="861041" cy="307777"/>
                </a:xfrm>
                <a:prstGeom prst="rect">
                  <a:avLst/>
                </a:prstGeom>
                <a:blipFill>
                  <a:blip r:embed="rId10"/>
                  <a:stretch>
                    <a:fillRect/>
                  </a:stretch>
                </a:blipFill>
              </p:spPr>
              <p:txBody>
                <a:bodyPr/>
                <a:lstStyle/>
                <a:p>
                  <a:r>
                    <a:rPr lang="en-US">
                      <a:noFill/>
                    </a:rPr>
                    <a:t> </a:t>
                  </a:r>
                </a:p>
              </p:txBody>
            </p:sp>
          </mc:Fallback>
        </mc:AlternateContent>
        <p:sp>
          <p:nvSpPr>
            <p:cNvPr id="59" name="Oval 58">
              <a:extLst>
                <a:ext uri="{FF2B5EF4-FFF2-40B4-BE49-F238E27FC236}">
                  <a16:creationId xmlns:a16="http://schemas.microsoft.com/office/drawing/2014/main" id="{8738044D-BF1C-FC4E-B7A0-F4E3160019AE}"/>
                </a:ext>
              </a:extLst>
            </p:cNvPr>
            <p:cNvSpPr/>
            <p:nvPr/>
          </p:nvSpPr>
          <p:spPr>
            <a:xfrm>
              <a:off x="4268325" y="4227539"/>
              <a:ext cx="853288" cy="65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Reset</a:t>
              </a:r>
              <a:br>
                <a:rPr lang="en-US" sz="1400" dirty="0">
                  <a:solidFill>
                    <a:sysClr val="windowText" lastClr="000000"/>
                  </a:solidFill>
                </a:rPr>
              </a:br>
              <a:r>
                <a:rPr lang="en-US" sz="1400" dirty="0">
                  <a:solidFill>
                    <a:sysClr val="windowText" lastClr="000000"/>
                  </a:solidFill>
                </a:rPr>
                <a:t>to </a:t>
              </a:r>
              <a:r>
                <a:rPr lang="en-US" sz="1400" dirty="0" err="1">
                  <a:solidFill>
                    <a:sysClr val="windowText" lastClr="000000"/>
                  </a:solidFill>
                </a:rPr>
                <a:t>Lft</a:t>
              </a:r>
              <a:endParaRPr lang="en-US" sz="1400" dirty="0">
                <a:solidFill>
                  <a:sysClr val="windowText" lastClr="000000"/>
                </a:solidFill>
              </a:endParaRPr>
            </a:p>
          </p:txBody>
        </p:sp>
        <p:cxnSp>
          <p:nvCxnSpPr>
            <p:cNvPr id="60" name="Elbow Connector 59">
              <a:extLst>
                <a:ext uri="{FF2B5EF4-FFF2-40B4-BE49-F238E27FC236}">
                  <a16:creationId xmlns:a16="http://schemas.microsoft.com/office/drawing/2014/main" id="{0213CC07-005A-2748-BE52-81C216CADFFA}"/>
                </a:ext>
              </a:extLst>
            </p:cNvPr>
            <p:cNvCxnSpPr>
              <a:cxnSpLocks/>
              <a:stCxn id="54" idx="7"/>
              <a:endCxn id="54" idx="1"/>
            </p:cNvCxnSpPr>
            <p:nvPr/>
          </p:nvCxnSpPr>
          <p:spPr>
            <a:xfrm rot="16200000" flipV="1">
              <a:off x="7120912" y="4021317"/>
              <a:ext cx="12700" cy="603366"/>
            </a:xfrm>
            <a:prstGeom prst="bentConnector3">
              <a:avLst>
                <a:gd name="adj1" fmla="val 25516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F782CA9-6C3C-6446-9081-861A6A124C2F}"/>
                    </a:ext>
                  </a:extLst>
                </p:cNvPr>
                <p:cNvSpPr txBox="1"/>
                <p:nvPr/>
              </p:nvSpPr>
              <p:spPr>
                <a:xfrm>
                  <a:off x="6521127" y="3731674"/>
                  <a:ext cx="11359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0,1,</m:t>
                        </m:r>
                        <m:r>
                          <m:rPr>
                            <m:sty m:val="p"/>
                          </m:rPr>
                          <a:rPr lang="en-US" sz="1400" b="0" i="0" smtClean="0">
                            <a:latin typeface="Cambria Math" panose="02040503050406030204" pitchFamily="18" charset="0"/>
                          </a:rPr>
                          <m:t>x</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𝐿</m:t>
                        </m:r>
                      </m:oMath>
                    </m:oMathPara>
                  </a14:m>
                  <a:endParaRPr lang="en-US" sz="1400" dirty="0"/>
                </a:p>
              </p:txBody>
            </p:sp>
          </mc:Choice>
          <mc:Fallback xmlns="">
            <p:sp>
              <p:nvSpPr>
                <p:cNvPr id="63" name="TextBox 62">
                  <a:extLst>
                    <a:ext uri="{FF2B5EF4-FFF2-40B4-BE49-F238E27FC236}">
                      <a16:creationId xmlns:a16="http://schemas.microsoft.com/office/drawing/2014/main" id="{AF782CA9-6C3C-6446-9081-861A6A124C2F}"/>
                    </a:ext>
                  </a:extLst>
                </p:cNvPr>
                <p:cNvSpPr txBox="1">
                  <a:spLocks noRot="1" noChangeAspect="1" noMove="1" noResize="1" noEditPoints="1" noAdjustHandles="1" noChangeArrowheads="1" noChangeShapeType="1" noTextEdit="1"/>
                </p:cNvSpPr>
                <p:nvPr/>
              </p:nvSpPr>
              <p:spPr>
                <a:xfrm>
                  <a:off x="6521127" y="3731674"/>
                  <a:ext cx="1135917" cy="307777"/>
                </a:xfrm>
                <a:prstGeom prst="rect">
                  <a:avLst/>
                </a:prstGeom>
                <a:blipFill>
                  <a:blip r:embed="rId11"/>
                  <a:stretch>
                    <a:fillRect/>
                  </a:stretch>
                </a:blipFill>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EF83C709-6115-4649-83C7-E684EB84D19D}"/>
                </a:ext>
              </a:extLst>
            </p:cNvPr>
            <p:cNvCxnSpPr>
              <a:cxnSpLocks/>
              <a:stCxn id="54" idx="2"/>
              <a:endCxn id="59" idx="6"/>
            </p:cNvCxnSpPr>
            <p:nvPr/>
          </p:nvCxnSpPr>
          <p:spPr>
            <a:xfrm flipH="1">
              <a:off x="5121613" y="4553464"/>
              <a:ext cx="15726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52871A4-3CFE-134A-A353-277EA8EE1D25}"/>
                    </a:ext>
                  </a:extLst>
                </p:cNvPr>
                <p:cNvSpPr txBox="1"/>
                <p:nvPr/>
              </p:nvSpPr>
              <p:spPr>
                <a:xfrm>
                  <a:off x="5409451" y="4291376"/>
                  <a:ext cx="11359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𝐿</m:t>
                        </m:r>
                      </m:oMath>
                    </m:oMathPara>
                  </a14:m>
                  <a:endParaRPr lang="en-US" sz="1400" dirty="0"/>
                </a:p>
              </p:txBody>
            </p:sp>
          </mc:Choice>
          <mc:Fallback xmlns="">
            <p:sp>
              <p:nvSpPr>
                <p:cNvPr id="67" name="TextBox 66">
                  <a:extLst>
                    <a:ext uri="{FF2B5EF4-FFF2-40B4-BE49-F238E27FC236}">
                      <a16:creationId xmlns:a16="http://schemas.microsoft.com/office/drawing/2014/main" id="{B52871A4-3CFE-134A-A353-277EA8EE1D25}"/>
                    </a:ext>
                  </a:extLst>
                </p:cNvPr>
                <p:cNvSpPr txBox="1">
                  <a:spLocks noRot="1" noChangeAspect="1" noMove="1" noResize="1" noEditPoints="1" noAdjustHandles="1" noChangeArrowheads="1" noChangeShapeType="1" noTextEdit="1"/>
                </p:cNvSpPr>
                <p:nvPr/>
              </p:nvSpPr>
              <p:spPr>
                <a:xfrm>
                  <a:off x="5409451" y="4291376"/>
                  <a:ext cx="1135917" cy="307777"/>
                </a:xfrm>
                <a:prstGeom prst="rect">
                  <a:avLst/>
                </a:prstGeom>
                <a:blipFill>
                  <a:blip r:embed="rId12"/>
                  <a:stretch>
                    <a:fillRect/>
                  </a:stretch>
                </a:blipFill>
              </p:spPr>
              <p:txBody>
                <a:bodyPr/>
                <a:lstStyle/>
                <a:p>
                  <a:r>
                    <a:rPr lang="en-US">
                      <a:noFill/>
                    </a:rPr>
                    <a:t> </a:t>
                  </a:r>
                </a:p>
              </p:txBody>
            </p:sp>
          </mc:Fallback>
        </mc:AlternateContent>
        <p:cxnSp>
          <p:nvCxnSpPr>
            <p:cNvPr id="68" name="Elbow Connector 67">
              <a:extLst>
                <a:ext uri="{FF2B5EF4-FFF2-40B4-BE49-F238E27FC236}">
                  <a16:creationId xmlns:a16="http://schemas.microsoft.com/office/drawing/2014/main" id="{4908C0DF-06ED-B64D-BD89-FC6AACCA6D45}"/>
                </a:ext>
              </a:extLst>
            </p:cNvPr>
            <p:cNvCxnSpPr>
              <a:cxnSpLocks/>
              <a:stCxn id="59" idx="7"/>
              <a:endCxn id="59" idx="1"/>
            </p:cNvCxnSpPr>
            <p:nvPr/>
          </p:nvCxnSpPr>
          <p:spPr>
            <a:xfrm rot="16200000" flipV="1">
              <a:off x="4694969" y="4021317"/>
              <a:ext cx="12700" cy="603366"/>
            </a:xfrm>
            <a:prstGeom prst="bentConnector3">
              <a:avLst>
                <a:gd name="adj1" fmla="val 25516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0B12B48-E3A5-7E48-B257-A9067A040F8A}"/>
                    </a:ext>
                  </a:extLst>
                </p:cNvPr>
                <p:cNvSpPr txBox="1"/>
                <p:nvPr/>
              </p:nvSpPr>
              <p:spPr>
                <a:xfrm>
                  <a:off x="4136063" y="3739874"/>
                  <a:ext cx="11359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0,1</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𝐿</m:t>
                        </m:r>
                      </m:oMath>
                    </m:oMathPara>
                  </a14:m>
                  <a:endParaRPr lang="en-US" sz="1400" dirty="0"/>
                </a:p>
              </p:txBody>
            </p:sp>
          </mc:Choice>
          <mc:Fallback xmlns="">
            <p:sp>
              <p:nvSpPr>
                <p:cNvPr id="72" name="TextBox 71">
                  <a:extLst>
                    <a:ext uri="{FF2B5EF4-FFF2-40B4-BE49-F238E27FC236}">
                      <a16:creationId xmlns:a16="http://schemas.microsoft.com/office/drawing/2014/main" id="{D0B12B48-E3A5-7E48-B257-A9067A040F8A}"/>
                    </a:ext>
                  </a:extLst>
                </p:cNvPr>
                <p:cNvSpPr txBox="1">
                  <a:spLocks noRot="1" noChangeAspect="1" noMove="1" noResize="1" noEditPoints="1" noAdjustHandles="1" noChangeArrowheads="1" noChangeShapeType="1" noTextEdit="1"/>
                </p:cNvSpPr>
                <p:nvPr/>
              </p:nvSpPr>
              <p:spPr>
                <a:xfrm>
                  <a:off x="4136063" y="3739874"/>
                  <a:ext cx="1135917" cy="307777"/>
                </a:xfrm>
                <a:prstGeom prst="rect">
                  <a:avLst/>
                </a:prstGeom>
                <a:blipFill>
                  <a:blip r:embed="rId13"/>
                  <a:stretch>
                    <a:fillRect/>
                  </a:stretch>
                </a:blipFill>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14379162-3A98-154D-9200-B807A9D3616C}"/>
                </a:ext>
              </a:extLst>
            </p:cNvPr>
            <p:cNvCxnSpPr>
              <a:cxnSpLocks/>
              <a:stCxn id="59" idx="2"/>
              <a:endCxn id="3" idx="6"/>
            </p:cNvCxnSpPr>
            <p:nvPr/>
          </p:nvCxnSpPr>
          <p:spPr>
            <a:xfrm flipH="1" flipV="1">
              <a:off x="3186813" y="4544839"/>
              <a:ext cx="1081512" cy="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E10BEE60-0826-1E40-8A03-E8E0B90F0FBB}"/>
                    </a:ext>
                  </a:extLst>
                </p:cNvPr>
                <p:cNvSpPr txBox="1"/>
                <p:nvPr/>
              </p:nvSpPr>
              <p:spPr>
                <a:xfrm>
                  <a:off x="3238614" y="4281650"/>
                  <a:ext cx="113591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x</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𝑆</m:t>
                        </m:r>
                      </m:oMath>
                    </m:oMathPara>
                  </a14:m>
                  <a:endParaRPr lang="en-US" sz="1400" dirty="0"/>
                </a:p>
              </p:txBody>
            </p:sp>
          </mc:Choice>
          <mc:Fallback xmlns="">
            <p:sp>
              <p:nvSpPr>
                <p:cNvPr id="76" name="TextBox 75">
                  <a:extLst>
                    <a:ext uri="{FF2B5EF4-FFF2-40B4-BE49-F238E27FC236}">
                      <a16:creationId xmlns:a16="http://schemas.microsoft.com/office/drawing/2014/main" id="{E10BEE60-0826-1E40-8A03-E8E0B90F0FBB}"/>
                    </a:ext>
                  </a:extLst>
                </p:cNvPr>
                <p:cNvSpPr txBox="1">
                  <a:spLocks noRot="1" noChangeAspect="1" noMove="1" noResize="1" noEditPoints="1" noAdjustHandles="1" noChangeArrowheads="1" noChangeShapeType="1" noTextEdit="1"/>
                </p:cNvSpPr>
                <p:nvPr/>
              </p:nvSpPr>
              <p:spPr>
                <a:xfrm>
                  <a:off x="3238614" y="4281650"/>
                  <a:ext cx="1135917" cy="307777"/>
                </a:xfrm>
                <a:prstGeom prst="rect">
                  <a:avLst/>
                </a:prstGeom>
                <a:blipFill>
                  <a:blip r:embed="rId14"/>
                  <a:stretch>
                    <a:fillRect/>
                  </a:stretch>
                </a:blipFill>
              </p:spPr>
              <p:txBody>
                <a:bodyPr/>
                <a:lstStyle/>
                <a:p>
                  <a:r>
                    <a:rPr lang="en-US">
                      <a:noFill/>
                    </a:rPr>
                    <a:t> </a:t>
                  </a:r>
                </a:p>
              </p:txBody>
            </p:sp>
          </mc:Fallback>
        </mc:AlternateContent>
        <p:sp>
          <p:nvSpPr>
            <p:cNvPr id="77" name="Oval 76">
              <a:extLst>
                <a:ext uri="{FF2B5EF4-FFF2-40B4-BE49-F238E27FC236}">
                  <a16:creationId xmlns:a16="http://schemas.microsoft.com/office/drawing/2014/main" id="{8B0E9EE5-E215-B042-AD9A-200A2F65B40E}"/>
                </a:ext>
              </a:extLst>
            </p:cNvPr>
            <p:cNvSpPr/>
            <p:nvPr/>
          </p:nvSpPr>
          <p:spPr>
            <a:xfrm>
              <a:off x="4362251" y="5707069"/>
              <a:ext cx="700134" cy="65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Find #</a:t>
              </a:r>
            </a:p>
          </p:txBody>
        </p:sp>
        <p:sp>
          <p:nvSpPr>
            <p:cNvPr id="78" name="Oval 77">
              <a:extLst>
                <a:ext uri="{FF2B5EF4-FFF2-40B4-BE49-F238E27FC236}">
                  <a16:creationId xmlns:a16="http://schemas.microsoft.com/office/drawing/2014/main" id="{EFA9E395-D1A2-2D4F-82FB-0B3E6BA40A7A}"/>
                </a:ext>
              </a:extLst>
            </p:cNvPr>
            <p:cNvSpPr/>
            <p:nvPr/>
          </p:nvSpPr>
          <p:spPr>
            <a:xfrm>
              <a:off x="7538502" y="5707069"/>
              <a:ext cx="771056" cy="65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Find 1</a:t>
              </a:r>
            </a:p>
          </p:txBody>
        </p:sp>
        <p:cxnSp>
          <p:nvCxnSpPr>
            <p:cNvPr id="79" name="Elbow Connector 78">
              <a:extLst>
                <a:ext uri="{FF2B5EF4-FFF2-40B4-BE49-F238E27FC236}">
                  <a16:creationId xmlns:a16="http://schemas.microsoft.com/office/drawing/2014/main" id="{5C7B5893-8435-D245-9A59-28F2C97FCDE3}"/>
                </a:ext>
              </a:extLst>
            </p:cNvPr>
            <p:cNvCxnSpPr>
              <a:cxnSpLocks/>
              <a:stCxn id="77" idx="1"/>
              <a:endCxn id="77" idx="7"/>
            </p:cNvCxnSpPr>
            <p:nvPr/>
          </p:nvCxnSpPr>
          <p:spPr>
            <a:xfrm rot="5400000" flipH="1" flipV="1">
              <a:off x="4712318" y="5554995"/>
              <a:ext cx="12700" cy="495070"/>
            </a:xfrm>
            <a:prstGeom prst="bentConnector3">
              <a:avLst>
                <a:gd name="adj1" fmla="val 25516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55AE446-1C95-0C44-A2C8-F0B1556649F5}"/>
                </a:ext>
              </a:extLst>
            </p:cNvPr>
            <p:cNvCxnSpPr>
              <a:cxnSpLocks/>
              <a:stCxn id="77" idx="6"/>
              <a:endCxn id="78" idx="2"/>
            </p:cNvCxnSpPr>
            <p:nvPr/>
          </p:nvCxnSpPr>
          <p:spPr>
            <a:xfrm>
              <a:off x="5062385" y="6032994"/>
              <a:ext cx="2476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C51E72BA-3D7F-F44D-BBFA-45FD91AA491B}"/>
                    </a:ext>
                  </a:extLst>
                </p:cNvPr>
                <p:cNvSpPr txBox="1"/>
                <p:nvPr/>
              </p:nvSpPr>
              <p:spPr>
                <a:xfrm>
                  <a:off x="5702433" y="5768689"/>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81" name="TextBox 80">
                  <a:extLst>
                    <a:ext uri="{FF2B5EF4-FFF2-40B4-BE49-F238E27FC236}">
                      <a16:creationId xmlns:a16="http://schemas.microsoft.com/office/drawing/2014/main" id="{C51E72BA-3D7F-F44D-BBFA-45FD91AA491B}"/>
                    </a:ext>
                  </a:extLst>
                </p:cNvPr>
                <p:cNvSpPr txBox="1">
                  <a:spLocks noRot="1" noChangeAspect="1" noMove="1" noResize="1" noEditPoints="1" noAdjustHandles="1" noChangeArrowheads="1" noChangeShapeType="1" noTextEdit="1"/>
                </p:cNvSpPr>
                <p:nvPr/>
              </p:nvSpPr>
              <p:spPr>
                <a:xfrm>
                  <a:off x="5702433" y="5768689"/>
                  <a:ext cx="861041" cy="307777"/>
                </a:xfrm>
                <a:prstGeom prst="rect">
                  <a:avLst/>
                </a:prstGeom>
                <a:blipFill>
                  <a:blip r:embed="rId7"/>
                  <a:stretch>
                    <a:fillRect/>
                  </a:stretch>
                </a:blipFill>
              </p:spPr>
              <p:txBody>
                <a:bodyPr/>
                <a:lstStyle/>
                <a:p>
                  <a:r>
                    <a:rPr lang="en-US">
                      <a:noFill/>
                    </a:rPr>
                    <a:t> </a:t>
                  </a:r>
                </a:p>
              </p:txBody>
            </p:sp>
          </mc:Fallback>
        </mc:AlternateContent>
        <p:cxnSp>
          <p:nvCxnSpPr>
            <p:cNvPr id="82" name="Elbow Connector 81">
              <a:extLst>
                <a:ext uri="{FF2B5EF4-FFF2-40B4-BE49-F238E27FC236}">
                  <a16:creationId xmlns:a16="http://schemas.microsoft.com/office/drawing/2014/main" id="{BAF8722D-B25E-3F46-9E25-B1CB0739CC01}"/>
                </a:ext>
              </a:extLst>
            </p:cNvPr>
            <p:cNvCxnSpPr>
              <a:cxnSpLocks/>
              <a:stCxn id="78" idx="3"/>
              <a:endCxn id="78" idx="5"/>
            </p:cNvCxnSpPr>
            <p:nvPr/>
          </p:nvCxnSpPr>
          <p:spPr>
            <a:xfrm rot="16200000" flipH="1">
              <a:off x="7924030" y="5990849"/>
              <a:ext cx="12700" cy="545218"/>
            </a:xfrm>
            <a:prstGeom prst="bentConnector3">
              <a:avLst>
                <a:gd name="adj1" fmla="val 255166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97706DEB-BD50-1E47-94D3-EB6FAE0ED086}"/>
                    </a:ext>
                  </a:extLst>
                </p:cNvPr>
                <p:cNvSpPr txBox="1"/>
                <p:nvPr/>
              </p:nvSpPr>
              <p:spPr>
                <a:xfrm>
                  <a:off x="7532857" y="6524720"/>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x</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83" name="TextBox 82">
                  <a:extLst>
                    <a:ext uri="{FF2B5EF4-FFF2-40B4-BE49-F238E27FC236}">
                      <a16:creationId xmlns:a16="http://schemas.microsoft.com/office/drawing/2014/main" id="{97706DEB-BD50-1E47-94D3-EB6FAE0ED086}"/>
                    </a:ext>
                  </a:extLst>
                </p:cNvPr>
                <p:cNvSpPr txBox="1">
                  <a:spLocks noRot="1" noChangeAspect="1" noMove="1" noResize="1" noEditPoints="1" noAdjustHandles="1" noChangeArrowheads="1" noChangeShapeType="1" noTextEdit="1"/>
                </p:cNvSpPr>
                <p:nvPr/>
              </p:nvSpPr>
              <p:spPr>
                <a:xfrm>
                  <a:off x="7532857" y="6524720"/>
                  <a:ext cx="861041" cy="307777"/>
                </a:xfrm>
                <a:prstGeom prst="rect">
                  <a:avLst/>
                </a:prstGeom>
                <a:blipFill>
                  <a:blip r:embed="rId15"/>
                  <a:stretch>
                    <a:fillRect/>
                  </a:stretch>
                </a:blipFill>
              </p:spPr>
              <p:txBody>
                <a:bodyPr/>
                <a:lstStyle/>
                <a:p>
                  <a:r>
                    <a:rPr lang="en-US">
                      <a:noFill/>
                    </a:rPr>
                    <a:t> </a:t>
                  </a:r>
                </a:p>
              </p:txBody>
            </p:sp>
          </mc:Fallback>
        </mc:AlternateContent>
        <p:cxnSp>
          <p:nvCxnSpPr>
            <p:cNvPr id="85" name="Straight Arrow Connector 84">
              <a:extLst>
                <a:ext uri="{FF2B5EF4-FFF2-40B4-BE49-F238E27FC236}">
                  <a16:creationId xmlns:a16="http://schemas.microsoft.com/office/drawing/2014/main" id="{7E8F64DF-5B3A-F143-83F7-207721820F8C}"/>
                </a:ext>
              </a:extLst>
            </p:cNvPr>
            <p:cNvCxnSpPr>
              <a:cxnSpLocks/>
              <a:stCxn id="78" idx="6"/>
              <a:endCxn id="15" idx="3"/>
            </p:cNvCxnSpPr>
            <p:nvPr/>
          </p:nvCxnSpPr>
          <p:spPr>
            <a:xfrm flipV="1">
              <a:off x="8309558" y="4679842"/>
              <a:ext cx="2052518" cy="1353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8" name="TextBox 87">
                  <a:extLst>
                    <a:ext uri="{FF2B5EF4-FFF2-40B4-BE49-F238E27FC236}">
                      <a16:creationId xmlns:a16="http://schemas.microsoft.com/office/drawing/2014/main" id="{0A92A2EE-D7CE-A342-BFBD-585F2C1FBDB8}"/>
                    </a:ext>
                  </a:extLst>
                </p:cNvPr>
                <p:cNvSpPr txBox="1"/>
                <p:nvPr/>
              </p:nvSpPr>
              <p:spPr>
                <a:xfrm>
                  <a:off x="9137938" y="5378667"/>
                  <a:ext cx="94504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0,</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 </m:t>
                        </m:r>
                        <m:r>
                          <a:rPr lang="en-US" sz="1400" b="0" i="1" smtClean="0">
                            <a:latin typeface="Cambria Math" panose="02040503050406030204" pitchFamily="18" charset="0"/>
                          </a:rPr>
                          <m:t>𝑆</m:t>
                        </m:r>
                      </m:oMath>
                    </m:oMathPara>
                  </a14:m>
                  <a:endParaRPr lang="en-US" sz="1400" dirty="0"/>
                </a:p>
              </p:txBody>
            </p:sp>
          </mc:Choice>
          <mc:Fallback>
            <p:sp>
              <p:nvSpPr>
                <p:cNvPr id="88" name="TextBox 87">
                  <a:extLst>
                    <a:ext uri="{FF2B5EF4-FFF2-40B4-BE49-F238E27FC236}">
                      <a16:creationId xmlns:a16="http://schemas.microsoft.com/office/drawing/2014/main" id="{0A92A2EE-D7CE-A342-BFBD-585F2C1FBDB8}"/>
                    </a:ext>
                  </a:extLst>
                </p:cNvPr>
                <p:cNvSpPr txBox="1">
                  <a:spLocks noRot="1" noChangeAspect="1" noMove="1" noResize="1" noEditPoints="1" noAdjustHandles="1" noChangeArrowheads="1" noChangeShapeType="1" noTextEdit="1"/>
                </p:cNvSpPr>
                <p:nvPr/>
              </p:nvSpPr>
              <p:spPr>
                <a:xfrm>
                  <a:off x="9137938" y="5378667"/>
                  <a:ext cx="945047" cy="30777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7B782D35-0289-844F-863B-67E9AD29B991}"/>
                    </a:ext>
                  </a:extLst>
                </p:cNvPr>
                <p:cNvSpPr txBox="1"/>
                <p:nvPr/>
              </p:nvSpPr>
              <p:spPr>
                <a:xfrm>
                  <a:off x="4243274" y="5211756"/>
                  <a:ext cx="10051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0,1</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89" name="TextBox 88">
                  <a:extLst>
                    <a:ext uri="{FF2B5EF4-FFF2-40B4-BE49-F238E27FC236}">
                      <a16:creationId xmlns:a16="http://schemas.microsoft.com/office/drawing/2014/main" id="{7B782D35-0289-844F-863B-67E9AD29B991}"/>
                    </a:ext>
                  </a:extLst>
                </p:cNvPr>
                <p:cNvSpPr txBox="1">
                  <a:spLocks noRot="1" noChangeAspect="1" noMove="1" noResize="1" noEditPoints="1" noAdjustHandles="1" noChangeArrowheads="1" noChangeShapeType="1" noTextEdit="1"/>
                </p:cNvSpPr>
                <p:nvPr/>
              </p:nvSpPr>
              <p:spPr>
                <a:xfrm>
                  <a:off x="4243274" y="5211756"/>
                  <a:ext cx="1005106" cy="307777"/>
                </a:xfrm>
                <a:prstGeom prst="rect">
                  <a:avLst/>
                </a:prstGeom>
                <a:blipFill>
                  <a:blip r:embed="rId17"/>
                  <a:stretch>
                    <a:fillRect/>
                  </a:stretch>
                </a:blipFill>
              </p:spPr>
              <p:txBody>
                <a:bodyPr/>
                <a:lstStyle/>
                <a:p>
                  <a:r>
                    <a:rPr lang="en-US">
                      <a:noFill/>
                    </a:rPr>
                    <a:t> </a:t>
                  </a:r>
                </a:p>
              </p:txBody>
            </p:sp>
          </mc:Fallback>
        </mc:AlternateContent>
        <p:cxnSp>
          <p:nvCxnSpPr>
            <p:cNvPr id="90" name="Elbow Connector 89">
              <a:extLst>
                <a:ext uri="{FF2B5EF4-FFF2-40B4-BE49-F238E27FC236}">
                  <a16:creationId xmlns:a16="http://schemas.microsoft.com/office/drawing/2014/main" id="{B436A653-2D9B-AC40-A7DB-DE505763BB94}"/>
                </a:ext>
              </a:extLst>
            </p:cNvPr>
            <p:cNvCxnSpPr>
              <a:cxnSpLocks/>
              <a:stCxn id="3" idx="0"/>
              <a:endCxn id="112" idx="4"/>
            </p:cNvCxnSpPr>
            <p:nvPr/>
          </p:nvCxnSpPr>
          <p:spPr>
            <a:xfrm rot="16200000" flipV="1">
              <a:off x="2185201" y="3543227"/>
              <a:ext cx="772749" cy="57862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81E4E47-B4A5-5A4E-9AFD-6DB82DDDA870}"/>
                    </a:ext>
                  </a:extLst>
                </p:cNvPr>
                <p:cNvSpPr txBox="1"/>
                <p:nvPr/>
              </p:nvSpPr>
              <p:spPr>
                <a:xfrm>
                  <a:off x="2196849" y="3566639"/>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93" name="TextBox 92">
                  <a:extLst>
                    <a:ext uri="{FF2B5EF4-FFF2-40B4-BE49-F238E27FC236}">
                      <a16:creationId xmlns:a16="http://schemas.microsoft.com/office/drawing/2014/main" id="{581E4E47-B4A5-5A4E-9AFD-6DB82DDDA870}"/>
                    </a:ext>
                  </a:extLst>
                </p:cNvPr>
                <p:cNvSpPr txBox="1">
                  <a:spLocks noRot="1" noChangeAspect="1" noMove="1" noResize="1" noEditPoints="1" noAdjustHandles="1" noChangeArrowheads="1" noChangeShapeType="1" noTextEdit="1"/>
                </p:cNvSpPr>
                <p:nvPr/>
              </p:nvSpPr>
              <p:spPr>
                <a:xfrm>
                  <a:off x="2196849" y="3566639"/>
                  <a:ext cx="861041" cy="307777"/>
                </a:xfrm>
                <a:prstGeom prst="rect">
                  <a:avLst/>
                </a:prstGeom>
                <a:blipFill>
                  <a:blip r:embed="rId18"/>
                  <a:stretch>
                    <a:fillRect/>
                  </a:stretch>
                </a:blipFill>
              </p:spPr>
              <p:txBody>
                <a:bodyPr/>
                <a:lstStyle/>
                <a:p>
                  <a:r>
                    <a:rPr lang="en-US">
                      <a:noFill/>
                    </a:rPr>
                    <a:t> </a:t>
                  </a:r>
                </a:p>
              </p:txBody>
            </p:sp>
          </mc:Fallback>
        </mc:AlternateContent>
        <p:cxnSp>
          <p:nvCxnSpPr>
            <p:cNvPr id="95" name="Straight Arrow Connector 94">
              <a:extLst>
                <a:ext uri="{FF2B5EF4-FFF2-40B4-BE49-F238E27FC236}">
                  <a16:creationId xmlns:a16="http://schemas.microsoft.com/office/drawing/2014/main" id="{CDA7B09B-4908-9F4D-BFE3-02713839439C}"/>
                </a:ext>
              </a:extLst>
            </p:cNvPr>
            <p:cNvCxnSpPr>
              <a:cxnSpLocks/>
              <a:endCxn id="3" idx="4"/>
            </p:cNvCxnSpPr>
            <p:nvPr/>
          </p:nvCxnSpPr>
          <p:spPr>
            <a:xfrm flipV="1">
              <a:off x="2309733" y="4870764"/>
              <a:ext cx="551155" cy="469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FBB7D3E1-456E-6944-8A87-EF24C768DE53}"/>
                </a:ext>
              </a:extLst>
            </p:cNvPr>
            <p:cNvCxnSpPr>
              <a:cxnSpLocks/>
              <a:stCxn id="78" idx="0"/>
              <a:endCxn id="54" idx="6"/>
            </p:cNvCxnSpPr>
            <p:nvPr/>
          </p:nvCxnSpPr>
          <p:spPr>
            <a:xfrm rot="16200000" flipV="1">
              <a:off x="7158991" y="4942030"/>
              <a:ext cx="1153605" cy="3764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2DDE740F-5781-2744-8619-AE017EEBF1A5}"/>
                    </a:ext>
                  </a:extLst>
                </p:cNvPr>
                <p:cNvSpPr txBox="1"/>
                <p:nvPr/>
              </p:nvSpPr>
              <p:spPr>
                <a:xfrm>
                  <a:off x="7873488" y="5029565"/>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1</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𝐿</m:t>
                        </m:r>
                      </m:oMath>
                    </m:oMathPara>
                  </a14:m>
                  <a:endParaRPr lang="en-US" sz="1400" dirty="0"/>
                </a:p>
              </p:txBody>
            </p:sp>
          </mc:Choice>
          <mc:Fallback xmlns="">
            <p:sp>
              <p:nvSpPr>
                <p:cNvPr id="106" name="TextBox 105">
                  <a:extLst>
                    <a:ext uri="{FF2B5EF4-FFF2-40B4-BE49-F238E27FC236}">
                      <a16:creationId xmlns:a16="http://schemas.microsoft.com/office/drawing/2014/main" id="{2DDE740F-5781-2744-8619-AE017EEBF1A5}"/>
                    </a:ext>
                  </a:extLst>
                </p:cNvPr>
                <p:cNvSpPr txBox="1">
                  <a:spLocks noRot="1" noChangeAspect="1" noMove="1" noResize="1" noEditPoints="1" noAdjustHandles="1" noChangeArrowheads="1" noChangeShapeType="1" noTextEdit="1"/>
                </p:cNvSpPr>
                <p:nvPr/>
              </p:nvSpPr>
              <p:spPr>
                <a:xfrm>
                  <a:off x="7873488" y="5029565"/>
                  <a:ext cx="861041" cy="307777"/>
                </a:xfrm>
                <a:prstGeom prst="rect">
                  <a:avLst/>
                </a:prstGeom>
                <a:blipFill>
                  <a:blip r:embed="rId19"/>
                  <a:stretch>
                    <a:fillRect/>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E78303C7-6AD5-5248-AE79-9E8A6030A1B2}"/>
                </a:ext>
              </a:extLst>
            </p:cNvPr>
            <p:cNvSpPr/>
            <p:nvPr/>
          </p:nvSpPr>
          <p:spPr>
            <a:xfrm>
              <a:off x="1932195" y="2794315"/>
              <a:ext cx="700134" cy="651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ysClr val="windowText" lastClr="000000"/>
                  </a:solidFill>
                </a:rPr>
                <a:t>Chk</a:t>
              </a:r>
              <a:r>
                <a:rPr lang="en-US" sz="1400" dirty="0">
                  <a:solidFill>
                    <a:sysClr val="windowText" lastClr="000000"/>
                  </a:solidFill>
                </a:rPr>
                <a:t> Rt.</a:t>
              </a:r>
            </a:p>
          </p:txBody>
        </p:sp>
        <p:cxnSp>
          <p:nvCxnSpPr>
            <p:cNvPr id="114" name="Elbow Connector 113">
              <a:extLst>
                <a:ext uri="{FF2B5EF4-FFF2-40B4-BE49-F238E27FC236}">
                  <a16:creationId xmlns:a16="http://schemas.microsoft.com/office/drawing/2014/main" id="{7D3519E3-C284-764A-874D-109D8179B2C4}"/>
                </a:ext>
              </a:extLst>
            </p:cNvPr>
            <p:cNvCxnSpPr>
              <a:cxnSpLocks/>
              <a:stCxn id="112" idx="5"/>
              <a:endCxn id="112" idx="7"/>
            </p:cNvCxnSpPr>
            <p:nvPr/>
          </p:nvCxnSpPr>
          <p:spPr>
            <a:xfrm rot="5400000" flipH="1">
              <a:off x="2299333" y="3120240"/>
              <a:ext cx="460928" cy="12700"/>
            </a:xfrm>
            <a:prstGeom prst="bentConnector5">
              <a:avLst>
                <a:gd name="adj1" fmla="val 3437"/>
                <a:gd name="adj2" fmla="val -2168898"/>
                <a:gd name="adj3" fmla="val 10049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A96496B6-246E-1042-BE71-39B4494B125D}"/>
                    </a:ext>
                  </a:extLst>
                </p:cNvPr>
                <p:cNvSpPr txBox="1"/>
                <p:nvPr/>
              </p:nvSpPr>
              <p:spPr>
                <a:xfrm>
                  <a:off x="2521833" y="2622728"/>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smtClean="0">
                            <a:latin typeface="Cambria Math" panose="02040503050406030204" pitchFamily="18" charset="0"/>
                          </a:rPr>
                          <m:t>x</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119" name="TextBox 118">
                  <a:extLst>
                    <a:ext uri="{FF2B5EF4-FFF2-40B4-BE49-F238E27FC236}">
                      <a16:creationId xmlns:a16="http://schemas.microsoft.com/office/drawing/2014/main" id="{A96496B6-246E-1042-BE71-39B4494B125D}"/>
                    </a:ext>
                  </a:extLst>
                </p:cNvPr>
                <p:cNvSpPr txBox="1">
                  <a:spLocks noRot="1" noChangeAspect="1" noMove="1" noResize="1" noEditPoints="1" noAdjustHandles="1" noChangeArrowheads="1" noChangeShapeType="1" noTextEdit="1"/>
                </p:cNvSpPr>
                <p:nvPr/>
              </p:nvSpPr>
              <p:spPr>
                <a:xfrm>
                  <a:off x="2521833" y="2622728"/>
                  <a:ext cx="861041" cy="307777"/>
                </a:xfrm>
                <a:prstGeom prst="rect">
                  <a:avLst/>
                </a:prstGeom>
                <a:blipFill>
                  <a:blip r:embed="rId20"/>
                  <a:stretch>
                    <a:fillRect/>
                  </a:stretch>
                </a:blipFill>
              </p:spPr>
              <p:txBody>
                <a:bodyPr/>
                <a:lstStyle/>
                <a:p>
                  <a:r>
                    <a:rPr lang="en-US">
                      <a:noFill/>
                    </a:rPr>
                    <a:t> </a:t>
                  </a:r>
                </a:p>
              </p:txBody>
            </p:sp>
          </mc:Fallback>
        </mc:AlternateContent>
        <p:cxnSp>
          <p:nvCxnSpPr>
            <p:cNvPr id="120" name="Straight Arrow Connector 119">
              <a:extLst>
                <a:ext uri="{FF2B5EF4-FFF2-40B4-BE49-F238E27FC236}">
                  <a16:creationId xmlns:a16="http://schemas.microsoft.com/office/drawing/2014/main" id="{AA4C557E-AE12-9941-A61E-73F2A276B692}"/>
                </a:ext>
              </a:extLst>
            </p:cNvPr>
            <p:cNvCxnSpPr>
              <a:cxnSpLocks/>
              <a:stCxn id="112" idx="2"/>
              <a:endCxn id="16" idx="6"/>
            </p:cNvCxnSpPr>
            <p:nvPr/>
          </p:nvCxnSpPr>
          <p:spPr>
            <a:xfrm flipH="1">
              <a:off x="1047041" y="3120240"/>
              <a:ext cx="8851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11512DF2-CB9F-8849-BFC0-C4C27AAD875A}"/>
                    </a:ext>
                  </a:extLst>
                </p:cNvPr>
                <p:cNvSpPr txBox="1"/>
                <p:nvPr/>
              </p:nvSpPr>
              <p:spPr>
                <a:xfrm>
                  <a:off x="1097215" y="2856432"/>
                  <a:ext cx="86104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𝑅</m:t>
                        </m:r>
                      </m:oMath>
                    </m:oMathPara>
                  </a14:m>
                  <a:endParaRPr lang="en-US" sz="1400" dirty="0"/>
                </a:p>
              </p:txBody>
            </p:sp>
          </mc:Choice>
          <mc:Fallback xmlns="">
            <p:sp>
              <p:nvSpPr>
                <p:cNvPr id="123" name="TextBox 122">
                  <a:extLst>
                    <a:ext uri="{FF2B5EF4-FFF2-40B4-BE49-F238E27FC236}">
                      <a16:creationId xmlns:a16="http://schemas.microsoft.com/office/drawing/2014/main" id="{11512DF2-CB9F-8849-BFC0-C4C27AAD875A}"/>
                    </a:ext>
                  </a:extLst>
                </p:cNvPr>
                <p:cNvSpPr txBox="1">
                  <a:spLocks noRot="1" noChangeAspect="1" noMove="1" noResize="1" noEditPoints="1" noAdjustHandles="1" noChangeArrowheads="1" noChangeShapeType="1" noTextEdit="1"/>
                </p:cNvSpPr>
                <p:nvPr/>
              </p:nvSpPr>
              <p:spPr>
                <a:xfrm>
                  <a:off x="1097215" y="2856432"/>
                  <a:ext cx="861041" cy="307777"/>
                </a:xfrm>
                <a:prstGeom prst="rect">
                  <a:avLst/>
                </a:prstGeom>
                <a:blipFill>
                  <a:blip r:embed="rId21"/>
                  <a:stretch>
                    <a:fillRect/>
                  </a:stretch>
                </a:blipFill>
              </p:spPr>
              <p:txBody>
                <a:bodyPr/>
                <a:lstStyle/>
                <a:p>
                  <a:r>
                    <a:rPr lang="en-US">
                      <a:noFill/>
                    </a:rPr>
                    <a:t> </a:t>
                  </a:r>
                </a:p>
              </p:txBody>
            </p:sp>
          </mc:Fallback>
        </mc:AlternateContent>
        <p:cxnSp>
          <p:nvCxnSpPr>
            <p:cNvPr id="124" name="Elbow Connector 123">
              <a:extLst>
                <a:ext uri="{FF2B5EF4-FFF2-40B4-BE49-F238E27FC236}">
                  <a16:creationId xmlns:a16="http://schemas.microsoft.com/office/drawing/2014/main" id="{1C1035A8-EE76-3443-AD17-728D5DDBFE96}"/>
                </a:ext>
              </a:extLst>
            </p:cNvPr>
            <p:cNvCxnSpPr>
              <a:cxnSpLocks/>
              <a:stCxn id="112" idx="0"/>
              <a:endCxn id="15" idx="0"/>
            </p:cNvCxnSpPr>
            <p:nvPr/>
          </p:nvCxnSpPr>
          <p:spPr>
            <a:xfrm rot="16200000" flipH="1">
              <a:off x="5772832" y="-696255"/>
              <a:ext cx="1329138" cy="8310278"/>
            </a:xfrm>
            <a:prstGeom prst="bentConnector3">
              <a:avLst>
                <a:gd name="adj1" fmla="val -49894"/>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CFCBCE3A-9652-1D47-833A-5476E58D12B8}"/>
                    </a:ext>
                  </a:extLst>
                </p:cNvPr>
                <p:cNvSpPr txBox="1"/>
                <p:nvPr/>
              </p:nvSpPr>
              <p:spPr>
                <a:xfrm>
                  <a:off x="5405387" y="1889400"/>
                  <a:ext cx="10051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0,1</m:t>
                        </m:r>
                        <m:r>
                          <a:rPr lang="en-US" sz="1400" b="0" i="1" smtClean="0">
                            <a:latin typeface="Cambria Math" panose="02040503050406030204" pitchFamily="18" charset="0"/>
                          </a:rPr>
                          <m:t>→</m:t>
                        </m:r>
                        <m:r>
                          <a:rPr lang="en-US" sz="1400" b="0" i="1" smtClean="0">
                            <a:latin typeface="Cambria Math" panose="02040503050406030204" pitchFamily="18" charset="0"/>
                          </a:rPr>
                          <m:t>𝜖</m:t>
                        </m:r>
                        <m:r>
                          <a:rPr lang="en-US" sz="1400" b="0" i="1" smtClean="0">
                            <a:latin typeface="Cambria Math" panose="02040503050406030204" pitchFamily="18" charset="0"/>
                          </a:rPr>
                          <m:t>,</m:t>
                        </m:r>
                        <m:r>
                          <a:rPr lang="en-US" sz="1400" b="0" i="1" smtClean="0">
                            <a:latin typeface="Cambria Math" panose="02040503050406030204" pitchFamily="18" charset="0"/>
                          </a:rPr>
                          <m:t>𝑆</m:t>
                        </m:r>
                      </m:oMath>
                    </m:oMathPara>
                  </a14:m>
                  <a:endParaRPr lang="en-US" sz="1400" dirty="0"/>
                </a:p>
              </p:txBody>
            </p:sp>
          </mc:Choice>
          <mc:Fallback xmlns="">
            <p:sp>
              <p:nvSpPr>
                <p:cNvPr id="134" name="TextBox 133">
                  <a:extLst>
                    <a:ext uri="{FF2B5EF4-FFF2-40B4-BE49-F238E27FC236}">
                      <a16:creationId xmlns:a16="http://schemas.microsoft.com/office/drawing/2014/main" id="{CFCBCE3A-9652-1D47-833A-5476E58D12B8}"/>
                    </a:ext>
                  </a:extLst>
                </p:cNvPr>
                <p:cNvSpPr txBox="1">
                  <a:spLocks noRot="1" noChangeAspect="1" noMove="1" noResize="1" noEditPoints="1" noAdjustHandles="1" noChangeArrowheads="1" noChangeShapeType="1" noTextEdit="1"/>
                </p:cNvSpPr>
                <p:nvPr/>
              </p:nvSpPr>
              <p:spPr>
                <a:xfrm>
                  <a:off x="5405387" y="1889400"/>
                  <a:ext cx="1005106" cy="307777"/>
                </a:xfrm>
                <a:prstGeom prst="rect">
                  <a:avLst/>
                </a:prstGeom>
                <a:blipFill>
                  <a:blip r:embed="rId2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1955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Configurations of A 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1" y="1248316"/>
            <a:ext cx="9905999" cy="1165700"/>
          </a:xfrm>
          <a:solidFill>
            <a:schemeClr val="tx1">
              <a:lumMod val="95000"/>
            </a:schemeClr>
          </a:solidFill>
        </p:spPr>
        <p:txBody>
          <a:bodyPr>
            <a:normAutofit fontScale="92500" lnSpcReduction="20000"/>
          </a:bodyPr>
          <a:lstStyle/>
          <a:p>
            <a:pPr marL="0" indent="0">
              <a:buNone/>
            </a:pPr>
            <a:r>
              <a:rPr lang="en-US" dirty="0">
                <a:solidFill>
                  <a:schemeClr val="bg1"/>
                </a:solidFill>
              </a:rPr>
              <a:t>A </a:t>
            </a:r>
            <a:r>
              <a:rPr lang="en-US" b="1" i="1" u="sng" dirty="0">
                <a:solidFill>
                  <a:schemeClr val="bg1"/>
                </a:solidFill>
              </a:rPr>
              <a:t>configuration</a:t>
            </a:r>
            <a:r>
              <a:rPr lang="en-US" dirty="0">
                <a:solidFill>
                  <a:schemeClr val="bg1"/>
                </a:solidFill>
              </a:rPr>
              <a:t> of a Turing Machine is the complete state the machine is in at any point during execution. This includes the state, the contents of the tape, and the position of the head.</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1" y="4556943"/>
            <a:ext cx="5081015" cy="746577"/>
          </a:xfrm>
          <a:prstGeom prst="rect">
            <a:avLst/>
          </a:prstGeom>
          <a:no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lumMod val="95000"/>
                  </a:schemeClr>
                </a:solidFill>
              </a:rPr>
              <a:t>This machine is in state q7, and the contents of the tape / position of the head can be seen in the diagram.</a:t>
            </a:r>
          </a:p>
        </p:txBody>
      </p:sp>
      <p:pic>
        <p:nvPicPr>
          <p:cNvPr id="7" name="Picture 6">
            <a:extLst>
              <a:ext uri="{FF2B5EF4-FFF2-40B4-BE49-F238E27FC236}">
                <a16:creationId xmlns:a16="http://schemas.microsoft.com/office/drawing/2014/main" id="{F49FA11A-7EFE-7749-A3AA-C23C82F6E91B}"/>
              </a:ext>
            </a:extLst>
          </p:cNvPr>
          <p:cNvPicPr>
            <a:picLocks noChangeAspect="1"/>
          </p:cNvPicPr>
          <p:nvPr/>
        </p:nvPicPr>
        <p:blipFill>
          <a:blip r:embed="rId2"/>
          <a:stretch>
            <a:fillRect/>
          </a:stretch>
        </p:blipFill>
        <p:spPr>
          <a:xfrm>
            <a:off x="1141411" y="3178994"/>
            <a:ext cx="5081016" cy="1285651"/>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3DEBB58-069F-AC48-94F7-F26D1E6963AD}"/>
                  </a:ext>
                </a:extLst>
              </p:cNvPr>
              <p:cNvSpPr txBox="1">
                <a:spLocks/>
              </p:cNvSpPr>
              <p:nvPr/>
            </p:nvSpPr>
            <p:spPr>
              <a:xfrm>
                <a:off x="7040880" y="3178994"/>
                <a:ext cx="4354002" cy="212452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lumMod val="95000"/>
                      </a:schemeClr>
                    </a:solidFill>
                  </a:rPr>
                  <a:t>A configuration of a TM can be represented succinctly as a string:</a:t>
                </a:r>
              </a:p>
              <a:p>
                <a:pPr marL="0" indent="0" algn="ctr">
                  <a:buFont typeface="Arial" panose="020B0604020202020204" pitchFamily="34" charset="0"/>
                  <a:buNone/>
                </a:pPr>
                <a:endParaRPr lang="en-US" dirty="0">
                  <a:solidFill>
                    <a:schemeClr val="tx1">
                      <a:lumMod val="95000"/>
                    </a:schemeClr>
                  </a:solidFill>
                </a:endParaRP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tx1">
                              <a:lumMod val="95000"/>
                            </a:schemeClr>
                          </a:solidFill>
                          <a:latin typeface="Cambria Math" panose="02040503050406030204" pitchFamily="18" charset="0"/>
                        </a:rPr>
                        <m:t>1011</m:t>
                      </m:r>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𝑞</m:t>
                          </m:r>
                        </m:e>
                        <m:sub>
                          <m:r>
                            <a:rPr lang="en-US" b="0" i="1" smtClean="0">
                              <a:solidFill>
                                <a:schemeClr val="tx1">
                                  <a:lumMod val="95000"/>
                                </a:schemeClr>
                              </a:solidFill>
                              <a:latin typeface="Cambria Math" panose="02040503050406030204" pitchFamily="18" charset="0"/>
                            </a:rPr>
                            <m:t>7</m:t>
                          </m:r>
                        </m:sub>
                      </m:sSub>
                      <m:r>
                        <a:rPr lang="en-US" b="0" i="1" smtClean="0">
                          <a:solidFill>
                            <a:schemeClr val="tx1">
                              <a:lumMod val="95000"/>
                            </a:schemeClr>
                          </a:solidFill>
                          <a:latin typeface="Cambria Math" panose="02040503050406030204" pitchFamily="18" charset="0"/>
                        </a:rPr>
                        <m:t>01111</m:t>
                      </m:r>
                    </m:oMath>
                  </m:oMathPara>
                </a14:m>
                <a:endParaRPr lang="en-US" dirty="0">
                  <a:solidFill>
                    <a:schemeClr val="tx1">
                      <a:lumMod val="95000"/>
                    </a:schemeClr>
                  </a:solidFill>
                </a:endParaRPr>
              </a:p>
            </p:txBody>
          </p:sp>
        </mc:Choice>
        <mc:Fallback xmlns="">
          <p:sp>
            <p:nvSpPr>
              <p:cNvPr id="8" name="Content Placeholder 2">
                <a:extLst>
                  <a:ext uri="{FF2B5EF4-FFF2-40B4-BE49-F238E27FC236}">
                    <a16:creationId xmlns:a16="http://schemas.microsoft.com/office/drawing/2014/main" id="{23DEBB58-069F-AC48-94F7-F26D1E6963AD}"/>
                  </a:ext>
                </a:extLst>
              </p:cNvPr>
              <p:cNvSpPr txBox="1">
                <a:spLocks noRot="1" noChangeAspect="1" noMove="1" noResize="1" noEditPoints="1" noAdjustHandles="1" noChangeArrowheads="1" noChangeShapeType="1" noTextEdit="1"/>
              </p:cNvSpPr>
              <p:nvPr/>
            </p:nvSpPr>
            <p:spPr>
              <a:xfrm>
                <a:off x="7040880" y="3178994"/>
                <a:ext cx="4354002" cy="2124526"/>
              </a:xfrm>
              <a:prstGeom prst="rect">
                <a:avLst/>
              </a:prstGeom>
              <a:blipFill>
                <a:blip r:embed="rId3"/>
                <a:stretch>
                  <a:fillRect l="-581" r="-872"/>
                </a:stretch>
              </a:blipFill>
            </p:spPr>
            <p:txBody>
              <a:bodyPr/>
              <a:lstStyle/>
              <a:p>
                <a:r>
                  <a:rPr lang="en-US">
                    <a:noFill/>
                  </a:rPr>
                  <a:t> </a:t>
                </a:r>
              </a:p>
            </p:txBody>
          </p:sp>
        </mc:Fallback>
      </mc:AlternateContent>
    </p:spTree>
    <p:extLst>
      <p:ext uri="{BB962C8B-B14F-4D97-AF65-F5344CB8AC3E}">
        <p14:creationId xmlns:p14="http://schemas.microsoft.com/office/powerpoint/2010/main" val="144948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Recognizing VS Deciding</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239331"/>
            <a:ext cx="9905999" cy="653477"/>
          </a:xfrm>
          <a:solidFill>
            <a:schemeClr val="tx1">
              <a:lumMod val="95000"/>
            </a:schemeClr>
          </a:solidFill>
        </p:spPr>
        <p:txBody>
          <a:bodyPr/>
          <a:lstStyle/>
          <a:p>
            <a:pPr marL="0" indent="0" algn="ctr">
              <a:buNone/>
            </a:pPr>
            <a:r>
              <a:rPr lang="en-US" dirty="0">
                <a:solidFill>
                  <a:schemeClr val="bg1"/>
                </a:solidFill>
              </a:rPr>
              <a:t>When a Turing Machine executes, there are three possible outcomes</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611060" y="3757402"/>
            <a:ext cx="1638364" cy="81459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Input written to TM tape</a:t>
            </a:r>
          </a:p>
        </p:txBody>
      </p:sp>
      <p:sp>
        <p:nvSpPr>
          <p:cNvPr id="4" name="Rectangle 3">
            <a:extLst>
              <a:ext uri="{FF2B5EF4-FFF2-40B4-BE49-F238E27FC236}">
                <a16:creationId xmlns:a16="http://schemas.microsoft.com/office/drawing/2014/main" id="{4302BF93-C29C-5542-9269-8BED2AADBD54}"/>
              </a:ext>
            </a:extLst>
          </p:cNvPr>
          <p:cNvSpPr/>
          <p:nvPr/>
        </p:nvSpPr>
        <p:spPr>
          <a:xfrm>
            <a:off x="3017520" y="3163824"/>
            <a:ext cx="2779776" cy="1974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Some Turing Machine</a:t>
            </a:r>
          </a:p>
          <a:p>
            <a:pPr algn="ctr"/>
            <a:r>
              <a:rPr lang="en-US" dirty="0">
                <a:solidFill>
                  <a:schemeClr val="bg1"/>
                </a:solidFill>
              </a:rPr>
              <a:t>Executes on input / tape</a:t>
            </a:r>
          </a:p>
        </p:txBody>
      </p:sp>
      <p:cxnSp>
        <p:nvCxnSpPr>
          <p:cNvPr id="8" name="Straight Arrow Connector 7">
            <a:extLst>
              <a:ext uri="{FF2B5EF4-FFF2-40B4-BE49-F238E27FC236}">
                <a16:creationId xmlns:a16="http://schemas.microsoft.com/office/drawing/2014/main" id="{07139092-DF07-3349-98D2-AFD00805FD26}"/>
              </a:ext>
            </a:extLst>
          </p:cNvPr>
          <p:cNvCxnSpPr>
            <a:stCxn id="6" idx="3"/>
            <a:endCxn id="4" idx="1"/>
          </p:cNvCxnSpPr>
          <p:nvPr/>
        </p:nvCxnSpPr>
        <p:spPr>
          <a:xfrm flipV="1">
            <a:off x="2249424" y="4151190"/>
            <a:ext cx="768096" cy="13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476E9E9-1398-F443-A843-CF6A9D2586F5}"/>
              </a:ext>
            </a:extLst>
          </p:cNvPr>
          <p:cNvCxnSpPr>
            <a:cxnSpLocks/>
            <a:stCxn id="4" idx="3"/>
          </p:cNvCxnSpPr>
          <p:nvPr/>
        </p:nvCxnSpPr>
        <p:spPr>
          <a:xfrm flipV="1">
            <a:off x="5797296" y="2883316"/>
            <a:ext cx="1307592" cy="1267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FE042D-58C1-174B-B919-87A71F2BDE45}"/>
              </a:ext>
            </a:extLst>
          </p:cNvPr>
          <p:cNvCxnSpPr>
            <a:cxnSpLocks/>
            <a:stCxn id="4" idx="3"/>
          </p:cNvCxnSpPr>
          <p:nvPr/>
        </p:nvCxnSpPr>
        <p:spPr>
          <a:xfrm>
            <a:off x="5797296" y="4151190"/>
            <a:ext cx="1435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64DEC5-19C2-4047-A208-88C5AF4176FF}"/>
              </a:ext>
            </a:extLst>
          </p:cNvPr>
          <p:cNvCxnSpPr>
            <a:cxnSpLocks/>
            <a:stCxn id="4" idx="3"/>
          </p:cNvCxnSpPr>
          <p:nvPr/>
        </p:nvCxnSpPr>
        <p:spPr>
          <a:xfrm>
            <a:off x="5797296" y="4151190"/>
            <a:ext cx="1307592" cy="116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0AFD0A8E-77DD-A946-B343-83B3344DBE6F}"/>
              </a:ext>
            </a:extLst>
          </p:cNvPr>
          <p:cNvSpPr txBox="1">
            <a:spLocks/>
          </p:cNvSpPr>
          <p:nvPr/>
        </p:nvSpPr>
        <p:spPr>
          <a:xfrm>
            <a:off x="7050024" y="2517906"/>
            <a:ext cx="4206240" cy="48428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chemeClr val="tx1">
                    <a:lumMod val="95000"/>
                  </a:schemeClr>
                </a:solidFill>
              </a:rPr>
              <a:t>Accept</a:t>
            </a:r>
            <a:r>
              <a:rPr lang="en-US" sz="1800" i="1" dirty="0">
                <a:solidFill>
                  <a:schemeClr val="tx1">
                    <a:lumMod val="95000"/>
                  </a:schemeClr>
                </a:solidFill>
              </a:rPr>
              <a:t>: Input on tape is in language</a:t>
            </a:r>
          </a:p>
        </p:txBody>
      </p:sp>
      <p:sp>
        <p:nvSpPr>
          <p:cNvPr id="21" name="Content Placeholder 2">
            <a:extLst>
              <a:ext uri="{FF2B5EF4-FFF2-40B4-BE49-F238E27FC236}">
                <a16:creationId xmlns:a16="http://schemas.microsoft.com/office/drawing/2014/main" id="{E9C936D4-90B0-AF48-971B-CB5E3BB77A5B}"/>
              </a:ext>
            </a:extLst>
          </p:cNvPr>
          <p:cNvSpPr txBox="1">
            <a:spLocks/>
          </p:cNvSpPr>
          <p:nvPr/>
        </p:nvSpPr>
        <p:spPr>
          <a:xfrm>
            <a:off x="7223760" y="3909049"/>
            <a:ext cx="4206240" cy="48428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chemeClr val="tx1">
                    <a:lumMod val="95000"/>
                  </a:schemeClr>
                </a:solidFill>
              </a:rPr>
              <a:t>Reject</a:t>
            </a:r>
            <a:r>
              <a:rPr lang="en-US" sz="1800" i="1" dirty="0">
                <a:solidFill>
                  <a:schemeClr val="tx1">
                    <a:lumMod val="95000"/>
                  </a:schemeClr>
                </a:solidFill>
              </a:rPr>
              <a:t>: Input on tape is NOT in language</a:t>
            </a:r>
          </a:p>
        </p:txBody>
      </p:sp>
      <p:sp>
        <p:nvSpPr>
          <p:cNvPr id="22" name="Content Placeholder 2">
            <a:extLst>
              <a:ext uri="{FF2B5EF4-FFF2-40B4-BE49-F238E27FC236}">
                <a16:creationId xmlns:a16="http://schemas.microsoft.com/office/drawing/2014/main" id="{ECC92CE5-7BCC-C942-A4EA-30CFF5EA19CC}"/>
              </a:ext>
            </a:extLst>
          </p:cNvPr>
          <p:cNvSpPr txBox="1">
            <a:spLocks/>
          </p:cNvSpPr>
          <p:nvPr/>
        </p:nvSpPr>
        <p:spPr>
          <a:xfrm>
            <a:off x="7104888" y="5195211"/>
            <a:ext cx="4206240" cy="583797"/>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chemeClr val="tx1">
                    <a:lumMod val="95000"/>
                  </a:schemeClr>
                </a:solidFill>
              </a:rPr>
              <a:t>Loop</a:t>
            </a:r>
            <a:r>
              <a:rPr lang="en-US" sz="1800" i="1" dirty="0">
                <a:solidFill>
                  <a:schemeClr val="tx1">
                    <a:lumMod val="95000"/>
                  </a:schemeClr>
                </a:solidFill>
              </a:rPr>
              <a:t>: TM runs forever, never reaching accept or reject state</a:t>
            </a:r>
          </a:p>
        </p:txBody>
      </p:sp>
    </p:spTree>
    <p:extLst>
      <p:ext uri="{BB962C8B-B14F-4D97-AF65-F5344CB8AC3E}">
        <p14:creationId xmlns:p14="http://schemas.microsoft.com/office/powerpoint/2010/main" val="4091461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Recognizing VS Deciding</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239331"/>
            <a:ext cx="9905999" cy="653477"/>
          </a:xfrm>
          <a:solidFill>
            <a:schemeClr val="tx1">
              <a:lumMod val="95000"/>
            </a:schemeClr>
          </a:solidFill>
        </p:spPr>
        <p:txBody>
          <a:bodyPr>
            <a:normAutofit fontScale="70000" lnSpcReduction="20000"/>
          </a:bodyPr>
          <a:lstStyle/>
          <a:p>
            <a:pPr marL="0" indent="0" algn="ctr">
              <a:buNone/>
            </a:pPr>
            <a:r>
              <a:rPr lang="en-US" dirty="0">
                <a:solidFill>
                  <a:schemeClr val="bg1"/>
                </a:solidFill>
              </a:rPr>
              <a:t>A Turing Machine </a:t>
            </a:r>
            <a:r>
              <a:rPr lang="en-US" b="1" i="1" u="sng" dirty="0">
                <a:solidFill>
                  <a:schemeClr val="bg1"/>
                </a:solidFill>
              </a:rPr>
              <a:t>decides a language (is a decider)</a:t>
            </a:r>
            <a:r>
              <a:rPr lang="en-US" dirty="0">
                <a:solidFill>
                  <a:schemeClr val="bg1"/>
                </a:solidFill>
              </a:rPr>
              <a:t> if it never loops and always correctly accepts or rejects strings for the given language.</a:t>
            </a:r>
          </a:p>
        </p:txBody>
      </p:sp>
      <p:sp>
        <p:nvSpPr>
          <p:cNvPr id="4" name="Rectangle 3">
            <a:extLst>
              <a:ext uri="{FF2B5EF4-FFF2-40B4-BE49-F238E27FC236}">
                <a16:creationId xmlns:a16="http://schemas.microsoft.com/office/drawing/2014/main" id="{4302BF93-C29C-5542-9269-8BED2AADBD54}"/>
              </a:ext>
            </a:extLst>
          </p:cNvPr>
          <p:cNvSpPr/>
          <p:nvPr/>
        </p:nvSpPr>
        <p:spPr>
          <a:xfrm>
            <a:off x="457200" y="3081528"/>
            <a:ext cx="2779776" cy="1974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Some Turing Machine</a:t>
            </a:r>
          </a:p>
          <a:p>
            <a:pPr algn="ctr"/>
            <a:r>
              <a:rPr lang="en-US" dirty="0">
                <a:solidFill>
                  <a:schemeClr val="bg1"/>
                </a:solidFill>
              </a:rPr>
              <a:t>Executes on input / tape</a:t>
            </a:r>
          </a:p>
        </p:txBody>
      </p:sp>
      <p:cxnSp>
        <p:nvCxnSpPr>
          <p:cNvPr id="11" name="Straight Arrow Connector 10">
            <a:extLst>
              <a:ext uri="{FF2B5EF4-FFF2-40B4-BE49-F238E27FC236}">
                <a16:creationId xmlns:a16="http://schemas.microsoft.com/office/drawing/2014/main" id="{8476E9E9-1398-F443-A843-CF6A9D2586F5}"/>
              </a:ext>
            </a:extLst>
          </p:cNvPr>
          <p:cNvCxnSpPr>
            <a:cxnSpLocks/>
            <a:stCxn id="4" idx="3"/>
          </p:cNvCxnSpPr>
          <p:nvPr/>
        </p:nvCxnSpPr>
        <p:spPr>
          <a:xfrm flipV="1">
            <a:off x="3236976" y="2919891"/>
            <a:ext cx="457200" cy="1149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FE042D-58C1-174B-B919-87A71F2BDE45}"/>
              </a:ext>
            </a:extLst>
          </p:cNvPr>
          <p:cNvCxnSpPr>
            <a:cxnSpLocks/>
            <a:stCxn id="4" idx="3"/>
          </p:cNvCxnSpPr>
          <p:nvPr/>
        </p:nvCxnSpPr>
        <p:spPr>
          <a:xfrm>
            <a:off x="3236976" y="4068894"/>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64DEC5-19C2-4047-A208-88C5AF4176FF}"/>
              </a:ext>
            </a:extLst>
          </p:cNvPr>
          <p:cNvCxnSpPr>
            <a:cxnSpLocks/>
            <a:stCxn id="4" idx="3"/>
          </p:cNvCxnSpPr>
          <p:nvPr/>
        </p:nvCxnSpPr>
        <p:spPr>
          <a:xfrm>
            <a:off x="3236976" y="4068894"/>
            <a:ext cx="530352" cy="1044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0AFD0A8E-77DD-A946-B343-83B3344DBE6F}"/>
              </a:ext>
            </a:extLst>
          </p:cNvPr>
          <p:cNvSpPr txBox="1">
            <a:spLocks/>
          </p:cNvSpPr>
          <p:nvPr/>
        </p:nvSpPr>
        <p:spPr>
          <a:xfrm>
            <a:off x="3666744" y="2609346"/>
            <a:ext cx="4206240" cy="48428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chemeClr val="tx1">
                    <a:lumMod val="95000"/>
                  </a:schemeClr>
                </a:solidFill>
              </a:rPr>
              <a:t>Accept</a:t>
            </a:r>
            <a:r>
              <a:rPr lang="en-US" sz="1800" i="1" dirty="0">
                <a:solidFill>
                  <a:schemeClr val="tx1">
                    <a:lumMod val="95000"/>
                  </a:schemeClr>
                </a:solidFill>
              </a:rPr>
              <a:t>: Input on tape is in language</a:t>
            </a:r>
          </a:p>
        </p:txBody>
      </p:sp>
      <p:sp>
        <p:nvSpPr>
          <p:cNvPr id="21" name="Content Placeholder 2">
            <a:extLst>
              <a:ext uri="{FF2B5EF4-FFF2-40B4-BE49-F238E27FC236}">
                <a16:creationId xmlns:a16="http://schemas.microsoft.com/office/drawing/2014/main" id="{E9C936D4-90B0-AF48-971B-CB5E3BB77A5B}"/>
              </a:ext>
            </a:extLst>
          </p:cNvPr>
          <p:cNvSpPr txBox="1">
            <a:spLocks/>
          </p:cNvSpPr>
          <p:nvPr/>
        </p:nvSpPr>
        <p:spPr>
          <a:xfrm>
            <a:off x="3703320" y="3826753"/>
            <a:ext cx="4206240" cy="48428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chemeClr val="tx1">
                    <a:lumMod val="95000"/>
                  </a:schemeClr>
                </a:solidFill>
              </a:rPr>
              <a:t>Reject</a:t>
            </a:r>
            <a:r>
              <a:rPr lang="en-US" sz="1800" i="1" dirty="0">
                <a:solidFill>
                  <a:schemeClr val="tx1">
                    <a:lumMod val="95000"/>
                  </a:schemeClr>
                </a:solidFill>
              </a:rPr>
              <a:t>: Input on tape is NOT in language</a:t>
            </a:r>
          </a:p>
        </p:txBody>
      </p:sp>
      <p:sp>
        <p:nvSpPr>
          <p:cNvPr id="22" name="Content Placeholder 2">
            <a:extLst>
              <a:ext uri="{FF2B5EF4-FFF2-40B4-BE49-F238E27FC236}">
                <a16:creationId xmlns:a16="http://schemas.microsoft.com/office/drawing/2014/main" id="{ECC92CE5-7BCC-C942-A4EA-30CFF5EA19CC}"/>
              </a:ext>
            </a:extLst>
          </p:cNvPr>
          <p:cNvSpPr txBox="1">
            <a:spLocks/>
          </p:cNvSpPr>
          <p:nvPr/>
        </p:nvSpPr>
        <p:spPr>
          <a:xfrm>
            <a:off x="3712464" y="5067195"/>
            <a:ext cx="4206240" cy="583797"/>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strike="sngStrike" dirty="0">
                <a:solidFill>
                  <a:schemeClr val="tx1">
                    <a:lumMod val="95000"/>
                  </a:schemeClr>
                </a:solidFill>
              </a:rPr>
              <a:t>Loop</a:t>
            </a:r>
            <a:r>
              <a:rPr lang="en-US" sz="1800" i="1" strike="sngStrike" dirty="0">
                <a:solidFill>
                  <a:schemeClr val="tx1">
                    <a:lumMod val="95000"/>
                  </a:schemeClr>
                </a:solidFill>
              </a:rPr>
              <a:t>: TM runs forever, never reaching accept or reject state</a:t>
            </a:r>
          </a:p>
        </p:txBody>
      </p:sp>
      <p:sp>
        <p:nvSpPr>
          <p:cNvPr id="10" name="Rectangle 9">
            <a:extLst>
              <a:ext uri="{FF2B5EF4-FFF2-40B4-BE49-F238E27FC236}">
                <a16:creationId xmlns:a16="http://schemas.microsoft.com/office/drawing/2014/main" id="{78961F88-CAC9-6C42-A633-4AAE547BE421}"/>
              </a:ext>
            </a:extLst>
          </p:cNvPr>
          <p:cNvSpPr/>
          <p:nvPr/>
        </p:nvSpPr>
        <p:spPr>
          <a:xfrm>
            <a:off x="3749040" y="2609346"/>
            <a:ext cx="3877056" cy="1701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C906C7C-4FEB-9245-B6AD-B835CC543969}"/>
              </a:ext>
            </a:extLst>
          </p:cNvPr>
          <p:cNvSpPr txBox="1">
            <a:spLocks/>
          </p:cNvSpPr>
          <p:nvPr/>
        </p:nvSpPr>
        <p:spPr>
          <a:xfrm>
            <a:off x="7872984" y="2609347"/>
            <a:ext cx="4087368" cy="170168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95000"/>
                  </a:schemeClr>
                </a:solidFill>
              </a:rPr>
              <a:t>A TM </a:t>
            </a:r>
            <a:r>
              <a:rPr lang="en-US" sz="1800" b="1" i="1" u="sng" dirty="0">
                <a:solidFill>
                  <a:schemeClr val="tx1">
                    <a:lumMod val="95000"/>
                  </a:schemeClr>
                </a:solidFill>
              </a:rPr>
              <a:t>decides the language</a:t>
            </a:r>
            <a:r>
              <a:rPr lang="en-US" sz="1800" dirty="0">
                <a:solidFill>
                  <a:schemeClr val="tx1">
                    <a:lumMod val="95000"/>
                  </a:schemeClr>
                </a:solidFill>
              </a:rPr>
              <a:t> if it always halts and outputs one of these two possibilities. The language of this TM is said to be a </a:t>
            </a:r>
            <a:r>
              <a:rPr lang="en-US" sz="1800" b="1" i="1" u="sng" dirty="0">
                <a:solidFill>
                  <a:schemeClr val="tx1">
                    <a:lumMod val="95000"/>
                  </a:schemeClr>
                </a:solidFill>
              </a:rPr>
              <a:t>decidable language</a:t>
            </a:r>
            <a:r>
              <a:rPr lang="en-US" sz="1800" dirty="0">
                <a:solidFill>
                  <a:schemeClr val="tx1">
                    <a:lumMod val="95000"/>
                  </a:schemeClr>
                </a:solidFill>
              </a:rPr>
              <a:t>.</a:t>
            </a:r>
          </a:p>
        </p:txBody>
      </p:sp>
    </p:spTree>
    <p:extLst>
      <p:ext uri="{BB962C8B-B14F-4D97-AF65-F5344CB8AC3E}">
        <p14:creationId xmlns:p14="http://schemas.microsoft.com/office/powerpoint/2010/main" val="4914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Recognizing VS Deciding</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239331"/>
            <a:ext cx="9905999" cy="653477"/>
          </a:xfrm>
          <a:solidFill>
            <a:schemeClr val="tx1">
              <a:lumMod val="95000"/>
            </a:schemeClr>
          </a:solidFill>
        </p:spPr>
        <p:txBody>
          <a:bodyPr>
            <a:normAutofit fontScale="70000" lnSpcReduction="20000"/>
          </a:bodyPr>
          <a:lstStyle/>
          <a:p>
            <a:pPr marL="0" indent="0" algn="ctr">
              <a:buNone/>
            </a:pPr>
            <a:r>
              <a:rPr lang="en-US" dirty="0">
                <a:solidFill>
                  <a:schemeClr val="bg1"/>
                </a:solidFill>
              </a:rPr>
              <a:t>A Turing Machine </a:t>
            </a:r>
            <a:r>
              <a:rPr lang="en-US" b="1" i="1" u="sng" dirty="0">
                <a:solidFill>
                  <a:schemeClr val="bg1"/>
                </a:solidFill>
              </a:rPr>
              <a:t>recognizes a language (is a recognizer)</a:t>
            </a:r>
            <a:r>
              <a:rPr lang="en-US" dirty="0">
                <a:solidFill>
                  <a:schemeClr val="bg1"/>
                </a:solidFill>
              </a:rPr>
              <a:t> if it always accepts strings that are in the language, but might reject or might loop forever on strings that are NOT in the language.</a:t>
            </a:r>
          </a:p>
        </p:txBody>
      </p:sp>
      <p:sp>
        <p:nvSpPr>
          <p:cNvPr id="4" name="Rectangle 3">
            <a:extLst>
              <a:ext uri="{FF2B5EF4-FFF2-40B4-BE49-F238E27FC236}">
                <a16:creationId xmlns:a16="http://schemas.microsoft.com/office/drawing/2014/main" id="{4302BF93-C29C-5542-9269-8BED2AADBD54}"/>
              </a:ext>
            </a:extLst>
          </p:cNvPr>
          <p:cNvSpPr/>
          <p:nvPr/>
        </p:nvSpPr>
        <p:spPr>
          <a:xfrm>
            <a:off x="457200" y="3081528"/>
            <a:ext cx="2779776" cy="1974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Some Turing Machine</a:t>
            </a:r>
          </a:p>
          <a:p>
            <a:pPr algn="ctr"/>
            <a:r>
              <a:rPr lang="en-US" dirty="0">
                <a:solidFill>
                  <a:schemeClr val="bg1"/>
                </a:solidFill>
              </a:rPr>
              <a:t>Executes on input / tape</a:t>
            </a:r>
          </a:p>
        </p:txBody>
      </p:sp>
      <p:cxnSp>
        <p:nvCxnSpPr>
          <p:cNvPr id="11" name="Straight Arrow Connector 10">
            <a:extLst>
              <a:ext uri="{FF2B5EF4-FFF2-40B4-BE49-F238E27FC236}">
                <a16:creationId xmlns:a16="http://schemas.microsoft.com/office/drawing/2014/main" id="{8476E9E9-1398-F443-A843-CF6A9D2586F5}"/>
              </a:ext>
            </a:extLst>
          </p:cNvPr>
          <p:cNvCxnSpPr>
            <a:cxnSpLocks/>
            <a:stCxn id="4" idx="3"/>
          </p:cNvCxnSpPr>
          <p:nvPr/>
        </p:nvCxnSpPr>
        <p:spPr>
          <a:xfrm flipV="1">
            <a:off x="3236976" y="2919891"/>
            <a:ext cx="457200" cy="1149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FE042D-58C1-174B-B919-87A71F2BDE45}"/>
              </a:ext>
            </a:extLst>
          </p:cNvPr>
          <p:cNvCxnSpPr>
            <a:cxnSpLocks/>
            <a:stCxn id="4" idx="3"/>
          </p:cNvCxnSpPr>
          <p:nvPr/>
        </p:nvCxnSpPr>
        <p:spPr>
          <a:xfrm>
            <a:off x="3236976" y="4068894"/>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64DEC5-19C2-4047-A208-88C5AF4176FF}"/>
              </a:ext>
            </a:extLst>
          </p:cNvPr>
          <p:cNvCxnSpPr>
            <a:cxnSpLocks/>
            <a:stCxn id="4" idx="3"/>
          </p:cNvCxnSpPr>
          <p:nvPr/>
        </p:nvCxnSpPr>
        <p:spPr>
          <a:xfrm>
            <a:off x="3236976" y="4068894"/>
            <a:ext cx="530352" cy="1044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0AFD0A8E-77DD-A946-B343-83B3344DBE6F}"/>
              </a:ext>
            </a:extLst>
          </p:cNvPr>
          <p:cNvSpPr txBox="1">
            <a:spLocks/>
          </p:cNvSpPr>
          <p:nvPr/>
        </p:nvSpPr>
        <p:spPr>
          <a:xfrm>
            <a:off x="3666744" y="2609346"/>
            <a:ext cx="4206240" cy="48428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chemeClr val="tx1">
                    <a:lumMod val="95000"/>
                  </a:schemeClr>
                </a:solidFill>
              </a:rPr>
              <a:t>Accept</a:t>
            </a:r>
            <a:r>
              <a:rPr lang="en-US" sz="1800" i="1" dirty="0">
                <a:solidFill>
                  <a:schemeClr val="tx1">
                    <a:lumMod val="95000"/>
                  </a:schemeClr>
                </a:solidFill>
              </a:rPr>
              <a:t>: Input on tape is in language</a:t>
            </a:r>
          </a:p>
        </p:txBody>
      </p:sp>
      <p:sp>
        <p:nvSpPr>
          <p:cNvPr id="21" name="Content Placeholder 2">
            <a:extLst>
              <a:ext uri="{FF2B5EF4-FFF2-40B4-BE49-F238E27FC236}">
                <a16:creationId xmlns:a16="http://schemas.microsoft.com/office/drawing/2014/main" id="{E9C936D4-90B0-AF48-971B-CB5E3BB77A5B}"/>
              </a:ext>
            </a:extLst>
          </p:cNvPr>
          <p:cNvSpPr txBox="1">
            <a:spLocks/>
          </p:cNvSpPr>
          <p:nvPr/>
        </p:nvSpPr>
        <p:spPr>
          <a:xfrm>
            <a:off x="3703320" y="3826753"/>
            <a:ext cx="4206240" cy="48428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chemeClr val="tx1">
                    <a:lumMod val="95000"/>
                  </a:schemeClr>
                </a:solidFill>
              </a:rPr>
              <a:t>Reject</a:t>
            </a:r>
            <a:r>
              <a:rPr lang="en-US" sz="1800" i="1" dirty="0">
                <a:solidFill>
                  <a:schemeClr val="tx1">
                    <a:lumMod val="95000"/>
                  </a:schemeClr>
                </a:solidFill>
              </a:rPr>
              <a:t>: Input on tape is NOT in language</a:t>
            </a:r>
          </a:p>
        </p:txBody>
      </p:sp>
      <p:sp>
        <p:nvSpPr>
          <p:cNvPr id="22" name="Content Placeholder 2">
            <a:extLst>
              <a:ext uri="{FF2B5EF4-FFF2-40B4-BE49-F238E27FC236}">
                <a16:creationId xmlns:a16="http://schemas.microsoft.com/office/drawing/2014/main" id="{ECC92CE5-7BCC-C942-A4EA-30CFF5EA19CC}"/>
              </a:ext>
            </a:extLst>
          </p:cNvPr>
          <p:cNvSpPr txBox="1">
            <a:spLocks/>
          </p:cNvSpPr>
          <p:nvPr/>
        </p:nvSpPr>
        <p:spPr>
          <a:xfrm>
            <a:off x="3712464" y="5067195"/>
            <a:ext cx="4206240" cy="583797"/>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u="sng" dirty="0">
                <a:solidFill>
                  <a:schemeClr val="tx1">
                    <a:lumMod val="95000"/>
                  </a:schemeClr>
                </a:solidFill>
              </a:rPr>
              <a:t>Loop</a:t>
            </a:r>
            <a:r>
              <a:rPr lang="en-US" sz="1800" i="1" dirty="0">
                <a:solidFill>
                  <a:schemeClr val="tx1">
                    <a:lumMod val="95000"/>
                  </a:schemeClr>
                </a:solidFill>
              </a:rPr>
              <a:t>: TM runs forever, never reaching accept or reject state</a:t>
            </a:r>
          </a:p>
        </p:txBody>
      </p:sp>
      <p:sp>
        <p:nvSpPr>
          <p:cNvPr id="10" name="Rectangle 9">
            <a:extLst>
              <a:ext uri="{FF2B5EF4-FFF2-40B4-BE49-F238E27FC236}">
                <a16:creationId xmlns:a16="http://schemas.microsoft.com/office/drawing/2014/main" id="{78961F88-CAC9-6C42-A633-4AAE547BE421}"/>
              </a:ext>
            </a:extLst>
          </p:cNvPr>
          <p:cNvSpPr/>
          <p:nvPr/>
        </p:nvSpPr>
        <p:spPr>
          <a:xfrm>
            <a:off x="3749040" y="2609346"/>
            <a:ext cx="3877056" cy="679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C906C7C-4FEB-9245-B6AD-B835CC543969}"/>
              </a:ext>
            </a:extLst>
          </p:cNvPr>
          <p:cNvSpPr txBox="1">
            <a:spLocks/>
          </p:cNvSpPr>
          <p:nvPr/>
        </p:nvSpPr>
        <p:spPr>
          <a:xfrm>
            <a:off x="7872984" y="2609347"/>
            <a:ext cx="4087368" cy="679329"/>
          </a:xfrm>
          <a:prstGeom prst="rect">
            <a:avLst/>
          </a:prstGeom>
          <a:noFill/>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95000"/>
                  </a:schemeClr>
                </a:solidFill>
              </a:rPr>
              <a:t>A recognizer will always accept when the string IS in the language</a:t>
            </a:r>
          </a:p>
        </p:txBody>
      </p:sp>
      <p:sp>
        <p:nvSpPr>
          <p:cNvPr id="13" name="Rectangle 12">
            <a:extLst>
              <a:ext uri="{FF2B5EF4-FFF2-40B4-BE49-F238E27FC236}">
                <a16:creationId xmlns:a16="http://schemas.microsoft.com/office/drawing/2014/main" id="{78C75065-7855-7F47-BA8E-D47DB6CDF02D}"/>
              </a:ext>
            </a:extLst>
          </p:cNvPr>
          <p:cNvSpPr/>
          <p:nvPr/>
        </p:nvSpPr>
        <p:spPr>
          <a:xfrm>
            <a:off x="3749040" y="3750273"/>
            <a:ext cx="4123944" cy="2065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E0369CF-E000-0643-9669-FC311036C18A}"/>
              </a:ext>
            </a:extLst>
          </p:cNvPr>
          <p:cNvSpPr txBox="1">
            <a:spLocks/>
          </p:cNvSpPr>
          <p:nvPr/>
        </p:nvSpPr>
        <p:spPr>
          <a:xfrm>
            <a:off x="7955280" y="3736195"/>
            <a:ext cx="4114800" cy="2079390"/>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95000"/>
                  </a:schemeClr>
                </a:solidFill>
              </a:rPr>
              <a:t>However, when the input string is NOT in the language, a recognizer </a:t>
            </a:r>
            <a:r>
              <a:rPr lang="en-US" sz="1800" b="1" i="1" u="sng" dirty="0">
                <a:solidFill>
                  <a:schemeClr val="tx1">
                    <a:lumMod val="95000"/>
                  </a:schemeClr>
                </a:solidFill>
              </a:rPr>
              <a:t>might reject</a:t>
            </a:r>
            <a:r>
              <a:rPr lang="en-US" sz="1800" dirty="0">
                <a:solidFill>
                  <a:schemeClr val="tx1">
                    <a:lumMod val="95000"/>
                  </a:schemeClr>
                </a:solidFill>
              </a:rPr>
              <a:t> or it </a:t>
            </a:r>
            <a:r>
              <a:rPr lang="en-US" sz="1800" b="1" i="1" u="sng" dirty="0">
                <a:solidFill>
                  <a:schemeClr val="tx1">
                    <a:lumMod val="95000"/>
                  </a:schemeClr>
                </a:solidFill>
              </a:rPr>
              <a:t>might just loop forever</a:t>
            </a:r>
            <a:r>
              <a:rPr lang="en-US" sz="1800" dirty="0">
                <a:solidFill>
                  <a:schemeClr val="tx1">
                    <a:lumMod val="95000"/>
                  </a:schemeClr>
                </a:solidFill>
              </a:rPr>
              <a:t>.</a:t>
            </a:r>
          </a:p>
        </p:txBody>
      </p:sp>
      <p:sp>
        <p:nvSpPr>
          <p:cNvPr id="16" name="Content Placeholder 2">
            <a:extLst>
              <a:ext uri="{FF2B5EF4-FFF2-40B4-BE49-F238E27FC236}">
                <a16:creationId xmlns:a16="http://schemas.microsoft.com/office/drawing/2014/main" id="{378FF238-B1DA-8245-B679-DBE0C310630F}"/>
              </a:ext>
            </a:extLst>
          </p:cNvPr>
          <p:cNvSpPr txBox="1">
            <a:spLocks/>
          </p:cNvSpPr>
          <p:nvPr/>
        </p:nvSpPr>
        <p:spPr>
          <a:xfrm>
            <a:off x="1141412" y="6353662"/>
            <a:ext cx="5637276" cy="407286"/>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Languages that can be recognized are called </a:t>
            </a:r>
            <a:r>
              <a:rPr lang="en-US" sz="1600" b="1" i="1" u="sng" dirty="0">
                <a:solidFill>
                  <a:schemeClr val="tx1">
                    <a:lumMod val="95000"/>
                  </a:schemeClr>
                </a:solidFill>
              </a:rPr>
              <a:t>Turing-Recognizable</a:t>
            </a:r>
          </a:p>
        </p:txBody>
      </p:sp>
    </p:spTree>
    <p:extLst>
      <p:ext uri="{BB962C8B-B14F-4D97-AF65-F5344CB8AC3E}">
        <p14:creationId xmlns:p14="http://schemas.microsoft.com/office/powerpoint/2010/main" val="1699758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Examples: Designing Turing Machines</a:t>
            </a:r>
          </a:p>
        </p:txBody>
      </p:sp>
    </p:spTree>
    <p:extLst>
      <p:ext uri="{BB962C8B-B14F-4D97-AF65-F5344CB8AC3E}">
        <p14:creationId xmlns:p14="http://schemas.microsoft.com/office/powerpoint/2010/main" val="296271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Practice 1: Design a TM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2208595"/>
                <a:ext cx="9905999" cy="1089328"/>
              </a:xfrm>
              <a:solidFill>
                <a:schemeClr val="tx1">
                  <a:lumMod val="95000"/>
                </a:schemeClr>
              </a:solidFill>
            </p:spPr>
            <p:txBody>
              <a:bodyPr/>
              <a:lstStyle/>
              <a:p>
                <a:pPr marL="0" indent="0">
                  <a:buNone/>
                </a:pPr>
                <a:r>
                  <a:rPr lang="en-US" dirty="0">
                    <a:solidFill>
                      <a:schemeClr val="bg1"/>
                    </a:solidFill>
                  </a:rPr>
                  <a:t>Construct a Turing Machine that decides the following language:</a:t>
                </a:r>
                <a:br>
                  <a:rPr lang="en-US" dirty="0">
                    <a:solidFill>
                      <a:schemeClr val="bg1"/>
                    </a:solidFill>
                  </a:rPr>
                </a:b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0</m:t>
                              </m:r>
                            </m:e>
                            <m:sup>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𝑛</m:t>
                                  </m:r>
                                </m:sup>
                              </m:sSup>
                            </m:sup>
                          </m:sSup>
                          <m:r>
                            <a:rPr lang="en-US" b="0" i="1" smtClean="0">
                              <a:solidFill>
                                <a:schemeClr val="bg1"/>
                              </a:solidFill>
                              <a:latin typeface="Cambria Math" panose="02040503050406030204" pitchFamily="18" charset="0"/>
                            </a:rPr>
                            <m:t> </m:t>
                          </m:r>
                        </m:e>
                      </m:d>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2208595"/>
                <a:ext cx="9905999" cy="1089328"/>
              </a:xfrm>
              <a:blipFill>
                <a:blip r:embed="rId2"/>
                <a:stretch>
                  <a:fillRect l="-896" t="-1149"/>
                </a:stretch>
              </a:blipFill>
            </p:spPr>
            <p:txBody>
              <a:bodyPr/>
              <a:lstStyle/>
              <a:p>
                <a:r>
                  <a:rPr lang="en-US">
                    <a:noFill/>
                  </a:rPr>
                  <a:t> </a:t>
                </a:r>
              </a:p>
            </p:txBody>
          </p:sp>
        </mc:Fallback>
      </mc:AlternateContent>
    </p:spTree>
    <p:extLst>
      <p:ext uri="{BB962C8B-B14F-4D97-AF65-F5344CB8AC3E}">
        <p14:creationId xmlns:p14="http://schemas.microsoft.com/office/powerpoint/2010/main" val="1047714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Practice 1: Design a TM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275907"/>
                <a:ext cx="9905999" cy="1089328"/>
              </a:xfrm>
              <a:solidFill>
                <a:schemeClr val="tx1">
                  <a:lumMod val="95000"/>
                </a:schemeClr>
              </a:solidFill>
            </p:spPr>
            <p:txBody>
              <a:bodyPr/>
              <a:lstStyle/>
              <a:p>
                <a:pPr marL="0" indent="0">
                  <a:buNone/>
                </a:pPr>
                <a:r>
                  <a:rPr lang="en-US" dirty="0">
                    <a:solidFill>
                      <a:schemeClr val="bg1"/>
                    </a:solidFill>
                  </a:rPr>
                  <a:t>Construct a Turing Machine that decides the following language:</a:t>
                </a:r>
                <a:br>
                  <a:rPr lang="en-US" dirty="0">
                    <a:solidFill>
                      <a:schemeClr val="bg1"/>
                    </a:solidFill>
                  </a:rPr>
                </a:b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𝐴</m:t>
                      </m:r>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0</m:t>
                              </m:r>
                            </m:e>
                            <m:sup>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𝑛</m:t>
                                  </m:r>
                                </m:sup>
                              </m:sSup>
                            </m:sup>
                          </m:sSup>
                          <m:r>
                            <a:rPr lang="en-US" b="0" i="1" smtClean="0">
                              <a:solidFill>
                                <a:schemeClr val="bg1"/>
                              </a:solidFill>
                              <a:latin typeface="Cambria Math" panose="02040503050406030204" pitchFamily="18" charset="0"/>
                            </a:rPr>
                            <m:t> </m:t>
                          </m:r>
                        </m:e>
                      </m:d>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275907"/>
                <a:ext cx="9905999" cy="1089328"/>
              </a:xfrm>
              <a:blipFill>
                <a:blip r:embed="rId2"/>
                <a:stretch>
                  <a:fillRect l="-896"/>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846229" y="2824714"/>
            <a:ext cx="8496364" cy="2515382"/>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u="sng" dirty="0">
                <a:solidFill>
                  <a:schemeClr val="tx1">
                    <a:lumMod val="95000"/>
                  </a:schemeClr>
                </a:solidFill>
              </a:rPr>
              <a:t>Overall Approach, on input w</a:t>
            </a:r>
            <a:r>
              <a:rPr lang="en-US" dirty="0">
                <a:solidFill>
                  <a:schemeClr val="tx1">
                    <a:lumMod val="95000"/>
                  </a:schemeClr>
                </a:solidFill>
              </a:rPr>
              <a:t>:</a:t>
            </a:r>
          </a:p>
          <a:p>
            <a:pPr marL="914400" lvl="1" indent="-457200">
              <a:buFont typeface="Arial" panose="020B0604020202020204" pitchFamily="34" charset="0"/>
              <a:buAutoNum type="arabicPeriod"/>
            </a:pPr>
            <a:r>
              <a:rPr lang="en-US" sz="1600" dirty="0">
                <a:solidFill>
                  <a:schemeClr val="tx1">
                    <a:lumMod val="95000"/>
                  </a:schemeClr>
                </a:solidFill>
              </a:rPr>
              <a:t>Sweep left to right across the tape, crossing off every other 0.</a:t>
            </a:r>
          </a:p>
          <a:p>
            <a:pPr marL="914400" lvl="1" indent="-457200">
              <a:buFont typeface="Arial" panose="020B0604020202020204" pitchFamily="34" charset="0"/>
              <a:buAutoNum type="arabicPeriod"/>
            </a:pPr>
            <a:r>
              <a:rPr lang="en-US" sz="1600" dirty="0">
                <a:solidFill>
                  <a:schemeClr val="tx1">
                    <a:lumMod val="95000"/>
                  </a:schemeClr>
                </a:solidFill>
              </a:rPr>
              <a:t>If in stage 1 the tape contained a single 0, accept</a:t>
            </a:r>
          </a:p>
          <a:p>
            <a:pPr marL="914400" lvl="1" indent="-457200">
              <a:buFont typeface="Arial" panose="020B0604020202020204" pitchFamily="34" charset="0"/>
              <a:buAutoNum type="arabicPeriod"/>
            </a:pPr>
            <a:r>
              <a:rPr lang="en-US" sz="1600" dirty="0">
                <a:solidFill>
                  <a:schemeClr val="tx1">
                    <a:lumMod val="95000"/>
                  </a:schemeClr>
                </a:solidFill>
              </a:rPr>
              <a:t>If in stage 1 the tape contained more than a single 0 and the number of 0s was odd, reject</a:t>
            </a:r>
          </a:p>
          <a:p>
            <a:pPr marL="914400" lvl="1" indent="-457200">
              <a:buFont typeface="Arial" panose="020B0604020202020204" pitchFamily="34" charset="0"/>
              <a:buAutoNum type="arabicPeriod"/>
            </a:pPr>
            <a:r>
              <a:rPr lang="en-US" sz="1600" dirty="0">
                <a:solidFill>
                  <a:schemeClr val="tx1">
                    <a:lumMod val="95000"/>
                  </a:schemeClr>
                </a:solidFill>
              </a:rPr>
              <a:t>Return the head to the left end of the tape</a:t>
            </a:r>
          </a:p>
          <a:p>
            <a:pPr marL="914400" lvl="1" indent="-457200">
              <a:buFont typeface="Arial" panose="020B0604020202020204" pitchFamily="34" charset="0"/>
              <a:buAutoNum type="arabicPeriod"/>
            </a:pPr>
            <a:r>
              <a:rPr lang="en-US" sz="1600" dirty="0">
                <a:solidFill>
                  <a:schemeClr val="tx1">
                    <a:lumMod val="95000"/>
                  </a:schemeClr>
                </a:solidFill>
              </a:rPr>
              <a:t>Go to stage 1</a:t>
            </a:r>
          </a:p>
        </p:txBody>
      </p:sp>
    </p:spTree>
    <p:extLst>
      <p:ext uri="{BB962C8B-B14F-4D97-AF65-F5344CB8AC3E}">
        <p14:creationId xmlns:p14="http://schemas.microsoft.com/office/powerpoint/2010/main" val="254709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Goals!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1. Our next computational model: The Turing Machine!</a:t>
            </a:r>
          </a:p>
        </p:txBody>
      </p:sp>
      <p:sp>
        <p:nvSpPr>
          <p:cNvPr id="4" name="Content Placeholder 2">
            <a:extLst>
              <a:ext uri="{FF2B5EF4-FFF2-40B4-BE49-F238E27FC236}">
                <a16:creationId xmlns:a16="http://schemas.microsoft.com/office/drawing/2014/main" id="{C3CBD30C-EB51-C249-A8FC-E343315276A6}"/>
              </a:ext>
            </a:extLst>
          </p:cNvPr>
          <p:cNvSpPr txBox="1">
            <a:spLocks/>
          </p:cNvSpPr>
          <p:nvPr/>
        </p:nvSpPr>
        <p:spPr>
          <a:xfrm>
            <a:off x="1141412" y="2848808"/>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2. Analysis of different variations of Turing Machines (including non-deterministic Turing Machines).</a:t>
            </a:r>
          </a:p>
        </p:txBody>
      </p:sp>
      <p:sp>
        <p:nvSpPr>
          <p:cNvPr id="5" name="Content Placeholder 2">
            <a:extLst>
              <a:ext uri="{FF2B5EF4-FFF2-40B4-BE49-F238E27FC236}">
                <a16:creationId xmlns:a16="http://schemas.microsoft.com/office/drawing/2014/main" id="{B98087DF-8BCB-3D46-8C8D-7FA120BFB404}"/>
              </a:ext>
            </a:extLst>
          </p:cNvPr>
          <p:cNvSpPr txBox="1">
            <a:spLocks/>
          </p:cNvSpPr>
          <p:nvPr/>
        </p:nvSpPr>
        <p:spPr>
          <a:xfrm>
            <a:off x="1141412" y="4138245"/>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3. Formalizing the concept of decidability versus recognizability, algorithms, and an introduction to computability theory. </a:t>
            </a:r>
          </a:p>
        </p:txBody>
      </p:sp>
    </p:spTree>
    <p:extLst>
      <p:ext uri="{BB962C8B-B14F-4D97-AF65-F5344CB8AC3E}">
        <p14:creationId xmlns:p14="http://schemas.microsoft.com/office/powerpoint/2010/main" val="298724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Practice 1: Design a TM</a:t>
            </a:r>
          </a:p>
        </p:txBody>
      </p:sp>
      <p:pic>
        <p:nvPicPr>
          <p:cNvPr id="9" name="Picture 8">
            <a:extLst>
              <a:ext uri="{FF2B5EF4-FFF2-40B4-BE49-F238E27FC236}">
                <a16:creationId xmlns:a16="http://schemas.microsoft.com/office/drawing/2014/main" id="{C4D4DAD4-D1B3-9B41-9F2B-FD14363746C3}"/>
              </a:ext>
            </a:extLst>
          </p:cNvPr>
          <p:cNvPicPr>
            <a:picLocks noChangeAspect="1"/>
          </p:cNvPicPr>
          <p:nvPr/>
        </p:nvPicPr>
        <p:blipFill>
          <a:blip r:embed="rId2"/>
          <a:stretch>
            <a:fillRect/>
          </a:stretch>
        </p:blipFill>
        <p:spPr>
          <a:xfrm>
            <a:off x="2110359" y="1077402"/>
            <a:ext cx="7968105" cy="5505470"/>
          </a:xfrm>
          <a:prstGeom prst="rect">
            <a:avLst/>
          </a:prstGeom>
        </p:spPr>
      </p:pic>
    </p:spTree>
    <p:extLst>
      <p:ext uri="{BB962C8B-B14F-4D97-AF65-F5344CB8AC3E}">
        <p14:creationId xmlns:p14="http://schemas.microsoft.com/office/powerpoint/2010/main" val="286057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Practice 1: Design a TM</a:t>
            </a:r>
          </a:p>
        </p:txBody>
      </p:sp>
      <p:pic>
        <p:nvPicPr>
          <p:cNvPr id="4" name="Picture 3">
            <a:extLst>
              <a:ext uri="{FF2B5EF4-FFF2-40B4-BE49-F238E27FC236}">
                <a16:creationId xmlns:a16="http://schemas.microsoft.com/office/drawing/2014/main" id="{9A1B202F-9737-9E46-BF09-35B94D5C227A}"/>
              </a:ext>
            </a:extLst>
          </p:cNvPr>
          <p:cNvPicPr>
            <a:picLocks noChangeAspect="1"/>
          </p:cNvPicPr>
          <p:nvPr/>
        </p:nvPicPr>
        <p:blipFill>
          <a:blip r:embed="rId2"/>
          <a:stretch>
            <a:fillRect/>
          </a:stretch>
        </p:blipFill>
        <p:spPr>
          <a:xfrm>
            <a:off x="87884" y="919988"/>
            <a:ext cx="6948478" cy="4593844"/>
          </a:xfrm>
          <a:prstGeom prst="rect">
            <a:avLst/>
          </a:prstGeom>
        </p:spPr>
      </p:pic>
      <p:pic>
        <p:nvPicPr>
          <p:cNvPr id="6" name="Picture 5">
            <a:extLst>
              <a:ext uri="{FF2B5EF4-FFF2-40B4-BE49-F238E27FC236}">
                <a16:creationId xmlns:a16="http://schemas.microsoft.com/office/drawing/2014/main" id="{751C1281-A3A0-DE44-B6D5-1D45F1BC6225}"/>
              </a:ext>
            </a:extLst>
          </p:cNvPr>
          <p:cNvPicPr>
            <a:picLocks noChangeAspect="1"/>
          </p:cNvPicPr>
          <p:nvPr/>
        </p:nvPicPr>
        <p:blipFill>
          <a:blip r:embed="rId3"/>
          <a:stretch>
            <a:fillRect/>
          </a:stretch>
        </p:blipFill>
        <p:spPr>
          <a:xfrm>
            <a:off x="6681983" y="4401538"/>
            <a:ext cx="5333233" cy="2305681"/>
          </a:xfrm>
          <a:prstGeom prst="rect">
            <a:avLst/>
          </a:prstGeom>
        </p:spPr>
      </p:pic>
      <p:sp>
        <p:nvSpPr>
          <p:cNvPr id="7" name="Content Placeholder 2">
            <a:extLst>
              <a:ext uri="{FF2B5EF4-FFF2-40B4-BE49-F238E27FC236}">
                <a16:creationId xmlns:a16="http://schemas.microsoft.com/office/drawing/2014/main" id="{BED00B50-A219-D547-9851-AFA23850A372}"/>
              </a:ext>
            </a:extLst>
          </p:cNvPr>
          <p:cNvSpPr txBox="1">
            <a:spLocks/>
          </p:cNvSpPr>
          <p:nvPr/>
        </p:nvSpPr>
        <p:spPr>
          <a:xfrm>
            <a:off x="7141464" y="1563624"/>
            <a:ext cx="4873751" cy="1709928"/>
          </a:xfrm>
          <a:prstGeom prst="rect">
            <a:avLst/>
          </a:prstGeom>
          <a:noFill/>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95000"/>
                  </a:schemeClr>
                </a:solidFill>
              </a:rPr>
              <a:t>Q1 represents start state. We mark first 0 with blank</a:t>
            </a:r>
            <a:br>
              <a:rPr lang="en-US" sz="1600" dirty="0">
                <a:solidFill>
                  <a:schemeClr val="tx1">
                    <a:lumMod val="95000"/>
                  </a:schemeClr>
                </a:solidFill>
              </a:rPr>
            </a:br>
            <a:r>
              <a:rPr lang="en-US" sz="1600" dirty="0">
                <a:solidFill>
                  <a:schemeClr val="tx1">
                    <a:lumMod val="95000"/>
                  </a:schemeClr>
                </a:solidFill>
              </a:rPr>
              <a:t>Q2 represents we have seen one 0</a:t>
            </a:r>
            <a:br>
              <a:rPr lang="en-US" sz="1600" dirty="0">
                <a:solidFill>
                  <a:schemeClr val="tx1">
                    <a:lumMod val="95000"/>
                  </a:schemeClr>
                </a:solidFill>
              </a:rPr>
            </a:br>
            <a:r>
              <a:rPr lang="en-US" sz="1600" dirty="0">
                <a:solidFill>
                  <a:schemeClr val="tx1">
                    <a:lumMod val="95000"/>
                  </a:schemeClr>
                </a:solidFill>
              </a:rPr>
              <a:t>Q3 represents seen one 0 or even number of 0s</a:t>
            </a:r>
            <a:br>
              <a:rPr lang="en-US" sz="1600" dirty="0">
                <a:solidFill>
                  <a:schemeClr val="tx1">
                    <a:lumMod val="95000"/>
                  </a:schemeClr>
                </a:solidFill>
              </a:rPr>
            </a:br>
            <a:r>
              <a:rPr lang="en-US" sz="1600" dirty="0">
                <a:solidFill>
                  <a:schemeClr val="tx1">
                    <a:lumMod val="95000"/>
                  </a:schemeClr>
                </a:solidFill>
              </a:rPr>
              <a:t>Q4 represents seen an odd number of 0s</a:t>
            </a:r>
            <a:br>
              <a:rPr lang="en-US" sz="1600" dirty="0">
                <a:solidFill>
                  <a:schemeClr val="tx1">
                    <a:lumMod val="95000"/>
                  </a:schemeClr>
                </a:solidFill>
              </a:rPr>
            </a:br>
            <a:r>
              <a:rPr lang="en-US" sz="1600" dirty="0">
                <a:solidFill>
                  <a:schemeClr val="tx1">
                    <a:lumMod val="95000"/>
                  </a:schemeClr>
                </a:solidFill>
              </a:rPr>
              <a:t>Q5 represents moving head back to the front</a:t>
            </a:r>
          </a:p>
        </p:txBody>
      </p:sp>
    </p:spTree>
    <p:extLst>
      <p:ext uri="{BB962C8B-B14F-4D97-AF65-F5344CB8AC3E}">
        <p14:creationId xmlns:p14="http://schemas.microsoft.com/office/powerpoint/2010/main" val="181890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Construct a Turing Machine that decides the following language:</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𝐶</m:t>
                      </m:r>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𝑎</m:t>
                              </m:r>
                            </m:e>
                            <m:sup>
                              <m:r>
                                <a:rPr lang="en-US" b="0" i="1" smtClean="0">
                                  <a:solidFill>
                                    <a:schemeClr val="bg1"/>
                                  </a:solidFill>
                                  <a:latin typeface="Cambria Math" panose="02040503050406030204" pitchFamily="18" charset="0"/>
                                </a:rPr>
                                <m:t>𝑖</m:t>
                              </m:r>
                            </m:sup>
                          </m:sSup>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𝑏</m:t>
                              </m:r>
                            </m:e>
                            <m:sup>
                              <m:r>
                                <a:rPr lang="en-US" b="0" i="1" smtClean="0">
                                  <a:solidFill>
                                    <a:schemeClr val="bg1"/>
                                  </a:solidFill>
                                  <a:latin typeface="Cambria Math" panose="02040503050406030204" pitchFamily="18" charset="0"/>
                                </a:rPr>
                                <m:t>𝑗</m:t>
                              </m:r>
                            </m:sup>
                          </m:sSup>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𝑐</m:t>
                              </m:r>
                            </m:e>
                            <m:sup>
                              <m:r>
                                <a:rPr lang="en-US" b="0" i="1" smtClean="0">
                                  <a:solidFill>
                                    <a:schemeClr val="bg1"/>
                                  </a:solidFill>
                                  <a:latin typeface="Cambria Math" panose="02040503050406030204" pitchFamily="18" charset="0"/>
                                </a:rPr>
                                <m:t>𝑘</m:t>
                              </m:r>
                            </m:sup>
                          </m:sSup>
                          <m:r>
                            <a:rPr lang="en-US" b="0" i="1" smtClean="0">
                              <a:solidFill>
                                <a:schemeClr val="bg1"/>
                              </a:solidFill>
                              <a:latin typeface="Cambria Math" panose="02040503050406030204" pitchFamily="18" charset="0"/>
                            </a:rPr>
                            <m:t> </m:t>
                          </m:r>
                        </m:e>
                      </m:d>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𝑘</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𝑘</m:t>
                      </m:r>
                      <m:r>
                        <a:rPr lang="en-US" b="0" i="1"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559371"/>
                <a:ext cx="9905999" cy="1089328"/>
              </a:xfrm>
              <a:blipFill>
                <a:blip r:embed="rId2"/>
                <a:stretch>
                  <a:fillRect l="-896" t="-1149"/>
                </a:stretch>
              </a:blipFill>
            </p:spPr>
            <p:txBody>
              <a:bodyPr/>
              <a:lstStyle/>
              <a:p>
                <a:r>
                  <a:rPr lang="en-US">
                    <a:noFill/>
                  </a:rPr>
                  <a:t> </a:t>
                </a:r>
              </a:p>
            </p:txBody>
          </p:sp>
        </mc:Fallback>
      </mc:AlternateContent>
    </p:spTree>
    <p:extLst>
      <p:ext uri="{BB962C8B-B14F-4D97-AF65-F5344CB8AC3E}">
        <p14:creationId xmlns:p14="http://schemas.microsoft.com/office/powerpoint/2010/main" val="170184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Construct a Turing Machine that decides the following language:</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𝐶</m:t>
                      </m:r>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𝑎</m:t>
                              </m:r>
                            </m:e>
                            <m:sup>
                              <m:r>
                                <a:rPr lang="en-US" b="0" i="1" smtClean="0">
                                  <a:solidFill>
                                    <a:schemeClr val="bg1"/>
                                  </a:solidFill>
                                  <a:latin typeface="Cambria Math" panose="02040503050406030204" pitchFamily="18" charset="0"/>
                                </a:rPr>
                                <m:t>𝑖</m:t>
                              </m:r>
                            </m:sup>
                          </m:sSup>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𝑏</m:t>
                              </m:r>
                            </m:e>
                            <m:sup>
                              <m:r>
                                <a:rPr lang="en-US" b="0" i="1" smtClean="0">
                                  <a:solidFill>
                                    <a:schemeClr val="bg1"/>
                                  </a:solidFill>
                                  <a:latin typeface="Cambria Math" panose="02040503050406030204" pitchFamily="18" charset="0"/>
                                </a:rPr>
                                <m:t>𝑗</m:t>
                              </m:r>
                            </m:sup>
                          </m:sSup>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𝑐</m:t>
                              </m:r>
                            </m:e>
                            <m:sup>
                              <m:r>
                                <a:rPr lang="en-US" b="0" i="1" smtClean="0">
                                  <a:solidFill>
                                    <a:schemeClr val="bg1"/>
                                  </a:solidFill>
                                  <a:latin typeface="Cambria Math" panose="02040503050406030204" pitchFamily="18" charset="0"/>
                                </a:rPr>
                                <m:t>𝑘</m:t>
                              </m:r>
                            </m:sup>
                          </m:sSup>
                          <m:r>
                            <a:rPr lang="en-US" b="0" i="1" smtClean="0">
                              <a:solidFill>
                                <a:schemeClr val="bg1"/>
                              </a:solidFill>
                              <a:latin typeface="Cambria Math" panose="02040503050406030204" pitchFamily="18" charset="0"/>
                            </a:rPr>
                            <m:t> </m:t>
                          </m:r>
                        </m:e>
                      </m:d>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𝑘</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𝑘</m:t>
                      </m:r>
                      <m:r>
                        <a:rPr lang="en-US" b="0" i="1"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559371"/>
                <a:ext cx="9905999" cy="1089328"/>
              </a:xfrm>
              <a:blipFill>
                <a:blip r:embed="rId2"/>
                <a:stretch>
                  <a:fillRect l="-896" t="-11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888721"/>
                <a:ext cx="9905999" cy="3706811"/>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tx1">
                        <a:lumMod val="95000"/>
                      </a:schemeClr>
                    </a:solidFill>
                  </a:rPr>
                  <a:t>Overall Idea</a:t>
                </a:r>
                <a:r>
                  <a:rPr lang="en-US" dirty="0">
                    <a:solidFill>
                      <a:schemeClr val="tx1">
                        <a:lumMod val="95000"/>
                      </a:schemeClr>
                    </a:solidFill>
                  </a:rPr>
                  <a:t>:</a:t>
                </a:r>
                <a:br>
                  <a:rPr lang="en-US" dirty="0">
                    <a:solidFill>
                      <a:schemeClr val="tx1">
                        <a:lumMod val="95000"/>
                      </a:schemeClr>
                    </a:solidFill>
                  </a:rPr>
                </a:br>
                <a:r>
                  <a:rPr lang="en-US" dirty="0">
                    <a:solidFill>
                      <a:schemeClr val="tx1">
                        <a:lumMod val="95000"/>
                      </a:schemeClr>
                    </a:solidFill>
                  </a:rPr>
                  <a:t>On input String </a:t>
                </a:r>
                <a:r>
                  <a:rPr lang="en-US" i="1" dirty="0">
                    <a:solidFill>
                      <a:schemeClr val="tx1">
                        <a:lumMod val="95000"/>
                      </a:schemeClr>
                    </a:solidFill>
                  </a:rPr>
                  <a:t>w</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Scan the tape to make sure the input is in the form </a:t>
                </a:r>
                <a14:m>
                  <m:oMath xmlns:m="http://schemas.openxmlformats.org/officeDocument/2006/math">
                    <m:sSup>
                      <m:sSupPr>
                        <m:ctrlPr>
                          <a:rPr lang="en-US" b="0" i="1" smtClean="0">
                            <a:solidFill>
                              <a:schemeClr val="tx1">
                                <a:lumMod val="95000"/>
                              </a:schemeClr>
                            </a:solidFill>
                            <a:latin typeface="Cambria Math" panose="02040503050406030204" pitchFamily="18" charset="0"/>
                          </a:rPr>
                        </m:ctrlPr>
                      </m:sSupPr>
                      <m:e>
                        <m:r>
                          <a:rPr lang="en-US" b="0" i="1" smtClean="0">
                            <a:solidFill>
                              <a:schemeClr val="tx1">
                                <a:lumMod val="95000"/>
                              </a:schemeClr>
                            </a:solidFill>
                            <a:latin typeface="Cambria Math" panose="02040503050406030204" pitchFamily="18" charset="0"/>
                          </a:rPr>
                          <m:t>𝑎</m:t>
                        </m:r>
                      </m:e>
                      <m:sup>
                        <m:r>
                          <a:rPr lang="en-US" b="0" i="1" smtClean="0">
                            <a:solidFill>
                              <a:schemeClr val="tx1">
                                <a:lumMod val="95000"/>
                              </a:schemeClr>
                            </a:solidFill>
                            <a:latin typeface="Cambria Math" panose="02040503050406030204" pitchFamily="18" charset="0"/>
                          </a:rPr>
                          <m:t>+</m:t>
                        </m:r>
                      </m:sup>
                    </m:sSup>
                    <m:sSup>
                      <m:sSupPr>
                        <m:ctrlPr>
                          <a:rPr lang="en-US" b="0" i="1" smtClean="0">
                            <a:solidFill>
                              <a:schemeClr val="tx1">
                                <a:lumMod val="95000"/>
                              </a:schemeClr>
                            </a:solidFill>
                            <a:latin typeface="Cambria Math" panose="02040503050406030204" pitchFamily="18" charset="0"/>
                          </a:rPr>
                        </m:ctrlPr>
                      </m:sSupPr>
                      <m:e>
                        <m:r>
                          <a:rPr lang="en-US" b="0" i="1" smtClean="0">
                            <a:solidFill>
                              <a:schemeClr val="tx1">
                                <a:lumMod val="95000"/>
                              </a:schemeClr>
                            </a:solidFill>
                            <a:latin typeface="Cambria Math" panose="02040503050406030204" pitchFamily="18" charset="0"/>
                          </a:rPr>
                          <m:t>𝑏</m:t>
                        </m:r>
                      </m:e>
                      <m:sup>
                        <m:r>
                          <a:rPr lang="en-US" b="0" i="1" smtClean="0">
                            <a:solidFill>
                              <a:schemeClr val="tx1">
                                <a:lumMod val="95000"/>
                              </a:schemeClr>
                            </a:solidFill>
                            <a:latin typeface="Cambria Math" panose="02040503050406030204" pitchFamily="18" charset="0"/>
                          </a:rPr>
                          <m:t>+</m:t>
                        </m:r>
                      </m:sup>
                    </m:sSup>
                    <m:sSup>
                      <m:sSupPr>
                        <m:ctrlPr>
                          <a:rPr lang="en-US" b="0" i="1" smtClean="0">
                            <a:solidFill>
                              <a:schemeClr val="tx1">
                                <a:lumMod val="95000"/>
                              </a:schemeClr>
                            </a:solidFill>
                            <a:latin typeface="Cambria Math" panose="02040503050406030204" pitchFamily="18" charset="0"/>
                          </a:rPr>
                        </m:ctrlPr>
                      </m:sSupPr>
                      <m:e>
                        <m:r>
                          <a:rPr lang="en-US" b="0" i="1" smtClean="0">
                            <a:solidFill>
                              <a:schemeClr val="tx1">
                                <a:lumMod val="95000"/>
                              </a:schemeClr>
                            </a:solidFill>
                            <a:latin typeface="Cambria Math" panose="02040503050406030204" pitchFamily="18" charset="0"/>
                          </a:rPr>
                          <m:t>𝑐</m:t>
                        </m:r>
                      </m:e>
                      <m:sup>
                        <m:r>
                          <a:rPr lang="en-US" b="0" i="1" smtClean="0">
                            <a:solidFill>
                              <a:schemeClr val="tx1">
                                <a:lumMod val="95000"/>
                              </a:schemeClr>
                            </a:solidFill>
                            <a:latin typeface="Cambria Math" panose="02040503050406030204" pitchFamily="18" charset="0"/>
                          </a:rPr>
                          <m:t>+</m:t>
                        </m:r>
                      </m:sup>
                    </m:sSup>
                  </m:oMath>
                </a14:m>
                <a:r>
                  <a:rPr lang="en-US" dirty="0">
                    <a:solidFill>
                      <a:schemeClr val="tx1">
                        <a:lumMod val="95000"/>
                      </a:schemeClr>
                    </a:solidFill>
                  </a:rPr>
                  <a:t>, if not </a:t>
                </a:r>
                <a:r>
                  <a:rPr lang="en-US" b="1" i="1" u="sng" dirty="0">
                    <a:solidFill>
                      <a:schemeClr val="tx1">
                        <a:lumMod val="95000"/>
                      </a:schemeClr>
                    </a:solidFill>
                  </a:rPr>
                  <a:t>reject</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Return the head to the left end of the tape.</a:t>
                </a:r>
              </a:p>
              <a:p>
                <a:pPr marL="457200" indent="-457200">
                  <a:buFont typeface="Arial" panose="020B0604020202020204" pitchFamily="34" charset="0"/>
                  <a:buAutoNum type="arabicPeriod"/>
                </a:pPr>
                <a:r>
                  <a:rPr lang="en-US" dirty="0">
                    <a:solidFill>
                      <a:schemeClr val="tx1">
                        <a:lumMod val="95000"/>
                      </a:schemeClr>
                    </a:solidFill>
                  </a:rPr>
                  <a:t>Cross off the first a and scan to the right until first b is found. Shuttle between crossing off one b and scanning right to cross off one c until all the b’s are gone. If all c’s are crossed out, and b’s remain, </a:t>
                </a:r>
                <a:r>
                  <a:rPr lang="en-US" b="1" i="1" u="sng" dirty="0">
                    <a:solidFill>
                      <a:schemeClr val="tx1">
                        <a:lumMod val="95000"/>
                      </a:schemeClr>
                    </a:solidFill>
                  </a:rPr>
                  <a:t>reject</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Restore the crossed off b’s and repeat stage 3 if there is another a. If all a’s are crossed off, determine whether all c’s are crossed off. If yes, </a:t>
                </a:r>
                <a:r>
                  <a:rPr lang="en-US" b="1" i="1" u="sng" dirty="0">
                    <a:solidFill>
                      <a:schemeClr val="tx1">
                        <a:lumMod val="95000"/>
                      </a:schemeClr>
                    </a:solidFill>
                  </a:rPr>
                  <a:t>accept</a:t>
                </a:r>
                <a:r>
                  <a:rPr lang="en-US" dirty="0">
                    <a:solidFill>
                      <a:schemeClr val="tx1">
                        <a:lumMod val="95000"/>
                      </a:schemeClr>
                    </a:solidFill>
                  </a:rPr>
                  <a:t>, otherwise </a:t>
                </a:r>
                <a:r>
                  <a:rPr lang="en-US" b="1" i="1" u="sng" dirty="0">
                    <a:solidFill>
                      <a:schemeClr val="tx1">
                        <a:lumMod val="95000"/>
                      </a:schemeClr>
                    </a:solidFill>
                  </a:rPr>
                  <a:t>reject</a:t>
                </a:r>
                <a:r>
                  <a:rPr lang="en-US" dirty="0">
                    <a:solidFill>
                      <a:schemeClr val="tx1">
                        <a:lumMod val="95000"/>
                      </a:schemeClr>
                    </a:solidFill>
                  </a:rPr>
                  <a:t>.</a:t>
                </a:r>
              </a:p>
            </p:txBody>
          </p:sp>
        </mc:Choice>
        <mc:Fallback>
          <p:sp>
            <p:nvSpPr>
              <p:cNvPr id="6" name="Content Placeholder 2">
                <a:extLst>
                  <a:ext uri="{FF2B5EF4-FFF2-40B4-BE49-F238E27FC236}">
                    <a16:creationId xmlns:a16="http://schemas.microsoft.com/office/drawing/2014/main" id="{D1AB4AE0-9143-C34D-B965-4033C921D6B5}"/>
                  </a:ext>
                </a:extLst>
              </p:cNvPr>
              <p:cNvSpPr txBox="1">
                <a:spLocks noRot="1" noChangeAspect="1" noMove="1" noResize="1" noEditPoints="1" noAdjustHandles="1" noChangeArrowheads="1" noChangeShapeType="1" noTextEdit="1"/>
              </p:cNvSpPr>
              <p:nvPr/>
            </p:nvSpPr>
            <p:spPr>
              <a:xfrm>
                <a:off x="1141412" y="2888721"/>
                <a:ext cx="9905999" cy="3706811"/>
              </a:xfrm>
              <a:prstGeom prst="rect">
                <a:avLst/>
              </a:prstGeom>
              <a:blipFill>
                <a:blip r:embed="rId3"/>
                <a:stretch>
                  <a:fillRect l="-768" t="-341"/>
                </a:stretch>
              </a:blipFill>
            </p:spPr>
            <p:txBody>
              <a:bodyPr/>
              <a:lstStyle/>
              <a:p>
                <a:r>
                  <a:rPr lang="en-US">
                    <a:noFill/>
                  </a:rPr>
                  <a:t> </a:t>
                </a:r>
              </a:p>
            </p:txBody>
          </p:sp>
        </mc:Fallback>
      </mc:AlternateContent>
    </p:spTree>
    <p:extLst>
      <p:ext uri="{BB962C8B-B14F-4D97-AF65-F5344CB8AC3E}">
        <p14:creationId xmlns:p14="http://schemas.microsoft.com/office/powerpoint/2010/main" val="161777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Example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Element Distinctness Problem: Can we decide the language:</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𝐸</m:t>
                      </m:r>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 </m:t>
                          </m:r>
                        </m:e>
                      </m:d>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𝑒𝑎𝑐h</m:t>
                      </m:r>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0,1</m:t>
                              </m:r>
                            </m:e>
                          </m:d>
                        </m:e>
                        <m:sup>
                          <m:r>
                            <a:rPr lang="en-US" b="0" i="1" smtClean="0">
                              <a:solidFill>
                                <a:schemeClr val="bg1"/>
                              </a:solidFill>
                              <a:latin typeface="Cambria Math" panose="02040503050406030204" pitchFamily="18" charset="0"/>
                            </a:rPr>
                            <m:t>∗</m:t>
                          </m:r>
                        </m:sup>
                      </m:sSup>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𝑎𝑛𝑑</m:t>
                      </m:r>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𝑓𝑜𝑟</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𝑒𝑎𝑐h</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559371"/>
                <a:ext cx="9905999" cy="1089328"/>
              </a:xfrm>
              <a:blipFill>
                <a:blip r:embed="rId2"/>
                <a:stretch>
                  <a:fillRect l="-896" t="-1149"/>
                </a:stretch>
              </a:blipFill>
            </p:spPr>
            <p:txBody>
              <a:bodyPr/>
              <a:lstStyle/>
              <a:p>
                <a:r>
                  <a:rPr lang="en-US">
                    <a:noFill/>
                  </a:rPr>
                  <a:t> </a:t>
                </a:r>
              </a:p>
            </p:txBody>
          </p:sp>
        </mc:Fallback>
      </mc:AlternateContent>
    </p:spTree>
    <p:extLst>
      <p:ext uri="{BB962C8B-B14F-4D97-AF65-F5344CB8AC3E}">
        <p14:creationId xmlns:p14="http://schemas.microsoft.com/office/powerpoint/2010/main" val="3258886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Example 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Element Distinctness Problem: Can we decide the language:</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𝐸</m:t>
                      </m:r>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 </m:t>
                          </m:r>
                        </m:e>
                      </m:d>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𝑒𝑎𝑐h</m:t>
                      </m:r>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p>
                        <m:sSupPr>
                          <m:ctrlPr>
                            <a:rPr lang="en-US" b="0" i="0" smtClean="0">
                              <a:solidFill>
                                <a:schemeClr val="bg1"/>
                              </a:solidFill>
                              <a:latin typeface="Cambria Math" panose="02040503050406030204" pitchFamily="18" charset="0"/>
                            </a:rPr>
                          </m:ctrlPr>
                        </m:sSupPr>
                        <m:e>
                          <m:d>
                            <m:dPr>
                              <m:begChr m:val="{"/>
                              <m:endChr m:val="}"/>
                              <m:ctrlPr>
                                <a:rPr lang="en-US" b="0" i="0" smtClean="0">
                                  <a:solidFill>
                                    <a:schemeClr val="bg1"/>
                                  </a:solidFill>
                                  <a:latin typeface="Cambria Math" panose="02040503050406030204" pitchFamily="18" charset="0"/>
                                </a:rPr>
                              </m:ctrlPr>
                            </m:dPr>
                            <m:e>
                              <m:r>
                                <a:rPr lang="en-US" b="0" i="0" smtClean="0">
                                  <a:solidFill>
                                    <a:schemeClr val="bg1"/>
                                  </a:solidFill>
                                  <a:latin typeface="Cambria Math" panose="02040503050406030204" pitchFamily="18" charset="0"/>
                                </a:rPr>
                                <m:t>0,1</m:t>
                              </m:r>
                            </m:e>
                          </m:d>
                        </m:e>
                        <m:sup>
                          <m:r>
                            <a:rPr lang="en-US" b="0" i="0" smtClean="0">
                              <a:solidFill>
                                <a:schemeClr val="bg1"/>
                              </a:solidFill>
                              <a:latin typeface="Cambria Math" panose="02040503050406030204" pitchFamily="18" charset="0"/>
                            </a:rPr>
                            <m:t>∗</m:t>
                          </m:r>
                        </m:sup>
                      </m:sSup>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𝑎𝑛𝑑</m:t>
                      </m:r>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𝑓𝑜𝑟</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𝑒𝑎𝑐h</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559371"/>
                <a:ext cx="9905999" cy="1089328"/>
              </a:xfrm>
              <a:blipFill>
                <a:blip r:embed="rId2"/>
                <a:stretch>
                  <a:fillRect l="-896" t="-1149"/>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888721"/>
            <a:ext cx="9905999" cy="3772209"/>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u="sng" dirty="0">
                <a:solidFill>
                  <a:schemeClr val="tx1">
                    <a:lumMod val="95000"/>
                  </a:schemeClr>
                </a:solidFill>
              </a:rPr>
              <a:t>Key ideas we will need for this one</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The </a:t>
            </a:r>
            <a:r>
              <a:rPr lang="en-US" b="1" dirty="0">
                <a:solidFill>
                  <a:schemeClr val="tx1">
                    <a:lumMod val="95000"/>
                  </a:schemeClr>
                </a:solidFill>
              </a:rPr>
              <a:t>tape can be marked to keep track of loops</a:t>
            </a:r>
            <a:r>
              <a:rPr lang="en-US" dirty="0">
                <a:solidFill>
                  <a:schemeClr val="tx1">
                    <a:lumMod val="95000"/>
                  </a:schemeClr>
                </a:solidFill>
              </a:rPr>
              <a:t> (which characters are being compared with which characters). This is why the # symbols are useful.</a:t>
            </a:r>
          </a:p>
          <a:p>
            <a:pPr marL="457200" indent="-457200">
              <a:buFont typeface="Arial" panose="020B0604020202020204" pitchFamily="34" charset="0"/>
              <a:buAutoNum type="arabicPeriod"/>
            </a:pPr>
            <a:r>
              <a:rPr lang="en-US" dirty="0">
                <a:solidFill>
                  <a:schemeClr val="tx1">
                    <a:lumMod val="95000"/>
                  </a:schemeClr>
                </a:solidFill>
              </a:rPr>
              <a:t>How do we actually </a:t>
            </a:r>
            <a:r>
              <a:rPr lang="en-US" b="1" dirty="0">
                <a:solidFill>
                  <a:schemeClr val="tx1">
                    <a:lumMod val="95000"/>
                  </a:schemeClr>
                </a:solidFill>
              </a:rPr>
              <a:t>compare the characters</a:t>
            </a:r>
            <a:r>
              <a:rPr lang="en-US" dirty="0">
                <a:solidFill>
                  <a:schemeClr val="tx1">
                    <a:lumMod val="95000"/>
                  </a:schemeClr>
                </a:solidFill>
              </a:rPr>
              <a:t>? It is annoying but can be done with many states. How do you think that would work?</a:t>
            </a:r>
          </a:p>
        </p:txBody>
      </p:sp>
    </p:spTree>
    <p:extLst>
      <p:ext uri="{BB962C8B-B14F-4D97-AF65-F5344CB8AC3E}">
        <p14:creationId xmlns:p14="http://schemas.microsoft.com/office/powerpoint/2010/main" val="184436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tracking loops!!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268273" y="1286461"/>
            <a:ext cx="7652278" cy="650432"/>
          </a:xfrm>
          <a:solidFill>
            <a:schemeClr val="tx1">
              <a:lumMod val="95000"/>
            </a:schemeClr>
          </a:solidFill>
        </p:spPr>
        <p:txBody>
          <a:bodyPr/>
          <a:lstStyle/>
          <a:p>
            <a:pPr marL="0" indent="0" algn="ctr">
              <a:buNone/>
            </a:pPr>
            <a:r>
              <a:rPr lang="en-US" dirty="0">
                <a:solidFill>
                  <a:schemeClr val="bg1"/>
                </a:solidFill>
              </a:rPr>
              <a:t>How do we keep track of loops with a Turing Machine?</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971148" y="2332929"/>
            <a:ext cx="8262671" cy="90434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First, introduce new tape symbols that represent the loop beginning and end. Here we will use ( and ). Remember that goal is to compare every pair of characters.</a:t>
            </a:r>
            <a:endParaRPr lang="en-US" sz="1800" u="sng" dirty="0">
              <a:solidFill>
                <a:schemeClr val="tx1">
                  <a:lumMod val="95000"/>
                </a:schemeClr>
              </a:solidFill>
            </a:endParaRPr>
          </a:p>
        </p:txBody>
      </p:sp>
      <p:sp>
        <p:nvSpPr>
          <p:cNvPr id="5" name="Content Placeholder 2">
            <a:extLst>
              <a:ext uri="{FF2B5EF4-FFF2-40B4-BE49-F238E27FC236}">
                <a16:creationId xmlns:a16="http://schemas.microsoft.com/office/drawing/2014/main" id="{E4D69CF5-0EB2-9E41-BE1D-C2E052DA7457}"/>
              </a:ext>
            </a:extLst>
          </p:cNvPr>
          <p:cNvSpPr txBox="1">
            <a:spLocks/>
          </p:cNvSpPr>
          <p:nvPr/>
        </p:nvSpPr>
        <p:spPr>
          <a:xfrm>
            <a:off x="1979616" y="3454957"/>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t>
            </a:r>
          </a:p>
        </p:txBody>
      </p:sp>
      <p:sp>
        <p:nvSpPr>
          <p:cNvPr id="7" name="Content Placeholder 2">
            <a:extLst>
              <a:ext uri="{FF2B5EF4-FFF2-40B4-BE49-F238E27FC236}">
                <a16:creationId xmlns:a16="http://schemas.microsoft.com/office/drawing/2014/main" id="{ED320D4E-5523-BC44-9159-629F67D0C666}"/>
              </a:ext>
            </a:extLst>
          </p:cNvPr>
          <p:cNvSpPr txBox="1">
            <a:spLocks/>
          </p:cNvSpPr>
          <p:nvPr/>
        </p:nvSpPr>
        <p:spPr>
          <a:xfrm>
            <a:off x="2453749" y="3454957"/>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f</a:t>
            </a:r>
          </a:p>
        </p:txBody>
      </p:sp>
      <p:sp>
        <p:nvSpPr>
          <p:cNvPr id="8" name="Content Placeholder 2">
            <a:extLst>
              <a:ext uri="{FF2B5EF4-FFF2-40B4-BE49-F238E27FC236}">
                <a16:creationId xmlns:a16="http://schemas.microsoft.com/office/drawing/2014/main" id="{3130B48D-7060-FF43-AFCF-C741BCB177B3}"/>
              </a:ext>
            </a:extLst>
          </p:cNvPr>
          <p:cNvSpPr txBox="1">
            <a:spLocks/>
          </p:cNvSpPr>
          <p:nvPr/>
        </p:nvSpPr>
        <p:spPr>
          <a:xfrm>
            <a:off x="2927882" y="3454957"/>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t>
            </a:r>
          </a:p>
        </p:txBody>
      </p:sp>
      <p:sp>
        <p:nvSpPr>
          <p:cNvPr id="9" name="Content Placeholder 2">
            <a:extLst>
              <a:ext uri="{FF2B5EF4-FFF2-40B4-BE49-F238E27FC236}">
                <a16:creationId xmlns:a16="http://schemas.microsoft.com/office/drawing/2014/main" id="{8DF4EB70-80D4-E042-9779-AF57A1A1F182}"/>
              </a:ext>
            </a:extLst>
          </p:cNvPr>
          <p:cNvSpPr txBox="1">
            <a:spLocks/>
          </p:cNvSpPr>
          <p:nvPr/>
        </p:nvSpPr>
        <p:spPr>
          <a:xfrm>
            <a:off x="3402015" y="3454957"/>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a:t>
            </a:r>
          </a:p>
        </p:txBody>
      </p:sp>
      <p:sp>
        <p:nvSpPr>
          <p:cNvPr id="10" name="Content Placeholder 2">
            <a:extLst>
              <a:ext uri="{FF2B5EF4-FFF2-40B4-BE49-F238E27FC236}">
                <a16:creationId xmlns:a16="http://schemas.microsoft.com/office/drawing/2014/main" id="{30E11B6D-9078-5F44-8071-86EB28376DA2}"/>
              </a:ext>
            </a:extLst>
          </p:cNvPr>
          <p:cNvSpPr txBox="1">
            <a:spLocks/>
          </p:cNvSpPr>
          <p:nvPr/>
        </p:nvSpPr>
        <p:spPr>
          <a:xfrm>
            <a:off x="3876148" y="3454956"/>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t>
            </a:r>
          </a:p>
        </p:txBody>
      </p:sp>
      <p:sp>
        <p:nvSpPr>
          <p:cNvPr id="11" name="Content Placeholder 2">
            <a:extLst>
              <a:ext uri="{FF2B5EF4-FFF2-40B4-BE49-F238E27FC236}">
                <a16:creationId xmlns:a16="http://schemas.microsoft.com/office/drawing/2014/main" id="{D5761CDB-BFA3-2342-9871-E6FC6385D436}"/>
              </a:ext>
            </a:extLst>
          </p:cNvPr>
          <p:cNvSpPr txBox="1">
            <a:spLocks/>
          </p:cNvSpPr>
          <p:nvPr/>
        </p:nvSpPr>
        <p:spPr>
          <a:xfrm>
            <a:off x="4350281" y="3454958"/>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c</a:t>
            </a:r>
          </a:p>
        </p:txBody>
      </p:sp>
      <p:sp>
        <p:nvSpPr>
          <p:cNvPr id="12" name="Content Placeholder 2">
            <a:extLst>
              <a:ext uri="{FF2B5EF4-FFF2-40B4-BE49-F238E27FC236}">
                <a16:creationId xmlns:a16="http://schemas.microsoft.com/office/drawing/2014/main" id="{22DE6F68-E55C-CC49-8FF4-BEBFA2CDFE53}"/>
              </a:ext>
            </a:extLst>
          </p:cNvPr>
          <p:cNvSpPr txBox="1">
            <a:spLocks/>
          </p:cNvSpPr>
          <p:nvPr/>
        </p:nvSpPr>
        <p:spPr>
          <a:xfrm>
            <a:off x="4824414" y="3454958"/>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t>
            </a:r>
          </a:p>
        </p:txBody>
      </p:sp>
      <p:sp>
        <p:nvSpPr>
          <p:cNvPr id="13" name="Content Placeholder 2">
            <a:extLst>
              <a:ext uri="{FF2B5EF4-FFF2-40B4-BE49-F238E27FC236}">
                <a16:creationId xmlns:a16="http://schemas.microsoft.com/office/drawing/2014/main" id="{FFB4FE02-F1BA-A741-84C1-9BD825957035}"/>
              </a:ext>
            </a:extLst>
          </p:cNvPr>
          <p:cNvSpPr txBox="1">
            <a:spLocks/>
          </p:cNvSpPr>
          <p:nvPr/>
        </p:nvSpPr>
        <p:spPr>
          <a:xfrm>
            <a:off x="5298547" y="3454958"/>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e</a:t>
            </a:r>
          </a:p>
        </p:txBody>
      </p:sp>
      <p:sp>
        <p:nvSpPr>
          <p:cNvPr id="14" name="Content Placeholder 2">
            <a:extLst>
              <a:ext uri="{FF2B5EF4-FFF2-40B4-BE49-F238E27FC236}">
                <a16:creationId xmlns:a16="http://schemas.microsoft.com/office/drawing/2014/main" id="{99B1AA88-374F-6B49-A4C6-6528FE435CBE}"/>
              </a:ext>
            </a:extLst>
          </p:cNvPr>
          <p:cNvSpPr txBox="1">
            <a:spLocks/>
          </p:cNvSpPr>
          <p:nvPr/>
        </p:nvSpPr>
        <p:spPr>
          <a:xfrm>
            <a:off x="5772680" y="3454958"/>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t>
            </a:r>
          </a:p>
        </p:txBody>
      </p:sp>
      <p:sp>
        <p:nvSpPr>
          <p:cNvPr id="15" name="Content Placeholder 2">
            <a:extLst>
              <a:ext uri="{FF2B5EF4-FFF2-40B4-BE49-F238E27FC236}">
                <a16:creationId xmlns:a16="http://schemas.microsoft.com/office/drawing/2014/main" id="{6F32F8FF-1538-C846-92F7-0D0B73A10235}"/>
              </a:ext>
            </a:extLst>
          </p:cNvPr>
          <p:cNvSpPr txBox="1">
            <a:spLocks/>
          </p:cNvSpPr>
          <p:nvPr/>
        </p:nvSpPr>
        <p:spPr>
          <a:xfrm>
            <a:off x="6246813" y="3454957"/>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s</a:t>
            </a:r>
          </a:p>
        </p:txBody>
      </p:sp>
      <p:sp>
        <p:nvSpPr>
          <p:cNvPr id="16" name="Content Placeholder 2">
            <a:extLst>
              <a:ext uri="{FF2B5EF4-FFF2-40B4-BE49-F238E27FC236}">
                <a16:creationId xmlns:a16="http://schemas.microsoft.com/office/drawing/2014/main" id="{0A5A5F81-CF12-8745-98DA-6B3B85D9FFD2}"/>
              </a:ext>
            </a:extLst>
          </p:cNvPr>
          <p:cNvSpPr txBox="1">
            <a:spLocks/>
          </p:cNvSpPr>
          <p:nvPr/>
        </p:nvSpPr>
        <p:spPr>
          <a:xfrm>
            <a:off x="6720946" y="3454958"/>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t>
            </a:r>
          </a:p>
        </p:txBody>
      </p:sp>
      <p:sp>
        <p:nvSpPr>
          <p:cNvPr id="17" name="Content Placeholder 2">
            <a:extLst>
              <a:ext uri="{FF2B5EF4-FFF2-40B4-BE49-F238E27FC236}">
                <a16:creationId xmlns:a16="http://schemas.microsoft.com/office/drawing/2014/main" id="{41119466-D93B-6A41-ADF2-C9DFA53C7821}"/>
              </a:ext>
            </a:extLst>
          </p:cNvPr>
          <p:cNvSpPr txBox="1">
            <a:spLocks/>
          </p:cNvSpPr>
          <p:nvPr/>
        </p:nvSpPr>
        <p:spPr>
          <a:xfrm>
            <a:off x="7195079" y="3454958"/>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a:t>
            </a:r>
          </a:p>
        </p:txBody>
      </p:sp>
      <p:sp>
        <p:nvSpPr>
          <p:cNvPr id="18" name="Content Placeholder 2">
            <a:extLst>
              <a:ext uri="{FF2B5EF4-FFF2-40B4-BE49-F238E27FC236}">
                <a16:creationId xmlns:a16="http://schemas.microsoft.com/office/drawing/2014/main" id="{DE9C4E60-879C-1C48-A3BA-A4EB6E0AE92E}"/>
              </a:ext>
            </a:extLst>
          </p:cNvPr>
          <p:cNvSpPr txBox="1">
            <a:spLocks/>
          </p:cNvSpPr>
          <p:nvPr/>
        </p:nvSpPr>
        <p:spPr>
          <a:xfrm>
            <a:off x="7669212" y="3454958"/>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t>
            </a:r>
          </a:p>
        </p:txBody>
      </p:sp>
      <p:sp>
        <p:nvSpPr>
          <p:cNvPr id="19" name="Content Placeholder 2">
            <a:extLst>
              <a:ext uri="{FF2B5EF4-FFF2-40B4-BE49-F238E27FC236}">
                <a16:creationId xmlns:a16="http://schemas.microsoft.com/office/drawing/2014/main" id="{A7A2D694-DC02-AE4B-8E2B-D6BD2FF9ACB2}"/>
              </a:ext>
            </a:extLst>
          </p:cNvPr>
          <p:cNvSpPr txBox="1">
            <a:spLocks/>
          </p:cNvSpPr>
          <p:nvPr/>
        </p:nvSpPr>
        <p:spPr>
          <a:xfrm>
            <a:off x="8143345" y="3454958"/>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k</a:t>
            </a:r>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E884B7EF-3008-8941-AA19-3643C1E7B05C}"/>
                  </a:ext>
                </a:extLst>
              </p:cNvPr>
              <p:cNvSpPr txBox="1">
                <a:spLocks/>
              </p:cNvSpPr>
              <p:nvPr/>
            </p:nvSpPr>
            <p:spPr>
              <a:xfrm>
                <a:off x="8617478" y="3454957"/>
                <a:ext cx="407988"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0" name="Content Placeholder 2">
                <a:extLst>
                  <a:ext uri="{FF2B5EF4-FFF2-40B4-BE49-F238E27FC236}">
                    <a16:creationId xmlns:a16="http://schemas.microsoft.com/office/drawing/2014/main" id="{E884B7EF-3008-8941-AA19-3643C1E7B05C}"/>
                  </a:ext>
                </a:extLst>
              </p:cNvPr>
              <p:cNvSpPr txBox="1">
                <a:spLocks noRot="1" noChangeAspect="1" noMove="1" noResize="1" noEditPoints="1" noAdjustHandles="1" noChangeArrowheads="1" noChangeShapeType="1" noTextEdit="1"/>
              </p:cNvSpPr>
              <p:nvPr/>
            </p:nvSpPr>
            <p:spPr>
              <a:xfrm>
                <a:off x="8617478" y="3454957"/>
                <a:ext cx="407988" cy="531899"/>
              </a:xfrm>
              <a:prstGeom prst="rect">
                <a:avLst/>
              </a:prstGeom>
              <a:blipFill>
                <a:blip r:embed="rId2"/>
                <a:stretch>
                  <a:fillRect l="-9091"/>
                </a:stretch>
              </a:blipFill>
            </p:spPr>
            <p:txBody>
              <a:bodyPr/>
              <a:lstStyle/>
              <a:p>
                <a:r>
                  <a:rPr lang="en-US">
                    <a:noFill/>
                  </a:rPr>
                  <a:t> </a:t>
                </a:r>
              </a:p>
            </p:txBody>
          </p:sp>
        </mc:Fallback>
      </mc:AlternateContent>
      <p:sp>
        <p:nvSpPr>
          <p:cNvPr id="21" name="Content Placeholder 2">
            <a:extLst>
              <a:ext uri="{FF2B5EF4-FFF2-40B4-BE49-F238E27FC236}">
                <a16:creationId xmlns:a16="http://schemas.microsoft.com/office/drawing/2014/main" id="{F8B6AF59-C5C6-0B45-B60A-9D6570ABF18A}"/>
              </a:ext>
            </a:extLst>
          </p:cNvPr>
          <p:cNvSpPr txBox="1">
            <a:spLocks/>
          </p:cNvSpPr>
          <p:nvPr/>
        </p:nvSpPr>
        <p:spPr>
          <a:xfrm>
            <a:off x="9090020" y="3454956"/>
            <a:ext cx="1137716" cy="531899"/>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a:t>
            </a:r>
          </a:p>
        </p:txBody>
      </p:sp>
      <p:sp>
        <p:nvSpPr>
          <p:cNvPr id="22" name="Content Placeholder 2">
            <a:extLst>
              <a:ext uri="{FF2B5EF4-FFF2-40B4-BE49-F238E27FC236}">
                <a16:creationId xmlns:a16="http://schemas.microsoft.com/office/drawing/2014/main" id="{45F32991-E5E0-E342-8AB6-C9BF7DA51C3C}"/>
              </a:ext>
            </a:extLst>
          </p:cNvPr>
          <p:cNvSpPr txBox="1">
            <a:spLocks/>
          </p:cNvSpPr>
          <p:nvPr/>
        </p:nvSpPr>
        <p:spPr>
          <a:xfrm>
            <a:off x="1513154" y="5287239"/>
            <a:ext cx="4024046" cy="90434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When starting an outer loop, mark the relevant part of the tape with open paren. </a:t>
            </a:r>
            <a:endParaRPr lang="en-US" sz="1800" u="sng" dirty="0">
              <a:solidFill>
                <a:schemeClr val="tx1">
                  <a:lumMod val="95000"/>
                </a:schemeClr>
              </a:solidFill>
            </a:endParaRPr>
          </a:p>
        </p:txBody>
      </p:sp>
      <p:cxnSp>
        <p:nvCxnSpPr>
          <p:cNvPr id="23" name="Straight Connector 22">
            <a:extLst>
              <a:ext uri="{FF2B5EF4-FFF2-40B4-BE49-F238E27FC236}">
                <a16:creationId xmlns:a16="http://schemas.microsoft.com/office/drawing/2014/main" id="{A599134B-B595-3842-A4F9-9382625C2A0A}"/>
              </a:ext>
            </a:extLst>
          </p:cNvPr>
          <p:cNvCxnSpPr/>
          <p:nvPr/>
        </p:nvCxnSpPr>
        <p:spPr>
          <a:xfrm flipV="1">
            <a:off x="2641600" y="4123267"/>
            <a:ext cx="440267" cy="1163972"/>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C4AA45A2-501D-3149-B0BE-BF1F6CA77D33}"/>
              </a:ext>
            </a:extLst>
          </p:cNvPr>
          <p:cNvSpPr txBox="1">
            <a:spLocks/>
          </p:cNvSpPr>
          <p:nvPr/>
        </p:nvSpPr>
        <p:spPr>
          <a:xfrm>
            <a:off x="6450807" y="5287239"/>
            <a:ext cx="4024046" cy="90434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Mark closing </a:t>
            </a:r>
            <a:r>
              <a:rPr lang="en-US" sz="1800" i="1" dirty="0" err="1">
                <a:solidFill>
                  <a:schemeClr val="tx1">
                    <a:lumMod val="95000"/>
                  </a:schemeClr>
                </a:solidFill>
              </a:rPr>
              <a:t>paren</a:t>
            </a:r>
            <a:r>
              <a:rPr lang="en-US" sz="1800" i="1" dirty="0">
                <a:solidFill>
                  <a:schemeClr val="tx1">
                    <a:lumMod val="95000"/>
                  </a:schemeClr>
                </a:solidFill>
              </a:rPr>
              <a:t> to mark outer loop location if necessary.</a:t>
            </a:r>
            <a:endParaRPr lang="en-US" sz="1800" u="sng" dirty="0">
              <a:solidFill>
                <a:schemeClr val="tx1">
                  <a:lumMod val="95000"/>
                </a:schemeClr>
              </a:solidFill>
            </a:endParaRPr>
          </a:p>
        </p:txBody>
      </p:sp>
      <p:cxnSp>
        <p:nvCxnSpPr>
          <p:cNvPr id="25" name="Straight Connector 24">
            <a:extLst>
              <a:ext uri="{FF2B5EF4-FFF2-40B4-BE49-F238E27FC236}">
                <a16:creationId xmlns:a16="http://schemas.microsoft.com/office/drawing/2014/main" id="{9C8F67B9-AE18-7E46-B1A1-DF59635D6F2F}"/>
              </a:ext>
            </a:extLst>
          </p:cNvPr>
          <p:cNvCxnSpPr>
            <a:cxnSpLocks/>
          </p:cNvCxnSpPr>
          <p:nvPr/>
        </p:nvCxnSpPr>
        <p:spPr>
          <a:xfrm flipH="1" flipV="1">
            <a:off x="6924940" y="4123267"/>
            <a:ext cx="474133" cy="11639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354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Comparing Characters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268273" y="846192"/>
            <a:ext cx="7652278" cy="650432"/>
          </a:xfrm>
          <a:solidFill>
            <a:schemeClr val="tx1">
              <a:lumMod val="95000"/>
            </a:schemeClr>
          </a:solidFill>
        </p:spPr>
        <p:txBody>
          <a:bodyPr/>
          <a:lstStyle/>
          <a:p>
            <a:pPr marL="0" indent="0" algn="ctr">
              <a:buNone/>
            </a:pPr>
            <a:r>
              <a:rPr lang="en-US" dirty="0">
                <a:solidFill>
                  <a:schemeClr val="bg1"/>
                </a:solidFill>
              </a:rPr>
              <a:t>How hard is it to compare characters?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971148" y="1452393"/>
                <a:ext cx="8262671" cy="904346"/>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This machine will have to check characters for equivalence. How do we do this? Let’s suppose that </a:t>
                </a:r>
                <a14:m>
                  <m:oMath xmlns:m="http://schemas.openxmlformats.org/officeDocument/2006/math">
                    <m:r>
                      <a:rPr lang="en-US" sz="1800" b="0" i="1" smtClean="0">
                        <a:solidFill>
                          <a:schemeClr val="tx1">
                            <a:lumMod val="95000"/>
                          </a:schemeClr>
                        </a:solidFill>
                        <a:latin typeface="Cambria Math" panose="02040503050406030204" pitchFamily="18" charset="0"/>
                      </a:rPr>
                      <m:t>𝛴</m:t>
                    </m:r>
                    <m:r>
                      <a:rPr lang="en-US" sz="1800" b="0" i="1" smtClean="0">
                        <a:solidFill>
                          <a:schemeClr val="tx1">
                            <a:lumMod val="95000"/>
                          </a:schemeClr>
                        </a:solidFill>
                        <a:latin typeface="Cambria Math" panose="02040503050406030204" pitchFamily="18" charset="0"/>
                      </a:rPr>
                      <m:t>=</m:t>
                    </m:r>
                    <m:d>
                      <m:dPr>
                        <m:begChr m:val="{"/>
                        <m:endChr m:val="}"/>
                        <m:ctrlPr>
                          <a:rPr lang="en-US" sz="1800" b="0" i="1" smtClean="0">
                            <a:solidFill>
                              <a:schemeClr val="tx1">
                                <a:lumMod val="95000"/>
                              </a:schemeClr>
                            </a:solidFill>
                            <a:latin typeface="Cambria Math" panose="02040503050406030204" pitchFamily="18" charset="0"/>
                          </a:rPr>
                        </m:ctrlPr>
                      </m:dPr>
                      <m:e>
                        <m:r>
                          <a:rPr lang="en-US" sz="1800" b="0" i="1" smtClean="0">
                            <a:solidFill>
                              <a:schemeClr val="tx1">
                                <a:lumMod val="95000"/>
                              </a:schemeClr>
                            </a:solidFill>
                            <a:latin typeface="Cambria Math" panose="02040503050406030204" pitchFamily="18" charset="0"/>
                          </a:rPr>
                          <m:t>𝑎</m:t>
                        </m:r>
                        <m:r>
                          <a:rPr lang="en-US" sz="1800" b="0" i="1" smtClean="0">
                            <a:solidFill>
                              <a:schemeClr val="tx1">
                                <a:lumMod val="95000"/>
                              </a:schemeClr>
                            </a:solidFill>
                            <a:latin typeface="Cambria Math" panose="02040503050406030204" pitchFamily="18" charset="0"/>
                          </a:rPr>
                          <m:t>,</m:t>
                        </m:r>
                        <m:r>
                          <a:rPr lang="en-US" sz="1800" b="0" i="1" smtClean="0">
                            <a:solidFill>
                              <a:schemeClr val="tx1">
                                <a:lumMod val="95000"/>
                              </a:schemeClr>
                            </a:solidFill>
                            <a:latin typeface="Cambria Math" panose="02040503050406030204" pitchFamily="18" charset="0"/>
                          </a:rPr>
                          <m:t>𝑏</m:t>
                        </m:r>
                      </m:e>
                    </m:d>
                  </m:oMath>
                </a14:m>
                <a:r>
                  <a:rPr lang="en-US" sz="1800" i="1" dirty="0">
                    <a:solidFill>
                      <a:schemeClr val="tx1">
                        <a:lumMod val="95000"/>
                      </a:schemeClr>
                    </a:solidFill>
                  </a:rPr>
                  <a:t> and tape is pointing at left side of </a:t>
                </a:r>
                <a14:m>
                  <m:oMath xmlns:m="http://schemas.openxmlformats.org/officeDocument/2006/math">
                    <m:sSub>
                      <m:sSubPr>
                        <m:ctrlPr>
                          <a:rPr lang="en-US" sz="1800" b="0" i="1" smtClean="0">
                            <a:solidFill>
                              <a:schemeClr val="tx1">
                                <a:lumMod val="95000"/>
                              </a:schemeClr>
                            </a:solidFill>
                            <a:latin typeface="Cambria Math" panose="02040503050406030204" pitchFamily="18" charset="0"/>
                          </a:rPr>
                        </m:ctrlPr>
                      </m:sSubPr>
                      <m:e>
                        <m:r>
                          <a:rPr lang="en-US" sz="1800" b="0" i="1" smtClean="0">
                            <a:solidFill>
                              <a:schemeClr val="tx1">
                                <a:lumMod val="95000"/>
                              </a:schemeClr>
                            </a:solidFill>
                            <a:latin typeface="Cambria Math" panose="02040503050406030204" pitchFamily="18" charset="0"/>
                          </a:rPr>
                          <m:t>𝑐</m:t>
                        </m:r>
                      </m:e>
                      <m:sub>
                        <m:r>
                          <a:rPr lang="en-US" sz="1800" b="0" i="1" smtClean="0">
                            <a:solidFill>
                              <a:schemeClr val="tx1">
                                <a:lumMod val="95000"/>
                              </a:schemeClr>
                            </a:solidFill>
                            <a:latin typeface="Cambria Math" panose="02040503050406030204" pitchFamily="18" charset="0"/>
                          </a:rPr>
                          <m:t>1</m:t>
                        </m:r>
                      </m:sub>
                    </m:sSub>
                    <m:r>
                      <a:rPr lang="en-US" sz="1800" b="0" i="1" smtClean="0">
                        <a:solidFill>
                          <a:schemeClr val="tx1">
                            <a:lumMod val="95000"/>
                          </a:schemeClr>
                        </a:solidFill>
                        <a:latin typeface="Cambria Math" panose="02040503050406030204" pitchFamily="18" charset="0"/>
                      </a:rPr>
                      <m:t>#</m:t>
                    </m:r>
                    <m:sSub>
                      <m:sSubPr>
                        <m:ctrlPr>
                          <a:rPr lang="en-US" sz="1800" b="0" i="1" smtClean="0">
                            <a:solidFill>
                              <a:schemeClr val="tx1">
                                <a:lumMod val="95000"/>
                              </a:schemeClr>
                            </a:solidFill>
                            <a:latin typeface="Cambria Math" panose="02040503050406030204" pitchFamily="18" charset="0"/>
                          </a:rPr>
                        </m:ctrlPr>
                      </m:sSubPr>
                      <m:e>
                        <m:r>
                          <a:rPr lang="en-US" sz="1800" b="0" i="1" smtClean="0">
                            <a:solidFill>
                              <a:schemeClr val="tx1">
                                <a:lumMod val="95000"/>
                              </a:schemeClr>
                            </a:solidFill>
                            <a:latin typeface="Cambria Math" panose="02040503050406030204" pitchFamily="18" charset="0"/>
                          </a:rPr>
                          <m:t>𝑐</m:t>
                        </m:r>
                      </m:e>
                      <m:sub>
                        <m:r>
                          <a:rPr lang="en-US" sz="1800" b="0" i="1" smtClean="0">
                            <a:solidFill>
                              <a:schemeClr val="tx1">
                                <a:lumMod val="95000"/>
                              </a:schemeClr>
                            </a:solidFill>
                            <a:latin typeface="Cambria Math" panose="02040503050406030204" pitchFamily="18" charset="0"/>
                          </a:rPr>
                          <m:t>2</m:t>
                        </m:r>
                      </m:sub>
                    </m:sSub>
                  </m:oMath>
                </a14:m>
                <a:endParaRPr lang="en-US" sz="1800" i="1" dirty="0">
                  <a:solidFill>
                    <a:schemeClr val="tx1">
                      <a:lumMod val="95000"/>
                    </a:schemeClr>
                  </a:solidFill>
                </a:endParaRPr>
              </a:p>
            </p:txBody>
          </p:sp>
        </mc:Choice>
        <mc:Fallback xmlns="">
          <p:sp>
            <p:nvSpPr>
              <p:cNvPr id="6" name="Content Placeholder 2">
                <a:extLst>
                  <a:ext uri="{FF2B5EF4-FFF2-40B4-BE49-F238E27FC236}">
                    <a16:creationId xmlns:a16="http://schemas.microsoft.com/office/drawing/2014/main" id="{D1AB4AE0-9143-C34D-B965-4033C921D6B5}"/>
                  </a:ext>
                </a:extLst>
              </p:cNvPr>
              <p:cNvSpPr txBox="1">
                <a:spLocks noRot="1" noChangeAspect="1" noMove="1" noResize="1" noEditPoints="1" noAdjustHandles="1" noChangeArrowheads="1" noChangeShapeType="1" noTextEdit="1"/>
              </p:cNvSpPr>
              <p:nvPr/>
            </p:nvSpPr>
            <p:spPr>
              <a:xfrm>
                <a:off x="1971148" y="1452393"/>
                <a:ext cx="8262671" cy="904346"/>
              </a:xfrm>
              <a:prstGeom prst="rect">
                <a:avLst/>
              </a:prstGeom>
              <a:blipFill>
                <a:blip r:embed="rId2"/>
                <a:stretch>
                  <a:fillRect/>
                </a:stretch>
              </a:blipFill>
            </p:spPr>
            <p:txBody>
              <a:bodyPr/>
              <a:lstStyle/>
              <a:p>
                <a:r>
                  <a:rPr lang="en-US">
                    <a:noFill/>
                  </a:rPr>
                  <a:t> </a:t>
                </a:r>
              </a:p>
            </p:txBody>
          </p:sp>
        </mc:Fallback>
      </mc:AlternateContent>
      <p:grpSp>
        <p:nvGrpSpPr>
          <p:cNvPr id="83" name="Group 82">
            <a:extLst>
              <a:ext uri="{FF2B5EF4-FFF2-40B4-BE49-F238E27FC236}">
                <a16:creationId xmlns:a16="http://schemas.microsoft.com/office/drawing/2014/main" id="{58B84417-CA33-1C49-8074-AF791A4D6D16}"/>
              </a:ext>
            </a:extLst>
          </p:cNvPr>
          <p:cNvGrpSpPr/>
          <p:nvPr/>
        </p:nvGrpSpPr>
        <p:grpSpPr>
          <a:xfrm>
            <a:off x="3073400" y="2785475"/>
            <a:ext cx="5493279" cy="3759316"/>
            <a:chOff x="3073400" y="2785475"/>
            <a:chExt cx="5493279" cy="3759316"/>
          </a:xfrm>
        </p:grpSpPr>
        <p:sp>
          <p:nvSpPr>
            <p:cNvPr id="4" name="Oval 3">
              <a:extLst>
                <a:ext uri="{FF2B5EF4-FFF2-40B4-BE49-F238E27FC236}">
                  <a16:creationId xmlns:a16="http://schemas.microsoft.com/office/drawing/2014/main" id="{272631AC-3001-9A4F-89B6-65D516C502DD}"/>
                </a:ext>
              </a:extLst>
            </p:cNvPr>
            <p:cNvSpPr/>
            <p:nvPr/>
          </p:nvSpPr>
          <p:spPr>
            <a:xfrm>
              <a:off x="5679546" y="4007925"/>
              <a:ext cx="643466" cy="643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26" name="Oval 25">
              <a:extLst>
                <a:ext uri="{FF2B5EF4-FFF2-40B4-BE49-F238E27FC236}">
                  <a16:creationId xmlns:a16="http://schemas.microsoft.com/office/drawing/2014/main" id="{49D9C9AF-32AB-D845-8545-4EE6EA109D73}"/>
                </a:ext>
              </a:extLst>
            </p:cNvPr>
            <p:cNvSpPr/>
            <p:nvPr/>
          </p:nvSpPr>
          <p:spPr>
            <a:xfrm>
              <a:off x="5679545" y="5083190"/>
              <a:ext cx="643466" cy="643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27" name="Oval 26">
              <a:extLst>
                <a:ext uri="{FF2B5EF4-FFF2-40B4-BE49-F238E27FC236}">
                  <a16:creationId xmlns:a16="http://schemas.microsoft.com/office/drawing/2014/main" id="{660FE6E8-58FA-E847-8069-3D6F9CC4AAC1}"/>
                </a:ext>
              </a:extLst>
            </p:cNvPr>
            <p:cNvSpPr/>
            <p:nvPr/>
          </p:nvSpPr>
          <p:spPr>
            <a:xfrm>
              <a:off x="6263745" y="2785475"/>
              <a:ext cx="753535" cy="643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reject</a:t>
              </a:r>
            </a:p>
          </p:txBody>
        </p:sp>
        <p:sp>
          <p:nvSpPr>
            <p:cNvPr id="28" name="Oval 27">
              <a:extLst>
                <a:ext uri="{FF2B5EF4-FFF2-40B4-BE49-F238E27FC236}">
                  <a16:creationId xmlns:a16="http://schemas.microsoft.com/office/drawing/2014/main" id="{2C035A93-4777-5F49-9F72-C093D4B5E612}"/>
                </a:ext>
              </a:extLst>
            </p:cNvPr>
            <p:cNvSpPr/>
            <p:nvPr/>
          </p:nvSpPr>
          <p:spPr>
            <a:xfrm>
              <a:off x="7389813" y="4007925"/>
              <a:ext cx="643466" cy="643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t>
              </a:r>
            </a:p>
          </p:txBody>
        </p:sp>
        <p:sp>
          <p:nvSpPr>
            <p:cNvPr id="29" name="Oval 28">
              <a:extLst>
                <a:ext uri="{FF2B5EF4-FFF2-40B4-BE49-F238E27FC236}">
                  <a16:creationId xmlns:a16="http://schemas.microsoft.com/office/drawing/2014/main" id="{640162B2-75D0-C245-B44D-EF17276A0A68}"/>
                </a:ext>
              </a:extLst>
            </p:cNvPr>
            <p:cNvSpPr/>
            <p:nvPr/>
          </p:nvSpPr>
          <p:spPr>
            <a:xfrm>
              <a:off x="7389812" y="5083190"/>
              <a:ext cx="643466" cy="643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t>
              </a:r>
            </a:p>
          </p:txBody>
        </p:sp>
        <p:sp>
          <p:nvSpPr>
            <p:cNvPr id="30" name="Oval 29">
              <a:extLst>
                <a:ext uri="{FF2B5EF4-FFF2-40B4-BE49-F238E27FC236}">
                  <a16:creationId xmlns:a16="http://schemas.microsoft.com/office/drawing/2014/main" id="{D0C5CBD9-FD96-E641-B32C-F3E4571B217F}"/>
                </a:ext>
              </a:extLst>
            </p:cNvPr>
            <p:cNvSpPr/>
            <p:nvPr/>
          </p:nvSpPr>
          <p:spPr>
            <a:xfrm>
              <a:off x="3622145" y="4007925"/>
              <a:ext cx="956734" cy="643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comp</a:t>
              </a:r>
            </a:p>
          </p:txBody>
        </p:sp>
        <p:cxnSp>
          <p:nvCxnSpPr>
            <p:cNvPr id="32" name="Straight Arrow Connector 31">
              <a:extLst>
                <a:ext uri="{FF2B5EF4-FFF2-40B4-BE49-F238E27FC236}">
                  <a16:creationId xmlns:a16="http://schemas.microsoft.com/office/drawing/2014/main" id="{B5DD74D5-878D-4044-8C07-BC87C0B68A65}"/>
                </a:ext>
              </a:extLst>
            </p:cNvPr>
            <p:cNvCxnSpPr>
              <a:stCxn id="30" idx="6"/>
              <a:endCxn id="4" idx="2"/>
            </p:cNvCxnSpPr>
            <p:nvPr/>
          </p:nvCxnSpPr>
          <p:spPr>
            <a:xfrm>
              <a:off x="4578879" y="4329658"/>
              <a:ext cx="11006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51607726-ED24-AE45-A80B-D2650EA28376}"/>
                </a:ext>
              </a:extLst>
            </p:cNvPr>
            <p:cNvCxnSpPr>
              <a:cxnSpLocks/>
              <a:stCxn id="30" idx="0"/>
              <a:endCxn id="28" idx="1"/>
            </p:cNvCxnSpPr>
            <p:nvPr/>
          </p:nvCxnSpPr>
          <p:spPr>
            <a:xfrm rot="16200000" flipH="1">
              <a:off x="5745162" y="2363274"/>
              <a:ext cx="94233" cy="3383534"/>
            </a:xfrm>
            <a:prstGeom prst="bentConnector3">
              <a:avLst>
                <a:gd name="adj1" fmla="val -242590"/>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00183227-2E83-0449-97B4-61C981209160}"/>
                </a:ext>
              </a:extLst>
            </p:cNvPr>
            <p:cNvSpPr txBox="1">
              <a:spLocks/>
            </p:cNvSpPr>
            <p:nvPr/>
          </p:nvSpPr>
          <p:spPr>
            <a:xfrm>
              <a:off x="4715075" y="4323402"/>
              <a:ext cx="794408" cy="30465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lumMod val="95000"/>
                    </a:schemeClr>
                  </a:solidFill>
                </a:rPr>
                <a:t>a </a:t>
              </a:r>
              <a:r>
                <a:rPr lang="en-US" sz="1400" i="1" dirty="0">
                  <a:solidFill>
                    <a:schemeClr val="tx1">
                      <a:lumMod val="95000"/>
                    </a:schemeClr>
                  </a:solidFill>
                  <a:sym typeface="Wingdings" pitchFamily="2" charset="2"/>
                </a:rPr>
                <a:t> R</a:t>
              </a:r>
              <a:endParaRPr lang="en-US" sz="1400" u="sng" dirty="0">
                <a:solidFill>
                  <a:schemeClr val="tx1">
                    <a:lumMod val="95000"/>
                  </a:schemeClr>
                </a:solidFill>
              </a:endParaRPr>
            </a:p>
          </p:txBody>
        </p:sp>
        <p:sp>
          <p:nvSpPr>
            <p:cNvPr id="38" name="Content Placeholder 2">
              <a:extLst>
                <a:ext uri="{FF2B5EF4-FFF2-40B4-BE49-F238E27FC236}">
                  <a16:creationId xmlns:a16="http://schemas.microsoft.com/office/drawing/2014/main" id="{C4A2B9CE-9708-C545-BFC7-B184A50001DA}"/>
                </a:ext>
              </a:extLst>
            </p:cNvPr>
            <p:cNvSpPr txBox="1">
              <a:spLocks/>
            </p:cNvSpPr>
            <p:nvPr/>
          </p:nvSpPr>
          <p:spPr>
            <a:xfrm>
              <a:off x="4334804" y="3513607"/>
              <a:ext cx="794408" cy="412803"/>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lumMod val="95000"/>
                    </a:schemeClr>
                  </a:solidFill>
                </a:rPr>
                <a:t>b </a:t>
              </a:r>
              <a:r>
                <a:rPr lang="en-US" sz="1400" i="1" dirty="0">
                  <a:solidFill>
                    <a:schemeClr val="tx1">
                      <a:lumMod val="95000"/>
                    </a:schemeClr>
                  </a:solidFill>
                  <a:sym typeface="Wingdings" pitchFamily="2" charset="2"/>
                </a:rPr>
                <a:t> R</a:t>
              </a:r>
              <a:endParaRPr lang="en-US" sz="1400" u="sng" dirty="0">
                <a:solidFill>
                  <a:schemeClr val="tx1">
                    <a:lumMod val="95000"/>
                  </a:schemeClr>
                </a:solidFill>
              </a:endParaRPr>
            </a:p>
          </p:txBody>
        </p:sp>
        <p:cxnSp>
          <p:nvCxnSpPr>
            <p:cNvPr id="39" name="Elbow Connector 38">
              <a:extLst>
                <a:ext uri="{FF2B5EF4-FFF2-40B4-BE49-F238E27FC236}">
                  <a16:creationId xmlns:a16="http://schemas.microsoft.com/office/drawing/2014/main" id="{07ADD286-D262-994F-BC89-F966C8140938}"/>
                </a:ext>
              </a:extLst>
            </p:cNvPr>
            <p:cNvCxnSpPr>
              <a:cxnSpLocks/>
              <a:stCxn id="4" idx="7"/>
              <a:endCxn id="4" idx="6"/>
            </p:cNvCxnSpPr>
            <p:nvPr/>
          </p:nvCxnSpPr>
          <p:spPr>
            <a:xfrm rot="16200000" flipH="1">
              <a:off x="6162145" y="4168792"/>
              <a:ext cx="227500" cy="94233"/>
            </a:xfrm>
            <a:prstGeom prst="bentConnector4">
              <a:avLst>
                <a:gd name="adj1" fmla="val -78638"/>
                <a:gd name="adj2" fmla="val 342590"/>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73FCC744-9940-4142-A6D9-CB590944A41D}"/>
                </a:ext>
              </a:extLst>
            </p:cNvPr>
            <p:cNvSpPr txBox="1">
              <a:spLocks/>
            </p:cNvSpPr>
            <p:nvPr/>
          </p:nvSpPr>
          <p:spPr>
            <a:xfrm>
              <a:off x="6524660" y="3995757"/>
              <a:ext cx="663505" cy="412803"/>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lumMod val="95000"/>
                    </a:schemeClr>
                  </a:solidFill>
                </a:rPr>
                <a:t># </a:t>
              </a:r>
              <a:r>
                <a:rPr lang="en-US" sz="1400" i="1" dirty="0">
                  <a:solidFill>
                    <a:schemeClr val="tx1">
                      <a:lumMod val="95000"/>
                    </a:schemeClr>
                  </a:solidFill>
                  <a:sym typeface="Wingdings" pitchFamily="2" charset="2"/>
                </a:rPr>
                <a:t> R</a:t>
              </a:r>
              <a:endParaRPr lang="en-US" sz="1400" u="sng" dirty="0">
                <a:solidFill>
                  <a:schemeClr val="tx1">
                    <a:lumMod val="95000"/>
                  </a:schemeClr>
                </a:solidFill>
              </a:endParaRPr>
            </a:p>
          </p:txBody>
        </p:sp>
        <p:cxnSp>
          <p:nvCxnSpPr>
            <p:cNvPr id="44" name="Straight Arrow Connector 43">
              <a:extLst>
                <a:ext uri="{FF2B5EF4-FFF2-40B4-BE49-F238E27FC236}">
                  <a16:creationId xmlns:a16="http://schemas.microsoft.com/office/drawing/2014/main" id="{1BEC9942-1020-F540-87E4-D6498F933BEC}"/>
                </a:ext>
              </a:extLst>
            </p:cNvPr>
            <p:cNvCxnSpPr>
              <a:cxnSpLocks/>
              <a:stCxn id="4" idx="4"/>
              <a:endCxn id="26" idx="0"/>
            </p:cNvCxnSpPr>
            <p:nvPr/>
          </p:nvCxnSpPr>
          <p:spPr>
            <a:xfrm flipH="1">
              <a:off x="6001278" y="4651391"/>
              <a:ext cx="1" cy="431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Content Placeholder 2">
              <a:extLst>
                <a:ext uri="{FF2B5EF4-FFF2-40B4-BE49-F238E27FC236}">
                  <a16:creationId xmlns:a16="http://schemas.microsoft.com/office/drawing/2014/main" id="{D354D62D-369F-774E-8116-1860F704EBE5}"/>
                </a:ext>
              </a:extLst>
            </p:cNvPr>
            <p:cNvSpPr txBox="1">
              <a:spLocks/>
            </p:cNvSpPr>
            <p:nvPr/>
          </p:nvSpPr>
          <p:spPr>
            <a:xfrm>
              <a:off x="6001277" y="4714963"/>
              <a:ext cx="550335" cy="304654"/>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lumMod val="95000"/>
                    </a:schemeClr>
                  </a:solidFill>
                </a:rPr>
                <a:t>b </a:t>
              </a:r>
              <a:r>
                <a:rPr lang="en-US" sz="1400" i="1" dirty="0">
                  <a:solidFill>
                    <a:schemeClr val="tx1">
                      <a:lumMod val="95000"/>
                    </a:schemeClr>
                  </a:solidFill>
                  <a:sym typeface="Wingdings" pitchFamily="2" charset="2"/>
                </a:rPr>
                <a:t> L</a:t>
              </a:r>
              <a:endParaRPr lang="en-US" sz="1400" u="sng" dirty="0">
                <a:solidFill>
                  <a:schemeClr val="tx1">
                    <a:lumMod val="95000"/>
                  </a:schemeClr>
                </a:solidFill>
              </a:endParaRPr>
            </a:p>
          </p:txBody>
        </p:sp>
        <p:cxnSp>
          <p:nvCxnSpPr>
            <p:cNvPr id="48" name="Straight Arrow Connector 47">
              <a:extLst>
                <a:ext uri="{FF2B5EF4-FFF2-40B4-BE49-F238E27FC236}">
                  <a16:creationId xmlns:a16="http://schemas.microsoft.com/office/drawing/2014/main" id="{C452A975-9E2F-6E44-AEB1-A4DD80AE3A06}"/>
                </a:ext>
              </a:extLst>
            </p:cNvPr>
            <p:cNvCxnSpPr>
              <a:cxnSpLocks/>
              <a:stCxn id="28" idx="4"/>
              <a:endCxn id="29" idx="0"/>
            </p:cNvCxnSpPr>
            <p:nvPr/>
          </p:nvCxnSpPr>
          <p:spPr>
            <a:xfrm flipH="1">
              <a:off x="7711545" y="4651391"/>
              <a:ext cx="1" cy="431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1FD206B0-41F3-AE4A-8E98-DC6ADCD292FD}"/>
                </a:ext>
              </a:extLst>
            </p:cNvPr>
            <p:cNvSpPr txBox="1">
              <a:spLocks/>
            </p:cNvSpPr>
            <p:nvPr/>
          </p:nvSpPr>
          <p:spPr>
            <a:xfrm>
              <a:off x="7698843" y="4714963"/>
              <a:ext cx="550335" cy="304654"/>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lumMod val="95000"/>
                    </a:schemeClr>
                  </a:solidFill>
                </a:rPr>
                <a:t>a </a:t>
              </a:r>
              <a:r>
                <a:rPr lang="en-US" sz="1400" i="1" dirty="0">
                  <a:solidFill>
                    <a:schemeClr val="tx1">
                      <a:lumMod val="95000"/>
                    </a:schemeClr>
                  </a:solidFill>
                  <a:sym typeface="Wingdings" pitchFamily="2" charset="2"/>
                </a:rPr>
                <a:t> L</a:t>
              </a:r>
              <a:endParaRPr lang="en-US" sz="1400" u="sng" dirty="0">
                <a:solidFill>
                  <a:schemeClr val="tx1">
                    <a:lumMod val="95000"/>
                  </a:schemeClr>
                </a:solidFill>
              </a:endParaRPr>
            </a:p>
          </p:txBody>
        </p:sp>
        <p:cxnSp>
          <p:nvCxnSpPr>
            <p:cNvPr id="52" name="Straight Arrow Connector 51">
              <a:extLst>
                <a:ext uri="{FF2B5EF4-FFF2-40B4-BE49-F238E27FC236}">
                  <a16:creationId xmlns:a16="http://schemas.microsoft.com/office/drawing/2014/main" id="{8775B55B-D3A2-DE43-9C37-3E162A12DC37}"/>
                </a:ext>
              </a:extLst>
            </p:cNvPr>
            <p:cNvCxnSpPr>
              <a:cxnSpLocks/>
              <a:stCxn id="29" idx="4"/>
              <a:endCxn id="58" idx="0"/>
            </p:cNvCxnSpPr>
            <p:nvPr/>
          </p:nvCxnSpPr>
          <p:spPr>
            <a:xfrm flipH="1">
              <a:off x="6980143" y="5726656"/>
              <a:ext cx="731402" cy="426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D23C381-6E2C-7440-8C7A-D73C0F50B589}"/>
                </a:ext>
              </a:extLst>
            </p:cNvPr>
            <p:cNvCxnSpPr>
              <a:cxnSpLocks/>
              <a:stCxn id="26" idx="4"/>
              <a:endCxn id="58" idx="0"/>
            </p:cNvCxnSpPr>
            <p:nvPr/>
          </p:nvCxnSpPr>
          <p:spPr>
            <a:xfrm>
              <a:off x="6001278" y="5726656"/>
              <a:ext cx="978865" cy="426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Content Placeholder 2">
              <a:extLst>
                <a:ext uri="{FF2B5EF4-FFF2-40B4-BE49-F238E27FC236}">
                  <a16:creationId xmlns:a16="http://schemas.microsoft.com/office/drawing/2014/main" id="{05895B21-0F4F-E744-92CB-C82C6F8AF2A7}"/>
                </a:ext>
              </a:extLst>
            </p:cNvPr>
            <p:cNvSpPr txBox="1">
              <a:spLocks/>
            </p:cNvSpPr>
            <p:nvPr/>
          </p:nvSpPr>
          <p:spPr>
            <a:xfrm>
              <a:off x="5776290" y="6153016"/>
              <a:ext cx="2407706" cy="39177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solidFill>
                    <a:schemeClr val="tx1">
                      <a:lumMod val="95000"/>
                    </a:schemeClr>
                  </a:solidFill>
                </a:rPr>
                <a:t>Back to some other computation</a:t>
              </a:r>
              <a:endParaRPr lang="en-US" sz="1400" u="sng" dirty="0">
                <a:solidFill>
                  <a:schemeClr val="tx1">
                    <a:lumMod val="95000"/>
                  </a:schemeClr>
                </a:solidFill>
              </a:endParaRPr>
            </a:p>
          </p:txBody>
        </p:sp>
        <p:cxnSp>
          <p:nvCxnSpPr>
            <p:cNvPr id="65" name="Elbow Connector 64">
              <a:extLst>
                <a:ext uri="{FF2B5EF4-FFF2-40B4-BE49-F238E27FC236}">
                  <a16:creationId xmlns:a16="http://schemas.microsoft.com/office/drawing/2014/main" id="{2B79598C-B674-E04D-B26E-90D645B15F15}"/>
                </a:ext>
              </a:extLst>
            </p:cNvPr>
            <p:cNvCxnSpPr>
              <a:cxnSpLocks/>
              <a:stCxn id="28" idx="7"/>
              <a:endCxn id="28" idx="6"/>
            </p:cNvCxnSpPr>
            <p:nvPr/>
          </p:nvCxnSpPr>
          <p:spPr>
            <a:xfrm rot="16200000" flipH="1">
              <a:off x="7872412" y="4168792"/>
              <a:ext cx="227500" cy="94233"/>
            </a:xfrm>
            <a:prstGeom prst="bentConnector4">
              <a:avLst>
                <a:gd name="adj1" fmla="val -74916"/>
                <a:gd name="adj2" fmla="val 342590"/>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Content Placeholder 2">
              <a:extLst>
                <a:ext uri="{FF2B5EF4-FFF2-40B4-BE49-F238E27FC236}">
                  <a16:creationId xmlns:a16="http://schemas.microsoft.com/office/drawing/2014/main" id="{40594ACD-7B1A-574A-B228-7AF19E939EA3}"/>
                </a:ext>
              </a:extLst>
            </p:cNvPr>
            <p:cNvSpPr txBox="1">
              <a:spLocks/>
            </p:cNvSpPr>
            <p:nvPr/>
          </p:nvSpPr>
          <p:spPr>
            <a:xfrm>
              <a:off x="7903174" y="3675798"/>
              <a:ext cx="663505" cy="412803"/>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lumMod val="95000"/>
                    </a:schemeClr>
                  </a:solidFill>
                </a:rPr>
                <a:t># </a:t>
              </a:r>
              <a:r>
                <a:rPr lang="en-US" sz="1400" i="1" dirty="0">
                  <a:solidFill>
                    <a:schemeClr val="tx1">
                      <a:lumMod val="95000"/>
                    </a:schemeClr>
                  </a:solidFill>
                  <a:sym typeface="Wingdings" pitchFamily="2" charset="2"/>
                </a:rPr>
                <a:t> R</a:t>
              </a:r>
              <a:endParaRPr lang="en-US" sz="1400" u="sng" dirty="0">
                <a:solidFill>
                  <a:schemeClr val="tx1">
                    <a:lumMod val="95000"/>
                  </a:schemeClr>
                </a:solidFill>
              </a:endParaRPr>
            </a:p>
          </p:txBody>
        </p:sp>
        <p:cxnSp>
          <p:nvCxnSpPr>
            <p:cNvPr id="71" name="Elbow Connector 70">
              <a:extLst>
                <a:ext uri="{FF2B5EF4-FFF2-40B4-BE49-F238E27FC236}">
                  <a16:creationId xmlns:a16="http://schemas.microsoft.com/office/drawing/2014/main" id="{7C836DB1-A192-174F-B68A-412FD432C496}"/>
                </a:ext>
              </a:extLst>
            </p:cNvPr>
            <p:cNvCxnSpPr>
              <a:cxnSpLocks/>
              <a:stCxn id="4" idx="0"/>
              <a:endCxn id="27" idx="2"/>
            </p:cNvCxnSpPr>
            <p:nvPr/>
          </p:nvCxnSpPr>
          <p:spPr>
            <a:xfrm rot="5400000" flipH="1" flipV="1">
              <a:off x="5682154" y="3426334"/>
              <a:ext cx="900717" cy="2624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38397D87-DB54-A04D-AE4C-3C2EBFA9A688}"/>
                </a:ext>
              </a:extLst>
            </p:cNvPr>
            <p:cNvCxnSpPr>
              <a:cxnSpLocks/>
              <a:stCxn id="28" idx="0"/>
              <a:endCxn id="27" idx="6"/>
            </p:cNvCxnSpPr>
            <p:nvPr/>
          </p:nvCxnSpPr>
          <p:spPr>
            <a:xfrm rot="16200000" flipV="1">
              <a:off x="6914055" y="3210434"/>
              <a:ext cx="900717" cy="6942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Content Placeholder 2">
              <a:extLst>
                <a:ext uri="{FF2B5EF4-FFF2-40B4-BE49-F238E27FC236}">
                  <a16:creationId xmlns:a16="http://schemas.microsoft.com/office/drawing/2014/main" id="{685AAA8B-C8C8-AD4A-9902-1B58156A01D1}"/>
                </a:ext>
              </a:extLst>
            </p:cNvPr>
            <p:cNvSpPr txBox="1">
              <a:spLocks/>
            </p:cNvSpPr>
            <p:nvPr/>
          </p:nvSpPr>
          <p:spPr>
            <a:xfrm>
              <a:off x="7698843" y="3016137"/>
              <a:ext cx="663505" cy="412803"/>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lumMod val="95000"/>
                    </a:schemeClr>
                  </a:solidFill>
                </a:rPr>
                <a:t>b </a:t>
              </a:r>
              <a:r>
                <a:rPr lang="en-US" sz="1400" i="1" dirty="0">
                  <a:solidFill>
                    <a:schemeClr val="tx1">
                      <a:lumMod val="95000"/>
                    </a:schemeClr>
                  </a:solidFill>
                  <a:sym typeface="Wingdings" pitchFamily="2" charset="2"/>
                </a:rPr>
                <a:t> R</a:t>
              </a:r>
              <a:endParaRPr lang="en-US" sz="1400" u="sng" dirty="0">
                <a:solidFill>
                  <a:schemeClr val="tx1">
                    <a:lumMod val="95000"/>
                  </a:schemeClr>
                </a:solidFill>
              </a:endParaRPr>
            </a:p>
          </p:txBody>
        </p:sp>
        <p:sp>
          <p:nvSpPr>
            <p:cNvPr id="78" name="Content Placeholder 2">
              <a:extLst>
                <a:ext uri="{FF2B5EF4-FFF2-40B4-BE49-F238E27FC236}">
                  <a16:creationId xmlns:a16="http://schemas.microsoft.com/office/drawing/2014/main" id="{8BA1A1D8-5395-B348-9DD9-933C4D4F39BF}"/>
                </a:ext>
              </a:extLst>
            </p:cNvPr>
            <p:cNvSpPr txBox="1">
              <a:spLocks/>
            </p:cNvSpPr>
            <p:nvPr/>
          </p:nvSpPr>
          <p:spPr>
            <a:xfrm>
              <a:off x="5423217" y="3099228"/>
              <a:ext cx="663505" cy="412803"/>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i="1" dirty="0">
                  <a:solidFill>
                    <a:schemeClr val="tx1">
                      <a:lumMod val="95000"/>
                    </a:schemeClr>
                  </a:solidFill>
                </a:rPr>
                <a:t>a </a:t>
              </a:r>
              <a:r>
                <a:rPr lang="en-US" sz="1400" i="1" dirty="0">
                  <a:solidFill>
                    <a:schemeClr val="tx1">
                      <a:lumMod val="95000"/>
                    </a:schemeClr>
                  </a:solidFill>
                  <a:sym typeface="Wingdings" pitchFamily="2" charset="2"/>
                </a:rPr>
                <a:t> R</a:t>
              </a:r>
              <a:endParaRPr lang="en-US" sz="1400" u="sng" dirty="0">
                <a:solidFill>
                  <a:schemeClr val="tx1">
                    <a:lumMod val="95000"/>
                  </a:schemeClr>
                </a:solidFill>
              </a:endParaRPr>
            </a:p>
          </p:txBody>
        </p:sp>
        <p:cxnSp>
          <p:nvCxnSpPr>
            <p:cNvPr id="80" name="Straight Arrow Connector 79">
              <a:extLst>
                <a:ext uri="{FF2B5EF4-FFF2-40B4-BE49-F238E27FC236}">
                  <a16:creationId xmlns:a16="http://schemas.microsoft.com/office/drawing/2014/main" id="{55AED532-E65B-2D44-90D6-CAC66DC4CD86}"/>
                </a:ext>
              </a:extLst>
            </p:cNvPr>
            <p:cNvCxnSpPr>
              <a:cxnSpLocks/>
              <a:endCxn id="30" idx="2"/>
            </p:cNvCxnSpPr>
            <p:nvPr/>
          </p:nvCxnSpPr>
          <p:spPr>
            <a:xfrm>
              <a:off x="3073400" y="4329658"/>
              <a:ext cx="548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2817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Example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5238"/>
                <a:ext cx="9905999" cy="1089328"/>
              </a:xfrm>
              <a:solidFill>
                <a:schemeClr val="tx1">
                  <a:lumMod val="95000"/>
                </a:schemeClr>
              </a:solidFill>
            </p:spPr>
            <p:txBody>
              <a:bodyPr/>
              <a:lstStyle/>
              <a:p>
                <a:pPr marL="0" indent="0">
                  <a:buNone/>
                </a:pPr>
                <a:r>
                  <a:rPr lang="en-US" dirty="0">
                    <a:solidFill>
                      <a:schemeClr val="bg1"/>
                    </a:solidFill>
                  </a:rPr>
                  <a:t>Element Distinctness Problem: Can we decide the language:</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𝐸</m:t>
                      </m:r>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𝑥</m:t>
                          </m:r>
                          <m:r>
                            <a:rPr lang="en-US" b="0" i="1" smtClean="0">
                              <a:solidFill>
                                <a:schemeClr val="bg1"/>
                              </a:solidFill>
                              <a:latin typeface="Cambria Math" panose="02040503050406030204" pitchFamily="18" charset="0"/>
                            </a:rPr>
                            <m:t>2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𝑛</m:t>
                              </m:r>
                            </m:sub>
                          </m:sSub>
                          <m:r>
                            <a:rPr lang="en-US" b="0" i="1" smtClean="0">
                              <a:solidFill>
                                <a:schemeClr val="bg1"/>
                              </a:solidFill>
                              <a:latin typeface="Cambria Math" panose="02040503050406030204" pitchFamily="18" charset="0"/>
                            </a:rPr>
                            <m:t> </m:t>
                          </m:r>
                        </m:e>
                      </m:d>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𝑒𝑎𝑐h</m:t>
                      </m:r>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m:rPr>
                          <m:sty m:val="p"/>
                        </m:rPr>
                        <a:rPr lang="en-US" b="0" i="0" smtClean="0">
                          <a:solidFill>
                            <a:schemeClr val="bg1"/>
                          </a:solidFill>
                          <a:latin typeface="Cambria Math" panose="02040503050406030204" pitchFamily="18" charset="0"/>
                        </a:rPr>
                        <m:t>Σ</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𝑎𝑛𝑑</m:t>
                      </m:r>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𝑓𝑜𝑟</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𝑒𝑎𝑐h</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085238"/>
                <a:ext cx="9905999" cy="1089328"/>
              </a:xfrm>
              <a:blipFill>
                <a:blip r:embed="rId2"/>
                <a:stretch>
                  <a:fillRect l="-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341179"/>
                <a:ext cx="9905999" cy="4254354"/>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95000"/>
                      </a:schemeClr>
                    </a:solidFill>
                  </a:rPr>
                  <a:t>On input </a:t>
                </a:r>
                <a:r>
                  <a:rPr lang="en-US" i="1" dirty="0">
                    <a:solidFill>
                      <a:schemeClr val="tx1">
                        <a:lumMod val="95000"/>
                      </a:schemeClr>
                    </a:solidFill>
                  </a:rPr>
                  <a:t>w</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Place a mark on top of the leftmost tape symbol. If that symbol was blank, </a:t>
                </a:r>
                <a:r>
                  <a:rPr lang="en-US" b="1" i="1" u="sng" dirty="0">
                    <a:solidFill>
                      <a:schemeClr val="tx1">
                        <a:lumMod val="95000"/>
                      </a:schemeClr>
                    </a:solidFill>
                  </a:rPr>
                  <a:t>accept</a:t>
                </a:r>
                <a:r>
                  <a:rPr lang="en-US" dirty="0">
                    <a:solidFill>
                      <a:schemeClr val="tx1">
                        <a:lumMod val="95000"/>
                      </a:schemeClr>
                    </a:solidFill>
                  </a:rPr>
                  <a:t>. If that symbol was #, continue with the next stage. Otherwise, </a:t>
                </a:r>
                <a:r>
                  <a:rPr lang="en-US" b="1" i="1" u="sng" dirty="0">
                    <a:solidFill>
                      <a:schemeClr val="tx1">
                        <a:lumMod val="95000"/>
                      </a:schemeClr>
                    </a:solidFill>
                  </a:rPr>
                  <a:t>reject</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Scan right to the next # and place a second mark on top of it. If no # is encountered before a blank symbol, only </a:t>
                </a:r>
                <a14:m>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𝑥</m:t>
                        </m:r>
                      </m:e>
                      <m:sub>
                        <m:r>
                          <a:rPr lang="en-US" b="0" i="1" smtClean="0">
                            <a:solidFill>
                              <a:schemeClr val="tx1">
                                <a:lumMod val="95000"/>
                              </a:schemeClr>
                            </a:solidFill>
                            <a:latin typeface="Cambria Math" panose="02040503050406030204" pitchFamily="18" charset="0"/>
                          </a:rPr>
                          <m:t>1</m:t>
                        </m:r>
                      </m:sub>
                    </m:sSub>
                  </m:oMath>
                </a14:m>
                <a:r>
                  <a:rPr lang="en-US" dirty="0">
                    <a:solidFill>
                      <a:schemeClr val="tx1">
                        <a:lumMod val="95000"/>
                      </a:schemeClr>
                    </a:solidFill>
                  </a:rPr>
                  <a:t> was present, so </a:t>
                </a:r>
                <a:r>
                  <a:rPr lang="en-US" b="1" i="1" u="sng" dirty="0">
                    <a:solidFill>
                      <a:schemeClr val="tx1">
                        <a:lumMod val="95000"/>
                      </a:schemeClr>
                    </a:solidFill>
                  </a:rPr>
                  <a:t>accept</a:t>
                </a:r>
              </a:p>
              <a:p>
                <a:pPr marL="457200" indent="-457200">
                  <a:buFont typeface="Arial" panose="020B0604020202020204" pitchFamily="34" charset="0"/>
                  <a:buAutoNum type="arabicPeriod"/>
                </a:pPr>
                <a:r>
                  <a:rPr lang="en-US" dirty="0">
                    <a:solidFill>
                      <a:schemeClr val="tx1">
                        <a:lumMod val="95000"/>
                      </a:schemeClr>
                    </a:solidFill>
                  </a:rPr>
                  <a:t>By zig-zagging, compare the two strings to the inside of the marked #s. If equal, </a:t>
                </a:r>
                <a:r>
                  <a:rPr lang="en-US" b="1" i="1" u="sng" dirty="0">
                    <a:solidFill>
                      <a:schemeClr val="tx1">
                        <a:lumMod val="95000"/>
                      </a:schemeClr>
                    </a:solidFill>
                  </a:rPr>
                  <a:t>reject</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Move the rightmost of the two marks to the next # symbol to the right. If no # symbol is encountered before a blank, move the leftmost mark to the next # to its right and the rightmost mark to the # after that. This time, if no # is available for the rightmost mark, all the strings have been compared, so </a:t>
                </a:r>
                <a:r>
                  <a:rPr lang="en-US" b="1" i="1" u="sng" dirty="0">
                    <a:solidFill>
                      <a:schemeClr val="tx1">
                        <a:lumMod val="95000"/>
                      </a:schemeClr>
                    </a:solidFill>
                  </a:rPr>
                  <a:t>accept</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Loop: Go to step 3.</a:t>
                </a:r>
              </a:p>
            </p:txBody>
          </p:sp>
        </mc:Choice>
        <mc:Fallback xmlns="">
          <p:sp>
            <p:nvSpPr>
              <p:cNvPr id="6" name="Content Placeholder 2">
                <a:extLst>
                  <a:ext uri="{FF2B5EF4-FFF2-40B4-BE49-F238E27FC236}">
                    <a16:creationId xmlns:a16="http://schemas.microsoft.com/office/drawing/2014/main" id="{D1AB4AE0-9143-C34D-B965-4033C921D6B5}"/>
                  </a:ext>
                </a:extLst>
              </p:cNvPr>
              <p:cNvSpPr txBox="1">
                <a:spLocks noRot="1" noChangeAspect="1" noMove="1" noResize="1" noEditPoints="1" noAdjustHandles="1" noChangeArrowheads="1" noChangeShapeType="1" noTextEdit="1"/>
              </p:cNvSpPr>
              <p:nvPr/>
            </p:nvSpPr>
            <p:spPr>
              <a:xfrm>
                <a:off x="1141412" y="2341179"/>
                <a:ext cx="9905999" cy="4254354"/>
              </a:xfrm>
              <a:prstGeom prst="rect">
                <a:avLst/>
              </a:prstGeom>
              <a:blipFill>
                <a:blip r:embed="rId3"/>
                <a:stretch>
                  <a:fillRect l="-768" t="-595"/>
                </a:stretch>
              </a:blipFill>
            </p:spPr>
            <p:txBody>
              <a:bodyPr/>
              <a:lstStyle/>
              <a:p>
                <a:r>
                  <a:rPr lang="en-US">
                    <a:noFill/>
                  </a:rPr>
                  <a:t> </a:t>
                </a:r>
              </a:p>
            </p:txBody>
          </p:sp>
        </mc:Fallback>
      </mc:AlternateContent>
    </p:spTree>
    <p:extLst>
      <p:ext uri="{BB962C8B-B14F-4D97-AF65-F5344CB8AC3E}">
        <p14:creationId xmlns:p14="http://schemas.microsoft.com/office/powerpoint/2010/main" val="4167996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Turing Machine Variants</a:t>
            </a:r>
          </a:p>
        </p:txBody>
      </p:sp>
    </p:spTree>
    <p:extLst>
      <p:ext uri="{BB962C8B-B14F-4D97-AF65-F5344CB8AC3E}">
        <p14:creationId xmlns:p14="http://schemas.microsoft.com/office/powerpoint/2010/main" val="44598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Part 1: Reminder of where we are / Chomsky Hierarchy</a:t>
            </a:r>
          </a:p>
        </p:txBody>
      </p:sp>
    </p:spTree>
    <p:extLst>
      <p:ext uri="{BB962C8B-B14F-4D97-AF65-F5344CB8AC3E}">
        <p14:creationId xmlns:p14="http://schemas.microsoft.com/office/powerpoint/2010/main" val="414975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Motivating Question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lgn="ctr">
              <a:buNone/>
            </a:pPr>
            <a:r>
              <a:rPr lang="en-US" dirty="0">
                <a:solidFill>
                  <a:schemeClr val="bg1"/>
                </a:solidFill>
              </a:rPr>
              <a:t>Can we have different features of TMs that increase / or don’t the recognizing power of the traditional TM?</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3142981" y="2970201"/>
            <a:ext cx="5902860" cy="2914549"/>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tx1">
                    <a:lumMod val="95000"/>
                  </a:schemeClr>
                </a:solidFill>
              </a:rPr>
              <a:t>Some we will see</a:t>
            </a:r>
            <a:r>
              <a:rPr lang="en-US" dirty="0">
                <a:solidFill>
                  <a:schemeClr val="tx1">
                    <a:lumMod val="95000"/>
                  </a:schemeClr>
                </a:solidFill>
              </a:rPr>
              <a:t>:</a:t>
            </a:r>
          </a:p>
          <a:p>
            <a:pPr marL="0" indent="0">
              <a:buFont typeface="Arial" panose="020B0604020202020204" pitchFamily="34" charset="0"/>
              <a:buNone/>
            </a:pPr>
            <a:r>
              <a:rPr lang="en-US" dirty="0">
                <a:solidFill>
                  <a:schemeClr val="tx1">
                    <a:lumMod val="95000"/>
                  </a:schemeClr>
                </a:solidFill>
              </a:rPr>
              <a:t>	Turing machines with multiple tapes</a:t>
            </a:r>
            <a:br>
              <a:rPr lang="en-US" dirty="0">
                <a:solidFill>
                  <a:schemeClr val="tx1">
                    <a:lumMod val="95000"/>
                  </a:schemeClr>
                </a:solidFill>
              </a:rPr>
            </a:br>
            <a:r>
              <a:rPr lang="en-US" dirty="0">
                <a:solidFill>
                  <a:schemeClr val="tx1">
                    <a:lumMod val="95000"/>
                  </a:schemeClr>
                </a:solidFill>
              </a:rPr>
              <a:t>	Non-deterministic Turing Machines</a:t>
            </a:r>
          </a:p>
        </p:txBody>
      </p:sp>
    </p:spTree>
    <p:extLst>
      <p:ext uri="{BB962C8B-B14F-4D97-AF65-F5344CB8AC3E}">
        <p14:creationId xmlns:p14="http://schemas.microsoft.com/office/powerpoint/2010/main" val="86048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err="1"/>
              <a:t>MultiTape</a:t>
            </a:r>
            <a:r>
              <a:rPr lang="en-US" dirty="0"/>
              <a:t> Turing Machine</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496000"/>
            <a:ext cx="9905999" cy="1089328"/>
          </a:xfrm>
          <a:solidFill>
            <a:schemeClr val="tx1">
              <a:lumMod val="95000"/>
            </a:schemeClr>
          </a:solidFill>
        </p:spPr>
        <p:txBody>
          <a:bodyPr/>
          <a:lstStyle/>
          <a:p>
            <a:pPr marL="0" indent="0">
              <a:buNone/>
            </a:pPr>
            <a:r>
              <a:rPr lang="en-US" dirty="0">
                <a:solidFill>
                  <a:schemeClr val="bg1"/>
                </a:solidFill>
              </a:rPr>
              <a:t>A </a:t>
            </a:r>
            <a:r>
              <a:rPr lang="en-US" b="1" i="1" u="sng" dirty="0" err="1">
                <a:solidFill>
                  <a:schemeClr val="bg1"/>
                </a:solidFill>
              </a:rPr>
              <a:t>Multitape</a:t>
            </a:r>
            <a:r>
              <a:rPr lang="en-US" b="1" i="1" u="sng" dirty="0">
                <a:solidFill>
                  <a:schemeClr val="bg1"/>
                </a:solidFill>
              </a:rPr>
              <a:t> Turing Machine</a:t>
            </a:r>
            <a:r>
              <a:rPr lang="en-US" dirty="0">
                <a:solidFill>
                  <a:schemeClr val="bg1"/>
                </a:solidFill>
              </a:rPr>
              <a:t> is like an ordinary TM but it has several tapes instead of one. Each tape has an independent head that can be moved.</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3" y="2888722"/>
            <a:ext cx="3493962" cy="452007"/>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95000"/>
                  </a:schemeClr>
                </a:solidFill>
              </a:rPr>
              <a:t>The transition function is updated to:</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0DED524-1DE8-B44B-AEA4-598E5DD1CAF8}"/>
                  </a:ext>
                </a:extLst>
              </p:cNvPr>
              <p:cNvSpPr txBox="1">
                <a:spLocks/>
              </p:cNvSpPr>
              <p:nvPr/>
            </p:nvSpPr>
            <p:spPr>
              <a:xfrm>
                <a:off x="951291" y="3422211"/>
                <a:ext cx="3865154" cy="561315"/>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𝛿</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𝑄</m:t>
                      </m:r>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m:rPr>
                              <m:sty m:val="p"/>
                            </m:rPr>
                            <a:rPr lang="en-US" b="0" i="0" smtClean="0">
                              <a:solidFill>
                                <a:schemeClr val="bg1"/>
                              </a:solidFill>
                              <a:latin typeface="Cambria Math" panose="02040503050406030204" pitchFamily="18" charset="0"/>
                            </a:rPr>
                            <m:t>Γ</m:t>
                          </m:r>
                        </m:e>
                        <m:sup>
                          <m:r>
                            <a:rPr lang="en-US" b="0" i="1" smtClean="0">
                              <a:solidFill>
                                <a:schemeClr val="bg1"/>
                              </a:solidFill>
                              <a:latin typeface="Cambria Math" panose="02040503050406030204" pitchFamily="18" charset="0"/>
                            </a:rPr>
                            <m:t>𝑘</m:t>
                          </m:r>
                        </m:sup>
                      </m:sSup>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𝑄</m:t>
                      </m:r>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m:rPr>
                              <m:sty m:val="p"/>
                            </m:rPr>
                            <a:rPr lang="en-US" b="0" i="0" smtClean="0">
                              <a:solidFill>
                                <a:schemeClr val="bg1"/>
                              </a:solidFill>
                              <a:latin typeface="Cambria Math" panose="02040503050406030204" pitchFamily="18" charset="0"/>
                            </a:rPr>
                            <m:t>Γ</m:t>
                          </m:r>
                        </m:e>
                        <m:sup>
                          <m:r>
                            <a:rPr lang="en-US" b="0" i="1" smtClean="0">
                              <a:solidFill>
                                <a:schemeClr val="bg1"/>
                              </a:solidFill>
                              <a:latin typeface="Cambria Math" panose="02040503050406030204" pitchFamily="18" charset="0"/>
                            </a:rPr>
                            <m:t>𝑘</m:t>
                          </m:r>
                        </m:sup>
                      </m:sSup>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𝐿</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𝑅</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𝑆</m:t>
                              </m:r>
                            </m:e>
                          </m:d>
                        </m:e>
                        <m:sup>
                          <m:r>
                            <a:rPr lang="en-US" b="0" i="1" smtClean="0">
                              <a:solidFill>
                                <a:schemeClr val="bg1"/>
                              </a:solidFill>
                              <a:latin typeface="Cambria Math" panose="02040503050406030204" pitchFamily="18" charset="0"/>
                            </a:rPr>
                            <m:t>𝑘</m:t>
                          </m:r>
                        </m:sup>
                      </m:sSup>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C0DED524-1DE8-B44B-AEA4-598E5DD1CAF8}"/>
                  </a:ext>
                </a:extLst>
              </p:cNvPr>
              <p:cNvSpPr txBox="1">
                <a:spLocks noRot="1" noChangeAspect="1" noMove="1" noResize="1" noEditPoints="1" noAdjustHandles="1" noChangeArrowheads="1" noChangeShapeType="1" noTextEdit="1"/>
              </p:cNvSpPr>
              <p:nvPr/>
            </p:nvSpPr>
            <p:spPr>
              <a:xfrm>
                <a:off x="951291" y="3422211"/>
                <a:ext cx="3865154" cy="56131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C49C79A5-66D5-674C-9102-2220C8FC8B42}"/>
              </a:ext>
            </a:extLst>
          </p:cNvPr>
          <p:cNvSpPr txBox="1">
            <a:spLocks/>
          </p:cNvSpPr>
          <p:nvPr/>
        </p:nvSpPr>
        <p:spPr>
          <a:xfrm>
            <a:off x="1322482" y="5324971"/>
            <a:ext cx="3892313" cy="122973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tx1">
                    <a:lumMod val="95000"/>
                  </a:schemeClr>
                </a:solidFill>
              </a:rPr>
              <a:t>Here, k is the number of tapes. So each tape can be read at each step of computation, each head can write / move as well.</a:t>
            </a:r>
          </a:p>
        </p:txBody>
      </p:sp>
      <p:cxnSp>
        <p:nvCxnSpPr>
          <p:cNvPr id="8" name="Straight Connector 7">
            <a:extLst>
              <a:ext uri="{FF2B5EF4-FFF2-40B4-BE49-F238E27FC236}">
                <a16:creationId xmlns:a16="http://schemas.microsoft.com/office/drawing/2014/main" id="{54AC28DF-A601-1847-B10E-1A5DAAF64B39}"/>
              </a:ext>
            </a:extLst>
          </p:cNvPr>
          <p:cNvCxnSpPr/>
          <p:nvPr/>
        </p:nvCxnSpPr>
        <p:spPr>
          <a:xfrm flipV="1">
            <a:off x="2951430" y="4065008"/>
            <a:ext cx="235390" cy="114978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3F97766-2124-334A-B54F-37BB95C845BE}"/>
              </a:ext>
            </a:extLst>
          </p:cNvPr>
          <p:cNvPicPr>
            <a:picLocks noChangeAspect="1"/>
          </p:cNvPicPr>
          <p:nvPr/>
        </p:nvPicPr>
        <p:blipFill>
          <a:blip r:embed="rId3"/>
          <a:stretch>
            <a:fillRect/>
          </a:stretch>
        </p:blipFill>
        <p:spPr>
          <a:xfrm>
            <a:off x="6202566" y="3295464"/>
            <a:ext cx="4462418" cy="2383337"/>
          </a:xfrm>
          <a:prstGeom prst="rect">
            <a:avLst/>
          </a:prstGeom>
        </p:spPr>
      </p:pic>
    </p:spTree>
    <p:extLst>
      <p:ext uri="{BB962C8B-B14F-4D97-AF65-F5344CB8AC3E}">
        <p14:creationId xmlns:p14="http://schemas.microsoft.com/office/powerpoint/2010/main" val="230091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err="1"/>
              <a:t>MultiTape</a:t>
            </a:r>
            <a:r>
              <a:rPr lang="en-US" dirty="0"/>
              <a:t> Turing Machine</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Every </a:t>
            </a:r>
            <a:r>
              <a:rPr lang="en-US" dirty="0" err="1">
                <a:solidFill>
                  <a:schemeClr val="bg1"/>
                </a:solidFill>
              </a:rPr>
              <a:t>Multitape</a:t>
            </a:r>
            <a:r>
              <a:rPr lang="en-US" dirty="0">
                <a:solidFill>
                  <a:schemeClr val="bg1"/>
                </a:solidFill>
              </a:rPr>
              <a:t> Turing Machine has an equivalent single-tape Turing machine.</a:t>
            </a:r>
          </a:p>
        </p:txBody>
      </p:sp>
    </p:spTree>
    <p:extLst>
      <p:ext uri="{BB962C8B-B14F-4D97-AF65-F5344CB8AC3E}">
        <p14:creationId xmlns:p14="http://schemas.microsoft.com/office/powerpoint/2010/main" val="4079175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err="1"/>
              <a:t>MultiTape</a:t>
            </a:r>
            <a:r>
              <a:rPr lang="en-US" dirty="0"/>
              <a:t> Turing Machine</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Every </a:t>
            </a:r>
            <a:r>
              <a:rPr lang="en-US" dirty="0" err="1">
                <a:solidFill>
                  <a:schemeClr val="bg1"/>
                </a:solidFill>
              </a:rPr>
              <a:t>Multitape</a:t>
            </a:r>
            <a:r>
              <a:rPr lang="en-US" dirty="0">
                <a:solidFill>
                  <a:schemeClr val="bg1"/>
                </a:solidFill>
              </a:rPr>
              <a:t> Turing Machine has an equivalent single-tape Turing machine.</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888722"/>
            <a:ext cx="9905999" cy="56064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u="sng" dirty="0">
                <a:solidFill>
                  <a:schemeClr val="tx1">
                    <a:lumMod val="95000"/>
                  </a:schemeClr>
                </a:solidFill>
              </a:rPr>
              <a:t>Goal: Given an arbitrary MTTM, convert it into an equivalent TM</a:t>
            </a:r>
          </a:p>
        </p:txBody>
      </p:sp>
      <p:pic>
        <p:nvPicPr>
          <p:cNvPr id="5" name="Picture 4">
            <a:extLst>
              <a:ext uri="{FF2B5EF4-FFF2-40B4-BE49-F238E27FC236}">
                <a16:creationId xmlns:a16="http://schemas.microsoft.com/office/drawing/2014/main" id="{8F2EFD94-91E8-284B-9C99-4DE11CE2C4EC}"/>
              </a:ext>
            </a:extLst>
          </p:cNvPr>
          <p:cNvPicPr>
            <a:picLocks noChangeAspect="1"/>
          </p:cNvPicPr>
          <p:nvPr/>
        </p:nvPicPr>
        <p:blipFill>
          <a:blip r:embed="rId2"/>
          <a:stretch>
            <a:fillRect/>
          </a:stretch>
        </p:blipFill>
        <p:spPr>
          <a:xfrm>
            <a:off x="831535" y="4006264"/>
            <a:ext cx="3126379" cy="1679312"/>
          </a:xfrm>
          <a:prstGeom prst="rect">
            <a:avLst/>
          </a:prstGeom>
        </p:spPr>
      </p:pic>
      <p:pic>
        <p:nvPicPr>
          <p:cNvPr id="8" name="Picture 7">
            <a:extLst>
              <a:ext uri="{FF2B5EF4-FFF2-40B4-BE49-F238E27FC236}">
                <a16:creationId xmlns:a16="http://schemas.microsoft.com/office/drawing/2014/main" id="{E1F6F23D-DEBF-5349-93BD-B000F8FF1C32}"/>
              </a:ext>
            </a:extLst>
          </p:cNvPr>
          <p:cNvPicPr>
            <a:picLocks noChangeAspect="1"/>
          </p:cNvPicPr>
          <p:nvPr/>
        </p:nvPicPr>
        <p:blipFill>
          <a:blip r:embed="rId3"/>
          <a:stretch>
            <a:fillRect/>
          </a:stretch>
        </p:blipFill>
        <p:spPr>
          <a:xfrm>
            <a:off x="5821375" y="4352446"/>
            <a:ext cx="6202190" cy="986948"/>
          </a:xfrm>
          <a:prstGeom prst="rect">
            <a:avLst/>
          </a:prstGeom>
        </p:spPr>
      </p:pic>
      <p:sp>
        <p:nvSpPr>
          <p:cNvPr id="9" name="Right Arrow 8">
            <a:extLst>
              <a:ext uri="{FF2B5EF4-FFF2-40B4-BE49-F238E27FC236}">
                <a16:creationId xmlns:a16="http://schemas.microsoft.com/office/drawing/2014/main" id="{657D87D2-7AA6-3744-9B2A-E4D44B098FB6}"/>
              </a:ext>
            </a:extLst>
          </p:cNvPr>
          <p:cNvSpPr/>
          <p:nvPr/>
        </p:nvSpPr>
        <p:spPr>
          <a:xfrm>
            <a:off x="4242322" y="4680641"/>
            <a:ext cx="1294645" cy="398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4412145-F7C7-2C4C-B20E-E5624026BAC5}"/>
              </a:ext>
            </a:extLst>
          </p:cNvPr>
          <p:cNvSpPr txBox="1">
            <a:spLocks/>
          </p:cNvSpPr>
          <p:nvPr/>
        </p:nvSpPr>
        <p:spPr>
          <a:xfrm>
            <a:off x="2394724" y="6189348"/>
            <a:ext cx="8927391" cy="56064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chemeClr val="tx1">
                    <a:lumMod val="95000"/>
                  </a:schemeClr>
                </a:solidFill>
              </a:rPr>
              <a:t>**Need to argue that S simulates M’s computation exactly in all scenarios</a:t>
            </a:r>
          </a:p>
        </p:txBody>
      </p:sp>
    </p:spTree>
    <p:extLst>
      <p:ext uri="{BB962C8B-B14F-4D97-AF65-F5344CB8AC3E}">
        <p14:creationId xmlns:p14="http://schemas.microsoft.com/office/powerpoint/2010/main" val="1306390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err="1"/>
              <a:t>MultiTape</a:t>
            </a:r>
            <a:r>
              <a:rPr lang="en-US" dirty="0"/>
              <a:t> Turing Machine</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083338" y="1069925"/>
            <a:ext cx="9905999" cy="56064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lumMod val="95000"/>
                  </a:schemeClr>
                </a:solidFill>
              </a:rPr>
              <a:t>Two major issues we need to overcome for this proof:</a:t>
            </a:r>
          </a:p>
        </p:txBody>
      </p:sp>
      <p:pic>
        <p:nvPicPr>
          <p:cNvPr id="8" name="Picture 7">
            <a:extLst>
              <a:ext uri="{FF2B5EF4-FFF2-40B4-BE49-F238E27FC236}">
                <a16:creationId xmlns:a16="http://schemas.microsoft.com/office/drawing/2014/main" id="{E1F6F23D-DEBF-5349-93BD-B000F8FF1C32}"/>
              </a:ext>
            </a:extLst>
          </p:cNvPr>
          <p:cNvPicPr>
            <a:picLocks noChangeAspect="1"/>
          </p:cNvPicPr>
          <p:nvPr/>
        </p:nvPicPr>
        <p:blipFill>
          <a:blip r:embed="rId2"/>
          <a:stretch>
            <a:fillRect/>
          </a:stretch>
        </p:blipFill>
        <p:spPr>
          <a:xfrm>
            <a:off x="2965783" y="3334161"/>
            <a:ext cx="6202190" cy="986948"/>
          </a:xfrm>
          <a:prstGeom prst="rect">
            <a:avLst/>
          </a:prstGeom>
        </p:spPr>
      </p:pic>
      <p:sp>
        <p:nvSpPr>
          <p:cNvPr id="11" name="Content Placeholder 2">
            <a:extLst>
              <a:ext uri="{FF2B5EF4-FFF2-40B4-BE49-F238E27FC236}">
                <a16:creationId xmlns:a16="http://schemas.microsoft.com/office/drawing/2014/main" id="{A610FD24-6C19-B04B-A7F0-39D6D8E0A308}"/>
              </a:ext>
            </a:extLst>
          </p:cNvPr>
          <p:cNvSpPr>
            <a:spLocks noGrp="1"/>
          </p:cNvSpPr>
          <p:nvPr>
            <p:ph idx="1"/>
          </p:nvPr>
        </p:nvSpPr>
        <p:spPr>
          <a:xfrm>
            <a:off x="1961526" y="1624006"/>
            <a:ext cx="3566389" cy="1436069"/>
          </a:xfrm>
          <a:solidFill>
            <a:schemeClr val="tx1">
              <a:lumMod val="95000"/>
            </a:schemeClr>
          </a:solidFill>
        </p:spPr>
        <p:txBody>
          <a:bodyPr>
            <a:normAutofit/>
          </a:bodyPr>
          <a:lstStyle/>
          <a:p>
            <a:pPr marL="0" indent="0">
              <a:buNone/>
            </a:pPr>
            <a:r>
              <a:rPr lang="en-US" b="1" i="1" u="sng" dirty="0">
                <a:solidFill>
                  <a:schemeClr val="bg1"/>
                </a:solidFill>
              </a:rPr>
              <a:t>Issue 1</a:t>
            </a:r>
            <a:r>
              <a:rPr lang="en-US" dirty="0">
                <a:solidFill>
                  <a:schemeClr val="bg1"/>
                </a:solidFill>
              </a:rPr>
              <a:t>: How to simulate multiple tapes / heads with only one tape / head?</a:t>
            </a:r>
          </a:p>
        </p:txBody>
      </p:sp>
      <p:sp>
        <p:nvSpPr>
          <p:cNvPr id="12" name="Content Placeholder 2">
            <a:extLst>
              <a:ext uri="{FF2B5EF4-FFF2-40B4-BE49-F238E27FC236}">
                <a16:creationId xmlns:a16="http://schemas.microsoft.com/office/drawing/2014/main" id="{5C6AEA0E-A630-CA4E-8D76-4DB37E2AE490}"/>
              </a:ext>
            </a:extLst>
          </p:cNvPr>
          <p:cNvSpPr txBox="1">
            <a:spLocks/>
          </p:cNvSpPr>
          <p:nvPr/>
        </p:nvSpPr>
        <p:spPr>
          <a:xfrm>
            <a:off x="6378105" y="1624006"/>
            <a:ext cx="3566389" cy="1436069"/>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bg1"/>
                </a:solidFill>
              </a:rPr>
              <a:t>Issue 2</a:t>
            </a:r>
            <a:r>
              <a:rPr lang="en-US" dirty="0">
                <a:solidFill>
                  <a:schemeClr val="bg1"/>
                </a:solidFill>
              </a:rPr>
              <a:t>: How to handle space constraints fitting k tapes on just 1?</a:t>
            </a:r>
          </a:p>
        </p:txBody>
      </p:sp>
      <p:sp>
        <p:nvSpPr>
          <p:cNvPr id="13" name="Content Placeholder 2">
            <a:extLst>
              <a:ext uri="{FF2B5EF4-FFF2-40B4-BE49-F238E27FC236}">
                <a16:creationId xmlns:a16="http://schemas.microsoft.com/office/drawing/2014/main" id="{699C4873-04C8-364E-BF2F-E6DB3941CE0B}"/>
              </a:ext>
            </a:extLst>
          </p:cNvPr>
          <p:cNvSpPr txBox="1">
            <a:spLocks/>
          </p:cNvSpPr>
          <p:nvPr/>
        </p:nvSpPr>
        <p:spPr>
          <a:xfrm>
            <a:off x="1327781" y="5270644"/>
            <a:ext cx="4104298" cy="116502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For issue 1, we make special versions of each tape symbol that represent a “virtual head” being positioned at that location.</a:t>
            </a:r>
          </a:p>
        </p:txBody>
      </p:sp>
      <p:sp>
        <p:nvSpPr>
          <p:cNvPr id="14" name="Content Placeholder 2">
            <a:extLst>
              <a:ext uri="{FF2B5EF4-FFF2-40B4-BE49-F238E27FC236}">
                <a16:creationId xmlns:a16="http://schemas.microsoft.com/office/drawing/2014/main" id="{2C7E0C70-B833-174B-8895-B14D53C4EE9A}"/>
              </a:ext>
            </a:extLst>
          </p:cNvPr>
          <p:cNvSpPr txBox="1">
            <a:spLocks/>
          </p:cNvSpPr>
          <p:nvPr/>
        </p:nvSpPr>
        <p:spPr>
          <a:xfrm>
            <a:off x="6387158" y="5270643"/>
            <a:ext cx="4104298" cy="1165021"/>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For issue 2, we separate each tape by a special # symbol and create a subroutine that shifts the contents of everything to the right down when we need more space on any individual tape.</a:t>
            </a:r>
          </a:p>
        </p:txBody>
      </p:sp>
      <p:cxnSp>
        <p:nvCxnSpPr>
          <p:cNvPr id="15" name="Straight Connector 14">
            <a:extLst>
              <a:ext uri="{FF2B5EF4-FFF2-40B4-BE49-F238E27FC236}">
                <a16:creationId xmlns:a16="http://schemas.microsoft.com/office/drawing/2014/main" id="{61A236F6-275A-4444-941D-EB6C4CE9FC1F}"/>
              </a:ext>
            </a:extLst>
          </p:cNvPr>
          <p:cNvCxnSpPr>
            <a:cxnSpLocks/>
          </p:cNvCxnSpPr>
          <p:nvPr/>
        </p:nvCxnSpPr>
        <p:spPr>
          <a:xfrm flipV="1">
            <a:off x="3874884" y="4409032"/>
            <a:ext cx="1077362" cy="86161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26998F-26D2-7C41-80DD-48A2E9342463}"/>
              </a:ext>
            </a:extLst>
          </p:cNvPr>
          <p:cNvCxnSpPr>
            <a:cxnSpLocks/>
          </p:cNvCxnSpPr>
          <p:nvPr/>
        </p:nvCxnSpPr>
        <p:spPr>
          <a:xfrm flipH="1" flipV="1">
            <a:off x="7432895" y="4481460"/>
            <a:ext cx="434567" cy="78918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371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err="1"/>
              <a:t>MultiTape</a:t>
            </a:r>
            <a:r>
              <a:rPr lang="en-US" dirty="0"/>
              <a:t> Turing Machine</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083338" y="1069925"/>
            <a:ext cx="9905999" cy="56064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lumMod val="95000"/>
                  </a:schemeClr>
                </a:solidFill>
              </a:rPr>
              <a:t>Summary of how to simulate M with S</a:t>
            </a:r>
          </a:p>
        </p:txBody>
      </p:sp>
      <p:pic>
        <p:nvPicPr>
          <p:cNvPr id="8" name="Picture 7">
            <a:extLst>
              <a:ext uri="{FF2B5EF4-FFF2-40B4-BE49-F238E27FC236}">
                <a16:creationId xmlns:a16="http://schemas.microsoft.com/office/drawing/2014/main" id="{E1F6F23D-DEBF-5349-93BD-B000F8FF1C32}"/>
              </a:ext>
            </a:extLst>
          </p:cNvPr>
          <p:cNvPicPr>
            <a:picLocks noChangeAspect="1"/>
          </p:cNvPicPr>
          <p:nvPr/>
        </p:nvPicPr>
        <p:blipFill>
          <a:blip r:embed="rId2"/>
          <a:stretch>
            <a:fillRect/>
          </a:stretch>
        </p:blipFill>
        <p:spPr>
          <a:xfrm>
            <a:off x="2993317" y="1602049"/>
            <a:ext cx="6202190" cy="986948"/>
          </a:xfrm>
          <a:prstGeom prst="rect">
            <a:avLst/>
          </a:prstGeom>
        </p:spPr>
      </p:pic>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699C4873-04C8-364E-BF2F-E6DB3941CE0B}"/>
                  </a:ext>
                </a:extLst>
              </p:cNvPr>
              <p:cNvSpPr txBox="1">
                <a:spLocks/>
              </p:cNvSpPr>
              <p:nvPr/>
            </p:nvSpPr>
            <p:spPr>
              <a:xfrm>
                <a:off x="1593410" y="2978590"/>
                <a:ext cx="9216427" cy="345707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S = on input </a:t>
                </a:r>
                <a14:m>
                  <m:oMath xmlns:m="http://schemas.openxmlformats.org/officeDocument/2006/math">
                    <m:r>
                      <a:rPr lang="en-US" sz="1800" b="0" i="1" smtClean="0">
                        <a:solidFill>
                          <a:schemeClr val="tx1">
                            <a:lumMod val="95000"/>
                          </a:schemeClr>
                        </a:solidFill>
                        <a:latin typeface="Cambria Math" panose="02040503050406030204" pitchFamily="18" charset="0"/>
                      </a:rPr>
                      <m:t>𝑊</m:t>
                    </m:r>
                    <m:r>
                      <a:rPr lang="en-US" sz="1800" b="0" i="1" smtClean="0">
                        <a:solidFill>
                          <a:schemeClr val="tx1">
                            <a:lumMod val="95000"/>
                          </a:schemeClr>
                        </a:solidFill>
                        <a:latin typeface="Cambria Math" panose="02040503050406030204" pitchFamily="18" charset="0"/>
                      </a:rPr>
                      <m:t>=</m:t>
                    </m:r>
                    <m:sSub>
                      <m:sSubPr>
                        <m:ctrlPr>
                          <a:rPr lang="en-US" sz="1800" b="0" i="1" smtClean="0">
                            <a:solidFill>
                              <a:schemeClr val="tx1">
                                <a:lumMod val="95000"/>
                              </a:schemeClr>
                            </a:solidFill>
                            <a:latin typeface="Cambria Math" panose="02040503050406030204" pitchFamily="18" charset="0"/>
                          </a:rPr>
                        </m:ctrlPr>
                      </m:sSubPr>
                      <m:e>
                        <m:r>
                          <a:rPr lang="en-US" sz="1800" b="0" i="1" smtClean="0">
                            <a:solidFill>
                              <a:schemeClr val="tx1">
                                <a:lumMod val="95000"/>
                              </a:schemeClr>
                            </a:solidFill>
                            <a:latin typeface="Cambria Math" panose="02040503050406030204" pitchFamily="18" charset="0"/>
                          </a:rPr>
                          <m:t>𝑤</m:t>
                        </m:r>
                      </m:e>
                      <m:sub>
                        <m:r>
                          <a:rPr lang="en-US" sz="1800" b="0" i="1" smtClean="0">
                            <a:solidFill>
                              <a:schemeClr val="tx1">
                                <a:lumMod val="95000"/>
                              </a:schemeClr>
                            </a:solidFill>
                            <a:latin typeface="Cambria Math" panose="02040503050406030204" pitchFamily="18" charset="0"/>
                          </a:rPr>
                          <m:t>1</m:t>
                        </m:r>
                      </m:sub>
                    </m:sSub>
                    <m:sSub>
                      <m:sSubPr>
                        <m:ctrlPr>
                          <a:rPr lang="en-US" sz="1800" b="0" i="1" smtClean="0">
                            <a:solidFill>
                              <a:schemeClr val="tx1">
                                <a:lumMod val="95000"/>
                              </a:schemeClr>
                            </a:solidFill>
                            <a:latin typeface="Cambria Math" panose="02040503050406030204" pitchFamily="18" charset="0"/>
                          </a:rPr>
                        </m:ctrlPr>
                      </m:sSubPr>
                      <m:e>
                        <m:r>
                          <a:rPr lang="en-US" sz="1800" b="0" i="1" smtClean="0">
                            <a:solidFill>
                              <a:schemeClr val="tx1">
                                <a:lumMod val="95000"/>
                              </a:schemeClr>
                            </a:solidFill>
                            <a:latin typeface="Cambria Math" panose="02040503050406030204" pitchFamily="18" charset="0"/>
                          </a:rPr>
                          <m:t>𝑤</m:t>
                        </m:r>
                      </m:e>
                      <m:sub>
                        <m:r>
                          <a:rPr lang="en-US" sz="1800" b="0" i="1" smtClean="0">
                            <a:solidFill>
                              <a:schemeClr val="tx1">
                                <a:lumMod val="95000"/>
                              </a:schemeClr>
                            </a:solidFill>
                            <a:latin typeface="Cambria Math" panose="02040503050406030204" pitchFamily="18" charset="0"/>
                          </a:rPr>
                          <m:t>2</m:t>
                        </m:r>
                      </m:sub>
                    </m:sSub>
                    <m:sSub>
                      <m:sSubPr>
                        <m:ctrlPr>
                          <a:rPr lang="en-US" sz="1800" b="0" i="1" smtClean="0">
                            <a:solidFill>
                              <a:schemeClr val="tx1">
                                <a:lumMod val="95000"/>
                              </a:schemeClr>
                            </a:solidFill>
                            <a:latin typeface="Cambria Math" panose="02040503050406030204" pitchFamily="18" charset="0"/>
                          </a:rPr>
                        </m:ctrlPr>
                      </m:sSubPr>
                      <m:e>
                        <m:r>
                          <a:rPr lang="en-US" sz="1800" b="0" i="1" smtClean="0">
                            <a:solidFill>
                              <a:schemeClr val="tx1">
                                <a:lumMod val="95000"/>
                              </a:schemeClr>
                            </a:solidFill>
                            <a:latin typeface="Cambria Math" panose="02040503050406030204" pitchFamily="18" charset="0"/>
                          </a:rPr>
                          <m:t>𝑤</m:t>
                        </m:r>
                      </m:e>
                      <m:sub>
                        <m:r>
                          <a:rPr lang="en-US" sz="1800" b="0" i="1" smtClean="0">
                            <a:solidFill>
                              <a:schemeClr val="tx1">
                                <a:lumMod val="95000"/>
                              </a:schemeClr>
                            </a:solidFill>
                            <a:latin typeface="Cambria Math" panose="02040503050406030204" pitchFamily="18" charset="0"/>
                          </a:rPr>
                          <m:t>3</m:t>
                        </m:r>
                      </m:sub>
                    </m:sSub>
                    <m:r>
                      <a:rPr lang="en-US" sz="1800" b="0" i="1" smtClean="0">
                        <a:solidFill>
                          <a:schemeClr val="tx1">
                            <a:lumMod val="95000"/>
                          </a:schemeClr>
                        </a:solidFill>
                        <a:latin typeface="Cambria Math" panose="02040503050406030204" pitchFamily="18" charset="0"/>
                      </a:rPr>
                      <m:t>…</m:t>
                    </m:r>
                    <m:sSub>
                      <m:sSubPr>
                        <m:ctrlPr>
                          <a:rPr lang="en-US" sz="1800" b="0" i="1" smtClean="0">
                            <a:solidFill>
                              <a:schemeClr val="tx1">
                                <a:lumMod val="95000"/>
                              </a:schemeClr>
                            </a:solidFill>
                            <a:latin typeface="Cambria Math" panose="02040503050406030204" pitchFamily="18" charset="0"/>
                          </a:rPr>
                        </m:ctrlPr>
                      </m:sSubPr>
                      <m:e>
                        <m:r>
                          <a:rPr lang="en-US" sz="1800" b="0" i="1" smtClean="0">
                            <a:solidFill>
                              <a:schemeClr val="tx1">
                                <a:lumMod val="95000"/>
                              </a:schemeClr>
                            </a:solidFill>
                            <a:latin typeface="Cambria Math" panose="02040503050406030204" pitchFamily="18" charset="0"/>
                          </a:rPr>
                          <m:t>𝑤</m:t>
                        </m:r>
                      </m:e>
                      <m:sub>
                        <m:r>
                          <a:rPr lang="en-US" sz="1800" b="0" i="1" smtClean="0">
                            <a:solidFill>
                              <a:schemeClr val="tx1">
                                <a:lumMod val="95000"/>
                              </a:schemeClr>
                            </a:solidFill>
                            <a:latin typeface="Cambria Math" panose="02040503050406030204" pitchFamily="18" charset="0"/>
                          </a:rPr>
                          <m:t>𝑛</m:t>
                        </m:r>
                      </m:sub>
                    </m:sSub>
                  </m:oMath>
                </a14:m>
                <a:r>
                  <a:rPr lang="en-US" sz="1800" i="1" dirty="0">
                    <a:solidFill>
                      <a:schemeClr val="tx1">
                        <a:lumMod val="95000"/>
                      </a:schemeClr>
                    </a:solidFill>
                  </a:rPr>
                  <a:t>:</a:t>
                </a:r>
              </a:p>
              <a:p>
                <a:pPr marL="342900" indent="-342900">
                  <a:buFont typeface="Arial" panose="020B0604020202020204" pitchFamily="34" charset="0"/>
                  <a:buAutoNum type="arabicPeriod"/>
                </a:pPr>
                <a:r>
                  <a:rPr lang="en-US" sz="1800" i="1" dirty="0">
                    <a:solidFill>
                      <a:schemeClr val="tx1">
                        <a:lumMod val="95000"/>
                      </a:schemeClr>
                    </a:solidFill>
                  </a:rPr>
                  <a:t>First S puts its tape into the format representing all k tapes of M, separated by the # symbol. The special “virtual head” symbol is used at the left most symbol on each of the k “sections” of the tape.</a:t>
                </a:r>
              </a:p>
              <a:p>
                <a:pPr marL="342900" indent="-342900">
                  <a:buFont typeface="Arial" panose="020B0604020202020204" pitchFamily="34" charset="0"/>
                  <a:buAutoNum type="arabicPeriod"/>
                </a:pPr>
                <a:r>
                  <a:rPr lang="en-US" sz="1800" i="1" dirty="0">
                    <a:solidFill>
                      <a:schemeClr val="tx1">
                        <a:lumMod val="95000"/>
                      </a:schemeClr>
                    </a:solidFill>
                  </a:rPr>
                  <a:t>To simulate a single step, S first steps across the whole tape to see which symbols are under each of the virtual heads (reading each of the tapes), then S simulates writing and updating the “head” of the tape for each individual section according to </a:t>
                </a:r>
                <a:r>
                  <a:rPr lang="en-US" sz="1800" i="1" dirty="0" err="1">
                    <a:solidFill>
                      <a:schemeClr val="tx1">
                        <a:lumMod val="95000"/>
                      </a:schemeClr>
                    </a:solidFill>
                  </a:rPr>
                  <a:t>Ms</a:t>
                </a:r>
                <a:r>
                  <a:rPr lang="en-US" sz="1800" i="1" dirty="0">
                    <a:solidFill>
                      <a:schemeClr val="tx1">
                        <a:lumMod val="95000"/>
                      </a:schemeClr>
                    </a:solidFill>
                  </a:rPr>
                  <a:t> original transition function.</a:t>
                </a:r>
              </a:p>
              <a:p>
                <a:pPr marL="342900" indent="-342900">
                  <a:buFont typeface="Arial" panose="020B0604020202020204" pitchFamily="34" charset="0"/>
                  <a:buAutoNum type="arabicPeriod"/>
                </a:pPr>
                <a:r>
                  <a:rPr lang="en-US" sz="1800" i="1" dirty="0">
                    <a:solidFill>
                      <a:schemeClr val="tx1">
                        <a:lumMod val="95000"/>
                      </a:schemeClr>
                    </a:solidFill>
                  </a:rPr>
                  <a:t>If at any point S runs out of space on any tape, we run a subroutine that shifts everything on the tape over by one, creating one more cell of space on this particular tape.</a:t>
                </a:r>
              </a:p>
              <a:p>
                <a:pPr marL="0" indent="0">
                  <a:buFont typeface="Arial" panose="020B0604020202020204" pitchFamily="34" charset="0"/>
                  <a:buNone/>
                </a:pPr>
                <a:endParaRPr lang="en-US" sz="1800" i="1" dirty="0">
                  <a:solidFill>
                    <a:schemeClr val="tx1">
                      <a:lumMod val="95000"/>
                    </a:schemeClr>
                  </a:solidFill>
                </a:endParaRPr>
              </a:p>
            </p:txBody>
          </p:sp>
        </mc:Choice>
        <mc:Fallback xmlns="">
          <p:sp>
            <p:nvSpPr>
              <p:cNvPr id="13" name="Content Placeholder 2">
                <a:extLst>
                  <a:ext uri="{FF2B5EF4-FFF2-40B4-BE49-F238E27FC236}">
                    <a16:creationId xmlns:a16="http://schemas.microsoft.com/office/drawing/2014/main" id="{699C4873-04C8-364E-BF2F-E6DB3941CE0B}"/>
                  </a:ext>
                </a:extLst>
              </p:cNvPr>
              <p:cNvSpPr txBox="1">
                <a:spLocks noRot="1" noChangeAspect="1" noMove="1" noResize="1" noEditPoints="1" noAdjustHandles="1" noChangeArrowheads="1" noChangeShapeType="1" noTextEdit="1"/>
              </p:cNvSpPr>
              <p:nvPr/>
            </p:nvSpPr>
            <p:spPr>
              <a:xfrm>
                <a:off x="1593410" y="2978590"/>
                <a:ext cx="9216427" cy="3457075"/>
              </a:xfrm>
              <a:prstGeom prst="rect">
                <a:avLst/>
              </a:prstGeom>
              <a:blipFill>
                <a:blip r:embed="rId3"/>
                <a:stretch>
                  <a:fillRect l="-550" r="-550" b="-1465"/>
                </a:stretch>
              </a:blipFill>
            </p:spPr>
            <p:txBody>
              <a:bodyPr/>
              <a:lstStyle/>
              <a:p>
                <a:r>
                  <a:rPr lang="en-US">
                    <a:noFill/>
                  </a:rPr>
                  <a:t> </a:t>
                </a:r>
              </a:p>
            </p:txBody>
          </p:sp>
        </mc:Fallback>
      </mc:AlternateContent>
    </p:spTree>
    <p:extLst>
      <p:ext uri="{BB962C8B-B14F-4D97-AF65-F5344CB8AC3E}">
        <p14:creationId xmlns:p14="http://schemas.microsoft.com/office/powerpoint/2010/main" val="1022188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err="1"/>
              <a:t>MultiTape</a:t>
            </a:r>
            <a:r>
              <a:rPr lang="en-US" dirty="0"/>
              <a:t> Turing Machine</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Every </a:t>
            </a:r>
            <a:r>
              <a:rPr lang="en-US" dirty="0" err="1">
                <a:solidFill>
                  <a:schemeClr val="bg1"/>
                </a:solidFill>
              </a:rPr>
              <a:t>Multitape</a:t>
            </a:r>
            <a:r>
              <a:rPr lang="en-US" dirty="0">
                <a:solidFill>
                  <a:schemeClr val="bg1"/>
                </a:solidFill>
              </a:rPr>
              <a:t> Turing Machine has an equivalent single-tape Turing machine.</a:t>
            </a:r>
          </a:p>
        </p:txBody>
      </p:sp>
      <p:sp>
        <p:nvSpPr>
          <p:cNvPr id="4" name="Content Placeholder 2">
            <a:extLst>
              <a:ext uri="{FF2B5EF4-FFF2-40B4-BE49-F238E27FC236}">
                <a16:creationId xmlns:a16="http://schemas.microsoft.com/office/drawing/2014/main" id="{E17E0807-EA4F-3D40-BFC5-EDCDC018958A}"/>
              </a:ext>
            </a:extLst>
          </p:cNvPr>
          <p:cNvSpPr txBox="1">
            <a:spLocks/>
          </p:cNvSpPr>
          <p:nvPr/>
        </p:nvSpPr>
        <p:spPr>
          <a:xfrm>
            <a:off x="1141412" y="3106005"/>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err="1">
                <a:solidFill>
                  <a:schemeClr val="bg1"/>
                </a:solidFill>
              </a:rPr>
              <a:t>Corrollary</a:t>
            </a:r>
            <a:r>
              <a:rPr lang="en-US" dirty="0">
                <a:solidFill>
                  <a:schemeClr val="bg1"/>
                </a:solidFill>
              </a:rPr>
              <a:t>: A language is Turing-recognizable </a:t>
            </a:r>
            <a:r>
              <a:rPr lang="en-US" dirty="0" err="1">
                <a:solidFill>
                  <a:schemeClr val="bg1"/>
                </a:solidFill>
              </a:rPr>
              <a:t>iff</a:t>
            </a:r>
            <a:r>
              <a:rPr lang="en-US" dirty="0">
                <a:solidFill>
                  <a:schemeClr val="bg1"/>
                </a:solidFill>
              </a:rPr>
              <a:t> some </a:t>
            </a:r>
            <a:r>
              <a:rPr lang="en-US" dirty="0" err="1">
                <a:solidFill>
                  <a:schemeClr val="bg1"/>
                </a:solidFill>
              </a:rPr>
              <a:t>Multitape</a:t>
            </a:r>
            <a:r>
              <a:rPr lang="en-US" dirty="0">
                <a:solidFill>
                  <a:schemeClr val="bg1"/>
                </a:solidFill>
              </a:rPr>
              <a:t> Turing Machine recognizes it.</a:t>
            </a:r>
          </a:p>
        </p:txBody>
      </p:sp>
      <p:sp>
        <p:nvSpPr>
          <p:cNvPr id="5" name="Content Placeholder 2">
            <a:extLst>
              <a:ext uri="{FF2B5EF4-FFF2-40B4-BE49-F238E27FC236}">
                <a16:creationId xmlns:a16="http://schemas.microsoft.com/office/drawing/2014/main" id="{AEDE6C26-E00C-3946-BB7D-81509A5FF9B4}"/>
              </a:ext>
            </a:extLst>
          </p:cNvPr>
          <p:cNvSpPr txBox="1">
            <a:spLocks/>
          </p:cNvSpPr>
          <p:nvPr/>
        </p:nvSpPr>
        <p:spPr>
          <a:xfrm>
            <a:off x="3051018" y="4652639"/>
            <a:ext cx="8202439" cy="1982202"/>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solidFill>
                  <a:schemeClr val="tx1">
                    <a:lumMod val="95000"/>
                  </a:schemeClr>
                </a:solidFill>
              </a:rPr>
              <a:t>Proof</a:t>
            </a:r>
            <a:r>
              <a:rPr lang="en-US" sz="1800" i="1" dirty="0">
                <a:solidFill>
                  <a:schemeClr val="tx1">
                    <a:lumMod val="95000"/>
                  </a:schemeClr>
                </a:solidFill>
              </a:rPr>
              <a:t>:</a:t>
            </a:r>
            <a:br>
              <a:rPr lang="en-US" sz="1800" i="1" dirty="0">
                <a:solidFill>
                  <a:schemeClr val="tx1">
                    <a:lumMod val="95000"/>
                  </a:schemeClr>
                </a:solidFill>
              </a:rPr>
            </a:br>
            <a:r>
              <a:rPr lang="en-US" sz="1800" i="1" dirty="0">
                <a:solidFill>
                  <a:schemeClr val="tx1">
                    <a:lumMod val="95000"/>
                  </a:schemeClr>
                </a:solidFill>
              </a:rPr>
              <a:t>Direction 1: A Turing recognizable language is recognized by some Turing Machine, and any TM is also a valid </a:t>
            </a:r>
            <a:r>
              <a:rPr lang="en-US" sz="1800" i="1" dirty="0" err="1">
                <a:solidFill>
                  <a:schemeClr val="tx1">
                    <a:lumMod val="95000"/>
                  </a:schemeClr>
                </a:solidFill>
              </a:rPr>
              <a:t>multitape</a:t>
            </a:r>
            <a:r>
              <a:rPr lang="en-US" sz="1800" i="1" dirty="0">
                <a:solidFill>
                  <a:schemeClr val="tx1">
                    <a:lumMod val="95000"/>
                  </a:schemeClr>
                </a:solidFill>
              </a:rPr>
              <a:t> TM.</a:t>
            </a:r>
          </a:p>
          <a:p>
            <a:pPr marL="0" indent="0">
              <a:buFont typeface="Arial" panose="020B0604020202020204" pitchFamily="34" charset="0"/>
              <a:buNone/>
            </a:pPr>
            <a:r>
              <a:rPr lang="en-US" sz="1800" i="1" dirty="0">
                <a:solidFill>
                  <a:schemeClr val="tx1">
                    <a:lumMod val="95000"/>
                  </a:schemeClr>
                </a:solidFill>
              </a:rPr>
              <a:t>Direction 2: If a </a:t>
            </a:r>
            <a:r>
              <a:rPr lang="en-US" sz="1800" i="1" dirty="0" err="1">
                <a:solidFill>
                  <a:schemeClr val="tx1">
                    <a:lumMod val="95000"/>
                  </a:schemeClr>
                </a:solidFill>
              </a:rPr>
              <a:t>multitape</a:t>
            </a:r>
            <a:r>
              <a:rPr lang="en-US" sz="1800" i="1" dirty="0">
                <a:solidFill>
                  <a:schemeClr val="tx1">
                    <a:lumMod val="95000"/>
                  </a:schemeClr>
                </a:solidFill>
              </a:rPr>
              <a:t> TM recognizes a language, then it can be converted into an equivalent single tape TM as described earlier.</a:t>
            </a:r>
          </a:p>
        </p:txBody>
      </p:sp>
    </p:spTree>
    <p:extLst>
      <p:ext uri="{BB962C8B-B14F-4D97-AF65-F5344CB8AC3E}">
        <p14:creationId xmlns:p14="http://schemas.microsoft.com/office/powerpoint/2010/main" val="378419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Non-Deterministic Turing Machines (NTM)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A non-deterministic Turing Machine (NTM) can branch into many possibilities. Transition function has form: </a:t>
                </a:r>
                <a14:m>
                  <m:oMath xmlns:m="http://schemas.openxmlformats.org/officeDocument/2006/math">
                    <m:r>
                      <a:rPr lang="en-US" b="0" i="1" smtClean="0">
                        <a:solidFill>
                          <a:schemeClr val="bg1"/>
                        </a:solidFill>
                        <a:latin typeface="Cambria Math" panose="02040503050406030204" pitchFamily="18" charset="0"/>
                      </a:rPr>
                      <m:t>𝛿</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𝑄</m:t>
                    </m:r>
                    <m:r>
                      <a:rPr lang="en-US" b="0" i="1" smtClean="0">
                        <a:solidFill>
                          <a:schemeClr val="bg1"/>
                        </a:solidFill>
                        <a:latin typeface="Cambria Math" panose="02040503050406030204" pitchFamily="18" charset="0"/>
                      </a:rPr>
                      <m:t> × </m:t>
                    </m:r>
                    <m:r>
                      <m:rPr>
                        <m:sty m:val="p"/>
                      </m:rPr>
                      <a:rPr lang="en-US" b="0" i="0" smtClean="0">
                        <a:solidFill>
                          <a:schemeClr val="bg1"/>
                        </a:solidFill>
                        <a:latin typeface="Cambria Math" panose="02040503050406030204" pitchFamily="18" charset="0"/>
                      </a:rPr>
                      <m:t>Γ</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𝒫</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𝑄</m:t>
                        </m:r>
                        <m:r>
                          <a:rPr lang="en-US" b="0" i="1" smtClean="0">
                            <a:solidFill>
                              <a:schemeClr val="bg1"/>
                            </a:solidFill>
                            <a:latin typeface="Cambria Math" panose="02040503050406030204" pitchFamily="18" charset="0"/>
                          </a:rPr>
                          <m:t> × </m:t>
                        </m:r>
                        <m:r>
                          <m:rPr>
                            <m:sty m:val="p"/>
                          </m:rPr>
                          <a:rPr lang="en-US" b="0" i="0" smtClean="0">
                            <a:solidFill>
                              <a:schemeClr val="bg1"/>
                            </a:solidFill>
                            <a:latin typeface="Cambria Math" panose="02040503050406030204" pitchFamily="18" charset="0"/>
                          </a:rPr>
                          <m:t>Γ</m:t>
                        </m:r>
                        <m:r>
                          <a:rPr lang="en-US" b="0" i="0"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 </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𝐿</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𝑅</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𝑆</m:t>
                            </m:r>
                          </m:e>
                        </m:d>
                      </m:e>
                    </m:d>
                  </m:oMath>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559371"/>
                <a:ext cx="9905999" cy="1089328"/>
              </a:xfrm>
              <a:blipFill>
                <a:blip r:embed="rId2"/>
                <a:stretch>
                  <a:fillRect l="-896" t="-1149"/>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585033" y="4264182"/>
            <a:ext cx="4951570" cy="1240323"/>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The tape, state, etc. are all branched to an independent machine. No resources are shared across the branches.</a:t>
            </a:r>
          </a:p>
        </p:txBody>
      </p:sp>
      <p:cxnSp>
        <p:nvCxnSpPr>
          <p:cNvPr id="5" name="Straight Connector 4">
            <a:extLst>
              <a:ext uri="{FF2B5EF4-FFF2-40B4-BE49-F238E27FC236}">
                <a16:creationId xmlns:a16="http://schemas.microsoft.com/office/drawing/2014/main" id="{D0D2E362-25F0-DB4D-BD2B-672F3B7EC6E3}"/>
              </a:ext>
            </a:extLst>
          </p:cNvPr>
          <p:cNvCxnSpPr>
            <a:cxnSpLocks/>
          </p:cNvCxnSpPr>
          <p:nvPr/>
        </p:nvCxnSpPr>
        <p:spPr>
          <a:xfrm flipV="1">
            <a:off x="3639493" y="2797522"/>
            <a:ext cx="1186004" cy="146666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317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NTM versus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948669" y="1405468"/>
            <a:ext cx="6291483" cy="740203"/>
          </a:xfrm>
          <a:solidFill>
            <a:schemeClr val="tx1">
              <a:lumMod val="95000"/>
            </a:schemeClr>
          </a:solidFill>
        </p:spPr>
        <p:txBody>
          <a:bodyPr/>
          <a:lstStyle/>
          <a:p>
            <a:pPr marL="0" indent="0" algn="ctr">
              <a:buNone/>
            </a:pPr>
            <a:r>
              <a:rPr lang="en-US" b="1" i="1" u="sng" dirty="0">
                <a:solidFill>
                  <a:schemeClr val="bg1"/>
                </a:solidFill>
              </a:rPr>
              <a:t>Theorem</a:t>
            </a:r>
            <a:r>
              <a:rPr lang="en-US" dirty="0">
                <a:solidFill>
                  <a:schemeClr val="bg1"/>
                </a:solidFill>
              </a:rPr>
              <a:t>: Every NTM has an equivalent DTM</a:t>
            </a:r>
          </a:p>
        </p:txBody>
      </p:sp>
    </p:spTree>
    <p:extLst>
      <p:ext uri="{BB962C8B-B14F-4D97-AF65-F5344CB8AC3E}">
        <p14:creationId xmlns:p14="http://schemas.microsoft.com/office/powerpoint/2010/main" val="2179483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NTM versus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948669" y="1007120"/>
            <a:ext cx="6291483" cy="740203"/>
          </a:xfrm>
          <a:solidFill>
            <a:schemeClr val="tx1">
              <a:lumMod val="95000"/>
            </a:schemeClr>
          </a:solidFill>
        </p:spPr>
        <p:txBody>
          <a:bodyPr/>
          <a:lstStyle/>
          <a:p>
            <a:pPr marL="0" indent="0" algn="ctr">
              <a:buNone/>
            </a:pPr>
            <a:r>
              <a:rPr lang="en-US" b="1" i="1" u="sng" dirty="0">
                <a:solidFill>
                  <a:schemeClr val="bg1"/>
                </a:solidFill>
              </a:rPr>
              <a:t>Theorem</a:t>
            </a:r>
            <a:r>
              <a:rPr lang="en-US" dirty="0">
                <a:solidFill>
                  <a:schemeClr val="bg1"/>
                </a:solidFill>
              </a:rPr>
              <a:t>: Every NTM has an equivalent DTM</a:t>
            </a:r>
          </a:p>
        </p:txBody>
      </p:sp>
      <p:sp>
        <p:nvSpPr>
          <p:cNvPr id="7" name="Content Placeholder 2">
            <a:extLst>
              <a:ext uri="{FF2B5EF4-FFF2-40B4-BE49-F238E27FC236}">
                <a16:creationId xmlns:a16="http://schemas.microsoft.com/office/drawing/2014/main" id="{86EE8D9F-E2F1-8043-B77C-9E2996355E2D}"/>
              </a:ext>
            </a:extLst>
          </p:cNvPr>
          <p:cNvSpPr txBox="1">
            <a:spLocks/>
          </p:cNvSpPr>
          <p:nvPr/>
        </p:nvSpPr>
        <p:spPr>
          <a:xfrm>
            <a:off x="8763754" y="2355255"/>
            <a:ext cx="2924269" cy="1383823"/>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i="1" u="sng" dirty="0">
                <a:solidFill>
                  <a:schemeClr val="tx1">
                    <a:lumMod val="95000"/>
                  </a:schemeClr>
                </a:solidFill>
              </a:rPr>
              <a:t>Idea</a:t>
            </a:r>
            <a:r>
              <a:rPr lang="en-US" sz="1800" i="1" dirty="0">
                <a:solidFill>
                  <a:schemeClr val="tx1">
                    <a:lumMod val="95000"/>
                  </a:schemeClr>
                </a:solidFill>
              </a:rPr>
              <a:t>: Machine N has branching computations. Let’s search this computation tree in a breadth-first manner.</a:t>
            </a:r>
            <a:endParaRPr lang="en-US" sz="1800" dirty="0">
              <a:solidFill>
                <a:schemeClr val="tx1">
                  <a:lumMod val="95000"/>
                </a:schemeClr>
              </a:solidFill>
            </a:endParaRPr>
          </a:p>
        </p:txBody>
      </p:sp>
      <p:grpSp>
        <p:nvGrpSpPr>
          <p:cNvPr id="17" name="Group 16">
            <a:extLst>
              <a:ext uri="{FF2B5EF4-FFF2-40B4-BE49-F238E27FC236}">
                <a16:creationId xmlns:a16="http://schemas.microsoft.com/office/drawing/2014/main" id="{C73743E4-3ACB-8847-BBBA-3FD150CADCC8}"/>
              </a:ext>
            </a:extLst>
          </p:cNvPr>
          <p:cNvGrpSpPr/>
          <p:nvPr/>
        </p:nvGrpSpPr>
        <p:grpSpPr>
          <a:xfrm>
            <a:off x="775226" y="2905330"/>
            <a:ext cx="3293950" cy="1963926"/>
            <a:chOff x="1141413" y="3095453"/>
            <a:chExt cx="3293950" cy="1963926"/>
          </a:xfrm>
        </p:grpSpPr>
        <p:sp>
          <p:nvSpPr>
            <p:cNvPr id="9" name="Rectangle 8">
              <a:extLst>
                <a:ext uri="{FF2B5EF4-FFF2-40B4-BE49-F238E27FC236}">
                  <a16:creationId xmlns:a16="http://schemas.microsoft.com/office/drawing/2014/main" id="{48A042E0-4194-D640-93C0-64E70F27E361}"/>
                </a:ext>
              </a:extLst>
            </p:cNvPr>
            <p:cNvSpPr/>
            <p:nvPr/>
          </p:nvSpPr>
          <p:spPr>
            <a:xfrm>
              <a:off x="1141413" y="4208353"/>
              <a:ext cx="851026" cy="85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N (NTM)</a:t>
              </a:r>
            </a:p>
          </p:txBody>
        </p:sp>
        <p:sp>
          <p:nvSpPr>
            <p:cNvPr id="10" name="Rectangle 9">
              <a:extLst>
                <a:ext uri="{FF2B5EF4-FFF2-40B4-BE49-F238E27FC236}">
                  <a16:creationId xmlns:a16="http://schemas.microsoft.com/office/drawing/2014/main" id="{9A3ACA5B-A659-1546-894A-A64CFD8DF80C}"/>
                </a:ext>
              </a:extLst>
            </p:cNvPr>
            <p:cNvSpPr/>
            <p:nvPr/>
          </p:nvSpPr>
          <p:spPr>
            <a:xfrm>
              <a:off x="3584337" y="4208353"/>
              <a:ext cx="851026" cy="85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 (DTM)</a:t>
              </a:r>
            </a:p>
          </p:txBody>
        </p:sp>
        <p:sp>
          <p:nvSpPr>
            <p:cNvPr id="11" name="Right Arrow 10">
              <a:extLst>
                <a:ext uri="{FF2B5EF4-FFF2-40B4-BE49-F238E27FC236}">
                  <a16:creationId xmlns:a16="http://schemas.microsoft.com/office/drawing/2014/main" id="{6985BCAA-21D0-3641-8F7B-25E30984928E}"/>
                </a:ext>
              </a:extLst>
            </p:cNvPr>
            <p:cNvSpPr/>
            <p:nvPr/>
          </p:nvSpPr>
          <p:spPr>
            <a:xfrm>
              <a:off x="2109379" y="4461851"/>
              <a:ext cx="1358018" cy="344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301CA6E-095C-5345-8407-BADE4892C184}"/>
                </a:ext>
              </a:extLst>
            </p:cNvPr>
            <p:cNvSpPr txBox="1">
              <a:spLocks/>
            </p:cNvSpPr>
            <p:nvPr/>
          </p:nvSpPr>
          <p:spPr>
            <a:xfrm>
              <a:off x="1856626" y="3095453"/>
              <a:ext cx="2578737" cy="849672"/>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Using D, simulate N’s execution exactly</a:t>
              </a:r>
              <a:endParaRPr lang="en-US" sz="1800" dirty="0">
                <a:solidFill>
                  <a:schemeClr val="tx1">
                    <a:lumMod val="95000"/>
                  </a:schemeClr>
                </a:solidFill>
              </a:endParaRPr>
            </a:p>
          </p:txBody>
        </p:sp>
        <p:cxnSp>
          <p:nvCxnSpPr>
            <p:cNvPr id="13" name="Straight Connector 12">
              <a:extLst>
                <a:ext uri="{FF2B5EF4-FFF2-40B4-BE49-F238E27FC236}">
                  <a16:creationId xmlns:a16="http://schemas.microsoft.com/office/drawing/2014/main" id="{6998F9CE-58D6-6842-BDD0-869B4D0D727A}"/>
                </a:ext>
              </a:extLst>
            </p:cNvPr>
            <p:cNvCxnSpPr>
              <a:cxnSpLocks/>
              <a:endCxn id="12" idx="2"/>
            </p:cNvCxnSpPr>
            <p:nvPr/>
          </p:nvCxnSpPr>
          <p:spPr>
            <a:xfrm flipV="1">
              <a:off x="2807251" y="3945125"/>
              <a:ext cx="338744" cy="51672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2116241E-BE9D-0E4B-9525-082038DF6D05}"/>
              </a:ext>
            </a:extLst>
          </p:cNvPr>
          <p:cNvPicPr>
            <a:picLocks noChangeAspect="1"/>
          </p:cNvPicPr>
          <p:nvPr/>
        </p:nvPicPr>
        <p:blipFill>
          <a:blip r:embed="rId2"/>
          <a:stretch>
            <a:fillRect/>
          </a:stretch>
        </p:blipFill>
        <p:spPr>
          <a:xfrm>
            <a:off x="4693879" y="2157771"/>
            <a:ext cx="3998586" cy="3928022"/>
          </a:xfrm>
          <a:prstGeom prst="rect">
            <a:avLst/>
          </a:prstGeom>
        </p:spPr>
      </p:pic>
      <p:sp>
        <p:nvSpPr>
          <p:cNvPr id="18" name="Content Placeholder 2">
            <a:extLst>
              <a:ext uri="{FF2B5EF4-FFF2-40B4-BE49-F238E27FC236}">
                <a16:creationId xmlns:a16="http://schemas.microsoft.com/office/drawing/2014/main" id="{FE4607C0-437E-D445-99E2-977B4B3E3CB4}"/>
              </a:ext>
            </a:extLst>
          </p:cNvPr>
          <p:cNvSpPr txBox="1">
            <a:spLocks/>
          </p:cNvSpPr>
          <p:nvPr/>
        </p:nvSpPr>
        <p:spPr>
          <a:xfrm>
            <a:off x="8763754" y="4427145"/>
            <a:ext cx="2924269" cy="165864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b="1" i="1" u="sng" dirty="0">
                <a:solidFill>
                  <a:schemeClr val="tx1">
                    <a:lumMod val="95000"/>
                  </a:schemeClr>
                </a:solidFill>
              </a:rPr>
              <a:t>Issues</a:t>
            </a:r>
            <a:r>
              <a:rPr lang="en-US" sz="1400" i="1" dirty="0">
                <a:solidFill>
                  <a:schemeClr val="tx1">
                    <a:lumMod val="95000"/>
                  </a:schemeClr>
                </a:solidFill>
              </a:rPr>
              <a:t>: </a:t>
            </a:r>
          </a:p>
          <a:p>
            <a:pPr marL="0" indent="0">
              <a:buFont typeface="Arial" panose="020B0604020202020204" pitchFamily="34" charset="0"/>
              <a:buNone/>
            </a:pPr>
            <a:r>
              <a:rPr lang="en-US" sz="1400" i="1" dirty="0">
                <a:solidFill>
                  <a:schemeClr val="tx1">
                    <a:lumMod val="95000"/>
                  </a:schemeClr>
                </a:solidFill>
              </a:rPr>
              <a:t>How to switch between branches?</a:t>
            </a:r>
          </a:p>
          <a:p>
            <a:pPr marL="0" indent="0">
              <a:buFont typeface="Arial" panose="020B0604020202020204" pitchFamily="34" charset="0"/>
              <a:buNone/>
            </a:pPr>
            <a:r>
              <a:rPr lang="en-US" sz="1400" i="1" dirty="0">
                <a:solidFill>
                  <a:schemeClr val="tx1">
                    <a:lumMod val="95000"/>
                  </a:schemeClr>
                </a:solidFill>
              </a:rPr>
              <a:t>Why BFS instead of DFS?</a:t>
            </a:r>
          </a:p>
          <a:p>
            <a:pPr marL="0" indent="0">
              <a:buFont typeface="Arial" panose="020B0604020202020204" pitchFamily="34" charset="0"/>
              <a:buNone/>
            </a:pPr>
            <a:r>
              <a:rPr lang="en-US" sz="1400" i="1" dirty="0">
                <a:solidFill>
                  <a:schemeClr val="tx1">
                    <a:lumMod val="95000"/>
                  </a:schemeClr>
                </a:solidFill>
              </a:rPr>
              <a:t>Keeping track of tree location?</a:t>
            </a:r>
          </a:p>
        </p:txBody>
      </p:sp>
    </p:spTree>
    <p:extLst>
      <p:ext uri="{BB962C8B-B14F-4D97-AF65-F5344CB8AC3E}">
        <p14:creationId xmlns:p14="http://schemas.microsoft.com/office/powerpoint/2010/main" val="346685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915751" y="214689"/>
            <a:ext cx="10360501" cy="596346"/>
          </a:xfrm>
        </p:spPr>
        <p:txBody>
          <a:bodyPr/>
          <a:lstStyle/>
          <a:p>
            <a:pPr algn="ctr"/>
            <a:r>
              <a:rPr lang="en-US" u="sng" dirty="0"/>
              <a:t>Overview of Theory of Computation</a:t>
            </a:r>
            <a:endParaRPr lang="en-US" b="0" u="sng" dirty="0"/>
          </a:p>
        </p:txBody>
      </p:sp>
      <p:grpSp>
        <p:nvGrpSpPr>
          <p:cNvPr id="4" name="Group 3">
            <a:extLst>
              <a:ext uri="{FF2B5EF4-FFF2-40B4-BE49-F238E27FC236}">
                <a16:creationId xmlns:a16="http://schemas.microsoft.com/office/drawing/2014/main" id="{9C5B3421-9BCC-2249-B671-A9B117CF0AFF}"/>
              </a:ext>
            </a:extLst>
          </p:cNvPr>
          <p:cNvGrpSpPr/>
          <p:nvPr/>
        </p:nvGrpSpPr>
        <p:grpSpPr>
          <a:xfrm>
            <a:off x="2943309" y="1626039"/>
            <a:ext cx="6080098" cy="723569"/>
            <a:chOff x="2959212" y="2564295"/>
            <a:chExt cx="6080098" cy="723569"/>
          </a:xfrm>
        </p:grpSpPr>
        <p:sp>
          <p:nvSpPr>
            <p:cNvPr id="33" name="Content Placeholder 2">
              <a:extLst>
                <a:ext uri="{FF2B5EF4-FFF2-40B4-BE49-F238E27FC236}">
                  <a16:creationId xmlns:a16="http://schemas.microsoft.com/office/drawing/2014/main" id="{06F21836-48F0-3E46-8447-A11F4F3C4CC4}"/>
                </a:ext>
              </a:extLst>
            </p:cNvPr>
            <p:cNvSpPr txBox="1">
              <a:spLocks/>
            </p:cNvSpPr>
            <p:nvPr/>
          </p:nvSpPr>
          <p:spPr>
            <a:xfrm>
              <a:off x="4635612" y="2564295"/>
              <a:ext cx="2759102" cy="723567"/>
            </a:xfrm>
            <a:prstGeom prst="rect">
              <a:avLst/>
            </a:prstGeom>
            <a:solidFill>
              <a:schemeClr val="tx1">
                <a:lumMod val="95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Computing Machine / Program / Algorithm</a:t>
              </a:r>
            </a:p>
          </p:txBody>
        </p:sp>
        <p:sp>
          <p:nvSpPr>
            <p:cNvPr id="34" name="Content Placeholder 2">
              <a:extLst>
                <a:ext uri="{FF2B5EF4-FFF2-40B4-BE49-F238E27FC236}">
                  <a16:creationId xmlns:a16="http://schemas.microsoft.com/office/drawing/2014/main" id="{A3A2CA1C-EC88-194C-AB2A-ADD3008AE050}"/>
                </a:ext>
              </a:extLst>
            </p:cNvPr>
            <p:cNvSpPr txBox="1">
              <a:spLocks/>
            </p:cNvSpPr>
            <p:nvPr/>
          </p:nvSpPr>
          <p:spPr>
            <a:xfrm>
              <a:off x="2959212" y="2564296"/>
              <a:ext cx="1294737" cy="72356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Input</a:t>
              </a:r>
            </a:p>
          </p:txBody>
        </p:sp>
        <p:sp>
          <p:nvSpPr>
            <p:cNvPr id="35" name="Content Placeholder 2">
              <a:extLst>
                <a:ext uri="{FF2B5EF4-FFF2-40B4-BE49-F238E27FC236}">
                  <a16:creationId xmlns:a16="http://schemas.microsoft.com/office/drawing/2014/main" id="{954B6218-4D23-1744-821A-3D48546C2EFE}"/>
                </a:ext>
              </a:extLst>
            </p:cNvPr>
            <p:cNvSpPr txBox="1">
              <a:spLocks/>
            </p:cNvSpPr>
            <p:nvPr/>
          </p:nvSpPr>
          <p:spPr>
            <a:xfrm>
              <a:off x="7744573" y="2564297"/>
              <a:ext cx="1294737" cy="72356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Output</a:t>
              </a:r>
            </a:p>
          </p:txBody>
        </p:sp>
        <p:cxnSp>
          <p:nvCxnSpPr>
            <p:cNvPr id="36" name="Straight Arrow Connector 35">
              <a:extLst>
                <a:ext uri="{FF2B5EF4-FFF2-40B4-BE49-F238E27FC236}">
                  <a16:creationId xmlns:a16="http://schemas.microsoft.com/office/drawing/2014/main" id="{6D681D49-E5DB-184F-932B-24C2D17B8B8D}"/>
                </a:ext>
              </a:extLst>
            </p:cNvPr>
            <p:cNvCxnSpPr/>
            <p:nvPr/>
          </p:nvCxnSpPr>
          <p:spPr>
            <a:xfrm>
              <a:off x="3315695" y="2926080"/>
              <a:ext cx="1319917" cy="0"/>
            </a:xfrm>
            <a:prstGeom prst="straightConnector1">
              <a:avLst/>
            </a:prstGeom>
            <a:ln>
              <a:solidFill>
                <a:schemeClr val="bg2">
                  <a:lumMod val="10000"/>
                  <a:lumOff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84DD517-B9D1-024B-B20D-5234A02B7394}"/>
                </a:ext>
              </a:extLst>
            </p:cNvPr>
            <p:cNvCxnSpPr>
              <a:cxnSpLocks/>
              <a:stCxn id="33" idx="3"/>
              <a:endCxn id="35" idx="1"/>
            </p:cNvCxnSpPr>
            <p:nvPr/>
          </p:nvCxnSpPr>
          <p:spPr>
            <a:xfrm>
              <a:off x="7394714" y="2926079"/>
              <a:ext cx="349859" cy="2"/>
            </a:xfrm>
            <a:prstGeom prst="straightConnector1">
              <a:avLst/>
            </a:prstGeom>
            <a:ln>
              <a:solidFill>
                <a:schemeClr val="bg2">
                  <a:lumMod val="10000"/>
                  <a:lumOff val="90000"/>
                </a:schemeClr>
              </a:solidFill>
              <a:tailEnd type="triangle"/>
            </a:ln>
          </p:spPr>
          <p:style>
            <a:lnRef idx="1">
              <a:schemeClr val="dk1"/>
            </a:lnRef>
            <a:fillRef idx="0">
              <a:schemeClr val="dk1"/>
            </a:fillRef>
            <a:effectRef idx="0">
              <a:schemeClr val="dk1"/>
            </a:effectRef>
            <a:fontRef idx="minor">
              <a:schemeClr val="tx1"/>
            </a:fontRef>
          </p:style>
        </p:cxnSp>
      </p:grpSp>
      <p:sp>
        <p:nvSpPr>
          <p:cNvPr id="5" name="Rectangle 4">
            <a:extLst>
              <a:ext uri="{FF2B5EF4-FFF2-40B4-BE49-F238E27FC236}">
                <a16:creationId xmlns:a16="http://schemas.microsoft.com/office/drawing/2014/main" id="{9122BA94-714C-CB4F-A68F-74967327F60B}"/>
              </a:ext>
            </a:extLst>
          </p:cNvPr>
          <p:cNvSpPr/>
          <p:nvPr/>
        </p:nvSpPr>
        <p:spPr>
          <a:xfrm>
            <a:off x="1113183" y="1065474"/>
            <a:ext cx="10026594" cy="1447132"/>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EEF4785B-660D-7A4A-B532-75AAA3C4FBBE}"/>
              </a:ext>
            </a:extLst>
          </p:cNvPr>
          <p:cNvSpPr txBox="1">
            <a:spLocks/>
          </p:cNvSpPr>
          <p:nvPr/>
        </p:nvSpPr>
        <p:spPr>
          <a:xfrm>
            <a:off x="1956684" y="1039643"/>
            <a:ext cx="8085151"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Defining Computation</a:t>
            </a:r>
          </a:p>
        </p:txBody>
      </p:sp>
      <p:sp>
        <p:nvSpPr>
          <p:cNvPr id="17" name="Rectangle 16">
            <a:extLst>
              <a:ext uri="{FF2B5EF4-FFF2-40B4-BE49-F238E27FC236}">
                <a16:creationId xmlns:a16="http://schemas.microsoft.com/office/drawing/2014/main" id="{652623CC-C09B-FE43-BAB5-C948D141E65B}"/>
              </a:ext>
            </a:extLst>
          </p:cNvPr>
          <p:cNvSpPr/>
          <p:nvPr/>
        </p:nvSpPr>
        <p:spPr>
          <a:xfrm>
            <a:off x="1113183" y="3041366"/>
            <a:ext cx="10026594" cy="1447132"/>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6D2B9FF3-5063-EB43-90DC-8D24C1437B8D}"/>
              </a:ext>
            </a:extLst>
          </p:cNvPr>
          <p:cNvSpPr txBox="1">
            <a:spLocks/>
          </p:cNvSpPr>
          <p:nvPr/>
        </p:nvSpPr>
        <p:spPr>
          <a:xfrm>
            <a:off x="2083904" y="3003606"/>
            <a:ext cx="8085151"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Computational Models</a:t>
            </a:r>
          </a:p>
        </p:txBody>
      </p:sp>
      <p:sp>
        <p:nvSpPr>
          <p:cNvPr id="19" name="Content Placeholder 2">
            <a:extLst>
              <a:ext uri="{FF2B5EF4-FFF2-40B4-BE49-F238E27FC236}">
                <a16:creationId xmlns:a16="http://schemas.microsoft.com/office/drawing/2014/main" id="{9BFD617D-5308-6A42-BB36-F123D5525C51}"/>
              </a:ext>
            </a:extLst>
          </p:cNvPr>
          <p:cNvSpPr txBox="1">
            <a:spLocks/>
          </p:cNvSpPr>
          <p:nvPr/>
        </p:nvSpPr>
        <p:spPr>
          <a:xfrm>
            <a:off x="1272210" y="3393205"/>
            <a:ext cx="1493542" cy="101181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Circuits</a:t>
            </a:r>
          </a:p>
        </p:txBody>
      </p:sp>
      <p:sp>
        <p:nvSpPr>
          <p:cNvPr id="20" name="Content Placeholder 2">
            <a:extLst>
              <a:ext uri="{FF2B5EF4-FFF2-40B4-BE49-F238E27FC236}">
                <a16:creationId xmlns:a16="http://schemas.microsoft.com/office/drawing/2014/main" id="{C85029C7-5808-8E46-8A28-22D5E7D9C1E1}"/>
              </a:ext>
            </a:extLst>
          </p:cNvPr>
          <p:cNvSpPr txBox="1">
            <a:spLocks/>
          </p:cNvSpPr>
          <p:nvPr/>
        </p:nvSpPr>
        <p:spPr>
          <a:xfrm>
            <a:off x="3307744" y="3393204"/>
            <a:ext cx="1493542" cy="101181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Finite Automata</a:t>
            </a:r>
          </a:p>
        </p:txBody>
      </p:sp>
      <p:sp>
        <p:nvSpPr>
          <p:cNvPr id="21" name="Content Placeholder 2">
            <a:extLst>
              <a:ext uri="{FF2B5EF4-FFF2-40B4-BE49-F238E27FC236}">
                <a16:creationId xmlns:a16="http://schemas.microsoft.com/office/drawing/2014/main" id="{7E8726DC-AD5C-4548-B2B4-66606A267F9E}"/>
              </a:ext>
            </a:extLst>
          </p:cNvPr>
          <p:cNvSpPr txBox="1">
            <a:spLocks/>
          </p:cNvSpPr>
          <p:nvPr/>
        </p:nvSpPr>
        <p:spPr>
          <a:xfrm>
            <a:off x="5343278" y="3393204"/>
            <a:ext cx="1493542" cy="101181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Pushdown Automata</a:t>
            </a:r>
          </a:p>
        </p:txBody>
      </p:sp>
      <p:sp>
        <p:nvSpPr>
          <p:cNvPr id="22" name="Content Placeholder 2">
            <a:extLst>
              <a:ext uri="{FF2B5EF4-FFF2-40B4-BE49-F238E27FC236}">
                <a16:creationId xmlns:a16="http://schemas.microsoft.com/office/drawing/2014/main" id="{A7094291-578F-964E-BD57-2AF725369BFD}"/>
              </a:ext>
            </a:extLst>
          </p:cNvPr>
          <p:cNvSpPr txBox="1">
            <a:spLocks/>
          </p:cNvSpPr>
          <p:nvPr/>
        </p:nvSpPr>
        <p:spPr>
          <a:xfrm>
            <a:off x="7378812" y="3393204"/>
            <a:ext cx="1493542" cy="1011817"/>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Turing Machine</a:t>
            </a:r>
          </a:p>
        </p:txBody>
      </p:sp>
      <p:sp>
        <p:nvSpPr>
          <p:cNvPr id="23" name="Content Placeholder 2">
            <a:extLst>
              <a:ext uri="{FF2B5EF4-FFF2-40B4-BE49-F238E27FC236}">
                <a16:creationId xmlns:a16="http://schemas.microsoft.com/office/drawing/2014/main" id="{A127FA8D-F088-DB41-9ADF-C51E7C219A45}"/>
              </a:ext>
            </a:extLst>
          </p:cNvPr>
          <p:cNvSpPr txBox="1">
            <a:spLocks/>
          </p:cNvSpPr>
          <p:nvPr/>
        </p:nvSpPr>
        <p:spPr>
          <a:xfrm>
            <a:off x="9399745" y="3393204"/>
            <a:ext cx="1493542" cy="1011817"/>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RAM Model</a:t>
            </a:r>
          </a:p>
        </p:txBody>
      </p:sp>
      <p:sp>
        <p:nvSpPr>
          <p:cNvPr id="24" name="Content Placeholder 2">
            <a:extLst>
              <a:ext uri="{FF2B5EF4-FFF2-40B4-BE49-F238E27FC236}">
                <a16:creationId xmlns:a16="http://schemas.microsoft.com/office/drawing/2014/main" id="{DC47454D-B1B8-AA45-8672-11B05D77EBBC}"/>
              </a:ext>
            </a:extLst>
          </p:cNvPr>
          <p:cNvSpPr txBox="1">
            <a:spLocks/>
          </p:cNvSpPr>
          <p:nvPr/>
        </p:nvSpPr>
        <p:spPr>
          <a:xfrm>
            <a:off x="2819075" y="3717229"/>
            <a:ext cx="435345"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&lt;</a:t>
            </a:r>
          </a:p>
        </p:txBody>
      </p:sp>
      <p:sp>
        <p:nvSpPr>
          <p:cNvPr id="25" name="Content Placeholder 2">
            <a:extLst>
              <a:ext uri="{FF2B5EF4-FFF2-40B4-BE49-F238E27FC236}">
                <a16:creationId xmlns:a16="http://schemas.microsoft.com/office/drawing/2014/main" id="{D87DDA98-D3F5-EA4E-8F5A-38070C416619}"/>
              </a:ext>
            </a:extLst>
          </p:cNvPr>
          <p:cNvSpPr txBox="1">
            <a:spLocks/>
          </p:cNvSpPr>
          <p:nvPr/>
        </p:nvSpPr>
        <p:spPr>
          <a:xfrm>
            <a:off x="4863863" y="3707289"/>
            <a:ext cx="435345"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&lt;</a:t>
            </a:r>
          </a:p>
        </p:txBody>
      </p:sp>
      <p:sp>
        <p:nvSpPr>
          <p:cNvPr id="26" name="Content Placeholder 2">
            <a:extLst>
              <a:ext uri="{FF2B5EF4-FFF2-40B4-BE49-F238E27FC236}">
                <a16:creationId xmlns:a16="http://schemas.microsoft.com/office/drawing/2014/main" id="{378BFA77-F76B-9C4B-95F5-FFA5EF1C2479}"/>
              </a:ext>
            </a:extLst>
          </p:cNvPr>
          <p:cNvSpPr txBox="1">
            <a:spLocks/>
          </p:cNvSpPr>
          <p:nvPr/>
        </p:nvSpPr>
        <p:spPr>
          <a:xfrm>
            <a:off x="6878421" y="3699338"/>
            <a:ext cx="435345"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&lt;</a:t>
            </a:r>
          </a:p>
        </p:txBody>
      </p:sp>
      <p:sp>
        <p:nvSpPr>
          <p:cNvPr id="27" name="Content Placeholder 2">
            <a:extLst>
              <a:ext uri="{FF2B5EF4-FFF2-40B4-BE49-F238E27FC236}">
                <a16:creationId xmlns:a16="http://schemas.microsoft.com/office/drawing/2014/main" id="{DC80CAB1-0CB3-1D4E-8B04-AD92BBCF1D58}"/>
              </a:ext>
            </a:extLst>
          </p:cNvPr>
          <p:cNvSpPr txBox="1">
            <a:spLocks/>
          </p:cNvSpPr>
          <p:nvPr/>
        </p:nvSpPr>
        <p:spPr>
          <a:xfrm>
            <a:off x="8917210" y="3699337"/>
            <a:ext cx="435345"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a:t>
            </a:r>
          </a:p>
        </p:txBody>
      </p:sp>
      <p:sp>
        <p:nvSpPr>
          <p:cNvPr id="28" name="Rectangle 27">
            <a:extLst>
              <a:ext uri="{FF2B5EF4-FFF2-40B4-BE49-F238E27FC236}">
                <a16:creationId xmlns:a16="http://schemas.microsoft.com/office/drawing/2014/main" id="{E607B708-3A3B-9247-B6C1-B9A8DFB87378}"/>
              </a:ext>
            </a:extLst>
          </p:cNvPr>
          <p:cNvSpPr/>
          <p:nvPr/>
        </p:nvSpPr>
        <p:spPr>
          <a:xfrm>
            <a:off x="1113183" y="5033159"/>
            <a:ext cx="10026594" cy="1327883"/>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A78AC064-D8D9-E749-AC4D-5EEDF5A48EE2}"/>
              </a:ext>
            </a:extLst>
          </p:cNvPr>
          <p:cNvSpPr txBox="1">
            <a:spLocks/>
          </p:cNvSpPr>
          <p:nvPr/>
        </p:nvSpPr>
        <p:spPr>
          <a:xfrm>
            <a:off x="2083904" y="4995399"/>
            <a:ext cx="8085151" cy="3896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Computational Complexity</a:t>
            </a:r>
          </a:p>
        </p:txBody>
      </p:sp>
      <p:sp>
        <p:nvSpPr>
          <p:cNvPr id="30" name="Content Placeholder 2">
            <a:extLst>
              <a:ext uri="{FF2B5EF4-FFF2-40B4-BE49-F238E27FC236}">
                <a16:creationId xmlns:a16="http://schemas.microsoft.com/office/drawing/2014/main" id="{CAE212C8-0B13-194B-B3F9-E8D553381C4E}"/>
              </a:ext>
            </a:extLst>
          </p:cNvPr>
          <p:cNvSpPr txBox="1">
            <a:spLocks/>
          </p:cNvSpPr>
          <p:nvPr/>
        </p:nvSpPr>
        <p:spPr>
          <a:xfrm>
            <a:off x="3127177" y="5547938"/>
            <a:ext cx="1773141" cy="544706"/>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Decidability</a:t>
            </a:r>
          </a:p>
        </p:txBody>
      </p:sp>
      <p:sp>
        <p:nvSpPr>
          <p:cNvPr id="31" name="Content Placeholder 2">
            <a:extLst>
              <a:ext uri="{FF2B5EF4-FFF2-40B4-BE49-F238E27FC236}">
                <a16:creationId xmlns:a16="http://schemas.microsoft.com/office/drawing/2014/main" id="{BD82F965-F282-A14B-8AE4-91D30F287D70}"/>
              </a:ext>
            </a:extLst>
          </p:cNvPr>
          <p:cNvSpPr txBox="1">
            <a:spLocks/>
          </p:cNvSpPr>
          <p:nvPr/>
        </p:nvSpPr>
        <p:spPr>
          <a:xfrm>
            <a:off x="5299208" y="5547938"/>
            <a:ext cx="1773141" cy="544706"/>
          </a:xfrm>
          <a:prstGeom prst="rect">
            <a:avLst/>
          </a:prstGeom>
          <a:solidFill>
            <a:schemeClr val="tx1">
              <a:lumMod val="95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P, NP, NP-Hard</a:t>
            </a:r>
          </a:p>
        </p:txBody>
      </p:sp>
      <p:sp>
        <p:nvSpPr>
          <p:cNvPr id="32" name="Content Placeholder 2">
            <a:extLst>
              <a:ext uri="{FF2B5EF4-FFF2-40B4-BE49-F238E27FC236}">
                <a16:creationId xmlns:a16="http://schemas.microsoft.com/office/drawing/2014/main" id="{D9D7E13E-BB4D-E34A-9999-7314CAC43BD9}"/>
              </a:ext>
            </a:extLst>
          </p:cNvPr>
          <p:cNvSpPr txBox="1">
            <a:spLocks/>
          </p:cNvSpPr>
          <p:nvPr/>
        </p:nvSpPr>
        <p:spPr>
          <a:xfrm>
            <a:off x="7380015" y="5547938"/>
            <a:ext cx="1773141" cy="544706"/>
          </a:xfrm>
          <a:prstGeom prst="rect">
            <a:avLst/>
          </a:prstGeom>
          <a:solidFill>
            <a:schemeClr val="tx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rPr>
              <a:t>P-Space, Co-NP, </a:t>
            </a:r>
            <a:r>
              <a:rPr lang="en-US" dirty="0" err="1">
                <a:solidFill>
                  <a:schemeClr val="bg1"/>
                </a:solidFill>
              </a:rPr>
              <a:t>etc</a:t>
            </a:r>
            <a:endParaRPr lang="en-US" dirty="0">
              <a:solidFill>
                <a:schemeClr val="bg1"/>
              </a:solidFill>
            </a:endParaRPr>
          </a:p>
        </p:txBody>
      </p:sp>
      <p:cxnSp>
        <p:nvCxnSpPr>
          <p:cNvPr id="9" name="Straight Connector 8">
            <a:extLst>
              <a:ext uri="{FF2B5EF4-FFF2-40B4-BE49-F238E27FC236}">
                <a16:creationId xmlns:a16="http://schemas.microsoft.com/office/drawing/2014/main" id="{22E4A26F-EC9C-6A42-B6E5-2AB70D8495CC}"/>
              </a:ext>
            </a:extLst>
          </p:cNvPr>
          <p:cNvCxnSpPr>
            <a:cxnSpLocks/>
          </p:cNvCxnSpPr>
          <p:nvPr/>
        </p:nvCxnSpPr>
        <p:spPr>
          <a:xfrm flipH="1">
            <a:off x="3737114" y="2611998"/>
            <a:ext cx="1940117" cy="27430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9F70A8-6775-D748-9250-0D75E2C83C4A}"/>
              </a:ext>
            </a:extLst>
          </p:cNvPr>
          <p:cNvCxnSpPr>
            <a:cxnSpLocks/>
          </p:cNvCxnSpPr>
          <p:nvPr/>
        </p:nvCxnSpPr>
        <p:spPr>
          <a:xfrm flipH="1">
            <a:off x="4738977" y="2611998"/>
            <a:ext cx="938254" cy="34589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C4C467-E952-8749-B68A-AEACB73338CC}"/>
              </a:ext>
            </a:extLst>
          </p:cNvPr>
          <p:cNvCxnSpPr>
            <a:cxnSpLocks/>
          </p:cNvCxnSpPr>
          <p:nvPr/>
        </p:nvCxnSpPr>
        <p:spPr>
          <a:xfrm>
            <a:off x="5677231" y="2611998"/>
            <a:ext cx="326004" cy="3120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10E39D2-A8F4-3F4E-A460-37AAEC00BDD8}"/>
              </a:ext>
            </a:extLst>
          </p:cNvPr>
          <p:cNvCxnSpPr>
            <a:cxnSpLocks/>
          </p:cNvCxnSpPr>
          <p:nvPr/>
        </p:nvCxnSpPr>
        <p:spPr>
          <a:xfrm>
            <a:off x="5677231" y="2611998"/>
            <a:ext cx="2441051" cy="3120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F04D67C-0668-BD4F-9A16-080004563B3D}"/>
              </a:ext>
            </a:extLst>
          </p:cNvPr>
          <p:cNvCxnSpPr>
            <a:cxnSpLocks/>
          </p:cNvCxnSpPr>
          <p:nvPr/>
        </p:nvCxnSpPr>
        <p:spPr>
          <a:xfrm>
            <a:off x="5677231" y="2604047"/>
            <a:ext cx="4491824" cy="35384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C5BE0A7-D209-8A47-81A6-28A4251C55B5}"/>
              </a:ext>
            </a:extLst>
          </p:cNvPr>
          <p:cNvCxnSpPr>
            <a:cxnSpLocks/>
          </p:cNvCxnSpPr>
          <p:nvPr/>
        </p:nvCxnSpPr>
        <p:spPr>
          <a:xfrm flipV="1">
            <a:off x="6289482" y="4567959"/>
            <a:ext cx="1884459" cy="36980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32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NTM versus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948669" y="979959"/>
            <a:ext cx="6291483" cy="740203"/>
          </a:xfrm>
          <a:solidFill>
            <a:schemeClr val="tx1">
              <a:lumMod val="95000"/>
            </a:schemeClr>
          </a:solidFill>
        </p:spPr>
        <p:txBody>
          <a:bodyPr/>
          <a:lstStyle/>
          <a:p>
            <a:pPr marL="0" indent="0" algn="ctr">
              <a:buNone/>
            </a:pPr>
            <a:r>
              <a:rPr lang="en-US" b="1" i="1" u="sng" dirty="0">
                <a:solidFill>
                  <a:schemeClr val="bg1"/>
                </a:solidFill>
              </a:rPr>
              <a:t>Theorem</a:t>
            </a:r>
            <a:r>
              <a:rPr lang="en-US" dirty="0">
                <a:solidFill>
                  <a:schemeClr val="bg1"/>
                </a:solidFill>
              </a:rPr>
              <a:t>: Every NTM has an equivalent DTM</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883120" y="2479240"/>
            <a:ext cx="5368714" cy="426932"/>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b="1" i="1" dirty="0">
                <a:solidFill>
                  <a:schemeClr val="tx1">
                    <a:lumMod val="95000"/>
                  </a:schemeClr>
                </a:solidFill>
              </a:rPr>
              <a:t>Proof Idea</a:t>
            </a:r>
            <a:r>
              <a:rPr lang="en-US" dirty="0">
                <a:solidFill>
                  <a:schemeClr val="tx1">
                    <a:lumMod val="95000"/>
                  </a:schemeClr>
                </a:solidFill>
              </a:rPr>
              <a:t>: Simulate the NTM with a DTM (multi-tape)</a:t>
            </a:r>
          </a:p>
        </p:txBody>
      </p:sp>
      <p:pic>
        <p:nvPicPr>
          <p:cNvPr id="5" name="Picture 4">
            <a:extLst>
              <a:ext uri="{FF2B5EF4-FFF2-40B4-BE49-F238E27FC236}">
                <a16:creationId xmlns:a16="http://schemas.microsoft.com/office/drawing/2014/main" id="{A35DB9B6-9153-B245-B389-186418688670}"/>
              </a:ext>
            </a:extLst>
          </p:cNvPr>
          <p:cNvPicPr>
            <a:picLocks noChangeAspect="1"/>
          </p:cNvPicPr>
          <p:nvPr/>
        </p:nvPicPr>
        <p:blipFill>
          <a:blip r:embed="rId2"/>
          <a:stretch>
            <a:fillRect/>
          </a:stretch>
        </p:blipFill>
        <p:spPr>
          <a:xfrm>
            <a:off x="258033" y="2867875"/>
            <a:ext cx="6921374" cy="2129653"/>
          </a:xfrm>
          <a:prstGeom prst="rect">
            <a:avLst/>
          </a:prstGeom>
        </p:spPr>
      </p:pic>
      <p:sp>
        <p:nvSpPr>
          <p:cNvPr id="7" name="Content Placeholder 2">
            <a:extLst>
              <a:ext uri="{FF2B5EF4-FFF2-40B4-BE49-F238E27FC236}">
                <a16:creationId xmlns:a16="http://schemas.microsoft.com/office/drawing/2014/main" id="{86EE8D9F-E2F1-8043-B77C-9E2996355E2D}"/>
              </a:ext>
            </a:extLst>
          </p:cNvPr>
          <p:cNvSpPr txBox="1">
            <a:spLocks/>
          </p:cNvSpPr>
          <p:nvPr/>
        </p:nvSpPr>
        <p:spPr>
          <a:xfrm>
            <a:off x="8709433" y="2418639"/>
            <a:ext cx="2578737" cy="849672"/>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Tape 1 contains the input and will never be altered.</a:t>
            </a:r>
            <a:endParaRPr lang="en-US" sz="1800" dirty="0">
              <a:solidFill>
                <a:schemeClr val="tx1">
                  <a:lumMod val="95000"/>
                </a:schemeClr>
              </a:solidFill>
            </a:endParaRPr>
          </a:p>
        </p:txBody>
      </p:sp>
      <p:sp>
        <p:nvSpPr>
          <p:cNvPr id="8" name="Content Placeholder 2">
            <a:extLst>
              <a:ext uri="{FF2B5EF4-FFF2-40B4-BE49-F238E27FC236}">
                <a16:creationId xmlns:a16="http://schemas.microsoft.com/office/drawing/2014/main" id="{BA9DB68E-0159-9145-8077-055683ECFB63}"/>
              </a:ext>
            </a:extLst>
          </p:cNvPr>
          <p:cNvSpPr txBox="1">
            <a:spLocks/>
          </p:cNvSpPr>
          <p:nvPr/>
        </p:nvSpPr>
        <p:spPr>
          <a:xfrm>
            <a:off x="7785980" y="3956219"/>
            <a:ext cx="3880928" cy="849672"/>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Tape 2 contains N’s tape at that particular branch of execution as we simulate </a:t>
            </a:r>
            <a:endParaRPr lang="en-US" sz="1800" dirty="0">
              <a:solidFill>
                <a:schemeClr val="tx1">
                  <a:lumMod val="95000"/>
                </a:schemeClr>
              </a:solidFill>
            </a:endParaRPr>
          </a:p>
        </p:txBody>
      </p:sp>
      <p:sp>
        <p:nvSpPr>
          <p:cNvPr id="9" name="Content Placeholder 2">
            <a:extLst>
              <a:ext uri="{FF2B5EF4-FFF2-40B4-BE49-F238E27FC236}">
                <a16:creationId xmlns:a16="http://schemas.microsoft.com/office/drawing/2014/main" id="{DF7A01CB-3F68-4D4C-BC56-E95B809C7A5D}"/>
              </a:ext>
            </a:extLst>
          </p:cNvPr>
          <p:cNvSpPr txBox="1">
            <a:spLocks/>
          </p:cNvSpPr>
          <p:nvPr/>
        </p:nvSpPr>
        <p:spPr>
          <a:xfrm>
            <a:off x="4671589" y="5656761"/>
            <a:ext cx="6720289" cy="849672"/>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Tape 3 is the address tape, it tells us which branch of computation to simulate at each step (more about this on the next slide).</a:t>
            </a:r>
            <a:endParaRPr lang="en-US" sz="1800" dirty="0">
              <a:solidFill>
                <a:schemeClr val="tx1">
                  <a:lumMod val="95000"/>
                </a:schemeClr>
              </a:solidFill>
            </a:endParaRPr>
          </a:p>
        </p:txBody>
      </p:sp>
      <p:cxnSp>
        <p:nvCxnSpPr>
          <p:cNvPr id="10" name="Straight Connector 9">
            <a:extLst>
              <a:ext uri="{FF2B5EF4-FFF2-40B4-BE49-F238E27FC236}">
                <a16:creationId xmlns:a16="http://schemas.microsoft.com/office/drawing/2014/main" id="{6C16CD35-AF60-7341-B7F3-3D9D60EF9E5B}"/>
              </a:ext>
            </a:extLst>
          </p:cNvPr>
          <p:cNvCxnSpPr>
            <a:cxnSpLocks/>
          </p:cNvCxnSpPr>
          <p:nvPr/>
        </p:nvCxnSpPr>
        <p:spPr>
          <a:xfrm flipH="1" flipV="1">
            <a:off x="5323438" y="5160485"/>
            <a:ext cx="289711" cy="49627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C7B0D8-C4EA-544A-915B-357EE48730F2}"/>
              </a:ext>
            </a:extLst>
          </p:cNvPr>
          <p:cNvCxnSpPr>
            <a:cxnSpLocks/>
          </p:cNvCxnSpPr>
          <p:nvPr/>
        </p:nvCxnSpPr>
        <p:spPr>
          <a:xfrm flipH="1" flipV="1">
            <a:off x="7324253" y="4027585"/>
            <a:ext cx="707480" cy="35347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196124-A9B0-0D45-B860-619E0941DA57}"/>
              </a:ext>
            </a:extLst>
          </p:cNvPr>
          <p:cNvCxnSpPr>
            <a:cxnSpLocks/>
          </p:cNvCxnSpPr>
          <p:nvPr/>
        </p:nvCxnSpPr>
        <p:spPr>
          <a:xfrm flipH="1">
            <a:off x="7324253" y="2743053"/>
            <a:ext cx="1466662" cy="46994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822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NTM versus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948669" y="979959"/>
            <a:ext cx="6291483" cy="740203"/>
          </a:xfrm>
          <a:solidFill>
            <a:schemeClr val="tx1">
              <a:lumMod val="95000"/>
            </a:schemeClr>
          </a:solidFill>
        </p:spPr>
        <p:txBody>
          <a:bodyPr/>
          <a:lstStyle/>
          <a:p>
            <a:pPr marL="0" indent="0" algn="ctr">
              <a:buNone/>
            </a:pPr>
            <a:r>
              <a:rPr lang="en-US" b="1" i="1" u="sng" dirty="0">
                <a:solidFill>
                  <a:schemeClr val="bg1"/>
                </a:solidFill>
              </a:rPr>
              <a:t>Theorem</a:t>
            </a:r>
            <a:r>
              <a:rPr lang="en-US" dirty="0">
                <a:solidFill>
                  <a:schemeClr val="bg1"/>
                </a:solidFill>
              </a:rPr>
              <a:t>: Every NTM has an equivalent DTM</a:t>
            </a:r>
          </a:p>
        </p:txBody>
      </p:sp>
      <p:pic>
        <p:nvPicPr>
          <p:cNvPr id="5" name="Picture 4">
            <a:extLst>
              <a:ext uri="{FF2B5EF4-FFF2-40B4-BE49-F238E27FC236}">
                <a16:creationId xmlns:a16="http://schemas.microsoft.com/office/drawing/2014/main" id="{A35DB9B6-9153-B245-B389-186418688670}"/>
              </a:ext>
            </a:extLst>
          </p:cNvPr>
          <p:cNvPicPr>
            <a:picLocks noChangeAspect="1"/>
          </p:cNvPicPr>
          <p:nvPr/>
        </p:nvPicPr>
        <p:blipFill>
          <a:blip r:embed="rId2"/>
          <a:stretch>
            <a:fillRect/>
          </a:stretch>
        </p:blipFill>
        <p:spPr>
          <a:xfrm>
            <a:off x="574899" y="2252247"/>
            <a:ext cx="5581452" cy="1717369"/>
          </a:xfrm>
          <a:prstGeom prst="rect">
            <a:avLst/>
          </a:prstGeom>
        </p:spPr>
      </p:pic>
      <p:sp>
        <p:nvSpPr>
          <p:cNvPr id="9" name="Content Placeholder 2">
            <a:extLst>
              <a:ext uri="{FF2B5EF4-FFF2-40B4-BE49-F238E27FC236}">
                <a16:creationId xmlns:a16="http://schemas.microsoft.com/office/drawing/2014/main" id="{DF7A01CB-3F68-4D4C-BC56-E95B809C7A5D}"/>
              </a:ext>
            </a:extLst>
          </p:cNvPr>
          <p:cNvSpPr txBox="1">
            <a:spLocks/>
          </p:cNvSpPr>
          <p:nvPr/>
        </p:nvSpPr>
        <p:spPr>
          <a:xfrm>
            <a:off x="574898" y="3899301"/>
            <a:ext cx="5581453" cy="44527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Let’s look at Tape 3 for a moment</a:t>
            </a:r>
            <a:endParaRPr lang="en-US" sz="1800" dirty="0">
              <a:solidFill>
                <a:schemeClr val="tx1">
                  <a:lumMod val="95000"/>
                </a:schemeClr>
              </a:solidFill>
            </a:endParaRPr>
          </a:p>
        </p:txBody>
      </p:sp>
      <p:grpSp>
        <p:nvGrpSpPr>
          <p:cNvPr id="52" name="Group 51">
            <a:extLst>
              <a:ext uri="{FF2B5EF4-FFF2-40B4-BE49-F238E27FC236}">
                <a16:creationId xmlns:a16="http://schemas.microsoft.com/office/drawing/2014/main" id="{9553F1EB-3F15-2347-8B26-7133E5EBA4C8}"/>
              </a:ext>
            </a:extLst>
          </p:cNvPr>
          <p:cNvGrpSpPr/>
          <p:nvPr/>
        </p:nvGrpSpPr>
        <p:grpSpPr>
          <a:xfrm>
            <a:off x="6676935" y="2116015"/>
            <a:ext cx="4515337" cy="2331845"/>
            <a:chOff x="7011908" y="2342346"/>
            <a:chExt cx="4515337" cy="2331845"/>
          </a:xfrm>
        </p:grpSpPr>
        <p:sp>
          <p:nvSpPr>
            <p:cNvPr id="4" name="Oval 3">
              <a:extLst>
                <a:ext uri="{FF2B5EF4-FFF2-40B4-BE49-F238E27FC236}">
                  <a16:creationId xmlns:a16="http://schemas.microsoft.com/office/drawing/2014/main" id="{139DBBE4-EA12-A948-AEE7-0FCA304054BE}"/>
                </a:ext>
              </a:extLst>
            </p:cNvPr>
            <p:cNvSpPr/>
            <p:nvPr/>
          </p:nvSpPr>
          <p:spPr>
            <a:xfrm>
              <a:off x="8935770" y="2342346"/>
              <a:ext cx="479834" cy="4798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a:t>
              </a:r>
            </a:p>
          </p:txBody>
        </p:sp>
        <p:sp>
          <p:nvSpPr>
            <p:cNvPr id="13" name="Oval 12">
              <a:extLst>
                <a:ext uri="{FF2B5EF4-FFF2-40B4-BE49-F238E27FC236}">
                  <a16:creationId xmlns:a16="http://schemas.microsoft.com/office/drawing/2014/main" id="{4F4D0DEF-F019-E843-BBB7-A625E9ECC890}"/>
                </a:ext>
              </a:extLst>
            </p:cNvPr>
            <p:cNvSpPr/>
            <p:nvPr/>
          </p:nvSpPr>
          <p:spPr>
            <a:xfrm>
              <a:off x="7657723" y="3264290"/>
              <a:ext cx="479834" cy="4798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Oval 13">
              <a:extLst>
                <a:ext uri="{FF2B5EF4-FFF2-40B4-BE49-F238E27FC236}">
                  <a16:creationId xmlns:a16="http://schemas.microsoft.com/office/drawing/2014/main" id="{092DB556-CBEE-4E40-B72A-18CEF0D19962}"/>
                </a:ext>
              </a:extLst>
            </p:cNvPr>
            <p:cNvSpPr/>
            <p:nvPr/>
          </p:nvSpPr>
          <p:spPr>
            <a:xfrm>
              <a:off x="8935770" y="3264290"/>
              <a:ext cx="479834" cy="479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Oval 15">
              <a:extLst>
                <a:ext uri="{FF2B5EF4-FFF2-40B4-BE49-F238E27FC236}">
                  <a16:creationId xmlns:a16="http://schemas.microsoft.com/office/drawing/2014/main" id="{075B5455-FD1D-3E4B-8115-CF62736254DC}"/>
                </a:ext>
              </a:extLst>
            </p:cNvPr>
            <p:cNvSpPr/>
            <p:nvPr/>
          </p:nvSpPr>
          <p:spPr>
            <a:xfrm>
              <a:off x="10159496" y="3264290"/>
              <a:ext cx="479834" cy="479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7" name="Oval 16">
              <a:extLst>
                <a:ext uri="{FF2B5EF4-FFF2-40B4-BE49-F238E27FC236}">
                  <a16:creationId xmlns:a16="http://schemas.microsoft.com/office/drawing/2014/main" id="{F32AE0C6-8EF4-954E-86B6-62912F9D06C8}"/>
                </a:ext>
              </a:extLst>
            </p:cNvPr>
            <p:cNvSpPr/>
            <p:nvPr/>
          </p:nvSpPr>
          <p:spPr>
            <a:xfrm>
              <a:off x="7011908" y="4194357"/>
              <a:ext cx="479834" cy="479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11</a:t>
              </a:r>
            </a:p>
          </p:txBody>
        </p:sp>
        <p:sp>
          <p:nvSpPr>
            <p:cNvPr id="18" name="Oval 17">
              <a:extLst>
                <a:ext uri="{FF2B5EF4-FFF2-40B4-BE49-F238E27FC236}">
                  <a16:creationId xmlns:a16="http://schemas.microsoft.com/office/drawing/2014/main" id="{BB09106D-BE1B-3748-981C-51512CC6310B}"/>
                </a:ext>
              </a:extLst>
            </p:cNvPr>
            <p:cNvSpPr/>
            <p:nvPr/>
          </p:nvSpPr>
          <p:spPr>
            <a:xfrm>
              <a:off x="7657723" y="4194357"/>
              <a:ext cx="479834" cy="479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12</a:t>
              </a:r>
            </a:p>
          </p:txBody>
        </p:sp>
        <p:sp>
          <p:nvSpPr>
            <p:cNvPr id="19" name="Oval 18">
              <a:extLst>
                <a:ext uri="{FF2B5EF4-FFF2-40B4-BE49-F238E27FC236}">
                  <a16:creationId xmlns:a16="http://schemas.microsoft.com/office/drawing/2014/main" id="{2E0DE7CD-1F84-3B45-8992-0EC7152024CE}"/>
                </a:ext>
              </a:extLst>
            </p:cNvPr>
            <p:cNvSpPr/>
            <p:nvPr/>
          </p:nvSpPr>
          <p:spPr>
            <a:xfrm>
              <a:off x="8289957" y="4194357"/>
              <a:ext cx="479834" cy="4798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13</a:t>
              </a:r>
            </a:p>
          </p:txBody>
        </p:sp>
        <p:sp>
          <p:nvSpPr>
            <p:cNvPr id="20" name="Oval 19">
              <a:extLst>
                <a:ext uri="{FF2B5EF4-FFF2-40B4-BE49-F238E27FC236}">
                  <a16:creationId xmlns:a16="http://schemas.microsoft.com/office/drawing/2014/main" id="{04467E6A-F9C4-0D44-BC87-88074A430838}"/>
                </a:ext>
              </a:extLst>
            </p:cNvPr>
            <p:cNvSpPr/>
            <p:nvPr/>
          </p:nvSpPr>
          <p:spPr>
            <a:xfrm>
              <a:off x="8935770" y="4194357"/>
              <a:ext cx="479834" cy="479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21</a:t>
              </a:r>
            </a:p>
          </p:txBody>
        </p:sp>
        <p:sp>
          <p:nvSpPr>
            <p:cNvPr id="21" name="Oval 20">
              <a:extLst>
                <a:ext uri="{FF2B5EF4-FFF2-40B4-BE49-F238E27FC236}">
                  <a16:creationId xmlns:a16="http://schemas.microsoft.com/office/drawing/2014/main" id="{123DE8D0-8221-3F49-99F3-0CD2F6D28E50}"/>
                </a:ext>
              </a:extLst>
            </p:cNvPr>
            <p:cNvSpPr/>
            <p:nvPr/>
          </p:nvSpPr>
          <p:spPr>
            <a:xfrm>
              <a:off x="9679662" y="4194357"/>
              <a:ext cx="479834" cy="479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31</a:t>
              </a:r>
            </a:p>
          </p:txBody>
        </p:sp>
        <p:sp>
          <p:nvSpPr>
            <p:cNvPr id="22" name="Oval 21">
              <a:extLst>
                <a:ext uri="{FF2B5EF4-FFF2-40B4-BE49-F238E27FC236}">
                  <a16:creationId xmlns:a16="http://schemas.microsoft.com/office/drawing/2014/main" id="{38920444-A738-754B-B088-E969CB29FD95}"/>
                </a:ext>
              </a:extLst>
            </p:cNvPr>
            <p:cNvSpPr/>
            <p:nvPr/>
          </p:nvSpPr>
          <p:spPr>
            <a:xfrm>
              <a:off x="10355654" y="4194357"/>
              <a:ext cx="479834" cy="479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32</a:t>
              </a:r>
            </a:p>
          </p:txBody>
        </p:sp>
        <p:sp>
          <p:nvSpPr>
            <p:cNvPr id="23" name="Oval 22">
              <a:extLst>
                <a:ext uri="{FF2B5EF4-FFF2-40B4-BE49-F238E27FC236}">
                  <a16:creationId xmlns:a16="http://schemas.microsoft.com/office/drawing/2014/main" id="{12E04CF9-332C-914C-B508-F3F4393A0898}"/>
                </a:ext>
              </a:extLst>
            </p:cNvPr>
            <p:cNvSpPr/>
            <p:nvPr/>
          </p:nvSpPr>
          <p:spPr>
            <a:xfrm>
              <a:off x="11047411" y="4194357"/>
              <a:ext cx="479834" cy="479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33</a:t>
              </a:r>
            </a:p>
          </p:txBody>
        </p:sp>
        <p:cxnSp>
          <p:nvCxnSpPr>
            <p:cNvPr id="24" name="Straight Connector 23">
              <a:extLst>
                <a:ext uri="{FF2B5EF4-FFF2-40B4-BE49-F238E27FC236}">
                  <a16:creationId xmlns:a16="http://schemas.microsoft.com/office/drawing/2014/main" id="{B8842A78-1E83-644F-8316-6021D12A8232}"/>
                </a:ext>
              </a:extLst>
            </p:cNvPr>
            <p:cNvCxnSpPr>
              <a:stCxn id="4" idx="3"/>
              <a:endCxn id="13" idx="7"/>
            </p:cNvCxnSpPr>
            <p:nvPr/>
          </p:nvCxnSpPr>
          <p:spPr>
            <a:xfrm flipH="1">
              <a:off x="8067287" y="2751910"/>
              <a:ext cx="938753" cy="582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42FA5B-1198-CF43-8BB1-7CBB03C91E5C}"/>
                </a:ext>
              </a:extLst>
            </p:cNvPr>
            <p:cNvCxnSpPr>
              <a:cxnSpLocks/>
              <a:stCxn id="4" idx="4"/>
              <a:endCxn id="14" idx="0"/>
            </p:cNvCxnSpPr>
            <p:nvPr/>
          </p:nvCxnSpPr>
          <p:spPr>
            <a:xfrm>
              <a:off x="9175687" y="2822180"/>
              <a:ext cx="0" cy="442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241CC9B-E845-4848-93BB-27D469202C02}"/>
                </a:ext>
              </a:extLst>
            </p:cNvPr>
            <p:cNvCxnSpPr>
              <a:cxnSpLocks/>
              <a:stCxn id="4" idx="5"/>
              <a:endCxn id="16" idx="1"/>
            </p:cNvCxnSpPr>
            <p:nvPr/>
          </p:nvCxnSpPr>
          <p:spPr>
            <a:xfrm>
              <a:off x="9345334" y="2751910"/>
              <a:ext cx="884432" cy="582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B8E8CB9-DDF6-DC46-9E2C-81FB9323ABBE}"/>
                </a:ext>
              </a:extLst>
            </p:cNvPr>
            <p:cNvCxnSpPr>
              <a:cxnSpLocks/>
              <a:stCxn id="17" idx="0"/>
              <a:endCxn id="13" idx="3"/>
            </p:cNvCxnSpPr>
            <p:nvPr/>
          </p:nvCxnSpPr>
          <p:spPr>
            <a:xfrm flipV="1">
              <a:off x="7251825" y="3673854"/>
              <a:ext cx="476168" cy="520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F6A610-467F-7642-B631-E3392EF2FC88}"/>
                </a:ext>
              </a:extLst>
            </p:cNvPr>
            <p:cNvCxnSpPr>
              <a:cxnSpLocks/>
              <a:stCxn id="18" idx="0"/>
              <a:endCxn id="13" idx="4"/>
            </p:cNvCxnSpPr>
            <p:nvPr/>
          </p:nvCxnSpPr>
          <p:spPr>
            <a:xfrm flipV="1">
              <a:off x="7897640" y="3744124"/>
              <a:ext cx="0" cy="450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B69308-2EFA-B349-A0FD-F1B9F37F598B}"/>
                </a:ext>
              </a:extLst>
            </p:cNvPr>
            <p:cNvCxnSpPr>
              <a:cxnSpLocks/>
              <a:stCxn id="19" idx="1"/>
              <a:endCxn id="13" idx="5"/>
            </p:cNvCxnSpPr>
            <p:nvPr/>
          </p:nvCxnSpPr>
          <p:spPr>
            <a:xfrm flipH="1" flipV="1">
              <a:off x="8067287" y="3673854"/>
              <a:ext cx="292940" cy="590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79F0560-A3FF-D243-8D6F-BE5228B722AF}"/>
                </a:ext>
              </a:extLst>
            </p:cNvPr>
            <p:cNvCxnSpPr>
              <a:cxnSpLocks/>
              <a:stCxn id="20" idx="0"/>
              <a:endCxn id="14" idx="4"/>
            </p:cNvCxnSpPr>
            <p:nvPr/>
          </p:nvCxnSpPr>
          <p:spPr>
            <a:xfrm flipV="1">
              <a:off x="9175687" y="3744124"/>
              <a:ext cx="0" cy="450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449D05-CB9D-8E49-AC9B-64A2B1EC7C0F}"/>
                </a:ext>
              </a:extLst>
            </p:cNvPr>
            <p:cNvCxnSpPr>
              <a:cxnSpLocks/>
              <a:stCxn id="16" idx="4"/>
              <a:endCxn id="21" idx="0"/>
            </p:cNvCxnSpPr>
            <p:nvPr/>
          </p:nvCxnSpPr>
          <p:spPr>
            <a:xfrm flipH="1">
              <a:off x="9919579" y="3744124"/>
              <a:ext cx="479834" cy="450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BF39B03-328B-4241-98F3-63E4699D5ED3}"/>
                </a:ext>
              </a:extLst>
            </p:cNvPr>
            <p:cNvCxnSpPr>
              <a:cxnSpLocks/>
              <a:stCxn id="16" idx="4"/>
              <a:endCxn id="22" idx="0"/>
            </p:cNvCxnSpPr>
            <p:nvPr/>
          </p:nvCxnSpPr>
          <p:spPr>
            <a:xfrm>
              <a:off x="10399413" y="3744124"/>
              <a:ext cx="196158" cy="450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E7F5E8D-07D5-3C40-9508-C0DB6768E94C}"/>
                </a:ext>
              </a:extLst>
            </p:cNvPr>
            <p:cNvCxnSpPr>
              <a:cxnSpLocks/>
              <a:stCxn id="16" idx="5"/>
              <a:endCxn id="23" idx="1"/>
            </p:cNvCxnSpPr>
            <p:nvPr/>
          </p:nvCxnSpPr>
          <p:spPr>
            <a:xfrm>
              <a:off x="10569060" y="3673854"/>
              <a:ext cx="548621" cy="590773"/>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Content Placeholder 2">
            <a:extLst>
              <a:ext uri="{FF2B5EF4-FFF2-40B4-BE49-F238E27FC236}">
                <a16:creationId xmlns:a16="http://schemas.microsoft.com/office/drawing/2014/main" id="{ED1DC561-745F-F943-B409-D9545AD8540A}"/>
              </a:ext>
            </a:extLst>
          </p:cNvPr>
          <p:cNvSpPr txBox="1">
            <a:spLocks/>
          </p:cNvSpPr>
          <p:nvPr/>
        </p:nvSpPr>
        <p:spPr>
          <a:xfrm>
            <a:off x="962689" y="4651717"/>
            <a:ext cx="4967325" cy="1339913"/>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Tape 3 tells you which direction down tree to go each time you make a step in your computation. Each cell is at most b, where b is the max number of branches possible for that machine.</a:t>
            </a:r>
            <a:endParaRPr lang="en-US" sz="1800" dirty="0">
              <a:solidFill>
                <a:schemeClr val="tx1">
                  <a:lumMod val="95000"/>
                </a:schemeClr>
              </a:solidFill>
            </a:endParaRPr>
          </a:p>
        </p:txBody>
      </p:sp>
      <p:sp>
        <p:nvSpPr>
          <p:cNvPr id="54" name="Content Placeholder 2">
            <a:extLst>
              <a:ext uri="{FF2B5EF4-FFF2-40B4-BE49-F238E27FC236}">
                <a16:creationId xmlns:a16="http://schemas.microsoft.com/office/drawing/2014/main" id="{C7A4E529-6130-8146-A123-02633415F775}"/>
              </a:ext>
            </a:extLst>
          </p:cNvPr>
          <p:cNvSpPr txBox="1">
            <a:spLocks/>
          </p:cNvSpPr>
          <p:nvPr/>
        </p:nvSpPr>
        <p:spPr>
          <a:xfrm>
            <a:off x="6421516" y="4912467"/>
            <a:ext cx="4967325" cy="1339913"/>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solidFill>
                  <a:schemeClr val="tx1">
                    <a:lumMod val="95000"/>
                  </a:schemeClr>
                </a:solidFill>
              </a:rPr>
              <a:t>For example, if tape 3 contains ”13”, we will simulate the highlighted (white) path above and terminate (even if there is more computation possible).</a:t>
            </a:r>
          </a:p>
          <a:p>
            <a:pPr marL="0" indent="0" algn="ctr">
              <a:buFont typeface="Arial" panose="020B0604020202020204" pitchFamily="34" charset="0"/>
              <a:buNone/>
            </a:pPr>
            <a:r>
              <a:rPr lang="en-US" sz="1800" i="1" dirty="0">
                <a:solidFill>
                  <a:schemeClr val="tx1">
                    <a:lumMod val="95000"/>
                  </a:schemeClr>
                </a:solidFill>
              </a:rPr>
              <a:t>Tape 3 will try “”, 1, 2, 3, 11, 12, 13, 21, 31, 32, 33, ….</a:t>
            </a:r>
            <a:endParaRPr lang="en-US" sz="1800" dirty="0">
              <a:solidFill>
                <a:schemeClr val="tx1">
                  <a:lumMod val="95000"/>
                </a:schemeClr>
              </a:solidFill>
            </a:endParaRPr>
          </a:p>
        </p:txBody>
      </p:sp>
    </p:spTree>
    <p:extLst>
      <p:ext uri="{BB962C8B-B14F-4D97-AF65-F5344CB8AC3E}">
        <p14:creationId xmlns:p14="http://schemas.microsoft.com/office/powerpoint/2010/main" val="3449607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NTM versus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948669" y="979959"/>
            <a:ext cx="6291483" cy="740203"/>
          </a:xfrm>
          <a:solidFill>
            <a:schemeClr val="tx1">
              <a:lumMod val="95000"/>
            </a:schemeClr>
          </a:solidFill>
        </p:spPr>
        <p:txBody>
          <a:bodyPr/>
          <a:lstStyle/>
          <a:p>
            <a:pPr marL="0" indent="0" algn="ctr">
              <a:buNone/>
            </a:pPr>
            <a:r>
              <a:rPr lang="en-US" b="1" i="1" u="sng" dirty="0">
                <a:solidFill>
                  <a:schemeClr val="bg1"/>
                </a:solidFill>
              </a:rPr>
              <a:t>Theorem</a:t>
            </a:r>
            <a:r>
              <a:rPr lang="en-US" dirty="0">
                <a:solidFill>
                  <a:schemeClr val="bg1"/>
                </a:solidFill>
              </a:rPr>
              <a:t>: Every NTM has an equivalent DTM</a:t>
            </a:r>
          </a:p>
        </p:txBody>
      </p:sp>
      <p:pic>
        <p:nvPicPr>
          <p:cNvPr id="5" name="Picture 4">
            <a:extLst>
              <a:ext uri="{FF2B5EF4-FFF2-40B4-BE49-F238E27FC236}">
                <a16:creationId xmlns:a16="http://schemas.microsoft.com/office/drawing/2014/main" id="{A35DB9B6-9153-B245-B389-186418688670}"/>
              </a:ext>
            </a:extLst>
          </p:cNvPr>
          <p:cNvPicPr>
            <a:picLocks noChangeAspect="1"/>
          </p:cNvPicPr>
          <p:nvPr/>
        </p:nvPicPr>
        <p:blipFill>
          <a:blip r:embed="rId2"/>
          <a:stretch>
            <a:fillRect/>
          </a:stretch>
        </p:blipFill>
        <p:spPr>
          <a:xfrm>
            <a:off x="3716453" y="1841802"/>
            <a:ext cx="4763080" cy="1465563"/>
          </a:xfrm>
          <a:prstGeom prst="rect">
            <a:avLst/>
          </a:prstGeom>
        </p:spPr>
      </p:pic>
      <p:sp>
        <p:nvSpPr>
          <p:cNvPr id="54" name="Content Placeholder 2">
            <a:extLst>
              <a:ext uri="{FF2B5EF4-FFF2-40B4-BE49-F238E27FC236}">
                <a16:creationId xmlns:a16="http://schemas.microsoft.com/office/drawing/2014/main" id="{C7A4E529-6130-8146-A123-02633415F775}"/>
              </a:ext>
            </a:extLst>
          </p:cNvPr>
          <p:cNvSpPr txBox="1">
            <a:spLocks/>
          </p:cNvSpPr>
          <p:nvPr/>
        </p:nvSpPr>
        <p:spPr>
          <a:xfrm>
            <a:off x="805758" y="3429005"/>
            <a:ext cx="10583083" cy="317097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u="sng" dirty="0">
                <a:solidFill>
                  <a:schemeClr val="tx1">
                    <a:lumMod val="95000"/>
                  </a:schemeClr>
                </a:solidFill>
              </a:rPr>
              <a:t>Given Machine N, Machine D Proceeds As Follows</a:t>
            </a:r>
            <a:r>
              <a:rPr lang="en-US" sz="1800" i="1" dirty="0">
                <a:solidFill>
                  <a:schemeClr val="tx1">
                    <a:lumMod val="95000"/>
                  </a:schemeClr>
                </a:solidFill>
              </a:rPr>
              <a:t>:</a:t>
            </a:r>
          </a:p>
          <a:p>
            <a:pPr marL="800100" lvl="1" indent="-342900">
              <a:buFont typeface="Arial" panose="020B0604020202020204" pitchFamily="34" charset="0"/>
              <a:buAutoNum type="arabicPeriod"/>
            </a:pPr>
            <a:r>
              <a:rPr lang="en-US" sz="1400" i="1" dirty="0">
                <a:solidFill>
                  <a:schemeClr val="tx1">
                    <a:lumMod val="95000"/>
                  </a:schemeClr>
                </a:solidFill>
              </a:rPr>
              <a:t>Tape 1 contains the input, tapes 2 and 3 are empty.</a:t>
            </a:r>
          </a:p>
          <a:p>
            <a:pPr marL="800100" lvl="1" indent="-342900">
              <a:buFont typeface="Arial" panose="020B0604020202020204" pitchFamily="34" charset="0"/>
              <a:buAutoNum type="arabicPeriod"/>
            </a:pPr>
            <a:r>
              <a:rPr lang="en-US" sz="1400" i="1" dirty="0">
                <a:solidFill>
                  <a:schemeClr val="tx1">
                    <a:lumMod val="95000"/>
                  </a:schemeClr>
                </a:solidFill>
              </a:rPr>
              <a:t>Copy tape 1 onto tape 2 to initialize the simulation.</a:t>
            </a:r>
          </a:p>
          <a:p>
            <a:pPr marL="800100" lvl="1" indent="-342900">
              <a:buFont typeface="Arial" panose="020B0604020202020204" pitchFamily="34" charset="0"/>
              <a:buAutoNum type="arabicPeriod"/>
            </a:pPr>
            <a:r>
              <a:rPr lang="en-US" sz="1400" i="1" dirty="0">
                <a:solidFill>
                  <a:schemeClr val="tx1">
                    <a:lumMod val="95000"/>
                  </a:schemeClr>
                </a:solidFill>
              </a:rPr>
              <a:t>Use tape 2 to simulate N on input. At every stage of computation, look at tape 3 to determine which non-deterministic branch to follow (which next state out of many choices to take). If we reach an accept state, then accept! If we run out of branches to follow on tape 3, or we reach a reject state, or this configuration is invalid (the choice on tape 3 is not a valid choice), then abort this branch and go to step 4.</a:t>
            </a:r>
          </a:p>
          <a:p>
            <a:pPr marL="800100" lvl="1" indent="-342900">
              <a:buFont typeface="Arial" panose="020B0604020202020204" pitchFamily="34" charset="0"/>
              <a:buAutoNum type="arabicPeriod"/>
            </a:pPr>
            <a:r>
              <a:rPr lang="en-US" sz="1400" i="1" dirty="0">
                <a:solidFill>
                  <a:schemeClr val="tx1">
                    <a:lumMod val="95000"/>
                  </a:schemeClr>
                </a:solidFill>
              </a:rPr>
              <a:t>Replace the string on tape 3 with the next string in the string ordering (e.g., “11” might become “12”). Simulate the next branch by going to step 2.</a:t>
            </a:r>
          </a:p>
          <a:p>
            <a:pPr marL="800100" lvl="1" indent="-342900">
              <a:buFont typeface="Arial" panose="020B0604020202020204" pitchFamily="34" charset="0"/>
              <a:buAutoNum type="arabicPeriod"/>
            </a:pPr>
            <a:r>
              <a:rPr lang="en-US" sz="1400" i="1" dirty="0">
                <a:solidFill>
                  <a:schemeClr val="tx1">
                    <a:lumMod val="95000"/>
                  </a:schemeClr>
                </a:solidFill>
              </a:rPr>
              <a:t>This machine rejects if all branches are enumerated and no accept state is found (note the machine could loop forever).</a:t>
            </a:r>
            <a:endParaRPr lang="en-US" sz="1400" dirty="0">
              <a:solidFill>
                <a:schemeClr val="tx1">
                  <a:lumMod val="95000"/>
                </a:schemeClr>
              </a:solidFill>
            </a:endParaRPr>
          </a:p>
        </p:txBody>
      </p:sp>
    </p:spTree>
    <p:extLst>
      <p:ext uri="{BB962C8B-B14F-4D97-AF65-F5344CB8AC3E}">
        <p14:creationId xmlns:p14="http://schemas.microsoft.com/office/powerpoint/2010/main" val="4024123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NTM versus DTM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432625"/>
            <a:ext cx="9905999" cy="1089328"/>
          </a:xfrm>
          <a:solidFill>
            <a:schemeClr val="tx1">
              <a:lumMod val="95000"/>
            </a:schemeClr>
          </a:solidFill>
        </p:spPr>
        <p:txBody>
          <a:bodyPr/>
          <a:lstStyle/>
          <a:p>
            <a:pPr marL="0" indent="0">
              <a:buNone/>
            </a:pPr>
            <a:r>
              <a:rPr lang="en-US" b="1" i="1" u="sng" dirty="0">
                <a:solidFill>
                  <a:schemeClr val="bg1"/>
                </a:solidFill>
              </a:rPr>
              <a:t>Theorem</a:t>
            </a:r>
            <a:r>
              <a:rPr lang="en-US" dirty="0">
                <a:solidFill>
                  <a:schemeClr val="bg1"/>
                </a:solidFill>
              </a:rPr>
              <a:t>: A language is decidable if and only if some non-deterministic Turing machine decides it (same holds for recognizing).</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888722"/>
            <a:ext cx="9905999" cy="108932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95000"/>
                  </a:schemeClr>
                </a:solidFill>
              </a:rPr>
              <a:t>This follows from our previous proof. Any NTM can be simulated with a DTM so these machines are equivalent for deciding languages!</a:t>
            </a:r>
          </a:p>
        </p:txBody>
      </p:sp>
    </p:spTree>
    <p:extLst>
      <p:ext uri="{BB962C8B-B14F-4D97-AF65-F5344CB8AC3E}">
        <p14:creationId xmlns:p14="http://schemas.microsoft.com/office/powerpoint/2010/main" val="3394514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Last Conclusion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Any computational model satisfying reasonable requirements to that of a TM is equivalent in power to a TM</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952093"/>
            <a:ext cx="9905999" cy="210879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tx1">
                    <a:lumMod val="95000"/>
                  </a:schemeClr>
                </a:solidFill>
              </a:rPr>
              <a:t>Most notably</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Access to unlimited memory</a:t>
            </a:r>
          </a:p>
          <a:p>
            <a:pPr marL="457200" indent="-457200">
              <a:buFont typeface="Arial" panose="020B0604020202020204" pitchFamily="34" charset="0"/>
              <a:buAutoNum type="arabicPeriod"/>
            </a:pPr>
            <a:r>
              <a:rPr lang="en-US" dirty="0">
                <a:solidFill>
                  <a:schemeClr val="tx1">
                    <a:lumMod val="95000"/>
                  </a:schemeClr>
                </a:solidFill>
              </a:rPr>
              <a:t>The ability to perform a finite amount of work in a single step</a:t>
            </a:r>
          </a:p>
        </p:txBody>
      </p:sp>
    </p:spTree>
    <p:extLst>
      <p:ext uri="{BB962C8B-B14F-4D97-AF65-F5344CB8AC3E}">
        <p14:creationId xmlns:p14="http://schemas.microsoft.com/office/powerpoint/2010/main" val="4189374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The Definition of An Algorithm</a:t>
            </a:r>
          </a:p>
        </p:txBody>
      </p:sp>
    </p:spTree>
    <p:extLst>
      <p:ext uri="{BB962C8B-B14F-4D97-AF65-F5344CB8AC3E}">
        <p14:creationId xmlns:p14="http://schemas.microsoft.com/office/powerpoint/2010/main" val="3777636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Short Discussion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2030148"/>
            <a:ext cx="9905999" cy="1089328"/>
          </a:xfrm>
          <a:solidFill>
            <a:schemeClr val="tx1">
              <a:lumMod val="95000"/>
            </a:schemeClr>
          </a:solidFill>
        </p:spPr>
        <p:txBody>
          <a:bodyPr/>
          <a:lstStyle/>
          <a:p>
            <a:pPr marL="0" indent="0" algn="ctr">
              <a:buNone/>
            </a:pPr>
            <a:r>
              <a:rPr lang="en-US" dirty="0">
                <a:solidFill>
                  <a:schemeClr val="bg1"/>
                </a:solidFill>
              </a:rPr>
              <a:t>What is an </a:t>
            </a:r>
            <a:r>
              <a:rPr lang="en-US" b="1" i="1" u="sng" dirty="0">
                <a:solidFill>
                  <a:schemeClr val="bg1"/>
                </a:solidFill>
              </a:rPr>
              <a:t>Algorithm</a:t>
            </a:r>
            <a:r>
              <a:rPr lang="en-US" dirty="0">
                <a:solidFill>
                  <a:schemeClr val="bg1"/>
                </a:solidFill>
              </a:rPr>
              <a:t>? Does seeing the Turing Machine change your perspective on this at all?</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204786" y="6111083"/>
            <a:ext cx="9905999" cy="474359"/>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solidFill>
                  <a:schemeClr val="tx1">
                    <a:lumMod val="95000"/>
                  </a:schemeClr>
                </a:solidFill>
              </a:rPr>
              <a:t>**It was not until the 20</a:t>
            </a:r>
            <a:r>
              <a:rPr lang="en-US" i="1" baseline="30000" dirty="0">
                <a:solidFill>
                  <a:schemeClr val="tx1">
                    <a:lumMod val="95000"/>
                  </a:schemeClr>
                </a:solidFill>
              </a:rPr>
              <a:t>th</a:t>
            </a:r>
            <a:r>
              <a:rPr lang="en-US" i="1" dirty="0">
                <a:solidFill>
                  <a:schemeClr val="tx1">
                    <a:lumMod val="95000"/>
                  </a:schemeClr>
                </a:solidFill>
              </a:rPr>
              <a:t> century that the notion of an algorithm was defined precisely.</a:t>
            </a:r>
          </a:p>
        </p:txBody>
      </p:sp>
    </p:spTree>
    <p:extLst>
      <p:ext uri="{BB962C8B-B14F-4D97-AF65-F5344CB8AC3E}">
        <p14:creationId xmlns:p14="http://schemas.microsoft.com/office/powerpoint/2010/main" val="3457736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Hilbert’s Problems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774473" y="1732833"/>
            <a:ext cx="3838664" cy="3092668"/>
          </a:xfrm>
          <a:solidFill>
            <a:schemeClr val="tx1">
              <a:lumMod val="95000"/>
            </a:schemeClr>
          </a:solidFill>
        </p:spPr>
        <p:txBody>
          <a:bodyPr>
            <a:normAutofit/>
          </a:bodyPr>
          <a:lstStyle/>
          <a:p>
            <a:pPr marL="0" indent="0">
              <a:buNone/>
            </a:pPr>
            <a:r>
              <a:rPr lang="en-US" sz="2000" dirty="0">
                <a:solidFill>
                  <a:schemeClr val="bg1"/>
                </a:solidFill>
              </a:rPr>
              <a:t>In 1900, Hilbert gave a now famous address at the International Congress of Mathematicians in Paris. He identified 23 mathematical problems and posed them as a challenge for the coming century. Hilbert’s 10</a:t>
            </a:r>
            <a:r>
              <a:rPr lang="en-US" sz="2000" baseline="30000" dirty="0">
                <a:solidFill>
                  <a:schemeClr val="bg1"/>
                </a:solidFill>
              </a:rPr>
              <a:t>th</a:t>
            </a:r>
            <a:r>
              <a:rPr lang="en-US" sz="2000" dirty="0">
                <a:solidFill>
                  <a:schemeClr val="bg1"/>
                </a:solidFill>
              </a:rPr>
              <a:t> problem concerned algorithms.</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5613137" y="1014662"/>
            <a:ext cx="4109597" cy="506328"/>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95000"/>
                  </a:schemeClr>
                </a:solidFill>
              </a:rPr>
              <a:t>David Hilbert: German Mathematician</a:t>
            </a:r>
          </a:p>
        </p:txBody>
      </p:sp>
      <p:pic>
        <p:nvPicPr>
          <p:cNvPr id="5" name="Picture 4">
            <a:extLst>
              <a:ext uri="{FF2B5EF4-FFF2-40B4-BE49-F238E27FC236}">
                <a16:creationId xmlns:a16="http://schemas.microsoft.com/office/drawing/2014/main" id="{3641BA5D-74B1-974E-8FA7-A65D750AD79E}"/>
              </a:ext>
            </a:extLst>
          </p:cNvPr>
          <p:cNvPicPr>
            <a:picLocks noChangeAspect="1"/>
          </p:cNvPicPr>
          <p:nvPr/>
        </p:nvPicPr>
        <p:blipFill>
          <a:blip r:embed="rId2"/>
          <a:stretch>
            <a:fillRect/>
          </a:stretch>
        </p:blipFill>
        <p:spPr>
          <a:xfrm>
            <a:off x="5694614" y="1379751"/>
            <a:ext cx="4523920" cy="3766163"/>
          </a:xfrm>
          <a:prstGeom prst="rect">
            <a:avLst/>
          </a:prstGeom>
        </p:spPr>
      </p:pic>
      <p:sp>
        <p:nvSpPr>
          <p:cNvPr id="7" name="Content Placeholder 2">
            <a:extLst>
              <a:ext uri="{FF2B5EF4-FFF2-40B4-BE49-F238E27FC236}">
                <a16:creationId xmlns:a16="http://schemas.microsoft.com/office/drawing/2014/main" id="{D29B36C4-1D43-C444-A976-EABF5DBB7053}"/>
              </a:ext>
            </a:extLst>
          </p:cNvPr>
          <p:cNvSpPr txBox="1">
            <a:spLocks/>
          </p:cNvSpPr>
          <p:nvPr/>
        </p:nvSpPr>
        <p:spPr>
          <a:xfrm>
            <a:off x="1503540" y="5572372"/>
            <a:ext cx="9543871" cy="1081924"/>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solidFill>
                  <a:schemeClr val="tx1">
                    <a:lumMod val="95000"/>
                  </a:schemeClr>
                </a:solidFill>
              </a:rPr>
              <a:t>What was Hilbert’s 10</a:t>
            </a:r>
            <a:r>
              <a:rPr lang="en-US" sz="2000" b="1" i="1" u="sng" baseline="30000" dirty="0">
                <a:solidFill>
                  <a:schemeClr val="tx1">
                    <a:lumMod val="95000"/>
                  </a:schemeClr>
                </a:solidFill>
              </a:rPr>
              <a:t>th</a:t>
            </a:r>
            <a:r>
              <a:rPr lang="en-US" sz="2000" b="1" i="1" u="sng" dirty="0">
                <a:solidFill>
                  <a:schemeClr val="tx1">
                    <a:lumMod val="95000"/>
                  </a:schemeClr>
                </a:solidFill>
              </a:rPr>
              <a:t> problem</a:t>
            </a:r>
            <a:r>
              <a:rPr lang="en-US" sz="2000" i="1" dirty="0">
                <a:solidFill>
                  <a:schemeClr val="tx1">
                    <a:lumMod val="95000"/>
                  </a:schemeClr>
                </a:solidFill>
              </a:rPr>
              <a:t>: Devise an algorithm that tests whether a polynomial has an integral root (he did not use the word “algorithm”).</a:t>
            </a:r>
          </a:p>
        </p:txBody>
      </p:sp>
    </p:spTree>
    <p:extLst>
      <p:ext uri="{BB962C8B-B14F-4D97-AF65-F5344CB8AC3E}">
        <p14:creationId xmlns:p14="http://schemas.microsoft.com/office/powerpoint/2010/main" val="358848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Hilbert’s Problems</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760479" y="1213541"/>
            <a:ext cx="4109597" cy="506328"/>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95000"/>
                  </a:schemeClr>
                </a:solidFill>
              </a:rPr>
              <a:t>David Hilbert: German Mathematician</a:t>
            </a:r>
          </a:p>
        </p:txBody>
      </p:sp>
      <p:pic>
        <p:nvPicPr>
          <p:cNvPr id="5" name="Picture 4">
            <a:extLst>
              <a:ext uri="{FF2B5EF4-FFF2-40B4-BE49-F238E27FC236}">
                <a16:creationId xmlns:a16="http://schemas.microsoft.com/office/drawing/2014/main" id="{3641BA5D-74B1-974E-8FA7-A65D750AD79E}"/>
              </a:ext>
            </a:extLst>
          </p:cNvPr>
          <p:cNvPicPr>
            <a:picLocks noChangeAspect="1"/>
          </p:cNvPicPr>
          <p:nvPr/>
        </p:nvPicPr>
        <p:blipFill>
          <a:blip r:embed="rId2"/>
          <a:stretch>
            <a:fillRect/>
          </a:stretch>
        </p:blipFill>
        <p:spPr>
          <a:xfrm>
            <a:off x="841956" y="1578630"/>
            <a:ext cx="4523920" cy="3766163"/>
          </a:xfrm>
          <a:prstGeom prst="rect">
            <a:avLst/>
          </a:prstGeom>
        </p:spPr>
      </p:pic>
      <p:sp>
        <p:nvSpPr>
          <p:cNvPr id="7" name="Content Placeholder 2">
            <a:extLst>
              <a:ext uri="{FF2B5EF4-FFF2-40B4-BE49-F238E27FC236}">
                <a16:creationId xmlns:a16="http://schemas.microsoft.com/office/drawing/2014/main" id="{D29B36C4-1D43-C444-A976-EABF5DBB7053}"/>
              </a:ext>
            </a:extLst>
          </p:cNvPr>
          <p:cNvSpPr txBox="1">
            <a:spLocks/>
          </p:cNvSpPr>
          <p:nvPr/>
        </p:nvSpPr>
        <p:spPr>
          <a:xfrm>
            <a:off x="7750431" y="1194568"/>
            <a:ext cx="3014139" cy="148476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Hilbert used the word “devise”, implying that some algorithm / process must exist (he was wrong about that part).</a:t>
            </a:r>
          </a:p>
        </p:txBody>
      </p:sp>
      <p:sp>
        <p:nvSpPr>
          <p:cNvPr id="9" name="Content Placeholder 2">
            <a:extLst>
              <a:ext uri="{FF2B5EF4-FFF2-40B4-BE49-F238E27FC236}">
                <a16:creationId xmlns:a16="http://schemas.microsoft.com/office/drawing/2014/main" id="{F4A05086-34F6-3D41-9A1A-8701FAE15366}"/>
              </a:ext>
            </a:extLst>
          </p:cNvPr>
          <p:cNvSpPr txBox="1">
            <a:spLocks/>
          </p:cNvSpPr>
          <p:nvPr/>
        </p:nvSpPr>
        <p:spPr>
          <a:xfrm>
            <a:off x="6762938" y="3383997"/>
            <a:ext cx="5177074" cy="81681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The 10</a:t>
            </a:r>
            <a:r>
              <a:rPr lang="en-US" sz="1800" i="1" baseline="30000" dirty="0">
                <a:solidFill>
                  <a:schemeClr val="tx1">
                    <a:lumMod val="95000"/>
                  </a:schemeClr>
                </a:solidFill>
              </a:rPr>
              <a:t>th</a:t>
            </a:r>
            <a:r>
              <a:rPr lang="en-US" sz="1800" i="1" dirty="0">
                <a:solidFill>
                  <a:schemeClr val="tx1">
                    <a:lumMod val="95000"/>
                  </a:schemeClr>
                </a:solidFill>
              </a:rPr>
              <a:t> problem is unsolvable, but mathematicians in 1900 only had an intuitive understanding of algorithm.</a:t>
            </a:r>
          </a:p>
        </p:txBody>
      </p:sp>
      <p:sp>
        <p:nvSpPr>
          <p:cNvPr id="10" name="Content Placeholder 2">
            <a:extLst>
              <a:ext uri="{FF2B5EF4-FFF2-40B4-BE49-F238E27FC236}">
                <a16:creationId xmlns:a16="http://schemas.microsoft.com/office/drawing/2014/main" id="{298536CE-F788-7C47-956E-E0FBA23B64D8}"/>
              </a:ext>
            </a:extLst>
          </p:cNvPr>
          <p:cNvSpPr txBox="1">
            <a:spLocks/>
          </p:cNvSpPr>
          <p:nvPr/>
        </p:nvSpPr>
        <p:spPr>
          <a:xfrm>
            <a:off x="7668284" y="5169529"/>
            <a:ext cx="3603201" cy="1429314"/>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The world needed a formal definition of an “algorithm” in order to prove that this particular problem was unsolvable…</a:t>
            </a:r>
          </a:p>
        </p:txBody>
      </p:sp>
      <p:cxnSp>
        <p:nvCxnSpPr>
          <p:cNvPr id="11" name="Straight Connector 10">
            <a:extLst>
              <a:ext uri="{FF2B5EF4-FFF2-40B4-BE49-F238E27FC236}">
                <a16:creationId xmlns:a16="http://schemas.microsoft.com/office/drawing/2014/main" id="{DFA71C25-9262-4B47-B6F1-53C6BAC308B6}"/>
              </a:ext>
            </a:extLst>
          </p:cNvPr>
          <p:cNvCxnSpPr>
            <a:cxnSpLocks/>
          </p:cNvCxnSpPr>
          <p:nvPr/>
        </p:nvCxnSpPr>
        <p:spPr>
          <a:xfrm flipH="1">
            <a:off x="5459241" y="1719869"/>
            <a:ext cx="2209043" cy="87847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FEDC2F-F49A-8E41-8434-4F917C5584AD}"/>
              </a:ext>
            </a:extLst>
          </p:cNvPr>
          <p:cNvCxnSpPr>
            <a:cxnSpLocks/>
            <a:stCxn id="9" idx="1"/>
          </p:cNvCxnSpPr>
          <p:nvPr/>
        </p:nvCxnSpPr>
        <p:spPr>
          <a:xfrm flipH="1">
            <a:off x="5459242" y="3792403"/>
            <a:ext cx="1303696" cy="3721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829B02-74CD-1749-A1F4-DD222BA291F6}"/>
              </a:ext>
            </a:extLst>
          </p:cNvPr>
          <p:cNvCxnSpPr>
            <a:cxnSpLocks/>
          </p:cNvCxnSpPr>
          <p:nvPr/>
        </p:nvCxnSpPr>
        <p:spPr>
          <a:xfrm flipH="1" flipV="1">
            <a:off x="5459241" y="4499572"/>
            <a:ext cx="2209043" cy="107736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08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The Church-Turing Thesis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normAutofit fontScale="92500"/>
          </a:bodyPr>
          <a:lstStyle/>
          <a:p>
            <a:pPr marL="0" indent="0">
              <a:buNone/>
            </a:pPr>
            <a:r>
              <a:rPr lang="en-US" b="1" i="1" u="sng" dirty="0">
                <a:solidFill>
                  <a:schemeClr val="bg1"/>
                </a:solidFill>
              </a:rPr>
              <a:t>The Church-Turing Thesis (1936)</a:t>
            </a:r>
            <a:r>
              <a:rPr lang="en-US" dirty="0">
                <a:solidFill>
                  <a:schemeClr val="bg1"/>
                </a:solidFill>
              </a:rPr>
              <a:t>: Lambda-Calculus (Alonzo Church) and Turing Machines (Alan Turing) provide the mechanism for formally defining an algorithm.</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888722"/>
            <a:ext cx="9905999" cy="108932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lumMod val="95000"/>
                  </a:schemeClr>
                </a:solidFill>
              </a:rPr>
              <a:t>So…an algorithm is any process that can be programmed on a Turing Machine in order to recognize or decide some function (or language).</a:t>
            </a:r>
          </a:p>
        </p:txBody>
      </p:sp>
      <p:pic>
        <p:nvPicPr>
          <p:cNvPr id="5" name="Picture 4">
            <a:extLst>
              <a:ext uri="{FF2B5EF4-FFF2-40B4-BE49-F238E27FC236}">
                <a16:creationId xmlns:a16="http://schemas.microsoft.com/office/drawing/2014/main" id="{82427281-21C2-F74E-8C5E-4A73C2217996}"/>
              </a:ext>
            </a:extLst>
          </p:cNvPr>
          <p:cNvPicPr>
            <a:picLocks noChangeAspect="1"/>
          </p:cNvPicPr>
          <p:nvPr/>
        </p:nvPicPr>
        <p:blipFill>
          <a:blip r:embed="rId2"/>
          <a:stretch>
            <a:fillRect/>
          </a:stretch>
        </p:blipFill>
        <p:spPr>
          <a:xfrm>
            <a:off x="1950645" y="4218073"/>
            <a:ext cx="8001000" cy="1828800"/>
          </a:xfrm>
          <a:prstGeom prst="rect">
            <a:avLst/>
          </a:prstGeom>
        </p:spPr>
      </p:pic>
    </p:spTree>
    <p:extLst>
      <p:ext uri="{BB962C8B-B14F-4D97-AF65-F5344CB8AC3E}">
        <p14:creationId xmlns:p14="http://schemas.microsoft.com/office/powerpoint/2010/main" val="368098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What is a Turing Machine?</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lstStyle/>
          <a:p>
            <a:pPr marL="0" indent="0">
              <a:buNone/>
            </a:pPr>
            <a:r>
              <a:rPr lang="en-US" dirty="0">
                <a:solidFill>
                  <a:schemeClr val="bg1"/>
                </a:solidFill>
              </a:rPr>
              <a:t>A </a:t>
            </a:r>
            <a:r>
              <a:rPr lang="en-US" b="1" i="1" u="sng" dirty="0">
                <a:solidFill>
                  <a:schemeClr val="bg1"/>
                </a:solidFill>
              </a:rPr>
              <a:t>Turing Machine</a:t>
            </a:r>
            <a:r>
              <a:rPr lang="en-US" dirty="0">
                <a:solidFill>
                  <a:schemeClr val="bg1"/>
                </a:solidFill>
              </a:rPr>
              <a:t> (TM), sometimes called a </a:t>
            </a:r>
            <a:r>
              <a:rPr lang="en-US" b="1" i="1" u="sng" dirty="0">
                <a:solidFill>
                  <a:schemeClr val="bg1"/>
                </a:solidFill>
              </a:rPr>
              <a:t>Deterministic Turing Machine</a:t>
            </a:r>
            <a:r>
              <a:rPr lang="en-US" dirty="0">
                <a:solidFill>
                  <a:schemeClr val="bg1"/>
                </a:solidFill>
              </a:rPr>
              <a:t> (DTM) is a finite state machine that can read/write from an infinite tape (memory)</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933986"/>
            <a:ext cx="9905999" cy="260673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95000"/>
                  </a:schemeClr>
                </a:solidFill>
              </a:rPr>
              <a:t>Some other features of the Turing Machine:</a:t>
            </a:r>
          </a:p>
          <a:p>
            <a:pPr marL="0" indent="0">
              <a:buFont typeface="Arial" panose="020B0604020202020204" pitchFamily="34" charset="0"/>
              <a:buNone/>
            </a:pPr>
            <a:r>
              <a:rPr lang="en-US" dirty="0">
                <a:solidFill>
                  <a:schemeClr val="tx1">
                    <a:lumMod val="95000"/>
                  </a:schemeClr>
                </a:solidFill>
              </a:rPr>
              <a:t>1. A TM can both read and write to/from the tape</a:t>
            </a:r>
            <a:br>
              <a:rPr lang="en-US" dirty="0">
                <a:solidFill>
                  <a:schemeClr val="tx1">
                    <a:lumMod val="95000"/>
                  </a:schemeClr>
                </a:solidFill>
              </a:rPr>
            </a:br>
            <a:r>
              <a:rPr lang="en-US" dirty="0">
                <a:solidFill>
                  <a:schemeClr val="tx1">
                    <a:lumMod val="95000"/>
                  </a:schemeClr>
                </a:solidFill>
              </a:rPr>
              <a:t>2. The TM contains a head that can move left and right along the tape</a:t>
            </a:r>
            <a:br>
              <a:rPr lang="en-US" dirty="0">
                <a:solidFill>
                  <a:schemeClr val="tx1">
                    <a:lumMod val="95000"/>
                  </a:schemeClr>
                </a:solidFill>
              </a:rPr>
            </a:br>
            <a:r>
              <a:rPr lang="en-US" dirty="0">
                <a:solidFill>
                  <a:schemeClr val="tx1">
                    <a:lumMod val="95000"/>
                  </a:schemeClr>
                </a:solidFill>
              </a:rPr>
              <a:t>3. The tape is infinite</a:t>
            </a:r>
            <a:br>
              <a:rPr lang="en-US" dirty="0">
                <a:solidFill>
                  <a:schemeClr val="tx1">
                    <a:lumMod val="95000"/>
                  </a:schemeClr>
                </a:solidFill>
              </a:rPr>
            </a:br>
            <a:r>
              <a:rPr lang="en-US" dirty="0">
                <a:solidFill>
                  <a:schemeClr val="tx1">
                    <a:lumMod val="95000"/>
                  </a:schemeClr>
                </a:solidFill>
              </a:rPr>
              <a:t>4. The special states for accepting / rejecting take effect immediately</a:t>
            </a:r>
          </a:p>
        </p:txBody>
      </p:sp>
    </p:spTree>
    <p:extLst>
      <p:ext uri="{BB962C8B-B14F-4D97-AF65-F5344CB8AC3E}">
        <p14:creationId xmlns:p14="http://schemas.microsoft.com/office/powerpoint/2010/main" val="2248046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Finding Polynomial Roots is Recognizable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normAutofit/>
              </a:bodyPr>
              <a:lstStyle/>
              <a:p>
                <a:pPr marL="0" indent="0">
                  <a:buNone/>
                </a:pPr>
                <a:r>
                  <a:rPr lang="en-US" b="1" i="1" u="sng" dirty="0">
                    <a:solidFill>
                      <a:schemeClr val="bg1"/>
                    </a:solidFill>
                  </a:rPr>
                  <a:t>Problem:</a:t>
                </a:r>
                <a:r>
                  <a:rPr lang="en-US" dirty="0">
                    <a:solidFill>
                      <a:schemeClr val="bg1"/>
                    </a:solidFill>
                  </a:rPr>
                  <a:t> Can you recognize (not decide) the following language:</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𝐷</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𝑖𝑠</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𝑝𝑜𝑙𝑦𝑛𝑜𝑚𝑖𝑎𝑙</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𝑜𝑣𝑒𝑟</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𝑥</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𝑤𝑖𝑡h</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𝑎𝑛</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𝑖𝑛𝑡𝑒𝑔𝑟𝑎𝑙</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𝑟𝑜𝑜𝑡</m:t>
                      </m:r>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559371"/>
                <a:ext cx="9905999" cy="1089328"/>
              </a:xfrm>
              <a:blipFill>
                <a:blip r:embed="rId2"/>
                <a:stretch>
                  <a:fillRect l="-896" t="-1149"/>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8033278" y="3413655"/>
            <a:ext cx="2473855" cy="1319211"/>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Note that the polynomial is guaranteed to be over just one variable.</a:t>
            </a:r>
          </a:p>
        </p:txBody>
      </p:sp>
      <p:sp>
        <p:nvSpPr>
          <p:cNvPr id="5" name="Content Placeholder 2">
            <a:extLst>
              <a:ext uri="{FF2B5EF4-FFF2-40B4-BE49-F238E27FC236}">
                <a16:creationId xmlns:a16="http://schemas.microsoft.com/office/drawing/2014/main" id="{FEEB06C6-4CA3-C54F-94F6-E5BE2C7DC254}"/>
              </a:ext>
            </a:extLst>
          </p:cNvPr>
          <p:cNvSpPr txBox="1">
            <a:spLocks/>
          </p:cNvSpPr>
          <p:nvPr/>
        </p:nvSpPr>
        <p:spPr>
          <a:xfrm>
            <a:off x="1480078" y="4006323"/>
            <a:ext cx="4446589" cy="114987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Also recall that this language is </a:t>
            </a:r>
            <a:r>
              <a:rPr lang="en-US" sz="1800" b="1" i="1" u="sng" dirty="0">
                <a:solidFill>
                  <a:schemeClr val="tx1">
                    <a:lumMod val="95000"/>
                  </a:schemeClr>
                </a:solidFill>
              </a:rPr>
              <a:t>recognizable</a:t>
            </a:r>
            <a:r>
              <a:rPr lang="en-US" sz="1800" i="1" dirty="0">
                <a:solidFill>
                  <a:schemeClr val="tx1">
                    <a:lumMod val="95000"/>
                  </a:schemeClr>
                </a:solidFill>
              </a:rPr>
              <a:t> if you will can find the root if it exists, but you can loop forever if it does not exist.</a:t>
            </a:r>
          </a:p>
        </p:txBody>
      </p:sp>
      <p:cxnSp>
        <p:nvCxnSpPr>
          <p:cNvPr id="7" name="Straight Connector 6">
            <a:extLst>
              <a:ext uri="{FF2B5EF4-FFF2-40B4-BE49-F238E27FC236}">
                <a16:creationId xmlns:a16="http://schemas.microsoft.com/office/drawing/2014/main" id="{7C603210-1DC9-CC4D-AE89-080E44DBD2ED}"/>
              </a:ext>
            </a:extLst>
          </p:cNvPr>
          <p:cNvCxnSpPr>
            <a:cxnSpLocks/>
          </p:cNvCxnSpPr>
          <p:nvPr/>
        </p:nvCxnSpPr>
        <p:spPr>
          <a:xfrm>
            <a:off x="6781800" y="2785533"/>
            <a:ext cx="1251478" cy="73660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379F257-5B43-7A49-8A9E-8CAAB3AE6511}"/>
              </a:ext>
            </a:extLst>
          </p:cNvPr>
          <p:cNvCxnSpPr>
            <a:cxnSpLocks/>
          </p:cNvCxnSpPr>
          <p:nvPr/>
        </p:nvCxnSpPr>
        <p:spPr>
          <a:xfrm flipH="1">
            <a:off x="3505200" y="2785533"/>
            <a:ext cx="228600" cy="122079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731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Finding Polynomial Roots is Recognizable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normAutofit/>
              </a:bodyPr>
              <a:lstStyle/>
              <a:p>
                <a:pPr marL="0" indent="0">
                  <a:buNone/>
                </a:pPr>
                <a:r>
                  <a:rPr lang="en-US" b="1" i="1" u="sng" dirty="0">
                    <a:solidFill>
                      <a:schemeClr val="bg1"/>
                    </a:solidFill>
                  </a:rPr>
                  <a:t>Problem:</a:t>
                </a:r>
                <a:r>
                  <a:rPr lang="en-US" dirty="0">
                    <a:solidFill>
                      <a:schemeClr val="bg1"/>
                    </a:solidFill>
                  </a:rPr>
                  <a:t> Can you recognize (not decide) the following language:</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𝐷</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𝑖𝑠</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𝑝𝑜𝑙𝑦𝑛𝑜𝑚𝑖𝑎𝑙</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𝑜𝑣𝑒𝑟</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𝑥</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𝑤𝑖𝑡h</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𝑎𝑛</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𝑖𝑛𝑡𝑒𝑔𝑟𝑎𝑙</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𝑟𝑜𝑜𝑡</m:t>
                      </m:r>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559371"/>
                <a:ext cx="9905999" cy="1089328"/>
              </a:xfrm>
              <a:blipFill>
                <a:blip r:embed="rId2"/>
                <a:stretch>
                  <a:fillRect l="-896" t="-1149"/>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2936344" y="3222108"/>
            <a:ext cx="2473855" cy="421745"/>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Solution:</a:t>
            </a:r>
          </a:p>
        </p:txBody>
      </p:sp>
      <p:sp>
        <p:nvSpPr>
          <p:cNvPr id="5" name="Content Placeholder 2">
            <a:extLst>
              <a:ext uri="{FF2B5EF4-FFF2-40B4-BE49-F238E27FC236}">
                <a16:creationId xmlns:a16="http://schemas.microsoft.com/office/drawing/2014/main" id="{FEEB06C6-4CA3-C54F-94F6-E5BE2C7DC254}"/>
              </a:ext>
            </a:extLst>
          </p:cNvPr>
          <p:cNvSpPr txBox="1">
            <a:spLocks/>
          </p:cNvSpPr>
          <p:nvPr/>
        </p:nvSpPr>
        <p:spPr>
          <a:xfrm>
            <a:off x="2936344" y="3643854"/>
            <a:ext cx="5962123" cy="1156746"/>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ysClr val="windowText" lastClr="000000"/>
                </a:solidFill>
              </a:rPr>
              <a:t>On input &lt;p&gt;:</a:t>
            </a:r>
          </a:p>
          <a:p>
            <a:pPr marL="800100" lvl="1" indent="-342900">
              <a:buFont typeface="Arial" panose="020B0604020202020204" pitchFamily="34" charset="0"/>
              <a:buAutoNum type="arabicPeriod"/>
            </a:pPr>
            <a:r>
              <a:rPr lang="en-US" sz="1400" i="1" dirty="0">
                <a:solidFill>
                  <a:sysClr val="windowText" lastClr="000000"/>
                </a:solidFill>
              </a:rPr>
              <a:t>Evaluate p with x set successfully to the values 0, 1, -1, 2, -2, 3, -3, …</a:t>
            </a:r>
          </a:p>
          <a:p>
            <a:pPr marL="800100" lvl="1" indent="-342900">
              <a:buFont typeface="Arial" panose="020B0604020202020204" pitchFamily="34" charset="0"/>
              <a:buAutoNum type="arabicPeriod"/>
            </a:pPr>
            <a:r>
              <a:rPr lang="en-US" sz="1400" b="1" i="1" u="sng" dirty="0">
                <a:solidFill>
                  <a:sysClr val="windowText" lastClr="000000"/>
                </a:solidFill>
              </a:rPr>
              <a:t>Accept</a:t>
            </a:r>
            <a:r>
              <a:rPr lang="en-US" sz="1400" i="1" dirty="0">
                <a:solidFill>
                  <a:sysClr val="windowText" lastClr="000000"/>
                </a:solidFill>
              </a:rPr>
              <a:t> if at any point the polynomial evaluates to 0</a:t>
            </a:r>
          </a:p>
        </p:txBody>
      </p:sp>
      <p:sp>
        <p:nvSpPr>
          <p:cNvPr id="8" name="Content Placeholder 2">
            <a:extLst>
              <a:ext uri="{FF2B5EF4-FFF2-40B4-BE49-F238E27FC236}">
                <a16:creationId xmlns:a16="http://schemas.microsoft.com/office/drawing/2014/main" id="{FA4DCEDF-0B07-A742-A41F-29F2E88F20DF}"/>
              </a:ext>
            </a:extLst>
          </p:cNvPr>
          <p:cNvSpPr txBox="1">
            <a:spLocks/>
          </p:cNvSpPr>
          <p:nvPr/>
        </p:nvSpPr>
        <p:spPr>
          <a:xfrm>
            <a:off x="5164667" y="5588002"/>
            <a:ext cx="5703094" cy="109219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Notice that this solution loops forever anytime the answer should be “reject”. It is possible to turn this into a decider (see book for details)</a:t>
            </a:r>
          </a:p>
        </p:txBody>
      </p:sp>
      <p:cxnSp>
        <p:nvCxnSpPr>
          <p:cNvPr id="10" name="Straight Connector 9">
            <a:extLst>
              <a:ext uri="{FF2B5EF4-FFF2-40B4-BE49-F238E27FC236}">
                <a16:creationId xmlns:a16="http://schemas.microsoft.com/office/drawing/2014/main" id="{7D18A232-AE57-A04B-AB0F-1AD47498F40E}"/>
              </a:ext>
            </a:extLst>
          </p:cNvPr>
          <p:cNvCxnSpPr>
            <a:cxnSpLocks/>
          </p:cNvCxnSpPr>
          <p:nvPr/>
        </p:nvCxnSpPr>
        <p:spPr>
          <a:xfrm flipH="1" flipV="1">
            <a:off x="7467599" y="4953002"/>
            <a:ext cx="719668" cy="63500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464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Finding Polynomial Roots is Recognizable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559371"/>
                <a:ext cx="9905999" cy="1089328"/>
              </a:xfrm>
              <a:solidFill>
                <a:schemeClr val="tx1">
                  <a:lumMod val="95000"/>
                </a:schemeClr>
              </a:solidFill>
            </p:spPr>
            <p:txBody>
              <a:bodyPr>
                <a:normAutofit/>
              </a:bodyPr>
              <a:lstStyle/>
              <a:p>
                <a:pPr marL="0" indent="0">
                  <a:buNone/>
                </a:pPr>
                <a:r>
                  <a:rPr lang="en-US" b="1" i="1" u="sng" dirty="0">
                    <a:solidFill>
                      <a:schemeClr val="bg1"/>
                    </a:solidFill>
                  </a:rPr>
                  <a:t>Problem:</a:t>
                </a:r>
                <a:r>
                  <a:rPr lang="en-US" dirty="0">
                    <a:solidFill>
                      <a:schemeClr val="bg1"/>
                    </a:solidFill>
                  </a:rPr>
                  <a:t> Can you recognize (not decide) the following language:</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𝐷</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𝑖𝑠</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𝑝𝑜𝑙𝑦𝑛𝑜𝑚𝑖𝑎𝑙</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𝑜𝑣𝑒𝑟</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𝑥</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𝑦</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𝑧</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𝑤𝑖𝑡h</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𝑎𝑛</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𝑖𝑛𝑡𝑒𝑔𝑟𝑎𝑙</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𝑟𝑜𝑜𝑡</m:t>
                      </m:r>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559371"/>
                <a:ext cx="9905999" cy="1089328"/>
              </a:xfrm>
              <a:blipFill>
                <a:blip r:embed="rId2"/>
                <a:stretch>
                  <a:fillRect l="-896" t="-1149"/>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FA4DCEDF-0B07-A742-A41F-29F2E88F20DF}"/>
              </a:ext>
            </a:extLst>
          </p:cNvPr>
          <p:cNvSpPr txBox="1">
            <a:spLocks/>
          </p:cNvSpPr>
          <p:nvPr/>
        </p:nvSpPr>
        <p:spPr>
          <a:xfrm>
            <a:off x="4038600" y="3903135"/>
            <a:ext cx="6908800" cy="190499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solidFill>
                  <a:schemeClr val="tx1">
                    <a:lumMod val="95000"/>
                  </a:schemeClr>
                </a:solidFill>
              </a:rPr>
              <a:t>This problem is </a:t>
            </a:r>
            <a:r>
              <a:rPr lang="en-US" sz="1800" b="1" i="1" u="sng" dirty="0">
                <a:solidFill>
                  <a:schemeClr val="tx1">
                    <a:lumMod val="95000"/>
                  </a:schemeClr>
                </a:solidFill>
              </a:rPr>
              <a:t>undecidable</a:t>
            </a:r>
            <a:r>
              <a:rPr lang="en-US" sz="1800" i="1" dirty="0">
                <a:solidFill>
                  <a:schemeClr val="tx1">
                    <a:lumMod val="95000"/>
                  </a:schemeClr>
                </a:solidFill>
              </a:rPr>
              <a:t>, meaning there does not exist an algorithm (Turing Machine) that decides it. Now that we understand Turing Machines, we can begin to formulate how some problems cannot be decided.</a:t>
            </a:r>
          </a:p>
        </p:txBody>
      </p:sp>
      <p:cxnSp>
        <p:nvCxnSpPr>
          <p:cNvPr id="10" name="Straight Connector 9">
            <a:extLst>
              <a:ext uri="{FF2B5EF4-FFF2-40B4-BE49-F238E27FC236}">
                <a16:creationId xmlns:a16="http://schemas.microsoft.com/office/drawing/2014/main" id="{7D18A232-AE57-A04B-AB0F-1AD47498F40E}"/>
              </a:ext>
            </a:extLst>
          </p:cNvPr>
          <p:cNvCxnSpPr>
            <a:cxnSpLocks/>
          </p:cNvCxnSpPr>
          <p:nvPr/>
        </p:nvCxnSpPr>
        <p:spPr>
          <a:xfrm flipH="1" flipV="1">
            <a:off x="5283199" y="2904608"/>
            <a:ext cx="651934" cy="89624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566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What did we learn in this deck</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145671"/>
            <a:ext cx="9905999" cy="3023857"/>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indent="-457200" algn="ctr">
              <a:buFont typeface="Arial" panose="020B0604020202020204" pitchFamily="34" charset="0"/>
              <a:buAutoNum type="arabicPeriod"/>
            </a:pPr>
            <a:r>
              <a:rPr lang="en-US" dirty="0">
                <a:solidFill>
                  <a:schemeClr val="tx1">
                    <a:lumMod val="95000"/>
                  </a:schemeClr>
                </a:solidFill>
              </a:rPr>
              <a:t>Definition of Turing Machines, both deterministic and non-deterministic along with other variants</a:t>
            </a:r>
          </a:p>
          <a:p>
            <a:pPr marL="457200" indent="-457200" algn="ctr">
              <a:buFont typeface="Arial" panose="020B0604020202020204" pitchFamily="34" charset="0"/>
              <a:buAutoNum type="arabicPeriod"/>
            </a:pPr>
            <a:r>
              <a:rPr lang="en-US" dirty="0">
                <a:solidFill>
                  <a:schemeClr val="tx1">
                    <a:lumMod val="95000"/>
                  </a:schemeClr>
                </a:solidFill>
              </a:rPr>
              <a:t>Simple design of algorithms using Turing Machines</a:t>
            </a:r>
          </a:p>
          <a:p>
            <a:pPr marL="457200" indent="-457200" algn="ctr">
              <a:buFont typeface="Arial" panose="020B0604020202020204" pitchFamily="34" charset="0"/>
              <a:buAutoNum type="arabicPeriod"/>
            </a:pPr>
            <a:r>
              <a:rPr lang="en-US" dirty="0">
                <a:solidFill>
                  <a:schemeClr val="tx1">
                    <a:lumMod val="95000"/>
                  </a:schemeClr>
                </a:solidFill>
              </a:rPr>
              <a:t>Definitions of recognizable vs decidable languages</a:t>
            </a:r>
          </a:p>
          <a:p>
            <a:pPr marL="457200" indent="-457200" algn="ctr">
              <a:buFont typeface="Arial" panose="020B0604020202020204" pitchFamily="34" charset="0"/>
              <a:buAutoNum type="arabicPeriod"/>
            </a:pPr>
            <a:r>
              <a:rPr lang="en-US" dirty="0">
                <a:solidFill>
                  <a:schemeClr val="tx1">
                    <a:lumMod val="95000"/>
                  </a:schemeClr>
                </a:solidFill>
              </a:rPr>
              <a:t>Practice with designing Turing Machines for simple problems.</a:t>
            </a:r>
          </a:p>
        </p:txBody>
      </p:sp>
    </p:spTree>
    <p:extLst>
      <p:ext uri="{BB962C8B-B14F-4D97-AF65-F5344CB8AC3E}">
        <p14:creationId xmlns:p14="http://schemas.microsoft.com/office/powerpoint/2010/main" val="386595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Introducing The Turing Machine</a:t>
            </a:r>
          </a:p>
        </p:txBody>
      </p:sp>
    </p:spTree>
    <p:extLst>
      <p:ext uri="{BB962C8B-B14F-4D97-AF65-F5344CB8AC3E}">
        <p14:creationId xmlns:p14="http://schemas.microsoft.com/office/powerpoint/2010/main" val="163234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What is a Turing Machine?</a:t>
            </a:r>
          </a:p>
        </p:txBody>
      </p:sp>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7827045" y="5826510"/>
            <a:ext cx="2931736" cy="921582"/>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95000"/>
                  </a:schemeClr>
                </a:solidFill>
              </a:rPr>
              <a:t>This </a:t>
            </a:r>
            <a:r>
              <a:rPr lang="en-US" sz="2000" b="1" i="1" u="sng" dirty="0">
                <a:solidFill>
                  <a:schemeClr val="tx1">
                    <a:lumMod val="95000"/>
                  </a:schemeClr>
                </a:solidFill>
              </a:rPr>
              <a:t>tape</a:t>
            </a:r>
            <a:r>
              <a:rPr lang="en-US" sz="2000" dirty="0">
                <a:solidFill>
                  <a:schemeClr val="tx1">
                    <a:lumMod val="95000"/>
                  </a:schemeClr>
                </a:solidFill>
              </a:rPr>
              <a:t> contains the input when execution begins.</a:t>
            </a:r>
          </a:p>
        </p:txBody>
      </p:sp>
      <p:pic>
        <p:nvPicPr>
          <p:cNvPr id="8" name="Picture 7">
            <a:extLst>
              <a:ext uri="{FF2B5EF4-FFF2-40B4-BE49-F238E27FC236}">
                <a16:creationId xmlns:a16="http://schemas.microsoft.com/office/drawing/2014/main" id="{C8CDA33A-39F2-B649-B76A-3578F24C87E6}"/>
              </a:ext>
            </a:extLst>
          </p:cNvPr>
          <p:cNvPicPr>
            <a:picLocks noChangeAspect="1"/>
          </p:cNvPicPr>
          <p:nvPr/>
        </p:nvPicPr>
        <p:blipFill>
          <a:blip r:embed="rId2"/>
          <a:stretch>
            <a:fillRect/>
          </a:stretch>
        </p:blipFill>
        <p:spPr>
          <a:xfrm>
            <a:off x="2895910" y="2869161"/>
            <a:ext cx="6397003" cy="1842246"/>
          </a:xfrm>
          <a:prstGeom prst="rect">
            <a:avLst/>
          </a:prstGeom>
        </p:spPr>
      </p:pic>
      <p:cxnSp>
        <p:nvCxnSpPr>
          <p:cNvPr id="9" name="Straight Connector 8">
            <a:extLst>
              <a:ext uri="{FF2B5EF4-FFF2-40B4-BE49-F238E27FC236}">
                <a16:creationId xmlns:a16="http://schemas.microsoft.com/office/drawing/2014/main" id="{5A81ADCB-668C-4547-801E-8B6A4821EBC7}"/>
              </a:ext>
            </a:extLst>
          </p:cNvPr>
          <p:cNvCxnSpPr>
            <a:cxnSpLocks/>
          </p:cNvCxnSpPr>
          <p:nvPr/>
        </p:nvCxnSpPr>
        <p:spPr>
          <a:xfrm flipH="1" flipV="1">
            <a:off x="7936992" y="4818888"/>
            <a:ext cx="886497" cy="100762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34148B6-14EF-B244-905F-731CCEDDC78C}"/>
              </a:ext>
            </a:extLst>
          </p:cNvPr>
          <p:cNvSpPr txBox="1">
            <a:spLocks/>
          </p:cNvSpPr>
          <p:nvPr/>
        </p:nvSpPr>
        <p:spPr>
          <a:xfrm>
            <a:off x="1141413" y="1197022"/>
            <a:ext cx="2931736" cy="921582"/>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95000"/>
                  </a:schemeClr>
                </a:solidFill>
              </a:rPr>
              <a:t>This </a:t>
            </a:r>
            <a:r>
              <a:rPr lang="en-US" sz="2000" b="1" i="1" u="sng" dirty="0">
                <a:solidFill>
                  <a:schemeClr val="tx1">
                    <a:lumMod val="95000"/>
                  </a:schemeClr>
                </a:solidFill>
              </a:rPr>
              <a:t>control</a:t>
            </a:r>
            <a:r>
              <a:rPr lang="en-US" sz="2000" dirty="0">
                <a:solidFill>
                  <a:schemeClr val="tx1">
                    <a:lumMod val="95000"/>
                  </a:schemeClr>
                </a:solidFill>
              </a:rPr>
              <a:t> is a traditional DFA, except the accept/reject states take effect immediately.</a:t>
            </a:r>
          </a:p>
        </p:txBody>
      </p:sp>
      <p:cxnSp>
        <p:nvCxnSpPr>
          <p:cNvPr id="14" name="Straight Connector 13">
            <a:extLst>
              <a:ext uri="{FF2B5EF4-FFF2-40B4-BE49-F238E27FC236}">
                <a16:creationId xmlns:a16="http://schemas.microsoft.com/office/drawing/2014/main" id="{1B8C9D23-5DAE-DD47-A4A1-EB0823ACBBB3}"/>
              </a:ext>
            </a:extLst>
          </p:cNvPr>
          <p:cNvCxnSpPr>
            <a:cxnSpLocks/>
            <a:endCxn id="12" idx="2"/>
          </p:cNvCxnSpPr>
          <p:nvPr/>
        </p:nvCxnSpPr>
        <p:spPr>
          <a:xfrm flipH="1" flipV="1">
            <a:off x="2607281" y="2118604"/>
            <a:ext cx="931447" cy="64288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4259EBC9-04A2-ED4E-9BA9-E85BC2BFA12E}"/>
              </a:ext>
            </a:extLst>
          </p:cNvPr>
          <p:cNvSpPr txBox="1">
            <a:spLocks/>
          </p:cNvSpPr>
          <p:nvPr/>
        </p:nvSpPr>
        <p:spPr>
          <a:xfrm>
            <a:off x="6743636" y="1396788"/>
            <a:ext cx="4677219" cy="921582"/>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95000"/>
                  </a:schemeClr>
                </a:solidFill>
              </a:rPr>
              <a:t>The arrow here represents the </a:t>
            </a:r>
            <a:r>
              <a:rPr lang="en-US" sz="2000" b="1" i="1" u="sng" dirty="0">
                <a:solidFill>
                  <a:schemeClr val="tx1">
                    <a:lumMod val="95000"/>
                  </a:schemeClr>
                </a:solidFill>
              </a:rPr>
              <a:t>head</a:t>
            </a:r>
            <a:r>
              <a:rPr lang="en-US" sz="2000" dirty="0">
                <a:solidFill>
                  <a:schemeClr val="tx1">
                    <a:lumMod val="95000"/>
                  </a:schemeClr>
                </a:solidFill>
              </a:rPr>
              <a:t> of the machine. It can move left and right and also read/write the symbol at that position.</a:t>
            </a:r>
          </a:p>
        </p:txBody>
      </p:sp>
      <p:cxnSp>
        <p:nvCxnSpPr>
          <p:cNvPr id="19" name="Straight Connector 18">
            <a:extLst>
              <a:ext uri="{FF2B5EF4-FFF2-40B4-BE49-F238E27FC236}">
                <a16:creationId xmlns:a16="http://schemas.microsoft.com/office/drawing/2014/main" id="{70E96878-1B01-4342-B9B2-9093F549B773}"/>
              </a:ext>
            </a:extLst>
          </p:cNvPr>
          <p:cNvCxnSpPr>
            <a:cxnSpLocks/>
          </p:cNvCxnSpPr>
          <p:nvPr/>
        </p:nvCxnSpPr>
        <p:spPr>
          <a:xfrm flipV="1">
            <a:off x="5852160" y="2118604"/>
            <a:ext cx="1691640" cy="64288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95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Example Turing Machine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349059"/>
                <a:ext cx="9905999" cy="1089328"/>
              </a:xfrm>
              <a:solidFill>
                <a:schemeClr val="tx1">
                  <a:lumMod val="95000"/>
                </a:schemeClr>
              </a:solidFill>
            </p:spPr>
            <p:txBody>
              <a:bodyPr/>
              <a:lstStyle/>
              <a:p>
                <a:pPr marL="0" indent="0">
                  <a:buNone/>
                </a:pPr>
                <a:r>
                  <a:rPr lang="en-US" dirty="0">
                    <a:solidFill>
                      <a:schemeClr val="bg1"/>
                    </a:solidFill>
                  </a:rPr>
                  <a:t>Let’s design a Turing Machine to recognize the following language:</a:t>
                </a:r>
                <a:br>
                  <a:rPr lang="en-US" dirty="0">
                    <a:solidFill>
                      <a:schemeClr val="bg1"/>
                    </a:solidFill>
                  </a:rPr>
                </a:b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𝐵</m:t>
                      </m:r>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𝑤</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𝑤</m:t>
                          </m:r>
                          <m:r>
                            <a:rPr lang="en-US" b="0" i="1" smtClean="0">
                              <a:solidFill>
                                <a:schemeClr val="bg1"/>
                              </a:solidFill>
                              <a:latin typeface="Cambria Math" panose="02040503050406030204" pitchFamily="18" charset="0"/>
                            </a:rPr>
                            <m:t> </m:t>
                          </m:r>
                        </m:e>
                      </m:d>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𝑤</m:t>
                      </m:r>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d>
                            <m:dPr>
                              <m:begChr m:val="{"/>
                              <m:endChr m:val="}"/>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0,1</m:t>
                              </m:r>
                            </m:e>
                          </m:d>
                        </m:e>
                        <m:sup>
                          <m:r>
                            <a:rPr lang="en-US" b="0" i="1" smtClean="0">
                              <a:solidFill>
                                <a:schemeClr val="bg1"/>
                              </a:solidFill>
                              <a:latin typeface="Cambria Math" panose="02040503050406030204" pitchFamily="18" charset="0"/>
                            </a:rPr>
                            <m:t>∗</m:t>
                          </m:r>
                        </m:sup>
                      </m:sSup>
                      <m:r>
                        <a:rPr lang="en-US"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14278F5F-F936-6145-9FF8-704886F1A386}"/>
                  </a:ext>
                </a:extLst>
              </p:cNvPr>
              <p:cNvSpPr>
                <a:spLocks noGrp="1" noRot="1" noChangeAspect="1" noMove="1" noResize="1" noEditPoints="1" noAdjustHandles="1" noChangeArrowheads="1" noChangeShapeType="1" noTextEdit="1"/>
              </p:cNvSpPr>
              <p:nvPr>
                <p:ph idx="1"/>
              </p:nvPr>
            </p:nvSpPr>
            <p:spPr>
              <a:xfrm>
                <a:off x="1141412" y="1349059"/>
                <a:ext cx="9905999" cy="1089328"/>
              </a:xfrm>
              <a:blipFill>
                <a:blip r:embed="rId2"/>
                <a:stretch>
                  <a:fillRect l="-896"/>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2" y="2888722"/>
            <a:ext cx="9905999" cy="2369078"/>
          </a:xfrm>
          <a:prstGeom prst="rect">
            <a:avLst/>
          </a:prstGeom>
          <a:no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lumMod val="95000"/>
                  </a:schemeClr>
                </a:solidFill>
              </a:rPr>
              <a:t>Any ideas on how we might do this?</a:t>
            </a:r>
          </a:p>
          <a:p>
            <a:pPr marL="0" indent="0" algn="ctr">
              <a:buFont typeface="Arial" panose="020B0604020202020204" pitchFamily="34" charset="0"/>
              <a:buNone/>
            </a:pPr>
            <a:endParaRPr lang="en-US" dirty="0">
              <a:solidFill>
                <a:schemeClr val="tx1">
                  <a:lumMod val="95000"/>
                </a:schemeClr>
              </a:solidFill>
            </a:endParaRPr>
          </a:p>
          <a:p>
            <a:pPr marL="0" indent="0" algn="ctr">
              <a:buFont typeface="Arial" panose="020B0604020202020204" pitchFamily="34" charset="0"/>
              <a:buNone/>
            </a:pPr>
            <a:r>
              <a:rPr lang="en-US" dirty="0">
                <a:solidFill>
                  <a:schemeClr val="tx1">
                    <a:lumMod val="95000"/>
                  </a:schemeClr>
                </a:solidFill>
              </a:rPr>
              <a:t>Remember that the proposed string is written on the tape at the beginning of execution, and the head of the tape begins at index 0</a:t>
            </a:r>
          </a:p>
        </p:txBody>
      </p:sp>
    </p:spTree>
    <p:extLst>
      <p:ext uri="{BB962C8B-B14F-4D97-AF65-F5344CB8AC3E}">
        <p14:creationId xmlns:p14="http://schemas.microsoft.com/office/powerpoint/2010/main" val="262812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Example Turing Machine</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1AB4AE0-9143-C34D-B965-4033C921D6B5}"/>
                  </a:ext>
                </a:extLst>
              </p:cNvPr>
              <p:cNvSpPr txBox="1">
                <a:spLocks/>
              </p:cNvSpPr>
              <p:nvPr/>
            </p:nvSpPr>
            <p:spPr>
              <a:xfrm>
                <a:off x="1141413" y="2459736"/>
                <a:ext cx="5003356" cy="3973438"/>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95000"/>
                      </a:schemeClr>
                    </a:solidFill>
                  </a:rPr>
                  <a:t>Machine </a:t>
                </a:r>
                <a14:m>
                  <m:oMath xmlns:m="http://schemas.openxmlformats.org/officeDocument/2006/math">
                    <m:sSub>
                      <m:sSubPr>
                        <m:ctrlPr>
                          <a:rPr lang="en-US" b="0" i="1" smtClean="0">
                            <a:solidFill>
                              <a:schemeClr val="tx1">
                                <a:lumMod val="95000"/>
                              </a:schemeClr>
                            </a:solidFill>
                            <a:latin typeface="Cambria Math" panose="02040503050406030204" pitchFamily="18" charset="0"/>
                          </a:rPr>
                        </m:ctrlPr>
                      </m:sSubPr>
                      <m:e>
                        <m:r>
                          <a:rPr lang="en-US" b="0" i="1" smtClean="0">
                            <a:solidFill>
                              <a:schemeClr val="tx1">
                                <a:lumMod val="95000"/>
                              </a:schemeClr>
                            </a:solidFill>
                            <a:latin typeface="Cambria Math" panose="02040503050406030204" pitchFamily="18" charset="0"/>
                          </a:rPr>
                          <m:t>𝑀</m:t>
                        </m:r>
                      </m:e>
                      <m:sub>
                        <m:r>
                          <a:rPr lang="en-US" b="0" i="1" smtClean="0">
                            <a:solidFill>
                              <a:schemeClr val="tx1">
                                <a:lumMod val="95000"/>
                              </a:schemeClr>
                            </a:solidFill>
                            <a:latin typeface="Cambria Math" panose="02040503050406030204" pitchFamily="18" charset="0"/>
                          </a:rPr>
                          <m:t>1</m:t>
                        </m:r>
                      </m:sub>
                    </m:sSub>
                  </m:oMath>
                </a14:m>
                <a:r>
                  <a:rPr lang="en-US" dirty="0">
                    <a:solidFill>
                      <a:schemeClr val="tx1">
                        <a:lumMod val="95000"/>
                      </a:schemeClr>
                    </a:solidFill>
                  </a:rPr>
                  <a:t> will do the following:</a:t>
                </a:r>
              </a:p>
              <a:p>
                <a:pPr marL="457200" indent="-457200">
                  <a:buFont typeface="Arial" panose="020B0604020202020204" pitchFamily="34" charset="0"/>
                  <a:buAutoNum type="arabicPeriod"/>
                </a:pPr>
                <a:r>
                  <a:rPr lang="en-US" dirty="0">
                    <a:solidFill>
                      <a:schemeClr val="tx1">
                        <a:lumMod val="95000"/>
                      </a:schemeClr>
                    </a:solidFill>
                  </a:rPr>
                  <a:t>Zig-zag across the tape to corresponding positions on either side of the # symbol to check whether these positions contain the same symbol. If they do not or no # is found, </a:t>
                </a:r>
                <a:r>
                  <a:rPr lang="en-US" b="1" i="1" u="sng" dirty="0">
                    <a:solidFill>
                      <a:schemeClr val="tx1">
                        <a:lumMod val="95000"/>
                      </a:schemeClr>
                    </a:solidFill>
                  </a:rPr>
                  <a:t>reject</a:t>
                </a:r>
                <a:r>
                  <a:rPr lang="en-US" dirty="0">
                    <a:solidFill>
                      <a:schemeClr val="tx1">
                        <a:lumMod val="95000"/>
                      </a:schemeClr>
                    </a:solidFill>
                  </a:rPr>
                  <a:t>.</a:t>
                </a:r>
              </a:p>
              <a:p>
                <a:pPr marL="457200" indent="-457200">
                  <a:buFont typeface="Arial" panose="020B0604020202020204" pitchFamily="34" charset="0"/>
                  <a:buAutoNum type="arabicPeriod"/>
                </a:pPr>
                <a:r>
                  <a:rPr lang="en-US" dirty="0">
                    <a:solidFill>
                      <a:schemeClr val="tx1">
                        <a:lumMod val="95000"/>
                      </a:schemeClr>
                    </a:solidFill>
                  </a:rPr>
                  <a:t>When all symbols to the left of the # have been crossed off, check for any remaining symbols to the right of the #. If any exists, </a:t>
                </a:r>
                <a:r>
                  <a:rPr lang="en-US" b="1" i="1" u="sng" dirty="0">
                    <a:solidFill>
                      <a:schemeClr val="tx1">
                        <a:lumMod val="95000"/>
                      </a:schemeClr>
                    </a:solidFill>
                  </a:rPr>
                  <a:t>reject</a:t>
                </a:r>
                <a:r>
                  <a:rPr lang="en-US" dirty="0">
                    <a:solidFill>
                      <a:schemeClr val="tx1">
                        <a:lumMod val="95000"/>
                      </a:schemeClr>
                    </a:solidFill>
                  </a:rPr>
                  <a:t> otherwise </a:t>
                </a:r>
                <a:r>
                  <a:rPr lang="en-US" b="1" i="1" u="sng" dirty="0">
                    <a:solidFill>
                      <a:schemeClr val="tx1">
                        <a:lumMod val="95000"/>
                      </a:schemeClr>
                    </a:solidFill>
                  </a:rPr>
                  <a:t>accept</a:t>
                </a:r>
                <a:r>
                  <a:rPr lang="en-US" dirty="0">
                    <a:solidFill>
                      <a:schemeClr val="tx1">
                        <a:lumMod val="95000"/>
                      </a:schemeClr>
                    </a:solidFill>
                  </a:rPr>
                  <a:t>.</a:t>
                </a:r>
              </a:p>
            </p:txBody>
          </p:sp>
        </mc:Choice>
        <mc:Fallback xmlns="">
          <p:sp>
            <p:nvSpPr>
              <p:cNvPr id="6" name="Content Placeholder 2">
                <a:extLst>
                  <a:ext uri="{FF2B5EF4-FFF2-40B4-BE49-F238E27FC236}">
                    <a16:creationId xmlns:a16="http://schemas.microsoft.com/office/drawing/2014/main" id="{D1AB4AE0-9143-C34D-B965-4033C921D6B5}"/>
                  </a:ext>
                </a:extLst>
              </p:cNvPr>
              <p:cNvSpPr txBox="1">
                <a:spLocks noRot="1" noChangeAspect="1" noMove="1" noResize="1" noEditPoints="1" noAdjustHandles="1" noChangeArrowheads="1" noChangeShapeType="1" noTextEdit="1"/>
              </p:cNvSpPr>
              <p:nvPr/>
            </p:nvSpPr>
            <p:spPr>
              <a:xfrm>
                <a:off x="1141413" y="2459736"/>
                <a:ext cx="5003356" cy="3973438"/>
              </a:xfrm>
              <a:prstGeom prst="rect">
                <a:avLst/>
              </a:prstGeom>
              <a:blipFill>
                <a:blip r:embed="rId2"/>
                <a:stretch>
                  <a:fillRect l="-1519" t="-318" r="-10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5751B16-1ACE-B94B-85C7-6F96DDAC8D0A}"/>
                  </a:ext>
                </a:extLst>
              </p:cNvPr>
              <p:cNvSpPr txBox="1">
                <a:spLocks/>
              </p:cNvSpPr>
              <p:nvPr/>
            </p:nvSpPr>
            <p:spPr>
              <a:xfrm>
                <a:off x="1141412" y="1056451"/>
                <a:ext cx="9905999" cy="1089328"/>
              </a:xfrm>
              <a:prstGeom prst="rect">
                <a:avLst/>
              </a:prstGeom>
              <a:solidFill>
                <a:schemeClr val="tx1">
                  <a:lumMod val="95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Let’s design a Turing Machine to recognize the following language:</a:t>
                </a:r>
                <a:br>
                  <a:rPr lang="en-US" dirty="0">
                    <a:solidFill>
                      <a:schemeClr val="bg1"/>
                    </a:solidFill>
                  </a:rPr>
                </a:b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𝐵</m:t>
                      </m:r>
                      <m:r>
                        <a:rPr lang="en-US" i="1" smtClean="0">
                          <a:solidFill>
                            <a:schemeClr val="bg1"/>
                          </a:solidFill>
                          <a:latin typeface="Cambria Math" panose="02040503050406030204" pitchFamily="18" charset="0"/>
                        </a:rPr>
                        <m:t>=</m:t>
                      </m:r>
                      <m:d>
                        <m:dPr>
                          <m:begChr m:val="{"/>
                          <m:endChr m:val="|"/>
                          <m:ctrlPr>
                            <a:rPr lang="en-US" i="1" smtClean="0">
                              <a:solidFill>
                                <a:schemeClr val="bg1"/>
                              </a:solidFill>
                              <a:latin typeface="Cambria Math" panose="02040503050406030204" pitchFamily="18" charset="0"/>
                            </a:rPr>
                          </m:ctrlPr>
                        </m:dPr>
                        <m:e>
                          <m:r>
                            <a:rPr lang="en-US" i="1" smtClean="0">
                              <a:solidFill>
                                <a:schemeClr val="bg1"/>
                              </a:solidFill>
                              <a:latin typeface="Cambria Math" panose="02040503050406030204" pitchFamily="18" charset="0"/>
                            </a:rPr>
                            <m:t>𝑤</m:t>
                          </m:r>
                          <m:r>
                            <a:rPr lang="en-US"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𝑤</m:t>
                          </m:r>
                          <m:r>
                            <a:rPr lang="en-US" i="1" smtClean="0">
                              <a:solidFill>
                                <a:schemeClr val="bg1"/>
                              </a:solidFill>
                              <a:latin typeface="Cambria Math" panose="02040503050406030204" pitchFamily="18" charset="0"/>
                            </a:rPr>
                            <m:t> </m:t>
                          </m:r>
                        </m:e>
                      </m:d>
                      <m:r>
                        <a:rPr lang="en-US" i="1" smtClean="0">
                          <a:solidFill>
                            <a:schemeClr val="bg1"/>
                          </a:solidFill>
                          <a:latin typeface="Cambria Math" panose="02040503050406030204" pitchFamily="18" charset="0"/>
                        </a:rPr>
                        <m:t> </m:t>
                      </m:r>
                      <m:r>
                        <a:rPr lang="en-US" i="1" smtClean="0">
                          <a:solidFill>
                            <a:schemeClr val="bg1"/>
                          </a:solidFill>
                          <a:latin typeface="Cambria Math" panose="02040503050406030204" pitchFamily="18" charset="0"/>
                        </a:rPr>
                        <m:t>𝑤</m:t>
                      </m:r>
                      <m:r>
                        <a:rPr lang="en-US" i="1" smtClean="0">
                          <a:solidFill>
                            <a:schemeClr val="bg1"/>
                          </a:solidFill>
                          <a:latin typeface="Cambria Math" panose="02040503050406030204" pitchFamily="18" charset="0"/>
                        </a:rPr>
                        <m:t>∈</m:t>
                      </m:r>
                      <m:sSup>
                        <m:sSupPr>
                          <m:ctrlPr>
                            <a:rPr lang="en-US" i="1" smtClean="0">
                              <a:solidFill>
                                <a:schemeClr val="bg1"/>
                              </a:solidFill>
                              <a:latin typeface="Cambria Math" panose="02040503050406030204" pitchFamily="18" charset="0"/>
                            </a:rPr>
                          </m:ctrlPr>
                        </m:sSupPr>
                        <m:e>
                          <m:d>
                            <m:dPr>
                              <m:begChr m:val="{"/>
                              <m:endChr m:val="}"/>
                              <m:ctrlPr>
                                <a:rPr lang="en-US" i="1" smtClean="0">
                                  <a:solidFill>
                                    <a:schemeClr val="bg1"/>
                                  </a:solidFill>
                                  <a:latin typeface="Cambria Math" panose="02040503050406030204" pitchFamily="18" charset="0"/>
                                </a:rPr>
                              </m:ctrlPr>
                            </m:dPr>
                            <m:e>
                              <m:r>
                                <a:rPr lang="en-US" i="1" smtClean="0">
                                  <a:solidFill>
                                    <a:schemeClr val="bg1"/>
                                  </a:solidFill>
                                  <a:latin typeface="Cambria Math" panose="02040503050406030204" pitchFamily="18" charset="0"/>
                                </a:rPr>
                                <m:t>0,1</m:t>
                              </m:r>
                            </m:e>
                          </m:d>
                        </m:e>
                        <m:sup>
                          <m:r>
                            <a:rPr lang="en-US" i="1" smtClean="0">
                              <a:solidFill>
                                <a:schemeClr val="bg1"/>
                              </a:solidFill>
                              <a:latin typeface="Cambria Math" panose="02040503050406030204" pitchFamily="18" charset="0"/>
                            </a:rPr>
                            <m:t>∗</m:t>
                          </m:r>
                        </m:sup>
                      </m:sSup>
                      <m:r>
                        <a:rPr lang="en-US"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8" name="Content Placeholder 2">
                <a:extLst>
                  <a:ext uri="{FF2B5EF4-FFF2-40B4-BE49-F238E27FC236}">
                    <a16:creationId xmlns:a16="http://schemas.microsoft.com/office/drawing/2014/main" id="{D5751B16-1ACE-B94B-85C7-6F96DDAC8D0A}"/>
                  </a:ext>
                </a:extLst>
              </p:cNvPr>
              <p:cNvSpPr txBox="1">
                <a:spLocks noRot="1" noChangeAspect="1" noMove="1" noResize="1" noEditPoints="1" noAdjustHandles="1" noChangeArrowheads="1" noChangeShapeType="1" noTextEdit="1"/>
              </p:cNvSpPr>
              <p:nvPr/>
            </p:nvSpPr>
            <p:spPr>
              <a:xfrm>
                <a:off x="1141412" y="1056451"/>
                <a:ext cx="9905999" cy="1089328"/>
              </a:xfrm>
              <a:prstGeom prst="rect">
                <a:avLst/>
              </a:prstGeom>
              <a:blipFill>
                <a:blip r:embed="rId3"/>
                <a:stretch>
                  <a:fillRect l="-89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8B722412-98B9-0F4B-AD67-2CEAEE502C91}"/>
              </a:ext>
            </a:extLst>
          </p:cNvPr>
          <p:cNvPicPr>
            <a:picLocks noChangeAspect="1"/>
          </p:cNvPicPr>
          <p:nvPr/>
        </p:nvPicPr>
        <p:blipFill>
          <a:blip r:embed="rId4"/>
          <a:stretch>
            <a:fillRect/>
          </a:stretch>
        </p:blipFill>
        <p:spPr>
          <a:xfrm>
            <a:off x="6337402" y="2542032"/>
            <a:ext cx="4710009" cy="3613404"/>
          </a:xfrm>
          <a:prstGeom prst="rect">
            <a:avLst/>
          </a:prstGeom>
        </p:spPr>
      </p:pic>
    </p:spTree>
    <p:extLst>
      <p:ext uri="{BB962C8B-B14F-4D97-AF65-F5344CB8AC3E}">
        <p14:creationId xmlns:p14="http://schemas.microsoft.com/office/powerpoint/2010/main" val="3017794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56156</TotalTime>
  <Words>3742</Words>
  <Application>Microsoft Macintosh PowerPoint</Application>
  <PresentationFormat>Widescreen</PresentationFormat>
  <Paragraphs>335</Paragraphs>
  <Slides>53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Cambria Math</vt:lpstr>
      <vt:lpstr>Trebuchet MS</vt:lpstr>
      <vt:lpstr>Tw Cen MT</vt:lpstr>
      <vt:lpstr>Wingdings</vt:lpstr>
      <vt:lpstr>Circuit</vt:lpstr>
      <vt:lpstr>Turing Machines</vt:lpstr>
      <vt:lpstr>Goals!</vt:lpstr>
      <vt:lpstr>Part 1: Reminder of where we are / Chomsky Hierarchy</vt:lpstr>
      <vt:lpstr>Overview of Theory of Computation</vt:lpstr>
      <vt:lpstr>What is a Turing Machine?</vt:lpstr>
      <vt:lpstr>Introducing The Turing Machine</vt:lpstr>
      <vt:lpstr>What is a Turing Machine?</vt:lpstr>
      <vt:lpstr>Example Turing Machine</vt:lpstr>
      <vt:lpstr>Example Turing Machine</vt:lpstr>
      <vt:lpstr>Formal Definition of TM</vt:lpstr>
      <vt:lpstr>Transition Function</vt:lpstr>
      <vt:lpstr>Example Turing Machine</vt:lpstr>
      <vt:lpstr>Configurations of A TM</vt:lpstr>
      <vt:lpstr>Recognizing VS Deciding</vt:lpstr>
      <vt:lpstr>Recognizing VS Deciding</vt:lpstr>
      <vt:lpstr>Recognizing VS Deciding</vt:lpstr>
      <vt:lpstr>Examples: Designing Turing Machines</vt:lpstr>
      <vt:lpstr>Practice 1: Design a TM</vt:lpstr>
      <vt:lpstr>Practice 1: Design a TM</vt:lpstr>
      <vt:lpstr>Practice 1: Design a TM</vt:lpstr>
      <vt:lpstr>Practice 1: Design a TM</vt:lpstr>
      <vt:lpstr>Example 2!!</vt:lpstr>
      <vt:lpstr>Example 2!!</vt:lpstr>
      <vt:lpstr>Example 3!!</vt:lpstr>
      <vt:lpstr>Example 3!!</vt:lpstr>
      <vt:lpstr>tracking loops!!</vt:lpstr>
      <vt:lpstr>Comparing Characters</vt:lpstr>
      <vt:lpstr>Example 3!!</vt:lpstr>
      <vt:lpstr>Turing Machine Variants</vt:lpstr>
      <vt:lpstr>Motivating Question</vt:lpstr>
      <vt:lpstr>MultiTape Turing Machine</vt:lpstr>
      <vt:lpstr>MultiTape Turing Machine</vt:lpstr>
      <vt:lpstr>MultiTape Turing Machine</vt:lpstr>
      <vt:lpstr>MultiTape Turing Machine</vt:lpstr>
      <vt:lpstr>MultiTape Turing Machine</vt:lpstr>
      <vt:lpstr>MultiTape Turing Machine</vt:lpstr>
      <vt:lpstr>Non-Deterministic Turing Machines (NTM)</vt:lpstr>
      <vt:lpstr>NTM versus DTM</vt:lpstr>
      <vt:lpstr>NTM versus DTM</vt:lpstr>
      <vt:lpstr>NTM versus DTM</vt:lpstr>
      <vt:lpstr>NTM versus DTM</vt:lpstr>
      <vt:lpstr>NTM versus DTM</vt:lpstr>
      <vt:lpstr>NTM versus DTM</vt:lpstr>
      <vt:lpstr>Last Conclusion</vt:lpstr>
      <vt:lpstr>The Definition of An Algorithm</vt:lpstr>
      <vt:lpstr>Short Discussion</vt:lpstr>
      <vt:lpstr>Hilbert’s Problems</vt:lpstr>
      <vt:lpstr>Hilbert’s Problems</vt:lpstr>
      <vt:lpstr>The Church-Turing Thesis</vt:lpstr>
      <vt:lpstr>Finding Polynomial Roots is Recognizable</vt:lpstr>
      <vt:lpstr>Finding Polynomial Roots is Recognizable</vt:lpstr>
      <vt:lpstr>Finding Polynomial Roots is Recognizable</vt:lpstr>
      <vt:lpstr>What did we learn in this deck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Mark Floryan</cp:lastModifiedBy>
  <cp:revision>320</cp:revision>
  <dcterms:created xsi:type="dcterms:W3CDTF">2023-02-24T14:15:53Z</dcterms:created>
  <dcterms:modified xsi:type="dcterms:W3CDTF">2024-10-22T14:56:41Z</dcterms:modified>
</cp:coreProperties>
</file>