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06" r:id="rId1"/>
  </p:sldMasterIdLst>
  <p:notesMasterIdLst>
    <p:notesMasterId r:id="rId59"/>
  </p:notesMasterIdLst>
  <p:sldIdLst>
    <p:sldId id="256" r:id="rId2"/>
    <p:sldId id="272" r:id="rId3"/>
    <p:sldId id="258" r:id="rId4"/>
    <p:sldId id="367" r:id="rId5"/>
    <p:sldId id="459" r:id="rId6"/>
    <p:sldId id="460" r:id="rId7"/>
    <p:sldId id="362" r:id="rId8"/>
    <p:sldId id="363" r:id="rId9"/>
    <p:sldId id="513" r:id="rId10"/>
    <p:sldId id="514" r:id="rId11"/>
    <p:sldId id="461" r:id="rId12"/>
    <p:sldId id="480" r:id="rId13"/>
    <p:sldId id="462" r:id="rId14"/>
    <p:sldId id="481" r:id="rId15"/>
    <p:sldId id="463" r:id="rId16"/>
    <p:sldId id="482" r:id="rId17"/>
    <p:sldId id="465" r:id="rId18"/>
    <p:sldId id="483" r:id="rId19"/>
    <p:sldId id="360" r:id="rId20"/>
    <p:sldId id="468" r:id="rId21"/>
    <p:sldId id="469" r:id="rId22"/>
    <p:sldId id="512" r:id="rId23"/>
    <p:sldId id="484" r:id="rId24"/>
    <p:sldId id="487" r:id="rId25"/>
    <p:sldId id="470" r:id="rId26"/>
    <p:sldId id="486" r:id="rId27"/>
    <p:sldId id="467" r:id="rId28"/>
    <p:sldId id="474" r:id="rId29"/>
    <p:sldId id="489" r:id="rId30"/>
    <p:sldId id="491" r:id="rId31"/>
    <p:sldId id="492" r:id="rId32"/>
    <p:sldId id="493" r:id="rId33"/>
    <p:sldId id="490" r:id="rId34"/>
    <p:sldId id="494" r:id="rId35"/>
    <p:sldId id="495" r:id="rId36"/>
    <p:sldId id="496" r:id="rId37"/>
    <p:sldId id="497" r:id="rId38"/>
    <p:sldId id="498" r:id="rId39"/>
    <p:sldId id="499" r:id="rId40"/>
    <p:sldId id="500" r:id="rId41"/>
    <p:sldId id="501" r:id="rId42"/>
    <p:sldId id="502" r:id="rId43"/>
    <p:sldId id="503" r:id="rId44"/>
    <p:sldId id="475" r:id="rId45"/>
    <p:sldId id="476" r:id="rId46"/>
    <p:sldId id="477" r:id="rId47"/>
    <p:sldId id="505" r:id="rId48"/>
    <p:sldId id="506" r:id="rId49"/>
    <p:sldId id="507" r:id="rId50"/>
    <p:sldId id="508" r:id="rId51"/>
    <p:sldId id="509" r:id="rId52"/>
    <p:sldId id="510" r:id="rId53"/>
    <p:sldId id="488" r:id="rId54"/>
    <p:sldId id="471" r:id="rId55"/>
    <p:sldId id="504" r:id="rId56"/>
    <p:sldId id="473" r:id="rId57"/>
    <p:sldId id="458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69"/>
    <p:restoredTop sz="94693"/>
  </p:normalViewPr>
  <p:slideViewPr>
    <p:cSldViewPr snapToGrid="0" snapToObjects="1">
      <p:cViewPr varScale="1">
        <p:scale>
          <a:sx n="108" d="100"/>
          <a:sy n="108" d="100"/>
        </p:scale>
        <p:origin x="224" y="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B45307-6ED4-B142-BD64-10F739779302}" type="datetimeFigureOut">
              <a:rPr lang="en-US" smtClean="0"/>
              <a:t>10/22/24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BDE956-AECE-4A49-8BC2-51A8C013B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78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BDE956-AECE-4A49-8BC2-51A8C013B7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457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EC4347D3-4C9A-C240-8F14-750059DFEEB0}" type="datetimeFigureOut">
              <a:rPr lang="en-US" smtClean="0"/>
              <a:t>10/22/24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344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10/22/24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379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10/22/24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180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10/22/24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3387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10/22/24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959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10/22/24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966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10/22/24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744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10/22/24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7678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10/22/24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53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10/22/24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00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10/22/24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79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10/22/24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3075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10/22/24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7207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10/22/24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116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10/22/24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301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10/22/24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5031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10/22/24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55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347D3-4C9A-C240-8F14-750059DFEEB0}" type="datetimeFigureOut">
              <a:rPr lang="en-US" smtClean="0"/>
              <a:t>10/22/24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2601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  <p:sldLayoutId id="2147484018" r:id="rId12"/>
    <p:sldLayoutId id="2147484019" r:id="rId13"/>
    <p:sldLayoutId id="2147484020" r:id="rId14"/>
    <p:sldLayoutId id="2147484021" r:id="rId15"/>
    <p:sldLayoutId id="2147484022" r:id="rId16"/>
    <p:sldLayoutId id="214748402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0.png"/><Relationship Id="rId4" Type="http://schemas.openxmlformats.org/officeDocument/2006/relationships/image" Target="../media/image7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7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F7A2C-CECB-EA45-9A8F-28914F6ACB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Context-Free Languages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C3BA16-EE93-B74E-A27C-2B68B596BB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/>
              <a:t>Discrete Mathematics and Theory 2</a:t>
            </a:r>
            <a:br>
              <a:rPr lang="en-US" dirty="0"/>
            </a:br>
            <a:r>
              <a:rPr lang="en-US" dirty="0"/>
              <a:t>Mark Floryan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730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831CD-4A7F-974A-9587-130A8E709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34470"/>
            <a:ext cx="9905998" cy="68907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Quick Aside: Finite Automata and Regular Languages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80526C-6C30-5644-8F5B-A60ED7B16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9244" y="2410691"/>
            <a:ext cx="3923093" cy="1654315"/>
          </a:xfrm>
          <a:solidFill>
            <a:schemeClr val="tx1">
              <a:lumMod val="9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String x = “hellothere123”;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accent3"/>
                </a:solidFill>
              </a:rPr>
              <a:t>double y = 23.456;</a:t>
            </a:r>
          </a:p>
          <a:p>
            <a:pPr marL="0" indent="0">
              <a:buNone/>
            </a:pPr>
            <a:r>
              <a:rPr lang="en-US" dirty="0" err="1">
                <a:solidFill>
                  <a:schemeClr val="bg1"/>
                </a:solidFill>
              </a:rPr>
              <a:t>int</a:t>
            </a:r>
            <a:r>
              <a:rPr lang="en-US" dirty="0">
                <a:solidFill>
                  <a:schemeClr val="bg1"/>
                </a:solidFill>
              </a:rPr>
              <a:t> z = 67.8;	</a:t>
            </a:r>
            <a:r>
              <a:rPr lang="en-US" i="1" dirty="0">
                <a:solidFill>
                  <a:schemeClr val="bg1"/>
                </a:solidFill>
              </a:rPr>
              <a:t>//syntax error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AEDC762-41B0-B84F-B924-530F3542BAAD}"/>
              </a:ext>
            </a:extLst>
          </p:cNvPr>
          <p:cNvSpPr txBox="1">
            <a:spLocks/>
          </p:cNvSpPr>
          <p:nvPr/>
        </p:nvSpPr>
        <p:spPr>
          <a:xfrm>
            <a:off x="1195388" y="1254197"/>
            <a:ext cx="10270803" cy="749392"/>
          </a:xfrm>
          <a:prstGeom prst="rect">
            <a:avLst/>
          </a:prstGeom>
          <a:ln>
            <a:solidFill>
              <a:schemeClr val="tx1">
                <a:lumMod val="95000"/>
              </a:schemeClr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 i="1" u="sng" dirty="0"/>
              <a:t>Motivating Question</a:t>
            </a:r>
            <a:r>
              <a:rPr lang="en-US" sz="1800" i="1" dirty="0"/>
              <a:t>: Computational models are often of interest in the application of programming languages and compilers. Given a program, is it a valid program in the given language that does not contain any syntax errors.</a:t>
            </a:r>
            <a:endParaRPr lang="en-US" sz="18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AB717CD-E900-6F49-B0B7-A813E8258B1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1413" y="4300677"/>
                <a:ext cx="4489842" cy="1719877"/>
              </a:xfrm>
              <a:prstGeom prst="rect">
                <a:avLst/>
              </a:prstGeom>
              <a:ln>
                <a:solidFill>
                  <a:schemeClr val="accent3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800" i="1" dirty="0"/>
                  <a:t>Can even handle some entire lines of code with finite automata. declarations of double: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1800" b="0" i="1" dirty="0">
                  <a:latin typeface="Cambria Math" panose="020405030504060302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𝑑𝑜𝑢𝑏𝑙𝑒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p>
                          <m: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0−9</m:t>
                              </m:r>
                            </m:e>
                          </m:d>
                        </m:e>
                        <m:sup>
                          <m: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0−9</m:t>
                              </m:r>
                            </m:e>
                          </m:d>
                        </m:e>
                        <m:sup>
                          <m: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∪</m:t>
                      </m:r>
                      <m:sSup>
                        <m:sSup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0−9</m:t>
                              </m:r>
                            </m:e>
                          </m:d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AB717CD-E900-6F49-B0B7-A813E8258B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413" y="4300677"/>
                <a:ext cx="4489842" cy="1719877"/>
              </a:xfrm>
              <a:prstGeom prst="rect">
                <a:avLst/>
              </a:prstGeom>
              <a:blipFill>
                <a:blip r:embed="rId2"/>
                <a:stretch>
                  <a:fillRect l="-1127"/>
                </a:stretch>
              </a:blipFill>
              <a:ln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BFFF63B-00AB-6D43-8C2C-2C47EECBA12D}"/>
              </a:ext>
            </a:extLst>
          </p:cNvPr>
          <p:cNvCxnSpPr>
            <a:cxnSpLocks/>
          </p:cNvCxnSpPr>
          <p:nvPr/>
        </p:nvCxnSpPr>
        <p:spPr>
          <a:xfrm flipV="1">
            <a:off x="3530851" y="3237848"/>
            <a:ext cx="706171" cy="926334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252A648-AE14-4741-A983-12A6E9C49C12}"/>
              </a:ext>
            </a:extLst>
          </p:cNvPr>
          <p:cNvSpPr txBox="1">
            <a:spLocks/>
          </p:cNvSpPr>
          <p:nvPr/>
        </p:nvSpPr>
        <p:spPr>
          <a:xfrm>
            <a:off x="6094412" y="4579826"/>
            <a:ext cx="5177152" cy="2002043"/>
          </a:xfrm>
          <a:prstGeom prst="rect">
            <a:avLst/>
          </a:prstGeom>
          <a:ln>
            <a:solidFill>
              <a:schemeClr val="tx1">
                <a:lumMod val="95000"/>
              </a:schemeClr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i="1" dirty="0"/>
              <a:t>But in reality, code is more complicated than this. Consider:</a:t>
            </a:r>
          </a:p>
          <a:p>
            <a:pPr>
              <a:buFontTx/>
              <a:buChar char="-"/>
            </a:pPr>
            <a:r>
              <a:rPr lang="en-US" sz="1800" i="1" dirty="0"/>
              <a:t>the right side of assignment can be a bigger expression, or maybe result of an if statement.</a:t>
            </a:r>
          </a:p>
          <a:p>
            <a:pPr>
              <a:buFontTx/>
              <a:buChar char="-"/>
            </a:pPr>
            <a:r>
              <a:rPr lang="en-US" sz="1800" i="1" dirty="0"/>
              <a:t>For loops can have nothing inside or a whole set of assignments.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73766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831CD-4A7F-974A-9587-130A8E709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34470"/>
            <a:ext cx="9905998" cy="689074"/>
          </a:xfrm>
        </p:spPr>
        <p:txBody>
          <a:bodyPr/>
          <a:lstStyle/>
          <a:p>
            <a:pPr algn="ctr"/>
            <a:r>
              <a:rPr lang="en-US" dirty="0"/>
              <a:t>Example Context-Free Grammar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80526C-6C30-5644-8F5B-A60ED7B16C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33357" y="2147271"/>
                <a:ext cx="3017747" cy="2035786"/>
              </a:xfrm>
              <a:solidFill>
                <a:schemeClr val="tx1">
                  <a:lumMod val="95000"/>
                </a:schemeClr>
              </a:solidFill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V </a:t>
                </a:r>
                <a:r>
                  <a:rPr lang="en-US" dirty="0">
                    <a:solidFill>
                      <a:schemeClr val="bg1"/>
                    </a:solidFill>
                    <a:sym typeface="Wingdings" pitchFamily="2" charset="2"/>
                  </a:rPr>
                  <a:t></a:t>
                </a:r>
                <a:r>
                  <a:rPr lang="en-US" dirty="0">
                    <a:solidFill>
                      <a:schemeClr val="bg1"/>
                    </a:solidFill>
                  </a:rPr>
                  <a:t> T N = E;</a:t>
                </a:r>
                <a:br>
                  <a:rPr lang="en-US" dirty="0">
                    <a:solidFill>
                      <a:schemeClr val="bg1"/>
                    </a:solidFill>
                  </a:rPr>
                </a:br>
                <a:r>
                  <a:rPr lang="en-US" dirty="0">
                    <a:solidFill>
                      <a:schemeClr val="bg1"/>
                    </a:solidFill>
                  </a:rPr>
                  <a:t>T </a:t>
                </a:r>
                <a:r>
                  <a:rPr lang="en-US" dirty="0">
                    <a:solidFill>
                      <a:schemeClr val="bg1"/>
                    </a:solidFill>
                    <a:sym typeface="Wingdings" pitchFamily="2" charset="2"/>
                  </a:rPr>
                  <a:t></a:t>
                </a:r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</a:rPr>
                  <a:t>int</a:t>
                </a:r>
                <a:r>
                  <a:rPr lang="en-US" dirty="0">
                    <a:solidFill>
                      <a:schemeClr val="bg1"/>
                    </a:solidFill>
                  </a:rPr>
                  <a:t> | double</a:t>
                </a:r>
                <a:br>
                  <a:rPr lang="en-US" dirty="0">
                    <a:solidFill>
                      <a:schemeClr val="bg1"/>
                    </a:solidFill>
                  </a:rPr>
                </a:br>
                <a:r>
                  <a:rPr lang="en-US" dirty="0">
                    <a:solidFill>
                      <a:schemeClr val="bg1"/>
                    </a:solidFill>
                  </a:rPr>
                  <a:t>N </a:t>
                </a:r>
                <a:r>
                  <a:rPr lang="en-US" dirty="0">
                    <a:solidFill>
                      <a:schemeClr val="bg1"/>
                    </a:solidFill>
                    <a:sym typeface="Wingdings" pitchFamily="2" charset="2"/>
                  </a:rPr>
                  <a:t></a:t>
                </a:r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br>
                  <a:rPr lang="en-US" dirty="0">
                    <a:solidFill>
                      <a:schemeClr val="bg1"/>
                    </a:solidFill>
                  </a:rPr>
                </a:br>
                <a:r>
                  <a:rPr lang="en-US" dirty="0">
                    <a:solidFill>
                      <a:schemeClr val="bg1"/>
                    </a:solidFill>
                  </a:rPr>
                  <a:t>E </a:t>
                </a:r>
                <a:r>
                  <a:rPr lang="en-US" dirty="0">
                    <a:solidFill>
                      <a:schemeClr val="bg1"/>
                    </a:solidFill>
                    <a:sym typeface="Wingdings" pitchFamily="2" charset="2"/>
                  </a:rPr>
                  <a:t></a:t>
                </a:r>
                <a:r>
                  <a:rPr lang="en-US" dirty="0">
                    <a:solidFill>
                      <a:schemeClr val="bg1"/>
                    </a:solidFill>
                  </a:rPr>
                  <a:t> C | E + E | E - E</a:t>
                </a:r>
                <a:br>
                  <a:rPr lang="en-US" dirty="0">
                    <a:solidFill>
                      <a:schemeClr val="bg1"/>
                    </a:solidFill>
                  </a:rPr>
                </a:br>
                <a:r>
                  <a:rPr lang="en-US" dirty="0">
                    <a:solidFill>
                      <a:schemeClr val="bg1"/>
                    </a:solidFill>
                  </a:rPr>
                  <a:t>C </a:t>
                </a:r>
                <a:r>
                  <a:rPr lang="en-US" dirty="0">
                    <a:solidFill>
                      <a:schemeClr val="bg1"/>
                    </a:solidFill>
                    <a:sym typeface="Wingdings" pitchFamily="2" charset="2"/>
                  </a:rPr>
                  <a:t></a:t>
                </a:r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|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80526C-6C30-5644-8F5B-A60ED7B16C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33357" y="2147271"/>
                <a:ext cx="3017747" cy="2035786"/>
              </a:xfrm>
              <a:blipFill>
                <a:blip r:embed="rId2"/>
                <a:stretch>
                  <a:fillRect l="-2092" t="-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AEDC762-41B0-B84F-B924-530F3542BAAD}"/>
              </a:ext>
            </a:extLst>
          </p:cNvPr>
          <p:cNvSpPr txBox="1">
            <a:spLocks/>
          </p:cNvSpPr>
          <p:nvPr/>
        </p:nvSpPr>
        <p:spPr>
          <a:xfrm>
            <a:off x="937386" y="1150882"/>
            <a:ext cx="4521853" cy="749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i="1" dirty="0"/>
              <a:t>Variables are denoted with capital letters. The first variable here is called the </a:t>
            </a:r>
            <a:r>
              <a:rPr lang="en-US" sz="1800" b="1" i="1" u="sng" dirty="0"/>
              <a:t>start variable</a:t>
            </a:r>
            <a:r>
              <a:rPr lang="en-US" sz="1800" i="1" dirty="0"/>
              <a:t> </a:t>
            </a:r>
            <a:endParaRPr lang="en-US" sz="1800" b="1" u="sng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FA8269A-0A0E-8643-8DC1-5D789984E433}"/>
              </a:ext>
            </a:extLst>
          </p:cNvPr>
          <p:cNvCxnSpPr>
            <a:cxnSpLocks/>
          </p:cNvCxnSpPr>
          <p:nvPr/>
        </p:nvCxnSpPr>
        <p:spPr>
          <a:xfrm flipH="1" flipV="1">
            <a:off x="4082303" y="1901785"/>
            <a:ext cx="251054" cy="141764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AB717CD-E900-6F49-B0B7-A813E8258B18}"/>
              </a:ext>
            </a:extLst>
          </p:cNvPr>
          <p:cNvSpPr txBox="1">
            <a:spLocks/>
          </p:cNvSpPr>
          <p:nvPr/>
        </p:nvSpPr>
        <p:spPr>
          <a:xfrm>
            <a:off x="1141332" y="5159787"/>
            <a:ext cx="4178404" cy="8395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i="1" dirty="0"/>
              <a:t>Each of these production rules can be applied to substitute for variables of the same name</a:t>
            </a:r>
            <a:endParaRPr lang="en-US" sz="1800" b="1" u="sng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BFFF63B-00AB-6D43-8C2C-2C47EECBA12D}"/>
              </a:ext>
            </a:extLst>
          </p:cNvPr>
          <p:cNvCxnSpPr>
            <a:cxnSpLocks/>
          </p:cNvCxnSpPr>
          <p:nvPr/>
        </p:nvCxnSpPr>
        <p:spPr>
          <a:xfrm flipV="1">
            <a:off x="3023857" y="3617065"/>
            <a:ext cx="1222137" cy="1407608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C31E2AC-A600-EF4D-8D2C-DCA45D14781D}"/>
              </a:ext>
            </a:extLst>
          </p:cNvPr>
          <p:cNvSpPr txBox="1">
            <a:spLocks/>
          </p:cNvSpPr>
          <p:nvPr/>
        </p:nvSpPr>
        <p:spPr>
          <a:xfrm>
            <a:off x="6591869" y="5159787"/>
            <a:ext cx="4521304" cy="102488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i="1" dirty="0"/>
              <a:t>Terminal characters like these cannot be replaced, but ensure the expression will eventually be completed through enough substitutions</a:t>
            </a:r>
            <a:endParaRPr lang="en-US" sz="1800" b="1" u="sng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EB8900E-F25D-E041-9201-975AAC774CC8}"/>
              </a:ext>
            </a:extLst>
          </p:cNvPr>
          <p:cNvCxnSpPr>
            <a:cxnSpLocks/>
          </p:cNvCxnSpPr>
          <p:nvPr/>
        </p:nvCxnSpPr>
        <p:spPr>
          <a:xfrm flipH="1" flipV="1">
            <a:off x="5842232" y="4337863"/>
            <a:ext cx="749637" cy="821924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0478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831CD-4A7F-974A-9587-130A8E709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34470"/>
            <a:ext cx="9905998" cy="689074"/>
          </a:xfrm>
        </p:spPr>
        <p:txBody>
          <a:bodyPr/>
          <a:lstStyle/>
          <a:p>
            <a:pPr algn="ctr"/>
            <a:r>
              <a:rPr lang="en-US" dirty="0"/>
              <a:t>Example Context-Free Grammar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DC31E2AC-A600-EF4D-8D2C-DCA45D14781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72018" y="4135930"/>
                <a:ext cx="3593123" cy="1153737"/>
              </a:xfrm>
              <a:prstGeom prst="rect">
                <a:avLst/>
              </a:prstGeom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800" i="1" u="sng" dirty="0"/>
                  <a:t>Example string in this grammar</a:t>
                </a:r>
                <a:r>
                  <a:rPr lang="en-US" sz="1800" i="1" dirty="0"/>
                  <a:t>:</a:t>
                </a:r>
                <a:br>
                  <a:rPr lang="en-US" sz="1800" i="1" dirty="0"/>
                </a:br>
                <a:endParaRPr lang="en-US" sz="1800" i="1" dirty="0"/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𝑑𝑜𝑢𝑏𝑙𝑒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𝑚𝑦𝑉𝑎𝑟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=3.4+5;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DC31E2AC-A600-EF4D-8D2C-DCA45D1478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018" y="4135930"/>
                <a:ext cx="3593123" cy="1153737"/>
              </a:xfrm>
              <a:prstGeom prst="rect">
                <a:avLst/>
              </a:prstGeom>
              <a:blipFill>
                <a:blip r:embed="rId2"/>
                <a:stretch>
                  <a:fillRect l="-1408"/>
                </a:stretch>
              </a:blipFill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0" name="Group 69">
            <a:extLst>
              <a:ext uri="{FF2B5EF4-FFF2-40B4-BE49-F238E27FC236}">
                <a16:creationId xmlns:a16="http://schemas.microsoft.com/office/drawing/2014/main" id="{DCAF4180-15BA-1044-8927-5CD19AE8DDA1}"/>
              </a:ext>
            </a:extLst>
          </p:cNvPr>
          <p:cNvGrpSpPr/>
          <p:nvPr/>
        </p:nvGrpSpPr>
        <p:grpSpPr>
          <a:xfrm>
            <a:off x="4948822" y="1969595"/>
            <a:ext cx="6320993" cy="3489265"/>
            <a:chOff x="4849234" y="3150526"/>
            <a:chExt cx="6320993" cy="3489265"/>
          </a:xfrm>
        </p:grpSpPr>
        <p:sp>
          <p:nvSpPr>
            <p:cNvPr id="12" name="Content Placeholder 2">
              <a:extLst>
                <a:ext uri="{FF2B5EF4-FFF2-40B4-BE49-F238E27FC236}">
                  <a16:creationId xmlns:a16="http://schemas.microsoft.com/office/drawing/2014/main" id="{C933B2D9-639A-EC4E-9EEA-4F3DDDFCB0B0}"/>
                </a:ext>
              </a:extLst>
            </p:cNvPr>
            <p:cNvSpPr txBox="1">
              <a:spLocks/>
            </p:cNvSpPr>
            <p:nvPr/>
          </p:nvSpPr>
          <p:spPr>
            <a:xfrm>
              <a:off x="4849234" y="3150526"/>
              <a:ext cx="6320993" cy="3489265"/>
            </a:xfrm>
            <a:prstGeom prst="rect">
              <a:avLst/>
            </a:prstGeom>
            <a:ln>
              <a:solidFill>
                <a:schemeClr val="tx1">
                  <a:lumMod val="95000"/>
                </a:schemeClr>
              </a:solidFill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800" i="1" u="sng" dirty="0"/>
                <a:t>Derivation of that string</a:t>
              </a:r>
              <a:r>
                <a:rPr lang="en-US" sz="1800" i="1" dirty="0"/>
                <a:t>:</a:t>
              </a:r>
            </a:p>
          </p:txBody>
        </p:sp>
        <p:sp>
          <p:nvSpPr>
            <p:cNvPr id="13" name="Content Placeholder 2">
              <a:extLst>
                <a:ext uri="{FF2B5EF4-FFF2-40B4-BE49-F238E27FC236}">
                  <a16:creationId xmlns:a16="http://schemas.microsoft.com/office/drawing/2014/main" id="{310D1787-BA8F-6C4C-AE52-A6E587E8783A}"/>
                </a:ext>
              </a:extLst>
            </p:cNvPr>
            <p:cNvSpPr txBox="1">
              <a:spLocks/>
            </p:cNvSpPr>
            <p:nvPr/>
          </p:nvSpPr>
          <p:spPr>
            <a:xfrm>
              <a:off x="6903170" y="3446315"/>
              <a:ext cx="1856365" cy="429491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800" i="1" dirty="0"/>
                <a:t>V</a:t>
              </a:r>
            </a:p>
          </p:txBody>
        </p:sp>
        <p:sp>
          <p:nvSpPr>
            <p:cNvPr id="14" name="Content Placeholder 2">
              <a:extLst>
                <a:ext uri="{FF2B5EF4-FFF2-40B4-BE49-F238E27FC236}">
                  <a16:creationId xmlns:a16="http://schemas.microsoft.com/office/drawing/2014/main" id="{FBC8365F-D33A-0E4E-8948-CF4372CC7064}"/>
                </a:ext>
              </a:extLst>
            </p:cNvPr>
            <p:cNvSpPr txBox="1">
              <a:spLocks/>
            </p:cNvSpPr>
            <p:nvPr/>
          </p:nvSpPr>
          <p:spPr>
            <a:xfrm>
              <a:off x="6613352" y="4010200"/>
              <a:ext cx="2627171" cy="429491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800" i="1" dirty="0"/>
                <a:t>T         N      =        E;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520B78F-30A9-304A-9296-5A8C0D7DF52F}"/>
                </a:ext>
              </a:extLst>
            </p:cNvPr>
            <p:cNvCxnSpPr>
              <a:cxnSpLocks/>
              <a:stCxn id="13" idx="2"/>
              <a:endCxn id="14" idx="0"/>
            </p:cNvCxnSpPr>
            <p:nvPr/>
          </p:nvCxnSpPr>
          <p:spPr>
            <a:xfrm>
              <a:off x="7831353" y="3875806"/>
              <a:ext cx="95585" cy="134394"/>
            </a:xfrm>
            <a:prstGeom prst="line">
              <a:avLst/>
            </a:prstGeom>
            <a:ln>
              <a:solidFill>
                <a:schemeClr val="tx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Content Placeholder 2">
              <a:extLst>
                <a:ext uri="{FF2B5EF4-FFF2-40B4-BE49-F238E27FC236}">
                  <a16:creationId xmlns:a16="http://schemas.microsoft.com/office/drawing/2014/main" id="{8CFD1AF1-32C0-9040-B283-114C79EDADA0}"/>
                </a:ext>
              </a:extLst>
            </p:cNvPr>
            <p:cNvSpPr txBox="1">
              <a:spLocks/>
            </p:cNvSpPr>
            <p:nvPr/>
          </p:nvSpPr>
          <p:spPr>
            <a:xfrm>
              <a:off x="5048389" y="6161810"/>
              <a:ext cx="928182" cy="429491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800" i="1" dirty="0"/>
                <a:t>double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Content Placeholder 2">
                  <a:extLst>
                    <a:ext uri="{FF2B5EF4-FFF2-40B4-BE49-F238E27FC236}">
                      <a16:creationId xmlns:a16="http://schemas.microsoft.com/office/drawing/2014/main" id="{859862C0-B2E4-0743-B1BD-6C1A545BAE74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632930" y="4856014"/>
                  <a:ext cx="431080" cy="429491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228600" indent="-228600" algn="l" defTabSz="914400" rtl="0" eaLnBrk="1" latinLnBrk="0" hangingPunct="1">
                    <a:lnSpc>
                      <a:spcPct val="120000"/>
                    </a:lnSpc>
                    <a:spcBef>
                      <a:spcPts val="1000"/>
                    </a:spcBef>
                    <a:buSzPct val="125000"/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en-US" sz="1800" i="1" dirty="0"/>
                </a:p>
              </p:txBody>
            </p:sp>
          </mc:Choice>
          <mc:Fallback xmlns="">
            <p:sp>
              <p:nvSpPr>
                <p:cNvPr id="25" name="Content Placeholder 2">
                  <a:extLst>
                    <a:ext uri="{FF2B5EF4-FFF2-40B4-BE49-F238E27FC236}">
                      <a16:creationId xmlns:a16="http://schemas.microsoft.com/office/drawing/2014/main" id="{859862C0-B2E4-0743-B1BD-6C1A545BAE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2930" y="4856014"/>
                  <a:ext cx="431080" cy="42949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Content Placeholder 2">
              <a:extLst>
                <a:ext uri="{FF2B5EF4-FFF2-40B4-BE49-F238E27FC236}">
                  <a16:creationId xmlns:a16="http://schemas.microsoft.com/office/drawing/2014/main" id="{DB6F6D5D-0467-A749-90F1-D4AC556D58D0}"/>
                </a:ext>
              </a:extLst>
            </p:cNvPr>
            <p:cNvSpPr txBox="1">
              <a:spLocks/>
            </p:cNvSpPr>
            <p:nvPr/>
          </p:nvSpPr>
          <p:spPr>
            <a:xfrm>
              <a:off x="6168839" y="6161810"/>
              <a:ext cx="928182" cy="429491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800" i="1" dirty="0" err="1"/>
                <a:t>myVar</a:t>
              </a:r>
              <a:endParaRPr lang="en-US" sz="1800" i="1" dirty="0"/>
            </a:p>
          </p:txBody>
        </p:sp>
        <p:sp>
          <p:nvSpPr>
            <p:cNvPr id="27" name="Content Placeholder 2">
              <a:extLst>
                <a:ext uri="{FF2B5EF4-FFF2-40B4-BE49-F238E27FC236}">
                  <a16:creationId xmlns:a16="http://schemas.microsoft.com/office/drawing/2014/main" id="{6CF810E2-3CFD-2249-A212-531E3CFCB3DB}"/>
                </a:ext>
              </a:extLst>
            </p:cNvPr>
            <p:cNvSpPr txBox="1">
              <a:spLocks/>
            </p:cNvSpPr>
            <p:nvPr/>
          </p:nvSpPr>
          <p:spPr>
            <a:xfrm>
              <a:off x="8079777" y="4662049"/>
              <a:ext cx="2043510" cy="429491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800" i="1" dirty="0"/>
                <a:t>      E      +       E</a:t>
              </a:r>
            </a:p>
          </p:txBody>
        </p:sp>
        <p:sp>
          <p:nvSpPr>
            <p:cNvPr id="28" name="Content Placeholder 2">
              <a:extLst>
                <a:ext uri="{FF2B5EF4-FFF2-40B4-BE49-F238E27FC236}">
                  <a16:creationId xmlns:a16="http://schemas.microsoft.com/office/drawing/2014/main" id="{7B5DCC5B-40DD-A34E-A42B-49F92DCF0298}"/>
                </a:ext>
              </a:extLst>
            </p:cNvPr>
            <p:cNvSpPr txBox="1">
              <a:spLocks/>
            </p:cNvSpPr>
            <p:nvPr/>
          </p:nvSpPr>
          <p:spPr>
            <a:xfrm>
              <a:off x="7405320" y="5178131"/>
              <a:ext cx="1717894" cy="429491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800" i="1" dirty="0"/>
                <a:t>C</a:t>
              </a:r>
            </a:p>
          </p:txBody>
        </p:sp>
        <p:sp>
          <p:nvSpPr>
            <p:cNvPr id="29" name="Content Placeholder 2">
              <a:extLst>
                <a:ext uri="{FF2B5EF4-FFF2-40B4-BE49-F238E27FC236}">
                  <a16:creationId xmlns:a16="http://schemas.microsoft.com/office/drawing/2014/main" id="{2087870E-0054-6E4D-A9D3-20A5A23B7682}"/>
                </a:ext>
              </a:extLst>
            </p:cNvPr>
            <p:cNvSpPr txBox="1">
              <a:spLocks/>
            </p:cNvSpPr>
            <p:nvPr/>
          </p:nvSpPr>
          <p:spPr>
            <a:xfrm>
              <a:off x="9187397" y="5178130"/>
              <a:ext cx="1717894" cy="429491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800" i="1" dirty="0"/>
                <a:t>C</a:t>
              </a:r>
            </a:p>
          </p:txBody>
        </p:sp>
        <p:sp>
          <p:nvSpPr>
            <p:cNvPr id="30" name="Content Placeholder 2">
              <a:extLst>
                <a:ext uri="{FF2B5EF4-FFF2-40B4-BE49-F238E27FC236}">
                  <a16:creationId xmlns:a16="http://schemas.microsoft.com/office/drawing/2014/main" id="{F0B698DA-22AF-504B-9B02-99DE894AE82B}"/>
                </a:ext>
              </a:extLst>
            </p:cNvPr>
            <p:cNvSpPr txBox="1">
              <a:spLocks/>
            </p:cNvSpPr>
            <p:nvPr/>
          </p:nvSpPr>
          <p:spPr>
            <a:xfrm>
              <a:off x="7172409" y="6196446"/>
              <a:ext cx="379233" cy="429491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800" i="1" dirty="0"/>
                <a:t>=</a:t>
              </a:r>
            </a:p>
          </p:txBody>
        </p:sp>
        <p:sp>
          <p:nvSpPr>
            <p:cNvPr id="31" name="Content Placeholder 2">
              <a:extLst>
                <a:ext uri="{FF2B5EF4-FFF2-40B4-BE49-F238E27FC236}">
                  <a16:creationId xmlns:a16="http://schemas.microsoft.com/office/drawing/2014/main" id="{E929DD29-D7CC-A646-A5AB-F9FA6165CD46}"/>
                </a:ext>
              </a:extLst>
            </p:cNvPr>
            <p:cNvSpPr txBox="1">
              <a:spLocks/>
            </p:cNvSpPr>
            <p:nvPr/>
          </p:nvSpPr>
          <p:spPr>
            <a:xfrm>
              <a:off x="10637005" y="6149685"/>
              <a:ext cx="379233" cy="429491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800" i="1" dirty="0"/>
                <a:t>;</a:t>
              </a:r>
            </a:p>
          </p:txBody>
        </p:sp>
        <p:sp>
          <p:nvSpPr>
            <p:cNvPr id="32" name="Content Placeholder 2">
              <a:extLst>
                <a:ext uri="{FF2B5EF4-FFF2-40B4-BE49-F238E27FC236}">
                  <a16:creationId xmlns:a16="http://schemas.microsoft.com/office/drawing/2014/main" id="{25B32AB1-2B40-F748-94BC-8A37491A8493}"/>
                </a:ext>
              </a:extLst>
            </p:cNvPr>
            <p:cNvSpPr txBox="1">
              <a:spLocks/>
            </p:cNvSpPr>
            <p:nvPr/>
          </p:nvSpPr>
          <p:spPr>
            <a:xfrm>
              <a:off x="8911915" y="6156614"/>
              <a:ext cx="379233" cy="429491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800" i="1" dirty="0"/>
                <a:t>+</a:t>
              </a:r>
            </a:p>
          </p:txBody>
        </p:sp>
        <p:sp>
          <p:nvSpPr>
            <p:cNvPr id="33" name="Content Placeholder 2">
              <a:extLst>
                <a:ext uri="{FF2B5EF4-FFF2-40B4-BE49-F238E27FC236}">
                  <a16:creationId xmlns:a16="http://schemas.microsoft.com/office/drawing/2014/main" id="{888E8CFD-1D7D-634E-ACE4-7F4946E9013B}"/>
                </a:ext>
              </a:extLst>
            </p:cNvPr>
            <p:cNvSpPr txBox="1">
              <a:spLocks/>
            </p:cNvSpPr>
            <p:nvPr/>
          </p:nvSpPr>
          <p:spPr>
            <a:xfrm>
              <a:off x="7595786" y="6164570"/>
              <a:ext cx="1147223" cy="429491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800" i="1" dirty="0"/>
                <a:t>3.4</a:t>
              </a:r>
            </a:p>
          </p:txBody>
        </p:sp>
        <p:sp>
          <p:nvSpPr>
            <p:cNvPr id="34" name="Content Placeholder 2">
              <a:extLst>
                <a:ext uri="{FF2B5EF4-FFF2-40B4-BE49-F238E27FC236}">
                  <a16:creationId xmlns:a16="http://schemas.microsoft.com/office/drawing/2014/main" id="{8AF407D0-AAC7-3443-880B-32B6F334A6F8}"/>
                </a:ext>
              </a:extLst>
            </p:cNvPr>
            <p:cNvSpPr txBox="1">
              <a:spLocks/>
            </p:cNvSpPr>
            <p:nvPr/>
          </p:nvSpPr>
          <p:spPr>
            <a:xfrm>
              <a:off x="9291148" y="6144492"/>
              <a:ext cx="1147223" cy="429491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800" i="1" dirty="0"/>
                <a:t>5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Content Placeholder 2">
                  <a:extLst>
                    <a:ext uri="{FF2B5EF4-FFF2-40B4-BE49-F238E27FC236}">
                      <a16:creationId xmlns:a16="http://schemas.microsoft.com/office/drawing/2014/main" id="{7C493712-F195-F942-BA48-B33C0949EAF9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633956" y="5685553"/>
                  <a:ext cx="1147223" cy="429491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228600" indent="-228600" algn="l" defTabSz="914400" rtl="0" eaLnBrk="1" latinLnBrk="0" hangingPunct="1">
                    <a:lnSpc>
                      <a:spcPct val="120000"/>
                    </a:lnSpc>
                    <a:spcBef>
                      <a:spcPts val="1000"/>
                    </a:spcBef>
                    <a:buSzPct val="125000"/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en-US" sz="1800" i="1" dirty="0"/>
                </a:p>
              </p:txBody>
            </p:sp>
          </mc:Choice>
          <mc:Fallback xmlns="">
            <p:sp>
              <p:nvSpPr>
                <p:cNvPr id="35" name="Content Placeholder 2">
                  <a:extLst>
                    <a:ext uri="{FF2B5EF4-FFF2-40B4-BE49-F238E27FC236}">
                      <a16:creationId xmlns:a16="http://schemas.microsoft.com/office/drawing/2014/main" id="{7C493712-F195-F942-BA48-B33C0949EA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33956" y="5685553"/>
                  <a:ext cx="1147223" cy="42949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Content Placeholder 2">
                  <a:extLst>
                    <a:ext uri="{FF2B5EF4-FFF2-40B4-BE49-F238E27FC236}">
                      <a16:creationId xmlns:a16="http://schemas.microsoft.com/office/drawing/2014/main" id="{3A51F73C-08C9-1E4E-B117-7DAED6AD5512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9280487" y="5683823"/>
                  <a:ext cx="1147223" cy="429491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228600" indent="-228600" algn="l" defTabSz="914400" rtl="0" eaLnBrk="1" latinLnBrk="0" hangingPunct="1">
                    <a:lnSpc>
                      <a:spcPct val="120000"/>
                    </a:lnSpc>
                    <a:spcBef>
                      <a:spcPts val="1000"/>
                    </a:spcBef>
                    <a:buSzPct val="125000"/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en-US" sz="1800" i="1" dirty="0"/>
                </a:p>
              </p:txBody>
            </p:sp>
          </mc:Choice>
          <mc:Fallback xmlns="">
            <p:sp>
              <p:nvSpPr>
                <p:cNvPr id="36" name="Content Placeholder 2">
                  <a:extLst>
                    <a:ext uri="{FF2B5EF4-FFF2-40B4-BE49-F238E27FC236}">
                      <a16:creationId xmlns:a16="http://schemas.microsoft.com/office/drawing/2014/main" id="{3A51F73C-08C9-1E4E-B117-7DAED6AD55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80487" y="5683823"/>
                  <a:ext cx="1147223" cy="42949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CA4878E-C9F1-EE4D-BF46-BD50FE5972F1}"/>
                </a:ext>
              </a:extLst>
            </p:cNvPr>
            <p:cNvCxnSpPr>
              <a:cxnSpLocks/>
              <a:endCxn id="25" idx="0"/>
            </p:cNvCxnSpPr>
            <p:nvPr/>
          </p:nvCxnSpPr>
          <p:spPr>
            <a:xfrm flipH="1">
              <a:off x="6848470" y="4423059"/>
              <a:ext cx="499221" cy="432955"/>
            </a:xfrm>
            <a:prstGeom prst="line">
              <a:avLst/>
            </a:prstGeom>
            <a:ln>
              <a:solidFill>
                <a:schemeClr val="tx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49CF8523-D3D6-2745-A258-F9913D9A9840}"/>
                </a:ext>
              </a:extLst>
            </p:cNvPr>
            <p:cNvCxnSpPr>
              <a:cxnSpLocks/>
              <a:endCxn id="24" idx="0"/>
            </p:cNvCxnSpPr>
            <p:nvPr/>
          </p:nvCxnSpPr>
          <p:spPr>
            <a:xfrm flipH="1">
              <a:off x="5512480" y="4439691"/>
              <a:ext cx="1230744" cy="1722119"/>
            </a:xfrm>
            <a:prstGeom prst="line">
              <a:avLst/>
            </a:prstGeom>
            <a:ln>
              <a:solidFill>
                <a:schemeClr val="tx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16C0D33-D3E3-1E4C-AEA3-629484E8FCE0}"/>
                </a:ext>
              </a:extLst>
            </p:cNvPr>
            <p:cNvCxnSpPr>
              <a:cxnSpLocks/>
              <a:stCxn id="25" idx="2"/>
              <a:endCxn id="26" idx="0"/>
            </p:cNvCxnSpPr>
            <p:nvPr/>
          </p:nvCxnSpPr>
          <p:spPr>
            <a:xfrm flipH="1">
              <a:off x="6632930" y="5285505"/>
              <a:ext cx="215540" cy="876305"/>
            </a:xfrm>
            <a:prstGeom prst="line">
              <a:avLst/>
            </a:prstGeom>
            <a:ln>
              <a:solidFill>
                <a:schemeClr val="tx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C7180EDA-0633-0142-AA4F-BC7308200152}"/>
                </a:ext>
              </a:extLst>
            </p:cNvPr>
            <p:cNvCxnSpPr>
              <a:cxnSpLocks/>
              <a:endCxn id="27" idx="0"/>
            </p:cNvCxnSpPr>
            <p:nvPr/>
          </p:nvCxnSpPr>
          <p:spPr>
            <a:xfrm>
              <a:off x="8614530" y="4423059"/>
              <a:ext cx="487002" cy="238990"/>
            </a:xfrm>
            <a:prstGeom prst="line">
              <a:avLst/>
            </a:prstGeom>
            <a:ln>
              <a:solidFill>
                <a:schemeClr val="tx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7EC05184-A724-714E-8A35-B4E5F8E7EFB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9723" y="5070759"/>
              <a:ext cx="125278" cy="176305"/>
            </a:xfrm>
            <a:prstGeom prst="line">
              <a:avLst/>
            </a:prstGeom>
            <a:ln>
              <a:solidFill>
                <a:schemeClr val="tx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6ED85C74-0CEA-1940-8C3F-77F10ED516A3}"/>
                </a:ext>
              </a:extLst>
            </p:cNvPr>
            <p:cNvCxnSpPr>
              <a:cxnSpLocks/>
            </p:cNvCxnSpPr>
            <p:nvPr/>
          </p:nvCxnSpPr>
          <p:spPr>
            <a:xfrm>
              <a:off x="9722208" y="5058639"/>
              <a:ext cx="228014" cy="195692"/>
            </a:xfrm>
            <a:prstGeom prst="line">
              <a:avLst/>
            </a:prstGeom>
            <a:ln>
              <a:solidFill>
                <a:schemeClr val="tx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1CD68A51-0857-7845-882A-608EE7A80229}"/>
                </a:ext>
              </a:extLst>
            </p:cNvPr>
            <p:cNvCxnSpPr>
              <a:cxnSpLocks/>
              <a:stCxn id="28" idx="2"/>
              <a:endCxn id="35" idx="0"/>
            </p:cNvCxnSpPr>
            <p:nvPr/>
          </p:nvCxnSpPr>
          <p:spPr>
            <a:xfrm flipH="1">
              <a:off x="8207568" y="5607622"/>
              <a:ext cx="56699" cy="77931"/>
            </a:xfrm>
            <a:prstGeom prst="line">
              <a:avLst/>
            </a:prstGeom>
            <a:ln>
              <a:solidFill>
                <a:schemeClr val="tx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B4849E32-B746-B74F-8B5A-72BB8E6612C9}"/>
                </a:ext>
              </a:extLst>
            </p:cNvPr>
            <p:cNvCxnSpPr>
              <a:cxnSpLocks/>
              <a:endCxn id="36" idx="0"/>
            </p:cNvCxnSpPr>
            <p:nvPr/>
          </p:nvCxnSpPr>
          <p:spPr>
            <a:xfrm flipH="1">
              <a:off x="9854099" y="5563466"/>
              <a:ext cx="192246" cy="120357"/>
            </a:xfrm>
            <a:prstGeom prst="line">
              <a:avLst/>
            </a:prstGeom>
            <a:ln>
              <a:solidFill>
                <a:schemeClr val="tx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97B6C524-180D-DC4E-83E8-97F3B501D8B6}"/>
                </a:ext>
              </a:extLst>
            </p:cNvPr>
            <p:cNvCxnSpPr>
              <a:cxnSpLocks/>
              <a:stCxn id="34" idx="0"/>
            </p:cNvCxnSpPr>
            <p:nvPr/>
          </p:nvCxnSpPr>
          <p:spPr>
            <a:xfrm flipH="1" flipV="1">
              <a:off x="9854100" y="5992958"/>
              <a:ext cx="10660" cy="151534"/>
            </a:xfrm>
            <a:prstGeom prst="line">
              <a:avLst/>
            </a:prstGeom>
            <a:ln>
              <a:solidFill>
                <a:schemeClr val="tx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7CB34AFF-9D31-FD4A-9AEE-975145212C85}"/>
                </a:ext>
              </a:extLst>
            </p:cNvPr>
            <p:cNvCxnSpPr>
              <a:cxnSpLocks/>
              <a:stCxn id="33" idx="0"/>
            </p:cNvCxnSpPr>
            <p:nvPr/>
          </p:nvCxnSpPr>
          <p:spPr>
            <a:xfrm flipH="1" flipV="1">
              <a:off x="8058174" y="5992958"/>
              <a:ext cx="111224" cy="171612"/>
            </a:xfrm>
            <a:prstGeom prst="line">
              <a:avLst/>
            </a:prstGeom>
            <a:ln>
              <a:solidFill>
                <a:schemeClr val="tx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ontent Placeholder 2">
                <a:extLst>
                  <a:ext uri="{FF2B5EF4-FFF2-40B4-BE49-F238E27FC236}">
                    <a16:creationId xmlns:a16="http://schemas.microsoft.com/office/drawing/2014/main" id="{12D6D604-E680-1844-8584-D22232B4F6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59705" y="1978728"/>
                <a:ext cx="3017747" cy="2035786"/>
              </a:xfrm>
              <a:solidFill>
                <a:schemeClr val="tx1">
                  <a:lumMod val="95000"/>
                </a:schemeClr>
              </a:solidFill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V </a:t>
                </a:r>
                <a:r>
                  <a:rPr lang="en-US" dirty="0">
                    <a:solidFill>
                      <a:schemeClr val="bg1"/>
                    </a:solidFill>
                    <a:sym typeface="Wingdings" pitchFamily="2" charset="2"/>
                  </a:rPr>
                  <a:t></a:t>
                </a:r>
                <a:r>
                  <a:rPr lang="en-US" dirty="0">
                    <a:solidFill>
                      <a:schemeClr val="bg1"/>
                    </a:solidFill>
                  </a:rPr>
                  <a:t> T N = E;</a:t>
                </a:r>
                <a:br>
                  <a:rPr lang="en-US" dirty="0">
                    <a:solidFill>
                      <a:schemeClr val="bg1"/>
                    </a:solidFill>
                  </a:rPr>
                </a:br>
                <a:r>
                  <a:rPr lang="en-US" dirty="0">
                    <a:solidFill>
                      <a:schemeClr val="bg1"/>
                    </a:solidFill>
                  </a:rPr>
                  <a:t>T </a:t>
                </a:r>
                <a:r>
                  <a:rPr lang="en-US" dirty="0">
                    <a:solidFill>
                      <a:schemeClr val="bg1"/>
                    </a:solidFill>
                    <a:sym typeface="Wingdings" pitchFamily="2" charset="2"/>
                  </a:rPr>
                  <a:t></a:t>
                </a:r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</a:rPr>
                  <a:t>int</a:t>
                </a:r>
                <a:r>
                  <a:rPr lang="en-US" dirty="0">
                    <a:solidFill>
                      <a:schemeClr val="bg1"/>
                    </a:solidFill>
                  </a:rPr>
                  <a:t> | double</a:t>
                </a:r>
                <a:br>
                  <a:rPr lang="en-US" dirty="0">
                    <a:solidFill>
                      <a:schemeClr val="bg1"/>
                    </a:solidFill>
                  </a:rPr>
                </a:br>
                <a:r>
                  <a:rPr lang="en-US" dirty="0">
                    <a:solidFill>
                      <a:schemeClr val="bg1"/>
                    </a:solidFill>
                  </a:rPr>
                  <a:t>N </a:t>
                </a:r>
                <a:r>
                  <a:rPr lang="en-US" dirty="0">
                    <a:solidFill>
                      <a:schemeClr val="bg1"/>
                    </a:solidFill>
                    <a:sym typeface="Wingdings" pitchFamily="2" charset="2"/>
                  </a:rPr>
                  <a:t></a:t>
                </a:r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br>
                  <a:rPr lang="en-US" dirty="0">
                    <a:solidFill>
                      <a:schemeClr val="bg1"/>
                    </a:solidFill>
                  </a:rPr>
                </a:br>
                <a:r>
                  <a:rPr lang="en-US" dirty="0">
                    <a:solidFill>
                      <a:schemeClr val="bg1"/>
                    </a:solidFill>
                  </a:rPr>
                  <a:t>E </a:t>
                </a:r>
                <a:r>
                  <a:rPr lang="en-US" dirty="0">
                    <a:solidFill>
                      <a:schemeClr val="bg1"/>
                    </a:solidFill>
                    <a:sym typeface="Wingdings" pitchFamily="2" charset="2"/>
                  </a:rPr>
                  <a:t></a:t>
                </a:r>
                <a:r>
                  <a:rPr lang="en-US" dirty="0">
                    <a:solidFill>
                      <a:schemeClr val="bg1"/>
                    </a:solidFill>
                  </a:rPr>
                  <a:t> C | E + E | E - E</a:t>
                </a:r>
                <a:br>
                  <a:rPr lang="en-US" dirty="0">
                    <a:solidFill>
                      <a:schemeClr val="bg1"/>
                    </a:solidFill>
                  </a:rPr>
                </a:br>
                <a:r>
                  <a:rPr lang="en-US" dirty="0">
                    <a:solidFill>
                      <a:schemeClr val="bg1"/>
                    </a:solidFill>
                  </a:rPr>
                  <a:t>C </a:t>
                </a:r>
                <a:r>
                  <a:rPr lang="en-US" dirty="0">
                    <a:solidFill>
                      <a:schemeClr val="bg1"/>
                    </a:solidFill>
                    <a:sym typeface="Wingdings" pitchFamily="2" charset="2"/>
                  </a:rPr>
                  <a:t></a:t>
                </a:r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|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8" name="Content Placeholder 2">
                <a:extLst>
                  <a:ext uri="{FF2B5EF4-FFF2-40B4-BE49-F238E27FC236}">
                    <a16:creationId xmlns:a16="http://schemas.microsoft.com/office/drawing/2014/main" id="{12D6D604-E680-1844-8584-D22232B4F6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59705" y="1978728"/>
                <a:ext cx="3017747" cy="2035786"/>
              </a:xfrm>
              <a:blipFill>
                <a:blip r:embed="rId7"/>
                <a:stretch>
                  <a:fillRect l="-2510" t="-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3423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831CD-4A7F-974A-9587-130A8E709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34470"/>
            <a:ext cx="9905998" cy="689074"/>
          </a:xfrm>
        </p:spPr>
        <p:txBody>
          <a:bodyPr/>
          <a:lstStyle/>
          <a:p>
            <a:pPr algn="ctr"/>
            <a:r>
              <a:rPr lang="en-US" dirty="0"/>
              <a:t>Another Example CFG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80526C-6C30-5644-8F5B-A60ED7B16C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41412" y="1372428"/>
                <a:ext cx="10123996" cy="695363"/>
              </a:xfrm>
              <a:solidFill>
                <a:schemeClr val="tx1">
                  <a:lumMod val="95000"/>
                </a:schemeClr>
              </a:solidFill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We learned last time that the language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is NOT regular.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80526C-6C30-5644-8F5B-A60ED7B16C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2" y="1372428"/>
                <a:ext cx="10123996" cy="695363"/>
              </a:xfrm>
              <a:blipFill>
                <a:blip r:embed="rId2"/>
                <a:stretch>
                  <a:fillRect t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89FEE60-F3AF-9E48-9DD9-8CC5CEA7C17F}"/>
              </a:ext>
            </a:extLst>
          </p:cNvPr>
          <p:cNvSpPr txBox="1">
            <a:spLocks/>
          </p:cNvSpPr>
          <p:nvPr/>
        </p:nvSpPr>
        <p:spPr>
          <a:xfrm>
            <a:off x="1403059" y="2520631"/>
            <a:ext cx="9374188" cy="21509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Can you generate a context-free grammar that recognizes it?</a:t>
            </a:r>
          </a:p>
          <a:p>
            <a:pPr marL="0" indent="0" algn="ctr">
              <a:buNone/>
            </a:pPr>
            <a:r>
              <a:rPr lang="en-US" sz="1800" i="1" u="sng" dirty="0"/>
              <a:t>Hint: You do not need regular expressions as terminal characters here. Your terminal characters will be 0 and 1.</a:t>
            </a:r>
          </a:p>
        </p:txBody>
      </p:sp>
    </p:spTree>
    <p:extLst>
      <p:ext uri="{BB962C8B-B14F-4D97-AF65-F5344CB8AC3E}">
        <p14:creationId xmlns:p14="http://schemas.microsoft.com/office/powerpoint/2010/main" val="1904792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831CD-4A7F-974A-9587-130A8E709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34470"/>
            <a:ext cx="9905998" cy="689074"/>
          </a:xfrm>
        </p:spPr>
        <p:txBody>
          <a:bodyPr/>
          <a:lstStyle/>
          <a:p>
            <a:pPr algn="ctr"/>
            <a:r>
              <a:rPr lang="en-US" dirty="0"/>
              <a:t>Another Example CFG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80526C-6C30-5644-8F5B-A60ED7B16C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41412" y="1372428"/>
                <a:ext cx="10123996" cy="695363"/>
              </a:xfrm>
              <a:solidFill>
                <a:schemeClr val="tx1">
                  <a:lumMod val="95000"/>
                </a:schemeClr>
              </a:solidFill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We learned last time that the language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is NOT regular.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80526C-6C30-5644-8F5B-A60ED7B16C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2" y="1372428"/>
                <a:ext cx="10123996" cy="695363"/>
              </a:xfrm>
              <a:blipFill>
                <a:blip r:embed="rId2"/>
                <a:stretch>
                  <a:fillRect t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C89FEE60-F3AF-9E48-9DD9-8CC5CEA7C17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13554" y="2822863"/>
                <a:ext cx="2576659" cy="1756065"/>
              </a:xfrm>
              <a:prstGeom prst="rect">
                <a:avLst/>
              </a:prstGeom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dirty="0"/>
                  <a:t>S </a:t>
                </a:r>
                <a:r>
                  <a:rPr lang="en-US" dirty="0">
                    <a:sym typeface="Wingdings" pitchFamily="2" charset="2"/>
                  </a:rPr>
                  <a:t> B</a:t>
                </a:r>
                <a:br>
                  <a:rPr lang="en-US" dirty="0">
                    <a:sym typeface="Wingdings" pitchFamily="2" charset="2"/>
                  </a:rPr>
                </a:br>
                <a:r>
                  <a:rPr lang="en-US" dirty="0">
                    <a:sym typeface="Wingdings" pitchFamily="2" charset="2"/>
                  </a:rPr>
                  <a:t>B  0B1</a:t>
                </a:r>
                <a:br>
                  <a:rPr lang="en-US" dirty="0">
                    <a:sym typeface="Wingdings" pitchFamily="2" charset="2"/>
                  </a:rPr>
                </a:br>
                <a:r>
                  <a:rPr lang="en-US" dirty="0">
                    <a:sym typeface="Wingdings" pitchFamily="2" charset="2"/>
                  </a:rPr>
                  <a:t>B 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𝜖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C89FEE60-F3AF-9E48-9DD9-8CC5CEA7C1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3554" y="2822863"/>
                <a:ext cx="2576659" cy="17560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DFBBE828-D6D1-6E42-9967-6EE7E3C8EEA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4412" y="2822863"/>
                <a:ext cx="4232278" cy="3328555"/>
              </a:xfrm>
              <a:prstGeom prst="rect">
                <a:avLst/>
              </a:prstGeom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u="sng" dirty="0"/>
                  <a:t>Example Derivation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u="sng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u="sng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0" u="sng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b="0" i="1" u="sng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u="sng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0" u="sng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:</a:t>
                </a:r>
              </a:p>
              <a:p>
                <a:pPr marL="0" indent="0" algn="ctr">
                  <a:buNone/>
                </a:pPr>
                <a:r>
                  <a:rPr lang="en-US" dirty="0"/>
                  <a:t>S</a:t>
                </a:r>
                <a:br>
                  <a:rPr lang="en-US" dirty="0"/>
                </a:br>
                <a:r>
                  <a:rPr lang="en-US" dirty="0"/>
                  <a:t>B</a:t>
                </a:r>
                <a:br>
                  <a:rPr lang="en-US" dirty="0"/>
                </a:br>
                <a:r>
                  <a:rPr lang="en-US" dirty="0"/>
                  <a:t>0B1</a:t>
                </a:r>
                <a:br>
                  <a:rPr lang="en-US" dirty="0"/>
                </a:br>
                <a:r>
                  <a:rPr lang="en-US" dirty="0"/>
                  <a:t>00B11</a:t>
                </a:r>
                <a:br>
                  <a:rPr lang="en-US" dirty="0"/>
                </a:br>
                <a:r>
                  <a:rPr lang="en-US" dirty="0"/>
                  <a:t>000B111</a:t>
                </a:r>
                <a:br>
                  <a:rPr lang="en-US" dirty="0"/>
                </a:br>
                <a:r>
                  <a:rPr lang="en-US" dirty="0"/>
                  <a:t>000111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DFBBE828-D6D1-6E42-9967-6EE7E3C8EE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4412" y="2822863"/>
                <a:ext cx="4232278" cy="3328555"/>
              </a:xfrm>
              <a:prstGeom prst="rect">
                <a:avLst/>
              </a:prstGeom>
              <a:blipFill>
                <a:blip r:embed="rId4"/>
                <a:stretch>
                  <a:fillRect l="-2395" b="-1515"/>
                </a:stretch>
              </a:blipFill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5141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831CD-4A7F-974A-9587-130A8E709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34470"/>
            <a:ext cx="9905998" cy="689074"/>
          </a:xfrm>
        </p:spPr>
        <p:txBody>
          <a:bodyPr/>
          <a:lstStyle/>
          <a:p>
            <a:pPr algn="ctr"/>
            <a:r>
              <a:rPr lang="en-US" dirty="0"/>
              <a:t>Formal Definition of a CFG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80526C-6C30-5644-8F5B-A60ED7B16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1285" y="1569857"/>
            <a:ext cx="7992198" cy="58106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context free grammar is: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2C35AB6E-A45F-984E-BF5B-944E0D9FD54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01284" y="2098962"/>
                <a:ext cx="7992198" cy="3086100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i="1" dirty="0">
                    <a:solidFill>
                      <a:schemeClr val="bg1"/>
                    </a:solidFill>
                  </a:rPr>
                  <a:t>A 4-tuple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𝛴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>
                    <a:solidFill>
                      <a:schemeClr val="bg1"/>
                    </a:solidFill>
                  </a:rPr>
                  <a:t> where:</a:t>
                </a:r>
              </a:p>
              <a:p>
                <a:pPr marL="914400" lvl="1" indent="-457200">
                  <a:buFont typeface="Arial" panose="020B0604020202020204" pitchFamily="34" charset="0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i="1" dirty="0">
                    <a:solidFill>
                      <a:schemeClr val="bg1"/>
                    </a:solidFill>
                  </a:rPr>
                  <a:t> is a finite set called the </a:t>
                </a:r>
                <a:r>
                  <a:rPr lang="en-US" b="1" i="1" dirty="0">
                    <a:solidFill>
                      <a:schemeClr val="bg1"/>
                    </a:solidFill>
                  </a:rPr>
                  <a:t>variables</a:t>
                </a:r>
              </a:p>
              <a:p>
                <a:pPr marL="914400" lvl="1" indent="-457200">
                  <a:buFont typeface="Arial" panose="020B0604020202020204" pitchFamily="34" charset="0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𝛴</m:t>
                    </m:r>
                  </m:oMath>
                </a14:m>
                <a:r>
                  <a:rPr lang="en-US" i="1" dirty="0">
                    <a:solidFill>
                      <a:schemeClr val="bg1"/>
                    </a:solidFill>
                  </a:rPr>
                  <a:t> is a finite set, disjoint from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i="1" dirty="0">
                    <a:solidFill>
                      <a:schemeClr val="bg1"/>
                    </a:solidFill>
                  </a:rPr>
                  <a:t>, called the </a:t>
                </a:r>
                <a:r>
                  <a:rPr lang="en-US" b="1" i="1" dirty="0">
                    <a:solidFill>
                      <a:schemeClr val="bg1"/>
                    </a:solidFill>
                  </a:rPr>
                  <a:t>terminals</a:t>
                </a:r>
              </a:p>
              <a:p>
                <a:pPr marL="914400" lvl="1" indent="-457200">
                  <a:buFont typeface="Arial" panose="020B0604020202020204" pitchFamily="34" charset="0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i="1" dirty="0">
                    <a:solidFill>
                      <a:schemeClr val="bg1"/>
                    </a:solidFill>
                  </a:rPr>
                  <a:t> is a finite set of </a:t>
                </a:r>
                <a:r>
                  <a:rPr lang="en-US" b="1" i="1" dirty="0">
                    <a:solidFill>
                      <a:schemeClr val="bg1"/>
                    </a:solidFill>
                  </a:rPr>
                  <a:t>rules</a:t>
                </a:r>
                <a:r>
                  <a:rPr lang="en-US" i="1" dirty="0">
                    <a:solidFill>
                      <a:schemeClr val="bg1"/>
                    </a:solidFill>
                  </a:rPr>
                  <a:t>, with each rule being a variable and a string of variables and terminals</a:t>
                </a:r>
              </a:p>
              <a:p>
                <a:pPr marL="914400" lvl="1" indent="-457200">
                  <a:buFont typeface="Arial" panose="020B0604020202020204" pitchFamily="34" charset="0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i="1" dirty="0">
                    <a:solidFill>
                      <a:schemeClr val="bg1"/>
                    </a:solidFill>
                  </a:rPr>
                  <a:t> is the start variable</a:t>
                </a:r>
              </a:p>
              <a:p>
                <a:pPr marL="457200" indent="-457200">
                  <a:buFont typeface="Arial" panose="020B0604020202020204" pitchFamily="34" charset="0"/>
                  <a:buAutoNum type="arabicPeriod"/>
                </a:pPr>
                <a:endParaRPr lang="en-US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2C35AB6E-A45F-984E-BF5B-944E0D9FD5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1284" y="2098962"/>
                <a:ext cx="7992198" cy="3086100"/>
              </a:xfrm>
              <a:prstGeom prst="rect">
                <a:avLst/>
              </a:prstGeom>
              <a:blipFill>
                <a:blip r:embed="rId2"/>
                <a:stretch>
                  <a:fillRect l="-1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3343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831CD-4A7F-974A-9587-130A8E709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34470"/>
            <a:ext cx="9905998" cy="689074"/>
          </a:xfrm>
        </p:spPr>
        <p:txBody>
          <a:bodyPr/>
          <a:lstStyle/>
          <a:p>
            <a:pPr algn="ctr"/>
            <a:r>
              <a:rPr lang="en-US" dirty="0"/>
              <a:t>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80526C-6C30-5644-8F5B-A60ED7B16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1285" y="1569857"/>
            <a:ext cx="7992198" cy="58106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Can you generate the following grammar on your own: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C35AB6E-A45F-984E-BF5B-944E0D9FD54C}"/>
              </a:ext>
            </a:extLst>
          </p:cNvPr>
          <p:cNvSpPr txBox="1">
            <a:spLocks/>
          </p:cNvSpPr>
          <p:nvPr/>
        </p:nvSpPr>
        <p:spPr>
          <a:xfrm>
            <a:off x="2201284" y="2098962"/>
            <a:ext cx="7992198" cy="3086100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i="1" dirty="0">
                <a:solidFill>
                  <a:schemeClr val="bg1"/>
                </a:solidFill>
              </a:rPr>
              <a:t>The grammar of all well formed arithmetic expressions containing at most two variables (x and y), parentheses, and two operators (+ and *).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i="1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i="1" dirty="0">
                <a:solidFill>
                  <a:schemeClr val="bg1"/>
                </a:solidFill>
              </a:rPr>
              <a:t>Example string: (</a:t>
            </a:r>
            <a:r>
              <a:rPr lang="en-US" i="1" dirty="0" err="1">
                <a:solidFill>
                  <a:schemeClr val="bg1"/>
                </a:solidFill>
              </a:rPr>
              <a:t>x+y</a:t>
            </a:r>
            <a:r>
              <a:rPr lang="en-US" i="1" dirty="0">
                <a:solidFill>
                  <a:schemeClr val="bg1"/>
                </a:solidFill>
              </a:rPr>
              <a:t>)*(x*x)</a:t>
            </a:r>
          </a:p>
        </p:txBody>
      </p:sp>
    </p:spTree>
    <p:extLst>
      <p:ext uri="{BB962C8B-B14F-4D97-AF65-F5344CB8AC3E}">
        <p14:creationId xmlns:p14="http://schemas.microsoft.com/office/powerpoint/2010/main" val="31662994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831CD-4A7F-974A-9587-130A8E709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34470"/>
            <a:ext cx="9905998" cy="689074"/>
          </a:xfrm>
        </p:spPr>
        <p:txBody>
          <a:bodyPr/>
          <a:lstStyle/>
          <a:p>
            <a:pPr algn="ctr"/>
            <a:r>
              <a:rPr lang="en-US" dirty="0"/>
              <a:t>Chomsky Normal 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80526C-6C30-5644-8F5B-A60ED7B16C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32414" y="1569855"/>
                <a:ext cx="10123996" cy="2534551"/>
              </a:xfrm>
              <a:solidFill>
                <a:schemeClr val="tx1">
                  <a:lumMod val="95000"/>
                </a:schemeClr>
              </a:solidFill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A context-free grammar is in Chomsky normal form if every rule is of the form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𝐵𝐶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is any terminal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are any variables.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may not be the start variable. In addition we allow the rule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for the start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80526C-6C30-5644-8F5B-A60ED7B16C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32414" y="1569855"/>
                <a:ext cx="10123996" cy="2534551"/>
              </a:xfrm>
              <a:blipFill>
                <a:blip r:embed="rId2"/>
                <a:stretch>
                  <a:fillRect l="-877" t="-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3907458-EAC7-2144-9198-8351B698B137}"/>
              </a:ext>
            </a:extLst>
          </p:cNvPr>
          <p:cNvSpPr txBox="1">
            <a:spLocks/>
          </p:cNvSpPr>
          <p:nvPr/>
        </p:nvSpPr>
        <p:spPr>
          <a:xfrm>
            <a:off x="1141413" y="5164281"/>
            <a:ext cx="5186652" cy="14019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Why is this useful? Well, it is easier to do proofs about grammars if you can assume the grammar is always in a simplified form (fewer cases to handle).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5011901-E751-1C4E-B4E4-BE70C862E814}"/>
              </a:ext>
            </a:extLst>
          </p:cNvPr>
          <p:cNvCxnSpPr/>
          <p:nvPr/>
        </p:nvCxnSpPr>
        <p:spPr>
          <a:xfrm flipV="1">
            <a:off x="3886199" y="4353792"/>
            <a:ext cx="311728" cy="852054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8F3466C-CC50-BA4B-9E81-99B9281A8D93}"/>
              </a:ext>
            </a:extLst>
          </p:cNvPr>
          <p:cNvSpPr txBox="1">
            <a:spLocks/>
          </p:cNvSpPr>
          <p:nvPr/>
        </p:nvSpPr>
        <p:spPr>
          <a:xfrm>
            <a:off x="8714544" y="5455232"/>
            <a:ext cx="2441866" cy="1110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But can any context-free grammar be in Chomsky normal form?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7AB50A7-7922-3649-9BF7-EF1F5BC6C1C0}"/>
              </a:ext>
            </a:extLst>
          </p:cNvPr>
          <p:cNvCxnSpPr>
            <a:cxnSpLocks/>
          </p:cNvCxnSpPr>
          <p:nvPr/>
        </p:nvCxnSpPr>
        <p:spPr>
          <a:xfrm flipH="1" flipV="1">
            <a:off x="8364682" y="4270664"/>
            <a:ext cx="1264227" cy="1184568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9610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831CD-4A7F-974A-9587-130A8E709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34470"/>
            <a:ext cx="9905998" cy="689074"/>
          </a:xfrm>
        </p:spPr>
        <p:txBody>
          <a:bodyPr/>
          <a:lstStyle/>
          <a:p>
            <a:pPr algn="ctr"/>
            <a:r>
              <a:rPr lang="en-US" dirty="0"/>
              <a:t>Chomsky Normal 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80526C-6C30-5644-8F5B-A60ED7B16C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32414" y="1341254"/>
                <a:ext cx="10123996" cy="2534551"/>
              </a:xfrm>
              <a:solidFill>
                <a:schemeClr val="tx1">
                  <a:lumMod val="95000"/>
                </a:schemeClr>
              </a:solidFill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A context-free grammar is in Chomsky normal form if every rule is of the form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𝐵𝐶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is any terminal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are any variables.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may not be the start variable. In addition we allow the rule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for the start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80526C-6C30-5644-8F5B-A60ED7B16C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32414" y="1341254"/>
                <a:ext cx="10123996" cy="2534551"/>
              </a:xfrm>
              <a:blipFill>
                <a:blip r:embed="rId2"/>
                <a:stretch>
                  <a:fillRect l="-877" t="-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BFA1F8B-C738-F244-ABC9-8B0B5ED92625}"/>
              </a:ext>
            </a:extLst>
          </p:cNvPr>
          <p:cNvSpPr txBox="1">
            <a:spLocks/>
          </p:cNvSpPr>
          <p:nvPr/>
        </p:nvSpPr>
        <p:spPr>
          <a:xfrm>
            <a:off x="1032414" y="4330374"/>
            <a:ext cx="10123996" cy="1072903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u="sng" dirty="0">
                <a:solidFill>
                  <a:schemeClr val="bg1"/>
                </a:solidFill>
              </a:rPr>
              <a:t>Theorem</a:t>
            </a:r>
            <a:r>
              <a:rPr lang="en-US" dirty="0">
                <a:solidFill>
                  <a:schemeClr val="bg1"/>
                </a:solidFill>
              </a:rPr>
              <a:t>: Any context-free language is generated by a context-free grammar in Chomsky normal form.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9F08D33-6F66-9B4E-8EA1-5B9B280D6A0C}"/>
              </a:ext>
            </a:extLst>
          </p:cNvPr>
          <p:cNvSpPr txBox="1">
            <a:spLocks/>
          </p:cNvSpPr>
          <p:nvPr/>
        </p:nvSpPr>
        <p:spPr>
          <a:xfrm>
            <a:off x="7564581" y="5501083"/>
            <a:ext cx="3581437" cy="107290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tx1">
                    <a:lumMod val="95000"/>
                  </a:schemeClr>
                </a:solidFill>
              </a:rPr>
              <a:t>We are NOT going to prove this one. Just trust me (proof is in the book on pg. 107/108 if you are interested).</a:t>
            </a:r>
          </a:p>
        </p:txBody>
      </p:sp>
    </p:spTree>
    <p:extLst>
      <p:ext uri="{BB962C8B-B14F-4D97-AF65-F5344CB8AC3E}">
        <p14:creationId xmlns:p14="http://schemas.microsoft.com/office/powerpoint/2010/main" val="2354239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19C56-21DC-0A40-AA49-9AF4AF4C9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Part 2: Pushdown Automata</a:t>
            </a:r>
          </a:p>
        </p:txBody>
      </p:sp>
    </p:spTree>
    <p:extLst>
      <p:ext uri="{BB962C8B-B14F-4D97-AF65-F5344CB8AC3E}">
        <p14:creationId xmlns:p14="http://schemas.microsoft.com/office/powerpoint/2010/main" val="1051515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25537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Goals!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78F5F-F936-6145-9FF8-704886F1A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559371"/>
            <a:ext cx="9905999" cy="1089328"/>
          </a:xfrm>
          <a:solidFill>
            <a:schemeClr val="tx1">
              <a:lumMod val="9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1. Very quick review of the Chomsky Hierarchy (overall picture).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3CBD30C-EB51-C249-A8FC-E343315276A6}"/>
              </a:ext>
            </a:extLst>
          </p:cNvPr>
          <p:cNvSpPr txBox="1">
            <a:spLocks/>
          </p:cNvSpPr>
          <p:nvPr/>
        </p:nvSpPr>
        <p:spPr>
          <a:xfrm>
            <a:off x="1141412" y="2848808"/>
            <a:ext cx="9905999" cy="1089328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2. Our second model of computation, the pushdown automata!! Let’s add memory to that finite state machine!!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98087DF-8BCB-3D46-8C8D-7FA120BFB404}"/>
              </a:ext>
            </a:extLst>
          </p:cNvPr>
          <p:cNvSpPr txBox="1">
            <a:spLocks/>
          </p:cNvSpPr>
          <p:nvPr/>
        </p:nvSpPr>
        <p:spPr>
          <a:xfrm>
            <a:off x="1141412" y="4138245"/>
            <a:ext cx="9905999" cy="1089328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3. What languages can this new model of computation now recognize? Can we find languages it cannot recognize now?</a:t>
            </a:r>
          </a:p>
        </p:txBody>
      </p:sp>
    </p:spTree>
    <p:extLst>
      <p:ext uri="{BB962C8B-B14F-4D97-AF65-F5344CB8AC3E}">
        <p14:creationId xmlns:p14="http://schemas.microsoft.com/office/powerpoint/2010/main" val="29872491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831CD-4A7F-974A-9587-130A8E709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34470"/>
            <a:ext cx="9905998" cy="689074"/>
          </a:xfrm>
        </p:spPr>
        <p:txBody>
          <a:bodyPr/>
          <a:lstStyle/>
          <a:p>
            <a:pPr algn="ctr"/>
            <a:r>
              <a:rPr lang="en-US" dirty="0"/>
              <a:t>Pushdown Automata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7FB61D-C209-EA48-956C-7423B7E2A949}"/>
              </a:ext>
            </a:extLst>
          </p:cNvPr>
          <p:cNvSpPr txBox="1"/>
          <p:nvPr/>
        </p:nvSpPr>
        <p:spPr>
          <a:xfrm>
            <a:off x="1411575" y="2900216"/>
            <a:ext cx="3482542" cy="1477328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u="sng" dirty="0"/>
              <a:t>Pushdown Automata</a:t>
            </a:r>
            <a:r>
              <a:rPr lang="en-US" i="1" dirty="0"/>
              <a:t>: Informally, is a machine that combines an NFA (state control) but adds a stack. The machine can push and pop to the stack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D73383-7FDD-CC4C-8233-6895AB0C7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8511" y="2213266"/>
            <a:ext cx="4936983" cy="2839026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EDBFCA6-AA82-ED49-80CD-ECC249BA4276}"/>
              </a:ext>
            </a:extLst>
          </p:cNvPr>
          <p:cNvSpPr txBox="1">
            <a:spLocks/>
          </p:cNvSpPr>
          <p:nvPr/>
        </p:nvSpPr>
        <p:spPr>
          <a:xfrm>
            <a:off x="1411575" y="1031954"/>
            <a:ext cx="3581437" cy="73450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solidFill>
                  <a:schemeClr val="tx1">
                    <a:lumMod val="95000"/>
                  </a:schemeClr>
                </a:solidFill>
              </a:rPr>
              <a:t>This state control is just a DFA/NFA just like before!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5C4E9F1-EC0F-954A-B503-3134732543BC}"/>
              </a:ext>
            </a:extLst>
          </p:cNvPr>
          <p:cNvCxnSpPr>
            <a:cxnSpLocks/>
          </p:cNvCxnSpPr>
          <p:nvPr/>
        </p:nvCxnSpPr>
        <p:spPr>
          <a:xfrm flipH="1" flipV="1">
            <a:off x="4613564" y="1399205"/>
            <a:ext cx="748146" cy="814062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5BB49B6-694E-664F-90EA-5635DB840ED5}"/>
              </a:ext>
            </a:extLst>
          </p:cNvPr>
          <p:cNvSpPr txBox="1">
            <a:spLocks/>
          </p:cNvSpPr>
          <p:nvPr/>
        </p:nvSpPr>
        <p:spPr>
          <a:xfrm>
            <a:off x="8097002" y="923544"/>
            <a:ext cx="3330429" cy="73450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1600" dirty="0">
                <a:solidFill>
                  <a:schemeClr val="tx1">
                    <a:lumMod val="95000"/>
                  </a:schemeClr>
                </a:solidFill>
              </a:rPr>
              <a:t>Input is read in character by character (same as NFA)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B725D97-454C-DA4C-80A0-49F0FE6A2601}"/>
              </a:ext>
            </a:extLst>
          </p:cNvPr>
          <p:cNvCxnSpPr>
            <a:cxnSpLocks/>
          </p:cNvCxnSpPr>
          <p:nvPr/>
        </p:nvCxnSpPr>
        <p:spPr>
          <a:xfrm flipV="1">
            <a:off x="9092045" y="1399205"/>
            <a:ext cx="311728" cy="647804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EAFDAFF-1152-F542-8996-C6F49438C13A}"/>
              </a:ext>
            </a:extLst>
          </p:cNvPr>
          <p:cNvSpPr txBox="1">
            <a:spLocks/>
          </p:cNvSpPr>
          <p:nvPr/>
        </p:nvSpPr>
        <p:spPr>
          <a:xfrm>
            <a:off x="5747067" y="5760023"/>
            <a:ext cx="5300344" cy="85898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1600" dirty="0">
                <a:solidFill>
                  <a:schemeClr val="tx1">
                    <a:lumMod val="95000"/>
                  </a:schemeClr>
                </a:solidFill>
              </a:rPr>
              <a:t>The </a:t>
            </a:r>
            <a:r>
              <a:rPr lang="en-US" sz="1600" b="1" dirty="0">
                <a:solidFill>
                  <a:schemeClr val="tx1">
                    <a:lumMod val="95000"/>
                  </a:schemeClr>
                </a:solidFill>
              </a:rPr>
              <a:t>stack</a:t>
            </a:r>
            <a:r>
              <a:rPr lang="en-US" sz="1600" dirty="0">
                <a:solidFill>
                  <a:schemeClr val="tx1">
                    <a:lumMod val="95000"/>
                  </a:schemeClr>
                </a:solidFill>
              </a:rPr>
              <a:t> provides the machine with memory. The machine can </a:t>
            </a:r>
            <a:r>
              <a:rPr lang="en-US" sz="1600" b="1" dirty="0">
                <a:solidFill>
                  <a:schemeClr val="tx1">
                    <a:lumMod val="95000"/>
                  </a:schemeClr>
                </a:solidFill>
              </a:rPr>
              <a:t>push</a:t>
            </a:r>
            <a:r>
              <a:rPr lang="en-US" sz="1600" dirty="0">
                <a:solidFill>
                  <a:schemeClr val="tx1">
                    <a:lumMod val="95000"/>
                  </a:schemeClr>
                </a:solidFill>
              </a:rPr>
              <a:t> or </a:t>
            </a:r>
            <a:r>
              <a:rPr lang="en-US" sz="1600" b="1" dirty="0">
                <a:solidFill>
                  <a:schemeClr val="tx1">
                    <a:lumMod val="95000"/>
                  </a:schemeClr>
                </a:solidFill>
              </a:rPr>
              <a:t>pop</a:t>
            </a:r>
            <a:r>
              <a:rPr lang="en-US" sz="1600" dirty="0">
                <a:solidFill>
                  <a:schemeClr val="tx1">
                    <a:lumMod val="95000"/>
                  </a:schemeClr>
                </a:solidFill>
              </a:rPr>
              <a:t> from the top of the stack only during any state transition (one push or pop per transition)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02ED088-547E-9743-B353-332651C5D3A1}"/>
              </a:ext>
            </a:extLst>
          </p:cNvPr>
          <p:cNvCxnSpPr>
            <a:cxnSpLocks/>
          </p:cNvCxnSpPr>
          <p:nvPr/>
        </p:nvCxnSpPr>
        <p:spPr>
          <a:xfrm flipH="1" flipV="1">
            <a:off x="7658100" y="5218549"/>
            <a:ext cx="197427" cy="541475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96606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831CD-4A7F-974A-9587-130A8E709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34470"/>
            <a:ext cx="9905998" cy="689074"/>
          </a:xfrm>
        </p:spPr>
        <p:txBody>
          <a:bodyPr/>
          <a:lstStyle/>
          <a:p>
            <a:pPr algn="ctr"/>
            <a:r>
              <a:rPr lang="en-US" dirty="0"/>
              <a:t>Pushdown Automata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276534ED-777A-204F-94EA-6C032A00560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21717" y="1177425"/>
                <a:ext cx="7545389" cy="1097425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This pushdown automata recognizes the language: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|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276534ED-777A-204F-94EA-6C032A0056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1717" y="1177425"/>
                <a:ext cx="7545389" cy="1097425"/>
              </a:xfrm>
              <a:prstGeom prst="rect">
                <a:avLst/>
              </a:prstGeom>
              <a:blipFill>
                <a:blip r:embed="rId2"/>
                <a:stretch>
                  <a:fillRect l="-1176" t="-1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>
                <a:extLst>
                  <a:ext uri="{FF2B5EF4-FFF2-40B4-BE49-F238E27FC236}">
                    <a16:creationId xmlns:a16="http://schemas.microsoft.com/office/drawing/2014/main" id="{14C01A16-1EFA-5E49-B39B-3627F9CB3F1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909554" y="3140868"/>
                <a:ext cx="2656118" cy="258119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600" dirty="0">
                    <a:solidFill>
                      <a:schemeClr val="tx1">
                        <a:lumMod val="95000"/>
                      </a:schemeClr>
                    </a:solidFill>
                  </a:rPr>
                  <a:t>Make sure you know how to read these transitions.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1,0→</m:t>
                    </m:r>
                    <m:r>
                      <a:rPr lang="en-US" sz="1600" b="0" i="1" smtClean="0">
                        <a:solidFill>
                          <a:schemeClr val="tx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1600" dirty="0">
                    <a:solidFill>
                      <a:schemeClr val="tx1">
                        <a:lumMod val="95000"/>
                      </a:schemeClr>
                    </a:solidFill>
                  </a:rPr>
                  <a:t>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600" dirty="0">
                    <a:solidFill>
                      <a:schemeClr val="tx1">
                        <a:lumMod val="95000"/>
                      </a:schemeClr>
                    </a:solidFill>
                  </a:rPr>
                  <a:t>means if you read a 1 from input and a 0 is on top of stack (pop it), and don’t push (epsilon) anything</a:t>
                </a:r>
              </a:p>
            </p:txBody>
          </p:sp>
        </mc:Choice>
        <mc:Fallback xmlns="">
          <p:sp>
            <p:nvSpPr>
              <p:cNvPr id="37" name="Content Placeholder 2">
                <a:extLst>
                  <a:ext uri="{FF2B5EF4-FFF2-40B4-BE49-F238E27FC236}">
                    <a16:creationId xmlns:a16="http://schemas.microsoft.com/office/drawing/2014/main" id="{14C01A16-1EFA-5E49-B39B-3627F9CB3F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9554" y="3140868"/>
                <a:ext cx="2656118" cy="2581194"/>
              </a:xfrm>
              <a:prstGeom prst="rect">
                <a:avLst/>
              </a:prstGeom>
              <a:blipFill>
                <a:blip r:embed="rId3"/>
                <a:stretch>
                  <a:fillRect l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DE85C5CC-88E2-2D42-A17C-859501C57446}"/>
              </a:ext>
            </a:extLst>
          </p:cNvPr>
          <p:cNvGrpSpPr/>
          <p:nvPr/>
        </p:nvGrpSpPr>
        <p:grpSpPr>
          <a:xfrm>
            <a:off x="1288473" y="2743199"/>
            <a:ext cx="7250468" cy="3501736"/>
            <a:chOff x="1288473" y="2743199"/>
            <a:chExt cx="7250468" cy="3501736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E7A51F4-96A7-3944-882E-4A8C21CEC928}"/>
                </a:ext>
              </a:extLst>
            </p:cNvPr>
            <p:cNvSpPr/>
            <p:nvPr/>
          </p:nvSpPr>
          <p:spPr>
            <a:xfrm>
              <a:off x="1288473" y="2743199"/>
              <a:ext cx="7003473" cy="350173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F223572-8246-C44E-95F5-DF1D2A14AFAC}"/>
                </a:ext>
              </a:extLst>
            </p:cNvPr>
            <p:cNvSpPr/>
            <p:nvPr/>
          </p:nvSpPr>
          <p:spPr>
            <a:xfrm>
              <a:off x="1906081" y="3044535"/>
              <a:ext cx="972201" cy="97220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Q1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C792860-0430-7743-A9DD-2E4C88E132B9}"/>
                </a:ext>
              </a:extLst>
            </p:cNvPr>
            <p:cNvSpPr/>
            <p:nvPr/>
          </p:nvSpPr>
          <p:spPr>
            <a:xfrm>
              <a:off x="5279662" y="3044535"/>
              <a:ext cx="972201" cy="97220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Q2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2E9E367-C6D6-DC47-8ACB-3B177B4A8910}"/>
                </a:ext>
              </a:extLst>
            </p:cNvPr>
            <p:cNvSpPr/>
            <p:nvPr/>
          </p:nvSpPr>
          <p:spPr>
            <a:xfrm>
              <a:off x="5279662" y="4973780"/>
              <a:ext cx="972201" cy="97220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Q3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88C7305-F15F-254D-9B2C-39EBEB26A8AD}"/>
                </a:ext>
              </a:extLst>
            </p:cNvPr>
            <p:cNvSpPr/>
            <p:nvPr/>
          </p:nvSpPr>
          <p:spPr>
            <a:xfrm>
              <a:off x="1913007" y="4973780"/>
              <a:ext cx="972201" cy="97220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Q4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B0A7E8BF-EDD0-944A-809A-CBAE61890A89}"/>
                </a:ext>
              </a:extLst>
            </p:cNvPr>
            <p:cNvCxnSpPr>
              <a:cxnSpLocks/>
              <a:endCxn id="5" idx="2"/>
            </p:cNvCxnSpPr>
            <p:nvPr/>
          </p:nvCxnSpPr>
          <p:spPr>
            <a:xfrm>
              <a:off x="1428099" y="3530636"/>
              <a:ext cx="47798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91F92598-A5BE-6345-A0C0-5BDE80447F9D}"/>
                </a:ext>
              </a:extLst>
            </p:cNvPr>
            <p:cNvCxnSpPr>
              <a:cxnSpLocks/>
              <a:stCxn id="5" idx="6"/>
              <a:endCxn id="6" idx="2"/>
            </p:cNvCxnSpPr>
            <p:nvPr/>
          </p:nvCxnSpPr>
          <p:spPr>
            <a:xfrm>
              <a:off x="2878282" y="3530636"/>
              <a:ext cx="240138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65560F51-6C18-1646-8C44-BCBC9D212ADB}"/>
                </a:ext>
              </a:extLst>
            </p:cNvPr>
            <p:cNvCxnSpPr>
              <a:cxnSpLocks/>
              <a:stCxn id="7" idx="2"/>
              <a:endCxn id="8" idx="6"/>
            </p:cNvCxnSpPr>
            <p:nvPr/>
          </p:nvCxnSpPr>
          <p:spPr>
            <a:xfrm flipH="1">
              <a:off x="2885208" y="5459881"/>
              <a:ext cx="239445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ED0B9FBD-4E0A-A646-965C-A9F7370514C1}"/>
                </a:ext>
              </a:extLst>
            </p:cNvPr>
            <p:cNvCxnSpPr>
              <a:cxnSpLocks/>
              <a:stCxn id="6" idx="4"/>
              <a:endCxn id="7" idx="0"/>
            </p:cNvCxnSpPr>
            <p:nvPr/>
          </p:nvCxnSpPr>
          <p:spPr>
            <a:xfrm>
              <a:off x="5765763" y="4016736"/>
              <a:ext cx="0" cy="95704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Elbow Connector 23">
              <a:extLst>
                <a:ext uri="{FF2B5EF4-FFF2-40B4-BE49-F238E27FC236}">
                  <a16:creationId xmlns:a16="http://schemas.microsoft.com/office/drawing/2014/main" id="{2E93EECA-B8D4-6B42-AB82-06C5A42AB2E8}"/>
                </a:ext>
              </a:extLst>
            </p:cNvPr>
            <p:cNvCxnSpPr>
              <a:cxnSpLocks/>
              <a:stCxn id="6" idx="7"/>
              <a:endCxn id="6" idx="5"/>
            </p:cNvCxnSpPr>
            <p:nvPr/>
          </p:nvCxnSpPr>
          <p:spPr>
            <a:xfrm rot="16200000" flipH="1">
              <a:off x="5765762" y="3530635"/>
              <a:ext cx="687449" cy="12700"/>
            </a:xfrm>
            <a:prstGeom prst="bentConnector5">
              <a:avLst>
                <a:gd name="adj1" fmla="val -33253"/>
                <a:gd name="adj2" fmla="val 8334055"/>
                <a:gd name="adj3" fmla="val 133253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Elbow Connector 26">
              <a:extLst>
                <a:ext uri="{FF2B5EF4-FFF2-40B4-BE49-F238E27FC236}">
                  <a16:creationId xmlns:a16="http://schemas.microsoft.com/office/drawing/2014/main" id="{C1624D1F-FB84-7542-9B9D-392186A659ED}"/>
                </a:ext>
              </a:extLst>
            </p:cNvPr>
            <p:cNvCxnSpPr>
              <a:cxnSpLocks/>
              <a:stCxn id="7" idx="7"/>
              <a:endCxn id="7" idx="5"/>
            </p:cNvCxnSpPr>
            <p:nvPr/>
          </p:nvCxnSpPr>
          <p:spPr>
            <a:xfrm rot="16200000" flipH="1">
              <a:off x="5765762" y="5459880"/>
              <a:ext cx="687449" cy="12700"/>
            </a:xfrm>
            <a:prstGeom prst="bentConnector5">
              <a:avLst>
                <a:gd name="adj1" fmla="val -33253"/>
                <a:gd name="adj2" fmla="val 8334055"/>
                <a:gd name="adj3" fmla="val 133253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Content Placeholder 2">
                  <a:extLst>
                    <a:ext uri="{FF2B5EF4-FFF2-40B4-BE49-F238E27FC236}">
                      <a16:creationId xmlns:a16="http://schemas.microsoft.com/office/drawing/2014/main" id="{B434FC5E-18FF-9E49-8CC7-EFD7333B7CE6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2971801" y="3114999"/>
                  <a:ext cx="2171836" cy="481013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228600" indent="-228600" algn="l" defTabSz="914400" rtl="0" eaLnBrk="1" latinLnBrk="0" hangingPunct="1">
                    <a:lnSpc>
                      <a:spcPct val="120000"/>
                    </a:lnSpc>
                    <a:spcBef>
                      <a:spcPts val="1000"/>
                    </a:spcBef>
                    <a:buSzPct val="125000"/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sz="2000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sz="2000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→$</m:t>
                        </m:r>
                      </m:oMath>
                    </m:oMathPara>
                  </a14:m>
                  <a:endParaRPr lang="en-US" sz="2000" dirty="0">
                    <a:solidFill>
                      <a:schemeClr val="tx1">
                        <a:lumMod val="9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0" name="Content Placeholder 2">
                  <a:extLst>
                    <a:ext uri="{FF2B5EF4-FFF2-40B4-BE49-F238E27FC236}">
                      <a16:creationId xmlns:a16="http://schemas.microsoft.com/office/drawing/2014/main" id="{B434FC5E-18FF-9E49-8CC7-EFD7333B7C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1801" y="3114999"/>
                  <a:ext cx="2171836" cy="48101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Content Placeholder 2">
                  <a:extLst>
                    <a:ext uri="{FF2B5EF4-FFF2-40B4-BE49-F238E27FC236}">
                      <a16:creationId xmlns:a16="http://schemas.microsoft.com/office/drawing/2014/main" id="{480A1288-F359-A84B-AC1A-02C5814E8A8C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2996517" y="5041972"/>
                  <a:ext cx="2171836" cy="481013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228600" indent="-228600" algn="l" defTabSz="914400" rtl="0" eaLnBrk="1" latinLnBrk="0" hangingPunct="1">
                    <a:lnSpc>
                      <a:spcPct val="120000"/>
                    </a:lnSpc>
                    <a:spcBef>
                      <a:spcPts val="1000"/>
                    </a:spcBef>
                    <a:buSzPct val="125000"/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sz="2000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$→</m:t>
                        </m:r>
                        <m:r>
                          <a:rPr lang="en-US" sz="2000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oMath>
                    </m:oMathPara>
                  </a14:m>
                  <a:endParaRPr lang="en-US" sz="2000" dirty="0">
                    <a:solidFill>
                      <a:schemeClr val="tx1">
                        <a:lumMod val="9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1" name="Content Placeholder 2">
                  <a:extLst>
                    <a:ext uri="{FF2B5EF4-FFF2-40B4-BE49-F238E27FC236}">
                      <a16:creationId xmlns:a16="http://schemas.microsoft.com/office/drawing/2014/main" id="{480A1288-F359-A84B-AC1A-02C5814E8A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6517" y="5041972"/>
                  <a:ext cx="2171836" cy="48101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Content Placeholder 2">
                  <a:extLst>
                    <a:ext uri="{FF2B5EF4-FFF2-40B4-BE49-F238E27FC236}">
                      <a16:creationId xmlns:a16="http://schemas.microsoft.com/office/drawing/2014/main" id="{A9AA5662-3ADD-6C4F-9F5F-B1FA4C036C7A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785754" y="3257442"/>
                  <a:ext cx="1722015" cy="481013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228600" indent="-228600" algn="l" defTabSz="914400" rtl="0" eaLnBrk="1" latinLnBrk="0" hangingPunct="1">
                    <a:lnSpc>
                      <a:spcPct val="120000"/>
                    </a:lnSpc>
                    <a:spcBef>
                      <a:spcPts val="1000"/>
                    </a:spcBef>
                    <a:buSzPct val="125000"/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sz="2000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sz="2000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→0</m:t>
                        </m:r>
                      </m:oMath>
                    </m:oMathPara>
                  </a14:m>
                  <a:endParaRPr lang="en-US" sz="2000" dirty="0">
                    <a:solidFill>
                      <a:schemeClr val="tx1">
                        <a:lumMod val="9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2" name="Content Placeholder 2">
                  <a:extLst>
                    <a:ext uri="{FF2B5EF4-FFF2-40B4-BE49-F238E27FC236}">
                      <a16:creationId xmlns:a16="http://schemas.microsoft.com/office/drawing/2014/main" id="{A9AA5662-3ADD-6C4F-9F5F-B1FA4C036C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5754" y="3257442"/>
                  <a:ext cx="1722015" cy="48101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Content Placeholder 2">
                  <a:extLst>
                    <a:ext uri="{FF2B5EF4-FFF2-40B4-BE49-F238E27FC236}">
                      <a16:creationId xmlns:a16="http://schemas.microsoft.com/office/drawing/2014/main" id="{AF738371-1CB3-F145-A0A5-648BD262F8E2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816926" y="5225723"/>
                  <a:ext cx="1722015" cy="481013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228600" indent="-228600" algn="l" defTabSz="914400" rtl="0" eaLnBrk="1" latinLnBrk="0" hangingPunct="1">
                    <a:lnSpc>
                      <a:spcPct val="120000"/>
                    </a:lnSpc>
                    <a:spcBef>
                      <a:spcPts val="1000"/>
                    </a:spcBef>
                    <a:buSzPct val="125000"/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,0→</m:t>
                        </m:r>
                        <m:r>
                          <a:rPr lang="en-US" sz="2000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oMath>
                    </m:oMathPara>
                  </a14:m>
                  <a:endParaRPr lang="en-US" sz="2000" dirty="0">
                    <a:solidFill>
                      <a:schemeClr val="tx1">
                        <a:lumMod val="9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3" name="Content Placeholder 2">
                  <a:extLst>
                    <a:ext uri="{FF2B5EF4-FFF2-40B4-BE49-F238E27FC236}">
                      <a16:creationId xmlns:a16="http://schemas.microsoft.com/office/drawing/2014/main" id="{AF738371-1CB3-F145-A0A5-648BD262F8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16926" y="5225723"/>
                  <a:ext cx="1722015" cy="48101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Content Placeholder 2">
                  <a:extLst>
                    <a:ext uri="{FF2B5EF4-FFF2-40B4-BE49-F238E27FC236}">
                      <a16:creationId xmlns:a16="http://schemas.microsoft.com/office/drawing/2014/main" id="{8B416D4F-0F99-AF4D-9F82-BE5E24A2EBEE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381121" y="4227151"/>
                  <a:ext cx="1722015" cy="481013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228600" indent="-228600" algn="l" defTabSz="914400" rtl="0" eaLnBrk="1" latinLnBrk="0" hangingPunct="1">
                    <a:lnSpc>
                      <a:spcPct val="120000"/>
                    </a:lnSpc>
                    <a:spcBef>
                      <a:spcPts val="1000"/>
                    </a:spcBef>
                    <a:buSzPct val="125000"/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,0→</m:t>
                        </m:r>
                        <m:r>
                          <a:rPr lang="en-US" sz="2000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oMath>
                    </m:oMathPara>
                  </a14:m>
                  <a:endParaRPr lang="en-US" sz="2000" dirty="0">
                    <a:solidFill>
                      <a:schemeClr val="tx1">
                        <a:lumMod val="9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4" name="Content Placeholder 2">
                  <a:extLst>
                    <a:ext uri="{FF2B5EF4-FFF2-40B4-BE49-F238E27FC236}">
                      <a16:creationId xmlns:a16="http://schemas.microsoft.com/office/drawing/2014/main" id="{8B416D4F-0F99-AF4D-9F82-BE5E24A2EB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81121" y="4227151"/>
                  <a:ext cx="1722015" cy="48101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0649DE25-AC31-3143-BA26-498906B83AAA}"/>
                </a:ext>
              </a:extLst>
            </p:cNvPr>
            <p:cNvSpPr/>
            <p:nvPr/>
          </p:nvSpPr>
          <p:spPr>
            <a:xfrm>
              <a:off x="1975353" y="3124198"/>
              <a:ext cx="826727" cy="82672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Q1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6A3D3921-E20D-2D4D-B423-00069F632EE0}"/>
                </a:ext>
              </a:extLst>
            </p:cNvPr>
            <p:cNvSpPr/>
            <p:nvPr/>
          </p:nvSpPr>
          <p:spPr>
            <a:xfrm>
              <a:off x="1985743" y="5052363"/>
              <a:ext cx="826727" cy="82672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Q4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3187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831CD-4A7F-974A-9587-130A8E709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34470"/>
            <a:ext cx="9905998" cy="689074"/>
          </a:xfrm>
        </p:spPr>
        <p:txBody>
          <a:bodyPr/>
          <a:lstStyle/>
          <a:p>
            <a:pPr algn="ctr"/>
            <a:r>
              <a:rPr lang="en-US" dirty="0"/>
              <a:t>Pushdown Automata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276534ED-777A-204F-94EA-6C032A00560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03874" y="1022539"/>
                <a:ext cx="7545389" cy="1097425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This pushdown automata recognizes the language: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|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276534ED-777A-204F-94EA-6C032A0056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874" y="1022539"/>
                <a:ext cx="7545389" cy="1097425"/>
              </a:xfrm>
              <a:prstGeom prst="rect">
                <a:avLst/>
              </a:prstGeom>
              <a:blipFill>
                <a:blip r:embed="rId2"/>
                <a:stretch>
                  <a:fillRect l="-1176" t="-1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14C01A16-1EFA-5E49-B39B-3627F9CB3F12}"/>
              </a:ext>
            </a:extLst>
          </p:cNvPr>
          <p:cNvSpPr txBox="1">
            <a:spLocks/>
          </p:cNvSpPr>
          <p:nvPr/>
        </p:nvSpPr>
        <p:spPr>
          <a:xfrm>
            <a:off x="8502148" y="2246361"/>
            <a:ext cx="2656118" cy="90603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solidFill>
                  <a:schemeClr val="tx1">
                    <a:lumMod val="95000"/>
                  </a:schemeClr>
                </a:solidFill>
              </a:rPr>
              <a:t>Let’s step through w/ input: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solidFill>
                  <a:schemeClr val="tx1">
                    <a:lumMod val="95000"/>
                  </a:schemeClr>
                </a:solidFill>
              </a:rPr>
              <a:t>000111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E85C5CC-88E2-2D42-A17C-859501C57446}"/>
              </a:ext>
            </a:extLst>
          </p:cNvPr>
          <p:cNvGrpSpPr/>
          <p:nvPr/>
        </p:nvGrpSpPr>
        <p:grpSpPr>
          <a:xfrm>
            <a:off x="881067" y="2299579"/>
            <a:ext cx="7250468" cy="3501736"/>
            <a:chOff x="1288473" y="2743199"/>
            <a:chExt cx="7250468" cy="3501736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E7A51F4-96A7-3944-882E-4A8C21CEC928}"/>
                </a:ext>
              </a:extLst>
            </p:cNvPr>
            <p:cNvSpPr/>
            <p:nvPr/>
          </p:nvSpPr>
          <p:spPr>
            <a:xfrm>
              <a:off x="1288473" y="2743199"/>
              <a:ext cx="7003473" cy="350173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F223572-8246-C44E-95F5-DF1D2A14AFAC}"/>
                </a:ext>
              </a:extLst>
            </p:cNvPr>
            <p:cNvSpPr/>
            <p:nvPr/>
          </p:nvSpPr>
          <p:spPr>
            <a:xfrm>
              <a:off x="1906081" y="3044535"/>
              <a:ext cx="972201" cy="97220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Q1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C792860-0430-7743-A9DD-2E4C88E132B9}"/>
                </a:ext>
              </a:extLst>
            </p:cNvPr>
            <p:cNvSpPr/>
            <p:nvPr/>
          </p:nvSpPr>
          <p:spPr>
            <a:xfrm>
              <a:off x="5279662" y="3044535"/>
              <a:ext cx="972201" cy="97220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Q2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2E9E367-C6D6-DC47-8ACB-3B177B4A8910}"/>
                </a:ext>
              </a:extLst>
            </p:cNvPr>
            <p:cNvSpPr/>
            <p:nvPr/>
          </p:nvSpPr>
          <p:spPr>
            <a:xfrm>
              <a:off x="5279662" y="4973780"/>
              <a:ext cx="972201" cy="97220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Q3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88C7305-F15F-254D-9B2C-39EBEB26A8AD}"/>
                </a:ext>
              </a:extLst>
            </p:cNvPr>
            <p:cNvSpPr/>
            <p:nvPr/>
          </p:nvSpPr>
          <p:spPr>
            <a:xfrm>
              <a:off x="1913007" y="4973780"/>
              <a:ext cx="972201" cy="97220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Q4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B0A7E8BF-EDD0-944A-809A-CBAE61890A89}"/>
                </a:ext>
              </a:extLst>
            </p:cNvPr>
            <p:cNvCxnSpPr>
              <a:cxnSpLocks/>
              <a:endCxn id="5" idx="2"/>
            </p:cNvCxnSpPr>
            <p:nvPr/>
          </p:nvCxnSpPr>
          <p:spPr>
            <a:xfrm>
              <a:off x="1428099" y="3530636"/>
              <a:ext cx="47798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91F92598-A5BE-6345-A0C0-5BDE80447F9D}"/>
                </a:ext>
              </a:extLst>
            </p:cNvPr>
            <p:cNvCxnSpPr>
              <a:cxnSpLocks/>
              <a:stCxn id="5" idx="6"/>
              <a:endCxn id="6" idx="2"/>
            </p:cNvCxnSpPr>
            <p:nvPr/>
          </p:nvCxnSpPr>
          <p:spPr>
            <a:xfrm>
              <a:off x="2878282" y="3530636"/>
              <a:ext cx="240138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65560F51-6C18-1646-8C44-BCBC9D212ADB}"/>
                </a:ext>
              </a:extLst>
            </p:cNvPr>
            <p:cNvCxnSpPr>
              <a:cxnSpLocks/>
              <a:stCxn id="7" idx="2"/>
              <a:endCxn id="8" idx="6"/>
            </p:cNvCxnSpPr>
            <p:nvPr/>
          </p:nvCxnSpPr>
          <p:spPr>
            <a:xfrm flipH="1">
              <a:off x="2885208" y="5459881"/>
              <a:ext cx="239445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ED0B9FBD-4E0A-A646-965C-A9F7370514C1}"/>
                </a:ext>
              </a:extLst>
            </p:cNvPr>
            <p:cNvCxnSpPr>
              <a:cxnSpLocks/>
              <a:stCxn id="6" idx="4"/>
              <a:endCxn id="7" idx="0"/>
            </p:cNvCxnSpPr>
            <p:nvPr/>
          </p:nvCxnSpPr>
          <p:spPr>
            <a:xfrm>
              <a:off x="5765763" y="4016736"/>
              <a:ext cx="0" cy="95704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Elbow Connector 23">
              <a:extLst>
                <a:ext uri="{FF2B5EF4-FFF2-40B4-BE49-F238E27FC236}">
                  <a16:creationId xmlns:a16="http://schemas.microsoft.com/office/drawing/2014/main" id="{2E93EECA-B8D4-6B42-AB82-06C5A42AB2E8}"/>
                </a:ext>
              </a:extLst>
            </p:cNvPr>
            <p:cNvCxnSpPr>
              <a:cxnSpLocks/>
              <a:stCxn id="6" idx="7"/>
              <a:endCxn id="6" idx="5"/>
            </p:cNvCxnSpPr>
            <p:nvPr/>
          </p:nvCxnSpPr>
          <p:spPr>
            <a:xfrm rot="16200000" flipH="1">
              <a:off x="5765762" y="3530635"/>
              <a:ext cx="687449" cy="12700"/>
            </a:xfrm>
            <a:prstGeom prst="bentConnector5">
              <a:avLst>
                <a:gd name="adj1" fmla="val -33253"/>
                <a:gd name="adj2" fmla="val 8334055"/>
                <a:gd name="adj3" fmla="val 133253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Elbow Connector 26">
              <a:extLst>
                <a:ext uri="{FF2B5EF4-FFF2-40B4-BE49-F238E27FC236}">
                  <a16:creationId xmlns:a16="http://schemas.microsoft.com/office/drawing/2014/main" id="{C1624D1F-FB84-7542-9B9D-392186A659ED}"/>
                </a:ext>
              </a:extLst>
            </p:cNvPr>
            <p:cNvCxnSpPr>
              <a:cxnSpLocks/>
              <a:stCxn id="7" idx="7"/>
              <a:endCxn id="7" idx="5"/>
            </p:cNvCxnSpPr>
            <p:nvPr/>
          </p:nvCxnSpPr>
          <p:spPr>
            <a:xfrm rot="16200000" flipH="1">
              <a:off x="5765762" y="5459880"/>
              <a:ext cx="687449" cy="12700"/>
            </a:xfrm>
            <a:prstGeom prst="bentConnector5">
              <a:avLst>
                <a:gd name="adj1" fmla="val -33253"/>
                <a:gd name="adj2" fmla="val 8334055"/>
                <a:gd name="adj3" fmla="val 133253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Content Placeholder 2">
                  <a:extLst>
                    <a:ext uri="{FF2B5EF4-FFF2-40B4-BE49-F238E27FC236}">
                      <a16:creationId xmlns:a16="http://schemas.microsoft.com/office/drawing/2014/main" id="{B434FC5E-18FF-9E49-8CC7-EFD7333B7CE6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2971801" y="3114999"/>
                  <a:ext cx="2171836" cy="481013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228600" indent="-228600" algn="l" defTabSz="914400" rtl="0" eaLnBrk="1" latinLnBrk="0" hangingPunct="1">
                    <a:lnSpc>
                      <a:spcPct val="120000"/>
                    </a:lnSpc>
                    <a:spcBef>
                      <a:spcPts val="1000"/>
                    </a:spcBef>
                    <a:buSzPct val="125000"/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sz="2000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sz="2000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→$</m:t>
                        </m:r>
                      </m:oMath>
                    </m:oMathPara>
                  </a14:m>
                  <a:endParaRPr lang="en-US" sz="2000" dirty="0">
                    <a:solidFill>
                      <a:schemeClr val="tx1">
                        <a:lumMod val="9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0" name="Content Placeholder 2">
                  <a:extLst>
                    <a:ext uri="{FF2B5EF4-FFF2-40B4-BE49-F238E27FC236}">
                      <a16:creationId xmlns:a16="http://schemas.microsoft.com/office/drawing/2014/main" id="{B434FC5E-18FF-9E49-8CC7-EFD7333B7C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1801" y="3114999"/>
                  <a:ext cx="2171836" cy="48101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Content Placeholder 2">
                  <a:extLst>
                    <a:ext uri="{FF2B5EF4-FFF2-40B4-BE49-F238E27FC236}">
                      <a16:creationId xmlns:a16="http://schemas.microsoft.com/office/drawing/2014/main" id="{480A1288-F359-A84B-AC1A-02C5814E8A8C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2996517" y="5041972"/>
                  <a:ext cx="2171836" cy="481013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228600" indent="-228600" algn="l" defTabSz="914400" rtl="0" eaLnBrk="1" latinLnBrk="0" hangingPunct="1">
                    <a:lnSpc>
                      <a:spcPct val="120000"/>
                    </a:lnSpc>
                    <a:spcBef>
                      <a:spcPts val="1000"/>
                    </a:spcBef>
                    <a:buSzPct val="125000"/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sz="2000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$→</m:t>
                        </m:r>
                        <m:r>
                          <a:rPr lang="en-US" sz="2000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oMath>
                    </m:oMathPara>
                  </a14:m>
                  <a:endParaRPr lang="en-US" sz="2000" dirty="0">
                    <a:solidFill>
                      <a:schemeClr val="tx1">
                        <a:lumMod val="9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1" name="Content Placeholder 2">
                  <a:extLst>
                    <a:ext uri="{FF2B5EF4-FFF2-40B4-BE49-F238E27FC236}">
                      <a16:creationId xmlns:a16="http://schemas.microsoft.com/office/drawing/2014/main" id="{480A1288-F359-A84B-AC1A-02C5814E8A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6517" y="5041972"/>
                  <a:ext cx="2171836" cy="48101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Content Placeholder 2">
                  <a:extLst>
                    <a:ext uri="{FF2B5EF4-FFF2-40B4-BE49-F238E27FC236}">
                      <a16:creationId xmlns:a16="http://schemas.microsoft.com/office/drawing/2014/main" id="{A9AA5662-3ADD-6C4F-9F5F-B1FA4C036C7A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785754" y="3257442"/>
                  <a:ext cx="1722015" cy="481013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228600" indent="-228600" algn="l" defTabSz="914400" rtl="0" eaLnBrk="1" latinLnBrk="0" hangingPunct="1">
                    <a:lnSpc>
                      <a:spcPct val="120000"/>
                    </a:lnSpc>
                    <a:spcBef>
                      <a:spcPts val="1000"/>
                    </a:spcBef>
                    <a:buSzPct val="125000"/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sz="2000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sz="2000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→0</m:t>
                        </m:r>
                      </m:oMath>
                    </m:oMathPara>
                  </a14:m>
                  <a:endParaRPr lang="en-US" sz="2000" dirty="0">
                    <a:solidFill>
                      <a:schemeClr val="tx1">
                        <a:lumMod val="9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2" name="Content Placeholder 2">
                  <a:extLst>
                    <a:ext uri="{FF2B5EF4-FFF2-40B4-BE49-F238E27FC236}">
                      <a16:creationId xmlns:a16="http://schemas.microsoft.com/office/drawing/2014/main" id="{A9AA5662-3ADD-6C4F-9F5F-B1FA4C036C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5754" y="3257442"/>
                  <a:ext cx="1722015" cy="48101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Content Placeholder 2">
                  <a:extLst>
                    <a:ext uri="{FF2B5EF4-FFF2-40B4-BE49-F238E27FC236}">
                      <a16:creationId xmlns:a16="http://schemas.microsoft.com/office/drawing/2014/main" id="{AF738371-1CB3-F145-A0A5-648BD262F8E2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816926" y="5225723"/>
                  <a:ext cx="1722015" cy="481013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228600" indent="-228600" algn="l" defTabSz="914400" rtl="0" eaLnBrk="1" latinLnBrk="0" hangingPunct="1">
                    <a:lnSpc>
                      <a:spcPct val="120000"/>
                    </a:lnSpc>
                    <a:spcBef>
                      <a:spcPts val="1000"/>
                    </a:spcBef>
                    <a:buSzPct val="125000"/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,0→</m:t>
                        </m:r>
                        <m:r>
                          <a:rPr lang="en-US" sz="2000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oMath>
                    </m:oMathPara>
                  </a14:m>
                  <a:endParaRPr lang="en-US" sz="2000" dirty="0">
                    <a:solidFill>
                      <a:schemeClr val="tx1">
                        <a:lumMod val="9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3" name="Content Placeholder 2">
                  <a:extLst>
                    <a:ext uri="{FF2B5EF4-FFF2-40B4-BE49-F238E27FC236}">
                      <a16:creationId xmlns:a16="http://schemas.microsoft.com/office/drawing/2014/main" id="{AF738371-1CB3-F145-A0A5-648BD262F8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16926" y="5225723"/>
                  <a:ext cx="1722015" cy="48101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Content Placeholder 2">
                  <a:extLst>
                    <a:ext uri="{FF2B5EF4-FFF2-40B4-BE49-F238E27FC236}">
                      <a16:creationId xmlns:a16="http://schemas.microsoft.com/office/drawing/2014/main" id="{8B416D4F-0F99-AF4D-9F82-BE5E24A2EBEE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381121" y="4227151"/>
                  <a:ext cx="1722015" cy="481013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228600" indent="-228600" algn="l" defTabSz="914400" rtl="0" eaLnBrk="1" latinLnBrk="0" hangingPunct="1">
                    <a:lnSpc>
                      <a:spcPct val="120000"/>
                    </a:lnSpc>
                    <a:spcBef>
                      <a:spcPts val="1000"/>
                    </a:spcBef>
                    <a:buSzPct val="125000"/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,0→</m:t>
                        </m:r>
                        <m:r>
                          <a:rPr lang="en-US" sz="2000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oMath>
                    </m:oMathPara>
                  </a14:m>
                  <a:endParaRPr lang="en-US" sz="2000" dirty="0">
                    <a:solidFill>
                      <a:schemeClr val="tx1">
                        <a:lumMod val="9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4" name="Content Placeholder 2">
                  <a:extLst>
                    <a:ext uri="{FF2B5EF4-FFF2-40B4-BE49-F238E27FC236}">
                      <a16:creationId xmlns:a16="http://schemas.microsoft.com/office/drawing/2014/main" id="{8B416D4F-0F99-AF4D-9F82-BE5E24A2EB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81121" y="4227151"/>
                  <a:ext cx="1722015" cy="48101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0649DE25-AC31-3143-BA26-498906B83AAA}"/>
                </a:ext>
              </a:extLst>
            </p:cNvPr>
            <p:cNvSpPr/>
            <p:nvPr/>
          </p:nvSpPr>
          <p:spPr>
            <a:xfrm>
              <a:off x="1975353" y="3124198"/>
              <a:ext cx="826727" cy="82672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Q1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6A3D3921-E20D-2D4D-B423-00069F632EE0}"/>
                </a:ext>
              </a:extLst>
            </p:cNvPr>
            <p:cNvSpPr/>
            <p:nvPr/>
          </p:nvSpPr>
          <p:spPr>
            <a:xfrm>
              <a:off x="1985743" y="5052363"/>
              <a:ext cx="826727" cy="82672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Q4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38787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831CD-4A7F-974A-9587-130A8E709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34470"/>
            <a:ext cx="9905998" cy="689074"/>
          </a:xfrm>
        </p:spPr>
        <p:txBody>
          <a:bodyPr/>
          <a:lstStyle/>
          <a:p>
            <a:pPr algn="ctr"/>
            <a:r>
              <a:rPr lang="en-US" dirty="0"/>
              <a:t>Pushdown Automata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E2E0B85E-EC4D-9340-A103-50414A65C90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21717" y="1177425"/>
                <a:ext cx="7545389" cy="1097425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This pushdown automata recognizes the language: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|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≥0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E2E0B85E-EC4D-9340-A103-50414A65C9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1717" y="1177425"/>
                <a:ext cx="7545389" cy="1097425"/>
              </a:xfrm>
              <a:prstGeom prst="rect">
                <a:avLst/>
              </a:prstGeom>
              <a:blipFill>
                <a:blip r:embed="rId2"/>
                <a:stretch>
                  <a:fillRect l="-1176" t="-1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73712E0-8642-3444-8947-7EDCBF6B8533}"/>
              </a:ext>
            </a:extLst>
          </p:cNvPr>
          <p:cNvSpPr txBox="1">
            <a:spLocks/>
          </p:cNvSpPr>
          <p:nvPr/>
        </p:nvSpPr>
        <p:spPr>
          <a:xfrm>
            <a:off x="6121140" y="4098905"/>
            <a:ext cx="5300344" cy="144984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tx1">
                    <a:lumMod val="95000"/>
                  </a:schemeClr>
                </a:solidFill>
              </a:rPr>
              <a:t>Do not be afraid to use non-determinism here. We don’t really know whether to match the number of a’s with the b’s or the c’s. Can we try both?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CFE9BA2-2A58-2947-8841-F2AEBD8B3BFE}"/>
              </a:ext>
            </a:extLst>
          </p:cNvPr>
          <p:cNvCxnSpPr>
            <a:cxnSpLocks/>
          </p:cNvCxnSpPr>
          <p:nvPr/>
        </p:nvCxnSpPr>
        <p:spPr>
          <a:xfrm flipH="1" flipV="1">
            <a:off x="7439893" y="2528733"/>
            <a:ext cx="644234" cy="1570172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BFBAA49-CF4A-D24A-B46F-31268365F9B3}"/>
              </a:ext>
            </a:extLst>
          </p:cNvPr>
          <p:cNvSpPr txBox="1">
            <a:spLocks/>
          </p:cNvSpPr>
          <p:nvPr/>
        </p:nvSpPr>
        <p:spPr>
          <a:xfrm>
            <a:off x="1141413" y="3305729"/>
            <a:ext cx="3410788" cy="152604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tx1">
                    <a:lumMod val="95000"/>
                  </a:schemeClr>
                </a:solidFill>
              </a:rPr>
              <a:t>Basic Idea: Push the a’s to the stack and then read them off to match them to either the b’s or the c’s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ECE4D8F-BA21-0247-83EA-6736CABA9BC2}"/>
              </a:ext>
            </a:extLst>
          </p:cNvPr>
          <p:cNvCxnSpPr>
            <a:cxnSpLocks/>
          </p:cNvCxnSpPr>
          <p:nvPr/>
        </p:nvCxnSpPr>
        <p:spPr>
          <a:xfrm flipV="1">
            <a:off x="3512127" y="2528732"/>
            <a:ext cx="590409" cy="754795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2909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831CD-4A7F-974A-9587-130A8E709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34470"/>
            <a:ext cx="9905998" cy="689074"/>
          </a:xfrm>
        </p:spPr>
        <p:txBody>
          <a:bodyPr/>
          <a:lstStyle/>
          <a:p>
            <a:pPr algn="ctr"/>
            <a:r>
              <a:rPr lang="en-US" dirty="0"/>
              <a:t>Pushdown Automata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E2E0B85E-EC4D-9340-A103-50414A65C90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21717" y="886477"/>
                <a:ext cx="7545389" cy="1097425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This pushdown automata recognizes the language: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|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≥0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E2E0B85E-EC4D-9340-A103-50414A65C9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1717" y="886477"/>
                <a:ext cx="7545389" cy="1097425"/>
              </a:xfrm>
              <a:prstGeom prst="rect">
                <a:avLst/>
              </a:prstGeom>
              <a:blipFill>
                <a:blip r:embed="rId2"/>
                <a:stretch>
                  <a:fillRect l="-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F2FDCFAA-13B6-7348-B54E-370908145170}"/>
              </a:ext>
            </a:extLst>
          </p:cNvPr>
          <p:cNvGrpSpPr/>
          <p:nvPr/>
        </p:nvGrpSpPr>
        <p:grpSpPr>
          <a:xfrm>
            <a:off x="1818552" y="2202872"/>
            <a:ext cx="8551718" cy="4384963"/>
            <a:chOff x="353292" y="2306781"/>
            <a:chExt cx="8551718" cy="438496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C39B40C-9E01-0D4A-8215-4929C2A6736B}"/>
                </a:ext>
              </a:extLst>
            </p:cNvPr>
            <p:cNvSpPr/>
            <p:nvPr/>
          </p:nvSpPr>
          <p:spPr>
            <a:xfrm>
              <a:off x="353292" y="2306781"/>
              <a:ext cx="8551718" cy="4384963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41F3679-0227-CD4A-9ED4-7397BAC5DD7D}"/>
                </a:ext>
              </a:extLst>
            </p:cNvPr>
            <p:cNvSpPr/>
            <p:nvPr/>
          </p:nvSpPr>
          <p:spPr>
            <a:xfrm>
              <a:off x="3975858" y="2908585"/>
              <a:ext cx="972201" cy="97220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Q3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CF62AD8-41F8-8B4C-8D1C-6B6F67A57B26}"/>
                </a:ext>
              </a:extLst>
            </p:cNvPr>
            <p:cNvSpPr/>
            <p:nvPr/>
          </p:nvSpPr>
          <p:spPr>
            <a:xfrm>
              <a:off x="3975858" y="4854933"/>
              <a:ext cx="972201" cy="97220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Q5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D85D1348-D6A0-7A42-B4B1-D5658058657F}"/>
                </a:ext>
              </a:extLst>
            </p:cNvPr>
            <p:cNvCxnSpPr>
              <a:cxnSpLocks/>
              <a:endCxn id="30" idx="2"/>
            </p:cNvCxnSpPr>
            <p:nvPr/>
          </p:nvCxnSpPr>
          <p:spPr>
            <a:xfrm>
              <a:off x="513703" y="3392411"/>
              <a:ext cx="588422" cy="227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62995CA6-8D31-C24A-B884-91B120AFFB4B}"/>
                </a:ext>
              </a:extLst>
            </p:cNvPr>
            <p:cNvCxnSpPr>
              <a:cxnSpLocks/>
              <a:stCxn id="30" idx="4"/>
              <a:endCxn id="31" idx="1"/>
            </p:cNvCxnSpPr>
            <p:nvPr/>
          </p:nvCxnSpPr>
          <p:spPr>
            <a:xfrm>
              <a:off x="1588226" y="3880786"/>
              <a:ext cx="497051" cy="11165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9DC6335A-3382-0648-A63C-8067F58C311C}"/>
                </a:ext>
              </a:extLst>
            </p:cNvPr>
            <p:cNvCxnSpPr>
              <a:cxnSpLocks/>
              <a:stCxn id="31" idx="7"/>
              <a:endCxn id="14" idx="3"/>
            </p:cNvCxnSpPr>
            <p:nvPr/>
          </p:nvCxnSpPr>
          <p:spPr>
            <a:xfrm flipV="1">
              <a:off x="2772726" y="3738410"/>
              <a:ext cx="1345508" cy="12589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Elbow Connector 20">
              <a:extLst>
                <a:ext uri="{FF2B5EF4-FFF2-40B4-BE49-F238E27FC236}">
                  <a16:creationId xmlns:a16="http://schemas.microsoft.com/office/drawing/2014/main" id="{F7CB4449-FAB9-3D4B-BFAF-37F9C7D6EDB9}"/>
                </a:ext>
              </a:extLst>
            </p:cNvPr>
            <p:cNvCxnSpPr>
              <a:cxnSpLocks/>
              <a:stCxn id="31" idx="5"/>
              <a:endCxn id="31" idx="3"/>
            </p:cNvCxnSpPr>
            <p:nvPr/>
          </p:nvCxnSpPr>
          <p:spPr>
            <a:xfrm rot="5400000">
              <a:off x="2429002" y="5341035"/>
              <a:ext cx="12700" cy="687449"/>
            </a:xfrm>
            <a:prstGeom prst="bentConnector3">
              <a:avLst>
                <a:gd name="adj1" fmla="val 2921071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Elbow Connector 21">
              <a:extLst>
                <a:ext uri="{FF2B5EF4-FFF2-40B4-BE49-F238E27FC236}">
                  <a16:creationId xmlns:a16="http://schemas.microsoft.com/office/drawing/2014/main" id="{77413E43-ECAD-5C48-9309-1BEDF5FD9538}"/>
                </a:ext>
              </a:extLst>
            </p:cNvPr>
            <p:cNvCxnSpPr>
              <a:cxnSpLocks/>
              <a:stCxn id="13" idx="7"/>
              <a:endCxn id="13" idx="6"/>
            </p:cNvCxnSpPr>
            <p:nvPr/>
          </p:nvCxnSpPr>
          <p:spPr>
            <a:xfrm rot="16200000" flipH="1">
              <a:off x="6603769" y="3151635"/>
              <a:ext cx="343725" cy="142376"/>
            </a:xfrm>
            <a:prstGeom prst="bentConnector4">
              <a:avLst>
                <a:gd name="adj1" fmla="val -107928"/>
                <a:gd name="adj2" fmla="val 260561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Content Placeholder 2">
                  <a:extLst>
                    <a:ext uri="{FF2B5EF4-FFF2-40B4-BE49-F238E27FC236}">
                      <a16:creationId xmlns:a16="http://schemas.microsoft.com/office/drawing/2014/main" id="{B88C00C3-B77A-5349-9026-B627898E25D4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68268" y="4127353"/>
                  <a:ext cx="1216456" cy="481013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228600" indent="-228600" algn="l" defTabSz="914400" rtl="0" eaLnBrk="1" latinLnBrk="0" hangingPunct="1">
                    <a:lnSpc>
                      <a:spcPct val="120000"/>
                    </a:lnSpc>
                    <a:spcBef>
                      <a:spcPts val="1000"/>
                    </a:spcBef>
                    <a:buSzPct val="125000"/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sz="2000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sz="2000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→$</m:t>
                        </m:r>
                      </m:oMath>
                    </m:oMathPara>
                  </a14:m>
                  <a:endParaRPr lang="en-US" sz="2000" dirty="0">
                    <a:solidFill>
                      <a:schemeClr val="tx1">
                        <a:lumMod val="9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3" name="Content Placeholder 2">
                  <a:extLst>
                    <a:ext uri="{FF2B5EF4-FFF2-40B4-BE49-F238E27FC236}">
                      <a16:creationId xmlns:a16="http://schemas.microsoft.com/office/drawing/2014/main" id="{B88C00C3-B77A-5349-9026-B627898E25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8268" y="4127353"/>
                  <a:ext cx="1216456" cy="48101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Content Placeholder 2">
                  <a:extLst>
                    <a:ext uri="{FF2B5EF4-FFF2-40B4-BE49-F238E27FC236}">
                      <a16:creationId xmlns:a16="http://schemas.microsoft.com/office/drawing/2014/main" id="{68831F12-B200-1743-BEA5-508F2AB7AB89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 rot="18986527">
                  <a:off x="2694423" y="4055103"/>
                  <a:ext cx="1089568" cy="481013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228600" indent="-228600" algn="l" defTabSz="914400" rtl="0" eaLnBrk="1" latinLnBrk="0" hangingPunct="1">
                    <a:lnSpc>
                      <a:spcPct val="120000"/>
                    </a:lnSpc>
                    <a:spcBef>
                      <a:spcPts val="1000"/>
                    </a:spcBef>
                    <a:buSzPct val="125000"/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sz="2000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sz="2000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000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oMath>
                    </m:oMathPara>
                  </a14:m>
                  <a:endParaRPr lang="en-US" sz="2000" dirty="0">
                    <a:solidFill>
                      <a:schemeClr val="tx1">
                        <a:lumMod val="9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4" name="Content Placeholder 2">
                  <a:extLst>
                    <a:ext uri="{FF2B5EF4-FFF2-40B4-BE49-F238E27FC236}">
                      <a16:creationId xmlns:a16="http://schemas.microsoft.com/office/drawing/2014/main" id="{68831F12-B200-1743-BEA5-508F2AB7AB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986527">
                  <a:off x="2694423" y="4055103"/>
                  <a:ext cx="1089568" cy="48101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Content Placeholder 2">
                  <a:extLst>
                    <a:ext uri="{FF2B5EF4-FFF2-40B4-BE49-F238E27FC236}">
                      <a16:creationId xmlns:a16="http://schemas.microsoft.com/office/drawing/2014/main" id="{CE243B9D-F407-A744-9697-9011995B3F3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037061" y="2747741"/>
                  <a:ext cx="1054735" cy="481013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228600" indent="-228600" algn="l" defTabSz="914400" rtl="0" eaLnBrk="1" latinLnBrk="0" hangingPunct="1">
                    <a:lnSpc>
                      <a:spcPct val="120000"/>
                    </a:lnSpc>
                    <a:spcBef>
                      <a:spcPts val="1000"/>
                    </a:spcBef>
                    <a:buSzPct val="125000"/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000" i="1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a:rPr lang="en-US" sz="2000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sz="2000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000" i="1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oMath>
                    </m:oMathPara>
                  </a14:m>
                  <a:endParaRPr lang="en-US" sz="2000" dirty="0">
                    <a:solidFill>
                      <a:schemeClr val="tx1">
                        <a:lumMod val="9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5" name="Content Placeholder 2">
                  <a:extLst>
                    <a:ext uri="{FF2B5EF4-FFF2-40B4-BE49-F238E27FC236}">
                      <a16:creationId xmlns:a16="http://schemas.microsoft.com/office/drawing/2014/main" id="{CE243B9D-F407-A744-9697-9011995B3F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37061" y="2747741"/>
                  <a:ext cx="1054735" cy="48101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Content Placeholder 2">
                  <a:extLst>
                    <a:ext uri="{FF2B5EF4-FFF2-40B4-BE49-F238E27FC236}">
                      <a16:creationId xmlns:a16="http://schemas.microsoft.com/office/drawing/2014/main" id="{64016A6E-A66F-264C-92F0-D0AC69FE2FBB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872468" y="2309127"/>
                  <a:ext cx="1161718" cy="481013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228600" indent="-228600" algn="l" defTabSz="914400" rtl="0" eaLnBrk="1" latinLnBrk="0" hangingPunct="1">
                    <a:lnSpc>
                      <a:spcPct val="120000"/>
                    </a:lnSpc>
                    <a:spcBef>
                      <a:spcPts val="1000"/>
                    </a:spcBef>
                    <a:buSzPct val="125000"/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000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000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000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oMath>
                    </m:oMathPara>
                  </a14:m>
                  <a:endParaRPr lang="en-US" sz="2000" dirty="0">
                    <a:solidFill>
                      <a:schemeClr val="tx1">
                        <a:lumMod val="9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7" name="Content Placeholder 2">
                  <a:extLst>
                    <a:ext uri="{FF2B5EF4-FFF2-40B4-BE49-F238E27FC236}">
                      <a16:creationId xmlns:a16="http://schemas.microsoft.com/office/drawing/2014/main" id="{64016A6E-A66F-264C-92F0-D0AC69FE2F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2468" y="2309127"/>
                  <a:ext cx="1161718" cy="48101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6B4D402-4F81-4D45-929D-FF59131FE99D}"/>
                </a:ext>
              </a:extLst>
            </p:cNvPr>
            <p:cNvGrpSpPr/>
            <p:nvPr/>
          </p:nvGrpSpPr>
          <p:grpSpPr>
            <a:xfrm>
              <a:off x="5874619" y="2908585"/>
              <a:ext cx="972201" cy="972201"/>
              <a:chOff x="6062126" y="2927094"/>
              <a:chExt cx="972201" cy="972201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C77B1FA2-A1FF-8742-A6A7-38359688AB76}"/>
                  </a:ext>
                </a:extLst>
              </p:cNvPr>
              <p:cNvSpPr/>
              <p:nvPr/>
            </p:nvSpPr>
            <p:spPr>
              <a:xfrm>
                <a:off x="6062126" y="2927094"/>
                <a:ext cx="972201" cy="97220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Q1</a:t>
                </a: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DD166164-6E0A-EA4B-BE7C-DE93DF71F055}"/>
                  </a:ext>
                </a:extLst>
              </p:cNvPr>
              <p:cNvSpPr/>
              <p:nvPr/>
            </p:nvSpPr>
            <p:spPr>
              <a:xfrm>
                <a:off x="6131398" y="3006757"/>
                <a:ext cx="826727" cy="82672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Q4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57535F1-1947-4B44-B2EC-2A44C15985AD}"/>
                </a:ext>
              </a:extLst>
            </p:cNvPr>
            <p:cNvGrpSpPr/>
            <p:nvPr/>
          </p:nvGrpSpPr>
          <p:grpSpPr>
            <a:xfrm>
              <a:off x="7773378" y="4854933"/>
              <a:ext cx="972201" cy="972201"/>
              <a:chOff x="10068684" y="4934597"/>
              <a:chExt cx="972201" cy="972201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35589740-1E16-2241-952B-474EC6E06BE6}"/>
                  </a:ext>
                </a:extLst>
              </p:cNvPr>
              <p:cNvSpPr/>
              <p:nvPr/>
            </p:nvSpPr>
            <p:spPr>
              <a:xfrm>
                <a:off x="10068684" y="4934597"/>
                <a:ext cx="972201" cy="97220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Q4</a:t>
                </a: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4DFF571F-160A-454A-ACBF-0E53FC56CD0F}"/>
                  </a:ext>
                </a:extLst>
              </p:cNvPr>
              <p:cNvSpPr/>
              <p:nvPr/>
            </p:nvSpPr>
            <p:spPr>
              <a:xfrm>
                <a:off x="10141420" y="5013180"/>
                <a:ext cx="826727" cy="82672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Q7</a:t>
                </a:r>
              </a:p>
            </p:txBody>
          </p:sp>
        </p:grp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A66D950-70DD-8E4F-BBD1-5BE1D377BCF4}"/>
                </a:ext>
              </a:extLst>
            </p:cNvPr>
            <p:cNvSpPr/>
            <p:nvPr/>
          </p:nvSpPr>
          <p:spPr>
            <a:xfrm>
              <a:off x="1102125" y="2908585"/>
              <a:ext cx="972201" cy="97220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Q1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4E834958-10D4-F342-800F-043E11E327A2}"/>
                </a:ext>
              </a:extLst>
            </p:cNvPr>
            <p:cNvSpPr/>
            <p:nvPr/>
          </p:nvSpPr>
          <p:spPr>
            <a:xfrm>
              <a:off x="1942901" y="4854934"/>
              <a:ext cx="972201" cy="97220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Q2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1A2AB0E-2243-D44C-8C2E-4BBFA03F0C76}"/>
                </a:ext>
              </a:extLst>
            </p:cNvPr>
            <p:cNvSpPr/>
            <p:nvPr/>
          </p:nvSpPr>
          <p:spPr>
            <a:xfrm>
              <a:off x="5874618" y="4860426"/>
              <a:ext cx="972201" cy="97220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Q6</a:t>
              </a: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E998075B-293C-5C48-8DC8-C0193207B10D}"/>
                </a:ext>
              </a:extLst>
            </p:cNvPr>
            <p:cNvCxnSpPr>
              <a:cxnSpLocks/>
              <a:stCxn id="31" idx="6"/>
              <a:endCxn id="15" idx="2"/>
            </p:cNvCxnSpPr>
            <p:nvPr/>
          </p:nvCxnSpPr>
          <p:spPr>
            <a:xfrm flipV="1">
              <a:off x="2915102" y="5341034"/>
              <a:ext cx="1060756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630EE7FE-6E5A-7340-94DF-1A065FF47657}"/>
                </a:ext>
              </a:extLst>
            </p:cNvPr>
            <p:cNvCxnSpPr>
              <a:cxnSpLocks/>
              <a:stCxn id="15" idx="6"/>
              <a:endCxn id="32" idx="2"/>
            </p:cNvCxnSpPr>
            <p:nvPr/>
          </p:nvCxnSpPr>
          <p:spPr>
            <a:xfrm>
              <a:off x="4948059" y="5341034"/>
              <a:ext cx="926559" cy="549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5DBA5EB1-9D50-4F47-B74E-815BA169CE3A}"/>
                </a:ext>
              </a:extLst>
            </p:cNvPr>
            <p:cNvCxnSpPr>
              <a:cxnSpLocks/>
              <a:stCxn id="32" idx="6"/>
              <a:endCxn id="16" idx="2"/>
            </p:cNvCxnSpPr>
            <p:nvPr/>
          </p:nvCxnSpPr>
          <p:spPr>
            <a:xfrm flipV="1">
              <a:off x="6846819" y="5341034"/>
              <a:ext cx="926559" cy="549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DB0CC358-8187-B044-B3EF-BB4C40FF513F}"/>
                </a:ext>
              </a:extLst>
            </p:cNvPr>
            <p:cNvCxnSpPr>
              <a:cxnSpLocks/>
              <a:stCxn id="14" idx="6"/>
              <a:endCxn id="13" idx="2"/>
            </p:cNvCxnSpPr>
            <p:nvPr/>
          </p:nvCxnSpPr>
          <p:spPr>
            <a:xfrm>
              <a:off x="4948059" y="3394686"/>
              <a:ext cx="92656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Elbow Connector 52">
              <a:extLst>
                <a:ext uri="{FF2B5EF4-FFF2-40B4-BE49-F238E27FC236}">
                  <a16:creationId xmlns:a16="http://schemas.microsoft.com/office/drawing/2014/main" id="{51C77D76-4047-9047-A460-6F321763B3D0}"/>
                </a:ext>
              </a:extLst>
            </p:cNvPr>
            <p:cNvCxnSpPr>
              <a:cxnSpLocks/>
              <a:stCxn id="15" idx="5"/>
              <a:endCxn id="15" idx="3"/>
            </p:cNvCxnSpPr>
            <p:nvPr/>
          </p:nvCxnSpPr>
          <p:spPr>
            <a:xfrm rot="5400000">
              <a:off x="4461959" y="5341034"/>
              <a:ext cx="12700" cy="687449"/>
            </a:xfrm>
            <a:prstGeom prst="bentConnector3">
              <a:avLst>
                <a:gd name="adj1" fmla="val 2921071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Elbow Connector 55">
              <a:extLst>
                <a:ext uri="{FF2B5EF4-FFF2-40B4-BE49-F238E27FC236}">
                  <a16:creationId xmlns:a16="http://schemas.microsoft.com/office/drawing/2014/main" id="{5DAF5893-5DA0-E54A-9A23-79E3B776739F}"/>
                </a:ext>
              </a:extLst>
            </p:cNvPr>
            <p:cNvCxnSpPr>
              <a:cxnSpLocks/>
              <a:stCxn id="32" idx="5"/>
              <a:endCxn id="32" idx="3"/>
            </p:cNvCxnSpPr>
            <p:nvPr/>
          </p:nvCxnSpPr>
          <p:spPr>
            <a:xfrm rot="5400000">
              <a:off x="6360719" y="5346527"/>
              <a:ext cx="12700" cy="687449"/>
            </a:xfrm>
            <a:prstGeom prst="bentConnector3">
              <a:avLst>
                <a:gd name="adj1" fmla="val 2921071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Elbow Connector 58">
              <a:extLst>
                <a:ext uri="{FF2B5EF4-FFF2-40B4-BE49-F238E27FC236}">
                  <a16:creationId xmlns:a16="http://schemas.microsoft.com/office/drawing/2014/main" id="{3B03FA3B-3779-1741-9657-251761254EB0}"/>
                </a:ext>
              </a:extLst>
            </p:cNvPr>
            <p:cNvCxnSpPr>
              <a:cxnSpLocks/>
              <a:stCxn id="14" idx="7"/>
              <a:endCxn id="14" idx="1"/>
            </p:cNvCxnSpPr>
            <p:nvPr/>
          </p:nvCxnSpPr>
          <p:spPr>
            <a:xfrm rot="16200000" flipV="1">
              <a:off x="4461959" y="2707236"/>
              <a:ext cx="12700" cy="687449"/>
            </a:xfrm>
            <a:prstGeom prst="bentConnector3">
              <a:avLst>
                <a:gd name="adj1" fmla="val 2921071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Content Placeholder 2">
                  <a:extLst>
                    <a:ext uri="{FF2B5EF4-FFF2-40B4-BE49-F238E27FC236}">
                      <a16:creationId xmlns:a16="http://schemas.microsoft.com/office/drawing/2014/main" id="{67253079-34AC-A746-9270-4F5F071E97D7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816013" y="5959985"/>
                  <a:ext cx="1216456" cy="481013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228600" indent="-228600" algn="l" defTabSz="914400" rtl="0" eaLnBrk="1" latinLnBrk="0" hangingPunct="1">
                    <a:lnSpc>
                      <a:spcPct val="120000"/>
                    </a:lnSpc>
                    <a:spcBef>
                      <a:spcPts val="1000"/>
                    </a:spcBef>
                    <a:buSzPct val="125000"/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000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sz="2000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000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2000" dirty="0">
                    <a:solidFill>
                      <a:schemeClr val="tx1">
                        <a:lumMod val="9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62" name="Content Placeholder 2">
                  <a:extLst>
                    <a:ext uri="{FF2B5EF4-FFF2-40B4-BE49-F238E27FC236}">
                      <a16:creationId xmlns:a16="http://schemas.microsoft.com/office/drawing/2014/main" id="{67253079-34AC-A746-9270-4F5F071E97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16013" y="5959985"/>
                  <a:ext cx="1216456" cy="48101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Content Placeholder 2">
                  <a:extLst>
                    <a:ext uri="{FF2B5EF4-FFF2-40B4-BE49-F238E27FC236}">
                      <a16:creationId xmlns:a16="http://schemas.microsoft.com/office/drawing/2014/main" id="{04F6E773-5FE7-A24E-BEA7-F205BF54F974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2887592" y="4957372"/>
                  <a:ext cx="1089568" cy="481013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228600" indent="-228600" algn="l" defTabSz="914400" rtl="0" eaLnBrk="1" latinLnBrk="0" hangingPunct="1">
                    <a:lnSpc>
                      <a:spcPct val="120000"/>
                    </a:lnSpc>
                    <a:spcBef>
                      <a:spcPts val="1000"/>
                    </a:spcBef>
                    <a:buSzPct val="125000"/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sz="2000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sz="2000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000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oMath>
                    </m:oMathPara>
                  </a14:m>
                  <a:endParaRPr lang="en-US" sz="2000" dirty="0">
                    <a:solidFill>
                      <a:schemeClr val="tx1">
                        <a:lumMod val="9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63" name="Content Placeholder 2">
                  <a:extLst>
                    <a:ext uri="{FF2B5EF4-FFF2-40B4-BE49-F238E27FC236}">
                      <a16:creationId xmlns:a16="http://schemas.microsoft.com/office/drawing/2014/main" id="{04F6E773-5FE7-A24E-BEA7-F205BF54F9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87592" y="4957372"/>
                  <a:ext cx="1089568" cy="48101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Content Placeholder 2">
                  <a:extLst>
                    <a:ext uri="{FF2B5EF4-FFF2-40B4-BE49-F238E27FC236}">
                      <a16:creationId xmlns:a16="http://schemas.microsoft.com/office/drawing/2014/main" id="{0B0B7E5B-1C74-A34F-91F3-F73FC702B4DE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876457" y="4914442"/>
                  <a:ext cx="1089568" cy="481013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228600" indent="-228600" algn="l" defTabSz="914400" rtl="0" eaLnBrk="1" latinLnBrk="0" hangingPunct="1">
                    <a:lnSpc>
                      <a:spcPct val="120000"/>
                    </a:lnSpc>
                    <a:spcBef>
                      <a:spcPts val="1000"/>
                    </a:spcBef>
                    <a:buSzPct val="125000"/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sz="2000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sz="2000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000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oMath>
                    </m:oMathPara>
                  </a14:m>
                  <a:endParaRPr lang="en-US" sz="2000" dirty="0">
                    <a:solidFill>
                      <a:schemeClr val="tx1">
                        <a:lumMod val="9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64" name="Content Placeholder 2">
                  <a:extLst>
                    <a:ext uri="{FF2B5EF4-FFF2-40B4-BE49-F238E27FC236}">
                      <a16:creationId xmlns:a16="http://schemas.microsoft.com/office/drawing/2014/main" id="{0B0B7E5B-1C74-A34F-91F3-F73FC702B4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6457" y="4914442"/>
                  <a:ext cx="1089568" cy="48101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Content Placeholder 2">
                  <a:extLst>
                    <a:ext uri="{FF2B5EF4-FFF2-40B4-BE49-F238E27FC236}">
                      <a16:creationId xmlns:a16="http://schemas.microsoft.com/office/drawing/2014/main" id="{2C938D67-C091-0C4D-9143-17C4B1ED106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850412" y="3305439"/>
                  <a:ext cx="1089568" cy="481013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228600" indent="-228600" algn="l" defTabSz="914400" rtl="0" eaLnBrk="1" latinLnBrk="0" hangingPunct="1">
                    <a:lnSpc>
                      <a:spcPct val="120000"/>
                    </a:lnSpc>
                    <a:spcBef>
                      <a:spcPts val="1000"/>
                    </a:spcBef>
                    <a:buSzPct val="125000"/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sz="2000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,$→</m:t>
                        </m:r>
                        <m:r>
                          <a:rPr lang="en-US" sz="2000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oMath>
                    </m:oMathPara>
                  </a14:m>
                  <a:endParaRPr lang="en-US" sz="2000" dirty="0">
                    <a:solidFill>
                      <a:schemeClr val="tx1">
                        <a:lumMod val="9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65" name="Content Placeholder 2">
                  <a:extLst>
                    <a:ext uri="{FF2B5EF4-FFF2-40B4-BE49-F238E27FC236}">
                      <a16:creationId xmlns:a16="http://schemas.microsoft.com/office/drawing/2014/main" id="{2C938D67-C091-0C4D-9143-17C4B1ED10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50412" y="3305439"/>
                  <a:ext cx="1089568" cy="481013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Content Placeholder 2">
                  <a:extLst>
                    <a:ext uri="{FF2B5EF4-FFF2-40B4-BE49-F238E27FC236}">
                      <a16:creationId xmlns:a16="http://schemas.microsoft.com/office/drawing/2014/main" id="{77B7A43B-B4FE-D446-A14C-69AF4468E2CE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758977" y="4911084"/>
                  <a:ext cx="1089568" cy="481013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228600" indent="-228600" algn="l" defTabSz="914400" rtl="0" eaLnBrk="1" latinLnBrk="0" hangingPunct="1">
                    <a:lnSpc>
                      <a:spcPct val="120000"/>
                    </a:lnSpc>
                    <a:spcBef>
                      <a:spcPts val="1000"/>
                    </a:spcBef>
                    <a:buSzPct val="125000"/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sz="2000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,$→</m:t>
                        </m:r>
                        <m:r>
                          <a:rPr lang="en-US" sz="2000" b="0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oMath>
                    </m:oMathPara>
                  </a14:m>
                  <a:endParaRPr lang="en-US" sz="2000" dirty="0">
                    <a:solidFill>
                      <a:schemeClr val="tx1">
                        <a:lumMod val="9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66" name="Content Placeholder 2">
                  <a:extLst>
                    <a:ext uri="{FF2B5EF4-FFF2-40B4-BE49-F238E27FC236}">
                      <a16:creationId xmlns:a16="http://schemas.microsoft.com/office/drawing/2014/main" id="{77B7A43B-B4FE-D446-A14C-69AF4468E2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58977" y="4911084"/>
                  <a:ext cx="1089568" cy="481013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Content Placeholder 2">
                  <a:extLst>
                    <a:ext uri="{FF2B5EF4-FFF2-40B4-BE49-F238E27FC236}">
                      <a16:creationId xmlns:a16="http://schemas.microsoft.com/office/drawing/2014/main" id="{A82417A2-50A4-7F4C-ABBA-2433ED44375A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955076" y="5953684"/>
                  <a:ext cx="1216456" cy="481013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228600" indent="-228600" algn="l" defTabSz="914400" rtl="0" eaLnBrk="1" latinLnBrk="0" hangingPunct="1">
                    <a:lnSpc>
                      <a:spcPct val="120000"/>
                    </a:lnSpc>
                    <a:spcBef>
                      <a:spcPts val="1000"/>
                    </a:spcBef>
                    <a:buSzPct val="125000"/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:r>
                    <a:rPr lang="en-US" sz="2000" b="0" dirty="0">
                      <a:solidFill>
                        <a:schemeClr val="tx1">
                          <a:lumMod val="95000"/>
                        </a:schemeClr>
                      </a:solidFill>
                    </a:rPr>
                    <a:t>b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000" b="0" i="1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sz="2000" b="0" i="1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000" i="1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</m:oMath>
                  </a14:m>
                  <a:endParaRPr lang="en-US" sz="2000" dirty="0">
                    <a:solidFill>
                      <a:schemeClr val="tx1">
                        <a:lumMod val="9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67" name="Content Placeholder 2">
                  <a:extLst>
                    <a:ext uri="{FF2B5EF4-FFF2-40B4-BE49-F238E27FC236}">
                      <a16:creationId xmlns:a16="http://schemas.microsoft.com/office/drawing/2014/main" id="{A82417A2-50A4-7F4C-ABBA-2433ED4437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5076" y="5953684"/>
                  <a:ext cx="1216456" cy="481013"/>
                </a:xfrm>
                <a:prstGeom prst="rect">
                  <a:avLst/>
                </a:prstGeom>
                <a:blipFill>
                  <a:blip r:embed="rId12"/>
                  <a:stretch>
                    <a:fillRect l="-5155" b="-131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Content Placeholder 2">
                  <a:extLst>
                    <a:ext uri="{FF2B5EF4-FFF2-40B4-BE49-F238E27FC236}">
                      <a16:creationId xmlns:a16="http://schemas.microsoft.com/office/drawing/2014/main" id="{B40CB62F-BECF-D74C-B77E-E6DB1CC57EE2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5885009" y="5968162"/>
                  <a:ext cx="1216456" cy="481013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228600" indent="-228600" algn="l" defTabSz="914400" rtl="0" eaLnBrk="1" latinLnBrk="0" hangingPunct="1">
                    <a:lnSpc>
                      <a:spcPct val="120000"/>
                    </a:lnSpc>
                    <a:spcBef>
                      <a:spcPts val="1000"/>
                    </a:spcBef>
                    <a:buSzPct val="125000"/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:r>
                    <a:rPr lang="en-US" sz="2000" dirty="0">
                      <a:solidFill>
                        <a:schemeClr val="tx1">
                          <a:lumMod val="95000"/>
                        </a:schemeClr>
                      </a:solidFill>
                    </a:rPr>
                    <a:t>c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000" b="0" i="1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000" b="0" i="1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000" i="1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</m:oMath>
                  </a14:m>
                  <a:endParaRPr lang="en-US" sz="2000" dirty="0">
                    <a:solidFill>
                      <a:schemeClr val="tx1">
                        <a:lumMod val="9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68" name="Content Placeholder 2">
                  <a:extLst>
                    <a:ext uri="{FF2B5EF4-FFF2-40B4-BE49-F238E27FC236}">
                      <a16:creationId xmlns:a16="http://schemas.microsoft.com/office/drawing/2014/main" id="{B40CB62F-BECF-D74C-B77E-E6DB1CC57E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85009" y="5968162"/>
                  <a:ext cx="1216456" cy="481013"/>
                </a:xfrm>
                <a:prstGeom prst="rect">
                  <a:avLst/>
                </a:prstGeom>
                <a:blipFill>
                  <a:blip r:embed="rId13"/>
                  <a:stretch>
                    <a:fillRect l="-5155" b="-102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5904945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831CD-4A7F-974A-9587-130A8E709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34470"/>
            <a:ext cx="9905998" cy="689074"/>
          </a:xfrm>
        </p:spPr>
        <p:txBody>
          <a:bodyPr/>
          <a:lstStyle/>
          <a:p>
            <a:pPr algn="ctr"/>
            <a:r>
              <a:rPr lang="en-US" dirty="0"/>
              <a:t>Formal Definition Pushdown Automata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80526C-6C30-5644-8F5B-A60ED7B16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8704" y="1278909"/>
            <a:ext cx="7971415" cy="560278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A </a:t>
            </a:r>
            <a:r>
              <a:rPr lang="en-US" b="1" u="sng" dirty="0"/>
              <a:t>pushdown automata</a:t>
            </a:r>
            <a:r>
              <a:rPr lang="en-US" u="sng" dirty="0"/>
              <a:t> is</a:t>
            </a:r>
            <a:r>
              <a:rPr lang="en-US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CCA0C4D0-4E58-264B-A066-50931F225A3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08703" y="1815770"/>
                <a:ext cx="7971415" cy="3639455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A 6-tuple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where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are all finite sets and:</a:t>
                </a:r>
              </a:p>
              <a:p>
                <a:pPr marL="914400" lvl="1" indent="-457200"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is the set of states</a:t>
                </a:r>
              </a:p>
              <a:p>
                <a:pPr marL="914400" lvl="1" indent="-457200"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is the input alphabet</a:t>
                </a:r>
              </a:p>
              <a:p>
                <a:pPr marL="914400" lvl="1" indent="-457200"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is the stack alphabet</a:t>
                </a:r>
              </a:p>
              <a:p>
                <a:pPr marL="914400" lvl="1" indent="-457200"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is the transition function</a:t>
                </a:r>
              </a:p>
              <a:p>
                <a:pPr marL="914400" lvl="1" indent="-457200"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is the start state</a:t>
                </a:r>
              </a:p>
              <a:p>
                <a:pPr marL="914400" lvl="1" indent="-457200"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is the set of accept states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CCA0C4D0-4E58-264B-A066-50931F225A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8703" y="1815770"/>
                <a:ext cx="7971415" cy="3639455"/>
              </a:xfrm>
              <a:prstGeom prst="rect">
                <a:avLst/>
              </a:prstGeom>
              <a:blipFill>
                <a:blip r:embed="rId2"/>
                <a:stretch>
                  <a:fillRect l="-1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19585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831CD-4A7F-974A-9587-130A8E709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34470"/>
            <a:ext cx="9905998" cy="689074"/>
          </a:xfrm>
        </p:spPr>
        <p:txBody>
          <a:bodyPr/>
          <a:lstStyle/>
          <a:p>
            <a:pPr algn="ctr"/>
            <a:r>
              <a:rPr lang="en-US" dirty="0"/>
              <a:t>Try it on your own!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E2E0B85E-EC4D-9340-A103-50414A65C90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21717" y="1177425"/>
                <a:ext cx="7545389" cy="1097425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Can you create PD that recognizes: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|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𝑤h𝑒𝑟𝑒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𝑠𝑡𝑟𝑖𝑛𝑔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𝑟𝑒𝑣𝑒𝑟𝑠𝑒𝑑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E2E0B85E-EC4D-9340-A103-50414A65C9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1717" y="1177425"/>
                <a:ext cx="7545389" cy="1097425"/>
              </a:xfrm>
              <a:prstGeom prst="rect">
                <a:avLst/>
              </a:prstGeom>
              <a:blipFill>
                <a:blip r:embed="rId2"/>
                <a:stretch>
                  <a:fillRect l="-1176" t="-1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16632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19C56-21DC-0A40-AA49-9AF4AF4C9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Equivalence with Context-Free Grammars</a:t>
            </a:r>
          </a:p>
        </p:txBody>
      </p:sp>
    </p:spTree>
    <p:extLst>
      <p:ext uri="{BB962C8B-B14F-4D97-AF65-F5344CB8AC3E}">
        <p14:creationId xmlns:p14="http://schemas.microsoft.com/office/powerpoint/2010/main" val="5109665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831CD-4A7F-974A-9587-130A8E709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34470"/>
            <a:ext cx="9905998" cy="689074"/>
          </a:xfrm>
        </p:spPr>
        <p:txBody>
          <a:bodyPr/>
          <a:lstStyle/>
          <a:p>
            <a:pPr algn="ctr"/>
            <a:r>
              <a:rPr lang="en-US" dirty="0"/>
              <a:t>You know the drill!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5E7B198-6142-044A-830B-49BD3A4E22B1}"/>
              </a:ext>
            </a:extLst>
          </p:cNvPr>
          <p:cNvSpPr txBox="1">
            <a:spLocks/>
          </p:cNvSpPr>
          <p:nvPr/>
        </p:nvSpPr>
        <p:spPr>
          <a:xfrm>
            <a:off x="1141413" y="1209794"/>
            <a:ext cx="10057964" cy="942688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i="1" u="sng" dirty="0">
                <a:solidFill>
                  <a:schemeClr val="bg1"/>
                </a:solidFill>
              </a:rPr>
              <a:t>Theorem</a:t>
            </a:r>
            <a:r>
              <a:rPr lang="en-US" dirty="0">
                <a:solidFill>
                  <a:schemeClr val="bg1"/>
                </a:solidFill>
              </a:rPr>
              <a:t>: A language L is context-free if and only if some pushdown automata recognizes it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EA1670A-75F2-BF44-94EF-0578D1803250}"/>
              </a:ext>
            </a:extLst>
          </p:cNvPr>
          <p:cNvSpPr txBox="1">
            <a:spLocks/>
          </p:cNvSpPr>
          <p:nvPr/>
        </p:nvSpPr>
        <p:spPr>
          <a:xfrm>
            <a:off x="1141413" y="2948230"/>
            <a:ext cx="1553235" cy="45042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i="1" dirty="0"/>
              <a:t>How to prove:</a:t>
            </a:r>
            <a:endParaRPr lang="en-US" sz="18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ACE6998-FCFE-1D4A-953B-89A4D3D64B92}"/>
              </a:ext>
            </a:extLst>
          </p:cNvPr>
          <p:cNvSpPr txBox="1">
            <a:spLocks/>
          </p:cNvSpPr>
          <p:nvPr/>
        </p:nvSpPr>
        <p:spPr>
          <a:xfrm>
            <a:off x="1141412" y="3358192"/>
            <a:ext cx="9977045" cy="671640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/>
              <a:t>Direction 1: Assume L is context-free, show how to construct the pushdown automata for it.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ADCD694-4510-B34E-8372-2DC98A7B2395}"/>
              </a:ext>
            </a:extLst>
          </p:cNvPr>
          <p:cNvSpPr txBox="1">
            <a:spLocks/>
          </p:cNvSpPr>
          <p:nvPr/>
        </p:nvSpPr>
        <p:spPr>
          <a:xfrm>
            <a:off x="1141412" y="4133679"/>
            <a:ext cx="9977045" cy="770092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/>
              <a:t>Direction 2: Assume we have a pushdown automata, show how to construct the context-free grammar that describes it.</a:t>
            </a:r>
          </a:p>
        </p:txBody>
      </p:sp>
    </p:spTree>
    <p:extLst>
      <p:ext uri="{BB962C8B-B14F-4D97-AF65-F5344CB8AC3E}">
        <p14:creationId xmlns:p14="http://schemas.microsoft.com/office/powerpoint/2010/main" val="20685850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831CD-4A7F-974A-9587-130A8E709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34470"/>
            <a:ext cx="9905998" cy="689074"/>
          </a:xfrm>
        </p:spPr>
        <p:txBody>
          <a:bodyPr/>
          <a:lstStyle/>
          <a:p>
            <a:pPr algn="ctr"/>
            <a:r>
              <a:rPr lang="en-US" dirty="0"/>
              <a:t>You know the drill!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5E7B198-6142-044A-830B-49BD3A4E22B1}"/>
              </a:ext>
            </a:extLst>
          </p:cNvPr>
          <p:cNvSpPr txBox="1">
            <a:spLocks/>
          </p:cNvSpPr>
          <p:nvPr/>
        </p:nvSpPr>
        <p:spPr>
          <a:xfrm>
            <a:off x="1141413" y="910390"/>
            <a:ext cx="10057964" cy="942688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i="1" u="sng" dirty="0">
                <a:solidFill>
                  <a:schemeClr val="bg1"/>
                </a:solidFill>
              </a:rPr>
              <a:t>Theorem</a:t>
            </a:r>
            <a:r>
              <a:rPr lang="en-US" dirty="0">
                <a:solidFill>
                  <a:schemeClr val="bg1"/>
                </a:solidFill>
              </a:rPr>
              <a:t>: A language L is context-free if and only if some pushdown automata recognizes it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ACE6998-FCFE-1D4A-953B-89A4D3D64B92}"/>
              </a:ext>
            </a:extLst>
          </p:cNvPr>
          <p:cNvSpPr txBox="1">
            <a:spLocks/>
          </p:cNvSpPr>
          <p:nvPr/>
        </p:nvSpPr>
        <p:spPr>
          <a:xfrm>
            <a:off x="1141412" y="1925908"/>
            <a:ext cx="9977045" cy="671640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/>
              <a:t>Direction 1: Assume L is context-free, show how to construct the pushdown automata for it.</a:t>
            </a:r>
          </a:p>
        </p:txBody>
      </p:sp>
    </p:spTree>
    <p:extLst>
      <p:ext uri="{BB962C8B-B14F-4D97-AF65-F5344CB8AC3E}">
        <p14:creationId xmlns:p14="http://schemas.microsoft.com/office/powerpoint/2010/main" val="3018431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19C56-21DC-0A40-AA49-9AF4AF4C9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Part 1: Reminder of where we are / Chomsky Hierarchy</a:t>
            </a:r>
          </a:p>
        </p:txBody>
      </p:sp>
    </p:spTree>
    <p:extLst>
      <p:ext uri="{BB962C8B-B14F-4D97-AF65-F5344CB8AC3E}">
        <p14:creationId xmlns:p14="http://schemas.microsoft.com/office/powerpoint/2010/main" val="41497527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831CD-4A7F-974A-9587-130A8E709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34470"/>
            <a:ext cx="9905998" cy="689074"/>
          </a:xfrm>
        </p:spPr>
        <p:txBody>
          <a:bodyPr/>
          <a:lstStyle/>
          <a:p>
            <a:pPr algn="ctr"/>
            <a:r>
              <a:rPr lang="en-US" dirty="0"/>
              <a:t>You know the drill!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5E7B198-6142-044A-830B-49BD3A4E22B1}"/>
              </a:ext>
            </a:extLst>
          </p:cNvPr>
          <p:cNvSpPr txBox="1">
            <a:spLocks/>
          </p:cNvSpPr>
          <p:nvPr/>
        </p:nvSpPr>
        <p:spPr>
          <a:xfrm>
            <a:off x="1141413" y="910390"/>
            <a:ext cx="10057964" cy="942688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i="1" u="sng" dirty="0">
                <a:solidFill>
                  <a:schemeClr val="bg1"/>
                </a:solidFill>
              </a:rPr>
              <a:t>Theorem</a:t>
            </a:r>
            <a:r>
              <a:rPr lang="en-US" dirty="0">
                <a:solidFill>
                  <a:schemeClr val="bg1"/>
                </a:solidFill>
              </a:rPr>
              <a:t>: A language L is context-free if and only if some pushdown automata recognizes it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ACE6998-FCFE-1D4A-953B-89A4D3D64B92}"/>
              </a:ext>
            </a:extLst>
          </p:cNvPr>
          <p:cNvSpPr txBox="1">
            <a:spLocks/>
          </p:cNvSpPr>
          <p:nvPr/>
        </p:nvSpPr>
        <p:spPr>
          <a:xfrm>
            <a:off x="1141412" y="1925908"/>
            <a:ext cx="9977045" cy="671640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/>
              <a:t>Direction 1: Assume L is context-free, show how to construct the pushdown automata for it.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4983036-3060-8C4E-9E51-CD63B8244FB1}"/>
              </a:ext>
            </a:extLst>
          </p:cNvPr>
          <p:cNvSpPr txBox="1">
            <a:spLocks/>
          </p:cNvSpPr>
          <p:nvPr/>
        </p:nvSpPr>
        <p:spPr>
          <a:xfrm>
            <a:off x="1141412" y="3000800"/>
            <a:ext cx="9977045" cy="3294804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 u="sng" dirty="0"/>
              <a:t>High level idea of proof</a:t>
            </a:r>
            <a:r>
              <a:rPr lang="en-US" sz="1800" dirty="0"/>
              <a:t>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/>
              <a:t>Let L be a context-free grammar, this means it can be described by a set of substitutions of variables / terminals (see formal definition of CFG)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/>
              <a:t>To construct the PDA that recognizes it: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/>
              <a:t>Put the start variable on the stack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/>
              <a:t>Loop: Pop a variable off the stack, look at rules that can be substituted for, non-deterministically branch off for each one and put new symbol on the stack.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/>
              <a:t>If terminal is on the stack, pop it and check. it against the next character of input.</a:t>
            </a:r>
          </a:p>
        </p:txBody>
      </p:sp>
    </p:spTree>
    <p:extLst>
      <p:ext uri="{BB962C8B-B14F-4D97-AF65-F5344CB8AC3E}">
        <p14:creationId xmlns:p14="http://schemas.microsoft.com/office/powerpoint/2010/main" val="40031163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831CD-4A7F-974A-9587-130A8E709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34470"/>
            <a:ext cx="9905998" cy="689074"/>
          </a:xfrm>
        </p:spPr>
        <p:txBody>
          <a:bodyPr/>
          <a:lstStyle/>
          <a:p>
            <a:pPr algn="ctr"/>
            <a:r>
              <a:rPr lang="en-US" dirty="0"/>
              <a:t>You know the drill!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5E7B198-6142-044A-830B-49BD3A4E22B1}"/>
              </a:ext>
            </a:extLst>
          </p:cNvPr>
          <p:cNvSpPr txBox="1">
            <a:spLocks/>
          </p:cNvSpPr>
          <p:nvPr/>
        </p:nvSpPr>
        <p:spPr>
          <a:xfrm>
            <a:off x="1141413" y="910390"/>
            <a:ext cx="10057964" cy="942688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i="1" u="sng" dirty="0">
                <a:solidFill>
                  <a:schemeClr val="bg1"/>
                </a:solidFill>
              </a:rPr>
              <a:t>Theorem</a:t>
            </a:r>
            <a:r>
              <a:rPr lang="en-US" dirty="0">
                <a:solidFill>
                  <a:schemeClr val="bg1"/>
                </a:solidFill>
              </a:rPr>
              <a:t>: A language L is context-free if and only if some pushdown automata recognizes it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ACE6998-FCFE-1D4A-953B-89A4D3D64B92}"/>
              </a:ext>
            </a:extLst>
          </p:cNvPr>
          <p:cNvSpPr txBox="1">
            <a:spLocks/>
          </p:cNvSpPr>
          <p:nvPr/>
        </p:nvSpPr>
        <p:spPr>
          <a:xfrm>
            <a:off x="1141412" y="1925908"/>
            <a:ext cx="9977045" cy="671640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/>
              <a:t>Direction 1: Assume L is context-free, show how to construct the pushdown automata for it.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5AED03-7A53-E649-9733-CE46C6BA05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892" y="3048736"/>
            <a:ext cx="5293974" cy="323402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41207CA-2B31-EE4C-9442-1486183E126A}"/>
              </a:ext>
            </a:extLst>
          </p:cNvPr>
          <p:cNvSpPr txBox="1">
            <a:spLocks/>
          </p:cNvSpPr>
          <p:nvPr/>
        </p:nvSpPr>
        <p:spPr>
          <a:xfrm>
            <a:off x="720684" y="3071061"/>
            <a:ext cx="1828364" cy="121772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i="1" dirty="0">
                <a:solidFill>
                  <a:schemeClr val="tx1">
                    <a:lumMod val="95000"/>
                  </a:schemeClr>
                </a:solidFill>
              </a:rPr>
              <a:t>Start by pushing $ onto the stack following by start variable 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B656FEA-AEC5-6749-AC20-9DDE32AB028A}"/>
              </a:ext>
            </a:extLst>
          </p:cNvPr>
          <p:cNvCxnSpPr>
            <a:cxnSpLocks/>
          </p:cNvCxnSpPr>
          <p:nvPr/>
        </p:nvCxnSpPr>
        <p:spPr>
          <a:xfrm>
            <a:off x="2128388" y="3514221"/>
            <a:ext cx="889940" cy="7864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36B359B-407F-BC4B-8181-9C04D4B030DD}"/>
              </a:ext>
            </a:extLst>
          </p:cNvPr>
          <p:cNvSpPr txBox="1">
            <a:spLocks/>
          </p:cNvSpPr>
          <p:nvPr/>
        </p:nvSpPr>
        <p:spPr>
          <a:xfrm>
            <a:off x="801113" y="4948573"/>
            <a:ext cx="2112019" cy="129372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i="1" dirty="0">
                <a:solidFill>
                  <a:schemeClr val="tx1">
                    <a:lumMod val="95000"/>
                  </a:schemeClr>
                </a:solidFill>
              </a:rPr>
              <a:t>This main loop has a non-deterministic condition for every possible rule substitution 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F24D1CB-CC5E-0442-B1AE-6DE63475CF04}"/>
              </a:ext>
            </a:extLst>
          </p:cNvPr>
          <p:cNvSpPr txBox="1">
            <a:spLocks/>
          </p:cNvSpPr>
          <p:nvPr/>
        </p:nvSpPr>
        <p:spPr>
          <a:xfrm>
            <a:off x="9183606" y="2936380"/>
            <a:ext cx="2816882" cy="116628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i="1" dirty="0">
                <a:solidFill>
                  <a:schemeClr val="tx1">
                    <a:lumMod val="95000"/>
                  </a:schemeClr>
                </a:solidFill>
              </a:rPr>
              <a:t>if we see a variable A on top of stack (e.g., ), pop A off and push the things it can be substituted with onto stack one character at a time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D8E6FF4-EF18-6446-A705-AFC501183ABC}"/>
              </a:ext>
            </a:extLst>
          </p:cNvPr>
          <p:cNvSpPr txBox="1">
            <a:spLocks/>
          </p:cNvSpPr>
          <p:nvPr/>
        </p:nvSpPr>
        <p:spPr>
          <a:xfrm>
            <a:off x="9386760" y="5185964"/>
            <a:ext cx="2037843" cy="142388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i="1" dirty="0">
                <a:solidFill>
                  <a:schemeClr val="tx1">
                    <a:lumMod val="95000"/>
                  </a:schemeClr>
                </a:solidFill>
              </a:rPr>
              <a:t>If we see a terminal a on top of stack, pop it off and check it against the next character of input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B9D735D-5979-9B48-808D-C944E0E605EA}"/>
              </a:ext>
            </a:extLst>
          </p:cNvPr>
          <p:cNvCxnSpPr>
            <a:cxnSpLocks/>
          </p:cNvCxnSpPr>
          <p:nvPr/>
        </p:nvCxnSpPr>
        <p:spPr>
          <a:xfrm flipV="1">
            <a:off x="2354782" y="4948573"/>
            <a:ext cx="695914" cy="464999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E84FC99-E9C6-944D-893A-79E46005A334}"/>
              </a:ext>
            </a:extLst>
          </p:cNvPr>
          <p:cNvCxnSpPr>
            <a:cxnSpLocks/>
          </p:cNvCxnSpPr>
          <p:nvPr/>
        </p:nvCxnSpPr>
        <p:spPr>
          <a:xfrm flipV="1">
            <a:off x="8555062" y="3281722"/>
            <a:ext cx="628544" cy="820940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AFC7DD7-D5A0-F34A-9941-BEF0F832FE0B}"/>
              </a:ext>
            </a:extLst>
          </p:cNvPr>
          <p:cNvCxnSpPr>
            <a:cxnSpLocks/>
          </p:cNvCxnSpPr>
          <p:nvPr/>
        </p:nvCxnSpPr>
        <p:spPr>
          <a:xfrm>
            <a:off x="8502464" y="4948573"/>
            <a:ext cx="884296" cy="464999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41423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831CD-4A7F-974A-9587-130A8E709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34470"/>
            <a:ext cx="9905998" cy="689074"/>
          </a:xfrm>
        </p:spPr>
        <p:txBody>
          <a:bodyPr/>
          <a:lstStyle/>
          <a:p>
            <a:pPr algn="ctr"/>
            <a:r>
              <a:rPr lang="en-US" dirty="0"/>
              <a:t>You know the drill!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5E7B198-6142-044A-830B-49BD3A4E22B1}"/>
              </a:ext>
            </a:extLst>
          </p:cNvPr>
          <p:cNvSpPr txBox="1">
            <a:spLocks/>
          </p:cNvSpPr>
          <p:nvPr/>
        </p:nvSpPr>
        <p:spPr>
          <a:xfrm>
            <a:off x="1141413" y="910390"/>
            <a:ext cx="10057964" cy="942688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i="1" u="sng" dirty="0">
                <a:solidFill>
                  <a:schemeClr val="bg1"/>
                </a:solidFill>
              </a:rPr>
              <a:t>Theorem</a:t>
            </a:r>
            <a:r>
              <a:rPr lang="en-US" dirty="0">
                <a:solidFill>
                  <a:schemeClr val="bg1"/>
                </a:solidFill>
              </a:rPr>
              <a:t>: A language L is context-free if and only if some pushdown automata recognizes it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ACE6998-FCFE-1D4A-953B-89A4D3D64B92}"/>
              </a:ext>
            </a:extLst>
          </p:cNvPr>
          <p:cNvSpPr txBox="1">
            <a:spLocks/>
          </p:cNvSpPr>
          <p:nvPr/>
        </p:nvSpPr>
        <p:spPr>
          <a:xfrm>
            <a:off x="1141412" y="1925908"/>
            <a:ext cx="9977045" cy="671640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/>
              <a:t>Direction 1: Assume L is context-free, show how to construct the pushdown automata for it.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D4759AC-5088-8A4A-A3DA-A869FCBCC38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41177" y="3366288"/>
                <a:ext cx="2347604" cy="19262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800" dirty="0"/>
                  <a:t>EXAMPLE:</a:t>
                </a:r>
                <a:br>
                  <a:rPr lang="en-US" sz="1800" dirty="0"/>
                </a:br>
                <a:r>
                  <a:rPr lang="en-US" sz="1800" dirty="0"/>
                  <a:t>Consider the grammar: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18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𝑎𝑇𝑏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|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𝑇𝑎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|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D4759AC-5088-8A4A-A3DA-A869FCBCC3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1177" y="3366288"/>
                <a:ext cx="2347604" cy="1926206"/>
              </a:xfrm>
              <a:prstGeom prst="rect">
                <a:avLst/>
              </a:prstGeom>
              <a:blipFill>
                <a:blip r:embed="rId2"/>
                <a:stretch>
                  <a:fillRect l="-215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0258B483-EBBB-3041-832C-9E2A76C927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63" y="2775568"/>
            <a:ext cx="6214819" cy="393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3810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831CD-4A7F-974A-9587-130A8E709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34470"/>
            <a:ext cx="9905998" cy="689074"/>
          </a:xfrm>
        </p:spPr>
        <p:txBody>
          <a:bodyPr/>
          <a:lstStyle/>
          <a:p>
            <a:pPr algn="ctr"/>
            <a:r>
              <a:rPr lang="en-US" dirty="0"/>
              <a:t>You know the drill!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5E7B198-6142-044A-830B-49BD3A4E22B1}"/>
              </a:ext>
            </a:extLst>
          </p:cNvPr>
          <p:cNvSpPr txBox="1">
            <a:spLocks/>
          </p:cNvSpPr>
          <p:nvPr/>
        </p:nvSpPr>
        <p:spPr>
          <a:xfrm>
            <a:off x="1141413" y="886114"/>
            <a:ext cx="10057964" cy="942688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i="1" u="sng" dirty="0">
                <a:solidFill>
                  <a:schemeClr val="bg1"/>
                </a:solidFill>
              </a:rPr>
              <a:t>Theorem</a:t>
            </a:r>
            <a:r>
              <a:rPr lang="en-US" dirty="0">
                <a:solidFill>
                  <a:schemeClr val="bg1"/>
                </a:solidFill>
              </a:rPr>
              <a:t>: A language L is context-free if and only if some pushdown automata recognizes it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ADCD694-4510-B34E-8372-2DC98A7B2395}"/>
              </a:ext>
            </a:extLst>
          </p:cNvPr>
          <p:cNvSpPr txBox="1">
            <a:spLocks/>
          </p:cNvSpPr>
          <p:nvPr/>
        </p:nvSpPr>
        <p:spPr>
          <a:xfrm>
            <a:off x="1141412" y="1892195"/>
            <a:ext cx="9977045" cy="770092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/>
              <a:t>Direction 2: Assume we have a pushdown automata, show how to construct the context-free grammar that describes it.</a:t>
            </a:r>
          </a:p>
        </p:txBody>
      </p:sp>
    </p:spTree>
    <p:extLst>
      <p:ext uri="{BB962C8B-B14F-4D97-AF65-F5344CB8AC3E}">
        <p14:creationId xmlns:p14="http://schemas.microsoft.com/office/powerpoint/2010/main" val="6819180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831CD-4A7F-974A-9587-130A8E709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34470"/>
            <a:ext cx="9905998" cy="689074"/>
          </a:xfrm>
        </p:spPr>
        <p:txBody>
          <a:bodyPr/>
          <a:lstStyle/>
          <a:p>
            <a:pPr algn="ctr"/>
            <a:r>
              <a:rPr lang="en-US" dirty="0"/>
              <a:t>You know the drill!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5E7B198-6142-044A-830B-49BD3A4E22B1}"/>
              </a:ext>
            </a:extLst>
          </p:cNvPr>
          <p:cNvSpPr txBox="1">
            <a:spLocks/>
          </p:cNvSpPr>
          <p:nvPr/>
        </p:nvSpPr>
        <p:spPr>
          <a:xfrm>
            <a:off x="1141413" y="886114"/>
            <a:ext cx="10057964" cy="942688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i="1" u="sng" dirty="0">
                <a:solidFill>
                  <a:schemeClr val="bg1"/>
                </a:solidFill>
              </a:rPr>
              <a:t>Theorem</a:t>
            </a:r>
            <a:r>
              <a:rPr lang="en-US" dirty="0">
                <a:solidFill>
                  <a:schemeClr val="bg1"/>
                </a:solidFill>
              </a:rPr>
              <a:t>: A language L is context-free if and only if some pushdown automata recognizes it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B73E81-20D1-B94E-AB40-2189D20111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916" y="3702200"/>
            <a:ext cx="3312701" cy="1904978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EBAB838-4192-CD43-AA70-C05C7FB69242}"/>
              </a:ext>
            </a:extLst>
          </p:cNvPr>
          <p:cNvSpPr txBox="1">
            <a:spLocks/>
          </p:cNvSpPr>
          <p:nvPr/>
        </p:nvSpPr>
        <p:spPr>
          <a:xfrm>
            <a:off x="2014916" y="3272932"/>
            <a:ext cx="3312701" cy="37614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i="1" dirty="0">
                <a:solidFill>
                  <a:schemeClr val="tx1">
                    <a:lumMod val="95000"/>
                  </a:schemeClr>
                </a:solidFill>
              </a:rPr>
              <a:t>Start with an arbitrary PDA, called P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7BB8F65D-46E1-F345-8D70-9DB46D4545ED}"/>
              </a:ext>
            </a:extLst>
          </p:cNvPr>
          <p:cNvSpPr/>
          <p:nvPr/>
        </p:nvSpPr>
        <p:spPr>
          <a:xfrm>
            <a:off x="5615874" y="4256410"/>
            <a:ext cx="1440382" cy="3641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636BC59-6E2B-EC4C-A0EA-38BB9183907E}"/>
              </a:ext>
            </a:extLst>
          </p:cNvPr>
          <p:cNvSpPr txBox="1">
            <a:spLocks/>
          </p:cNvSpPr>
          <p:nvPr/>
        </p:nvSpPr>
        <p:spPr>
          <a:xfrm>
            <a:off x="5574062" y="4620552"/>
            <a:ext cx="1514561" cy="3803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i="1" dirty="0">
                <a:solidFill>
                  <a:schemeClr val="tx1">
                    <a:lumMod val="95000"/>
                  </a:schemeClr>
                </a:solidFill>
              </a:rPr>
              <a:t>Convert into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5C592D9C-C000-AB4F-A308-BB84EE4ADE4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145267" y="3649507"/>
                <a:ext cx="3552404" cy="193399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b="1" i="1" u="sng" dirty="0">
                    <a:solidFill>
                      <a:schemeClr val="tx1">
                        <a:lumMod val="95000"/>
                      </a:schemeClr>
                    </a:solidFill>
                  </a:rPr>
                  <a:t>A grammar that is equivalent to P</a:t>
                </a:r>
                <a:r>
                  <a:rPr lang="en-US" sz="1600" i="1" dirty="0">
                    <a:solidFill>
                      <a:schemeClr val="tx1">
                        <a:lumMod val="95000"/>
                      </a:schemeClr>
                    </a:solidFill>
                  </a:rPr>
                  <a:t>: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sz="1600" i="1" dirty="0">
                  <a:solidFill>
                    <a:schemeClr val="tx1">
                      <a:lumMod val="95000"/>
                    </a:schemeClr>
                  </a:solidFill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1600" b="0" i="1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𝑟𝑠</m:t>
                          </m:r>
                        </m:sub>
                      </m:sSub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𝑠𝑞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𝑟𝑠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1600" b="0" i="1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</m:oMath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600" i="1" dirty="0">
                  <a:solidFill>
                    <a:schemeClr val="tx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5C592D9C-C000-AB4F-A308-BB84EE4ADE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5267" y="3649507"/>
                <a:ext cx="3552404" cy="1933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3588D97-43B2-C246-BB8A-552FDF9CF6E9}"/>
              </a:ext>
            </a:extLst>
          </p:cNvPr>
          <p:cNvSpPr txBox="1">
            <a:spLocks/>
          </p:cNvSpPr>
          <p:nvPr/>
        </p:nvSpPr>
        <p:spPr>
          <a:xfrm>
            <a:off x="1141412" y="1892195"/>
            <a:ext cx="10057965" cy="496004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/>
              <a:t>Direction 2: Assume we have a pushdown automata, show how to construct the CFG that describes it.</a:t>
            </a:r>
          </a:p>
        </p:txBody>
      </p:sp>
    </p:spTree>
    <p:extLst>
      <p:ext uri="{BB962C8B-B14F-4D97-AF65-F5344CB8AC3E}">
        <p14:creationId xmlns:p14="http://schemas.microsoft.com/office/powerpoint/2010/main" val="13426176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831CD-4A7F-974A-9587-130A8E709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34470"/>
            <a:ext cx="9905998" cy="689074"/>
          </a:xfrm>
        </p:spPr>
        <p:txBody>
          <a:bodyPr/>
          <a:lstStyle/>
          <a:p>
            <a:pPr algn="ctr"/>
            <a:r>
              <a:rPr lang="en-US" dirty="0"/>
              <a:t>You know the drill!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5E7B198-6142-044A-830B-49BD3A4E22B1}"/>
              </a:ext>
            </a:extLst>
          </p:cNvPr>
          <p:cNvSpPr txBox="1">
            <a:spLocks/>
          </p:cNvSpPr>
          <p:nvPr/>
        </p:nvSpPr>
        <p:spPr>
          <a:xfrm>
            <a:off x="1141413" y="886114"/>
            <a:ext cx="10057964" cy="942688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i="1" u="sng" dirty="0">
                <a:solidFill>
                  <a:schemeClr val="bg1"/>
                </a:solidFill>
              </a:rPr>
              <a:t>Theorem</a:t>
            </a:r>
            <a:r>
              <a:rPr lang="en-US" dirty="0">
                <a:solidFill>
                  <a:schemeClr val="bg1"/>
                </a:solidFill>
              </a:rPr>
              <a:t>: A language L is context-free if and only if some pushdown automata recognizes it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B73E81-20D1-B94E-AB40-2189D20111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2" y="3499900"/>
            <a:ext cx="3312701" cy="1904978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EBAB838-4192-CD43-AA70-C05C7FB69242}"/>
              </a:ext>
            </a:extLst>
          </p:cNvPr>
          <p:cNvSpPr txBox="1">
            <a:spLocks/>
          </p:cNvSpPr>
          <p:nvPr/>
        </p:nvSpPr>
        <p:spPr>
          <a:xfrm>
            <a:off x="1141412" y="3070632"/>
            <a:ext cx="3312701" cy="37614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i="1" dirty="0">
                <a:solidFill>
                  <a:schemeClr val="tx1">
                    <a:lumMod val="95000"/>
                  </a:schemeClr>
                </a:solidFill>
              </a:rPr>
              <a:t>Start with an arbitrary PDA, called P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378F942-F2D4-9443-B6C3-3996B701B0A4}"/>
              </a:ext>
            </a:extLst>
          </p:cNvPr>
          <p:cNvSpPr txBox="1">
            <a:spLocks/>
          </p:cNvSpPr>
          <p:nvPr/>
        </p:nvSpPr>
        <p:spPr>
          <a:xfrm>
            <a:off x="4862400" y="3074381"/>
            <a:ext cx="6320793" cy="42708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b="1" i="1" u="sng" dirty="0">
                <a:solidFill>
                  <a:schemeClr val="tx1">
                    <a:lumMod val="95000"/>
                  </a:schemeClr>
                </a:solidFill>
              </a:rPr>
              <a:t>Step 1</a:t>
            </a:r>
            <a:r>
              <a:rPr lang="en-US" sz="1600" i="1" dirty="0">
                <a:solidFill>
                  <a:schemeClr val="tx1">
                    <a:lumMod val="95000"/>
                  </a:schemeClr>
                </a:solidFill>
              </a:rPr>
              <a:t>: Let’s simplify P a little bit so we know SOMETHING about it’s structure.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600" i="1" dirty="0">
              <a:solidFill>
                <a:schemeClr val="tx1">
                  <a:lumMod val="9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600" i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1C1629C-A259-1645-B4EF-0139A55B7411}"/>
              </a:ext>
            </a:extLst>
          </p:cNvPr>
          <p:cNvSpPr txBox="1">
            <a:spLocks/>
          </p:cNvSpPr>
          <p:nvPr/>
        </p:nvSpPr>
        <p:spPr>
          <a:xfrm>
            <a:off x="4862400" y="3495948"/>
            <a:ext cx="6320793" cy="1452210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i="1" dirty="0">
                <a:solidFill>
                  <a:schemeClr val="tx1">
                    <a:lumMod val="95000"/>
                  </a:schemeClr>
                </a:solidFill>
              </a:rPr>
              <a:t>We make the following changes to P: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i="1" dirty="0">
                <a:solidFill>
                  <a:schemeClr val="tx1">
                    <a:lumMod val="95000"/>
                  </a:schemeClr>
                </a:solidFill>
              </a:rPr>
              <a:t>1. If P has multiple accept states, change it to have only one</a:t>
            </a:r>
            <a:br>
              <a:rPr lang="en-US" sz="1600" i="1" dirty="0">
                <a:solidFill>
                  <a:schemeClr val="tx1">
                    <a:lumMod val="95000"/>
                  </a:schemeClr>
                </a:solidFill>
              </a:rPr>
            </a:br>
            <a:r>
              <a:rPr lang="en-US" sz="1600" i="1" dirty="0">
                <a:solidFill>
                  <a:schemeClr val="tx1">
                    <a:lumMod val="95000"/>
                  </a:schemeClr>
                </a:solidFill>
              </a:rPr>
              <a:t>2. If P has elements on the stack before accepting, empty the stack first</a:t>
            </a:r>
            <a:br>
              <a:rPr lang="en-US" sz="1600" i="1" dirty="0">
                <a:solidFill>
                  <a:schemeClr val="tx1">
                    <a:lumMod val="95000"/>
                  </a:schemeClr>
                </a:solidFill>
              </a:rPr>
            </a:br>
            <a:r>
              <a:rPr lang="en-US" sz="1600" i="1" dirty="0">
                <a:solidFill>
                  <a:schemeClr val="tx1">
                    <a:lumMod val="95000"/>
                  </a:schemeClr>
                </a:solidFill>
              </a:rPr>
              <a:t>3. Every transition either pushes a symbol, or pops a symbol, but not both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9DBAECC-21EF-D54F-A070-27D32BEF19D7}"/>
              </a:ext>
            </a:extLst>
          </p:cNvPr>
          <p:cNvSpPr txBox="1">
            <a:spLocks/>
          </p:cNvSpPr>
          <p:nvPr/>
        </p:nvSpPr>
        <p:spPr>
          <a:xfrm>
            <a:off x="7517502" y="5882910"/>
            <a:ext cx="3665691" cy="87393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i="1" dirty="0">
                <a:solidFill>
                  <a:schemeClr val="tx1">
                    <a:lumMod val="95000"/>
                  </a:schemeClr>
                </a:solidFill>
              </a:rPr>
              <a:t>These changes are not too difficult to make. I will verbally describe how to do all 3 of these.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CC5C696-5BB8-9248-BA24-89B92ABCDF44}"/>
              </a:ext>
            </a:extLst>
          </p:cNvPr>
          <p:cNvCxnSpPr>
            <a:cxnSpLocks/>
          </p:cNvCxnSpPr>
          <p:nvPr/>
        </p:nvCxnSpPr>
        <p:spPr>
          <a:xfrm>
            <a:off x="7517502" y="5069953"/>
            <a:ext cx="505294" cy="812957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49B8A78-380C-3840-B391-37B3E9F7A61C}"/>
              </a:ext>
            </a:extLst>
          </p:cNvPr>
          <p:cNvSpPr txBox="1">
            <a:spLocks/>
          </p:cNvSpPr>
          <p:nvPr/>
        </p:nvSpPr>
        <p:spPr>
          <a:xfrm>
            <a:off x="1141412" y="1892195"/>
            <a:ext cx="10057965" cy="496004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/>
              <a:t>Direction 2: Assume we have a pushdown automata, show how to construct the CFG that describes it.</a:t>
            </a:r>
          </a:p>
        </p:txBody>
      </p:sp>
    </p:spTree>
    <p:extLst>
      <p:ext uri="{BB962C8B-B14F-4D97-AF65-F5344CB8AC3E}">
        <p14:creationId xmlns:p14="http://schemas.microsoft.com/office/powerpoint/2010/main" val="35821297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831CD-4A7F-974A-9587-130A8E709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34470"/>
            <a:ext cx="9905998" cy="689074"/>
          </a:xfrm>
        </p:spPr>
        <p:txBody>
          <a:bodyPr/>
          <a:lstStyle/>
          <a:p>
            <a:pPr algn="ctr"/>
            <a:r>
              <a:rPr lang="en-US" dirty="0"/>
              <a:t>You know the drill!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5E7B198-6142-044A-830B-49BD3A4E22B1}"/>
              </a:ext>
            </a:extLst>
          </p:cNvPr>
          <p:cNvSpPr txBox="1">
            <a:spLocks/>
          </p:cNvSpPr>
          <p:nvPr/>
        </p:nvSpPr>
        <p:spPr>
          <a:xfrm>
            <a:off x="1141413" y="886114"/>
            <a:ext cx="10057964" cy="942688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i="1" u="sng" dirty="0">
                <a:solidFill>
                  <a:schemeClr val="bg1"/>
                </a:solidFill>
              </a:rPr>
              <a:t>Theorem</a:t>
            </a:r>
            <a:r>
              <a:rPr lang="en-US" dirty="0">
                <a:solidFill>
                  <a:schemeClr val="bg1"/>
                </a:solidFill>
              </a:rPr>
              <a:t>: A language L is context-free if and only if some pushdown automata recognizes it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ADCD694-4510-B34E-8372-2DC98A7B2395}"/>
              </a:ext>
            </a:extLst>
          </p:cNvPr>
          <p:cNvSpPr txBox="1">
            <a:spLocks/>
          </p:cNvSpPr>
          <p:nvPr/>
        </p:nvSpPr>
        <p:spPr>
          <a:xfrm>
            <a:off x="1141412" y="1892195"/>
            <a:ext cx="9977045" cy="422127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/>
              <a:t>Direction 2: Assume we have a pushdown automata, show how to construct the CFG that describes it.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6867FF-60D9-B34D-8A53-D0D0940F9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2" y="3019180"/>
            <a:ext cx="6811527" cy="2948528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1228B82-B4BF-8B44-9E1C-8FAE07786B5E}"/>
              </a:ext>
            </a:extLst>
          </p:cNvPr>
          <p:cNvSpPr txBox="1">
            <a:spLocks/>
          </p:cNvSpPr>
          <p:nvPr/>
        </p:nvSpPr>
        <p:spPr>
          <a:xfrm>
            <a:off x="1222096" y="2651230"/>
            <a:ext cx="6612106" cy="41650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/>
              <a:t>Overall idea: We need to get from start state (empty stack) to accept state (empty stack)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2E43E552-72F3-6046-89B4-4920FB37B14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72080" y="2886465"/>
                <a:ext cx="3412224" cy="8035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400" dirty="0"/>
                  <a:t>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𝑝𝑞</m:t>
                        </m:r>
                      </m:sub>
                    </m:sSub>
                  </m:oMath>
                </a14:m>
                <a:r>
                  <a:rPr lang="en-US" sz="1400" dirty="0"/>
                  <a:t> represents moving from state p to state q without changing the state of the stack</a:t>
                </a:r>
              </a:p>
            </p:txBody>
          </p:sp>
        </mc:Choice>
        <mc:Fallback xmlns="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2E43E552-72F3-6046-89B4-4920FB37B1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2080" y="2886465"/>
                <a:ext cx="3412224" cy="803503"/>
              </a:xfrm>
              <a:prstGeom prst="rect">
                <a:avLst/>
              </a:prstGeom>
              <a:blipFill>
                <a:blip r:embed="rId3"/>
                <a:stretch>
                  <a:fillRect l="-370" r="-370" b="-61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ED8EF70-3C76-AD41-9DD1-69A45452FDC6}"/>
              </a:ext>
            </a:extLst>
          </p:cNvPr>
          <p:cNvCxnSpPr>
            <a:cxnSpLocks/>
            <a:stCxn id="17" idx="1"/>
          </p:cNvCxnSpPr>
          <p:nvPr/>
        </p:nvCxnSpPr>
        <p:spPr>
          <a:xfrm flipH="1">
            <a:off x="8033624" y="3288217"/>
            <a:ext cx="538456" cy="889189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CE51C8EF-271C-AF4C-A49C-18136D87C310}"/>
              </a:ext>
            </a:extLst>
          </p:cNvPr>
          <p:cNvSpPr txBox="1">
            <a:spLocks/>
          </p:cNvSpPr>
          <p:nvPr/>
        </p:nvSpPr>
        <p:spPr>
          <a:xfrm>
            <a:off x="8692112" y="5410199"/>
            <a:ext cx="2677198" cy="128528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/>
              <a:t>Notice that in this case, we move from state p to r (without altering stack) and then again from r to q (without altering stack)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E0C494C-95F5-0C47-93F5-4877ABC2103E}"/>
              </a:ext>
            </a:extLst>
          </p:cNvPr>
          <p:cNvCxnSpPr>
            <a:cxnSpLocks/>
          </p:cNvCxnSpPr>
          <p:nvPr/>
        </p:nvCxnSpPr>
        <p:spPr>
          <a:xfrm flipH="1" flipV="1">
            <a:off x="5923371" y="6044750"/>
            <a:ext cx="2768741" cy="290908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47820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831CD-4A7F-974A-9587-130A8E709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34470"/>
            <a:ext cx="9905998" cy="689074"/>
          </a:xfrm>
        </p:spPr>
        <p:txBody>
          <a:bodyPr/>
          <a:lstStyle/>
          <a:p>
            <a:pPr algn="ctr"/>
            <a:r>
              <a:rPr lang="en-US" dirty="0"/>
              <a:t>You know the drill!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5E7B198-6142-044A-830B-49BD3A4E22B1}"/>
              </a:ext>
            </a:extLst>
          </p:cNvPr>
          <p:cNvSpPr txBox="1">
            <a:spLocks/>
          </p:cNvSpPr>
          <p:nvPr/>
        </p:nvSpPr>
        <p:spPr>
          <a:xfrm>
            <a:off x="1141413" y="886114"/>
            <a:ext cx="10057964" cy="942688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i="1" u="sng" dirty="0">
                <a:solidFill>
                  <a:schemeClr val="bg1"/>
                </a:solidFill>
              </a:rPr>
              <a:t>Theorem</a:t>
            </a:r>
            <a:r>
              <a:rPr lang="en-US" dirty="0">
                <a:solidFill>
                  <a:schemeClr val="bg1"/>
                </a:solidFill>
              </a:rPr>
              <a:t>: A language L is context-free if and only if some pushdown automata recognizes it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FD1CD4-7EAE-434B-B41F-259CF95A5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6186" y="4381499"/>
            <a:ext cx="5375472" cy="2292688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6E13B1E-1925-AB45-ADD8-462165FFB907}"/>
              </a:ext>
            </a:extLst>
          </p:cNvPr>
          <p:cNvSpPr txBox="1">
            <a:spLocks/>
          </p:cNvSpPr>
          <p:nvPr/>
        </p:nvSpPr>
        <p:spPr>
          <a:xfrm>
            <a:off x="6609410" y="2929317"/>
            <a:ext cx="5180686" cy="80350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/>
              <a:t>Situation can also look like this. Stack moves up and down but eventually comes back to being empty. The first symbol that is pushed must match the last symbol popped.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448FBA5-C95A-2943-833E-8893C4D9F78E}"/>
              </a:ext>
            </a:extLst>
          </p:cNvPr>
          <p:cNvCxnSpPr>
            <a:cxnSpLocks/>
          </p:cNvCxnSpPr>
          <p:nvPr/>
        </p:nvCxnSpPr>
        <p:spPr>
          <a:xfrm flipH="1" flipV="1">
            <a:off x="8666570" y="3732820"/>
            <a:ext cx="178025" cy="555960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0C2C7DD-053B-1542-898E-526403C7EC29}"/>
              </a:ext>
            </a:extLst>
          </p:cNvPr>
          <p:cNvSpPr txBox="1">
            <a:spLocks/>
          </p:cNvSpPr>
          <p:nvPr/>
        </p:nvSpPr>
        <p:spPr>
          <a:xfrm>
            <a:off x="1141412" y="1892195"/>
            <a:ext cx="10057965" cy="496004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/>
              <a:t>Direction 2: Assume we have a pushdown automata, show how to construct the CFG that describes it.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6867FF-60D9-B34D-8A53-D0D0940F9C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61" t="5303" r="4154" b="4272"/>
          <a:stretch/>
        </p:blipFill>
        <p:spPr>
          <a:xfrm>
            <a:off x="781947" y="2498388"/>
            <a:ext cx="5763923" cy="246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5939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831CD-4A7F-974A-9587-130A8E709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34470"/>
            <a:ext cx="9905998" cy="689074"/>
          </a:xfrm>
        </p:spPr>
        <p:txBody>
          <a:bodyPr/>
          <a:lstStyle/>
          <a:p>
            <a:pPr algn="ctr"/>
            <a:r>
              <a:rPr lang="en-US" dirty="0"/>
              <a:t>You know the drill!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5E7B198-6142-044A-830B-49BD3A4E22B1}"/>
              </a:ext>
            </a:extLst>
          </p:cNvPr>
          <p:cNvSpPr txBox="1">
            <a:spLocks/>
          </p:cNvSpPr>
          <p:nvPr/>
        </p:nvSpPr>
        <p:spPr>
          <a:xfrm>
            <a:off x="1141413" y="886114"/>
            <a:ext cx="10057964" cy="942688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i="1" u="sng" dirty="0">
                <a:solidFill>
                  <a:schemeClr val="bg1"/>
                </a:solidFill>
              </a:rPr>
              <a:t>Theorem</a:t>
            </a:r>
            <a:r>
              <a:rPr lang="en-US" dirty="0">
                <a:solidFill>
                  <a:schemeClr val="bg1"/>
                </a:solidFill>
              </a:rPr>
              <a:t>: A language L is context-free if and only if some pushdown automata recognizes it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ADCD694-4510-B34E-8372-2DC98A7B2395}"/>
              </a:ext>
            </a:extLst>
          </p:cNvPr>
          <p:cNvSpPr txBox="1">
            <a:spLocks/>
          </p:cNvSpPr>
          <p:nvPr/>
        </p:nvSpPr>
        <p:spPr>
          <a:xfrm>
            <a:off x="1141412" y="1892195"/>
            <a:ext cx="10057965" cy="496004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/>
              <a:t>Direction 2: Assume we have a pushdown automata, show how to construct the CFG that describes it.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6E13B1E-1925-AB45-ADD8-462165FFB907}"/>
              </a:ext>
            </a:extLst>
          </p:cNvPr>
          <p:cNvSpPr txBox="1">
            <a:spLocks/>
          </p:cNvSpPr>
          <p:nvPr/>
        </p:nvSpPr>
        <p:spPr>
          <a:xfrm>
            <a:off x="1141412" y="3309641"/>
            <a:ext cx="3956570" cy="263800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/>
              <a:t>Let’s start constructing the grammar from the PDA. The variables represent moving from each pair of states </a:t>
            </a:r>
            <a:r>
              <a:rPr lang="en-US" sz="1400" dirty="0" err="1"/>
              <a:t>p,q</a:t>
            </a:r>
            <a:r>
              <a:rPr lang="en-US" sz="1400" dirty="0"/>
              <a:t> by using, but not altering the stack (empty stack to empty stack).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 dirty="0"/>
              <a:t>start variable will simply be a dummy variable that represents getting from the start state to the accept state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E1A2F469-790B-F04D-921E-5E5B2E7F8DB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40744" y="3091158"/>
                <a:ext cx="5858634" cy="3180170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400" b="0" dirty="0">
                    <a:solidFill>
                      <a:schemeClr val="bg1"/>
                    </a:solidFill>
                  </a:rPr>
                  <a:t>Variables of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1400" b="0" dirty="0">
                    <a:solidFill>
                      <a:schemeClr val="bg1"/>
                    </a:solidFill>
                  </a:rPr>
                  <a:t> are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|"/>
                        <m:ctrlP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𝑝𝑞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1400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sz="1400" dirty="0">
                    <a:solidFill>
                      <a:schemeClr val="bg1"/>
                    </a:solidFill>
                  </a:rPr>
                  <a:t>Start variable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𝑎𝑐𝑐𝑒𝑝𝑡</m:t>
                            </m:r>
                          </m:sub>
                        </m:sSub>
                      </m:sub>
                    </m:sSub>
                  </m:oMath>
                </a14:m>
                <a:endParaRPr lang="en-US" sz="1400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E1A2F469-790B-F04D-921E-5E5B2E7F8D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0744" y="3091158"/>
                <a:ext cx="5858634" cy="3180170"/>
              </a:xfrm>
              <a:prstGeom prst="rect">
                <a:avLst/>
              </a:prstGeom>
              <a:blipFill>
                <a:blip r:embed="rId2"/>
                <a:stretch>
                  <a:fillRect l="-2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2917E37A-28BD-F345-B9DF-B32824767C4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40744" y="2678464"/>
                <a:ext cx="5858633" cy="4126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400" dirty="0">
                    <a:solidFill>
                      <a:schemeClr val="tx1">
                        <a:lumMod val="95000"/>
                      </a:schemeClr>
                    </a:solidFill>
                  </a:rPr>
                  <a:t>Given a PDA </a:t>
                </a:r>
                <a14:m>
                  <m:oMath xmlns:m="http://schemas.openxmlformats.org/officeDocument/2006/math">
                    <m:r>
                      <a:rPr lang="en-US" sz="1400" b="0" i="1">
                        <a:solidFill>
                          <a:schemeClr val="tx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400" b="0" i="1">
                        <a:solidFill>
                          <a:schemeClr val="tx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400" i="1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sz="1400" b="0" i="1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b="0" i="1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𝛴</m:t>
                        </m:r>
                        <m:r>
                          <a:rPr lang="en-US" sz="1400" b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b="0" i="1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𝛤</m:t>
                        </m:r>
                        <m:r>
                          <a:rPr lang="en-US" sz="1400" b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b="0" i="1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sz="1400" b="0" i="1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schemeClr val="tx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>
                                <a:solidFill>
                                  <a:schemeClr val="tx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400" b="0" i="1">
                                <a:solidFill>
                                  <a:schemeClr val="tx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400" b="0" i="1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1400" i="1">
                                <a:solidFill>
                                  <a:schemeClr val="tx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400" i="1">
                                    <a:solidFill>
                                      <a:schemeClr val="tx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>
                                    <a:solidFill>
                                      <a:schemeClr val="tx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1400" b="0" i="1">
                                    <a:solidFill>
                                      <a:schemeClr val="tx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𝑎𝑐𝑐𝑒𝑝𝑡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sz="1400" dirty="0">
                    <a:solidFill>
                      <a:schemeClr val="tx1">
                        <a:lumMod val="95000"/>
                      </a:schemeClr>
                    </a:solidFill>
                  </a:rPr>
                  <a:t>, construct grammar </a:t>
                </a:r>
                <a14:m>
                  <m:oMath xmlns:m="http://schemas.openxmlformats.org/officeDocument/2006/math">
                    <m:r>
                      <a:rPr lang="en-US" sz="1400" b="0" i="1">
                        <a:solidFill>
                          <a:schemeClr val="tx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1400" dirty="0">
                    <a:solidFill>
                      <a:schemeClr val="tx1">
                        <a:lumMod val="95000"/>
                      </a:schemeClr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2917E37A-28BD-F345-B9DF-B32824767C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0744" y="2678464"/>
                <a:ext cx="5858633" cy="412694"/>
              </a:xfrm>
              <a:prstGeom prst="rect">
                <a:avLst/>
              </a:prstGeom>
              <a:blipFill>
                <a:blip r:embed="rId3"/>
                <a:stretch>
                  <a:fillRect l="-216" b="-303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93443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831CD-4A7F-974A-9587-130A8E709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34470"/>
            <a:ext cx="9905998" cy="689074"/>
          </a:xfrm>
        </p:spPr>
        <p:txBody>
          <a:bodyPr/>
          <a:lstStyle/>
          <a:p>
            <a:pPr algn="ctr"/>
            <a:r>
              <a:rPr lang="en-US" dirty="0"/>
              <a:t>You know the drill!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5E7B198-6142-044A-830B-49BD3A4E22B1}"/>
              </a:ext>
            </a:extLst>
          </p:cNvPr>
          <p:cNvSpPr txBox="1">
            <a:spLocks/>
          </p:cNvSpPr>
          <p:nvPr/>
        </p:nvSpPr>
        <p:spPr>
          <a:xfrm>
            <a:off x="1141413" y="886114"/>
            <a:ext cx="10057964" cy="942688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i="1" u="sng" dirty="0">
                <a:solidFill>
                  <a:schemeClr val="bg1"/>
                </a:solidFill>
              </a:rPr>
              <a:t>Theorem</a:t>
            </a:r>
            <a:r>
              <a:rPr lang="en-US" dirty="0">
                <a:solidFill>
                  <a:schemeClr val="bg1"/>
                </a:solidFill>
              </a:rPr>
              <a:t>: A language L is context-free if and only if some pushdown automata recognizes it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ADCD694-4510-B34E-8372-2DC98A7B2395}"/>
              </a:ext>
            </a:extLst>
          </p:cNvPr>
          <p:cNvSpPr txBox="1">
            <a:spLocks/>
          </p:cNvSpPr>
          <p:nvPr/>
        </p:nvSpPr>
        <p:spPr>
          <a:xfrm>
            <a:off x="1141412" y="1892195"/>
            <a:ext cx="10057965" cy="496004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/>
              <a:t>Direction 2: Assume we have a pushdown automata, show how to construct the CFG that describes it.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6E13B1E-1925-AB45-ADD8-462165FFB907}"/>
              </a:ext>
            </a:extLst>
          </p:cNvPr>
          <p:cNvSpPr txBox="1">
            <a:spLocks/>
          </p:cNvSpPr>
          <p:nvPr/>
        </p:nvSpPr>
        <p:spPr>
          <a:xfrm>
            <a:off x="1141412" y="3965097"/>
            <a:ext cx="3956570" cy="198254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/>
              <a:t>This next rule covers every pair of states the push and pop the same symbol (e.g., first step is to push a symbol t, then a bunch of stuff happens, then eventually we pop off the t).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E1A2F469-790B-F04D-921E-5E5B2E7F8DB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40744" y="3091158"/>
                <a:ext cx="5858634" cy="3180170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400" b="0" dirty="0">
                    <a:solidFill>
                      <a:schemeClr val="bg1"/>
                    </a:solidFill>
                  </a:rPr>
                  <a:t>Variables of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1400" b="0" dirty="0">
                    <a:solidFill>
                      <a:schemeClr val="bg1"/>
                    </a:solidFill>
                  </a:rPr>
                  <a:t> are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|"/>
                        <m:ctrlP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𝑝𝑞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1400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sz="1400" dirty="0">
                    <a:solidFill>
                      <a:schemeClr val="bg1"/>
                    </a:solidFill>
                  </a:rPr>
                  <a:t>Start variable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𝑎𝑐𝑐𝑒𝑝𝑡</m:t>
                            </m:r>
                          </m:sub>
                        </m:sSub>
                      </m:sub>
                    </m:sSub>
                  </m:oMath>
                </a14:m>
                <a:endParaRPr lang="en-US" sz="1400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sz="1400" dirty="0">
                    <a:solidFill>
                      <a:schemeClr val="bg1"/>
                    </a:solidFill>
                  </a:rPr>
                  <a:t>For each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1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sz="1400" dirty="0">
                    <a:solidFill>
                      <a:schemeClr val="bg1"/>
                    </a:solidFill>
                  </a:rPr>
                  <a:t>, and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chemeClr val="bg1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sz="1400" dirty="0">
                    <a:solidFill>
                      <a:schemeClr val="bg1"/>
                    </a:solidFill>
                  </a:rPr>
                  <a:t> contains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1400" dirty="0">
                    <a:solidFill>
                      <a:schemeClr val="bg1"/>
                    </a:solidFill>
                  </a:rPr>
                  <a:t> contains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sz="1400" dirty="0">
                    <a:solidFill>
                      <a:schemeClr val="bg1"/>
                    </a:solidFill>
                  </a:rPr>
                  <a:t>, put the rule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1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𝒑𝒒</m:t>
                        </m:r>
                      </m:sub>
                    </m:sSub>
                    <m:r>
                      <a:rPr lang="en-US" sz="1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1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sSub>
                      <m:sSubPr>
                        <m:ctrlPr>
                          <a:rPr lang="en-US" sz="1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1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𝒓𝒔</m:t>
                        </m:r>
                      </m:sub>
                    </m:sSub>
                    <m:r>
                      <a:rPr lang="en-US" sz="1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1400" b="1" dirty="0">
                    <a:solidFill>
                      <a:schemeClr val="bg1"/>
                    </a:solidFill>
                  </a:rPr>
                  <a:t> into 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endParaRPr lang="en-US" sz="1400" b="1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E1A2F469-790B-F04D-921E-5E5B2E7F8D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0744" y="3091158"/>
                <a:ext cx="5858634" cy="3180170"/>
              </a:xfrm>
              <a:prstGeom prst="rect">
                <a:avLst/>
              </a:prstGeom>
              <a:blipFill>
                <a:blip r:embed="rId2"/>
                <a:stretch>
                  <a:fillRect l="-2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2917E37A-28BD-F345-B9DF-B32824767C4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40744" y="2678464"/>
                <a:ext cx="5858633" cy="4126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400" dirty="0">
                    <a:solidFill>
                      <a:schemeClr val="tx1">
                        <a:lumMod val="95000"/>
                      </a:schemeClr>
                    </a:solidFill>
                  </a:rPr>
                  <a:t>Given a PDA </a:t>
                </a:r>
                <a14:m>
                  <m:oMath xmlns:m="http://schemas.openxmlformats.org/officeDocument/2006/math">
                    <m:r>
                      <a:rPr lang="en-US" sz="1400" b="0" i="1">
                        <a:solidFill>
                          <a:schemeClr val="tx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400" b="0" i="1">
                        <a:solidFill>
                          <a:schemeClr val="tx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400" i="1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sz="1400" b="0" i="1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b="0" i="1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𝛴</m:t>
                        </m:r>
                        <m:r>
                          <a:rPr lang="en-US" sz="1400" b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b="0" i="1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𝛤</m:t>
                        </m:r>
                        <m:r>
                          <a:rPr lang="en-US" sz="1400" b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b="0" i="1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sz="1400" b="0" i="1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schemeClr val="tx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>
                                <a:solidFill>
                                  <a:schemeClr val="tx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400" b="0" i="1">
                                <a:solidFill>
                                  <a:schemeClr val="tx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400" b="0" i="1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1400" i="1">
                                <a:solidFill>
                                  <a:schemeClr val="tx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400" i="1">
                                    <a:solidFill>
                                      <a:schemeClr val="tx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>
                                    <a:solidFill>
                                      <a:schemeClr val="tx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1400" b="0" i="1">
                                    <a:solidFill>
                                      <a:schemeClr val="tx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𝑎𝑐𝑐𝑒𝑝𝑡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sz="1400" dirty="0">
                    <a:solidFill>
                      <a:schemeClr val="tx1">
                        <a:lumMod val="95000"/>
                      </a:schemeClr>
                    </a:solidFill>
                  </a:rPr>
                  <a:t>, construct grammar </a:t>
                </a:r>
                <a14:m>
                  <m:oMath xmlns:m="http://schemas.openxmlformats.org/officeDocument/2006/math">
                    <m:r>
                      <a:rPr lang="en-US" sz="1400" b="0" i="1">
                        <a:solidFill>
                          <a:schemeClr val="tx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1400" dirty="0">
                    <a:solidFill>
                      <a:schemeClr val="tx1">
                        <a:lumMod val="95000"/>
                      </a:schemeClr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2917E37A-28BD-F345-B9DF-B32824767C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0744" y="2678464"/>
                <a:ext cx="5858633" cy="412694"/>
              </a:xfrm>
              <a:prstGeom prst="rect">
                <a:avLst/>
              </a:prstGeom>
              <a:blipFill>
                <a:blip r:embed="rId3"/>
                <a:stretch>
                  <a:fillRect l="-216" b="-303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5405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AA12C-3A0D-9343-9CC3-FB950DB38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34470"/>
            <a:ext cx="9905998" cy="670786"/>
          </a:xfrm>
        </p:spPr>
        <p:txBody>
          <a:bodyPr/>
          <a:lstStyle/>
          <a:p>
            <a:pPr algn="ctr"/>
            <a:r>
              <a:rPr lang="en-US" dirty="0"/>
              <a:t>Types of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F054C-33FC-A64B-8542-BEAFE510EF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4">
                <a:extLst>
                  <a:ext uri="{FF2B5EF4-FFF2-40B4-BE49-F238E27FC236}">
                    <a16:creationId xmlns:a16="http://schemas.microsoft.com/office/drawing/2014/main" id="{744993AE-F321-E34D-A66F-50378FE92264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702788926"/>
                  </p:ext>
                </p:extLst>
              </p:nvPr>
            </p:nvGraphicFramePr>
            <p:xfrm>
              <a:off x="152430" y="1517904"/>
              <a:ext cx="11883962" cy="43434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71551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19392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98382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99069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/>
                            <a:t>Name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Decision Problem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/>
                            <a:t>Function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Language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aseline="0" dirty="0"/>
                            <a:t>XOR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Are there an odd number of 1’s?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d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begChr m:val="{"/>
                                    <m:endChr m:val=""/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eqArr>
                                      <m:eqArrPr>
                                        <m:ctrlPr>
                                          <a:rPr lang="en-US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en-US" sz="2000" smtClean="0">
                                            <a:latin typeface="Cambria Math" panose="02040503050406030204" pitchFamily="18" charset="0"/>
                                          </a:rPr>
                                          <m:t>0  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 smtClean="0">
                                            <a:latin typeface="Cambria Math" panose="02040503050406030204" pitchFamily="18" charset="0"/>
                                          </a:rPr>
                                          <m:t>number</m:t>
                                        </m:r>
                                        <m:r>
                                          <a:rPr lang="en-US" sz="200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 smtClean="0">
                                            <a:latin typeface="Cambria Math" panose="02040503050406030204" pitchFamily="18" charset="0"/>
                                          </a:rPr>
                                          <m:t>of</m:t>
                                        </m:r>
                                        <m:r>
                                          <a:rPr lang="en-US" sz="2000" smtClean="0">
                                            <a:latin typeface="Cambria Math" panose="02040503050406030204" pitchFamily="18" charset="0"/>
                                          </a:rPr>
                                          <m:t> 1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 smtClean="0">
                                            <a:latin typeface="Cambria Math" panose="02040503050406030204" pitchFamily="18" charset="0"/>
                                          </a:rPr>
                                          <m:t>s</m:t>
                                        </m:r>
                                        <m:r>
                                          <a:rPr lang="en-US" sz="200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 smtClean="0">
                                            <a:latin typeface="Cambria Math" panose="02040503050406030204" pitchFamily="18" charset="0"/>
                                          </a:rPr>
                                          <m:t>is</m:t>
                                        </m:r>
                                        <m:r>
                                          <a:rPr lang="en-US" sz="200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 smtClean="0">
                                            <a:latin typeface="Cambria Math" panose="02040503050406030204" pitchFamily="18" charset="0"/>
                                          </a:rPr>
                                          <m:t>even</m:t>
                                        </m:r>
                                      </m:e>
                                      <m:e>
                                        <m:r>
                                          <a:rPr lang="en-US" sz="2000" smtClean="0">
                                            <a:latin typeface="Cambria Math" panose="02040503050406030204" pitchFamily="18" charset="0"/>
                                          </a:rPr>
                                          <m:t>1   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 smtClean="0">
                                            <a:latin typeface="Cambria Math" panose="02040503050406030204" pitchFamily="18" charset="0"/>
                                          </a:rPr>
                                          <m:t>number</m:t>
                                        </m:r>
                                        <m:r>
                                          <a:rPr lang="en-US" sz="200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 smtClean="0">
                                            <a:latin typeface="Cambria Math" panose="02040503050406030204" pitchFamily="18" charset="0"/>
                                          </a:rPr>
                                          <m:t>of</m:t>
                                        </m:r>
                                        <m:r>
                                          <a:rPr lang="en-US" sz="2000" smtClean="0">
                                            <a:latin typeface="Cambria Math" panose="02040503050406030204" pitchFamily="18" charset="0"/>
                                          </a:rPr>
                                          <m:t> 1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 smtClean="0">
                                            <a:latin typeface="Cambria Math" panose="02040503050406030204" pitchFamily="18" charset="0"/>
                                          </a:rPr>
                                          <m:t>s</m:t>
                                        </m:r>
                                        <m:r>
                                          <a:rPr lang="en-US" sz="200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 smtClean="0">
                                            <a:latin typeface="Cambria Math" panose="02040503050406030204" pitchFamily="18" charset="0"/>
                                          </a:rPr>
                                          <m:t>is</m:t>
                                        </m:r>
                                        <m:r>
                                          <a:rPr lang="en-US" sz="200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sz="2000" smtClean="0">
                                            <a:latin typeface="Cambria Math" panose="02040503050406030204" pitchFamily="18" charset="0"/>
                                          </a:rPr>
                                          <m:t>𝑜𝑑𝑑</m:t>
                                        </m:r>
                                      </m:e>
                                    </m:eqArr>
                                  </m:e>
                                </m:d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{"/>
                                    <m:endChr m:val="|"/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sz="2000" smtClean="0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sSup>
                                      <m:sSupPr>
                                        <m:ctrlPr>
                                          <a:rPr lang="en-US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 smtClean="0">
                                            <a:latin typeface="Cambria Math" panose="02040503050406030204" pitchFamily="18" charset="0"/>
                                          </a:rPr>
                                          <m:t>Σ</m:t>
                                        </m:r>
                                      </m:e>
                                      <m:sup>
                                        <m:r>
                                          <a:rPr lang="en-US" sz="2000" smtClean="0"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has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and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odd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number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of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 1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/>
                            <a:t>Majority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Are there</a:t>
                          </a:r>
                          <a:r>
                            <a:rPr lang="en-US" sz="2000" baseline="0" dirty="0"/>
                            <a:t> more 1s than 0s?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121898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u="none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2000" i="1" u="none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u="none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d>
                                <m:r>
                                  <a:rPr lang="en-US" sz="2000" u="none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begChr m:val="{"/>
                                    <m:endChr m:val=""/>
                                    <m:ctrlPr>
                                      <a:rPr lang="en-US" sz="2000" i="1" u="none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eqArr>
                                      <m:eqArrPr>
                                        <m:ctrlPr>
                                          <a:rPr lang="en-US" sz="2000" i="1" u="none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en-US" sz="2000" u="none" smtClean="0">
                                            <a:latin typeface="Cambria Math" panose="02040503050406030204" pitchFamily="18" charset="0"/>
                                          </a:rPr>
                                          <m:t>0 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 u="none" smtClean="0">
                                            <a:latin typeface="Cambria Math" panose="02040503050406030204" pitchFamily="18" charset="0"/>
                                          </a:rPr>
                                          <m:t>more</m:t>
                                        </m:r>
                                        <m:r>
                                          <a:rPr lang="en-US" sz="2000" u="none" smtClean="0">
                                            <a:latin typeface="Cambria Math" panose="02040503050406030204" pitchFamily="18" charset="0"/>
                                          </a:rPr>
                                          <m:t> 0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 u="none" smtClean="0">
                                            <a:latin typeface="Cambria Math" panose="02040503050406030204" pitchFamily="18" charset="0"/>
                                          </a:rPr>
                                          <m:t>s</m:t>
                                        </m:r>
                                        <m:r>
                                          <a:rPr lang="en-US" sz="2000" u="none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 u="none" smtClean="0">
                                            <a:latin typeface="Cambria Math" panose="02040503050406030204" pitchFamily="18" charset="0"/>
                                          </a:rPr>
                                          <m:t>than</m:t>
                                        </m:r>
                                        <m:r>
                                          <a:rPr lang="en-US" sz="2000" u="none" smtClean="0">
                                            <a:latin typeface="Cambria Math" panose="02040503050406030204" pitchFamily="18" charset="0"/>
                                          </a:rPr>
                                          <m:t> 1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 u="none" smtClean="0">
                                            <a:latin typeface="Cambria Math" panose="02040503050406030204" pitchFamily="18" charset="0"/>
                                          </a:rPr>
                                          <m:t>s</m:t>
                                        </m:r>
                                      </m:e>
                                      <m:e>
                                        <m:r>
                                          <a:rPr lang="en-US" sz="2000" u="none" smtClean="0">
                                            <a:latin typeface="Cambria Math" panose="02040503050406030204" pitchFamily="18" charset="0"/>
                                          </a:rPr>
                                          <m:t>1 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 u="none" smtClean="0">
                                            <a:latin typeface="Cambria Math" panose="02040503050406030204" pitchFamily="18" charset="0"/>
                                          </a:rPr>
                                          <m:t>more</m:t>
                                        </m:r>
                                        <m:r>
                                          <a:rPr lang="en-US" sz="2000" u="none" smtClean="0">
                                            <a:latin typeface="Cambria Math" panose="02040503050406030204" pitchFamily="18" charset="0"/>
                                          </a:rPr>
                                          <m:t> 1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 u="none" smtClean="0">
                                            <a:latin typeface="Cambria Math" panose="02040503050406030204" pitchFamily="18" charset="0"/>
                                          </a:rPr>
                                          <m:t>s</m:t>
                                        </m:r>
                                        <m:r>
                                          <a:rPr lang="en-US" sz="2000" u="none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 u="none" smtClean="0">
                                            <a:latin typeface="Cambria Math" panose="02040503050406030204" pitchFamily="18" charset="0"/>
                                          </a:rPr>
                                          <m:t>than</m:t>
                                        </m:r>
                                        <m:r>
                                          <a:rPr lang="en-US" sz="2000" u="none" smtClean="0">
                                            <a:latin typeface="Cambria Math" panose="02040503050406030204" pitchFamily="18" charset="0"/>
                                          </a:rPr>
                                          <m:t> 0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 u="none" smtClean="0">
                                            <a:latin typeface="Cambria Math" panose="02040503050406030204" pitchFamily="18" charset="0"/>
                                          </a:rPr>
                                          <m:t>s</m:t>
                                        </m:r>
                                      </m:e>
                                    </m:eqArr>
                                  </m:e>
                                </m:d>
                              </m:oMath>
                            </m:oMathPara>
                          </a14:m>
                          <a:endParaRPr lang="en-US" sz="2000" u="non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121898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{"/>
                                    <m:endChr m:val="|"/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sz="2000" smtClean="0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sSup>
                                      <m:sSupPr>
                                        <m:ctrlPr>
                                          <a:rPr lang="en-US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 smtClean="0">
                                            <a:latin typeface="Cambria Math" panose="02040503050406030204" pitchFamily="18" charset="0"/>
                                          </a:rPr>
                                          <m:t>Σ</m:t>
                                        </m:r>
                                      </m:e>
                                      <m:sup>
                                        <m:r>
                                          <a:rPr lang="en-US" sz="2000" smtClean="0"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has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more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 1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than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 0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  <a:p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2809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Thing you want to compute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Does it have </a:t>
                          </a:r>
                          <a:r>
                            <a:rPr lang="en-US" sz="2000" dirty="0" err="1"/>
                            <a:t>have</a:t>
                          </a:r>
                          <a:r>
                            <a:rPr lang="en-US" sz="2000" dirty="0"/>
                            <a:t> a property?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d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=1 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𝑖𝑓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𝑖𝑡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𝑑𝑜𝑒𝑠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h𝑎𝑣𝑒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𝑡h𝑒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𝑝𝑟𝑜𝑝𝑒𝑟𝑡𝑦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p>
                                  <m:sSup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 smtClean="0">
                                        <a:latin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  <m:sup>
                                    <m:r>
                                      <a:rPr lang="en-US" sz="2000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h𝑎𝑠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𝑡h𝑒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𝑝𝑟𝑜𝑝𝑒𝑟𝑡𝑦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83820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Is1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Is the string exactly “1”?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d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=1 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𝑖𝑓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==1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{1}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05036017"/>
                      </a:ext>
                    </a:extLst>
                  </a:tr>
                  <a:tr h="838200">
                    <a:tc>
                      <a:txBody>
                        <a:bodyPr/>
                        <a:lstStyle/>
                        <a:p>
                          <a:r>
                            <a:rPr lang="en-US" sz="2000" dirty="0" err="1"/>
                            <a:t>Is_infinite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Is the length of the string infinite?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d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∅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195788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4">
                <a:extLst>
                  <a:ext uri="{FF2B5EF4-FFF2-40B4-BE49-F238E27FC236}">
                    <a16:creationId xmlns:a16="http://schemas.microsoft.com/office/drawing/2014/main" id="{744993AE-F321-E34D-A66F-50378FE92264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702788926"/>
                  </p:ext>
                </p:extLst>
              </p:nvPr>
            </p:nvGraphicFramePr>
            <p:xfrm>
              <a:off x="152430" y="1517904"/>
              <a:ext cx="11883962" cy="43434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71551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19392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98382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99069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/>
                            <a:t>Name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Decision Problem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/>
                            <a:t>Function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Language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71335">
                    <a:tc>
                      <a:txBody>
                        <a:bodyPr/>
                        <a:lstStyle/>
                        <a:p>
                          <a:r>
                            <a:rPr lang="en-US" sz="2000" baseline="0" dirty="0"/>
                            <a:t>XOR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Are there an odd number of 1’s?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8408" t="-196721" r="-100318" b="-4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8408" t="-196721" r="-318" b="-4114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71335">
                    <a:tc>
                      <a:txBody>
                        <a:bodyPr/>
                        <a:lstStyle/>
                        <a:p>
                          <a:r>
                            <a:rPr lang="en-US" sz="2000"/>
                            <a:t>Majority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Are there</a:t>
                          </a:r>
                          <a:r>
                            <a:rPr lang="en-US" sz="2000" baseline="0" dirty="0"/>
                            <a:t> more 1s than 0s?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8408" t="-296721" r="-100318" b="-3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8408" t="-296721" r="-318" b="-3114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2809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Thing you want to compute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Does it have </a:t>
                          </a:r>
                          <a:r>
                            <a:rPr lang="en-US" sz="2000" dirty="0" err="1"/>
                            <a:t>have</a:t>
                          </a:r>
                          <a:r>
                            <a:rPr lang="en-US" sz="2000" dirty="0"/>
                            <a:t> a property?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8408" t="-417241" r="-100318" b="-2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8408" t="-417241" r="-318" b="-2275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83820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Is1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Is the string exactly “1”?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8408" t="-454545" r="-100318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8408" t="-454545" r="-318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5036017"/>
                      </a:ext>
                    </a:extLst>
                  </a:tr>
                  <a:tr h="838200">
                    <a:tc>
                      <a:txBody>
                        <a:bodyPr/>
                        <a:lstStyle/>
                        <a:p>
                          <a:r>
                            <a:rPr lang="en-US" sz="2000" dirty="0" err="1"/>
                            <a:t>Is_infinite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Is the length of the string infinite?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8408" t="-554545" r="-1003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8408" t="-554545" r="-3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1957880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5344391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831CD-4A7F-974A-9587-130A8E709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34470"/>
            <a:ext cx="9905998" cy="689074"/>
          </a:xfrm>
        </p:spPr>
        <p:txBody>
          <a:bodyPr/>
          <a:lstStyle/>
          <a:p>
            <a:pPr algn="ctr"/>
            <a:r>
              <a:rPr lang="en-US" dirty="0"/>
              <a:t>You know the drill!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5E7B198-6142-044A-830B-49BD3A4E22B1}"/>
              </a:ext>
            </a:extLst>
          </p:cNvPr>
          <p:cNvSpPr txBox="1">
            <a:spLocks/>
          </p:cNvSpPr>
          <p:nvPr/>
        </p:nvSpPr>
        <p:spPr>
          <a:xfrm>
            <a:off x="1141413" y="886114"/>
            <a:ext cx="10057964" cy="942688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i="1" u="sng" dirty="0">
                <a:solidFill>
                  <a:schemeClr val="bg1"/>
                </a:solidFill>
              </a:rPr>
              <a:t>Theorem</a:t>
            </a:r>
            <a:r>
              <a:rPr lang="en-US" dirty="0">
                <a:solidFill>
                  <a:schemeClr val="bg1"/>
                </a:solidFill>
              </a:rPr>
              <a:t>: A language L is context-free if and only if some pushdown automata recognizes it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ADCD694-4510-B34E-8372-2DC98A7B2395}"/>
              </a:ext>
            </a:extLst>
          </p:cNvPr>
          <p:cNvSpPr txBox="1">
            <a:spLocks/>
          </p:cNvSpPr>
          <p:nvPr/>
        </p:nvSpPr>
        <p:spPr>
          <a:xfrm>
            <a:off x="1141412" y="1892195"/>
            <a:ext cx="10057965" cy="496004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/>
              <a:t>Direction 2: Assume we have a pushdown automata, show how to construct the CFG that describes it.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6E13B1E-1925-AB45-ADD8-462165FFB907}"/>
              </a:ext>
            </a:extLst>
          </p:cNvPr>
          <p:cNvSpPr txBox="1">
            <a:spLocks/>
          </p:cNvSpPr>
          <p:nvPr/>
        </p:nvSpPr>
        <p:spPr>
          <a:xfrm>
            <a:off x="1141412" y="4628644"/>
            <a:ext cx="3956570" cy="131900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/>
              <a:t>This rule covers all cases where you empty the stack twice (at least). Once from state p to r and again from state r to q.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E1A2F469-790B-F04D-921E-5E5B2E7F8DB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40744" y="3091158"/>
                <a:ext cx="5858634" cy="3180170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400" b="0" dirty="0">
                    <a:solidFill>
                      <a:schemeClr val="bg1"/>
                    </a:solidFill>
                  </a:rPr>
                  <a:t>Variables of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1400" b="0" dirty="0">
                    <a:solidFill>
                      <a:schemeClr val="bg1"/>
                    </a:solidFill>
                  </a:rPr>
                  <a:t> are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|"/>
                        <m:ctrlP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𝑝𝑞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1400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sz="1400" dirty="0">
                    <a:solidFill>
                      <a:schemeClr val="bg1"/>
                    </a:solidFill>
                  </a:rPr>
                  <a:t>Start variable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𝑎𝑐𝑐𝑒𝑝𝑡</m:t>
                            </m:r>
                          </m:sub>
                        </m:sSub>
                      </m:sub>
                    </m:sSub>
                  </m:oMath>
                </a14:m>
                <a:endParaRPr lang="en-US" sz="1400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sz="1400" dirty="0">
                    <a:solidFill>
                      <a:schemeClr val="bg1"/>
                    </a:solidFill>
                  </a:rPr>
                  <a:t>For each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1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sz="1400" dirty="0">
                    <a:solidFill>
                      <a:schemeClr val="bg1"/>
                    </a:solidFill>
                  </a:rPr>
                  <a:t>, and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chemeClr val="bg1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sz="1400" dirty="0">
                    <a:solidFill>
                      <a:schemeClr val="bg1"/>
                    </a:solidFill>
                  </a:rPr>
                  <a:t> contains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1400" dirty="0">
                    <a:solidFill>
                      <a:schemeClr val="bg1"/>
                    </a:solidFill>
                  </a:rPr>
                  <a:t> contains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sz="1400" dirty="0">
                    <a:solidFill>
                      <a:schemeClr val="bg1"/>
                    </a:solidFill>
                  </a:rPr>
                  <a:t>, put the rule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𝑝𝑞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en-US" sz="1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𝑟𝑠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400" dirty="0">
                    <a:solidFill>
                      <a:schemeClr val="bg1"/>
                    </a:solidFill>
                  </a:rPr>
                  <a:t> into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1400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sz="1400" dirty="0">
                    <a:solidFill>
                      <a:schemeClr val="bg1"/>
                    </a:solidFill>
                  </a:rPr>
                  <a:t>For each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1400" dirty="0">
                    <a:solidFill>
                      <a:schemeClr val="bg1"/>
                    </a:solidFill>
                  </a:rPr>
                  <a:t>, put the rule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𝑝𝑞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𝑝𝑟</m:t>
                        </m:r>
                      </m:sub>
                    </m:sSub>
                    <m:sSub>
                      <m:sSubPr>
                        <m:ctrlP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𝑟𝑞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chemeClr val="bg1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1400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E1A2F469-790B-F04D-921E-5E5B2E7F8D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0744" y="3091158"/>
                <a:ext cx="5858634" cy="3180170"/>
              </a:xfrm>
              <a:prstGeom prst="rect">
                <a:avLst/>
              </a:prstGeom>
              <a:blipFill>
                <a:blip r:embed="rId2"/>
                <a:stretch>
                  <a:fillRect l="-2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2917E37A-28BD-F345-B9DF-B32824767C4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40744" y="2678464"/>
                <a:ext cx="5858633" cy="4126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400" dirty="0">
                    <a:solidFill>
                      <a:schemeClr val="tx1">
                        <a:lumMod val="95000"/>
                      </a:schemeClr>
                    </a:solidFill>
                  </a:rPr>
                  <a:t>Given a PDA </a:t>
                </a:r>
                <a14:m>
                  <m:oMath xmlns:m="http://schemas.openxmlformats.org/officeDocument/2006/math">
                    <m:r>
                      <a:rPr lang="en-US" sz="1400" b="0" i="1">
                        <a:solidFill>
                          <a:schemeClr val="tx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400" b="0" i="1">
                        <a:solidFill>
                          <a:schemeClr val="tx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400" i="1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sz="1400" b="0" i="1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b="0" i="1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𝛴</m:t>
                        </m:r>
                        <m:r>
                          <a:rPr lang="en-US" sz="1400" b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b="0" i="1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𝛤</m:t>
                        </m:r>
                        <m:r>
                          <a:rPr lang="en-US" sz="1400" b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b="0" i="1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sz="1400" b="0" i="1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schemeClr val="tx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>
                                <a:solidFill>
                                  <a:schemeClr val="tx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400" b="0" i="1">
                                <a:solidFill>
                                  <a:schemeClr val="tx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400" b="0" i="1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1400" i="1">
                                <a:solidFill>
                                  <a:schemeClr val="tx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400" i="1">
                                    <a:solidFill>
                                      <a:schemeClr val="tx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>
                                    <a:solidFill>
                                      <a:schemeClr val="tx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1400" b="0" i="1">
                                    <a:solidFill>
                                      <a:schemeClr val="tx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𝑎𝑐𝑐𝑒𝑝𝑡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sz="1400" dirty="0">
                    <a:solidFill>
                      <a:schemeClr val="tx1">
                        <a:lumMod val="95000"/>
                      </a:schemeClr>
                    </a:solidFill>
                  </a:rPr>
                  <a:t>, construct grammar </a:t>
                </a:r>
                <a14:m>
                  <m:oMath xmlns:m="http://schemas.openxmlformats.org/officeDocument/2006/math">
                    <m:r>
                      <a:rPr lang="en-US" sz="1400" b="0" i="1">
                        <a:solidFill>
                          <a:schemeClr val="tx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1400" dirty="0">
                    <a:solidFill>
                      <a:schemeClr val="tx1">
                        <a:lumMod val="95000"/>
                      </a:schemeClr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2917E37A-28BD-F345-B9DF-B32824767C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0744" y="2678464"/>
                <a:ext cx="5858633" cy="412694"/>
              </a:xfrm>
              <a:prstGeom prst="rect">
                <a:avLst/>
              </a:prstGeom>
              <a:blipFill>
                <a:blip r:embed="rId3"/>
                <a:stretch>
                  <a:fillRect l="-216" b="-303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47931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831CD-4A7F-974A-9587-130A8E709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34470"/>
            <a:ext cx="9905998" cy="689074"/>
          </a:xfrm>
        </p:spPr>
        <p:txBody>
          <a:bodyPr/>
          <a:lstStyle/>
          <a:p>
            <a:pPr algn="ctr"/>
            <a:r>
              <a:rPr lang="en-US" dirty="0"/>
              <a:t>You know the drill!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5E7B198-6142-044A-830B-49BD3A4E22B1}"/>
              </a:ext>
            </a:extLst>
          </p:cNvPr>
          <p:cNvSpPr txBox="1">
            <a:spLocks/>
          </p:cNvSpPr>
          <p:nvPr/>
        </p:nvSpPr>
        <p:spPr>
          <a:xfrm>
            <a:off x="1141413" y="886114"/>
            <a:ext cx="10057964" cy="942688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i="1" u="sng" dirty="0">
                <a:solidFill>
                  <a:schemeClr val="bg1"/>
                </a:solidFill>
              </a:rPr>
              <a:t>Theorem</a:t>
            </a:r>
            <a:r>
              <a:rPr lang="en-US" dirty="0">
                <a:solidFill>
                  <a:schemeClr val="bg1"/>
                </a:solidFill>
              </a:rPr>
              <a:t>: A language L is context-free if and only if some pushdown automata recognizes it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ADCD694-4510-B34E-8372-2DC98A7B2395}"/>
              </a:ext>
            </a:extLst>
          </p:cNvPr>
          <p:cNvSpPr txBox="1">
            <a:spLocks/>
          </p:cNvSpPr>
          <p:nvPr/>
        </p:nvSpPr>
        <p:spPr>
          <a:xfrm>
            <a:off x="1141412" y="1892195"/>
            <a:ext cx="10057965" cy="496004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/>
              <a:t>Direction 2: Assume we have a pushdown automata, show how to construct the CFG that describes it.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6E13B1E-1925-AB45-ADD8-462165FFB907}"/>
              </a:ext>
            </a:extLst>
          </p:cNvPr>
          <p:cNvSpPr txBox="1">
            <a:spLocks/>
          </p:cNvSpPr>
          <p:nvPr/>
        </p:nvSpPr>
        <p:spPr>
          <a:xfrm>
            <a:off x="1230425" y="5025154"/>
            <a:ext cx="3956570" cy="131900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/>
              <a:t>Last rule, base case! Nothing needs to happen when going from a state p to itself.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E1A2F469-790B-F04D-921E-5E5B2E7F8DB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40744" y="3091158"/>
                <a:ext cx="5858634" cy="3180170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400" b="0" dirty="0">
                    <a:solidFill>
                      <a:schemeClr val="bg1"/>
                    </a:solidFill>
                  </a:rPr>
                  <a:t>Variables of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1400" b="0" dirty="0">
                    <a:solidFill>
                      <a:schemeClr val="bg1"/>
                    </a:solidFill>
                  </a:rPr>
                  <a:t> are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|"/>
                        <m:ctrlP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𝑝𝑞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1400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sz="1400" dirty="0">
                    <a:solidFill>
                      <a:schemeClr val="bg1"/>
                    </a:solidFill>
                  </a:rPr>
                  <a:t>Start variable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𝑎𝑐𝑐𝑒𝑝𝑡</m:t>
                            </m:r>
                          </m:sub>
                        </m:sSub>
                      </m:sub>
                    </m:sSub>
                  </m:oMath>
                </a14:m>
                <a:endParaRPr lang="en-US" sz="1400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sz="1400" dirty="0">
                    <a:solidFill>
                      <a:schemeClr val="bg1"/>
                    </a:solidFill>
                  </a:rPr>
                  <a:t>For each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1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sz="1400" dirty="0">
                    <a:solidFill>
                      <a:schemeClr val="bg1"/>
                    </a:solidFill>
                  </a:rPr>
                  <a:t>, and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chemeClr val="bg1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sz="1400" dirty="0">
                    <a:solidFill>
                      <a:schemeClr val="bg1"/>
                    </a:solidFill>
                  </a:rPr>
                  <a:t> contains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1400" dirty="0">
                    <a:solidFill>
                      <a:schemeClr val="bg1"/>
                    </a:solidFill>
                  </a:rPr>
                  <a:t> contains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sz="1400" dirty="0">
                    <a:solidFill>
                      <a:schemeClr val="bg1"/>
                    </a:solidFill>
                  </a:rPr>
                  <a:t>, put the rule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𝑝𝑞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en-US" sz="1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𝑟𝑠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400" dirty="0">
                    <a:solidFill>
                      <a:schemeClr val="bg1"/>
                    </a:solidFill>
                  </a:rPr>
                  <a:t> into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1400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sz="1400" dirty="0">
                    <a:solidFill>
                      <a:schemeClr val="bg1"/>
                    </a:solidFill>
                  </a:rPr>
                  <a:t>For each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1400" dirty="0">
                    <a:solidFill>
                      <a:schemeClr val="bg1"/>
                    </a:solidFill>
                  </a:rPr>
                  <a:t>, put the rule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𝑝𝑞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𝑝𝑟</m:t>
                        </m:r>
                      </m:sub>
                    </m:sSub>
                    <m:sSub>
                      <m:sSubPr>
                        <m:ctrlP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𝑟𝑞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chemeClr val="bg1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1400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sz="1400" dirty="0">
                    <a:solidFill>
                      <a:schemeClr val="bg1"/>
                    </a:solidFill>
                  </a:rPr>
                  <a:t>Finally, for each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1400" dirty="0">
                    <a:solidFill>
                      <a:schemeClr val="bg1"/>
                    </a:solidFill>
                  </a:rPr>
                  <a:t>, put the rule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𝑝𝑝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1400" dirty="0">
                    <a:solidFill>
                      <a:schemeClr val="bg1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1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E1A2F469-790B-F04D-921E-5E5B2E7F8D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0744" y="3091158"/>
                <a:ext cx="5858634" cy="3180170"/>
              </a:xfrm>
              <a:prstGeom prst="rect">
                <a:avLst/>
              </a:prstGeom>
              <a:blipFill>
                <a:blip r:embed="rId2"/>
                <a:stretch>
                  <a:fillRect l="-2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2917E37A-28BD-F345-B9DF-B32824767C4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40744" y="2678464"/>
                <a:ext cx="5858633" cy="4126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400" dirty="0">
                    <a:solidFill>
                      <a:schemeClr val="tx1">
                        <a:lumMod val="95000"/>
                      </a:schemeClr>
                    </a:solidFill>
                  </a:rPr>
                  <a:t>Given a PDA </a:t>
                </a:r>
                <a14:m>
                  <m:oMath xmlns:m="http://schemas.openxmlformats.org/officeDocument/2006/math">
                    <m:r>
                      <a:rPr lang="en-US" sz="1400" b="0" i="1">
                        <a:solidFill>
                          <a:schemeClr val="tx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400" b="0" i="1">
                        <a:solidFill>
                          <a:schemeClr val="tx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400" i="1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sz="1400" b="0" i="1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b="0" i="1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𝛴</m:t>
                        </m:r>
                        <m:r>
                          <a:rPr lang="en-US" sz="1400" b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b="0" i="1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𝛤</m:t>
                        </m:r>
                        <m:r>
                          <a:rPr lang="en-US" sz="1400" b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b="0" i="1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sz="1400" b="0" i="1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schemeClr val="tx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>
                                <a:solidFill>
                                  <a:schemeClr val="tx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400" b="0" i="1">
                                <a:solidFill>
                                  <a:schemeClr val="tx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400" b="0" i="1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1400" i="1">
                                <a:solidFill>
                                  <a:schemeClr val="tx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400" i="1">
                                    <a:solidFill>
                                      <a:schemeClr val="tx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>
                                    <a:solidFill>
                                      <a:schemeClr val="tx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1400" b="0" i="1">
                                    <a:solidFill>
                                      <a:schemeClr val="tx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𝑎𝑐𝑐𝑒𝑝𝑡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sz="1400" dirty="0">
                    <a:solidFill>
                      <a:schemeClr val="tx1">
                        <a:lumMod val="95000"/>
                      </a:schemeClr>
                    </a:solidFill>
                  </a:rPr>
                  <a:t>, construct grammar </a:t>
                </a:r>
                <a14:m>
                  <m:oMath xmlns:m="http://schemas.openxmlformats.org/officeDocument/2006/math">
                    <m:r>
                      <a:rPr lang="en-US" sz="1400" b="0" i="1">
                        <a:solidFill>
                          <a:schemeClr val="tx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1400" dirty="0">
                    <a:solidFill>
                      <a:schemeClr val="tx1">
                        <a:lumMod val="95000"/>
                      </a:schemeClr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2917E37A-28BD-F345-B9DF-B32824767C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0744" y="2678464"/>
                <a:ext cx="5858633" cy="412694"/>
              </a:xfrm>
              <a:prstGeom prst="rect">
                <a:avLst/>
              </a:prstGeom>
              <a:blipFill>
                <a:blip r:embed="rId3"/>
                <a:stretch>
                  <a:fillRect l="-216" b="-303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92345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831CD-4A7F-974A-9587-130A8E709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34470"/>
            <a:ext cx="9905998" cy="689074"/>
          </a:xfrm>
        </p:spPr>
        <p:txBody>
          <a:bodyPr/>
          <a:lstStyle/>
          <a:p>
            <a:pPr algn="ctr"/>
            <a:r>
              <a:rPr lang="en-US" dirty="0"/>
              <a:t>You know the drill!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5E7B198-6142-044A-830B-49BD3A4E22B1}"/>
              </a:ext>
            </a:extLst>
          </p:cNvPr>
          <p:cNvSpPr txBox="1">
            <a:spLocks/>
          </p:cNvSpPr>
          <p:nvPr/>
        </p:nvSpPr>
        <p:spPr>
          <a:xfrm>
            <a:off x="1141413" y="886114"/>
            <a:ext cx="10057964" cy="942688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i="1" u="sng" dirty="0">
                <a:solidFill>
                  <a:schemeClr val="bg1"/>
                </a:solidFill>
              </a:rPr>
              <a:t>Theorem</a:t>
            </a:r>
            <a:r>
              <a:rPr lang="en-US" dirty="0">
                <a:solidFill>
                  <a:schemeClr val="bg1"/>
                </a:solidFill>
              </a:rPr>
              <a:t>: A language L is context-free if and only if some pushdown automata recognizes it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ADCD694-4510-B34E-8372-2DC98A7B2395}"/>
              </a:ext>
            </a:extLst>
          </p:cNvPr>
          <p:cNvSpPr txBox="1">
            <a:spLocks/>
          </p:cNvSpPr>
          <p:nvPr/>
        </p:nvSpPr>
        <p:spPr>
          <a:xfrm>
            <a:off x="1141412" y="1892195"/>
            <a:ext cx="10057965" cy="496004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/>
              <a:t>Direction 2: Assume we have a pushdown automata, show how to construct the CFG that describes it.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6E13B1E-1925-AB45-ADD8-462165FFB907}"/>
              </a:ext>
            </a:extLst>
          </p:cNvPr>
          <p:cNvSpPr txBox="1">
            <a:spLocks/>
          </p:cNvSpPr>
          <p:nvPr/>
        </p:nvSpPr>
        <p:spPr>
          <a:xfrm>
            <a:off x="1230425" y="3091158"/>
            <a:ext cx="3956570" cy="318017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/>
              <a:t>So, is it the case that if a string X accepts in the original automata P, then this grammar will definition accept it (and similarly for rejection)?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/>
              <a:t>Yes, let’s verbally describe why.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E1A2F469-790B-F04D-921E-5E5B2E7F8DB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40744" y="3091158"/>
                <a:ext cx="5858634" cy="3180170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400" b="0" dirty="0">
                    <a:solidFill>
                      <a:schemeClr val="bg1"/>
                    </a:solidFill>
                  </a:rPr>
                  <a:t>Variables of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1400" b="0" dirty="0">
                    <a:solidFill>
                      <a:schemeClr val="bg1"/>
                    </a:solidFill>
                  </a:rPr>
                  <a:t> are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|"/>
                        <m:ctrlP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𝑝𝑞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1400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sz="1400" dirty="0">
                    <a:solidFill>
                      <a:schemeClr val="bg1"/>
                    </a:solidFill>
                  </a:rPr>
                  <a:t>Start variable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𝑎𝑐𝑐𝑒𝑝𝑡</m:t>
                            </m:r>
                          </m:sub>
                        </m:sSub>
                      </m:sub>
                    </m:sSub>
                  </m:oMath>
                </a14:m>
                <a:endParaRPr lang="en-US" sz="1400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sz="1400" dirty="0">
                    <a:solidFill>
                      <a:schemeClr val="bg1"/>
                    </a:solidFill>
                  </a:rPr>
                  <a:t>For each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1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sz="1400" dirty="0">
                    <a:solidFill>
                      <a:schemeClr val="bg1"/>
                    </a:solidFill>
                  </a:rPr>
                  <a:t>, and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chemeClr val="bg1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sz="1400" dirty="0">
                    <a:solidFill>
                      <a:schemeClr val="bg1"/>
                    </a:solidFill>
                  </a:rPr>
                  <a:t> contains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1400" dirty="0">
                    <a:solidFill>
                      <a:schemeClr val="bg1"/>
                    </a:solidFill>
                  </a:rPr>
                  <a:t> contains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sz="1400" dirty="0">
                    <a:solidFill>
                      <a:schemeClr val="bg1"/>
                    </a:solidFill>
                  </a:rPr>
                  <a:t>, put the rule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𝑝𝑞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en-US" sz="1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𝑟𝑠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400" dirty="0">
                    <a:solidFill>
                      <a:schemeClr val="bg1"/>
                    </a:solidFill>
                  </a:rPr>
                  <a:t> into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1400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sz="1400" dirty="0">
                    <a:solidFill>
                      <a:schemeClr val="bg1"/>
                    </a:solidFill>
                  </a:rPr>
                  <a:t>For each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1400" dirty="0">
                    <a:solidFill>
                      <a:schemeClr val="bg1"/>
                    </a:solidFill>
                  </a:rPr>
                  <a:t>, put the rule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𝑝𝑞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𝑝𝑟</m:t>
                        </m:r>
                      </m:sub>
                    </m:sSub>
                    <m:sSub>
                      <m:sSubPr>
                        <m:ctrlP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𝑟𝑞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chemeClr val="bg1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1400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sz="1400" dirty="0">
                    <a:solidFill>
                      <a:schemeClr val="bg1"/>
                    </a:solidFill>
                  </a:rPr>
                  <a:t>Finally, for each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1400" dirty="0">
                    <a:solidFill>
                      <a:schemeClr val="bg1"/>
                    </a:solidFill>
                  </a:rPr>
                  <a:t>, put the rule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𝑝𝑝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1400" dirty="0">
                    <a:solidFill>
                      <a:schemeClr val="bg1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1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E1A2F469-790B-F04D-921E-5E5B2E7F8D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0744" y="3091158"/>
                <a:ext cx="5858634" cy="3180170"/>
              </a:xfrm>
              <a:prstGeom prst="rect">
                <a:avLst/>
              </a:prstGeom>
              <a:blipFill>
                <a:blip r:embed="rId2"/>
                <a:stretch>
                  <a:fillRect l="-2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2917E37A-28BD-F345-B9DF-B32824767C4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40744" y="2678464"/>
                <a:ext cx="5858633" cy="4126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400" dirty="0">
                    <a:solidFill>
                      <a:schemeClr val="tx1">
                        <a:lumMod val="95000"/>
                      </a:schemeClr>
                    </a:solidFill>
                  </a:rPr>
                  <a:t>Given a PDA </a:t>
                </a:r>
                <a14:m>
                  <m:oMath xmlns:m="http://schemas.openxmlformats.org/officeDocument/2006/math">
                    <m:r>
                      <a:rPr lang="en-US" sz="1400" b="0" i="1">
                        <a:solidFill>
                          <a:schemeClr val="tx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400" b="0" i="1">
                        <a:solidFill>
                          <a:schemeClr val="tx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400" i="1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sz="1400" b="0" i="1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b="0" i="1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𝛴</m:t>
                        </m:r>
                        <m:r>
                          <a:rPr lang="en-US" sz="1400" b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b="0" i="1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𝛤</m:t>
                        </m:r>
                        <m:r>
                          <a:rPr lang="en-US" sz="1400" b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b="0" i="1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sz="1400" b="0" i="1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schemeClr val="tx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>
                                <a:solidFill>
                                  <a:schemeClr val="tx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400" b="0" i="1">
                                <a:solidFill>
                                  <a:schemeClr val="tx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400" b="0" i="1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1400" i="1">
                                <a:solidFill>
                                  <a:schemeClr val="tx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400" i="1">
                                    <a:solidFill>
                                      <a:schemeClr val="tx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>
                                    <a:solidFill>
                                      <a:schemeClr val="tx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1400" b="0" i="1">
                                    <a:solidFill>
                                      <a:schemeClr val="tx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𝑎𝑐𝑐𝑒𝑝𝑡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sz="1400" dirty="0">
                    <a:solidFill>
                      <a:schemeClr val="tx1">
                        <a:lumMod val="95000"/>
                      </a:schemeClr>
                    </a:solidFill>
                  </a:rPr>
                  <a:t>, construct grammar </a:t>
                </a:r>
                <a14:m>
                  <m:oMath xmlns:m="http://schemas.openxmlformats.org/officeDocument/2006/math">
                    <m:r>
                      <a:rPr lang="en-US" sz="1400" b="0" i="1">
                        <a:solidFill>
                          <a:schemeClr val="tx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1400" dirty="0">
                    <a:solidFill>
                      <a:schemeClr val="tx1">
                        <a:lumMod val="95000"/>
                      </a:schemeClr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2917E37A-28BD-F345-B9DF-B32824767C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0744" y="2678464"/>
                <a:ext cx="5858633" cy="412694"/>
              </a:xfrm>
              <a:prstGeom prst="rect">
                <a:avLst/>
              </a:prstGeom>
              <a:blipFill>
                <a:blip r:embed="rId3"/>
                <a:stretch>
                  <a:fillRect l="-216" b="-303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06609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831CD-4A7F-974A-9587-130A8E709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34470"/>
            <a:ext cx="9905998" cy="689074"/>
          </a:xfrm>
        </p:spPr>
        <p:txBody>
          <a:bodyPr/>
          <a:lstStyle/>
          <a:p>
            <a:pPr algn="ctr"/>
            <a:r>
              <a:rPr lang="en-US" dirty="0"/>
              <a:t>We did it!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5E7B198-6142-044A-830B-49BD3A4E22B1}"/>
              </a:ext>
            </a:extLst>
          </p:cNvPr>
          <p:cNvSpPr txBox="1">
            <a:spLocks/>
          </p:cNvSpPr>
          <p:nvPr/>
        </p:nvSpPr>
        <p:spPr>
          <a:xfrm>
            <a:off x="1141413" y="2067551"/>
            <a:ext cx="10057964" cy="942688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i="1" u="sng" dirty="0">
                <a:solidFill>
                  <a:schemeClr val="bg1"/>
                </a:solidFill>
              </a:rPr>
              <a:t>Theorem</a:t>
            </a:r>
            <a:r>
              <a:rPr lang="en-US" dirty="0">
                <a:solidFill>
                  <a:schemeClr val="bg1"/>
                </a:solidFill>
              </a:rPr>
              <a:t>: A language L is context-free if and only if some pushdown automata recognizes it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FDED13F-3EE9-B846-955C-446F847CAC43}"/>
              </a:ext>
            </a:extLst>
          </p:cNvPr>
          <p:cNvSpPr txBox="1">
            <a:spLocks/>
          </p:cNvSpPr>
          <p:nvPr/>
        </p:nvSpPr>
        <p:spPr>
          <a:xfrm>
            <a:off x="1959817" y="3180170"/>
            <a:ext cx="8276608" cy="110051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/>
              <a:t>Great! So, pushdown automata and context-free grammars are equivalent in their descriptive power, and they are MORE powerful than regular languages / NFAs</a:t>
            </a:r>
          </a:p>
        </p:txBody>
      </p:sp>
    </p:spTree>
    <p:extLst>
      <p:ext uri="{BB962C8B-B14F-4D97-AF65-F5344CB8AC3E}">
        <p14:creationId xmlns:p14="http://schemas.microsoft.com/office/powerpoint/2010/main" val="21529589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19C56-21DC-0A40-AA49-9AF4AF4C9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Part 3: Non-Context-Free Languages</a:t>
            </a:r>
          </a:p>
        </p:txBody>
      </p:sp>
    </p:spTree>
    <p:extLst>
      <p:ext uri="{BB962C8B-B14F-4D97-AF65-F5344CB8AC3E}">
        <p14:creationId xmlns:p14="http://schemas.microsoft.com/office/powerpoint/2010/main" val="37942845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831CD-4A7F-974A-9587-130A8E709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34470"/>
            <a:ext cx="9905998" cy="689074"/>
          </a:xfrm>
        </p:spPr>
        <p:txBody>
          <a:bodyPr/>
          <a:lstStyle/>
          <a:p>
            <a:pPr algn="ctr"/>
            <a:r>
              <a:rPr lang="en-US" dirty="0"/>
              <a:t>Pumping Lemma for CFL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1D26B1A-848A-644D-A721-C841CBE4A26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43200" y="2281954"/>
                <a:ext cx="6619285" cy="2824121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800" b="0" dirty="0">
                    <a:solidFill>
                      <a:schemeClr val="bg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800" b="0" dirty="0">
                    <a:solidFill>
                      <a:schemeClr val="bg1"/>
                    </a:solidFill>
                  </a:rPr>
                  <a:t> is a context-free language, then there is a number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800" b="0" dirty="0">
                    <a:solidFill>
                      <a:schemeClr val="bg1"/>
                    </a:solidFill>
                  </a:rPr>
                  <a:t> (the pumping length) where, if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800" b="0" dirty="0">
                    <a:solidFill>
                      <a:schemeClr val="bg1"/>
                    </a:solidFill>
                  </a:rPr>
                  <a:t> is any string such that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800" b="0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800" b="0" dirty="0">
                    <a:solidFill>
                      <a:schemeClr val="bg1"/>
                    </a:solidFill>
                  </a:rPr>
                  <a:t>, then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800" b="0" dirty="0">
                    <a:solidFill>
                      <a:schemeClr val="bg1"/>
                    </a:solidFill>
                  </a:rPr>
                  <a:t> may be divided into five pieces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𝑢𝑣𝑥𝑦𝑧</m:t>
                    </m:r>
                  </m:oMath>
                </a14:m>
                <a:r>
                  <a:rPr lang="en-US" sz="1800" b="0" dirty="0">
                    <a:solidFill>
                      <a:schemeClr val="bg1"/>
                    </a:solidFill>
                  </a:rPr>
                  <a:t> satisfying the following: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chemeClr val="bg1"/>
                    </a:solidFill>
                  </a:rPr>
                  <a:t>1. for each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sSup>
                      <m:sSupPr>
                        <m:ctrlP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800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chemeClr val="bg1"/>
                    </a:solidFill>
                  </a:rPr>
                  <a:t>2.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𝑣𝑦</m:t>
                        </m:r>
                      </m:e>
                    </m:d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sz="1800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chemeClr val="bg1"/>
                    </a:solidFill>
                  </a:rPr>
                  <a:t>3.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𝑣𝑥𝑦</m:t>
                        </m:r>
                      </m:e>
                    </m:d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1D26B1A-848A-644D-A721-C841CBE4A2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2281954"/>
                <a:ext cx="6619285" cy="2824121"/>
              </a:xfrm>
              <a:prstGeom prst="rect">
                <a:avLst/>
              </a:prstGeom>
              <a:blipFill>
                <a:blip r:embed="rId2"/>
                <a:stretch>
                  <a:fillRect l="-768" t="-450" r="-76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F2E419C-1812-6644-A671-8626CE99E5FA}"/>
              </a:ext>
            </a:extLst>
          </p:cNvPr>
          <p:cNvSpPr txBox="1">
            <a:spLocks/>
          </p:cNvSpPr>
          <p:nvPr/>
        </p:nvSpPr>
        <p:spPr>
          <a:xfrm>
            <a:off x="2743200" y="1885443"/>
            <a:ext cx="6619285" cy="41269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chemeClr val="tx1">
                    <a:lumMod val="95000"/>
                  </a:schemeClr>
                </a:solidFill>
              </a:rPr>
              <a:t>The pumping lemma for context-free languages:</a:t>
            </a:r>
          </a:p>
        </p:txBody>
      </p:sp>
    </p:spTree>
    <p:extLst>
      <p:ext uri="{BB962C8B-B14F-4D97-AF65-F5344CB8AC3E}">
        <p14:creationId xmlns:p14="http://schemas.microsoft.com/office/powerpoint/2010/main" val="827682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831CD-4A7F-974A-9587-130A8E709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34470"/>
            <a:ext cx="9905998" cy="689074"/>
          </a:xfrm>
        </p:spPr>
        <p:txBody>
          <a:bodyPr/>
          <a:lstStyle/>
          <a:p>
            <a:pPr algn="ctr"/>
            <a:r>
              <a:rPr lang="en-US" dirty="0"/>
              <a:t>Pumping Lemma for CFL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AA1F732D-3998-3F4A-9664-7431E674A90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35703" y="1175263"/>
                <a:ext cx="7533685" cy="1788340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400" b="0" dirty="0">
                    <a:solidFill>
                      <a:schemeClr val="bg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400" b="0" dirty="0">
                    <a:solidFill>
                      <a:schemeClr val="bg1"/>
                    </a:solidFill>
                  </a:rPr>
                  <a:t> is a context-free language, then there is a number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400" b="0" dirty="0">
                    <a:solidFill>
                      <a:schemeClr val="bg1"/>
                    </a:solidFill>
                  </a:rPr>
                  <a:t> (the pumping length) where, if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400" b="0" dirty="0">
                    <a:solidFill>
                      <a:schemeClr val="bg1"/>
                    </a:solidFill>
                  </a:rPr>
                  <a:t> is any string such that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400" b="0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400" b="0" dirty="0">
                    <a:solidFill>
                      <a:schemeClr val="bg1"/>
                    </a:solidFill>
                  </a:rPr>
                  <a:t>, then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400" b="0" dirty="0">
                    <a:solidFill>
                      <a:schemeClr val="bg1"/>
                    </a:solidFill>
                  </a:rPr>
                  <a:t> may be divided into five pieces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𝑢𝑣𝑥𝑦𝑧</m:t>
                    </m:r>
                  </m:oMath>
                </a14:m>
                <a:r>
                  <a:rPr lang="en-US" sz="1400" b="0" dirty="0">
                    <a:solidFill>
                      <a:schemeClr val="bg1"/>
                    </a:solidFill>
                  </a:rPr>
                  <a:t> satisfying the following:</a:t>
                </a:r>
              </a:p>
              <a:p>
                <a:pPr marL="0" indent="0">
                  <a:buNone/>
                </a:pPr>
                <a:r>
                  <a:rPr lang="en-US" sz="1400" dirty="0">
                    <a:solidFill>
                      <a:schemeClr val="bg1"/>
                    </a:solidFill>
                  </a:rPr>
                  <a:t>1. for each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1400" dirty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sSup>
                      <m:sSupPr>
                        <m:ctrlP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400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sz="1400" dirty="0">
                    <a:solidFill>
                      <a:schemeClr val="bg1"/>
                    </a:solidFill>
                  </a:rPr>
                  <a:t>2.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𝑣𝑦</m:t>
                        </m:r>
                      </m:e>
                    </m:d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sz="1400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sz="1400" dirty="0">
                    <a:solidFill>
                      <a:schemeClr val="bg1"/>
                    </a:solidFill>
                  </a:rPr>
                  <a:t>3.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𝑣𝑥𝑦</m:t>
                        </m:r>
                      </m:e>
                    </m:d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1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AA1F732D-3998-3F4A-9664-7431E674A9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5703" y="1175263"/>
                <a:ext cx="7533685" cy="1788340"/>
              </a:xfrm>
              <a:prstGeom prst="rect">
                <a:avLst/>
              </a:prstGeom>
              <a:blipFill>
                <a:blip r:embed="rId2"/>
                <a:stretch>
                  <a:fillRect l="-337" b="-7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879B8ED-4BE3-2B45-8703-8D574A354668}"/>
              </a:ext>
            </a:extLst>
          </p:cNvPr>
          <p:cNvSpPr txBox="1">
            <a:spLocks/>
          </p:cNvSpPr>
          <p:nvPr/>
        </p:nvSpPr>
        <p:spPr>
          <a:xfrm>
            <a:off x="2435702" y="850529"/>
            <a:ext cx="7533685" cy="32473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tx1">
                    <a:lumMod val="95000"/>
                  </a:schemeClr>
                </a:solidFill>
              </a:rPr>
              <a:t>The pumping lemma for context-free languages: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429319A-B065-5547-A264-7950FAE001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6942" y="3395130"/>
            <a:ext cx="3606800" cy="26289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C9E28D1-115A-384C-B7ED-94BA7E82C1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57" y="3395130"/>
            <a:ext cx="3695700" cy="2667000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5982B92-CC92-FA4E-A96E-AB660C7D04A3}"/>
              </a:ext>
            </a:extLst>
          </p:cNvPr>
          <p:cNvSpPr txBox="1">
            <a:spLocks/>
          </p:cNvSpPr>
          <p:nvPr/>
        </p:nvSpPr>
        <p:spPr>
          <a:xfrm>
            <a:off x="4560417" y="6182780"/>
            <a:ext cx="3067990" cy="32473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tx1">
                    <a:lumMod val="95000"/>
                  </a:schemeClr>
                </a:solidFill>
              </a:rPr>
              <a:t>Here, R is a variable that is “re-used”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DFAB2D9-4826-824C-80E6-D67D14B5763B}"/>
              </a:ext>
            </a:extLst>
          </p:cNvPr>
          <p:cNvSpPr txBox="1">
            <a:spLocks/>
          </p:cNvSpPr>
          <p:nvPr/>
        </p:nvSpPr>
        <p:spPr>
          <a:xfrm>
            <a:off x="483012" y="6182780"/>
            <a:ext cx="3067990" cy="32473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tx1">
                    <a:lumMod val="95000"/>
                  </a:schemeClr>
                </a:solidFill>
              </a:rPr>
              <a:t>Pump down to remove v and y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FC3FB60-B319-D042-A416-FCA8E613F02C}"/>
              </a:ext>
            </a:extLst>
          </p:cNvPr>
          <p:cNvSpPr txBox="1">
            <a:spLocks/>
          </p:cNvSpPr>
          <p:nvPr/>
        </p:nvSpPr>
        <p:spPr>
          <a:xfrm>
            <a:off x="8468590" y="6289290"/>
            <a:ext cx="3067990" cy="32473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tx1">
                    <a:lumMod val="95000"/>
                  </a:schemeClr>
                </a:solidFill>
              </a:rPr>
              <a:t>Pump up to add v and 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2B729D7-CD4F-E64F-BA8A-0EAE850473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5827" y="3395130"/>
            <a:ext cx="3600589" cy="268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1955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831CD-4A7F-974A-9587-130A8E709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34470"/>
            <a:ext cx="9905998" cy="689074"/>
          </a:xfrm>
        </p:spPr>
        <p:txBody>
          <a:bodyPr/>
          <a:lstStyle/>
          <a:p>
            <a:pPr algn="ctr"/>
            <a:r>
              <a:rPr lang="en-US" dirty="0"/>
              <a:t>Pumping Lemma for CFL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879B8ED-4BE3-2B45-8703-8D574A354668}"/>
              </a:ext>
            </a:extLst>
          </p:cNvPr>
          <p:cNvSpPr txBox="1">
            <a:spLocks/>
          </p:cNvSpPr>
          <p:nvPr/>
        </p:nvSpPr>
        <p:spPr>
          <a:xfrm>
            <a:off x="2327569" y="1311774"/>
            <a:ext cx="7533685" cy="32473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tx1">
                    <a:lumMod val="95000"/>
                  </a:schemeClr>
                </a:solidFill>
              </a:rPr>
              <a:t>Regarding the pumping length p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429319A-B065-5547-A264-7950FAE001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3867" y="1818509"/>
            <a:ext cx="4754723" cy="3465590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DFAB2D9-4826-824C-80E6-D67D14B5763B}"/>
              </a:ext>
            </a:extLst>
          </p:cNvPr>
          <p:cNvSpPr txBox="1">
            <a:spLocks/>
          </p:cNvSpPr>
          <p:nvPr/>
        </p:nvSpPr>
        <p:spPr>
          <a:xfrm>
            <a:off x="337355" y="2281954"/>
            <a:ext cx="2462489" cy="11814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tx1">
                    <a:lumMod val="95000"/>
                  </a:schemeClr>
                </a:solidFill>
              </a:rPr>
              <a:t>p needs to be set so that the length of </a:t>
            </a:r>
            <a:r>
              <a:rPr lang="en-US" sz="1400" b="1" dirty="0" err="1">
                <a:solidFill>
                  <a:schemeClr val="tx1">
                    <a:lumMod val="95000"/>
                  </a:schemeClr>
                </a:solidFill>
              </a:rPr>
              <a:t>uvxyz</a:t>
            </a:r>
            <a:r>
              <a:rPr lang="en-US" sz="1400" b="1" dirty="0">
                <a:solidFill>
                  <a:schemeClr val="tx1">
                    <a:lumMod val="95000"/>
                  </a:schemeClr>
                </a:solidFill>
              </a:rPr>
              <a:t> is long enough to guarantee that some variable R is “re-used”.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FC3FB60-B319-D042-A416-FCA8E613F02C}"/>
              </a:ext>
            </a:extLst>
          </p:cNvPr>
          <p:cNvSpPr txBox="1">
            <a:spLocks/>
          </p:cNvSpPr>
          <p:nvPr/>
        </p:nvSpPr>
        <p:spPr>
          <a:xfrm>
            <a:off x="8909331" y="1818509"/>
            <a:ext cx="3074973" cy="169123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tx1">
                    <a:lumMod val="95000"/>
                  </a:schemeClr>
                </a:solidFill>
              </a:rPr>
              <a:t>How to choose p? Given the number of variables and the number of characters that can be substituted for each, we can calculate a tree height that guarantees some variable occurs twice (pigeonhole principle).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E036128-8F44-2F49-821E-70318CF9A10A}"/>
              </a:ext>
            </a:extLst>
          </p:cNvPr>
          <p:cNvCxnSpPr>
            <a:cxnSpLocks/>
          </p:cNvCxnSpPr>
          <p:nvPr/>
        </p:nvCxnSpPr>
        <p:spPr>
          <a:xfrm flipH="1" flipV="1">
            <a:off x="2621820" y="2872672"/>
            <a:ext cx="930584" cy="356050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B8AEA88-9CC3-D741-9956-83B74E34ABC9}"/>
              </a:ext>
            </a:extLst>
          </p:cNvPr>
          <p:cNvSpPr txBox="1">
            <a:spLocks/>
          </p:cNvSpPr>
          <p:nvPr/>
        </p:nvSpPr>
        <p:spPr>
          <a:xfrm>
            <a:off x="8809860" y="4859767"/>
            <a:ext cx="3074973" cy="14358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tx1">
                    <a:lumMod val="95000"/>
                  </a:schemeClr>
                </a:solidFill>
              </a:rPr>
              <a:t>Then, find a length for </a:t>
            </a:r>
            <a:r>
              <a:rPr lang="en-US" sz="1400" b="1" dirty="0" err="1">
                <a:solidFill>
                  <a:schemeClr val="tx1">
                    <a:lumMod val="95000"/>
                  </a:schemeClr>
                </a:solidFill>
              </a:rPr>
              <a:t>uvxyz</a:t>
            </a:r>
            <a:r>
              <a:rPr lang="en-US" sz="1400" b="1" dirty="0">
                <a:solidFill>
                  <a:schemeClr val="tx1">
                    <a:lumMod val="95000"/>
                  </a:schemeClr>
                </a:solidFill>
              </a:rPr>
              <a:t> that guarantees that tree height. Your book shows the exact calculation if you are interested.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664C5E8-5E16-DF46-BC25-DAD0E462F31C}"/>
              </a:ext>
            </a:extLst>
          </p:cNvPr>
          <p:cNvCxnSpPr>
            <a:cxnSpLocks/>
          </p:cNvCxnSpPr>
          <p:nvPr/>
        </p:nvCxnSpPr>
        <p:spPr>
          <a:xfrm flipH="1">
            <a:off x="8630053" y="2254590"/>
            <a:ext cx="524200" cy="27688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5C3A5D9-FE08-9F49-9849-D9EE58B38A02}"/>
              </a:ext>
            </a:extLst>
          </p:cNvPr>
          <p:cNvCxnSpPr>
            <a:cxnSpLocks/>
          </p:cNvCxnSpPr>
          <p:nvPr/>
        </p:nvCxnSpPr>
        <p:spPr>
          <a:xfrm>
            <a:off x="8630053" y="4535449"/>
            <a:ext cx="475648" cy="543667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EC1912D-1222-DC4C-B87F-B1EFAD1DFD71}"/>
              </a:ext>
            </a:extLst>
          </p:cNvPr>
          <p:cNvSpPr txBox="1">
            <a:spLocks/>
          </p:cNvSpPr>
          <p:nvPr/>
        </p:nvSpPr>
        <p:spPr>
          <a:xfrm>
            <a:off x="1098016" y="5874816"/>
            <a:ext cx="5488901" cy="6401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tx1">
                    <a:lumMod val="95000"/>
                  </a:schemeClr>
                </a:solidFill>
              </a:rPr>
              <a:t>Condition 3 of the lemma says that the substring </a:t>
            </a:r>
            <a:r>
              <a:rPr lang="en-US" sz="1400" b="1" dirty="0" err="1">
                <a:solidFill>
                  <a:schemeClr val="tx1">
                    <a:lumMod val="95000"/>
                  </a:schemeClr>
                </a:solidFill>
              </a:rPr>
              <a:t>vxy</a:t>
            </a:r>
            <a:r>
              <a:rPr lang="en-US" sz="1400" b="1" dirty="0">
                <a:solidFill>
                  <a:schemeClr val="tx1">
                    <a:lumMod val="95000"/>
                  </a:schemeClr>
                </a:solidFill>
              </a:rPr>
              <a:t> is less than or equal to the pumping length p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6B9A481-090F-4644-AE29-D030374B33F5}"/>
              </a:ext>
            </a:extLst>
          </p:cNvPr>
          <p:cNvCxnSpPr>
            <a:cxnSpLocks/>
          </p:cNvCxnSpPr>
          <p:nvPr/>
        </p:nvCxnSpPr>
        <p:spPr>
          <a:xfrm flipH="1">
            <a:off x="4782393" y="5466100"/>
            <a:ext cx="809203" cy="408716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77928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831CD-4A7F-974A-9587-130A8E709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34470"/>
            <a:ext cx="9905998" cy="689074"/>
          </a:xfrm>
        </p:spPr>
        <p:txBody>
          <a:bodyPr/>
          <a:lstStyle/>
          <a:p>
            <a:pPr algn="ctr"/>
            <a:r>
              <a:rPr lang="en-US" dirty="0"/>
              <a:t>Example!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55E7B198-6142-044A-830B-49BD3A4E22B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1413" y="2067551"/>
                <a:ext cx="10057964" cy="942688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b="1" i="1" u="sng" dirty="0">
                    <a:solidFill>
                      <a:schemeClr val="bg1"/>
                    </a:solidFill>
                  </a:rPr>
                  <a:t>Proof</a:t>
                </a:r>
                <a:r>
                  <a:rPr lang="en-US" dirty="0">
                    <a:solidFill>
                      <a:schemeClr val="bg1"/>
                    </a:solidFill>
                  </a:rPr>
                  <a:t>: Use the pumping lemma to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≥0}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is NOT context-free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55E7B198-6142-044A-830B-49BD3A4E22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413" y="2067551"/>
                <a:ext cx="10057964" cy="942688"/>
              </a:xfrm>
              <a:prstGeom prst="rect">
                <a:avLst/>
              </a:prstGeom>
              <a:blipFill>
                <a:blip r:embed="rId2"/>
                <a:stretch>
                  <a:fillRect l="-883" t="-1333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28673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831CD-4A7F-974A-9587-130A8E709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34470"/>
            <a:ext cx="9905998" cy="689074"/>
          </a:xfrm>
        </p:spPr>
        <p:txBody>
          <a:bodyPr/>
          <a:lstStyle/>
          <a:p>
            <a:pPr algn="ctr"/>
            <a:r>
              <a:rPr lang="en-US" dirty="0"/>
              <a:t>Example!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55E7B198-6142-044A-830B-49BD3A4E22B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1413" y="1112695"/>
                <a:ext cx="10057964" cy="942688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b="1" i="1" u="sng" dirty="0">
                    <a:solidFill>
                      <a:schemeClr val="bg1"/>
                    </a:solidFill>
                  </a:rPr>
                  <a:t>Proof</a:t>
                </a:r>
                <a:r>
                  <a:rPr lang="en-US" dirty="0">
                    <a:solidFill>
                      <a:schemeClr val="bg1"/>
                    </a:solidFill>
                  </a:rPr>
                  <a:t>: Use the pumping lemma to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≥0}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is NOT context-free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55E7B198-6142-044A-830B-49BD3A4E22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413" y="1112695"/>
                <a:ext cx="10057964" cy="942688"/>
              </a:xfrm>
              <a:prstGeom prst="rect">
                <a:avLst/>
              </a:prstGeom>
              <a:blipFill>
                <a:blip r:embed="rId2"/>
                <a:stretch>
                  <a:fillRect l="-883" t="-1333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53870E13-F0CC-3B4B-8552-88C36ED34DF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1413" y="2443795"/>
                <a:ext cx="10057964" cy="35038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000" b="1" dirty="0">
                    <a:solidFill>
                      <a:schemeClr val="tx1">
                        <a:lumMod val="95000"/>
                      </a:schemeClr>
                    </a:solidFill>
                  </a:rPr>
                  <a:t>Step 1: Pumping lemma states that there is some length string p, such that any string of that length can be pumped.</a:t>
                </a:r>
              </a:p>
              <a:p>
                <a:pPr marL="0" indent="0">
                  <a:buNone/>
                </a:pPr>
                <a:endParaRPr lang="en-US" sz="2000" b="1" dirty="0">
                  <a:solidFill>
                    <a:schemeClr val="tx1">
                      <a:lumMod val="95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sz="2000" b="1" dirty="0">
                    <a:solidFill>
                      <a:schemeClr val="tx1">
                        <a:lumMod val="95000"/>
                      </a:schemeClr>
                    </a:solidFill>
                  </a:rPr>
                  <a:t>Step 2: Given p, we choose the string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sup>
                    </m:sSup>
                    <m:sSup>
                      <m:sSupPr>
                        <m:ctrlPr>
                          <a:rPr lang="en-US" sz="2000" b="1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sup>
                    </m:sSup>
                    <m:sSup>
                      <m:sSupPr>
                        <m:ctrlPr>
                          <a:rPr lang="en-US" sz="2000" b="1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chemeClr val="tx1">
                        <a:lumMod val="95000"/>
                      </a:schemeClr>
                    </a:solidFill>
                  </a:rPr>
                  <a:t>, we then show that this string cannot be pumped.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53870E13-F0CC-3B4B-8552-88C36ED34D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413" y="2443795"/>
                <a:ext cx="10057964" cy="3503851"/>
              </a:xfrm>
              <a:prstGeom prst="rect">
                <a:avLst/>
              </a:prstGeom>
              <a:blipFill>
                <a:blip r:embed="rId3"/>
                <a:stretch>
                  <a:fillRect l="-63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3256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AA12C-3A0D-9343-9CC3-FB950DB38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34470"/>
            <a:ext cx="9905998" cy="670786"/>
          </a:xfrm>
        </p:spPr>
        <p:txBody>
          <a:bodyPr/>
          <a:lstStyle/>
          <a:p>
            <a:pPr algn="ctr"/>
            <a:r>
              <a:rPr lang="en-US" dirty="0"/>
              <a:t>Chomsky Hierarchy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CABE5A-1263-244F-9BE2-45D8644ED1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9868" y="1734014"/>
            <a:ext cx="5289086" cy="3808142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E27FD66-C215-234B-A0F2-933544AD35EE}"/>
              </a:ext>
            </a:extLst>
          </p:cNvPr>
          <p:cNvSpPr txBox="1">
            <a:spLocks/>
          </p:cNvSpPr>
          <p:nvPr/>
        </p:nvSpPr>
        <p:spPr>
          <a:xfrm>
            <a:off x="698396" y="2170734"/>
            <a:ext cx="1960766" cy="124112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i="1" dirty="0"/>
              <a:t>A description of languages and their relationship to one another</a:t>
            </a:r>
            <a:endParaRPr lang="en-US" sz="1800" b="1" u="sng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4577BB2-C375-184B-A710-698BC15E513C}"/>
              </a:ext>
            </a:extLst>
          </p:cNvPr>
          <p:cNvCxnSpPr>
            <a:cxnSpLocks/>
          </p:cNvCxnSpPr>
          <p:nvPr/>
        </p:nvCxnSpPr>
        <p:spPr>
          <a:xfrm flipH="1" flipV="1">
            <a:off x="2213688" y="3138319"/>
            <a:ext cx="921398" cy="273541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5FF3CF6-B257-1444-B03E-9AA4F49B19FD}"/>
              </a:ext>
            </a:extLst>
          </p:cNvPr>
          <p:cNvSpPr txBox="1">
            <a:spLocks/>
          </p:cNvSpPr>
          <p:nvPr/>
        </p:nvSpPr>
        <p:spPr>
          <a:xfrm>
            <a:off x="9771654" y="2033963"/>
            <a:ext cx="1960766" cy="124112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i="1" dirty="0"/>
              <a:t>Each language has a computational model that recognizes it</a:t>
            </a:r>
            <a:endParaRPr lang="en-US" sz="1800" b="1" u="sng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9A7B9B8-57C5-7341-9DB8-57E3D4EA8317}"/>
              </a:ext>
            </a:extLst>
          </p:cNvPr>
          <p:cNvCxnSpPr>
            <a:cxnSpLocks/>
          </p:cNvCxnSpPr>
          <p:nvPr/>
        </p:nvCxnSpPr>
        <p:spPr>
          <a:xfrm flipH="1" flipV="1">
            <a:off x="8850256" y="1897193"/>
            <a:ext cx="921398" cy="273541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33480E5-C3B1-2D48-BB27-DE195260E0E7}"/>
              </a:ext>
            </a:extLst>
          </p:cNvPr>
          <p:cNvSpPr txBox="1">
            <a:spLocks/>
          </p:cNvSpPr>
          <p:nvPr/>
        </p:nvSpPr>
        <p:spPr>
          <a:xfrm>
            <a:off x="7006676" y="5808617"/>
            <a:ext cx="3896455" cy="88757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i="1" dirty="0"/>
              <a:t>In this deck, we will see the context-free languages and the machines that recognize them</a:t>
            </a:r>
            <a:endParaRPr lang="en-US" sz="1800" b="1" u="sng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7862FF3-8295-6A4E-8AE0-66E063B03D1E}"/>
              </a:ext>
            </a:extLst>
          </p:cNvPr>
          <p:cNvCxnSpPr>
            <a:cxnSpLocks/>
          </p:cNvCxnSpPr>
          <p:nvPr/>
        </p:nvCxnSpPr>
        <p:spPr>
          <a:xfrm flipH="1" flipV="1">
            <a:off x="6085284" y="5681067"/>
            <a:ext cx="921398" cy="273541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489691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831CD-4A7F-974A-9587-130A8E709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34470"/>
            <a:ext cx="9905998" cy="689074"/>
          </a:xfrm>
        </p:spPr>
        <p:txBody>
          <a:bodyPr/>
          <a:lstStyle/>
          <a:p>
            <a:pPr algn="ctr"/>
            <a:r>
              <a:rPr lang="en-US" dirty="0"/>
              <a:t>Example!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55E7B198-6142-044A-830B-49BD3A4E22B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1413" y="1112695"/>
                <a:ext cx="10057964" cy="942688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b="1" i="1" u="sng" dirty="0">
                    <a:solidFill>
                      <a:schemeClr val="bg1"/>
                    </a:solidFill>
                  </a:rPr>
                  <a:t>Proof</a:t>
                </a:r>
                <a:r>
                  <a:rPr lang="en-US" dirty="0">
                    <a:solidFill>
                      <a:schemeClr val="bg1"/>
                    </a:solidFill>
                  </a:rPr>
                  <a:t>: Use the pumping lemma to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≥0}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is NOT context-free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55E7B198-6142-044A-830B-49BD3A4E22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413" y="1112695"/>
                <a:ext cx="10057964" cy="942688"/>
              </a:xfrm>
              <a:prstGeom prst="rect">
                <a:avLst/>
              </a:prstGeom>
              <a:blipFill>
                <a:blip r:embed="rId2"/>
                <a:stretch>
                  <a:fillRect l="-883" t="-1333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53870E13-F0CC-3B4B-8552-88C36ED34DF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1413" y="2443795"/>
                <a:ext cx="10057964" cy="222530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000" b="1" dirty="0">
                    <a:solidFill>
                      <a:schemeClr val="tx1">
                        <a:lumMod val="95000"/>
                      </a:schemeClr>
                    </a:solidFill>
                  </a:rPr>
                  <a:t>Step 1: Pumping lemma states that there is some length string p, such that any string of that length can be pumped.</a:t>
                </a:r>
              </a:p>
              <a:p>
                <a:pPr marL="0" indent="0">
                  <a:buNone/>
                </a:pPr>
                <a:endParaRPr lang="en-US" sz="2000" b="1" dirty="0">
                  <a:solidFill>
                    <a:schemeClr val="tx1">
                      <a:lumMod val="95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sz="2000" b="1" dirty="0">
                    <a:solidFill>
                      <a:schemeClr val="tx1">
                        <a:lumMod val="95000"/>
                      </a:schemeClr>
                    </a:solidFill>
                  </a:rPr>
                  <a:t>Step 2: Given p, we choose the string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sup>
                    </m:sSup>
                    <m:sSup>
                      <m:sSupPr>
                        <m:ctrlPr>
                          <a:rPr lang="en-US" sz="2000" b="1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sup>
                    </m:sSup>
                    <m:sSup>
                      <m:sSupPr>
                        <m:ctrlPr>
                          <a:rPr lang="en-US" sz="2000" b="1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chemeClr val="tx1">
                        <a:lumMod val="95000"/>
                      </a:schemeClr>
                    </a:solidFill>
                  </a:rPr>
                  <a:t>, we then show that this string cannot be pumped.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53870E13-F0CC-3B4B-8552-88C36ED34D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413" y="2443795"/>
                <a:ext cx="10057964" cy="2225309"/>
              </a:xfrm>
              <a:prstGeom prst="rect">
                <a:avLst/>
              </a:prstGeom>
              <a:blipFill>
                <a:blip r:embed="rId3"/>
                <a:stretch>
                  <a:fillRect l="-631" b="-11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629E5C0-5A67-D049-AE65-E7A2FFF1C815}"/>
              </a:ext>
            </a:extLst>
          </p:cNvPr>
          <p:cNvSpPr txBox="1">
            <a:spLocks/>
          </p:cNvSpPr>
          <p:nvPr/>
        </p:nvSpPr>
        <p:spPr>
          <a:xfrm>
            <a:off x="1400357" y="5102028"/>
            <a:ext cx="3074973" cy="169123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i="1" u="sng" dirty="0">
                <a:solidFill>
                  <a:schemeClr val="tx1">
                    <a:lumMod val="95000"/>
                  </a:schemeClr>
                </a:solidFill>
              </a:rPr>
              <a:t>Case 1</a:t>
            </a:r>
            <a:r>
              <a:rPr lang="en-US" sz="1400" b="1" dirty="0">
                <a:solidFill>
                  <a:schemeClr val="tx1">
                    <a:lumMod val="95000"/>
                  </a:schemeClr>
                </a:solidFill>
              </a:rPr>
              <a:t>: divide string such that v and y both contain only one character each.</a:t>
            </a:r>
          </a:p>
          <a:p>
            <a:pPr marL="0" indent="0" algn="ctr">
              <a:buNone/>
            </a:pPr>
            <a:r>
              <a:rPr lang="en-US" sz="1400" b="1" i="1" u="sng" dirty="0">
                <a:solidFill>
                  <a:schemeClr val="tx1">
                    <a:lumMod val="95000"/>
                  </a:schemeClr>
                </a:solidFill>
              </a:rPr>
              <a:t>Contradiction</a:t>
            </a:r>
            <a:r>
              <a:rPr lang="en-US" sz="1400" b="1" dirty="0">
                <a:solidFill>
                  <a:schemeClr val="tx1">
                    <a:lumMod val="95000"/>
                  </a:schemeClr>
                </a:solidFill>
              </a:rPr>
              <a:t>: There are 3 different letters so when pumped, there won’t be equal numbers of a, b, and c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2BC5D01-2691-7C4D-A0BB-55DD084943DD}"/>
              </a:ext>
            </a:extLst>
          </p:cNvPr>
          <p:cNvSpPr txBox="1">
            <a:spLocks/>
          </p:cNvSpPr>
          <p:nvPr/>
        </p:nvSpPr>
        <p:spPr>
          <a:xfrm>
            <a:off x="6796397" y="5041326"/>
            <a:ext cx="3074973" cy="169123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i="1" u="sng" dirty="0">
                <a:solidFill>
                  <a:schemeClr val="tx1">
                    <a:lumMod val="95000"/>
                  </a:schemeClr>
                </a:solidFill>
              </a:rPr>
              <a:t>Case 2</a:t>
            </a:r>
            <a:r>
              <a:rPr lang="en-US" sz="1400" b="1" dirty="0">
                <a:solidFill>
                  <a:schemeClr val="tx1">
                    <a:lumMod val="95000"/>
                  </a:schemeClr>
                </a:solidFill>
              </a:rPr>
              <a:t>: divide string such that at least one of v and y contain two characters.</a:t>
            </a:r>
          </a:p>
          <a:p>
            <a:pPr marL="0" indent="0" algn="ctr">
              <a:buNone/>
            </a:pPr>
            <a:r>
              <a:rPr lang="en-US" sz="1400" b="1" i="1" u="sng" dirty="0">
                <a:solidFill>
                  <a:schemeClr val="tx1">
                    <a:lumMod val="95000"/>
                  </a:schemeClr>
                </a:solidFill>
              </a:rPr>
              <a:t>Contradiction</a:t>
            </a:r>
            <a:r>
              <a:rPr lang="en-US" sz="1400" b="1" dirty="0">
                <a:solidFill>
                  <a:schemeClr val="tx1">
                    <a:lumMod val="95000"/>
                  </a:schemeClr>
                </a:solidFill>
              </a:rPr>
              <a:t>: When pumped, the letters will be out of order (e.g., </a:t>
            </a:r>
            <a:r>
              <a:rPr lang="en-US" sz="1400" b="1" dirty="0" err="1">
                <a:solidFill>
                  <a:schemeClr val="tx1">
                    <a:lumMod val="95000"/>
                  </a:schemeClr>
                </a:solidFill>
              </a:rPr>
              <a:t>aabb</a:t>
            </a:r>
            <a:r>
              <a:rPr lang="en-US" sz="1400" b="1" dirty="0">
                <a:solidFill>
                  <a:schemeClr val="tx1">
                    <a:lumMod val="95000"/>
                  </a:schemeClr>
                </a:solidFill>
              </a:rPr>
              <a:t> becomes </a:t>
            </a:r>
            <a:r>
              <a:rPr lang="en-US" sz="1400" b="1" dirty="0" err="1">
                <a:solidFill>
                  <a:schemeClr val="tx1">
                    <a:lumMod val="95000"/>
                  </a:schemeClr>
                </a:solidFill>
              </a:rPr>
              <a:t>aabbaabb</a:t>
            </a:r>
            <a:r>
              <a:rPr lang="en-US" sz="1400" b="1" dirty="0">
                <a:solidFill>
                  <a:schemeClr val="tx1">
                    <a:lumMod val="95000"/>
                  </a:schemeClr>
                </a:solidFill>
              </a:rPr>
              <a:t>)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A636469-7C33-B545-96C1-B8A8A1F570DC}"/>
              </a:ext>
            </a:extLst>
          </p:cNvPr>
          <p:cNvCxnSpPr>
            <a:cxnSpLocks/>
          </p:cNvCxnSpPr>
          <p:nvPr/>
        </p:nvCxnSpPr>
        <p:spPr>
          <a:xfrm flipH="1">
            <a:off x="4475331" y="4264503"/>
            <a:ext cx="897781" cy="1035781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95CF873-D4FA-5341-ACBF-BA3DA7C1C2B4}"/>
              </a:ext>
            </a:extLst>
          </p:cNvPr>
          <p:cNvCxnSpPr>
            <a:cxnSpLocks/>
          </p:cNvCxnSpPr>
          <p:nvPr/>
        </p:nvCxnSpPr>
        <p:spPr>
          <a:xfrm>
            <a:off x="5858634" y="4264503"/>
            <a:ext cx="937763" cy="938676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836070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831CD-4A7F-974A-9587-130A8E709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34470"/>
            <a:ext cx="9905998" cy="689074"/>
          </a:xfrm>
        </p:spPr>
        <p:txBody>
          <a:bodyPr/>
          <a:lstStyle/>
          <a:p>
            <a:pPr algn="ctr"/>
            <a:r>
              <a:rPr lang="en-US" dirty="0"/>
              <a:t>Example!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55E7B198-6142-044A-830B-49BD3A4E22B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1413" y="2067551"/>
                <a:ext cx="10057964" cy="942688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b="1" i="1" u="sng" dirty="0">
                    <a:solidFill>
                      <a:schemeClr val="bg1"/>
                    </a:solidFill>
                  </a:rPr>
                  <a:t>Proof</a:t>
                </a:r>
                <a:r>
                  <a:rPr lang="en-US" dirty="0">
                    <a:solidFill>
                      <a:schemeClr val="bg1"/>
                    </a:solidFill>
                  </a:rPr>
                  <a:t>: Use the pumping lemma to show that D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𝑤𝑤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is NOT context-free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55E7B198-6142-044A-830B-49BD3A4E22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413" y="2067551"/>
                <a:ext cx="10057964" cy="942688"/>
              </a:xfrm>
              <a:prstGeom prst="rect">
                <a:avLst/>
              </a:prstGeom>
              <a:blipFill>
                <a:blip r:embed="rId2"/>
                <a:stretch>
                  <a:fillRect l="-883" t="-1333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932314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831CD-4A7F-974A-9587-130A8E709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34470"/>
            <a:ext cx="9905998" cy="689074"/>
          </a:xfrm>
        </p:spPr>
        <p:txBody>
          <a:bodyPr/>
          <a:lstStyle/>
          <a:p>
            <a:pPr algn="ctr"/>
            <a:r>
              <a:rPr lang="en-US" dirty="0"/>
              <a:t>Example!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53870E13-F0CC-3B4B-8552-88C36ED34DF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1413" y="2443795"/>
                <a:ext cx="10057964" cy="35038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000" b="1" dirty="0">
                    <a:solidFill>
                      <a:schemeClr val="tx1">
                        <a:lumMod val="95000"/>
                      </a:schemeClr>
                    </a:solidFill>
                  </a:rPr>
                  <a:t>Step 1: Pumping lemma states that there is some length string p, such that any string of that length can be pumped.</a:t>
                </a:r>
              </a:p>
              <a:p>
                <a:pPr marL="0" indent="0">
                  <a:buNone/>
                </a:pPr>
                <a:endParaRPr lang="en-US" sz="2000" b="1" dirty="0">
                  <a:solidFill>
                    <a:schemeClr val="tx1">
                      <a:lumMod val="95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sz="2000" b="1" dirty="0">
                    <a:solidFill>
                      <a:schemeClr val="tx1">
                        <a:lumMod val="95000"/>
                      </a:schemeClr>
                    </a:solidFill>
                  </a:rPr>
                  <a:t>Step 2: Given p, we choose the string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sup>
                    </m:sSup>
                    <m:sSup>
                      <m:sSupPr>
                        <m:ctrlPr>
                          <a:rPr lang="en-US" sz="2000" b="1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sup>
                    </m:sSup>
                    <m:sSup>
                      <m:sSupPr>
                        <m:ctrlPr>
                          <a:rPr lang="en-US" sz="2000" b="1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sup>
                    </m:sSup>
                    <m:sSup>
                      <m:sSupPr>
                        <m:ctrlPr>
                          <a:rPr lang="en-US" sz="2000" b="1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chemeClr val="tx1">
                        <a:lumMod val="95000"/>
                      </a:schemeClr>
                    </a:solidFill>
                  </a:rPr>
                  <a:t>, we then show that this string cannot be pumped.</a:t>
                </a:r>
              </a:p>
              <a:p>
                <a:pPr marL="0" indent="0">
                  <a:buNone/>
                </a:pPr>
                <a:endParaRPr lang="en-US" sz="2000" b="1" dirty="0">
                  <a:solidFill>
                    <a:schemeClr val="tx1">
                      <a:lumMod val="95000"/>
                    </a:schemeClr>
                  </a:solidFill>
                </a:endParaRPr>
              </a:p>
              <a:p>
                <a:pPr marL="0" indent="0" algn="ctr">
                  <a:buNone/>
                </a:pPr>
                <a:endParaRPr lang="en-US" sz="2000" b="1" dirty="0">
                  <a:solidFill>
                    <a:schemeClr val="tx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53870E13-F0CC-3B4B-8552-88C36ED34D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413" y="2443795"/>
                <a:ext cx="10057964" cy="3503851"/>
              </a:xfrm>
              <a:prstGeom prst="rect">
                <a:avLst/>
              </a:prstGeom>
              <a:blipFill>
                <a:blip r:embed="rId2"/>
                <a:stretch>
                  <a:fillRect l="-63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3279A7E9-D4E0-0F4E-8621-DECAC8285F2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1413" y="991315"/>
                <a:ext cx="10057964" cy="942688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b="1" i="1" u="sng" dirty="0">
                    <a:solidFill>
                      <a:schemeClr val="bg1"/>
                    </a:solidFill>
                  </a:rPr>
                  <a:t>Proof</a:t>
                </a:r>
                <a:r>
                  <a:rPr lang="en-US" dirty="0">
                    <a:solidFill>
                      <a:schemeClr val="bg1"/>
                    </a:solidFill>
                  </a:rPr>
                  <a:t>: Use the pumping lemma to show that D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𝑤𝑤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is NOT context-free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3279A7E9-D4E0-0F4E-8621-DECAC8285F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413" y="991315"/>
                <a:ext cx="10057964" cy="942688"/>
              </a:xfrm>
              <a:prstGeom prst="rect">
                <a:avLst/>
              </a:prstGeom>
              <a:blipFill>
                <a:blip r:embed="rId3"/>
                <a:stretch>
                  <a:fillRect l="-883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884277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19C56-21DC-0A40-AA49-9AF4AF4C9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About Determinism versus Non-Determinism with Pushdown Automata</a:t>
            </a:r>
          </a:p>
        </p:txBody>
      </p:sp>
    </p:spTree>
    <p:extLst>
      <p:ext uri="{BB962C8B-B14F-4D97-AF65-F5344CB8AC3E}">
        <p14:creationId xmlns:p14="http://schemas.microsoft.com/office/powerpoint/2010/main" val="177909586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4EF54C78-B7AD-B04E-9E03-59787FBCA7AF}"/>
              </a:ext>
            </a:extLst>
          </p:cNvPr>
          <p:cNvSpPr/>
          <p:nvPr/>
        </p:nvSpPr>
        <p:spPr>
          <a:xfrm>
            <a:off x="4093220" y="1594131"/>
            <a:ext cx="3343359" cy="4352167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1831CD-4A7F-974A-9587-130A8E709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34470"/>
            <a:ext cx="9905998" cy="689074"/>
          </a:xfrm>
        </p:spPr>
        <p:txBody>
          <a:bodyPr/>
          <a:lstStyle/>
          <a:p>
            <a:pPr algn="ctr"/>
            <a:r>
              <a:rPr lang="en-US" dirty="0"/>
              <a:t>What we know about Computation so far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FEC7FFB-0DF4-6047-BCD4-D475ACD6274F}"/>
              </a:ext>
            </a:extLst>
          </p:cNvPr>
          <p:cNvSpPr/>
          <p:nvPr/>
        </p:nvSpPr>
        <p:spPr>
          <a:xfrm>
            <a:off x="4493698" y="3593500"/>
            <a:ext cx="2557084" cy="2257678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Regular Languages = Regular Expressions = DFA = NFA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6B5FB0-A903-9441-BED7-95808CA766C3}"/>
              </a:ext>
            </a:extLst>
          </p:cNvPr>
          <p:cNvSpPr txBox="1"/>
          <p:nvPr/>
        </p:nvSpPr>
        <p:spPr>
          <a:xfrm>
            <a:off x="4612461" y="2350420"/>
            <a:ext cx="2411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Context-Free Languages = NPDAs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CC1C7E5-3080-EB4A-8E29-E379E9770BD8}"/>
              </a:ext>
            </a:extLst>
          </p:cNvPr>
          <p:cNvSpPr txBox="1">
            <a:spLocks/>
          </p:cNvSpPr>
          <p:nvPr/>
        </p:nvSpPr>
        <p:spPr>
          <a:xfrm>
            <a:off x="8787950" y="1594131"/>
            <a:ext cx="3002146" cy="11814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/>
              <a:t>NPDA is non-deterministic pushdown automata. Remember that everything we’ve done so far is allowing non-determinism.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3911E9D-885D-9347-9329-1BEB2E14A22C}"/>
              </a:ext>
            </a:extLst>
          </p:cNvPr>
          <p:cNvCxnSpPr>
            <a:cxnSpLocks/>
          </p:cNvCxnSpPr>
          <p:nvPr/>
        </p:nvCxnSpPr>
        <p:spPr>
          <a:xfrm flipH="1">
            <a:off x="7436579" y="2150091"/>
            <a:ext cx="1286637" cy="523494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F3312D7-1FF0-6A46-B991-DB70E0B1738F}"/>
              </a:ext>
            </a:extLst>
          </p:cNvPr>
          <p:cNvSpPr txBox="1">
            <a:spLocks/>
          </p:cNvSpPr>
          <p:nvPr/>
        </p:nvSpPr>
        <p:spPr>
          <a:xfrm>
            <a:off x="8079897" y="5080450"/>
            <a:ext cx="3002146" cy="11814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/>
              <a:t>With regular languages, determinism and non-determinism models were equivalently descriptive.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003B872-DC96-8B47-8865-CB7DC486FE4B}"/>
              </a:ext>
            </a:extLst>
          </p:cNvPr>
          <p:cNvCxnSpPr>
            <a:cxnSpLocks/>
          </p:cNvCxnSpPr>
          <p:nvPr/>
        </p:nvCxnSpPr>
        <p:spPr>
          <a:xfrm flipH="1" flipV="1">
            <a:off x="6756850" y="4906472"/>
            <a:ext cx="1283939" cy="593311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169113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136B23B9-72F4-2D47-A264-2A67AAFDB670}"/>
              </a:ext>
            </a:extLst>
          </p:cNvPr>
          <p:cNvSpPr/>
          <p:nvPr/>
        </p:nvSpPr>
        <p:spPr>
          <a:xfrm>
            <a:off x="3387188" y="1434909"/>
            <a:ext cx="4488384" cy="484578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EF54C78-B7AD-B04E-9E03-59787FBCA7AF}"/>
              </a:ext>
            </a:extLst>
          </p:cNvPr>
          <p:cNvSpPr/>
          <p:nvPr/>
        </p:nvSpPr>
        <p:spPr>
          <a:xfrm>
            <a:off x="3963748" y="2457587"/>
            <a:ext cx="3343359" cy="3796207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1831CD-4A7F-974A-9587-130A8E709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34470"/>
            <a:ext cx="9905998" cy="689074"/>
          </a:xfrm>
        </p:spPr>
        <p:txBody>
          <a:bodyPr/>
          <a:lstStyle/>
          <a:p>
            <a:pPr algn="ctr"/>
            <a:r>
              <a:rPr lang="en-US" dirty="0"/>
              <a:t>What we know about Computation so far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FEC7FFB-0DF4-6047-BCD4-D475ACD6274F}"/>
              </a:ext>
            </a:extLst>
          </p:cNvPr>
          <p:cNvSpPr/>
          <p:nvPr/>
        </p:nvSpPr>
        <p:spPr>
          <a:xfrm>
            <a:off x="4337331" y="3811348"/>
            <a:ext cx="2557084" cy="2257678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Regular Languages = Regular Expressions = DFA = NFA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6B5FB0-A903-9441-BED7-95808CA766C3}"/>
              </a:ext>
            </a:extLst>
          </p:cNvPr>
          <p:cNvSpPr txBox="1"/>
          <p:nvPr/>
        </p:nvSpPr>
        <p:spPr>
          <a:xfrm>
            <a:off x="4337331" y="3078185"/>
            <a:ext cx="2694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Deterministic Context-Free Languages = DPDAs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CC1C7E5-3080-EB4A-8E29-E379E9770BD8}"/>
              </a:ext>
            </a:extLst>
          </p:cNvPr>
          <p:cNvSpPr txBox="1">
            <a:spLocks/>
          </p:cNvSpPr>
          <p:nvPr/>
        </p:nvSpPr>
        <p:spPr>
          <a:xfrm>
            <a:off x="8787950" y="1594131"/>
            <a:ext cx="3002146" cy="148405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/>
              <a:t>Non-determinism is a MORE powerful descriptor within context-free languages. There are some languages that determinism cannot recognize (see book for details)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3911E9D-885D-9347-9329-1BEB2E14A22C}"/>
              </a:ext>
            </a:extLst>
          </p:cNvPr>
          <p:cNvCxnSpPr>
            <a:cxnSpLocks/>
          </p:cNvCxnSpPr>
          <p:nvPr/>
        </p:nvCxnSpPr>
        <p:spPr>
          <a:xfrm flipH="1">
            <a:off x="7029616" y="2150091"/>
            <a:ext cx="1693601" cy="186067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F3312D7-1FF0-6A46-B991-DB70E0B1738F}"/>
              </a:ext>
            </a:extLst>
          </p:cNvPr>
          <p:cNvSpPr txBox="1">
            <a:spLocks/>
          </p:cNvSpPr>
          <p:nvPr/>
        </p:nvSpPr>
        <p:spPr>
          <a:xfrm>
            <a:off x="8292994" y="5007622"/>
            <a:ext cx="3002146" cy="146600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/>
              <a:t>This means that programming language designers need to be careful because non-deterministic machines cannot currently be built. Need to stay in this middle section here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003B872-DC96-8B47-8865-CB7DC486FE4B}"/>
              </a:ext>
            </a:extLst>
          </p:cNvPr>
          <p:cNvCxnSpPr>
            <a:cxnSpLocks/>
          </p:cNvCxnSpPr>
          <p:nvPr/>
        </p:nvCxnSpPr>
        <p:spPr>
          <a:xfrm flipH="1" flipV="1">
            <a:off x="6861648" y="3562655"/>
            <a:ext cx="1765413" cy="137753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8404F40-A3E3-BB4E-9F90-6E5C64089587}"/>
              </a:ext>
            </a:extLst>
          </p:cNvPr>
          <p:cNvSpPr txBox="1"/>
          <p:nvPr/>
        </p:nvSpPr>
        <p:spPr>
          <a:xfrm>
            <a:off x="4449271" y="1811256"/>
            <a:ext cx="2694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Non-Deterministic CFGs = NPDAs</a:t>
            </a:r>
          </a:p>
        </p:txBody>
      </p:sp>
    </p:spTree>
    <p:extLst>
      <p:ext uri="{BB962C8B-B14F-4D97-AF65-F5344CB8AC3E}">
        <p14:creationId xmlns:p14="http://schemas.microsoft.com/office/powerpoint/2010/main" val="306484239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19C56-21DC-0A40-AA49-9AF4AF4C9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311896774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C438D-484F-0A49-9F61-83F3CC3F2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43614"/>
            <a:ext cx="9905998" cy="689074"/>
          </a:xfrm>
        </p:spPr>
        <p:txBody>
          <a:bodyPr/>
          <a:lstStyle/>
          <a:p>
            <a:pPr algn="ctr"/>
            <a:r>
              <a:rPr lang="en-US" dirty="0"/>
              <a:t>What you Learned in this Deck!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15DFB8A-215C-B04E-9280-9076E6FB3AD5}"/>
              </a:ext>
            </a:extLst>
          </p:cNvPr>
          <p:cNvSpPr txBox="1">
            <a:spLocks/>
          </p:cNvSpPr>
          <p:nvPr/>
        </p:nvSpPr>
        <p:spPr>
          <a:xfrm>
            <a:off x="2942706" y="4051069"/>
            <a:ext cx="6616932" cy="1485208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i="1" dirty="0"/>
              <a:t>Using another pumping lemma, we can find languages that are non-context free. Next we will see the most general computational model: The Turing Machine!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C0CB66C-44F2-8948-9686-2D6143B97BAB}"/>
              </a:ext>
            </a:extLst>
          </p:cNvPr>
          <p:cNvSpPr txBox="1">
            <a:spLocks/>
          </p:cNvSpPr>
          <p:nvPr/>
        </p:nvSpPr>
        <p:spPr>
          <a:xfrm>
            <a:off x="864651" y="1725823"/>
            <a:ext cx="10557162" cy="2053243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i="1" dirty="0"/>
              <a:t>These are all equivalent in their expressive power.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D169E62-BA34-C940-B2DC-5DE660ED9EF3}"/>
              </a:ext>
            </a:extLst>
          </p:cNvPr>
          <p:cNvSpPr txBox="1">
            <a:spLocks/>
          </p:cNvSpPr>
          <p:nvPr/>
        </p:nvSpPr>
        <p:spPr>
          <a:xfrm>
            <a:off x="1050099" y="2291089"/>
            <a:ext cx="3083700" cy="123859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tx1">
                <a:lumMod val="9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i="1" dirty="0">
                <a:solidFill>
                  <a:schemeClr val="bg1"/>
                </a:solidFill>
              </a:rPr>
              <a:t>Pushdown Automata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i="1" dirty="0">
                <a:solidFill>
                  <a:schemeClr val="bg1"/>
                </a:solidFill>
              </a:rPr>
              <a:t>NFA w/ a stack. Can recognize exactly the context-free languages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D76717E-B071-2C46-BF27-330ADEB69119}"/>
              </a:ext>
            </a:extLst>
          </p:cNvPr>
          <p:cNvSpPr txBox="1">
            <a:spLocks/>
          </p:cNvSpPr>
          <p:nvPr/>
        </p:nvSpPr>
        <p:spPr>
          <a:xfrm>
            <a:off x="4610717" y="2291088"/>
            <a:ext cx="3083700" cy="123859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tx1">
                <a:lumMod val="9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i="1" dirty="0">
                <a:solidFill>
                  <a:schemeClr val="bg1"/>
                </a:solidFill>
              </a:rPr>
              <a:t>Context-Free Languages: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i="1" dirty="0">
                <a:solidFill>
                  <a:schemeClr val="bg1"/>
                </a:solidFill>
              </a:rPr>
              <a:t>A Class of languages that are more expressive than regular languages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FA2F6EA-050E-CF4C-864B-49472E3ED9DF}"/>
              </a:ext>
            </a:extLst>
          </p:cNvPr>
          <p:cNvSpPr txBox="1">
            <a:spLocks/>
          </p:cNvSpPr>
          <p:nvPr/>
        </p:nvSpPr>
        <p:spPr>
          <a:xfrm>
            <a:off x="8171335" y="2291087"/>
            <a:ext cx="3083700" cy="123859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tx1">
                <a:lumMod val="9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i="1" dirty="0">
                <a:solidFill>
                  <a:schemeClr val="bg1"/>
                </a:solidFill>
              </a:rPr>
              <a:t>Context-Free Grammar: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i="1" dirty="0">
                <a:solidFill>
                  <a:schemeClr val="bg1"/>
                </a:solidFill>
              </a:rPr>
              <a:t>A “string” description of a context-free language (by definition)</a:t>
            </a:r>
          </a:p>
        </p:txBody>
      </p:sp>
    </p:spTree>
    <p:extLst>
      <p:ext uri="{BB962C8B-B14F-4D97-AF65-F5344CB8AC3E}">
        <p14:creationId xmlns:p14="http://schemas.microsoft.com/office/powerpoint/2010/main" val="2780150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8DD0AD1-A14F-AA46-A554-55EAF2F729AE}"/>
              </a:ext>
            </a:extLst>
          </p:cNvPr>
          <p:cNvSpPr txBox="1">
            <a:spLocks/>
          </p:cNvSpPr>
          <p:nvPr/>
        </p:nvSpPr>
        <p:spPr>
          <a:xfrm>
            <a:off x="864651" y="1572075"/>
            <a:ext cx="10557162" cy="2053243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i="1" dirty="0"/>
              <a:t>These are all equivalent in their expressive power.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0AA12C-3A0D-9343-9CC3-FB950DB38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34470"/>
            <a:ext cx="9905998" cy="670786"/>
          </a:xfrm>
        </p:spPr>
        <p:txBody>
          <a:bodyPr/>
          <a:lstStyle/>
          <a:p>
            <a:pPr algn="ctr"/>
            <a:r>
              <a:rPr lang="en-US" dirty="0"/>
              <a:t>Overview of This Deck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F48F065-BC3C-1D49-8572-EA31859B114B}"/>
              </a:ext>
            </a:extLst>
          </p:cNvPr>
          <p:cNvSpPr txBox="1">
            <a:spLocks/>
          </p:cNvSpPr>
          <p:nvPr/>
        </p:nvSpPr>
        <p:spPr>
          <a:xfrm>
            <a:off x="1050099" y="2137341"/>
            <a:ext cx="3083700" cy="123859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tx1">
                <a:lumMod val="9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i="1" dirty="0">
                <a:solidFill>
                  <a:schemeClr val="bg1"/>
                </a:solidFill>
              </a:rPr>
              <a:t>Pushdown Automata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i="1" dirty="0">
                <a:solidFill>
                  <a:schemeClr val="bg1"/>
                </a:solidFill>
              </a:rPr>
              <a:t>NFA w/ a stack. Can recognize exactly the context-free languages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D0E6560-AB05-1548-BAFE-E31A3406DEFA}"/>
              </a:ext>
            </a:extLst>
          </p:cNvPr>
          <p:cNvSpPr txBox="1">
            <a:spLocks/>
          </p:cNvSpPr>
          <p:nvPr/>
        </p:nvSpPr>
        <p:spPr>
          <a:xfrm>
            <a:off x="4610717" y="2137340"/>
            <a:ext cx="3083700" cy="123859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tx1">
                <a:lumMod val="9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i="1" dirty="0">
                <a:solidFill>
                  <a:schemeClr val="bg1"/>
                </a:solidFill>
              </a:rPr>
              <a:t>Context-Free Languages: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i="1" dirty="0">
                <a:solidFill>
                  <a:schemeClr val="bg1"/>
                </a:solidFill>
              </a:rPr>
              <a:t>A Class of languages that are more expressive than regular languages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41C81D4-7389-DE4E-8B85-DA62B52E68FA}"/>
              </a:ext>
            </a:extLst>
          </p:cNvPr>
          <p:cNvSpPr txBox="1">
            <a:spLocks/>
          </p:cNvSpPr>
          <p:nvPr/>
        </p:nvSpPr>
        <p:spPr>
          <a:xfrm>
            <a:off x="8171335" y="2137339"/>
            <a:ext cx="3083700" cy="123859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tx1">
                <a:lumMod val="9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i="1" dirty="0">
                <a:solidFill>
                  <a:schemeClr val="bg1"/>
                </a:solidFill>
              </a:rPr>
              <a:t>Context-Free Grammar: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i="1" dirty="0">
                <a:solidFill>
                  <a:schemeClr val="bg1"/>
                </a:solidFill>
              </a:rPr>
              <a:t>A “string” description of a context-free language (by definition)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0AB5AA2-1FE2-E248-BF78-3908AD023239}"/>
              </a:ext>
            </a:extLst>
          </p:cNvPr>
          <p:cNvSpPr txBox="1">
            <a:spLocks/>
          </p:cNvSpPr>
          <p:nvPr/>
        </p:nvSpPr>
        <p:spPr>
          <a:xfrm>
            <a:off x="2843079" y="3835908"/>
            <a:ext cx="6616932" cy="1116418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i="1" dirty="0"/>
              <a:t>At the end of this deck, we will also see that context-free languages have a pumping lemma that can be used to prove some languages are NOT context-free.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B55C61F-4B5B-D14C-A8E6-7A660C7E2E2C}"/>
              </a:ext>
            </a:extLst>
          </p:cNvPr>
          <p:cNvSpPr txBox="1">
            <a:spLocks/>
          </p:cNvSpPr>
          <p:nvPr/>
        </p:nvSpPr>
        <p:spPr>
          <a:xfrm>
            <a:off x="1455901" y="5582826"/>
            <a:ext cx="6441926" cy="1044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i="1" dirty="0"/>
              <a:t>For now, we allow non-determinism freely with this computational model. We will discuss (briefly) the ramifications for this later in the deck.</a:t>
            </a:r>
            <a:endParaRPr lang="en-US" sz="1600" b="1" u="sng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8FEF147-58D5-2B4A-B438-6E4677D08B7A}"/>
              </a:ext>
            </a:extLst>
          </p:cNvPr>
          <p:cNvCxnSpPr>
            <a:cxnSpLocks/>
          </p:cNvCxnSpPr>
          <p:nvPr/>
        </p:nvCxnSpPr>
        <p:spPr>
          <a:xfrm flipH="1" flipV="1">
            <a:off x="1670551" y="3488549"/>
            <a:ext cx="311998" cy="2094277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5121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19C56-21DC-0A40-AA49-9AF4AF4C9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Part 2: Context-Free Grammars</a:t>
            </a:r>
          </a:p>
        </p:txBody>
      </p:sp>
    </p:spTree>
    <p:extLst>
      <p:ext uri="{BB962C8B-B14F-4D97-AF65-F5344CB8AC3E}">
        <p14:creationId xmlns:p14="http://schemas.microsoft.com/office/powerpoint/2010/main" val="1632347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19C56-21DC-0A40-AA49-9AF4AF4C9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Introduction: What is a Context-Free Grammar</a:t>
            </a:r>
          </a:p>
        </p:txBody>
      </p:sp>
    </p:spTree>
    <p:extLst>
      <p:ext uri="{BB962C8B-B14F-4D97-AF65-F5344CB8AC3E}">
        <p14:creationId xmlns:p14="http://schemas.microsoft.com/office/powerpoint/2010/main" val="3777636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831CD-4A7F-974A-9587-130A8E709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34470"/>
            <a:ext cx="9905998" cy="68907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Quick Aside: Finite Automata and Regular Languages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80526C-6C30-5644-8F5B-A60ED7B16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9244" y="2410691"/>
            <a:ext cx="3923093" cy="1654315"/>
          </a:xfrm>
          <a:solidFill>
            <a:schemeClr val="tx1">
              <a:lumMod val="9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3"/>
                </a:solidFill>
              </a:rPr>
              <a:t>String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x</a:t>
            </a:r>
            <a:r>
              <a:rPr lang="en-US" dirty="0">
                <a:solidFill>
                  <a:schemeClr val="bg1"/>
                </a:solidFill>
              </a:rPr>
              <a:t> = </a:t>
            </a:r>
            <a:r>
              <a:rPr lang="en-US" dirty="0">
                <a:solidFill>
                  <a:schemeClr val="accent4"/>
                </a:solidFill>
              </a:rPr>
              <a:t>“hellothere123”</a:t>
            </a:r>
            <a:r>
              <a:rPr lang="en-US" dirty="0">
                <a:solidFill>
                  <a:schemeClr val="bg1"/>
                </a:solidFill>
              </a:rPr>
              <a:t>;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accent3"/>
                </a:solidFill>
              </a:rPr>
              <a:t>double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y</a:t>
            </a:r>
            <a:r>
              <a:rPr lang="en-US" dirty="0">
                <a:solidFill>
                  <a:schemeClr val="bg1"/>
                </a:solidFill>
              </a:rPr>
              <a:t> = </a:t>
            </a:r>
            <a:r>
              <a:rPr lang="en-US" dirty="0">
                <a:solidFill>
                  <a:schemeClr val="accent4"/>
                </a:solidFill>
              </a:rPr>
              <a:t>23.456</a:t>
            </a:r>
            <a:r>
              <a:rPr lang="en-US" dirty="0">
                <a:solidFill>
                  <a:schemeClr val="bg1"/>
                </a:solidFill>
              </a:rPr>
              <a:t>;</a:t>
            </a:r>
          </a:p>
          <a:p>
            <a:pPr marL="0" indent="0">
              <a:buNone/>
            </a:pPr>
            <a:r>
              <a:rPr lang="en-US" dirty="0" err="1">
                <a:solidFill>
                  <a:schemeClr val="accent3"/>
                </a:solidFill>
              </a:rPr>
              <a:t>int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z</a:t>
            </a:r>
            <a:r>
              <a:rPr lang="en-US" dirty="0">
                <a:solidFill>
                  <a:schemeClr val="bg1"/>
                </a:solidFill>
              </a:rPr>
              <a:t> = </a:t>
            </a:r>
            <a:r>
              <a:rPr lang="en-US" dirty="0">
                <a:solidFill>
                  <a:schemeClr val="accent4"/>
                </a:solidFill>
              </a:rPr>
              <a:t>67.8</a:t>
            </a:r>
            <a:r>
              <a:rPr lang="en-US" dirty="0">
                <a:solidFill>
                  <a:schemeClr val="bg1"/>
                </a:solidFill>
              </a:rPr>
              <a:t>;	</a:t>
            </a:r>
            <a:r>
              <a:rPr lang="en-US" i="1" dirty="0">
                <a:solidFill>
                  <a:schemeClr val="bg1"/>
                </a:solidFill>
              </a:rPr>
              <a:t>//syntax error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AEDC762-41B0-B84F-B924-530F3542BAAD}"/>
              </a:ext>
            </a:extLst>
          </p:cNvPr>
          <p:cNvSpPr txBox="1">
            <a:spLocks/>
          </p:cNvSpPr>
          <p:nvPr/>
        </p:nvSpPr>
        <p:spPr>
          <a:xfrm>
            <a:off x="1195388" y="1254197"/>
            <a:ext cx="10270803" cy="749392"/>
          </a:xfrm>
          <a:prstGeom prst="rect">
            <a:avLst/>
          </a:prstGeom>
          <a:ln>
            <a:solidFill>
              <a:schemeClr val="tx1">
                <a:lumMod val="95000"/>
              </a:schemeClr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 i="1" u="sng" dirty="0"/>
              <a:t>Motivating Question</a:t>
            </a:r>
            <a:r>
              <a:rPr lang="en-US" sz="1800" i="1" dirty="0"/>
              <a:t>: Computational models are often of interest in the application of programming languages and compilers. Given a program, is it a valid program in the given language that does not contain any syntax errors.</a:t>
            </a:r>
            <a:endParaRPr lang="en-US" sz="1800" b="1" u="sng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FA8269A-0A0E-8643-8DC1-5D789984E433}"/>
              </a:ext>
            </a:extLst>
          </p:cNvPr>
          <p:cNvCxnSpPr>
            <a:cxnSpLocks/>
          </p:cNvCxnSpPr>
          <p:nvPr/>
        </p:nvCxnSpPr>
        <p:spPr>
          <a:xfrm flipH="1" flipV="1">
            <a:off x="3548958" y="3032911"/>
            <a:ext cx="711646" cy="103774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AB717CD-E900-6F49-B0B7-A813E8258B18}"/>
              </a:ext>
            </a:extLst>
          </p:cNvPr>
          <p:cNvSpPr txBox="1">
            <a:spLocks/>
          </p:cNvSpPr>
          <p:nvPr/>
        </p:nvSpPr>
        <p:spPr>
          <a:xfrm>
            <a:off x="254216" y="2580878"/>
            <a:ext cx="3195156" cy="1321166"/>
          </a:xfrm>
          <a:prstGeom prst="rect">
            <a:avLst/>
          </a:prstGeom>
          <a:ln>
            <a:solidFill>
              <a:schemeClr val="accent3"/>
            </a:solidFill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i="1" dirty="0"/>
              <a:t>Purple words do not need any “computation” to confirm. Just make sure the word matches something in a set of known valid keywords for types. </a:t>
            </a:r>
            <a:endParaRPr lang="en-US" sz="1800" b="1" u="sng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BFFF63B-00AB-6D43-8C2C-2C47EECBA12D}"/>
              </a:ext>
            </a:extLst>
          </p:cNvPr>
          <p:cNvCxnSpPr>
            <a:cxnSpLocks/>
          </p:cNvCxnSpPr>
          <p:nvPr/>
        </p:nvCxnSpPr>
        <p:spPr>
          <a:xfrm flipV="1">
            <a:off x="3449372" y="4164182"/>
            <a:ext cx="1379827" cy="670368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DC31E2AC-A600-EF4D-8D2C-DCA45D14781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49159" y="4572000"/>
                <a:ext cx="5340924" cy="2136618"/>
              </a:xfrm>
              <a:prstGeom prst="rect">
                <a:avLst/>
              </a:prstGeom>
              <a:ln>
                <a:solidFill>
                  <a:schemeClr val="accent4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800" i="1" dirty="0"/>
                  <a:t>Regular expressions really shine here. Each type has an automata that recognizes if string is in the valid format.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800" i="1" dirty="0"/>
                  <a:t>  for String: 	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“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”</m:t>
                    </m:r>
                  </m:oMath>
                </a14:m>
                <a:r>
                  <a:rPr lang="en-US" sz="1800" i="1" dirty="0"/>
                  <a:t> </a:t>
                </a:r>
                <a:br>
                  <a:rPr lang="en-US" sz="1800" i="1" dirty="0"/>
                </a:br>
                <a:r>
                  <a:rPr lang="en-US" sz="1800" i="1" dirty="0"/>
                  <a:t>  for double: 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0−9</m:t>
                            </m:r>
                          </m:e>
                        </m:d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0−9</m:t>
                            </m:r>
                          </m:e>
                        </m:d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∪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0−9</m:t>
                            </m:r>
                          </m:e>
                        </m:d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US" sz="1800" i="1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800" i="1" dirty="0"/>
                  <a:t>  for </a:t>
                </a:r>
                <a:r>
                  <a:rPr lang="en-US" sz="1800" i="1" dirty="0" err="1"/>
                  <a:t>int</a:t>
                </a:r>
                <a:r>
                  <a:rPr lang="en-US" sz="1800" i="1" dirty="0"/>
                  <a:t>: 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0−9</m:t>
                            </m:r>
                          </m:e>
                        </m:d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US" sz="1800" i="1" dirty="0"/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DC31E2AC-A600-EF4D-8D2C-DCA45D1478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9159" y="4572000"/>
                <a:ext cx="5340924" cy="2136618"/>
              </a:xfrm>
              <a:prstGeom prst="rect">
                <a:avLst/>
              </a:prstGeom>
              <a:blipFill>
                <a:blip r:embed="rId2"/>
                <a:stretch>
                  <a:fillRect l="-948"/>
                </a:stretch>
              </a:blipFill>
              <a:ln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EB8900E-F25D-E041-9201-975AAC774CC8}"/>
              </a:ext>
            </a:extLst>
          </p:cNvPr>
          <p:cNvCxnSpPr>
            <a:cxnSpLocks/>
          </p:cNvCxnSpPr>
          <p:nvPr/>
        </p:nvCxnSpPr>
        <p:spPr>
          <a:xfrm flipH="1" flipV="1">
            <a:off x="6094414" y="4164182"/>
            <a:ext cx="297333" cy="307926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89CBCF89-0027-1647-A33C-08F99C9E445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56279" y="4898795"/>
                <a:ext cx="3195156" cy="1163842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800" i="1" dirty="0"/>
                  <a:t>Green words are perfect for a finite automata. Reg. Ex.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𝛴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\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1800" i="1" dirty="0"/>
                  <a:t> where K is the set of reserved keywords. </a:t>
                </a:r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89CBCF89-0027-1647-A33C-08F99C9E44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279" y="4898795"/>
                <a:ext cx="3195156" cy="1163842"/>
              </a:xfrm>
              <a:prstGeom prst="rect">
                <a:avLst/>
              </a:prstGeom>
              <a:blipFill>
                <a:blip r:embed="rId3"/>
                <a:stretch>
                  <a:fillRect l="-787" r="-1181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33222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{78731ABC-CB82-E74D-A429-13D3326A7E5D}tf10001122</Template>
  <TotalTime>46620</TotalTime>
  <Words>4391</Words>
  <Application>Microsoft Macintosh PowerPoint</Application>
  <PresentationFormat>Widescreen</PresentationFormat>
  <Paragraphs>381</Paragraphs>
  <Slides>57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4" baseType="lpstr">
      <vt:lpstr>Arial</vt:lpstr>
      <vt:lpstr>Calibri</vt:lpstr>
      <vt:lpstr>Cambria Math</vt:lpstr>
      <vt:lpstr>Trebuchet MS</vt:lpstr>
      <vt:lpstr>Tw Cen MT</vt:lpstr>
      <vt:lpstr>Wingdings</vt:lpstr>
      <vt:lpstr>Circuit</vt:lpstr>
      <vt:lpstr>Context-Free Languages</vt:lpstr>
      <vt:lpstr>Goals!</vt:lpstr>
      <vt:lpstr>Part 1: Reminder of where we are / Chomsky Hierarchy</vt:lpstr>
      <vt:lpstr>Types of Problems</vt:lpstr>
      <vt:lpstr>Chomsky Hierarchy</vt:lpstr>
      <vt:lpstr>Overview of This Deck</vt:lpstr>
      <vt:lpstr>Part 2: Context-Free Grammars</vt:lpstr>
      <vt:lpstr>Introduction: What is a Context-Free Grammar</vt:lpstr>
      <vt:lpstr>Quick Aside: Finite Automata and Regular Languages</vt:lpstr>
      <vt:lpstr>Quick Aside: Finite Automata and Regular Languages</vt:lpstr>
      <vt:lpstr>Example Context-Free Grammar</vt:lpstr>
      <vt:lpstr>Example Context-Free Grammar</vt:lpstr>
      <vt:lpstr>Another Example CFG</vt:lpstr>
      <vt:lpstr>Another Example CFG</vt:lpstr>
      <vt:lpstr>Formal Definition of a CFG</vt:lpstr>
      <vt:lpstr>Challenge</vt:lpstr>
      <vt:lpstr>Chomsky Normal Form</vt:lpstr>
      <vt:lpstr>Chomsky Normal Form</vt:lpstr>
      <vt:lpstr>Part 2: Pushdown Automata</vt:lpstr>
      <vt:lpstr>Pushdown Automata</vt:lpstr>
      <vt:lpstr>Pushdown Automata</vt:lpstr>
      <vt:lpstr>Pushdown Automata</vt:lpstr>
      <vt:lpstr>Pushdown Automata</vt:lpstr>
      <vt:lpstr>Pushdown Automata</vt:lpstr>
      <vt:lpstr>Formal Definition Pushdown Automata</vt:lpstr>
      <vt:lpstr>Try it on your own!</vt:lpstr>
      <vt:lpstr>Equivalence with Context-Free Grammars</vt:lpstr>
      <vt:lpstr>You know the drill!</vt:lpstr>
      <vt:lpstr>You know the drill!</vt:lpstr>
      <vt:lpstr>You know the drill!</vt:lpstr>
      <vt:lpstr>You know the drill!</vt:lpstr>
      <vt:lpstr>You know the drill!</vt:lpstr>
      <vt:lpstr>You know the drill!</vt:lpstr>
      <vt:lpstr>You know the drill!</vt:lpstr>
      <vt:lpstr>You know the drill!</vt:lpstr>
      <vt:lpstr>You know the drill!</vt:lpstr>
      <vt:lpstr>You know the drill!</vt:lpstr>
      <vt:lpstr>You know the drill!</vt:lpstr>
      <vt:lpstr>You know the drill!</vt:lpstr>
      <vt:lpstr>You know the drill!</vt:lpstr>
      <vt:lpstr>You know the drill!</vt:lpstr>
      <vt:lpstr>You know the drill!</vt:lpstr>
      <vt:lpstr>We did it!</vt:lpstr>
      <vt:lpstr>Part 3: Non-Context-Free Languages</vt:lpstr>
      <vt:lpstr>Pumping Lemma for CFL</vt:lpstr>
      <vt:lpstr>Pumping Lemma for CFL</vt:lpstr>
      <vt:lpstr>Pumping Lemma for CFL</vt:lpstr>
      <vt:lpstr>Example!</vt:lpstr>
      <vt:lpstr>Example!</vt:lpstr>
      <vt:lpstr>Example!</vt:lpstr>
      <vt:lpstr>Example!</vt:lpstr>
      <vt:lpstr>Example!</vt:lpstr>
      <vt:lpstr>About Determinism versus Non-Determinism with Pushdown Automata</vt:lpstr>
      <vt:lpstr>What we know about Computation so far</vt:lpstr>
      <vt:lpstr>What we know about Computation so far</vt:lpstr>
      <vt:lpstr>Conclusions</vt:lpstr>
      <vt:lpstr>What you Learned in this Deck!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Linear Programming</dc:title>
  <dc:creator>Mark Floryan</dc:creator>
  <cp:lastModifiedBy>Mark Floryan</cp:lastModifiedBy>
  <cp:revision>262</cp:revision>
  <dcterms:created xsi:type="dcterms:W3CDTF">2023-02-24T14:15:53Z</dcterms:created>
  <dcterms:modified xsi:type="dcterms:W3CDTF">2024-10-22T13:11:09Z</dcterms:modified>
</cp:coreProperties>
</file>